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2.jpg" ContentType="image/jpg"/>
  <Override PartName="/ppt/media/image14.jpg" ContentType="image/jpg"/>
  <Override PartName="/ppt/media/image17.jpg" ContentType="image/jpg"/>
  <Override PartName="/ppt/media/image25.jpg" ContentType="image/jpg"/>
  <Override PartName="/ppt/media/image26.jpg" ContentType="image/jpg"/>
  <Override PartName="/ppt/media/image197.jpg" ContentType="image/jpg"/>
  <Override PartName="/ppt/media/image251.jpg" ContentType="image/jpg"/>
  <Override PartName="/ppt/media/image253.jpg" ContentType="image/jpg"/>
  <Override PartName="/ppt/media/image258.jpg" ContentType="image/jpg"/>
  <Override PartName="/ppt/media/image348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2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86" y="120"/>
      </p:cViewPr>
      <p:guideLst>
        <p:guide orient="horz" pos="288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spcBef>
                <a:spcPts val="25"/>
              </a:spcBef>
            </a:pPr>
            <a:fld id="{81D60167-4931-47E6-BA6A-407CBD079E47}" type="slidenum">
              <a:rPr lang="en-US" smtClean="0"/>
              <a:pPr marL="38100">
                <a:spcBef>
                  <a:spcPts val="25"/>
                </a:spcBef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776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spcBef>
                <a:spcPts val="25"/>
              </a:spcBef>
            </a:pPr>
            <a:fld id="{81D60167-4931-47E6-BA6A-407CBD079E47}" type="slidenum">
              <a:rPr lang="en-US" smtClean="0"/>
              <a:pPr marL="38100">
                <a:spcBef>
                  <a:spcPts val="25"/>
                </a:spcBef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93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spcBef>
                <a:spcPts val="25"/>
              </a:spcBef>
            </a:pPr>
            <a:fld id="{81D60167-4931-47E6-BA6A-407CBD079E47}" type="slidenum">
              <a:rPr lang="en-US" smtClean="0"/>
              <a:pPr marL="38100">
                <a:spcBef>
                  <a:spcPts val="25"/>
                </a:spcBef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261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spcBef>
                <a:spcPts val="25"/>
              </a:spcBef>
            </a:pPr>
            <a:fld id="{81D60167-4931-47E6-BA6A-407CBD079E47}" type="slidenum">
              <a:rPr lang="en-US" smtClean="0"/>
              <a:pPr marL="38100">
                <a:spcBef>
                  <a:spcPts val="25"/>
                </a:spcBef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968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spcBef>
                <a:spcPts val="25"/>
              </a:spcBef>
            </a:pPr>
            <a:fld id="{81D60167-4931-47E6-BA6A-407CBD079E47}" type="slidenum">
              <a:rPr lang="en-US" smtClean="0"/>
              <a:pPr marL="38100">
                <a:spcBef>
                  <a:spcPts val="25"/>
                </a:spcBef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283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spcBef>
                <a:spcPts val="25"/>
              </a:spcBef>
            </a:pPr>
            <a:fld id="{81D60167-4931-47E6-BA6A-407CBD079E47}" type="slidenum">
              <a:rPr lang="en-US" smtClean="0"/>
              <a:pPr marL="38100">
                <a:spcBef>
                  <a:spcPts val="25"/>
                </a:spcBef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337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spcBef>
                <a:spcPts val="25"/>
              </a:spcBef>
            </a:pPr>
            <a:fld id="{81D60167-4931-47E6-BA6A-407CBD079E47}" type="slidenum">
              <a:rPr lang="en-US" smtClean="0"/>
              <a:pPr marL="38100">
                <a:spcBef>
                  <a:spcPts val="25"/>
                </a:spcBef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577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spcBef>
                <a:spcPts val="25"/>
              </a:spcBef>
            </a:pPr>
            <a:fld id="{81D60167-4931-47E6-BA6A-407CBD079E47}" type="slidenum">
              <a:rPr lang="en-US" smtClean="0"/>
              <a:pPr marL="38100">
                <a:spcBef>
                  <a:spcPts val="25"/>
                </a:spcBef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102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spcBef>
                <a:spcPts val="25"/>
              </a:spcBef>
            </a:pPr>
            <a:fld id="{81D60167-4931-47E6-BA6A-407CBD079E47}" type="slidenum">
              <a:rPr lang="en-US" smtClean="0"/>
              <a:pPr marL="38100">
                <a:spcBef>
                  <a:spcPts val="25"/>
                </a:spcBef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30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spcBef>
                <a:spcPts val="25"/>
              </a:spcBef>
            </a:pPr>
            <a:fld id="{81D60167-4931-47E6-BA6A-407CBD079E47}" type="slidenum">
              <a:rPr lang="en-US" smtClean="0"/>
              <a:pPr marL="38100">
                <a:spcBef>
                  <a:spcPts val="25"/>
                </a:spcBef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539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spcBef>
                <a:spcPts val="25"/>
              </a:spcBef>
            </a:pPr>
            <a:fld id="{81D60167-4931-47E6-BA6A-407CBD079E47}" type="slidenum">
              <a:rPr lang="en-US" smtClean="0"/>
              <a:pPr marL="38100">
                <a:spcBef>
                  <a:spcPts val="25"/>
                </a:spcBef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301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38100">
              <a:spcBef>
                <a:spcPts val="25"/>
              </a:spcBef>
            </a:pPr>
            <a:fld id="{81D60167-4931-47E6-BA6A-407CBD079E47}" type="slidenum">
              <a:rPr lang="en-US" smtClean="0"/>
              <a:pPr marL="38100">
                <a:spcBef>
                  <a:spcPts val="25"/>
                </a:spcBef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99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18" Type="http://schemas.openxmlformats.org/officeDocument/2006/relationships/image" Target="../media/image59.png"/><Relationship Id="rId26" Type="http://schemas.openxmlformats.org/officeDocument/2006/relationships/image" Target="../media/image67.png"/><Relationship Id="rId3" Type="http://schemas.openxmlformats.org/officeDocument/2006/relationships/image" Target="../media/image44.png"/><Relationship Id="rId21" Type="http://schemas.openxmlformats.org/officeDocument/2006/relationships/image" Target="../media/image62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17" Type="http://schemas.openxmlformats.org/officeDocument/2006/relationships/image" Target="../media/image58.png"/><Relationship Id="rId25" Type="http://schemas.openxmlformats.org/officeDocument/2006/relationships/image" Target="../media/image66.png"/><Relationship Id="rId2" Type="http://schemas.openxmlformats.org/officeDocument/2006/relationships/image" Target="../media/image43.png"/><Relationship Id="rId16" Type="http://schemas.openxmlformats.org/officeDocument/2006/relationships/image" Target="../media/image57.png"/><Relationship Id="rId20" Type="http://schemas.openxmlformats.org/officeDocument/2006/relationships/image" Target="../media/image61.png"/><Relationship Id="rId29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24" Type="http://schemas.openxmlformats.org/officeDocument/2006/relationships/image" Target="../media/image65.png"/><Relationship Id="rId5" Type="http://schemas.openxmlformats.org/officeDocument/2006/relationships/image" Target="../media/image46.png"/><Relationship Id="rId15" Type="http://schemas.openxmlformats.org/officeDocument/2006/relationships/image" Target="../media/image56.png"/><Relationship Id="rId23" Type="http://schemas.openxmlformats.org/officeDocument/2006/relationships/image" Target="../media/image64.png"/><Relationship Id="rId28" Type="http://schemas.openxmlformats.org/officeDocument/2006/relationships/image" Target="../media/image69.png"/><Relationship Id="rId10" Type="http://schemas.openxmlformats.org/officeDocument/2006/relationships/image" Target="../media/image51.png"/><Relationship Id="rId19" Type="http://schemas.openxmlformats.org/officeDocument/2006/relationships/image" Target="../media/image60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Relationship Id="rId14" Type="http://schemas.openxmlformats.org/officeDocument/2006/relationships/image" Target="../media/image55.png"/><Relationship Id="rId22" Type="http://schemas.openxmlformats.org/officeDocument/2006/relationships/image" Target="../media/image63.png"/><Relationship Id="rId27" Type="http://schemas.openxmlformats.org/officeDocument/2006/relationships/image" Target="../media/image6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97.png"/><Relationship Id="rId21" Type="http://schemas.openxmlformats.org/officeDocument/2006/relationships/image" Target="../media/image92.png"/><Relationship Id="rId34" Type="http://schemas.openxmlformats.org/officeDocument/2006/relationships/image" Target="../media/image105.png"/><Relationship Id="rId42" Type="http://schemas.openxmlformats.org/officeDocument/2006/relationships/image" Target="../media/image113.png"/><Relationship Id="rId47" Type="http://schemas.openxmlformats.org/officeDocument/2006/relationships/image" Target="../media/image118.png"/><Relationship Id="rId50" Type="http://schemas.openxmlformats.org/officeDocument/2006/relationships/image" Target="../media/image121.png"/><Relationship Id="rId55" Type="http://schemas.openxmlformats.org/officeDocument/2006/relationships/image" Target="../media/image126.png"/><Relationship Id="rId63" Type="http://schemas.openxmlformats.org/officeDocument/2006/relationships/image" Target="../media/image134.png"/><Relationship Id="rId7" Type="http://schemas.openxmlformats.org/officeDocument/2006/relationships/image" Target="../media/image78.png"/><Relationship Id="rId2" Type="http://schemas.openxmlformats.org/officeDocument/2006/relationships/image" Target="../media/image73.png"/><Relationship Id="rId16" Type="http://schemas.openxmlformats.org/officeDocument/2006/relationships/image" Target="../media/image87.png"/><Relationship Id="rId29" Type="http://schemas.openxmlformats.org/officeDocument/2006/relationships/image" Target="../media/image100.png"/><Relationship Id="rId11" Type="http://schemas.openxmlformats.org/officeDocument/2006/relationships/image" Target="../media/image82.png"/><Relationship Id="rId24" Type="http://schemas.openxmlformats.org/officeDocument/2006/relationships/image" Target="../media/image95.png"/><Relationship Id="rId32" Type="http://schemas.openxmlformats.org/officeDocument/2006/relationships/image" Target="../media/image103.png"/><Relationship Id="rId37" Type="http://schemas.openxmlformats.org/officeDocument/2006/relationships/image" Target="../media/image108.png"/><Relationship Id="rId40" Type="http://schemas.openxmlformats.org/officeDocument/2006/relationships/image" Target="../media/image111.png"/><Relationship Id="rId45" Type="http://schemas.openxmlformats.org/officeDocument/2006/relationships/image" Target="../media/image116.png"/><Relationship Id="rId53" Type="http://schemas.openxmlformats.org/officeDocument/2006/relationships/image" Target="../media/image124.png"/><Relationship Id="rId58" Type="http://schemas.openxmlformats.org/officeDocument/2006/relationships/image" Target="../media/image129.png"/><Relationship Id="rId66" Type="http://schemas.openxmlformats.org/officeDocument/2006/relationships/image" Target="../media/image137.png"/><Relationship Id="rId5" Type="http://schemas.openxmlformats.org/officeDocument/2006/relationships/image" Target="../media/image76.png"/><Relationship Id="rId61" Type="http://schemas.openxmlformats.org/officeDocument/2006/relationships/image" Target="../media/image132.png"/><Relationship Id="rId19" Type="http://schemas.openxmlformats.org/officeDocument/2006/relationships/image" Target="../media/image90.png"/><Relationship Id="rId14" Type="http://schemas.openxmlformats.org/officeDocument/2006/relationships/image" Target="../media/image85.png"/><Relationship Id="rId22" Type="http://schemas.openxmlformats.org/officeDocument/2006/relationships/image" Target="../media/image93.png"/><Relationship Id="rId27" Type="http://schemas.openxmlformats.org/officeDocument/2006/relationships/image" Target="../media/image98.png"/><Relationship Id="rId30" Type="http://schemas.openxmlformats.org/officeDocument/2006/relationships/image" Target="../media/image101.png"/><Relationship Id="rId35" Type="http://schemas.openxmlformats.org/officeDocument/2006/relationships/image" Target="../media/image106.png"/><Relationship Id="rId43" Type="http://schemas.openxmlformats.org/officeDocument/2006/relationships/image" Target="../media/image114.png"/><Relationship Id="rId48" Type="http://schemas.openxmlformats.org/officeDocument/2006/relationships/image" Target="../media/image119.png"/><Relationship Id="rId56" Type="http://schemas.openxmlformats.org/officeDocument/2006/relationships/image" Target="../media/image127.png"/><Relationship Id="rId64" Type="http://schemas.openxmlformats.org/officeDocument/2006/relationships/image" Target="../media/image135.png"/><Relationship Id="rId8" Type="http://schemas.openxmlformats.org/officeDocument/2006/relationships/image" Target="../media/image79.png"/><Relationship Id="rId51" Type="http://schemas.openxmlformats.org/officeDocument/2006/relationships/image" Target="../media/image122.png"/><Relationship Id="rId3" Type="http://schemas.openxmlformats.org/officeDocument/2006/relationships/image" Target="../media/image74.png"/><Relationship Id="rId12" Type="http://schemas.openxmlformats.org/officeDocument/2006/relationships/image" Target="../media/image83.png"/><Relationship Id="rId17" Type="http://schemas.openxmlformats.org/officeDocument/2006/relationships/image" Target="../media/image88.png"/><Relationship Id="rId25" Type="http://schemas.openxmlformats.org/officeDocument/2006/relationships/image" Target="../media/image96.png"/><Relationship Id="rId33" Type="http://schemas.openxmlformats.org/officeDocument/2006/relationships/image" Target="../media/image104.png"/><Relationship Id="rId38" Type="http://schemas.openxmlformats.org/officeDocument/2006/relationships/image" Target="../media/image109.png"/><Relationship Id="rId46" Type="http://schemas.openxmlformats.org/officeDocument/2006/relationships/image" Target="../media/image117.png"/><Relationship Id="rId59" Type="http://schemas.openxmlformats.org/officeDocument/2006/relationships/image" Target="../media/image130.png"/><Relationship Id="rId67" Type="http://schemas.openxmlformats.org/officeDocument/2006/relationships/image" Target="../media/image138.png"/><Relationship Id="rId20" Type="http://schemas.openxmlformats.org/officeDocument/2006/relationships/image" Target="../media/image91.png"/><Relationship Id="rId41" Type="http://schemas.openxmlformats.org/officeDocument/2006/relationships/image" Target="../media/image112.png"/><Relationship Id="rId54" Type="http://schemas.openxmlformats.org/officeDocument/2006/relationships/image" Target="../media/image125.png"/><Relationship Id="rId62" Type="http://schemas.openxmlformats.org/officeDocument/2006/relationships/image" Target="../media/image1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png"/><Relationship Id="rId15" Type="http://schemas.openxmlformats.org/officeDocument/2006/relationships/image" Target="../media/image86.png"/><Relationship Id="rId23" Type="http://schemas.openxmlformats.org/officeDocument/2006/relationships/image" Target="../media/image94.png"/><Relationship Id="rId28" Type="http://schemas.openxmlformats.org/officeDocument/2006/relationships/image" Target="../media/image99.png"/><Relationship Id="rId36" Type="http://schemas.openxmlformats.org/officeDocument/2006/relationships/image" Target="../media/image107.png"/><Relationship Id="rId49" Type="http://schemas.openxmlformats.org/officeDocument/2006/relationships/image" Target="../media/image120.png"/><Relationship Id="rId57" Type="http://schemas.openxmlformats.org/officeDocument/2006/relationships/image" Target="../media/image128.png"/><Relationship Id="rId10" Type="http://schemas.openxmlformats.org/officeDocument/2006/relationships/image" Target="../media/image81.png"/><Relationship Id="rId31" Type="http://schemas.openxmlformats.org/officeDocument/2006/relationships/image" Target="../media/image102.png"/><Relationship Id="rId44" Type="http://schemas.openxmlformats.org/officeDocument/2006/relationships/image" Target="../media/image115.png"/><Relationship Id="rId52" Type="http://schemas.openxmlformats.org/officeDocument/2006/relationships/image" Target="../media/image123.png"/><Relationship Id="rId60" Type="http://schemas.openxmlformats.org/officeDocument/2006/relationships/image" Target="../media/image131.png"/><Relationship Id="rId65" Type="http://schemas.openxmlformats.org/officeDocument/2006/relationships/image" Target="../media/image136.png"/><Relationship Id="rId4" Type="http://schemas.openxmlformats.org/officeDocument/2006/relationships/image" Target="../media/image75.png"/><Relationship Id="rId9" Type="http://schemas.openxmlformats.org/officeDocument/2006/relationships/image" Target="../media/image80.png"/><Relationship Id="rId13" Type="http://schemas.openxmlformats.org/officeDocument/2006/relationships/image" Target="../media/image84.png"/><Relationship Id="rId18" Type="http://schemas.openxmlformats.org/officeDocument/2006/relationships/image" Target="../media/image89.png"/><Relationship Id="rId39" Type="http://schemas.openxmlformats.org/officeDocument/2006/relationships/image" Target="../media/image11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1.png"/><Relationship Id="rId18" Type="http://schemas.openxmlformats.org/officeDocument/2006/relationships/image" Target="../media/image156.png"/><Relationship Id="rId26" Type="http://schemas.openxmlformats.org/officeDocument/2006/relationships/image" Target="../media/image164.png"/><Relationship Id="rId39" Type="http://schemas.openxmlformats.org/officeDocument/2006/relationships/image" Target="../media/image177.png"/><Relationship Id="rId21" Type="http://schemas.openxmlformats.org/officeDocument/2006/relationships/image" Target="../media/image159.png"/><Relationship Id="rId34" Type="http://schemas.openxmlformats.org/officeDocument/2006/relationships/image" Target="../media/image172.png"/><Relationship Id="rId42" Type="http://schemas.openxmlformats.org/officeDocument/2006/relationships/image" Target="../media/image180.png"/><Relationship Id="rId47" Type="http://schemas.openxmlformats.org/officeDocument/2006/relationships/image" Target="../media/image185.png"/><Relationship Id="rId50" Type="http://schemas.openxmlformats.org/officeDocument/2006/relationships/image" Target="../media/image188.png"/><Relationship Id="rId55" Type="http://schemas.openxmlformats.org/officeDocument/2006/relationships/image" Target="../media/image193.png"/><Relationship Id="rId7" Type="http://schemas.openxmlformats.org/officeDocument/2006/relationships/image" Target="../media/image145.png"/><Relationship Id="rId2" Type="http://schemas.openxmlformats.org/officeDocument/2006/relationships/image" Target="../media/image140.png"/><Relationship Id="rId16" Type="http://schemas.openxmlformats.org/officeDocument/2006/relationships/image" Target="../media/image154.png"/><Relationship Id="rId29" Type="http://schemas.openxmlformats.org/officeDocument/2006/relationships/image" Target="../media/image167.png"/><Relationship Id="rId11" Type="http://schemas.openxmlformats.org/officeDocument/2006/relationships/image" Target="../media/image149.png"/><Relationship Id="rId24" Type="http://schemas.openxmlformats.org/officeDocument/2006/relationships/image" Target="../media/image162.png"/><Relationship Id="rId32" Type="http://schemas.openxmlformats.org/officeDocument/2006/relationships/image" Target="../media/image170.png"/><Relationship Id="rId37" Type="http://schemas.openxmlformats.org/officeDocument/2006/relationships/image" Target="../media/image175.png"/><Relationship Id="rId40" Type="http://schemas.openxmlformats.org/officeDocument/2006/relationships/image" Target="../media/image178.png"/><Relationship Id="rId45" Type="http://schemas.openxmlformats.org/officeDocument/2006/relationships/image" Target="../media/image183.png"/><Relationship Id="rId53" Type="http://schemas.openxmlformats.org/officeDocument/2006/relationships/image" Target="../media/image191.png"/><Relationship Id="rId58" Type="http://schemas.openxmlformats.org/officeDocument/2006/relationships/image" Target="../media/image196.png"/><Relationship Id="rId5" Type="http://schemas.openxmlformats.org/officeDocument/2006/relationships/image" Target="../media/image143.png"/><Relationship Id="rId19" Type="http://schemas.openxmlformats.org/officeDocument/2006/relationships/image" Target="../media/image157.png"/><Relationship Id="rId4" Type="http://schemas.openxmlformats.org/officeDocument/2006/relationships/image" Target="../media/image142.png"/><Relationship Id="rId9" Type="http://schemas.openxmlformats.org/officeDocument/2006/relationships/image" Target="../media/image147.png"/><Relationship Id="rId14" Type="http://schemas.openxmlformats.org/officeDocument/2006/relationships/image" Target="../media/image152.png"/><Relationship Id="rId22" Type="http://schemas.openxmlformats.org/officeDocument/2006/relationships/image" Target="../media/image160.png"/><Relationship Id="rId27" Type="http://schemas.openxmlformats.org/officeDocument/2006/relationships/image" Target="../media/image165.png"/><Relationship Id="rId30" Type="http://schemas.openxmlformats.org/officeDocument/2006/relationships/image" Target="../media/image168.png"/><Relationship Id="rId35" Type="http://schemas.openxmlformats.org/officeDocument/2006/relationships/image" Target="../media/image173.png"/><Relationship Id="rId43" Type="http://schemas.openxmlformats.org/officeDocument/2006/relationships/image" Target="../media/image181.png"/><Relationship Id="rId48" Type="http://schemas.openxmlformats.org/officeDocument/2006/relationships/image" Target="../media/image186.png"/><Relationship Id="rId56" Type="http://schemas.openxmlformats.org/officeDocument/2006/relationships/image" Target="../media/image194.png"/><Relationship Id="rId8" Type="http://schemas.openxmlformats.org/officeDocument/2006/relationships/image" Target="../media/image146.png"/><Relationship Id="rId51" Type="http://schemas.openxmlformats.org/officeDocument/2006/relationships/image" Target="../media/image189.png"/><Relationship Id="rId3" Type="http://schemas.openxmlformats.org/officeDocument/2006/relationships/image" Target="../media/image141.png"/><Relationship Id="rId12" Type="http://schemas.openxmlformats.org/officeDocument/2006/relationships/image" Target="../media/image150.png"/><Relationship Id="rId17" Type="http://schemas.openxmlformats.org/officeDocument/2006/relationships/image" Target="../media/image155.png"/><Relationship Id="rId25" Type="http://schemas.openxmlformats.org/officeDocument/2006/relationships/image" Target="../media/image163.png"/><Relationship Id="rId33" Type="http://schemas.openxmlformats.org/officeDocument/2006/relationships/image" Target="../media/image171.png"/><Relationship Id="rId38" Type="http://schemas.openxmlformats.org/officeDocument/2006/relationships/image" Target="../media/image176.png"/><Relationship Id="rId46" Type="http://schemas.openxmlformats.org/officeDocument/2006/relationships/image" Target="../media/image184.png"/><Relationship Id="rId20" Type="http://schemas.openxmlformats.org/officeDocument/2006/relationships/image" Target="../media/image158.png"/><Relationship Id="rId41" Type="http://schemas.openxmlformats.org/officeDocument/2006/relationships/image" Target="../media/image179.png"/><Relationship Id="rId54" Type="http://schemas.openxmlformats.org/officeDocument/2006/relationships/image" Target="../media/image19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4.png"/><Relationship Id="rId15" Type="http://schemas.openxmlformats.org/officeDocument/2006/relationships/image" Target="../media/image153.png"/><Relationship Id="rId23" Type="http://schemas.openxmlformats.org/officeDocument/2006/relationships/image" Target="../media/image161.png"/><Relationship Id="rId28" Type="http://schemas.openxmlformats.org/officeDocument/2006/relationships/image" Target="../media/image166.png"/><Relationship Id="rId36" Type="http://schemas.openxmlformats.org/officeDocument/2006/relationships/image" Target="../media/image174.png"/><Relationship Id="rId49" Type="http://schemas.openxmlformats.org/officeDocument/2006/relationships/image" Target="../media/image187.png"/><Relationship Id="rId57" Type="http://schemas.openxmlformats.org/officeDocument/2006/relationships/image" Target="../media/image195.png"/><Relationship Id="rId10" Type="http://schemas.openxmlformats.org/officeDocument/2006/relationships/image" Target="../media/image148.png"/><Relationship Id="rId31" Type="http://schemas.openxmlformats.org/officeDocument/2006/relationships/image" Target="../media/image169.png"/><Relationship Id="rId44" Type="http://schemas.openxmlformats.org/officeDocument/2006/relationships/image" Target="../media/image182.png"/><Relationship Id="rId52" Type="http://schemas.openxmlformats.org/officeDocument/2006/relationships/image" Target="../media/image19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8.png"/><Relationship Id="rId2" Type="http://schemas.openxmlformats.org/officeDocument/2006/relationships/image" Target="../media/image19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1.png"/><Relationship Id="rId18" Type="http://schemas.openxmlformats.org/officeDocument/2006/relationships/image" Target="../media/image216.png"/><Relationship Id="rId26" Type="http://schemas.openxmlformats.org/officeDocument/2006/relationships/image" Target="../media/image224.png"/><Relationship Id="rId39" Type="http://schemas.openxmlformats.org/officeDocument/2006/relationships/image" Target="../media/image237.png"/><Relationship Id="rId21" Type="http://schemas.openxmlformats.org/officeDocument/2006/relationships/image" Target="../media/image219.png"/><Relationship Id="rId34" Type="http://schemas.openxmlformats.org/officeDocument/2006/relationships/image" Target="../media/image232.png"/><Relationship Id="rId42" Type="http://schemas.openxmlformats.org/officeDocument/2006/relationships/image" Target="../media/image240.png"/><Relationship Id="rId47" Type="http://schemas.openxmlformats.org/officeDocument/2006/relationships/image" Target="../media/image245.png"/><Relationship Id="rId50" Type="http://schemas.openxmlformats.org/officeDocument/2006/relationships/image" Target="../media/image248.png"/><Relationship Id="rId7" Type="http://schemas.openxmlformats.org/officeDocument/2006/relationships/image" Target="../media/image205.png"/><Relationship Id="rId2" Type="http://schemas.openxmlformats.org/officeDocument/2006/relationships/image" Target="../media/image200.png"/><Relationship Id="rId16" Type="http://schemas.openxmlformats.org/officeDocument/2006/relationships/image" Target="../media/image214.png"/><Relationship Id="rId29" Type="http://schemas.openxmlformats.org/officeDocument/2006/relationships/image" Target="../media/image227.png"/><Relationship Id="rId11" Type="http://schemas.openxmlformats.org/officeDocument/2006/relationships/image" Target="../media/image209.png"/><Relationship Id="rId24" Type="http://schemas.openxmlformats.org/officeDocument/2006/relationships/image" Target="../media/image222.png"/><Relationship Id="rId32" Type="http://schemas.openxmlformats.org/officeDocument/2006/relationships/image" Target="../media/image230.png"/><Relationship Id="rId37" Type="http://schemas.openxmlformats.org/officeDocument/2006/relationships/image" Target="../media/image235.png"/><Relationship Id="rId40" Type="http://schemas.openxmlformats.org/officeDocument/2006/relationships/image" Target="../media/image238.png"/><Relationship Id="rId45" Type="http://schemas.openxmlformats.org/officeDocument/2006/relationships/image" Target="../media/image243.png"/><Relationship Id="rId5" Type="http://schemas.openxmlformats.org/officeDocument/2006/relationships/image" Target="../media/image203.png"/><Relationship Id="rId15" Type="http://schemas.openxmlformats.org/officeDocument/2006/relationships/image" Target="../media/image213.png"/><Relationship Id="rId23" Type="http://schemas.openxmlformats.org/officeDocument/2006/relationships/image" Target="../media/image221.png"/><Relationship Id="rId28" Type="http://schemas.openxmlformats.org/officeDocument/2006/relationships/image" Target="../media/image226.png"/><Relationship Id="rId36" Type="http://schemas.openxmlformats.org/officeDocument/2006/relationships/image" Target="../media/image234.png"/><Relationship Id="rId49" Type="http://schemas.openxmlformats.org/officeDocument/2006/relationships/image" Target="../media/image247.png"/><Relationship Id="rId10" Type="http://schemas.openxmlformats.org/officeDocument/2006/relationships/image" Target="../media/image208.png"/><Relationship Id="rId19" Type="http://schemas.openxmlformats.org/officeDocument/2006/relationships/image" Target="../media/image217.png"/><Relationship Id="rId31" Type="http://schemas.openxmlformats.org/officeDocument/2006/relationships/image" Target="../media/image229.png"/><Relationship Id="rId44" Type="http://schemas.openxmlformats.org/officeDocument/2006/relationships/image" Target="../media/image242.png"/><Relationship Id="rId52" Type="http://schemas.openxmlformats.org/officeDocument/2006/relationships/image" Target="../media/image250.png"/><Relationship Id="rId4" Type="http://schemas.openxmlformats.org/officeDocument/2006/relationships/image" Target="../media/image202.png"/><Relationship Id="rId9" Type="http://schemas.openxmlformats.org/officeDocument/2006/relationships/image" Target="../media/image207.png"/><Relationship Id="rId14" Type="http://schemas.openxmlformats.org/officeDocument/2006/relationships/image" Target="../media/image212.png"/><Relationship Id="rId22" Type="http://schemas.openxmlformats.org/officeDocument/2006/relationships/image" Target="../media/image220.png"/><Relationship Id="rId27" Type="http://schemas.openxmlformats.org/officeDocument/2006/relationships/image" Target="../media/image225.png"/><Relationship Id="rId30" Type="http://schemas.openxmlformats.org/officeDocument/2006/relationships/image" Target="../media/image228.png"/><Relationship Id="rId35" Type="http://schemas.openxmlformats.org/officeDocument/2006/relationships/image" Target="../media/image233.png"/><Relationship Id="rId43" Type="http://schemas.openxmlformats.org/officeDocument/2006/relationships/image" Target="../media/image241.png"/><Relationship Id="rId48" Type="http://schemas.openxmlformats.org/officeDocument/2006/relationships/image" Target="../media/image246.png"/><Relationship Id="rId8" Type="http://schemas.openxmlformats.org/officeDocument/2006/relationships/image" Target="../media/image206.png"/><Relationship Id="rId51" Type="http://schemas.openxmlformats.org/officeDocument/2006/relationships/image" Target="../media/image249.png"/><Relationship Id="rId3" Type="http://schemas.openxmlformats.org/officeDocument/2006/relationships/image" Target="../media/image201.png"/><Relationship Id="rId12" Type="http://schemas.openxmlformats.org/officeDocument/2006/relationships/image" Target="../media/image210.png"/><Relationship Id="rId17" Type="http://schemas.openxmlformats.org/officeDocument/2006/relationships/image" Target="../media/image215.png"/><Relationship Id="rId25" Type="http://schemas.openxmlformats.org/officeDocument/2006/relationships/image" Target="../media/image223.png"/><Relationship Id="rId33" Type="http://schemas.openxmlformats.org/officeDocument/2006/relationships/image" Target="../media/image231.png"/><Relationship Id="rId38" Type="http://schemas.openxmlformats.org/officeDocument/2006/relationships/image" Target="../media/image236.png"/><Relationship Id="rId46" Type="http://schemas.openxmlformats.org/officeDocument/2006/relationships/image" Target="../media/image244.png"/><Relationship Id="rId20" Type="http://schemas.openxmlformats.org/officeDocument/2006/relationships/image" Target="../media/image218.png"/><Relationship Id="rId41" Type="http://schemas.openxmlformats.org/officeDocument/2006/relationships/image" Target="../media/image2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2.png"/><Relationship Id="rId2" Type="http://schemas.openxmlformats.org/officeDocument/2006/relationships/image" Target="../media/image251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4.png"/><Relationship Id="rId2" Type="http://schemas.openxmlformats.org/officeDocument/2006/relationships/image" Target="../media/image25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7.png"/><Relationship Id="rId2" Type="http://schemas.openxmlformats.org/officeDocument/2006/relationships/image" Target="../media/image25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9.png"/><Relationship Id="rId2" Type="http://schemas.openxmlformats.org/officeDocument/2006/relationships/image" Target="../media/image258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1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2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88.png"/><Relationship Id="rId21" Type="http://schemas.openxmlformats.org/officeDocument/2006/relationships/image" Target="../media/image283.png"/><Relationship Id="rId42" Type="http://schemas.openxmlformats.org/officeDocument/2006/relationships/image" Target="../media/image304.png"/><Relationship Id="rId47" Type="http://schemas.openxmlformats.org/officeDocument/2006/relationships/image" Target="../media/image309.png"/><Relationship Id="rId63" Type="http://schemas.openxmlformats.org/officeDocument/2006/relationships/image" Target="../media/image325.png"/><Relationship Id="rId68" Type="http://schemas.openxmlformats.org/officeDocument/2006/relationships/image" Target="../media/image330.png"/><Relationship Id="rId84" Type="http://schemas.openxmlformats.org/officeDocument/2006/relationships/image" Target="../media/image346.png"/><Relationship Id="rId16" Type="http://schemas.openxmlformats.org/officeDocument/2006/relationships/image" Target="../media/image278.png"/><Relationship Id="rId11" Type="http://schemas.openxmlformats.org/officeDocument/2006/relationships/image" Target="../media/image273.png"/><Relationship Id="rId32" Type="http://schemas.openxmlformats.org/officeDocument/2006/relationships/image" Target="../media/image294.png"/><Relationship Id="rId37" Type="http://schemas.openxmlformats.org/officeDocument/2006/relationships/image" Target="../media/image299.png"/><Relationship Id="rId53" Type="http://schemas.openxmlformats.org/officeDocument/2006/relationships/image" Target="../media/image315.png"/><Relationship Id="rId58" Type="http://schemas.openxmlformats.org/officeDocument/2006/relationships/image" Target="../media/image320.png"/><Relationship Id="rId74" Type="http://schemas.openxmlformats.org/officeDocument/2006/relationships/image" Target="../media/image336.png"/><Relationship Id="rId79" Type="http://schemas.openxmlformats.org/officeDocument/2006/relationships/image" Target="../media/image341.png"/><Relationship Id="rId5" Type="http://schemas.openxmlformats.org/officeDocument/2006/relationships/image" Target="../media/image267.png"/><Relationship Id="rId19" Type="http://schemas.openxmlformats.org/officeDocument/2006/relationships/image" Target="../media/image281.png"/><Relationship Id="rId14" Type="http://schemas.openxmlformats.org/officeDocument/2006/relationships/image" Target="../media/image276.png"/><Relationship Id="rId22" Type="http://schemas.openxmlformats.org/officeDocument/2006/relationships/image" Target="../media/image284.png"/><Relationship Id="rId27" Type="http://schemas.openxmlformats.org/officeDocument/2006/relationships/image" Target="../media/image289.png"/><Relationship Id="rId30" Type="http://schemas.openxmlformats.org/officeDocument/2006/relationships/image" Target="../media/image292.png"/><Relationship Id="rId35" Type="http://schemas.openxmlformats.org/officeDocument/2006/relationships/image" Target="../media/image297.png"/><Relationship Id="rId43" Type="http://schemas.openxmlformats.org/officeDocument/2006/relationships/image" Target="../media/image305.png"/><Relationship Id="rId48" Type="http://schemas.openxmlformats.org/officeDocument/2006/relationships/image" Target="../media/image310.png"/><Relationship Id="rId56" Type="http://schemas.openxmlformats.org/officeDocument/2006/relationships/image" Target="../media/image318.png"/><Relationship Id="rId64" Type="http://schemas.openxmlformats.org/officeDocument/2006/relationships/image" Target="../media/image326.png"/><Relationship Id="rId69" Type="http://schemas.openxmlformats.org/officeDocument/2006/relationships/image" Target="../media/image331.png"/><Relationship Id="rId77" Type="http://schemas.openxmlformats.org/officeDocument/2006/relationships/image" Target="../media/image339.png"/><Relationship Id="rId8" Type="http://schemas.openxmlformats.org/officeDocument/2006/relationships/image" Target="../media/image270.png"/><Relationship Id="rId51" Type="http://schemas.openxmlformats.org/officeDocument/2006/relationships/image" Target="../media/image313.png"/><Relationship Id="rId72" Type="http://schemas.openxmlformats.org/officeDocument/2006/relationships/image" Target="../media/image334.png"/><Relationship Id="rId80" Type="http://schemas.openxmlformats.org/officeDocument/2006/relationships/image" Target="../media/image342.png"/><Relationship Id="rId85" Type="http://schemas.openxmlformats.org/officeDocument/2006/relationships/image" Target="../media/image347.png"/><Relationship Id="rId3" Type="http://schemas.openxmlformats.org/officeDocument/2006/relationships/image" Target="../media/image265.png"/><Relationship Id="rId12" Type="http://schemas.openxmlformats.org/officeDocument/2006/relationships/image" Target="../media/image274.png"/><Relationship Id="rId17" Type="http://schemas.openxmlformats.org/officeDocument/2006/relationships/image" Target="../media/image279.png"/><Relationship Id="rId25" Type="http://schemas.openxmlformats.org/officeDocument/2006/relationships/image" Target="../media/image287.png"/><Relationship Id="rId33" Type="http://schemas.openxmlformats.org/officeDocument/2006/relationships/image" Target="../media/image295.png"/><Relationship Id="rId38" Type="http://schemas.openxmlformats.org/officeDocument/2006/relationships/image" Target="../media/image300.png"/><Relationship Id="rId46" Type="http://schemas.openxmlformats.org/officeDocument/2006/relationships/image" Target="../media/image308.png"/><Relationship Id="rId59" Type="http://schemas.openxmlformats.org/officeDocument/2006/relationships/image" Target="../media/image321.png"/><Relationship Id="rId67" Type="http://schemas.openxmlformats.org/officeDocument/2006/relationships/image" Target="../media/image329.png"/><Relationship Id="rId20" Type="http://schemas.openxmlformats.org/officeDocument/2006/relationships/image" Target="../media/image282.png"/><Relationship Id="rId41" Type="http://schemas.openxmlformats.org/officeDocument/2006/relationships/image" Target="../media/image303.png"/><Relationship Id="rId54" Type="http://schemas.openxmlformats.org/officeDocument/2006/relationships/image" Target="../media/image316.png"/><Relationship Id="rId62" Type="http://schemas.openxmlformats.org/officeDocument/2006/relationships/image" Target="../media/image324.png"/><Relationship Id="rId70" Type="http://schemas.openxmlformats.org/officeDocument/2006/relationships/image" Target="../media/image332.png"/><Relationship Id="rId75" Type="http://schemas.openxmlformats.org/officeDocument/2006/relationships/image" Target="../media/image337.png"/><Relationship Id="rId83" Type="http://schemas.openxmlformats.org/officeDocument/2006/relationships/image" Target="../media/image3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8.png"/><Relationship Id="rId15" Type="http://schemas.openxmlformats.org/officeDocument/2006/relationships/image" Target="../media/image277.png"/><Relationship Id="rId23" Type="http://schemas.openxmlformats.org/officeDocument/2006/relationships/image" Target="../media/image285.png"/><Relationship Id="rId28" Type="http://schemas.openxmlformats.org/officeDocument/2006/relationships/image" Target="../media/image290.png"/><Relationship Id="rId36" Type="http://schemas.openxmlformats.org/officeDocument/2006/relationships/image" Target="../media/image298.png"/><Relationship Id="rId49" Type="http://schemas.openxmlformats.org/officeDocument/2006/relationships/image" Target="../media/image311.png"/><Relationship Id="rId57" Type="http://schemas.openxmlformats.org/officeDocument/2006/relationships/image" Target="../media/image319.png"/><Relationship Id="rId10" Type="http://schemas.openxmlformats.org/officeDocument/2006/relationships/image" Target="../media/image272.png"/><Relationship Id="rId31" Type="http://schemas.openxmlformats.org/officeDocument/2006/relationships/image" Target="../media/image293.png"/><Relationship Id="rId44" Type="http://schemas.openxmlformats.org/officeDocument/2006/relationships/image" Target="../media/image306.png"/><Relationship Id="rId52" Type="http://schemas.openxmlformats.org/officeDocument/2006/relationships/image" Target="../media/image314.png"/><Relationship Id="rId60" Type="http://schemas.openxmlformats.org/officeDocument/2006/relationships/image" Target="../media/image322.png"/><Relationship Id="rId65" Type="http://schemas.openxmlformats.org/officeDocument/2006/relationships/image" Target="../media/image327.png"/><Relationship Id="rId73" Type="http://schemas.openxmlformats.org/officeDocument/2006/relationships/image" Target="../media/image335.png"/><Relationship Id="rId78" Type="http://schemas.openxmlformats.org/officeDocument/2006/relationships/image" Target="../media/image340.png"/><Relationship Id="rId81" Type="http://schemas.openxmlformats.org/officeDocument/2006/relationships/image" Target="../media/image343.png"/><Relationship Id="rId4" Type="http://schemas.openxmlformats.org/officeDocument/2006/relationships/image" Target="../media/image266.png"/><Relationship Id="rId9" Type="http://schemas.openxmlformats.org/officeDocument/2006/relationships/image" Target="../media/image271.png"/><Relationship Id="rId13" Type="http://schemas.openxmlformats.org/officeDocument/2006/relationships/image" Target="../media/image275.png"/><Relationship Id="rId18" Type="http://schemas.openxmlformats.org/officeDocument/2006/relationships/image" Target="../media/image280.png"/><Relationship Id="rId39" Type="http://schemas.openxmlformats.org/officeDocument/2006/relationships/image" Target="../media/image301.png"/><Relationship Id="rId34" Type="http://schemas.openxmlformats.org/officeDocument/2006/relationships/image" Target="../media/image296.png"/><Relationship Id="rId50" Type="http://schemas.openxmlformats.org/officeDocument/2006/relationships/image" Target="../media/image312.png"/><Relationship Id="rId55" Type="http://schemas.openxmlformats.org/officeDocument/2006/relationships/image" Target="../media/image317.png"/><Relationship Id="rId76" Type="http://schemas.openxmlformats.org/officeDocument/2006/relationships/image" Target="../media/image338.png"/><Relationship Id="rId7" Type="http://schemas.openxmlformats.org/officeDocument/2006/relationships/image" Target="../media/image269.png"/><Relationship Id="rId71" Type="http://schemas.openxmlformats.org/officeDocument/2006/relationships/image" Target="../media/image333.png"/><Relationship Id="rId2" Type="http://schemas.openxmlformats.org/officeDocument/2006/relationships/image" Target="../media/image264.png"/><Relationship Id="rId29" Type="http://schemas.openxmlformats.org/officeDocument/2006/relationships/image" Target="../media/image291.png"/><Relationship Id="rId24" Type="http://schemas.openxmlformats.org/officeDocument/2006/relationships/image" Target="../media/image286.png"/><Relationship Id="rId40" Type="http://schemas.openxmlformats.org/officeDocument/2006/relationships/image" Target="../media/image302.png"/><Relationship Id="rId45" Type="http://schemas.openxmlformats.org/officeDocument/2006/relationships/image" Target="../media/image307.png"/><Relationship Id="rId66" Type="http://schemas.openxmlformats.org/officeDocument/2006/relationships/image" Target="../media/image328.png"/><Relationship Id="rId61" Type="http://schemas.openxmlformats.org/officeDocument/2006/relationships/image" Target="../media/image323.png"/><Relationship Id="rId82" Type="http://schemas.openxmlformats.org/officeDocument/2006/relationships/image" Target="../media/image34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9.png"/><Relationship Id="rId2" Type="http://schemas.openxmlformats.org/officeDocument/2006/relationships/image" Target="../media/image348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65.png"/><Relationship Id="rId21" Type="http://schemas.openxmlformats.org/officeDocument/2006/relationships/image" Target="../media/image369.png"/><Relationship Id="rId42" Type="http://schemas.openxmlformats.org/officeDocument/2006/relationships/image" Target="../media/image390.png"/><Relationship Id="rId63" Type="http://schemas.openxmlformats.org/officeDocument/2006/relationships/image" Target="../media/image411.png"/><Relationship Id="rId84" Type="http://schemas.openxmlformats.org/officeDocument/2006/relationships/image" Target="../media/image432.png"/><Relationship Id="rId138" Type="http://schemas.openxmlformats.org/officeDocument/2006/relationships/image" Target="../media/image486.png"/><Relationship Id="rId107" Type="http://schemas.openxmlformats.org/officeDocument/2006/relationships/image" Target="../media/image455.png"/><Relationship Id="rId11" Type="http://schemas.openxmlformats.org/officeDocument/2006/relationships/image" Target="../media/image359.png"/><Relationship Id="rId32" Type="http://schemas.openxmlformats.org/officeDocument/2006/relationships/image" Target="../media/image380.png"/><Relationship Id="rId53" Type="http://schemas.openxmlformats.org/officeDocument/2006/relationships/image" Target="../media/image401.png"/><Relationship Id="rId74" Type="http://schemas.openxmlformats.org/officeDocument/2006/relationships/image" Target="../media/image422.png"/><Relationship Id="rId128" Type="http://schemas.openxmlformats.org/officeDocument/2006/relationships/image" Target="../media/image476.png"/><Relationship Id="rId149" Type="http://schemas.openxmlformats.org/officeDocument/2006/relationships/image" Target="../media/image497.png"/><Relationship Id="rId5" Type="http://schemas.openxmlformats.org/officeDocument/2006/relationships/image" Target="../media/image353.png"/><Relationship Id="rId95" Type="http://schemas.openxmlformats.org/officeDocument/2006/relationships/image" Target="../media/image443.png"/><Relationship Id="rId22" Type="http://schemas.openxmlformats.org/officeDocument/2006/relationships/image" Target="../media/image370.png"/><Relationship Id="rId27" Type="http://schemas.openxmlformats.org/officeDocument/2006/relationships/image" Target="../media/image375.png"/><Relationship Id="rId43" Type="http://schemas.openxmlformats.org/officeDocument/2006/relationships/image" Target="../media/image391.png"/><Relationship Id="rId48" Type="http://schemas.openxmlformats.org/officeDocument/2006/relationships/image" Target="../media/image396.png"/><Relationship Id="rId64" Type="http://schemas.openxmlformats.org/officeDocument/2006/relationships/image" Target="../media/image412.png"/><Relationship Id="rId69" Type="http://schemas.openxmlformats.org/officeDocument/2006/relationships/image" Target="../media/image417.png"/><Relationship Id="rId113" Type="http://schemas.openxmlformats.org/officeDocument/2006/relationships/image" Target="../media/image461.png"/><Relationship Id="rId118" Type="http://schemas.openxmlformats.org/officeDocument/2006/relationships/image" Target="../media/image466.png"/><Relationship Id="rId134" Type="http://schemas.openxmlformats.org/officeDocument/2006/relationships/image" Target="../media/image482.png"/><Relationship Id="rId139" Type="http://schemas.openxmlformats.org/officeDocument/2006/relationships/image" Target="../media/image487.png"/><Relationship Id="rId80" Type="http://schemas.openxmlformats.org/officeDocument/2006/relationships/image" Target="../media/image428.png"/><Relationship Id="rId85" Type="http://schemas.openxmlformats.org/officeDocument/2006/relationships/image" Target="../media/image433.png"/><Relationship Id="rId150" Type="http://schemas.openxmlformats.org/officeDocument/2006/relationships/image" Target="../media/image498.png"/><Relationship Id="rId155" Type="http://schemas.openxmlformats.org/officeDocument/2006/relationships/image" Target="../media/image503.png"/><Relationship Id="rId12" Type="http://schemas.openxmlformats.org/officeDocument/2006/relationships/image" Target="../media/image360.png"/><Relationship Id="rId17" Type="http://schemas.openxmlformats.org/officeDocument/2006/relationships/image" Target="../media/image365.png"/><Relationship Id="rId33" Type="http://schemas.openxmlformats.org/officeDocument/2006/relationships/image" Target="../media/image381.png"/><Relationship Id="rId38" Type="http://schemas.openxmlformats.org/officeDocument/2006/relationships/image" Target="../media/image386.png"/><Relationship Id="rId59" Type="http://schemas.openxmlformats.org/officeDocument/2006/relationships/image" Target="../media/image407.png"/><Relationship Id="rId103" Type="http://schemas.openxmlformats.org/officeDocument/2006/relationships/image" Target="../media/image451.png"/><Relationship Id="rId108" Type="http://schemas.openxmlformats.org/officeDocument/2006/relationships/image" Target="../media/image456.png"/><Relationship Id="rId124" Type="http://schemas.openxmlformats.org/officeDocument/2006/relationships/image" Target="../media/image472.png"/><Relationship Id="rId129" Type="http://schemas.openxmlformats.org/officeDocument/2006/relationships/image" Target="../media/image477.png"/><Relationship Id="rId54" Type="http://schemas.openxmlformats.org/officeDocument/2006/relationships/image" Target="../media/image402.png"/><Relationship Id="rId70" Type="http://schemas.openxmlformats.org/officeDocument/2006/relationships/image" Target="../media/image418.png"/><Relationship Id="rId75" Type="http://schemas.openxmlformats.org/officeDocument/2006/relationships/image" Target="../media/image423.png"/><Relationship Id="rId91" Type="http://schemas.openxmlformats.org/officeDocument/2006/relationships/image" Target="../media/image439.png"/><Relationship Id="rId96" Type="http://schemas.openxmlformats.org/officeDocument/2006/relationships/image" Target="../media/image444.png"/><Relationship Id="rId140" Type="http://schemas.openxmlformats.org/officeDocument/2006/relationships/image" Target="../media/image488.png"/><Relationship Id="rId145" Type="http://schemas.openxmlformats.org/officeDocument/2006/relationships/image" Target="../media/image49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4.png"/><Relationship Id="rId23" Type="http://schemas.openxmlformats.org/officeDocument/2006/relationships/image" Target="../media/image371.png"/><Relationship Id="rId28" Type="http://schemas.openxmlformats.org/officeDocument/2006/relationships/image" Target="../media/image376.png"/><Relationship Id="rId49" Type="http://schemas.openxmlformats.org/officeDocument/2006/relationships/image" Target="../media/image397.png"/><Relationship Id="rId114" Type="http://schemas.openxmlformats.org/officeDocument/2006/relationships/image" Target="../media/image462.png"/><Relationship Id="rId119" Type="http://schemas.openxmlformats.org/officeDocument/2006/relationships/image" Target="../media/image467.png"/><Relationship Id="rId44" Type="http://schemas.openxmlformats.org/officeDocument/2006/relationships/image" Target="../media/image392.png"/><Relationship Id="rId60" Type="http://schemas.openxmlformats.org/officeDocument/2006/relationships/image" Target="../media/image408.png"/><Relationship Id="rId65" Type="http://schemas.openxmlformats.org/officeDocument/2006/relationships/image" Target="../media/image413.png"/><Relationship Id="rId81" Type="http://schemas.openxmlformats.org/officeDocument/2006/relationships/image" Target="../media/image429.png"/><Relationship Id="rId86" Type="http://schemas.openxmlformats.org/officeDocument/2006/relationships/image" Target="../media/image434.png"/><Relationship Id="rId130" Type="http://schemas.openxmlformats.org/officeDocument/2006/relationships/image" Target="../media/image478.png"/><Relationship Id="rId135" Type="http://schemas.openxmlformats.org/officeDocument/2006/relationships/image" Target="../media/image483.png"/><Relationship Id="rId151" Type="http://schemas.openxmlformats.org/officeDocument/2006/relationships/image" Target="../media/image499.png"/><Relationship Id="rId156" Type="http://schemas.openxmlformats.org/officeDocument/2006/relationships/image" Target="../media/image504.png"/><Relationship Id="rId13" Type="http://schemas.openxmlformats.org/officeDocument/2006/relationships/image" Target="../media/image361.png"/><Relationship Id="rId18" Type="http://schemas.openxmlformats.org/officeDocument/2006/relationships/image" Target="../media/image366.png"/><Relationship Id="rId39" Type="http://schemas.openxmlformats.org/officeDocument/2006/relationships/image" Target="../media/image387.png"/><Relationship Id="rId109" Type="http://schemas.openxmlformats.org/officeDocument/2006/relationships/image" Target="../media/image457.png"/><Relationship Id="rId34" Type="http://schemas.openxmlformats.org/officeDocument/2006/relationships/image" Target="../media/image382.png"/><Relationship Id="rId50" Type="http://schemas.openxmlformats.org/officeDocument/2006/relationships/image" Target="../media/image398.png"/><Relationship Id="rId55" Type="http://schemas.openxmlformats.org/officeDocument/2006/relationships/image" Target="../media/image403.png"/><Relationship Id="rId76" Type="http://schemas.openxmlformats.org/officeDocument/2006/relationships/image" Target="../media/image424.png"/><Relationship Id="rId97" Type="http://schemas.openxmlformats.org/officeDocument/2006/relationships/image" Target="../media/image445.png"/><Relationship Id="rId104" Type="http://schemas.openxmlformats.org/officeDocument/2006/relationships/image" Target="../media/image452.png"/><Relationship Id="rId120" Type="http://schemas.openxmlformats.org/officeDocument/2006/relationships/image" Target="../media/image468.png"/><Relationship Id="rId125" Type="http://schemas.openxmlformats.org/officeDocument/2006/relationships/image" Target="../media/image473.png"/><Relationship Id="rId141" Type="http://schemas.openxmlformats.org/officeDocument/2006/relationships/image" Target="../media/image489.png"/><Relationship Id="rId146" Type="http://schemas.openxmlformats.org/officeDocument/2006/relationships/image" Target="../media/image494.png"/><Relationship Id="rId7" Type="http://schemas.openxmlformats.org/officeDocument/2006/relationships/image" Target="../media/image355.png"/><Relationship Id="rId71" Type="http://schemas.openxmlformats.org/officeDocument/2006/relationships/image" Target="../media/image419.png"/><Relationship Id="rId92" Type="http://schemas.openxmlformats.org/officeDocument/2006/relationships/image" Target="../media/image440.png"/><Relationship Id="rId2" Type="http://schemas.openxmlformats.org/officeDocument/2006/relationships/image" Target="../media/image350.png"/><Relationship Id="rId29" Type="http://schemas.openxmlformats.org/officeDocument/2006/relationships/image" Target="../media/image377.png"/><Relationship Id="rId24" Type="http://schemas.openxmlformats.org/officeDocument/2006/relationships/image" Target="../media/image372.png"/><Relationship Id="rId40" Type="http://schemas.openxmlformats.org/officeDocument/2006/relationships/image" Target="../media/image388.png"/><Relationship Id="rId45" Type="http://schemas.openxmlformats.org/officeDocument/2006/relationships/image" Target="../media/image393.png"/><Relationship Id="rId66" Type="http://schemas.openxmlformats.org/officeDocument/2006/relationships/image" Target="../media/image414.png"/><Relationship Id="rId87" Type="http://schemas.openxmlformats.org/officeDocument/2006/relationships/image" Target="../media/image435.png"/><Relationship Id="rId110" Type="http://schemas.openxmlformats.org/officeDocument/2006/relationships/image" Target="../media/image458.png"/><Relationship Id="rId115" Type="http://schemas.openxmlformats.org/officeDocument/2006/relationships/image" Target="../media/image463.png"/><Relationship Id="rId131" Type="http://schemas.openxmlformats.org/officeDocument/2006/relationships/image" Target="../media/image479.png"/><Relationship Id="rId136" Type="http://schemas.openxmlformats.org/officeDocument/2006/relationships/image" Target="../media/image484.png"/><Relationship Id="rId61" Type="http://schemas.openxmlformats.org/officeDocument/2006/relationships/image" Target="../media/image409.png"/><Relationship Id="rId82" Type="http://schemas.openxmlformats.org/officeDocument/2006/relationships/image" Target="../media/image430.png"/><Relationship Id="rId152" Type="http://schemas.openxmlformats.org/officeDocument/2006/relationships/image" Target="../media/image500.png"/><Relationship Id="rId19" Type="http://schemas.openxmlformats.org/officeDocument/2006/relationships/image" Target="../media/image367.png"/><Relationship Id="rId14" Type="http://schemas.openxmlformats.org/officeDocument/2006/relationships/image" Target="../media/image362.png"/><Relationship Id="rId30" Type="http://schemas.openxmlformats.org/officeDocument/2006/relationships/image" Target="../media/image378.png"/><Relationship Id="rId35" Type="http://schemas.openxmlformats.org/officeDocument/2006/relationships/image" Target="../media/image383.png"/><Relationship Id="rId56" Type="http://schemas.openxmlformats.org/officeDocument/2006/relationships/image" Target="../media/image404.png"/><Relationship Id="rId77" Type="http://schemas.openxmlformats.org/officeDocument/2006/relationships/image" Target="../media/image425.png"/><Relationship Id="rId100" Type="http://schemas.openxmlformats.org/officeDocument/2006/relationships/image" Target="../media/image448.png"/><Relationship Id="rId105" Type="http://schemas.openxmlformats.org/officeDocument/2006/relationships/image" Target="../media/image453.png"/><Relationship Id="rId126" Type="http://schemas.openxmlformats.org/officeDocument/2006/relationships/image" Target="../media/image474.png"/><Relationship Id="rId147" Type="http://schemas.openxmlformats.org/officeDocument/2006/relationships/image" Target="../media/image495.png"/><Relationship Id="rId8" Type="http://schemas.openxmlformats.org/officeDocument/2006/relationships/image" Target="../media/image356.png"/><Relationship Id="rId51" Type="http://schemas.openxmlformats.org/officeDocument/2006/relationships/image" Target="../media/image399.png"/><Relationship Id="rId72" Type="http://schemas.openxmlformats.org/officeDocument/2006/relationships/image" Target="../media/image420.png"/><Relationship Id="rId93" Type="http://schemas.openxmlformats.org/officeDocument/2006/relationships/image" Target="../media/image441.png"/><Relationship Id="rId98" Type="http://schemas.openxmlformats.org/officeDocument/2006/relationships/image" Target="../media/image446.png"/><Relationship Id="rId121" Type="http://schemas.openxmlformats.org/officeDocument/2006/relationships/image" Target="../media/image469.png"/><Relationship Id="rId142" Type="http://schemas.openxmlformats.org/officeDocument/2006/relationships/image" Target="../media/image490.png"/><Relationship Id="rId3" Type="http://schemas.openxmlformats.org/officeDocument/2006/relationships/image" Target="../media/image351.png"/><Relationship Id="rId25" Type="http://schemas.openxmlformats.org/officeDocument/2006/relationships/image" Target="../media/image373.png"/><Relationship Id="rId46" Type="http://schemas.openxmlformats.org/officeDocument/2006/relationships/image" Target="../media/image394.png"/><Relationship Id="rId67" Type="http://schemas.openxmlformats.org/officeDocument/2006/relationships/image" Target="../media/image415.png"/><Relationship Id="rId116" Type="http://schemas.openxmlformats.org/officeDocument/2006/relationships/image" Target="../media/image464.png"/><Relationship Id="rId137" Type="http://schemas.openxmlformats.org/officeDocument/2006/relationships/image" Target="../media/image485.png"/><Relationship Id="rId20" Type="http://schemas.openxmlformats.org/officeDocument/2006/relationships/image" Target="../media/image368.png"/><Relationship Id="rId41" Type="http://schemas.openxmlformats.org/officeDocument/2006/relationships/image" Target="../media/image389.png"/><Relationship Id="rId62" Type="http://schemas.openxmlformats.org/officeDocument/2006/relationships/image" Target="../media/image410.png"/><Relationship Id="rId83" Type="http://schemas.openxmlformats.org/officeDocument/2006/relationships/image" Target="../media/image431.png"/><Relationship Id="rId88" Type="http://schemas.openxmlformats.org/officeDocument/2006/relationships/image" Target="../media/image436.png"/><Relationship Id="rId111" Type="http://schemas.openxmlformats.org/officeDocument/2006/relationships/image" Target="../media/image459.png"/><Relationship Id="rId132" Type="http://schemas.openxmlformats.org/officeDocument/2006/relationships/image" Target="../media/image480.png"/><Relationship Id="rId153" Type="http://schemas.openxmlformats.org/officeDocument/2006/relationships/image" Target="../media/image501.png"/><Relationship Id="rId15" Type="http://schemas.openxmlformats.org/officeDocument/2006/relationships/image" Target="../media/image363.png"/><Relationship Id="rId36" Type="http://schemas.openxmlformats.org/officeDocument/2006/relationships/image" Target="../media/image384.png"/><Relationship Id="rId57" Type="http://schemas.openxmlformats.org/officeDocument/2006/relationships/image" Target="../media/image405.png"/><Relationship Id="rId106" Type="http://schemas.openxmlformats.org/officeDocument/2006/relationships/image" Target="../media/image454.png"/><Relationship Id="rId127" Type="http://schemas.openxmlformats.org/officeDocument/2006/relationships/image" Target="../media/image475.png"/><Relationship Id="rId10" Type="http://schemas.openxmlformats.org/officeDocument/2006/relationships/image" Target="../media/image358.png"/><Relationship Id="rId31" Type="http://schemas.openxmlformats.org/officeDocument/2006/relationships/image" Target="../media/image379.png"/><Relationship Id="rId52" Type="http://schemas.openxmlformats.org/officeDocument/2006/relationships/image" Target="../media/image400.png"/><Relationship Id="rId73" Type="http://schemas.openxmlformats.org/officeDocument/2006/relationships/image" Target="../media/image421.png"/><Relationship Id="rId78" Type="http://schemas.openxmlformats.org/officeDocument/2006/relationships/image" Target="../media/image426.png"/><Relationship Id="rId94" Type="http://schemas.openxmlformats.org/officeDocument/2006/relationships/image" Target="../media/image442.png"/><Relationship Id="rId99" Type="http://schemas.openxmlformats.org/officeDocument/2006/relationships/image" Target="../media/image447.png"/><Relationship Id="rId101" Type="http://schemas.openxmlformats.org/officeDocument/2006/relationships/image" Target="../media/image449.png"/><Relationship Id="rId122" Type="http://schemas.openxmlformats.org/officeDocument/2006/relationships/image" Target="../media/image470.png"/><Relationship Id="rId143" Type="http://schemas.openxmlformats.org/officeDocument/2006/relationships/image" Target="../media/image491.png"/><Relationship Id="rId148" Type="http://schemas.openxmlformats.org/officeDocument/2006/relationships/image" Target="../media/image496.png"/><Relationship Id="rId4" Type="http://schemas.openxmlformats.org/officeDocument/2006/relationships/image" Target="../media/image352.png"/><Relationship Id="rId9" Type="http://schemas.openxmlformats.org/officeDocument/2006/relationships/image" Target="../media/image357.png"/><Relationship Id="rId26" Type="http://schemas.openxmlformats.org/officeDocument/2006/relationships/image" Target="../media/image374.png"/><Relationship Id="rId47" Type="http://schemas.openxmlformats.org/officeDocument/2006/relationships/image" Target="../media/image395.png"/><Relationship Id="rId68" Type="http://schemas.openxmlformats.org/officeDocument/2006/relationships/image" Target="../media/image416.png"/><Relationship Id="rId89" Type="http://schemas.openxmlformats.org/officeDocument/2006/relationships/image" Target="../media/image437.png"/><Relationship Id="rId112" Type="http://schemas.openxmlformats.org/officeDocument/2006/relationships/image" Target="../media/image460.png"/><Relationship Id="rId133" Type="http://schemas.openxmlformats.org/officeDocument/2006/relationships/image" Target="../media/image481.png"/><Relationship Id="rId154" Type="http://schemas.openxmlformats.org/officeDocument/2006/relationships/image" Target="../media/image502.png"/><Relationship Id="rId16" Type="http://schemas.openxmlformats.org/officeDocument/2006/relationships/image" Target="../media/image364.png"/><Relationship Id="rId37" Type="http://schemas.openxmlformats.org/officeDocument/2006/relationships/image" Target="../media/image385.png"/><Relationship Id="rId58" Type="http://schemas.openxmlformats.org/officeDocument/2006/relationships/image" Target="../media/image406.png"/><Relationship Id="rId79" Type="http://schemas.openxmlformats.org/officeDocument/2006/relationships/image" Target="../media/image427.png"/><Relationship Id="rId102" Type="http://schemas.openxmlformats.org/officeDocument/2006/relationships/image" Target="../media/image450.png"/><Relationship Id="rId123" Type="http://schemas.openxmlformats.org/officeDocument/2006/relationships/image" Target="../media/image471.png"/><Relationship Id="rId144" Type="http://schemas.openxmlformats.org/officeDocument/2006/relationships/image" Target="../media/image492.png"/><Relationship Id="rId90" Type="http://schemas.openxmlformats.org/officeDocument/2006/relationships/image" Target="../media/image438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39301" y="6262115"/>
            <a:ext cx="203453" cy="238518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9696450" y="6285688"/>
            <a:ext cx="8255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b="1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800">
              <a:latin typeface="Arial"/>
              <a:cs typeface="Arial"/>
            </a:endParaRPr>
          </a:p>
        </p:txBody>
      </p:sp>
      <p:sp>
        <p:nvSpPr>
          <p:cNvPr id="11" name="object 7"/>
          <p:cNvSpPr txBox="1">
            <a:spLocks noGrp="1"/>
          </p:cNvSpPr>
          <p:nvPr>
            <p:ph type="title"/>
          </p:nvPr>
        </p:nvSpPr>
        <p:spPr>
          <a:xfrm>
            <a:off x="3810000" y="2971800"/>
            <a:ext cx="6490970" cy="68993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0" dirty="0">
                <a:solidFill>
                  <a:srgbClr val="00B0F0"/>
                </a:solidFill>
                <a:latin typeface="Simplified Arabic Fixed" panose="02070309020205020404" pitchFamily="49" charset="-78"/>
                <a:cs typeface="Simplified Arabic Fixed" panose="02070309020205020404" pitchFamily="49" charset="-78"/>
              </a:rPr>
              <a:t>Connective Tissue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33801" y="381000"/>
            <a:ext cx="4953000" cy="571500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582912" y="6262115"/>
            <a:ext cx="259829" cy="23851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614662" y="6295360"/>
            <a:ext cx="189865" cy="126317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spcBef>
                <a:spcPts val="25"/>
              </a:spcBef>
            </a:pPr>
            <a:fld id="{81D60167-4931-47E6-BA6A-407CBD079E47}" type="slidenum">
              <a:rPr sz="800" b="1" dirty="0">
                <a:solidFill>
                  <a:srgbClr val="FFFFFF"/>
                </a:solidFill>
                <a:latin typeface="Arial"/>
                <a:cs typeface="Arial"/>
              </a:rPr>
              <a:pPr marL="38100">
                <a:spcBef>
                  <a:spcPts val="25"/>
                </a:spcBef>
              </a:pPr>
              <a:t>10</a:t>
            </a:fld>
            <a:endParaRPr sz="800">
              <a:latin typeface="Arial"/>
              <a:cs typeface="Arial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273426" y="973655"/>
            <a:ext cx="7531100" cy="1047750"/>
            <a:chOff x="809625" y="728852"/>
            <a:chExt cx="7531100" cy="1047750"/>
          </a:xfrm>
        </p:grpSpPr>
        <p:sp>
          <p:nvSpPr>
            <p:cNvPr id="3" name="object 3"/>
            <p:cNvSpPr/>
            <p:nvPr/>
          </p:nvSpPr>
          <p:spPr>
            <a:xfrm>
              <a:off x="819150" y="738377"/>
              <a:ext cx="7512050" cy="1028700"/>
            </a:xfrm>
            <a:custGeom>
              <a:avLst/>
              <a:gdLst/>
              <a:ahLst/>
              <a:cxnLst/>
              <a:rect l="l" t="t" r="r" b="b"/>
              <a:pathLst>
                <a:path w="7512050" h="1028700">
                  <a:moveTo>
                    <a:pt x="7340346" y="0"/>
                  </a:moveTo>
                  <a:lnTo>
                    <a:pt x="171450" y="0"/>
                  </a:lnTo>
                  <a:lnTo>
                    <a:pt x="125871" y="6120"/>
                  </a:lnTo>
                  <a:lnTo>
                    <a:pt x="84915" y="23396"/>
                  </a:lnTo>
                  <a:lnTo>
                    <a:pt x="50215" y="50196"/>
                  </a:lnTo>
                  <a:lnTo>
                    <a:pt x="23407" y="84892"/>
                  </a:lnTo>
                  <a:lnTo>
                    <a:pt x="6124" y="125853"/>
                  </a:lnTo>
                  <a:lnTo>
                    <a:pt x="0" y="171450"/>
                  </a:lnTo>
                  <a:lnTo>
                    <a:pt x="0" y="857250"/>
                  </a:lnTo>
                  <a:lnTo>
                    <a:pt x="6124" y="902846"/>
                  </a:lnTo>
                  <a:lnTo>
                    <a:pt x="23407" y="943807"/>
                  </a:lnTo>
                  <a:lnTo>
                    <a:pt x="50215" y="978503"/>
                  </a:lnTo>
                  <a:lnTo>
                    <a:pt x="84915" y="1005303"/>
                  </a:lnTo>
                  <a:lnTo>
                    <a:pt x="125871" y="1022579"/>
                  </a:lnTo>
                  <a:lnTo>
                    <a:pt x="171450" y="1028700"/>
                  </a:lnTo>
                  <a:lnTo>
                    <a:pt x="7340346" y="1028700"/>
                  </a:lnTo>
                  <a:lnTo>
                    <a:pt x="7385942" y="1022579"/>
                  </a:lnTo>
                  <a:lnTo>
                    <a:pt x="7426903" y="1005303"/>
                  </a:lnTo>
                  <a:lnTo>
                    <a:pt x="7461599" y="978503"/>
                  </a:lnTo>
                  <a:lnTo>
                    <a:pt x="7488399" y="943807"/>
                  </a:lnTo>
                  <a:lnTo>
                    <a:pt x="7505675" y="902846"/>
                  </a:lnTo>
                  <a:lnTo>
                    <a:pt x="7511796" y="857250"/>
                  </a:lnTo>
                  <a:lnTo>
                    <a:pt x="7511796" y="171450"/>
                  </a:lnTo>
                  <a:lnTo>
                    <a:pt x="7505675" y="125853"/>
                  </a:lnTo>
                  <a:lnTo>
                    <a:pt x="7488399" y="84892"/>
                  </a:lnTo>
                  <a:lnTo>
                    <a:pt x="7461599" y="50196"/>
                  </a:lnTo>
                  <a:lnTo>
                    <a:pt x="7426903" y="23396"/>
                  </a:lnTo>
                  <a:lnTo>
                    <a:pt x="7385942" y="6120"/>
                  </a:lnTo>
                  <a:lnTo>
                    <a:pt x="7340346" y="0"/>
                  </a:lnTo>
                  <a:close/>
                </a:path>
              </a:pathLst>
            </a:custGeom>
            <a:solidFill>
              <a:srgbClr val="6E6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19150" y="738377"/>
              <a:ext cx="7512050" cy="1028700"/>
            </a:xfrm>
            <a:custGeom>
              <a:avLst/>
              <a:gdLst/>
              <a:ahLst/>
              <a:cxnLst/>
              <a:rect l="l" t="t" r="r" b="b"/>
              <a:pathLst>
                <a:path w="7512050" h="1028700">
                  <a:moveTo>
                    <a:pt x="0" y="171450"/>
                  </a:moveTo>
                  <a:lnTo>
                    <a:pt x="6124" y="125853"/>
                  </a:lnTo>
                  <a:lnTo>
                    <a:pt x="23407" y="84892"/>
                  </a:lnTo>
                  <a:lnTo>
                    <a:pt x="50215" y="50196"/>
                  </a:lnTo>
                  <a:lnTo>
                    <a:pt x="84915" y="23396"/>
                  </a:lnTo>
                  <a:lnTo>
                    <a:pt x="125871" y="6120"/>
                  </a:lnTo>
                  <a:lnTo>
                    <a:pt x="171450" y="0"/>
                  </a:lnTo>
                  <a:lnTo>
                    <a:pt x="7340346" y="0"/>
                  </a:lnTo>
                  <a:lnTo>
                    <a:pt x="7385942" y="6120"/>
                  </a:lnTo>
                  <a:lnTo>
                    <a:pt x="7426903" y="23396"/>
                  </a:lnTo>
                  <a:lnTo>
                    <a:pt x="7461599" y="50196"/>
                  </a:lnTo>
                  <a:lnTo>
                    <a:pt x="7488399" y="84892"/>
                  </a:lnTo>
                  <a:lnTo>
                    <a:pt x="7505675" y="125853"/>
                  </a:lnTo>
                  <a:lnTo>
                    <a:pt x="7511796" y="171450"/>
                  </a:lnTo>
                  <a:lnTo>
                    <a:pt x="7511796" y="857250"/>
                  </a:lnTo>
                  <a:lnTo>
                    <a:pt x="7505675" y="902846"/>
                  </a:lnTo>
                  <a:lnTo>
                    <a:pt x="7488399" y="943807"/>
                  </a:lnTo>
                  <a:lnTo>
                    <a:pt x="7461599" y="978503"/>
                  </a:lnTo>
                  <a:lnTo>
                    <a:pt x="7426903" y="1005303"/>
                  </a:lnTo>
                  <a:lnTo>
                    <a:pt x="7385942" y="1022579"/>
                  </a:lnTo>
                  <a:lnTo>
                    <a:pt x="7340346" y="1028700"/>
                  </a:lnTo>
                  <a:lnTo>
                    <a:pt x="171450" y="1028700"/>
                  </a:lnTo>
                  <a:lnTo>
                    <a:pt x="125871" y="1022579"/>
                  </a:lnTo>
                  <a:lnTo>
                    <a:pt x="84915" y="1005303"/>
                  </a:lnTo>
                  <a:lnTo>
                    <a:pt x="50215" y="978503"/>
                  </a:lnTo>
                  <a:lnTo>
                    <a:pt x="23407" y="943807"/>
                  </a:lnTo>
                  <a:lnTo>
                    <a:pt x="6124" y="902846"/>
                  </a:lnTo>
                  <a:lnTo>
                    <a:pt x="0" y="857250"/>
                  </a:lnTo>
                  <a:lnTo>
                    <a:pt x="0" y="17145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487421" y="1093417"/>
            <a:ext cx="6885305" cy="696595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Inactive</a:t>
            </a:r>
            <a:r>
              <a:rPr sz="4400" spc="-50" dirty="0"/>
              <a:t> </a:t>
            </a:r>
            <a:r>
              <a:rPr sz="4400" dirty="0"/>
              <a:t>Fibroblast</a:t>
            </a:r>
            <a:r>
              <a:rPr sz="4400" spc="-55" dirty="0"/>
              <a:t> </a:t>
            </a:r>
            <a:r>
              <a:rPr sz="4400" dirty="0"/>
              <a:t>(Fibrocyte)</a:t>
            </a:r>
            <a:endParaRPr sz="4400"/>
          </a:p>
        </p:txBody>
      </p:sp>
      <p:grpSp>
        <p:nvGrpSpPr>
          <p:cNvPr id="6" name="object 6"/>
          <p:cNvGrpSpPr/>
          <p:nvPr/>
        </p:nvGrpSpPr>
        <p:grpSpPr>
          <a:xfrm>
            <a:off x="2273426" y="2453461"/>
            <a:ext cx="7531100" cy="699135"/>
            <a:chOff x="809625" y="2208657"/>
            <a:chExt cx="7531100" cy="699135"/>
          </a:xfrm>
        </p:grpSpPr>
        <p:sp>
          <p:nvSpPr>
            <p:cNvPr id="7" name="object 7"/>
            <p:cNvSpPr/>
            <p:nvPr/>
          </p:nvSpPr>
          <p:spPr>
            <a:xfrm>
              <a:off x="819150" y="2218182"/>
              <a:ext cx="7512050" cy="680085"/>
            </a:xfrm>
            <a:custGeom>
              <a:avLst/>
              <a:gdLst/>
              <a:ahLst/>
              <a:cxnLst/>
              <a:rect l="l" t="t" r="r" b="b"/>
              <a:pathLst>
                <a:path w="7512050" h="680085">
                  <a:moveTo>
                    <a:pt x="7398511" y="0"/>
                  </a:moveTo>
                  <a:lnTo>
                    <a:pt x="113284" y="0"/>
                  </a:lnTo>
                  <a:lnTo>
                    <a:pt x="69190" y="8895"/>
                  </a:lnTo>
                  <a:lnTo>
                    <a:pt x="33181" y="33162"/>
                  </a:lnTo>
                  <a:lnTo>
                    <a:pt x="8903" y="69169"/>
                  </a:lnTo>
                  <a:lnTo>
                    <a:pt x="0" y="113283"/>
                  </a:lnTo>
                  <a:lnTo>
                    <a:pt x="0" y="566419"/>
                  </a:lnTo>
                  <a:lnTo>
                    <a:pt x="8903" y="610534"/>
                  </a:lnTo>
                  <a:lnTo>
                    <a:pt x="33181" y="646541"/>
                  </a:lnTo>
                  <a:lnTo>
                    <a:pt x="69190" y="670808"/>
                  </a:lnTo>
                  <a:lnTo>
                    <a:pt x="113284" y="679703"/>
                  </a:lnTo>
                  <a:lnTo>
                    <a:pt x="7398511" y="679703"/>
                  </a:lnTo>
                  <a:lnTo>
                    <a:pt x="7442626" y="670808"/>
                  </a:lnTo>
                  <a:lnTo>
                    <a:pt x="7478633" y="646541"/>
                  </a:lnTo>
                  <a:lnTo>
                    <a:pt x="7502900" y="610534"/>
                  </a:lnTo>
                  <a:lnTo>
                    <a:pt x="7511796" y="566419"/>
                  </a:lnTo>
                  <a:lnTo>
                    <a:pt x="7511796" y="113283"/>
                  </a:lnTo>
                  <a:lnTo>
                    <a:pt x="7502900" y="69169"/>
                  </a:lnTo>
                  <a:lnTo>
                    <a:pt x="7478633" y="33162"/>
                  </a:lnTo>
                  <a:lnTo>
                    <a:pt x="7442626" y="8895"/>
                  </a:lnTo>
                  <a:lnTo>
                    <a:pt x="7398511" y="0"/>
                  </a:lnTo>
                  <a:close/>
                </a:path>
              </a:pathLst>
            </a:custGeom>
            <a:solidFill>
              <a:srgbClr val="6E6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19150" y="2218182"/>
              <a:ext cx="7512050" cy="680085"/>
            </a:xfrm>
            <a:custGeom>
              <a:avLst/>
              <a:gdLst/>
              <a:ahLst/>
              <a:cxnLst/>
              <a:rect l="l" t="t" r="r" b="b"/>
              <a:pathLst>
                <a:path w="7512050" h="680085">
                  <a:moveTo>
                    <a:pt x="0" y="113283"/>
                  </a:moveTo>
                  <a:lnTo>
                    <a:pt x="8903" y="69169"/>
                  </a:lnTo>
                  <a:lnTo>
                    <a:pt x="33181" y="33162"/>
                  </a:lnTo>
                  <a:lnTo>
                    <a:pt x="69190" y="8895"/>
                  </a:lnTo>
                  <a:lnTo>
                    <a:pt x="113284" y="0"/>
                  </a:lnTo>
                  <a:lnTo>
                    <a:pt x="7398511" y="0"/>
                  </a:lnTo>
                  <a:lnTo>
                    <a:pt x="7442626" y="8895"/>
                  </a:lnTo>
                  <a:lnTo>
                    <a:pt x="7478633" y="33162"/>
                  </a:lnTo>
                  <a:lnTo>
                    <a:pt x="7502900" y="69169"/>
                  </a:lnTo>
                  <a:lnTo>
                    <a:pt x="7511796" y="113283"/>
                  </a:lnTo>
                  <a:lnTo>
                    <a:pt x="7511796" y="566419"/>
                  </a:lnTo>
                  <a:lnTo>
                    <a:pt x="7502900" y="610534"/>
                  </a:lnTo>
                  <a:lnTo>
                    <a:pt x="7478633" y="646541"/>
                  </a:lnTo>
                  <a:lnTo>
                    <a:pt x="7442626" y="670808"/>
                  </a:lnTo>
                  <a:lnTo>
                    <a:pt x="7398511" y="679703"/>
                  </a:lnTo>
                  <a:lnTo>
                    <a:pt x="113284" y="679703"/>
                  </a:lnTo>
                  <a:lnTo>
                    <a:pt x="69190" y="670808"/>
                  </a:lnTo>
                  <a:lnTo>
                    <a:pt x="33181" y="646541"/>
                  </a:lnTo>
                  <a:lnTo>
                    <a:pt x="8903" y="610534"/>
                  </a:lnTo>
                  <a:lnTo>
                    <a:pt x="0" y="566419"/>
                  </a:lnTo>
                  <a:lnTo>
                    <a:pt x="0" y="113283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2273426" y="3215461"/>
            <a:ext cx="7531100" cy="699135"/>
            <a:chOff x="809625" y="2970657"/>
            <a:chExt cx="7531100" cy="699135"/>
          </a:xfrm>
        </p:grpSpPr>
        <p:sp>
          <p:nvSpPr>
            <p:cNvPr id="10" name="object 10"/>
            <p:cNvSpPr/>
            <p:nvPr/>
          </p:nvSpPr>
          <p:spPr>
            <a:xfrm>
              <a:off x="819150" y="2980182"/>
              <a:ext cx="7512050" cy="680085"/>
            </a:xfrm>
            <a:custGeom>
              <a:avLst/>
              <a:gdLst/>
              <a:ahLst/>
              <a:cxnLst/>
              <a:rect l="l" t="t" r="r" b="b"/>
              <a:pathLst>
                <a:path w="7512050" h="680085">
                  <a:moveTo>
                    <a:pt x="7398511" y="0"/>
                  </a:moveTo>
                  <a:lnTo>
                    <a:pt x="113284" y="0"/>
                  </a:lnTo>
                  <a:lnTo>
                    <a:pt x="69190" y="8895"/>
                  </a:lnTo>
                  <a:lnTo>
                    <a:pt x="33181" y="33162"/>
                  </a:lnTo>
                  <a:lnTo>
                    <a:pt x="8903" y="69169"/>
                  </a:lnTo>
                  <a:lnTo>
                    <a:pt x="0" y="113283"/>
                  </a:lnTo>
                  <a:lnTo>
                    <a:pt x="0" y="566419"/>
                  </a:lnTo>
                  <a:lnTo>
                    <a:pt x="8903" y="610534"/>
                  </a:lnTo>
                  <a:lnTo>
                    <a:pt x="33181" y="646541"/>
                  </a:lnTo>
                  <a:lnTo>
                    <a:pt x="69190" y="670808"/>
                  </a:lnTo>
                  <a:lnTo>
                    <a:pt x="113284" y="679703"/>
                  </a:lnTo>
                  <a:lnTo>
                    <a:pt x="7398511" y="679703"/>
                  </a:lnTo>
                  <a:lnTo>
                    <a:pt x="7442626" y="670808"/>
                  </a:lnTo>
                  <a:lnTo>
                    <a:pt x="7478633" y="646541"/>
                  </a:lnTo>
                  <a:lnTo>
                    <a:pt x="7502900" y="610534"/>
                  </a:lnTo>
                  <a:lnTo>
                    <a:pt x="7511796" y="566419"/>
                  </a:lnTo>
                  <a:lnTo>
                    <a:pt x="7511796" y="113283"/>
                  </a:lnTo>
                  <a:lnTo>
                    <a:pt x="7502900" y="69169"/>
                  </a:lnTo>
                  <a:lnTo>
                    <a:pt x="7478633" y="33162"/>
                  </a:lnTo>
                  <a:lnTo>
                    <a:pt x="7442626" y="8895"/>
                  </a:lnTo>
                  <a:lnTo>
                    <a:pt x="7398511" y="0"/>
                  </a:lnTo>
                  <a:close/>
                </a:path>
              </a:pathLst>
            </a:custGeom>
            <a:solidFill>
              <a:srgbClr val="6E6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19150" y="2980182"/>
              <a:ext cx="7512050" cy="680085"/>
            </a:xfrm>
            <a:custGeom>
              <a:avLst/>
              <a:gdLst/>
              <a:ahLst/>
              <a:cxnLst/>
              <a:rect l="l" t="t" r="r" b="b"/>
              <a:pathLst>
                <a:path w="7512050" h="680085">
                  <a:moveTo>
                    <a:pt x="0" y="113283"/>
                  </a:moveTo>
                  <a:lnTo>
                    <a:pt x="8903" y="69169"/>
                  </a:lnTo>
                  <a:lnTo>
                    <a:pt x="33181" y="33162"/>
                  </a:lnTo>
                  <a:lnTo>
                    <a:pt x="69190" y="8895"/>
                  </a:lnTo>
                  <a:lnTo>
                    <a:pt x="113284" y="0"/>
                  </a:lnTo>
                  <a:lnTo>
                    <a:pt x="7398511" y="0"/>
                  </a:lnTo>
                  <a:lnTo>
                    <a:pt x="7442626" y="8895"/>
                  </a:lnTo>
                  <a:lnTo>
                    <a:pt x="7478633" y="33162"/>
                  </a:lnTo>
                  <a:lnTo>
                    <a:pt x="7502900" y="69169"/>
                  </a:lnTo>
                  <a:lnTo>
                    <a:pt x="7511796" y="113283"/>
                  </a:lnTo>
                  <a:lnTo>
                    <a:pt x="7511796" y="566419"/>
                  </a:lnTo>
                  <a:lnTo>
                    <a:pt x="7502900" y="610534"/>
                  </a:lnTo>
                  <a:lnTo>
                    <a:pt x="7478633" y="646541"/>
                  </a:lnTo>
                  <a:lnTo>
                    <a:pt x="7442626" y="670808"/>
                  </a:lnTo>
                  <a:lnTo>
                    <a:pt x="7398511" y="679703"/>
                  </a:lnTo>
                  <a:lnTo>
                    <a:pt x="113284" y="679703"/>
                  </a:lnTo>
                  <a:lnTo>
                    <a:pt x="69190" y="670808"/>
                  </a:lnTo>
                  <a:lnTo>
                    <a:pt x="33181" y="646541"/>
                  </a:lnTo>
                  <a:lnTo>
                    <a:pt x="8903" y="610534"/>
                  </a:lnTo>
                  <a:lnTo>
                    <a:pt x="0" y="566419"/>
                  </a:lnTo>
                  <a:lnTo>
                    <a:pt x="0" y="113283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2273426" y="3977461"/>
            <a:ext cx="7531100" cy="699135"/>
            <a:chOff x="809625" y="3732657"/>
            <a:chExt cx="7531100" cy="699135"/>
          </a:xfrm>
        </p:grpSpPr>
        <p:sp>
          <p:nvSpPr>
            <p:cNvPr id="13" name="object 13"/>
            <p:cNvSpPr/>
            <p:nvPr/>
          </p:nvSpPr>
          <p:spPr>
            <a:xfrm>
              <a:off x="819150" y="3742182"/>
              <a:ext cx="7512050" cy="680085"/>
            </a:xfrm>
            <a:custGeom>
              <a:avLst/>
              <a:gdLst/>
              <a:ahLst/>
              <a:cxnLst/>
              <a:rect l="l" t="t" r="r" b="b"/>
              <a:pathLst>
                <a:path w="7512050" h="680085">
                  <a:moveTo>
                    <a:pt x="7398511" y="0"/>
                  </a:moveTo>
                  <a:lnTo>
                    <a:pt x="113284" y="0"/>
                  </a:lnTo>
                  <a:lnTo>
                    <a:pt x="69190" y="8895"/>
                  </a:lnTo>
                  <a:lnTo>
                    <a:pt x="33181" y="33162"/>
                  </a:lnTo>
                  <a:lnTo>
                    <a:pt x="8903" y="69169"/>
                  </a:lnTo>
                  <a:lnTo>
                    <a:pt x="0" y="113284"/>
                  </a:lnTo>
                  <a:lnTo>
                    <a:pt x="0" y="566420"/>
                  </a:lnTo>
                  <a:lnTo>
                    <a:pt x="8903" y="610534"/>
                  </a:lnTo>
                  <a:lnTo>
                    <a:pt x="33181" y="646541"/>
                  </a:lnTo>
                  <a:lnTo>
                    <a:pt x="69190" y="670808"/>
                  </a:lnTo>
                  <a:lnTo>
                    <a:pt x="113284" y="679704"/>
                  </a:lnTo>
                  <a:lnTo>
                    <a:pt x="7398511" y="679704"/>
                  </a:lnTo>
                  <a:lnTo>
                    <a:pt x="7442626" y="670808"/>
                  </a:lnTo>
                  <a:lnTo>
                    <a:pt x="7478633" y="646541"/>
                  </a:lnTo>
                  <a:lnTo>
                    <a:pt x="7502900" y="610534"/>
                  </a:lnTo>
                  <a:lnTo>
                    <a:pt x="7511796" y="566420"/>
                  </a:lnTo>
                  <a:lnTo>
                    <a:pt x="7511796" y="113284"/>
                  </a:lnTo>
                  <a:lnTo>
                    <a:pt x="7502900" y="69169"/>
                  </a:lnTo>
                  <a:lnTo>
                    <a:pt x="7478633" y="33162"/>
                  </a:lnTo>
                  <a:lnTo>
                    <a:pt x="7442626" y="8895"/>
                  </a:lnTo>
                  <a:lnTo>
                    <a:pt x="7398511" y="0"/>
                  </a:lnTo>
                  <a:close/>
                </a:path>
              </a:pathLst>
            </a:custGeom>
            <a:solidFill>
              <a:srgbClr val="6E6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19150" y="3742182"/>
              <a:ext cx="7512050" cy="680085"/>
            </a:xfrm>
            <a:custGeom>
              <a:avLst/>
              <a:gdLst/>
              <a:ahLst/>
              <a:cxnLst/>
              <a:rect l="l" t="t" r="r" b="b"/>
              <a:pathLst>
                <a:path w="7512050" h="680085">
                  <a:moveTo>
                    <a:pt x="0" y="113284"/>
                  </a:moveTo>
                  <a:lnTo>
                    <a:pt x="8903" y="69169"/>
                  </a:lnTo>
                  <a:lnTo>
                    <a:pt x="33181" y="33162"/>
                  </a:lnTo>
                  <a:lnTo>
                    <a:pt x="69190" y="8895"/>
                  </a:lnTo>
                  <a:lnTo>
                    <a:pt x="113284" y="0"/>
                  </a:lnTo>
                  <a:lnTo>
                    <a:pt x="7398511" y="0"/>
                  </a:lnTo>
                  <a:lnTo>
                    <a:pt x="7442626" y="8895"/>
                  </a:lnTo>
                  <a:lnTo>
                    <a:pt x="7478633" y="33162"/>
                  </a:lnTo>
                  <a:lnTo>
                    <a:pt x="7502900" y="69169"/>
                  </a:lnTo>
                  <a:lnTo>
                    <a:pt x="7511796" y="113284"/>
                  </a:lnTo>
                  <a:lnTo>
                    <a:pt x="7511796" y="566420"/>
                  </a:lnTo>
                  <a:lnTo>
                    <a:pt x="7502900" y="610534"/>
                  </a:lnTo>
                  <a:lnTo>
                    <a:pt x="7478633" y="646541"/>
                  </a:lnTo>
                  <a:lnTo>
                    <a:pt x="7442626" y="670808"/>
                  </a:lnTo>
                  <a:lnTo>
                    <a:pt x="7398511" y="679704"/>
                  </a:lnTo>
                  <a:lnTo>
                    <a:pt x="113284" y="679704"/>
                  </a:lnTo>
                  <a:lnTo>
                    <a:pt x="69190" y="670808"/>
                  </a:lnTo>
                  <a:lnTo>
                    <a:pt x="33181" y="646541"/>
                  </a:lnTo>
                  <a:lnTo>
                    <a:pt x="8903" y="610534"/>
                  </a:lnTo>
                  <a:lnTo>
                    <a:pt x="0" y="566420"/>
                  </a:lnTo>
                  <a:lnTo>
                    <a:pt x="0" y="113284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2273426" y="4740983"/>
            <a:ext cx="7531100" cy="697230"/>
            <a:chOff x="809625" y="4496180"/>
            <a:chExt cx="7531100" cy="697230"/>
          </a:xfrm>
        </p:grpSpPr>
        <p:sp>
          <p:nvSpPr>
            <p:cNvPr id="16" name="object 16"/>
            <p:cNvSpPr/>
            <p:nvPr/>
          </p:nvSpPr>
          <p:spPr>
            <a:xfrm>
              <a:off x="819150" y="4505705"/>
              <a:ext cx="7512050" cy="678180"/>
            </a:xfrm>
            <a:custGeom>
              <a:avLst/>
              <a:gdLst/>
              <a:ahLst/>
              <a:cxnLst/>
              <a:rect l="l" t="t" r="r" b="b"/>
              <a:pathLst>
                <a:path w="7512050" h="678179">
                  <a:moveTo>
                    <a:pt x="7398766" y="0"/>
                  </a:moveTo>
                  <a:lnTo>
                    <a:pt x="113030" y="0"/>
                  </a:lnTo>
                  <a:lnTo>
                    <a:pt x="69035" y="8874"/>
                  </a:lnTo>
                  <a:lnTo>
                    <a:pt x="33107" y="33083"/>
                  </a:lnTo>
                  <a:lnTo>
                    <a:pt x="8883" y="69008"/>
                  </a:lnTo>
                  <a:lnTo>
                    <a:pt x="0" y="113030"/>
                  </a:lnTo>
                  <a:lnTo>
                    <a:pt x="0" y="565150"/>
                  </a:lnTo>
                  <a:lnTo>
                    <a:pt x="8883" y="609171"/>
                  </a:lnTo>
                  <a:lnTo>
                    <a:pt x="33107" y="645096"/>
                  </a:lnTo>
                  <a:lnTo>
                    <a:pt x="69035" y="669305"/>
                  </a:lnTo>
                  <a:lnTo>
                    <a:pt x="113030" y="678180"/>
                  </a:lnTo>
                  <a:lnTo>
                    <a:pt x="7398766" y="678180"/>
                  </a:lnTo>
                  <a:lnTo>
                    <a:pt x="7442787" y="669305"/>
                  </a:lnTo>
                  <a:lnTo>
                    <a:pt x="7478712" y="645096"/>
                  </a:lnTo>
                  <a:lnTo>
                    <a:pt x="7502921" y="609171"/>
                  </a:lnTo>
                  <a:lnTo>
                    <a:pt x="7511796" y="565150"/>
                  </a:lnTo>
                  <a:lnTo>
                    <a:pt x="7511796" y="113030"/>
                  </a:lnTo>
                  <a:lnTo>
                    <a:pt x="7502921" y="69008"/>
                  </a:lnTo>
                  <a:lnTo>
                    <a:pt x="7478712" y="33083"/>
                  </a:lnTo>
                  <a:lnTo>
                    <a:pt x="7442787" y="8874"/>
                  </a:lnTo>
                  <a:lnTo>
                    <a:pt x="7398766" y="0"/>
                  </a:lnTo>
                  <a:close/>
                </a:path>
              </a:pathLst>
            </a:custGeom>
            <a:solidFill>
              <a:srgbClr val="6E6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19150" y="4505705"/>
              <a:ext cx="7512050" cy="678180"/>
            </a:xfrm>
            <a:custGeom>
              <a:avLst/>
              <a:gdLst/>
              <a:ahLst/>
              <a:cxnLst/>
              <a:rect l="l" t="t" r="r" b="b"/>
              <a:pathLst>
                <a:path w="7512050" h="678179">
                  <a:moveTo>
                    <a:pt x="0" y="113030"/>
                  </a:moveTo>
                  <a:lnTo>
                    <a:pt x="8883" y="69008"/>
                  </a:lnTo>
                  <a:lnTo>
                    <a:pt x="33107" y="33083"/>
                  </a:lnTo>
                  <a:lnTo>
                    <a:pt x="69035" y="8874"/>
                  </a:lnTo>
                  <a:lnTo>
                    <a:pt x="113030" y="0"/>
                  </a:lnTo>
                  <a:lnTo>
                    <a:pt x="7398766" y="0"/>
                  </a:lnTo>
                  <a:lnTo>
                    <a:pt x="7442787" y="8874"/>
                  </a:lnTo>
                  <a:lnTo>
                    <a:pt x="7478712" y="33083"/>
                  </a:lnTo>
                  <a:lnTo>
                    <a:pt x="7502921" y="69008"/>
                  </a:lnTo>
                  <a:lnTo>
                    <a:pt x="7511796" y="113030"/>
                  </a:lnTo>
                  <a:lnTo>
                    <a:pt x="7511796" y="565150"/>
                  </a:lnTo>
                  <a:lnTo>
                    <a:pt x="7502921" y="609171"/>
                  </a:lnTo>
                  <a:lnTo>
                    <a:pt x="7478712" y="645096"/>
                  </a:lnTo>
                  <a:lnTo>
                    <a:pt x="7442787" y="669305"/>
                  </a:lnTo>
                  <a:lnTo>
                    <a:pt x="7398766" y="678180"/>
                  </a:lnTo>
                  <a:lnTo>
                    <a:pt x="113030" y="678180"/>
                  </a:lnTo>
                  <a:lnTo>
                    <a:pt x="69035" y="669305"/>
                  </a:lnTo>
                  <a:lnTo>
                    <a:pt x="33107" y="645096"/>
                  </a:lnTo>
                  <a:lnTo>
                    <a:pt x="8883" y="609171"/>
                  </a:lnTo>
                  <a:lnTo>
                    <a:pt x="0" y="565150"/>
                  </a:lnTo>
                  <a:lnTo>
                    <a:pt x="0" y="11303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2273426" y="5502983"/>
            <a:ext cx="7531100" cy="697230"/>
            <a:chOff x="809625" y="5258180"/>
            <a:chExt cx="7531100" cy="697230"/>
          </a:xfrm>
        </p:grpSpPr>
        <p:sp>
          <p:nvSpPr>
            <p:cNvPr id="19" name="object 19"/>
            <p:cNvSpPr/>
            <p:nvPr/>
          </p:nvSpPr>
          <p:spPr>
            <a:xfrm>
              <a:off x="819150" y="5267705"/>
              <a:ext cx="7512050" cy="678180"/>
            </a:xfrm>
            <a:custGeom>
              <a:avLst/>
              <a:gdLst/>
              <a:ahLst/>
              <a:cxnLst/>
              <a:rect l="l" t="t" r="r" b="b"/>
              <a:pathLst>
                <a:path w="7512050" h="678179">
                  <a:moveTo>
                    <a:pt x="7398766" y="0"/>
                  </a:moveTo>
                  <a:lnTo>
                    <a:pt x="113030" y="0"/>
                  </a:lnTo>
                  <a:lnTo>
                    <a:pt x="69035" y="8874"/>
                  </a:lnTo>
                  <a:lnTo>
                    <a:pt x="33107" y="33083"/>
                  </a:lnTo>
                  <a:lnTo>
                    <a:pt x="8883" y="69008"/>
                  </a:lnTo>
                  <a:lnTo>
                    <a:pt x="0" y="113030"/>
                  </a:lnTo>
                  <a:lnTo>
                    <a:pt x="0" y="565150"/>
                  </a:lnTo>
                  <a:lnTo>
                    <a:pt x="8883" y="609144"/>
                  </a:lnTo>
                  <a:lnTo>
                    <a:pt x="33107" y="645072"/>
                  </a:lnTo>
                  <a:lnTo>
                    <a:pt x="69035" y="669296"/>
                  </a:lnTo>
                  <a:lnTo>
                    <a:pt x="113030" y="678180"/>
                  </a:lnTo>
                  <a:lnTo>
                    <a:pt x="7398766" y="678180"/>
                  </a:lnTo>
                  <a:lnTo>
                    <a:pt x="7442787" y="669296"/>
                  </a:lnTo>
                  <a:lnTo>
                    <a:pt x="7478712" y="645072"/>
                  </a:lnTo>
                  <a:lnTo>
                    <a:pt x="7502921" y="609144"/>
                  </a:lnTo>
                  <a:lnTo>
                    <a:pt x="7511796" y="565150"/>
                  </a:lnTo>
                  <a:lnTo>
                    <a:pt x="7511796" y="113030"/>
                  </a:lnTo>
                  <a:lnTo>
                    <a:pt x="7502921" y="69008"/>
                  </a:lnTo>
                  <a:lnTo>
                    <a:pt x="7478712" y="33083"/>
                  </a:lnTo>
                  <a:lnTo>
                    <a:pt x="7442787" y="8874"/>
                  </a:lnTo>
                  <a:lnTo>
                    <a:pt x="7398766" y="0"/>
                  </a:lnTo>
                  <a:close/>
                </a:path>
              </a:pathLst>
            </a:custGeom>
            <a:solidFill>
              <a:srgbClr val="6E6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19150" y="5267705"/>
              <a:ext cx="7512050" cy="678180"/>
            </a:xfrm>
            <a:custGeom>
              <a:avLst/>
              <a:gdLst/>
              <a:ahLst/>
              <a:cxnLst/>
              <a:rect l="l" t="t" r="r" b="b"/>
              <a:pathLst>
                <a:path w="7512050" h="678179">
                  <a:moveTo>
                    <a:pt x="0" y="113030"/>
                  </a:moveTo>
                  <a:lnTo>
                    <a:pt x="8883" y="69008"/>
                  </a:lnTo>
                  <a:lnTo>
                    <a:pt x="33107" y="33083"/>
                  </a:lnTo>
                  <a:lnTo>
                    <a:pt x="69035" y="8874"/>
                  </a:lnTo>
                  <a:lnTo>
                    <a:pt x="113030" y="0"/>
                  </a:lnTo>
                  <a:lnTo>
                    <a:pt x="7398766" y="0"/>
                  </a:lnTo>
                  <a:lnTo>
                    <a:pt x="7442787" y="8874"/>
                  </a:lnTo>
                  <a:lnTo>
                    <a:pt x="7478712" y="33083"/>
                  </a:lnTo>
                  <a:lnTo>
                    <a:pt x="7502921" y="69008"/>
                  </a:lnTo>
                  <a:lnTo>
                    <a:pt x="7511796" y="113030"/>
                  </a:lnTo>
                  <a:lnTo>
                    <a:pt x="7511796" y="565150"/>
                  </a:lnTo>
                  <a:lnTo>
                    <a:pt x="7502921" y="609144"/>
                  </a:lnTo>
                  <a:lnTo>
                    <a:pt x="7478712" y="645072"/>
                  </a:lnTo>
                  <a:lnTo>
                    <a:pt x="7442787" y="669296"/>
                  </a:lnTo>
                  <a:lnTo>
                    <a:pt x="7398766" y="678180"/>
                  </a:lnTo>
                  <a:lnTo>
                    <a:pt x="113030" y="678180"/>
                  </a:lnTo>
                  <a:lnTo>
                    <a:pt x="69035" y="669296"/>
                  </a:lnTo>
                  <a:lnTo>
                    <a:pt x="33107" y="645072"/>
                  </a:lnTo>
                  <a:lnTo>
                    <a:pt x="8883" y="609144"/>
                  </a:lnTo>
                  <a:lnTo>
                    <a:pt x="0" y="565150"/>
                  </a:lnTo>
                  <a:lnTo>
                    <a:pt x="0" y="11303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2413355" y="2532455"/>
            <a:ext cx="6975475" cy="35172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900" spc="-10" dirty="0">
                <a:solidFill>
                  <a:srgbClr val="FFFFFF"/>
                </a:solidFill>
                <a:latin typeface="Times New Roman"/>
                <a:cs typeface="Times New Roman"/>
              </a:rPr>
              <a:t>Smaller</a:t>
            </a:r>
            <a:r>
              <a:rPr sz="29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9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9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900" dirty="0">
                <a:solidFill>
                  <a:srgbClr val="FFFFFF"/>
                </a:solidFill>
                <a:latin typeface="Times New Roman"/>
                <a:cs typeface="Times New Roman"/>
              </a:rPr>
              <a:t>ovoid</a:t>
            </a:r>
            <a:r>
              <a:rPr sz="29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900" dirty="0">
                <a:solidFill>
                  <a:srgbClr val="FFFFFF"/>
                </a:solidFill>
                <a:latin typeface="Times New Roman"/>
                <a:cs typeface="Times New Roman"/>
              </a:rPr>
              <a:t>with</a:t>
            </a:r>
            <a:r>
              <a:rPr sz="29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900" spc="-5" dirty="0">
                <a:solidFill>
                  <a:srgbClr val="FFFFFF"/>
                </a:solidFill>
                <a:latin typeface="Times New Roman"/>
                <a:cs typeface="Times New Roman"/>
              </a:rPr>
              <a:t>acidophylic</a:t>
            </a:r>
            <a:r>
              <a:rPr sz="29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900" spc="-5" dirty="0">
                <a:solidFill>
                  <a:srgbClr val="FFFFFF"/>
                </a:solidFill>
                <a:latin typeface="Times New Roman"/>
                <a:cs typeface="Times New Roman"/>
              </a:rPr>
              <a:t>cytoplasm.</a:t>
            </a:r>
            <a:endParaRPr sz="2900">
              <a:latin typeface="Times New Roman"/>
              <a:cs typeface="Times New Roman"/>
            </a:endParaRPr>
          </a:p>
          <a:p>
            <a:pPr marL="12700" marR="1921510">
              <a:lnSpc>
                <a:spcPts val="6000"/>
              </a:lnSpc>
              <a:spcBef>
                <a:spcPts val="620"/>
              </a:spcBef>
            </a:pPr>
            <a:r>
              <a:rPr sz="29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9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900" spc="-5" dirty="0">
                <a:solidFill>
                  <a:srgbClr val="FFFFFF"/>
                </a:solidFill>
                <a:latin typeface="Times New Roman"/>
                <a:cs typeface="Times New Roman"/>
              </a:rPr>
              <a:t>nucleus</a:t>
            </a:r>
            <a:r>
              <a:rPr sz="2900" dirty="0">
                <a:solidFill>
                  <a:srgbClr val="FFFFFF"/>
                </a:solidFill>
                <a:latin typeface="Times New Roman"/>
                <a:cs typeface="Times New Roman"/>
              </a:rPr>
              <a:t> is</a:t>
            </a:r>
            <a:r>
              <a:rPr sz="29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900" spc="-10" dirty="0">
                <a:solidFill>
                  <a:srgbClr val="FFFFFF"/>
                </a:solidFill>
                <a:latin typeface="Times New Roman"/>
                <a:cs typeface="Times New Roman"/>
              </a:rPr>
              <a:t>smaller</a:t>
            </a:r>
            <a:r>
              <a:rPr sz="2900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9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9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900" spc="-25" dirty="0">
                <a:solidFill>
                  <a:srgbClr val="FFFFFF"/>
                </a:solidFill>
                <a:latin typeface="Times New Roman"/>
                <a:cs typeface="Times New Roman"/>
              </a:rPr>
              <a:t>darker. </a:t>
            </a:r>
            <a:r>
              <a:rPr sz="2900" spc="-7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900" dirty="0">
                <a:solidFill>
                  <a:srgbClr val="FFFFFF"/>
                </a:solidFill>
                <a:latin typeface="Times New Roman"/>
                <a:cs typeface="Times New Roman"/>
              </a:rPr>
              <a:t>Few</a:t>
            </a:r>
            <a:r>
              <a:rPr sz="29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900" dirty="0">
                <a:solidFill>
                  <a:srgbClr val="FFFFFF"/>
                </a:solidFill>
                <a:latin typeface="Times New Roman"/>
                <a:cs typeface="Times New Roman"/>
              </a:rPr>
              <a:t>processes.</a:t>
            </a:r>
            <a:endParaRPr sz="2900">
              <a:latin typeface="Times New Roman"/>
              <a:cs typeface="Times New Roman"/>
            </a:endParaRPr>
          </a:p>
          <a:p>
            <a:pPr marL="12700">
              <a:spcBef>
                <a:spcPts val="1905"/>
              </a:spcBef>
            </a:pPr>
            <a:r>
              <a:rPr sz="2900" dirty="0">
                <a:solidFill>
                  <a:srgbClr val="FFFFFF"/>
                </a:solidFill>
                <a:latin typeface="Times New Roman"/>
                <a:cs typeface="Times New Roman"/>
              </a:rPr>
              <a:t>E.M:</a:t>
            </a:r>
            <a:r>
              <a:rPr sz="29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900" dirty="0">
                <a:solidFill>
                  <a:srgbClr val="FFFFFF"/>
                </a:solidFill>
                <a:latin typeface="Times New Roman"/>
                <a:cs typeface="Times New Roman"/>
              </a:rPr>
              <a:t>few</a:t>
            </a:r>
            <a:r>
              <a:rPr sz="29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900" dirty="0">
                <a:solidFill>
                  <a:srgbClr val="FFFFFF"/>
                </a:solidFill>
                <a:latin typeface="Times New Roman"/>
                <a:cs typeface="Times New Roman"/>
              </a:rPr>
              <a:t>rER</a:t>
            </a:r>
            <a:r>
              <a:rPr sz="2900" spc="-5" dirty="0">
                <a:solidFill>
                  <a:srgbClr val="FFFFFF"/>
                </a:solidFill>
                <a:latin typeface="Times New Roman"/>
                <a:cs typeface="Times New Roman"/>
              </a:rPr>
              <a:t> and </a:t>
            </a:r>
            <a:r>
              <a:rPr sz="2900" spc="-15" dirty="0">
                <a:solidFill>
                  <a:srgbClr val="FFFFFF"/>
                </a:solidFill>
                <a:latin typeface="Times New Roman"/>
                <a:cs typeface="Times New Roman"/>
              </a:rPr>
              <a:t>many</a:t>
            </a:r>
            <a:r>
              <a:rPr sz="29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900" spc="-5" dirty="0">
                <a:solidFill>
                  <a:srgbClr val="FFFFFF"/>
                </a:solidFill>
                <a:latin typeface="Times New Roman"/>
                <a:cs typeface="Times New Roman"/>
              </a:rPr>
              <a:t>ribosomes.</a:t>
            </a:r>
            <a:endParaRPr sz="2900">
              <a:latin typeface="Times New Roman"/>
              <a:cs typeface="Times New Roman"/>
            </a:endParaRPr>
          </a:p>
          <a:p>
            <a:pPr marL="12700">
              <a:spcBef>
                <a:spcPts val="2520"/>
              </a:spcBef>
            </a:pPr>
            <a:r>
              <a:rPr sz="2900" spc="-5" dirty="0">
                <a:solidFill>
                  <a:srgbClr val="FFFFFF"/>
                </a:solidFill>
                <a:latin typeface="Times New Roman"/>
                <a:cs typeface="Times New Roman"/>
              </a:rPr>
              <a:t>When</a:t>
            </a:r>
            <a:r>
              <a:rPr sz="29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900" spc="-10" dirty="0">
                <a:solidFill>
                  <a:srgbClr val="FFFFFF"/>
                </a:solidFill>
                <a:latin typeface="Times New Roman"/>
                <a:cs typeface="Times New Roman"/>
              </a:rPr>
              <a:t>stimulated,</a:t>
            </a:r>
            <a:r>
              <a:rPr sz="290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900" dirty="0">
                <a:solidFill>
                  <a:srgbClr val="FFFFFF"/>
                </a:solidFill>
                <a:latin typeface="Times New Roman"/>
                <a:cs typeface="Times New Roman"/>
              </a:rPr>
              <a:t>it </a:t>
            </a:r>
            <a:r>
              <a:rPr sz="2900" spc="-15" dirty="0">
                <a:solidFill>
                  <a:srgbClr val="FFFFFF"/>
                </a:solidFill>
                <a:latin typeface="Times New Roman"/>
                <a:cs typeface="Times New Roman"/>
              </a:rPr>
              <a:t>may</a:t>
            </a:r>
            <a:r>
              <a:rPr sz="29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900" dirty="0">
                <a:solidFill>
                  <a:srgbClr val="FFFFFF"/>
                </a:solidFill>
                <a:latin typeface="Times New Roman"/>
                <a:cs typeface="Times New Roman"/>
              </a:rPr>
              <a:t>revert</a:t>
            </a:r>
            <a:r>
              <a:rPr sz="29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9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9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900" dirty="0">
                <a:solidFill>
                  <a:srgbClr val="FFFFFF"/>
                </a:solidFill>
                <a:latin typeface="Times New Roman"/>
                <a:cs typeface="Times New Roman"/>
              </a:rPr>
              <a:t>fibroblast.</a:t>
            </a:r>
            <a:endParaRPr sz="2900">
              <a:latin typeface="Times New Roman"/>
              <a:cs typeface="Times New Roman"/>
            </a:endParaRPr>
          </a:p>
        </p:txBody>
      </p:sp>
      <p:pic>
        <p:nvPicPr>
          <p:cNvPr id="22" name="object 2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82912" y="6262115"/>
            <a:ext cx="259829" cy="238518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9614662" y="6295360"/>
            <a:ext cx="189865" cy="126317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spcBef>
                <a:spcPts val="25"/>
              </a:spcBef>
            </a:pPr>
            <a:fld id="{81D60167-4931-47E6-BA6A-407CBD079E47}" type="slidenum">
              <a:rPr sz="800" b="1" dirty="0">
                <a:solidFill>
                  <a:srgbClr val="FFFFFF"/>
                </a:solidFill>
                <a:latin typeface="Arial"/>
                <a:cs typeface="Arial"/>
              </a:rPr>
              <a:pPr marL="38100">
                <a:spcBef>
                  <a:spcPts val="25"/>
                </a:spcBef>
              </a:pPr>
              <a:t>11</a:t>
            </a:fld>
            <a:endParaRPr sz="800">
              <a:latin typeface="Arial"/>
              <a:cs typeface="Arial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91000" y="838200"/>
            <a:ext cx="4267200" cy="539953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582912" y="6262115"/>
            <a:ext cx="259829" cy="23851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614662" y="6295360"/>
            <a:ext cx="189865" cy="126317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spcBef>
                <a:spcPts val="25"/>
              </a:spcBef>
            </a:pPr>
            <a:fld id="{81D60167-4931-47E6-BA6A-407CBD079E47}" type="slidenum">
              <a:rPr sz="800" b="1" dirty="0">
                <a:solidFill>
                  <a:srgbClr val="FFFFFF"/>
                </a:solidFill>
                <a:latin typeface="Arial"/>
                <a:cs typeface="Arial"/>
              </a:rPr>
              <a:pPr marL="38100">
                <a:spcBef>
                  <a:spcPts val="25"/>
                </a:spcBef>
              </a:pPr>
              <a:t>12</a:t>
            </a:fld>
            <a:endParaRPr sz="800">
              <a:latin typeface="Arial"/>
              <a:cs typeface="Arial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810000" y="609601"/>
            <a:ext cx="4856480" cy="1142365"/>
            <a:chOff x="445388" y="265556"/>
            <a:chExt cx="4856480" cy="1142365"/>
          </a:xfrm>
        </p:grpSpPr>
        <p:sp>
          <p:nvSpPr>
            <p:cNvPr id="3" name="object 3"/>
            <p:cNvSpPr/>
            <p:nvPr/>
          </p:nvSpPr>
          <p:spPr>
            <a:xfrm>
              <a:off x="454913" y="275081"/>
              <a:ext cx="4837430" cy="1123315"/>
            </a:xfrm>
            <a:custGeom>
              <a:avLst/>
              <a:gdLst/>
              <a:ahLst/>
              <a:cxnLst/>
              <a:rect l="l" t="t" r="r" b="b"/>
              <a:pathLst>
                <a:path w="4837430" h="1123315">
                  <a:moveTo>
                    <a:pt x="4649978" y="0"/>
                  </a:moveTo>
                  <a:lnTo>
                    <a:pt x="187198" y="0"/>
                  </a:lnTo>
                  <a:lnTo>
                    <a:pt x="137431" y="6687"/>
                  </a:lnTo>
                  <a:lnTo>
                    <a:pt x="92713" y="25559"/>
                  </a:lnTo>
                  <a:lnTo>
                    <a:pt x="54827" y="54832"/>
                  </a:lnTo>
                  <a:lnTo>
                    <a:pt x="25557" y="92719"/>
                  </a:lnTo>
                  <a:lnTo>
                    <a:pt x="6686" y="137436"/>
                  </a:lnTo>
                  <a:lnTo>
                    <a:pt x="0" y="187198"/>
                  </a:lnTo>
                  <a:lnTo>
                    <a:pt x="0" y="935990"/>
                  </a:lnTo>
                  <a:lnTo>
                    <a:pt x="6686" y="985751"/>
                  </a:lnTo>
                  <a:lnTo>
                    <a:pt x="25557" y="1030468"/>
                  </a:lnTo>
                  <a:lnTo>
                    <a:pt x="54827" y="1068355"/>
                  </a:lnTo>
                  <a:lnTo>
                    <a:pt x="92713" y="1097628"/>
                  </a:lnTo>
                  <a:lnTo>
                    <a:pt x="137431" y="1116500"/>
                  </a:lnTo>
                  <a:lnTo>
                    <a:pt x="187198" y="1123188"/>
                  </a:lnTo>
                  <a:lnTo>
                    <a:pt x="4649978" y="1123188"/>
                  </a:lnTo>
                  <a:lnTo>
                    <a:pt x="4699739" y="1116500"/>
                  </a:lnTo>
                  <a:lnTo>
                    <a:pt x="4744456" y="1097628"/>
                  </a:lnTo>
                  <a:lnTo>
                    <a:pt x="4782343" y="1068355"/>
                  </a:lnTo>
                  <a:lnTo>
                    <a:pt x="4811616" y="1030468"/>
                  </a:lnTo>
                  <a:lnTo>
                    <a:pt x="4830488" y="985751"/>
                  </a:lnTo>
                  <a:lnTo>
                    <a:pt x="4837176" y="935990"/>
                  </a:lnTo>
                  <a:lnTo>
                    <a:pt x="4837176" y="187198"/>
                  </a:lnTo>
                  <a:lnTo>
                    <a:pt x="4830488" y="137436"/>
                  </a:lnTo>
                  <a:lnTo>
                    <a:pt x="4811616" y="92719"/>
                  </a:lnTo>
                  <a:lnTo>
                    <a:pt x="4782343" y="54832"/>
                  </a:lnTo>
                  <a:lnTo>
                    <a:pt x="4744456" y="25559"/>
                  </a:lnTo>
                  <a:lnTo>
                    <a:pt x="4699739" y="6687"/>
                  </a:lnTo>
                  <a:lnTo>
                    <a:pt x="4649978" y="0"/>
                  </a:lnTo>
                  <a:close/>
                </a:path>
              </a:pathLst>
            </a:custGeom>
            <a:solidFill>
              <a:srgbClr val="363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54913" y="275081"/>
              <a:ext cx="4837430" cy="1123315"/>
            </a:xfrm>
            <a:custGeom>
              <a:avLst/>
              <a:gdLst/>
              <a:ahLst/>
              <a:cxnLst/>
              <a:rect l="l" t="t" r="r" b="b"/>
              <a:pathLst>
                <a:path w="4837430" h="1123315">
                  <a:moveTo>
                    <a:pt x="0" y="187198"/>
                  </a:moveTo>
                  <a:lnTo>
                    <a:pt x="6686" y="137436"/>
                  </a:lnTo>
                  <a:lnTo>
                    <a:pt x="25557" y="92719"/>
                  </a:lnTo>
                  <a:lnTo>
                    <a:pt x="54827" y="54832"/>
                  </a:lnTo>
                  <a:lnTo>
                    <a:pt x="92713" y="25559"/>
                  </a:lnTo>
                  <a:lnTo>
                    <a:pt x="137431" y="6687"/>
                  </a:lnTo>
                  <a:lnTo>
                    <a:pt x="187198" y="0"/>
                  </a:lnTo>
                  <a:lnTo>
                    <a:pt x="4649978" y="0"/>
                  </a:lnTo>
                  <a:lnTo>
                    <a:pt x="4699739" y="6687"/>
                  </a:lnTo>
                  <a:lnTo>
                    <a:pt x="4744456" y="25559"/>
                  </a:lnTo>
                  <a:lnTo>
                    <a:pt x="4782343" y="54832"/>
                  </a:lnTo>
                  <a:lnTo>
                    <a:pt x="4811616" y="92719"/>
                  </a:lnTo>
                  <a:lnTo>
                    <a:pt x="4830488" y="137436"/>
                  </a:lnTo>
                  <a:lnTo>
                    <a:pt x="4837176" y="187198"/>
                  </a:lnTo>
                  <a:lnTo>
                    <a:pt x="4837176" y="935990"/>
                  </a:lnTo>
                  <a:lnTo>
                    <a:pt x="4830488" y="985751"/>
                  </a:lnTo>
                  <a:lnTo>
                    <a:pt x="4811616" y="1030468"/>
                  </a:lnTo>
                  <a:lnTo>
                    <a:pt x="4782343" y="1068355"/>
                  </a:lnTo>
                  <a:lnTo>
                    <a:pt x="4744456" y="1097628"/>
                  </a:lnTo>
                  <a:lnTo>
                    <a:pt x="4699739" y="1116500"/>
                  </a:lnTo>
                  <a:lnTo>
                    <a:pt x="4649978" y="1123188"/>
                  </a:lnTo>
                  <a:lnTo>
                    <a:pt x="187198" y="1123188"/>
                  </a:lnTo>
                  <a:lnTo>
                    <a:pt x="137431" y="1116500"/>
                  </a:lnTo>
                  <a:lnTo>
                    <a:pt x="92713" y="1097628"/>
                  </a:lnTo>
                  <a:lnTo>
                    <a:pt x="54827" y="1068355"/>
                  </a:lnTo>
                  <a:lnTo>
                    <a:pt x="25557" y="1030468"/>
                  </a:lnTo>
                  <a:lnTo>
                    <a:pt x="6686" y="985751"/>
                  </a:lnTo>
                  <a:lnTo>
                    <a:pt x="0" y="935990"/>
                  </a:lnTo>
                  <a:lnTo>
                    <a:pt x="0" y="187198"/>
                  </a:lnTo>
                  <a:close/>
                </a:path>
              </a:pathLst>
            </a:custGeom>
            <a:ln w="19050">
              <a:solidFill>
                <a:srgbClr val="EBEBE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367505" y="740107"/>
            <a:ext cx="3741420" cy="757555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-10" dirty="0">
                <a:latin typeface="Times New Roman"/>
                <a:cs typeface="Times New Roman"/>
              </a:rPr>
              <a:t>Myofibroblast</a:t>
            </a:r>
            <a:endParaRPr sz="4800"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810000" y="2414018"/>
            <a:ext cx="4641850" cy="1750695"/>
            <a:chOff x="445388" y="2069973"/>
            <a:chExt cx="4641850" cy="1750695"/>
          </a:xfrm>
        </p:grpSpPr>
        <p:sp>
          <p:nvSpPr>
            <p:cNvPr id="7" name="object 7"/>
            <p:cNvSpPr/>
            <p:nvPr/>
          </p:nvSpPr>
          <p:spPr>
            <a:xfrm>
              <a:off x="454913" y="2079498"/>
              <a:ext cx="4622800" cy="1731645"/>
            </a:xfrm>
            <a:custGeom>
              <a:avLst/>
              <a:gdLst/>
              <a:ahLst/>
              <a:cxnLst/>
              <a:rect l="l" t="t" r="r" b="b"/>
              <a:pathLst>
                <a:path w="4622800" h="1731645">
                  <a:moveTo>
                    <a:pt x="4333748" y="0"/>
                  </a:moveTo>
                  <a:lnTo>
                    <a:pt x="288544" y="0"/>
                  </a:lnTo>
                  <a:lnTo>
                    <a:pt x="241740" y="3775"/>
                  </a:lnTo>
                  <a:lnTo>
                    <a:pt x="197341" y="14707"/>
                  </a:lnTo>
                  <a:lnTo>
                    <a:pt x="155940" y="32201"/>
                  </a:lnTo>
                  <a:lnTo>
                    <a:pt x="118133" y="55664"/>
                  </a:lnTo>
                  <a:lnTo>
                    <a:pt x="84512" y="84502"/>
                  </a:lnTo>
                  <a:lnTo>
                    <a:pt x="55671" y="118122"/>
                  </a:lnTo>
                  <a:lnTo>
                    <a:pt x="32206" y="155929"/>
                  </a:lnTo>
                  <a:lnTo>
                    <a:pt x="14710" y="197331"/>
                  </a:lnTo>
                  <a:lnTo>
                    <a:pt x="3776" y="241734"/>
                  </a:lnTo>
                  <a:lnTo>
                    <a:pt x="0" y="288543"/>
                  </a:lnTo>
                  <a:lnTo>
                    <a:pt x="0" y="1442719"/>
                  </a:lnTo>
                  <a:lnTo>
                    <a:pt x="3776" y="1489529"/>
                  </a:lnTo>
                  <a:lnTo>
                    <a:pt x="14710" y="1533932"/>
                  </a:lnTo>
                  <a:lnTo>
                    <a:pt x="32206" y="1575334"/>
                  </a:lnTo>
                  <a:lnTo>
                    <a:pt x="55671" y="1613141"/>
                  </a:lnTo>
                  <a:lnTo>
                    <a:pt x="84512" y="1646761"/>
                  </a:lnTo>
                  <a:lnTo>
                    <a:pt x="118133" y="1675599"/>
                  </a:lnTo>
                  <a:lnTo>
                    <a:pt x="155940" y="1699062"/>
                  </a:lnTo>
                  <a:lnTo>
                    <a:pt x="197341" y="1716556"/>
                  </a:lnTo>
                  <a:lnTo>
                    <a:pt x="241740" y="1727488"/>
                  </a:lnTo>
                  <a:lnTo>
                    <a:pt x="288544" y="1731264"/>
                  </a:lnTo>
                  <a:lnTo>
                    <a:pt x="4333748" y="1731264"/>
                  </a:lnTo>
                  <a:lnTo>
                    <a:pt x="4380557" y="1727488"/>
                  </a:lnTo>
                  <a:lnTo>
                    <a:pt x="4424960" y="1716556"/>
                  </a:lnTo>
                  <a:lnTo>
                    <a:pt x="4466362" y="1699062"/>
                  </a:lnTo>
                  <a:lnTo>
                    <a:pt x="4504169" y="1675599"/>
                  </a:lnTo>
                  <a:lnTo>
                    <a:pt x="4537789" y="1646761"/>
                  </a:lnTo>
                  <a:lnTo>
                    <a:pt x="4566627" y="1613141"/>
                  </a:lnTo>
                  <a:lnTo>
                    <a:pt x="4590090" y="1575334"/>
                  </a:lnTo>
                  <a:lnTo>
                    <a:pt x="4607584" y="1533932"/>
                  </a:lnTo>
                  <a:lnTo>
                    <a:pt x="4618516" y="1489529"/>
                  </a:lnTo>
                  <a:lnTo>
                    <a:pt x="4622292" y="1442719"/>
                  </a:lnTo>
                  <a:lnTo>
                    <a:pt x="4622292" y="288543"/>
                  </a:lnTo>
                  <a:lnTo>
                    <a:pt x="4618516" y="241734"/>
                  </a:lnTo>
                  <a:lnTo>
                    <a:pt x="4607584" y="197331"/>
                  </a:lnTo>
                  <a:lnTo>
                    <a:pt x="4590090" y="155929"/>
                  </a:lnTo>
                  <a:lnTo>
                    <a:pt x="4566627" y="118122"/>
                  </a:lnTo>
                  <a:lnTo>
                    <a:pt x="4537789" y="84502"/>
                  </a:lnTo>
                  <a:lnTo>
                    <a:pt x="4504169" y="55664"/>
                  </a:lnTo>
                  <a:lnTo>
                    <a:pt x="4466362" y="32201"/>
                  </a:lnTo>
                  <a:lnTo>
                    <a:pt x="4424960" y="14707"/>
                  </a:lnTo>
                  <a:lnTo>
                    <a:pt x="4380557" y="3775"/>
                  </a:lnTo>
                  <a:lnTo>
                    <a:pt x="4333748" y="0"/>
                  </a:lnTo>
                  <a:close/>
                </a:path>
              </a:pathLst>
            </a:custGeom>
            <a:solidFill>
              <a:srgbClr val="363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54913" y="2079498"/>
              <a:ext cx="4622800" cy="1731645"/>
            </a:xfrm>
            <a:custGeom>
              <a:avLst/>
              <a:gdLst/>
              <a:ahLst/>
              <a:cxnLst/>
              <a:rect l="l" t="t" r="r" b="b"/>
              <a:pathLst>
                <a:path w="4622800" h="1731645">
                  <a:moveTo>
                    <a:pt x="0" y="288543"/>
                  </a:moveTo>
                  <a:lnTo>
                    <a:pt x="3776" y="241734"/>
                  </a:lnTo>
                  <a:lnTo>
                    <a:pt x="14710" y="197331"/>
                  </a:lnTo>
                  <a:lnTo>
                    <a:pt x="32206" y="155929"/>
                  </a:lnTo>
                  <a:lnTo>
                    <a:pt x="55671" y="118122"/>
                  </a:lnTo>
                  <a:lnTo>
                    <a:pt x="84512" y="84502"/>
                  </a:lnTo>
                  <a:lnTo>
                    <a:pt x="118133" y="55664"/>
                  </a:lnTo>
                  <a:lnTo>
                    <a:pt x="155940" y="32201"/>
                  </a:lnTo>
                  <a:lnTo>
                    <a:pt x="197341" y="14707"/>
                  </a:lnTo>
                  <a:lnTo>
                    <a:pt x="241740" y="3775"/>
                  </a:lnTo>
                  <a:lnTo>
                    <a:pt x="288544" y="0"/>
                  </a:lnTo>
                  <a:lnTo>
                    <a:pt x="4333748" y="0"/>
                  </a:lnTo>
                  <a:lnTo>
                    <a:pt x="4380557" y="3775"/>
                  </a:lnTo>
                  <a:lnTo>
                    <a:pt x="4424960" y="14707"/>
                  </a:lnTo>
                  <a:lnTo>
                    <a:pt x="4466362" y="32201"/>
                  </a:lnTo>
                  <a:lnTo>
                    <a:pt x="4504169" y="55664"/>
                  </a:lnTo>
                  <a:lnTo>
                    <a:pt x="4537789" y="84502"/>
                  </a:lnTo>
                  <a:lnTo>
                    <a:pt x="4566627" y="118122"/>
                  </a:lnTo>
                  <a:lnTo>
                    <a:pt x="4590090" y="155929"/>
                  </a:lnTo>
                  <a:lnTo>
                    <a:pt x="4607584" y="197331"/>
                  </a:lnTo>
                  <a:lnTo>
                    <a:pt x="4618516" y="241734"/>
                  </a:lnTo>
                  <a:lnTo>
                    <a:pt x="4622292" y="288543"/>
                  </a:lnTo>
                  <a:lnTo>
                    <a:pt x="4622292" y="1442719"/>
                  </a:lnTo>
                  <a:lnTo>
                    <a:pt x="4618516" y="1489529"/>
                  </a:lnTo>
                  <a:lnTo>
                    <a:pt x="4607584" y="1533932"/>
                  </a:lnTo>
                  <a:lnTo>
                    <a:pt x="4590090" y="1575334"/>
                  </a:lnTo>
                  <a:lnTo>
                    <a:pt x="4566627" y="1613141"/>
                  </a:lnTo>
                  <a:lnTo>
                    <a:pt x="4537789" y="1646761"/>
                  </a:lnTo>
                  <a:lnTo>
                    <a:pt x="4504169" y="1675599"/>
                  </a:lnTo>
                  <a:lnTo>
                    <a:pt x="4466362" y="1699062"/>
                  </a:lnTo>
                  <a:lnTo>
                    <a:pt x="4424960" y="1716556"/>
                  </a:lnTo>
                  <a:lnTo>
                    <a:pt x="4380557" y="1727488"/>
                  </a:lnTo>
                  <a:lnTo>
                    <a:pt x="4333748" y="1731264"/>
                  </a:lnTo>
                  <a:lnTo>
                    <a:pt x="288544" y="1731264"/>
                  </a:lnTo>
                  <a:lnTo>
                    <a:pt x="241740" y="1727488"/>
                  </a:lnTo>
                  <a:lnTo>
                    <a:pt x="197341" y="1716556"/>
                  </a:lnTo>
                  <a:lnTo>
                    <a:pt x="155940" y="1699062"/>
                  </a:lnTo>
                  <a:lnTo>
                    <a:pt x="118133" y="1675599"/>
                  </a:lnTo>
                  <a:lnTo>
                    <a:pt x="84512" y="1646761"/>
                  </a:lnTo>
                  <a:lnTo>
                    <a:pt x="55671" y="1613141"/>
                  </a:lnTo>
                  <a:lnTo>
                    <a:pt x="32206" y="1575334"/>
                  </a:lnTo>
                  <a:lnTo>
                    <a:pt x="14710" y="1533932"/>
                  </a:lnTo>
                  <a:lnTo>
                    <a:pt x="3776" y="1489529"/>
                  </a:lnTo>
                  <a:lnTo>
                    <a:pt x="0" y="1442719"/>
                  </a:lnTo>
                  <a:lnTo>
                    <a:pt x="0" y="288543"/>
                  </a:lnTo>
                  <a:close/>
                </a:path>
              </a:pathLst>
            </a:custGeom>
            <a:ln w="19050">
              <a:solidFill>
                <a:srgbClr val="EBEBE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3810000" y="4251960"/>
            <a:ext cx="4641850" cy="1751964"/>
            <a:chOff x="445388" y="3907916"/>
            <a:chExt cx="4641850" cy="1751964"/>
          </a:xfrm>
        </p:grpSpPr>
        <p:sp>
          <p:nvSpPr>
            <p:cNvPr id="10" name="object 10"/>
            <p:cNvSpPr/>
            <p:nvPr/>
          </p:nvSpPr>
          <p:spPr>
            <a:xfrm>
              <a:off x="454913" y="3917441"/>
              <a:ext cx="4622800" cy="1732914"/>
            </a:xfrm>
            <a:custGeom>
              <a:avLst/>
              <a:gdLst/>
              <a:ahLst/>
              <a:cxnLst/>
              <a:rect l="l" t="t" r="r" b="b"/>
              <a:pathLst>
                <a:path w="4622800" h="1732914">
                  <a:moveTo>
                    <a:pt x="4333494" y="0"/>
                  </a:moveTo>
                  <a:lnTo>
                    <a:pt x="288798" y="0"/>
                  </a:lnTo>
                  <a:lnTo>
                    <a:pt x="241953" y="3779"/>
                  </a:lnTo>
                  <a:lnTo>
                    <a:pt x="197515" y="14721"/>
                  </a:lnTo>
                  <a:lnTo>
                    <a:pt x="156078" y="32232"/>
                  </a:lnTo>
                  <a:lnTo>
                    <a:pt x="118237" y="55717"/>
                  </a:lnTo>
                  <a:lnTo>
                    <a:pt x="84586" y="84581"/>
                  </a:lnTo>
                  <a:lnTo>
                    <a:pt x="55721" y="118231"/>
                  </a:lnTo>
                  <a:lnTo>
                    <a:pt x="32235" y="156072"/>
                  </a:lnTo>
                  <a:lnTo>
                    <a:pt x="14723" y="197510"/>
                  </a:lnTo>
                  <a:lnTo>
                    <a:pt x="3779" y="241950"/>
                  </a:lnTo>
                  <a:lnTo>
                    <a:pt x="0" y="288797"/>
                  </a:lnTo>
                  <a:lnTo>
                    <a:pt x="0" y="1443989"/>
                  </a:lnTo>
                  <a:lnTo>
                    <a:pt x="3779" y="1490837"/>
                  </a:lnTo>
                  <a:lnTo>
                    <a:pt x="14723" y="1535277"/>
                  </a:lnTo>
                  <a:lnTo>
                    <a:pt x="32235" y="1576715"/>
                  </a:lnTo>
                  <a:lnTo>
                    <a:pt x="55721" y="1614556"/>
                  </a:lnTo>
                  <a:lnTo>
                    <a:pt x="84586" y="1648205"/>
                  </a:lnTo>
                  <a:lnTo>
                    <a:pt x="118237" y="1677070"/>
                  </a:lnTo>
                  <a:lnTo>
                    <a:pt x="156078" y="1700555"/>
                  </a:lnTo>
                  <a:lnTo>
                    <a:pt x="197515" y="1718066"/>
                  </a:lnTo>
                  <a:lnTo>
                    <a:pt x="241953" y="1729008"/>
                  </a:lnTo>
                  <a:lnTo>
                    <a:pt x="288798" y="1732787"/>
                  </a:lnTo>
                  <a:lnTo>
                    <a:pt x="4333494" y="1732787"/>
                  </a:lnTo>
                  <a:lnTo>
                    <a:pt x="4380341" y="1729008"/>
                  </a:lnTo>
                  <a:lnTo>
                    <a:pt x="4424781" y="1718066"/>
                  </a:lnTo>
                  <a:lnTo>
                    <a:pt x="4466219" y="1700555"/>
                  </a:lnTo>
                  <a:lnTo>
                    <a:pt x="4504060" y="1677070"/>
                  </a:lnTo>
                  <a:lnTo>
                    <a:pt x="4537709" y="1648205"/>
                  </a:lnTo>
                  <a:lnTo>
                    <a:pt x="4566574" y="1614556"/>
                  </a:lnTo>
                  <a:lnTo>
                    <a:pt x="4590059" y="1576715"/>
                  </a:lnTo>
                  <a:lnTo>
                    <a:pt x="4607570" y="1535277"/>
                  </a:lnTo>
                  <a:lnTo>
                    <a:pt x="4618512" y="1490837"/>
                  </a:lnTo>
                  <a:lnTo>
                    <a:pt x="4622292" y="1443989"/>
                  </a:lnTo>
                  <a:lnTo>
                    <a:pt x="4622292" y="288797"/>
                  </a:lnTo>
                  <a:lnTo>
                    <a:pt x="4618512" y="241950"/>
                  </a:lnTo>
                  <a:lnTo>
                    <a:pt x="4607570" y="197510"/>
                  </a:lnTo>
                  <a:lnTo>
                    <a:pt x="4590059" y="156072"/>
                  </a:lnTo>
                  <a:lnTo>
                    <a:pt x="4566574" y="118231"/>
                  </a:lnTo>
                  <a:lnTo>
                    <a:pt x="4537710" y="84581"/>
                  </a:lnTo>
                  <a:lnTo>
                    <a:pt x="4504060" y="55717"/>
                  </a:lnTo>
                  <a:lnTo>
                    <a:pt x="4466219" y="32232"/>
                  </a:lnTo>
                  <a:lnTo>
                    <a:pt x="4424781" y="14721"/>
                  </a:lnTo>
                  <a:lnTo>
                    <a:pt x="4380341" y="3779"/>
                  </a:lnTo>
                  <a:lnTo>
                    <a:pt x="4333494" y="0"/>
                  </a:lnTo>
                  <a:close/>
                </a:path>
              </a:pathLst>
            </a:custGeom>
            <a:solidFill>
              <a:srgbClr val="363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54913" y="3917441"/>
              <a:ext cx="4622800" cy="1732914"/>
            </a:xfrm>
            <a:custGeom>
              <a:avLst/>
              <a:gdLst/>
              <a:ahLst/>
              <a:cxnLst/>
              <a:rect l="l" t="t" r="r" b="b"/>
              <a:pathLst>
                <a:path w="4622800" h="1732914">
                  <a:moveTo>
                    <a:pt x="0" y="288797"/>
                  </a:moveTo>
                  <a:lnTo>
                    <a:pt x="3779" y="241950"/>
                  </a:lnTo>
                  <a:lnTo>
                    <a:pt x="14723" y="197510"/>
                  </a:lnTo>
                  <a:lnTo>
                    <a:pt x="32235" y="156072"/>
                  </a:lnTo>
                  <a:lnTo>
                    <a:pt x="55721" y="118231"/>
                  </a:lnTo>
                  <a:lnTo>
                    <a:pt x="84586" y="84581"/>
                  </a:lnTo>
                  <a:lnTo>
                    <a:pt x="118237" y="55717"/>
                  </a:lnTo>
                  <a:lnTo>
                    <a:pt x="156078" y="32232"/>
                  </a:lnTo>
                  <a:lnTo>
                    <a:pt x="197515" y="14721"/>
                  </a:lnTo>
                  <a:lnTo>
                    <a:pt x="241953" y="3779"/>
                  </a:lnTo>
                  <a:lnTo>
                    <a:pt x="288798" y="0"/>
                  </a:lnTo>
                  <a:lnTo>
                    <a:pt x="4333494" y="0"/>
                  </a:lnTo>
                  <a:lnTo>
                    <a:pt x="4380341" y="3779"/>
                  </a:lnTo>
                  <a:lnTo>
                    <a:pt x="4424781" y="14721"/>
                  </a:lnTo>
                  <a:lnTo>
                    <a:pt x="4466219" y="32232"/>
                  </a:lnTo>
                  <a:lnTo>
                    <a:pt x="4504060" y="55717"/>
                  </a:lnTo>
                  <a:lnTo>
                    <a:pt x="4537710" y="84581"/>
                  </a:lnTo>
                  <a:lnTo>
                    <a:pt x="4566574" y="118231"/>
                  </a:lnTo>
                  <a:lnTo>
                    <a:pt x="4590059" y="156072"/>
                  </a:lnTo>
                  <a:lnTo>
                    <a:pt x="4607570" y="197510"/>
                  </a:lnTo>
                  <a:lnTo>
                    <a:pt x="4618512" y="241950"/>
                  </a:lnTo>
                  <a:lnTo>
                    <a:pt x="4622292" y="288797"/>
                  </a:lnTo>
                  <a:lnTo>
                    <a:pt x="4622292" y="1443989"/>
                  </a:lnTo>
                  <a:lnTo>
                    <a:pt x="4618512" y="1490837"/>
                  </a:lnTo>
                  <a:lnTo>
                    <a:pt x="4607570" y="1535277"/>
                  </a:lnTo>
                  <a:lnTo>
                    <a:pt x="4590059" y="1576715"/>
                  </a:lnTo>
                  <a:lnTo>
                    <a:pt x="4566574" y="1614556"/>
                  </a:lnTo>
                  <a:lnTo>
                    <a:pt x="4537709" y="1648205"/>
                  </a:lnTo>
                  <a:lnTo>
                    <a:pt x="4504060" y="1677070"/>
                  </a:lnTo>
                  <a:lnTo>
                    <a:pt x="4466219" y="1700555"/>
                  </a:lnTo>
                  <a:lnTo>
                    <a:pt x="4424781" y="1718066"/>
                  </a:lnTo>
                  <a:lnTo>
                    <a:pt x="4380341" y="1729008"/>
                  </a:lnTo>
                  <a:lnTo>
                    <a:pt x="4333494" y="1732787"/>
                  </a:lnTo>
                  <a:lnTo>
                    <a:pt x="288798" y="1732787"/>
                  </a:lnTo>
                  <a:lnTo>
                    <a:pt x="241953" y="1729008"/>
                  </a:lnTo>
                  <a:lnTo>
                    <a:pt x="197515" y="1718066"/>
                  </a:lnTo>
                  <a:lnTo>
                    <a:pt x="156078" y="1700555"/>
                  </a:lnTo>
                  <a:lnTo>
                    <a:pt x="118237" y="1677070"/>
                  </a:lnTo>
                  <a:lnTo>
                    <a:pt x="84586" y="1648205"/>
                  </a:lnTo>
                  <a:lnTo>
                    <a:pt x="55721" y="1614556"/>
                  </a:lnTo>
                  <a:lnTo>
                    <a:pt x="32235" y="1576715"/>
                  </a:lnTo>
                  <a:lnTo>
                    <a:pt x="14723" y="1535277"/>
                  </a:lnTo>
                  <a:lnTo>
                    <a:pt x="3779" y="1490837"/>
                  </a:lnTo>
                  <a:lnTo>
                    <a:pt x="0" y="1443989"/>
                  </a:lnTo>
                  <a:lnTo>
                    <a:pt x="0" y="288797"/>
                  </a:lnTo>
                  <a:close/>
                </a:path>
              </a:pathLst>
            </a:custGeom>
            <a:ln w="19050">
              <a:solidFill>
                <a:srgbClr val="EBEBE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4154450" y="2461592"/>
            <a:ext cx="3835400" cy="3402329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marR="5080" algn="just">
              <a:lnSpc>
                <a:spcPct val="86400"/>
              </a:lnSpc>
              <a:spcBef>
                <a:spcPts val="700"/>
              </a:spcBef>
            </a:pPr>
            <a:r>
              <a:rPr sz="3700" spc="-5" dirty="0">
                <a:solidFill>
                  <a:srgbClr val="FFFFFF"/>
                </a:solidFill>
                <a:latin typeface="Times New Roman"/>
                <a:cs typeface="Times New Roman"/>
              </a:rPr>
              <a:t>Has </a:t>
            </a:r>
            <a:r>
              <a:rPr sz="3700" dirty="0">
                <a:solidFill>
                  <a:srgbClr val="FFFFFF"/>
                </a:solidFill>
                <a:latin typeface="Times New Roman"/>
                <a:cs typeface="Times New Roman"/>
              </a:rPr>
              <a:t>features </a:t>
            </a:r>
            <a:r>
              <a:rPr sz="3700" spc="-5" dirty="0">
                <a:solidFill>
                  <a:srgbClr val="FFFFFF"/>
                </a:solidFill>
                <a:latin typeface="Times New Roman"/>
                <a:cs typeface="Times New Roman"/>
              </a:rPr>
              <a:t>of both </a:t>
            </a:r>
            <a:r>
              <a:rPr sz="3700" spc="-9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700" spc="-5" dirty="0">
                <a:solidFill>
                  <a:srgbClr val="FFFFFF"/>
                </a:solidFill>
                <a:latin typeface="Times New Roman"/>
                <a:cs typeface="Times New Roman"/>
              </a:rPr>
              <a:t>smooth</a:t>
            </a:r>
            <a:r>
              <a:rPr sz="37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700" spc="-5" dirty="0">
                <a:solidFill>
                  <a:srgbClr val="FFFFFF"/>
                </a:solidFill>
                <a:latin typeface="Times New Roman"/>
                <a:cs typeface="Times New Roman"/>
              </a:rPr>
              <a:t>muscles</a:t>
            </a:r>
            <a:r>
              <a:rPr sz="37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700" spc="-5" dirty="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sz="3700" spc="-9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700" spc="-5" dirty="0">
                <a:solidFill>
                  <a:srgbClr val="FFFFFF"/>
                </a:solidFill>
                <a:latin typeface="Times New Roman"/>
                <a:cs typeface="Times New Roman"/>
              </a:rPr>
              <a:t>fibroblasts.</a:t>
            </a:r>
            <a:endParaRPr sz="3700">
              <a:latin typeface="Times New Roman"/>
              <a:cs typeface="Times New Roman"/>
            </a:endParaRPr>
          </a:p>
          <a:p>
            <a:pPr marL="12700" marR="53975">
              <a:lnSpc>
                <a:spcPct val="86400"/>
              </a:lnSpc>
              <a:spcBef>
                <a:spcPts val="2975"/>
              </a:spcBef>
            </a:pPr>
            <a:r>
              <a:rPr sz="3700" spc="-5" dirty="0">
                <a:solidFill>
                  <a:srgbClr val="FFFFFF"/>
                </a:solidFill>
                <a:latin typeface="Times New Roman"/>
                <a:cs typeface="Times New Roman"/>
              </a:rPr>
              <a:t>Their </a:t>
            </a:r>
            <a:r>
              <a:rPr sz="3700" dirty="0">
                <a:solidFill>
                  <a:srgbClr val="FFFFFF"/>
                </a:solidFill>
                <a:latin typeface="Times New Roman"/>
                <a:cs typeface="Times New Roman"/>
              </a:rPr>
              <a:t>contraction </a:t>
            </a:r>
            <a:r>
              <a:rPr sz="3700" spc="-5" dirty="0">
                <a:solidFill>
                  <a:srgbClr val="FFFFFF"/>
                </a:solidFill>
                <a:latin typeface="Times New Roman"/>
                <a:cs typeface="Times New Roman"/>
              </a:rPr>
              <a:t>is </a:t>
            </a:r>
            <a:r>
              <a:rPr sz="3700" spc="-9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700" spc="-5" dirty="0">
                <a:solidFill>
                  <a:srgbClr val="FFFFFF"/>
                </a:solidFill>
                <a:latin typeface="Times New Roman"/>
                <a:cs typeface="Times New Roman"/>
              </a:rPr>
              <a:t>responsible for </a:t>
            </a:r>
            <a:r>
              <a:rPr sz="37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700" b="1" i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wound</a:t>
            </a:r>
            <a:r>
              <a:rPr sz="3700" b="1" i="1" u="heavy" spc="-8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700" b="1" i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contraction</a:t>
            </a:r>
            <a:r>
              <a:rPr sz="3700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3700">
              <a:latin typeface="Times New Roman"/>
              <a:cs typeface="Times New Roman"/>
            </a:endParaRPr>
          </a:p>
        </p:txBody>
      </p:sp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82912" y="6262115"/>
            <a:ext cx="259829" cy="238518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9614662" y="6295360"/>
            <a:ext cx="189865" cy="126317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spcBef>
                <a:spcPts val="25"/>
              </a:spcBef>
            </a:pPr>
            <a:fld id="{81D60167-4931-47E6-BA6A-407CBD079E47}" type="slidenum">
              <a:rPr sz="800" b="1" dirty="0">
                <a:solidFill>
                  <a:srgbClr val="FFFFFF"/>
                </a:solidFill>
                <a:latin typeface="Arial"/>
                <a:cs typeface="Arial"/>
              </a:rPr>
              <a:pPr marL="38100">
                <a:spcBef>
                  <a:spcPts val="25"/>
                </a:spcBef>
              </a:pPr>
              <a:t>13</a:t>
            </a:fld>
            <a:endParaRPr sz="800">
              <a:latin typeface="Arial"/>
              <a:cs typeface="Arial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69388" y="2060829"/>
            <a:ext cx="7736840" cy="1891030"/>
            <a:chOff x="445388" y="2060829"/>
            <a:chExt cx="7736840" cy="1891030"/>
          </a:xfrm>
        </p:grpSpPr>
        <p:sp>
          <p:nvSpPr>
            <p:cNvPr id="3" name="object 3"/>
            <p:cNvSpPr/>
            <p:nvPr/>
          </p:nvSpPr>
          <p:spPr>
            <a:xfrm>
              <a:off x="454913" y="2070354"/>
              <a:ext cx="7717790" cy="1871980"/>
            </a:xfrm>
            <a:custGeom>
              <a:avLst/>
              <a:gdLst/>
              <a:ahLst/>
              <a:cxnLst/>
              <a:rect l="l" t="t" r="r" b="b"/>
              <a:pathLst>
                <a:path w="7717790" h="1871979">
                  <a:moveTo>
                    <a:pt x="7405624" y="0"/>
                  </a:moveTo>
                  <a:lnTo>
                    <a:pt x="311912" y="0"/>
                  </a:lnTo>
                  <a:lnTo>
                    <a:pt x="265820" y="3383"/>
                  </a:lnTo>
                  <a:lnTo>
                    <a:pt x="221828" y="13210"/>
                  </a:lnTo>
                  <a:lnTo>
                    <a:pt x="180418" y="28998"/>
                  </a:lnTo>
                  <a:lnTo>
                    <a:pt x="142073" y="50264"/>
                  </a:lnTo>
                  <a:lnTo>
                    <a:pt x="107275" y="76524"/>
                  </a:lnTo>
                  <a:lnTo>
                    <a:pt x="76507" y="107296"/>
                  </a:lnTo>
                  <a:lnTo>
                    <a:pt x="50251" y="142095"/>
                  </a:lnTo>
                  <a:lnTo>
                    <a:pt x="28990" y="180440"/>
                  </a:lnTo>
                  <a:lnTo>
                    <a:pt x="13206" y="221846"/>
                  </a:lnTo>
                  <a:lnTo>
                    <a:pt x="3381" y="265831"/>
                  </a:lnTo>
                  <a:lnTo>
                    <a:pt x="0" y="311912"/>
                  </a:lnTo>
                  <a:lnTo>
                    <a:pt x="0" y="1559560"/>
                  </a:lnTo>
                  <a:lnTo>
                    <a:pt x="3381" y="1605640"/>
                  </a:lnTo>
                  <a:lnTo>
                    <a:pt x="13206" y="1649625"/>
                  </a:lnTo>
                  <a:lnTo>
                    <a:pt x="28990" y="1691031"/>
                  </a:lnTo>
                  <a:lnTo>
                    <a:pt x="50251" y="1729376"/>
                  </a:lnTo>
                  <a:lnTo>
                    <a:pt x="76507" y="1764175"/>
                  </a:lnTo>
                  <a:lnTo>
                    <a:pt x="107275" y="1794947"/>
                  </a:lnTo>
                  <a:lnTo>
                    <a:pt x="142073" y="1821207"/>
                  </a:lnTo>
                  <a:lnTo>
                    <a:pt x="180418" y="1842473"/>
                  </a:lnTo>
                  <a:lnTo>
                    <a:pt x="221828" y="1858261"/>
                  </a:lnTo>
                  <a:lnTo>
                    <a:pt x="265820" y="1868088"/>
                  </a:lnTo>
                  <a:lnTo>
                    <a:pt x="311912" y="1871472"/>
                  </a:lnTo>
                  <a:lnTo>
                    <a:pt x="7405624" y="1871472"/>
                  </a:lnTo>
                  <a:lnTo>
                    <a:pt x="7451704" y="1868088"/>
                  </a:lnTo>
                  <a:lnTo>
                    <a:pt x="7495689" y="1858261"/>
                  </a:lnTo>
                  <a:lnTo>
                    <a:pt x="7537095" y="1842473"/>
                  </a:lnTo>
                  <a:lnTo>
                    <a:pt x="7575440" y="1821207"/>
                  </a:lnTo>
                  <a:lnTo>
                    <a:pt x="7610239" y="1794947"/>
                  </a:lnTo>
                  <a:lnTo>
                    <a:pt x="7641011" y="1764175"/>
                  </a:lnTo>
                  <a:lnTo>
                    <a:pt x="7667271" y="1729376"/>
                  </a:lnTo>
                  <a:lnTo>
                    <a:pt x="7688537" y="1691031"/>
                  </a:lnTo>
                  <a:lnTo>
                    <a:pt x="7704325" y="1649625"/>
                  </a:lnTo>
                  <a:lnTo>
                    <a:pt x="7714152" y="1605640"/>
                  </a:lnTo>
                  <a:lnTo>
                    <a:pt x="7717535" y="1559560"/>
                  </a:lnTo>
                  <a:lnTo>
                    <a:pt x="7717535" y="311912"/>
                  </a:lnTo>
                  <a:lnTo>
                    <a:pt x="7714152" y="265831"/>
                  </a:lnTo>
                  <a:lnTo>
                    <a:pt x="7704325" y="221846"/>
                  </a:lnTo>
                  <a:lnTo>
                    <a:pt x="7688537" y="180440"/>
                  </a:lnTo>
                  <a:lnTo>
                    <a:pt x="7667271" y="142095"/>
                  </a:lnTo>
                  <a:lnTo>
                    <a:pt x="7641011" y="107296"/>
                  </a:lnTo>
                  <a:lnTo>
                    <a:pt x="7610239" y="76524"/>
                  </a:lnTo>
                  <a:lnTo>
                    <a:pt x="7575440" y="50264"/>
                  </a:lnTo>
                  <a:lnTo>
                    <a:pt x="7537095" y="28998"/>
                  </a:lnTo>
                  <a:lnTo>
                    <a:pt x="7495689" y="13210"/>
                  </a:lnTo>
                  <a:lnTo>
                    <a:pt x="7451704" y="3383"/>
                  </a:lnTo>
                  <a:lnTo>
                    <a:pt x="7405624" y="0"/>
                  </a:lnTo>
                  <a:close/>
                </a:path>
              </a:pathLst>
            </a:custGeom>
            <a:solidFill>
              <a:srgbClr val="363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54913" y="2070354"/>
              <a:ext cx="7717790" cy="1871980"/>
            </a:xfrm>
            <a:custGeom>
              <a:avLst/>
              <a:gdLst/>
              <a:ahLst/>
              <a:cxnLst/>
              <a:rect l="l" t="t" r="r" b="b"/>
              <a:pathLst>
                <a:path w="7717790" h="1871979">
                  <a:moveTo>
                    <a:pt x="0" y="311912"/>
                  </a:moveTo>
                  <a:lnTo>
                    <a:pt x="3381" y="265831"/>
                  </a:lnTo>
                  <a:lnTo>
                    <a:pt x="13206" y="221846"/>
                  </a:lnTo>
                  <a:lnTo>
                    <a:pt x="28990" y="180440"/>
                  </a:lnTo>
                  <a:lnTo>
                    <a:pt x="50251" y="142095"/>
                  </a:lnTo>
                  <a:lnTo>
                    <a:pt x="76507" y="107296"/>
                  </a:lnTo>
                  <a:lnTo>
                    <a:pt x="107275" y="76524"/>
                  </a:lnTo>
                  <a:lnTo>
                    <a:pt x="142073" y="50264"/>
                  </a:lnTo>
                  <a:lnTo>
                    <a:pt x="180418" y="28998"/>
                  </a:lnTo>
                  <a:lnTo>
                    <a:pt x="221828" y="13210"/>
                  </a:lnTo>
                  <a:lnTo>
                    <a:pt x="265820" y="3383"/>
                  </a:lnTo>
                  <a:lnTo>
                    <a:pt x="311912" y="0"/>
                  </a:lnTo>
                  <a:lnTo>
                    <a:pt x="7405624" y="0"/>
                  </a:lnTo>
                  <a:lnTo>
                    <a:pt x="7451704" y="3383"/>
                  </a:lnTo>
                  <a:lnTo>
                    <a:pt x="7495689" y="13210"/>
                  </a:lnTo>
                  <a:lnTo>
                    <a:pt x="7537095" y="28998"/>
                  </a:lnTo>
                  <a:lnTo>
                    <a:pt x="7575440" y="50264"/>
                  </a:lnTo>
                  <a:lnTo>
                    <a:pt x="7610239" y="76524"/>
                  </a:lnTo>
                  <a:lnTo>
                    <a:pt x="7641011" y="107296"/>
                  </a:lnTo>
                  <a:lnTo>
                    <a:pt x="7667271" y="142095"/>
                  </a:lnTo>
                  <a:lnTo>
                    <a:pt x="7688537" y="180440"/>
                  </a:lnTo>
                  <a:lnTo>
                    <a:pt x="7704325" y="221846"/>
                  </a:lnTo>
                  <a:lnTo>
                    <a:pt x="7714152" y="265831"/>
                  </a:lnTo>
                  <a:lnTo>
                    <a:pt x="7717535" y="311912"/>
                  </a:lnTo>
                  <a:lnTo>
                    <a:pt x="7717535" y="1559560"/>
                  </a:lnTo>
                  <a:lnTo>
                    <a:pt x="7714152" y="1605640"/>
                  </a:lnTo>
                  <a:lnTo>
                    <a:pt x="7704325" y="1649625"/>
                  </a:lnTo>
                  <a:lnTo>
                    <a:pt x="7688537" y="1691031"/>
                  </a:lnTo>
                  <a:lnTo>
                    <a:pt x="7667271" y="1729376"/>
                  </a:lnTo>
                  <a:lnTo>
                    <a:pt x="7641011" y="1764175"/>
                  </a:lnTo>
                  <a:lnTo>
                    <a:pt x="7610239" y="1794947"/>
                  </a:lnTo>
                  <a:lnTo>
                    <a:pt x="7575440" y="1821207"/>
                  </a:lnTo>
                  <a:lnTo>
                    <a:pt x="7537095" y="1842473"/>
                  </a:lnTo>
                  <a:lnTo>
                    <a:pt x="7495689" y="1858261"/>
                  </a:lnTo>
                  <a:lnTo>
                    <a:pt x="7451704" y="1868088"/>
                  </a:lnTo>
                  <a:lnTo>
                    <a:pt x="7405624" y="1871472"/>
                  </a:lnTo>
                  <a:lnTo>
                    <a:pt x="311912" y="1871472"/>
                  </a:lnTo>
                  <a:lnTo>
                    <a:pt x="265820" y="1868088"/>
                  </a:lnTo>
                  <a:lnTo>
                    <a:pt x="221828" y="1858261"/>
                  </a:lnTo>
                  <a:lnTo>
                    <a:pt x="180418" y="1842473"/>
                  </a:lnTo>
                  <a:lnTo>
                    <a:pt x="142073" y="1821207"/>
                  </a:lnTo>
                  <a:lnTo>
                    <a:pt x="107275" y="1794947"/>
                  </a:lnTo>
                  <a:lnTo>
                    <a:pt x="76507" y="1764175"/>
                  </a:lnTo>
                  <a:lnTo>
                    <a:pt x="50251" y="1729376"/>
                  </a:lnTo>
                  <a:lnTo>
                    <a:pt x="28990" y="1691031"/>
                  </a:lnTo>
                  <a:lnTo>
                    <a:pt x="13206" y="1649625"/>
                  </a:lnTo>
                  <a:lnTo>
                    <a:pt x="3381" y="1605640"/>
                  </a:lnTo>
                  <a:lnTo>
                    <a:pt x="0" y="1559560"/>
                  </a:lnTo>
                  <a:lnTo>
                    <a:pt x="0" y="311912"/>
                  </a:lnTo>
                  <a:close/>
                </a:path>
              </a:pathLst>
            </a:custGeom>
            <a:ln w="19050">
              <a:solidFill>
                <a:srgbClr val="EBEBE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197480" y="2105609"/>
            <a:ext cx="5280025" cy="1549400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Mast Cell</a:t>
            </a: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82912" y="6262115"/>
            <a:ext cx="259829" cy="238518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9614662" y="6295360"/>
            <a:ext cx="189865" cy="126317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spcBef>
                <a:spcPts val="25"/>
              </a:spcBef>
            </a:pPr>
            <a:fld id="{81D60167-4931-47E6-BA6A-407CBD079E47}" type="slidenum">
              <a:rPr sz="800" b="1" dirty="0">
                <a:solidFill>
                  <a:srgbClr val="FFFFFF"/>
                </a:solidFill>
                <a:latin typeface="Arial"/>
                <a:cs typeface="Arial"/>
              </a:rPr>
              <a:pPr marL="38100">
                <a:spcBef>
                  <a:spcPts val="25"/>
                </a:spcBef>
              </a:pPr>
              <a:t>14</a:t>
            </a:fld>
            <a:endParaRPr sz="800">
              <a:latin typeface="Arial"/>
              <a:cs typeface="Arial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239948" y="969329"/>
            <a:ext cx="2586990" cy="403225"/>
            <a:chOff x="498348" y="387108"/>
            <a:chExt cx="2586990" cy="4032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8348" y="387108"/>
              <a:ext cx="2586990" cy="40156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0352" y="423659"/>
              <a:ext cx="2550414" cy="36653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6234" y="449326"/>
              <a:ext cx="2500655" cy="316611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1973962" y="1788033"/>
            <a:ext cx="4563745" cy="356235"/>
            <a:chOff x="449961" y="1788032"/>
            <a:chExt cx="4563745" cy="356235"/>
          </a:xfrm>
        </p:grpSpPr>
        <p:sp>
          <p:nvSpPr>
            <p:cNvPr id="7" name="object 7"/>
            <p:cNvSpPr/>
            <p:nvPr/>
          </p:nvSpPr>
          <p:spPr>
            <a:xfrm>
              <a:off x="459486" y="1797557"/>
              <a:ext cx="4544695" cy="337185"/>
            </a:xfrm>
            <a:custGeom>
              <a:avLst/>
              <a:gdLst/>
              <a:ahLst/>
              <a:cxnLst/>
              <a:rect l="l" t="t" r="r" b="b"/>
              <a:pathLst>
                <a:path w="4544695" h="337185">
                  <a:moveTo>
                    <a:pt x="4488434" y="0"/>
                  </a:moveTo>
                  <a:lnTo>
                    <a:pt x="56134" y="0"/>
                  </a:lnTo>
                  <a:lnTo>
                    <a:pt x="34284" y="4413"/>
                  </a:lnTo>
                  <a:lnTo>
                    <a:pt x="16441" y="16446"/>
                  </a:lnTo>
                  <a:lnTo>
                    <a:pt x="4411" y="34289"/>
                  </a:lnTo>
                  <a:lnTo>
                    <a:pt x="0" y="56133"/>
                  </a:lnTo>
                  <a:lnTo>
                    <a:pt x="0" y="280669"/>
                  </a:lnTo>
                  <a:lnTo>
                    <a:pt x="4411" y="302513"/>
                  </a:lnTo>
                  <a:lnTo>
                    <a:pt x="16441" y="320357"/>
                  </a:lnTo>
                  <a:lnTo>
                    <a:pt x="34284" y="332390"/>
                  </a:lnTo>
                  <a:lnTo>
                    <a:pt x="56134" y="336803"/>
                  </a:lnTo>
                  <a:lnTo>
                    <a:pt x="4488434" y="336803"/>
                  </a:lnTo>
                  <a:lnTo>
                    <a:pt x="4510278" y="332390"/>
                  </a:lnTo>
                  <a:lnTo>
                    <a:pt x="4528121" y="320357"/>
                  </a:lnTo>
                  <a:lnTo>
                    <a:pt x="4540154" y="302513"/>
                  </a:lnTo>
                  <a:lnTo>
                    <a:pt x="4544568" y="280669"/>
                  </a:lnTo>
                  <a:lnTo>
                    <a:pt x="4544568" y="56133"/>
                  </a:lnTo>
                  <a:lnTo>
                    <a:pt x="4540154" y="34289"/>
                  </a:lnTo>
                  <a:lnTo>
                    <a:pt x="4528121" y="16446"/>
                  </a:lnTo>
                  <a:lnTo>
                    <a:pt x="4510278" y="4413"/>
                  </a:lnTo>
                  <a:lnTo>
                    <a:pt x="4488434" y="0"/>
                  </a:lnTo>
                  <a:close/>
                </a:path>
              </a:pathLst>
            </a:custGeom>
            <a:solidFill>
              <a:srgbClr val="363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59486" y="1797557"/>
              <a:ext cx="4544695" cy="337185"/>
            </a:xfrm>
            <a:custGeom>
              <a:avLst/>
              <a:gdLst/>
              <a:ahLst/>
              <a:cxnLst/>
              <a:rect l="l" t="t" r="r" b="b"/>
              <a:pathLst>
                <a:path w="4544695" h="337185">
                  <a:moveTo>
                    <a:pt x="0" y="56133"/>
                  </a:moveTo>
                  <a:lnTo>
                    <a:pt x="4411" y="34289"/>
                  </a:lnTo>
                  <a:lnTo>
                    <a:pt x="16441" y="16446"/>
                  </a:lnTo>
                  <a:lnTo>
                    <a:pt x="34284" y="4413"/>
                  </a:lnTo>
                  <a:lnTo>
                    <a:pt x="56134" y="0"/>
                  </a:lnTo>
                  <a:lnTo>
                    <a:pt x="4488434" y="0"/>
                  </a:lnTo>
                  <a:lnTo>
                    <a:pt x="4510278" y="4413"/>
                  </a:lnTo>
                  <a:lnTo>
                    <a:pt x="4528121" y="16446"/>
                  </a:lnTo>
                  <a:lnTo>
                    <a:pt x="4540154" y="34289"/>
                  </a:lnTo>
                  <a:lnTo>
                    <a:pt x="4544568" y="56133"/>
                  </a:lnTo>
                  <a:lnTo>
                    <a:pt x="4544568" y="280669"/>
                  </a:lnTo>
                  <a:lnTo>
                    <a:pt x="4540154" y="302513"/>
                  </a:lnTo>
                  <a:lnTo>
                    <a:pt x="4528121" y="320357"/>
                  </a:lnTo>
                  <a:lnTo>
                    <a:pt x="4510278" y="332390"/>
                  </a:lnTo>
                  <a:lnTo>
                    <a:pt x="4488434" y="336803"/>
                  </a:lnTo>
                  <a:lnTo>
                    <a:pt x="56134" y="336803"/>
                  </a:lnTo>
                  <a:lnTo>
                    <a:pt x="34284" y="332390"/>
                  </a:lnTo>
                  <a:lnTo>
                    <a:pt x="16441" y="320357"/>
                  </a:lnTo>
                  <a:lnTo>
                    <a:pt x="4411" y="302513"/>
                  </a:lnTo>
                  <a:lnTo>
                    <a:pt x="0" y="280669"/>
                  </a:lnTo>
                  <a:lnTo>
                    <a:pt x="0" y="56133"/>
                  </a:lnTo>
                  <a:close/>
                </a:path>
              </a:pathLst>
            </a:custGeom>
            <a:ln w="19050">
              <a:solidFill>
                <a:srgbClr val="EBEBE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113889" y="1804031"/>
            <a:ext cx="2839111" cy="289823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imes New Roman"/>
                <a:ea typeface="+mn-ea"/>
                <a:cs typeface="Times New Roman"/>
              </a:rPr>
              <a:t>Large cell ~ 20-30 m.</a:t>
            </a:r>
          </a:p>
        </p:txBody>
      </p:sp>
      <p:grpSp>
        <p:nvGrpSpPr>
          <p:cNvPr id="10" name="object 10"/>
          <p:cNvGrpSpPr/>
          <p:nvPr/>
        </p:nvGrpSpPr>
        <p:grpSpPr>
          <a:xfrm>
            <a:off x="1973962" y="2176653"/>
            <a:ext cx="4563745" cy="1522095"/>
            <a:chOff x="449961" y="2176652"/>
            <a:chExt cx="4563745" cy="1522095"/>
          </a:xfrm>
        </p:grpSpPr>
        <p:sp>
          <p:nvSpPr>
            <p:cNvPr id="11" name="object 11"/>
            <p:cNvSpPr/>
            <p:nvPr/>
          </p:nvSpPr>
          <p:spPr>
            <a:xfrm>
              <a:off x="459486" y="2186177"/>
              <a:ext cx="4544695" cy="337185"/>
            </a:xfrm>
            <a:custGeom>
              <a:avLst/>
              <a:gdLst/>
              <a:ahLst/>
              <a:cxnLst/>
              <a:rect l="l" t="t" r="r" b="b"/>
              <a:pathLst>
                <a:path w="4544695" h="337185">
                  <a:moveTo>
                    <a:pt x="4488434" y="0"/>
                  </a:moveTo>
                  <a:lnTo>
                    <a:pt x="56134" y="0"/>
                  </a:lnTo>
                  <a:lnTo>
                    <a:pt x="34284" y="4413"/>
                  </a:lnTo>
                  <a:lnTo>
                    <a:pt x="16441" y="16446"/>
                  </a:lnTo>
                  <a:lnTo>
                    <a:pt x="4411" y="34289"/>
                  </a:lnTo>
                  <a:lnTo>
                    <a:pt x="0" y="56134"/>
                  </a:lnTo>
                  <a:lnTo>
                    <a:pt x="0" y="280670"/>
                  </a:lnTo>
                  <a:lnTo>
                    <a:pt x="4411" y="302513"/>
                  </a:lnTo>
                  <a:lnTo>
                    <a:pt x="16441" y="320357"/>
                  </a:lnTo>
                  <a:lnTo>
                    <a:pt x="34284" y="332390"/>
                  </a:lnTo>
                  <a:lnTo>
                    <a:pt x="56134" y="336804"/>
                  </a:lnTo>
                  <a:lnTo>
                    <a:pt x="4488434" y="336804"/>
                  </a:lnTo>
                  <a:lnTo>
                    <a:pt x="4510278" y="332390"/>
                  </a:lnTo>
                  <a:lnTo>
                    <a:pt x="4528121" y="320357"/>
                  </a:lnTo>
                  <a:lnTo>
                    <a:pt x="4540154" y="302514"/>
                  </a:lnTo>
                  <a:lnTo>
                    <a:pt x="4544568" y="280670"/>
                  </a:lnTo>
                  <a:lnTo>
                    <a:pt x="4544568" y="56134"/>
                  </a:lnTo>
                  <a:lnTo>
                    <a:pt x="4540154" y="34290"/>
                  </a:lnTo>
                  <a:lnTo>
                    <a:pt x="4528121" y="16446"/>
                  </a:lnTo>
                  <a:lnTo>
                    <a:pt x="4510278" y="4413"/>
                  </a:lnTo>
                  <a:lnTo>
                    <a:pt x="4488434" y="0"/>
                  </a:lnTo>
                  <a:close/>
                </a:path>
              </a:pathLst>
            </a:custGeom>
            <a:solidFill>
              <a:srgbClr val="363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59486" y="2186177"/>
              <a:ext cx="4544695" cy="337185"/>
            </a:xfrm>
            <a:custGeom>
              <a:avLst/>
              <a:gdLst/>
              <a:ahLst/>
              <a:cxnLst/>
              <a:rect l="l" t="t" r="r" b="b"/>
              <a:pathLst>
                <a:path w="4544695" h="337185">
                  <a:moveTo>
                    <a:pt x="0" y="56134"/>
                  </a:moveTo>
                  <a:lnTo>
                    <a:pt x="4411" y="34289"/>
                  </a:lnTo>
                  <a:lnTo>
                    <a:pt x="16441" y="16446"/>
                  </a:lnTo>
                  <a:lnTo>
                    <a:pt x="34284" y="4413"/>
                  </a:lnTo>
                  <a:lnTo>
                    <a:pt x="56134" y="0"/>
                  </a:lnTo>
                  <a:lnTo>
                    <a:pt x="4488434" y="0"/>
                  </a:lnTo>
                  <a:lnTo>
                    <a:pt x="4510278" y="4413"/>
                  </a:lnTo>
                  <a:lnTo>
                    <a:pt x="4528121" y="16446"/>
                  </a:lnTo>
                  <a:lnTo>
                    <a:pt x="4540154" y="34290"/>
                  </a:lnTo>
                  <a:lnTo>
                    <a:pt x="4544568" y="56134"/>
                  </a:lnTo>
                  <a:lnTo>
                    <a:pt x="4544568" y="280670"/>
                  </a:lnTo>
                  <a:lnTo>
                    <a:pt x="4540154" y="302514"/>
                  </a:lnTo>
                  <a:lnTo>
                    <a:pt x="4528121" y="320357"/>
                  </a:lnTo>
                  <a:lnTo>
                    <a:pt x="4510278" y="332390"/>
                  </a:lnTo>
                  <a:lnTo>
                    <a:pt x="4488434" y="336804"/>
                  </a:lnTo>
                  <a:lnTo>
                    <a:pt x="56134" y="336804"/>
                  </a:lnTo>
                  <a:lnTo>
                    <a:pt x="34284" y="332390"/>
                  </a:lnTo>
                  <a:lnTo>
                    <a:pt x="16441" y="320357"/>
                  </a:lnTo>
                  <a:lnTo>
                    <a:pt x="4411" y="302513"/>
                  </a:lnTo>
                  <a:lnTo>
                    <a:pt x="0" y="280670"/>
                  </a:lnTo>
                  <a:lnTo>
                    <a:pt x="0" y="56134"/>
                  </a:lnTo>
                  <a:close/>
                </a:path>
              </a:pathLst>
            </a:custGeom>
            <a:ln w="19050">
              <a:solidFill>
                <a:srgbClr val="EBEBE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59486" y="2574797"/>
              <a:ext cx="4544695" cy="337185"/>
            </a:xfrm>
            <a:custGeom>
              <a:avLst/>
              <a:gdLst/>
              <a:ahLst/>
              <a:cxnLst/>
              <a:rect l="l" t="t" r="r" b="b"/>
              <a:pathLst>
                <a:path w="4544695" h="337185">
                  <a:moveTo>
                    <a:pt x="4488434" y="0"/>
                  </a:moveTo>
                  <a:lnTo>
                    <a:pt x="56134" y="0"/>
                  </a:lnTo>
                  <a:lnTo>
                    <a:pt x="34284" y="4413"/>
                  </a:lnTo>
                  <a:lnTo>
                    <a:pt x="16441" y="16446"/>
                  </a:lnTo>
                  <a:lnTo>
                    <a:pt x="4411" y="34289"/>
                  </a:lnTo>
                  <a:lnTo>
                    <a:pt x="0" y="56134"/>
                  </a:lnTo>
                  <a:lnTo>
                    <a:pt x="0" y="280669"/>
                  </a:lnTo>
                  <a:lnTo>
                    <a:pt x="4411" y="302513"/>
                  </a:lnTo>
                  <a:lnTo>
                    <a:pt x="16441" y="320357"/>
                  </a:lnTo>
                  <a:lnTo>
                    <a:pt x="34284" y="332390"/>
                  </a:lnTo>
                  <a:lnTo>
                    <a:pt x="56134" y="336803"/>
                  </a:lnTo>
                  <a:lnTo>
                    <a:pt x="4488434" y="336803"/>
                  </a:lnTo>
                  <a:lnTo>
                    <a:pt x="4510278" y="332390"/>
                  </a:lnTo>
                  <a:lnTo>
                    <a:pt x="4528121" y="320357"/>
                  </a:lnTo>
                  <a:lnTo>
                    <a:pt x="4540154" y="302513"/>
                  </a:lnTo>
                  <a:lnTo>
                    <a:pt x="4544568" y="280669"/>
                  </a:lnTo>
                  <a:lnTo>
                    <a:pt x="4544568" y="56134"/>
                  </a:lnTo>
                  <a:lnTo>
                    <a:pt x="4540154" y="34290"/>
                  </a:lnTo>
                  <a:lnTo>
                    <a:pt x="4528121" y="16446"/>
                  </a:lnTo>
                  <a:lnTo>
                    <a:pt x="4510278" y="4413"/>
                  </a:lnTo>
                  <a:lnTo>
                    <a:pt x="4488434" y="0"/>
                  </a:lnTo>
                  <a:close/>
                </a:path>
              </a:pathLst>
            </a:custGeom>
            <a:solidFill>
              <a:srgbClr val="363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59486" y="2574797"/>
              <a:ext cx="4544695" cy="337185"/>
            </a:xfrm>
            <a:custGeom>
              <a:avLst/>
              <a:gdLst/>
              <a:ahLst/>
              <a:cxnLst/>
              <a:rect l="l" t="t" r="r" b="b"/>
              <a:pathLst>
                <a:path w="4544695" h="337185">
                  <a:moveTo>
                    <a:pt x="0" y="56134"/>
                  </a:moveTo>
                  <a:lnTo>
                    <a:pt x="4411" y="34289"/>
                  </a:lnTo>
                  <a:lnTo>
                    <a:pt x="16441" y="16446"/>
                  </a:lnTo>
                  <a:lnTo>
                    <a:pt x="34284" y="4413"/>
                  </a:lnTo>
                  <a:lnTo>
                    <a:pt x="56134" y="0"/>
                  </a:lnTo>
                  <a:lnTo>
                    <a:pt x="4488434" y="0"/>
                  </a:lnTo>
                  <a:lnTo>
                    <a:pt x="4510278" y="4413"/>
                  </a:lnTo>
                  <a:lnTo>
                    <a:pt x="4528121" y="16446"/>
                  </a:lnTo>
                  <a:lnTo>
                    <a:pt x="4540154" y="34290"/>
                  </a:lnTo>
                  <a:lnTo>
                    <a:pt x="4544568" y="56134"/>
                  </a:lnTo>
                  <a:lnTo>
                    <a:pt x="4544568" y="280669"/>
                  </a:lnTo>
                  <a:lnTo>
                    <a:pt x="4540154" y="302513"/>
                  </a:lnTo>
                  <a:lnTo>
                    <a:pt x="4528121" y="320357"/>
                  </a:lnTo>
                  <a:lnTo>
                    <a:pt x="4510278" y="332390"/>
                  </a:lnTo>
                  <a:lnTo>
                    <a:pt x="4488434" y="336803"/>
                  </a:lnTo>
                  <a:lnTo>
                    <a:pt x="56134" y="336803"/>
                  </a:lnTo>
                  <a:lnTo>
                    <a:pt x="34284" y="332390"/>
                  </a:lnTo>
                  <a:lnTo>
                    <a:pt x="16441" y="320357"/>
                  </a:lnTo>
                  <a:lnTo>
                    <a:pt x="4411" y="302513"/>
                  </a:lnTo>
                  <a:lnTo>
                    <a:pt x="0" y="280669"/>
                  </a:lnTo>
                  <a:lnTo>
                    <a:pt x="0" y="56134"/>
                  </a:lnTo>
                  <a:close/>
                </a:path>
              </a:pathLst>
            </a:custGeom>
            <a:ln w="19050">
              <a:solidFill>
                <a:srgbClr val="EBEBE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59486" y="2963418"/>
              <a:ext cx="4544695" cy="337185"/>
            </a:xfrm>
            <a:custGeom>
              <a:avLst/>
              <a:gdLst/>
              <a:ahLst/>
              <a:cxnLst/>
              <a:rect l="l" t="t" r="r" b="b"/>
              <a:pathLst>
                <a:path w="4544695" h="337185">
                  <a:moveTo>
                    <a:pt x="4488434" y="0"/>
                  </a:moveTo>
                  <a:lnTo>
                    <a:pt x="56134" y="0"/>
                  </a:lnTo>
                  <a:lnTo>
                    <a:pt x="34284" y="4413"/>
                  </a:lnTo>
                  <a:lnTo>
                    <a:pt x="16441" y="16446"/>
                  </a:lnTo>
                  <a:lnTo>
                    <a:pt x="4411" y="34289"/>
                  </a:lnTo>
                  <a:lnTo>
                    <a:pt x="0" y="56134"/>
                  </a:lnTo>
                  <a:lnTo>
                    <a:pt x="0" y="280670"/>
                  </a:lnTo>
                  <a:lnTo>
                    <a:pt x="4411" y="302513"/>
                  </a:lnTo>
                  <a:lnTo>
                    <a:pt x="16441" y="320357"/>
                  </a:lnTo>
                  <a:lnTo>
                    <a:pt x="34284" y="332390"/>
                  </a:lnTo>
                  <a:lnTo>
                    <a:pt x="56134" y="336804"/>
                  </a:lnTo>
                  <a:lnTo>
                    <a:pt x="4488434" y="336804"/>
                  </a:lnTo>
                  <a:lnTo>
                    <a:pt x="4510278" y="332390"/>
                  </a:lnTo>
                  <a:lnTo>
                    <a:pt x="4528121" y="320357"/>
                  </a:lnTo>
                  <a:lnTo>
                    <a:pt x="4540154" y="302514"/>
                  </a:lnTo>
                  <a:lnTo>
                    <a:pt x="4544568" y="280670"/>
                  </a:lnTo>
                  <a:lnTo>
                    <a:pt x="4544568" y="56134"/>
                  </a:lnTo>
                  <a:lnTo>
                    <a:pt x="4540154" y="34290"/>
                  </a:lnTo>
                  <a:lnTo>
                    <a:pt x="4528121" y="16446"/>
                  </a:lnTo>
                  <a:lnTo>
                    <a:pt x="4510278" y="4413"/>
                  </a:lnTo>
                  <a:lnTo>
                    <a:pt x="4488434" y="0"/>
                  </a:lnTo>
                  <a:close/>
                </a:path>
              </a:pathLst>
            </a:custGeom>
            <a:solidFill>
              <a:srgbClr val="363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59486" y="2963418"/>
              <a:ext cx="4544695" cy="337185"/>
            </a:xfrm>
            <a:custGeom>
              <a:avLst/>
              <a:gdLst/>
              <a:ahLst/>
              <a:cxnLst/>
              <a:rect l="l" t="t" r="r" b="b"/>
              <a:pathLst>
                <a:path w="4544695" h="337185">
                  <a:moveTo>
                    <a:pt x="0" y="56134"/>
                  </a:moveTo>
                  <a:lnTo>
                    <a:pt x="4411" y="34289"/>
                  </a:lnTo>
                  <a:lnTo>
                    <a:pt x="16441" y="16446"/>
                  </a:lnTo>
                  <a:lnTo>
                    <a:pt x="34284" y="4413"/>
                  </a:lnTo>
                  <a:lnTo>
                    <a:pt x="56134" y="0"/>
                  </a:lnTo>
                  <a:lnTo>
                    <a:pt x="4488434" y="0"/>
                  </a:lnTo>
                  <a:lnTo>
                    <a:pt x="4510278" y="4413"/>
                  </a:lnTo>
                  <a:lnTo>
                    <a:pt x="4528121" y="16446"/>
                  </a:lnTo>
                  <a:lnTo>
                    <a:pt x="4540154" y="34290"/>
                  </a:lnTo>
                  <a:lnTo>
                    <a:pt x="4544568" y="56134"/>
                  </a:lnTo>
                  <a:lnTo>
                    <a:pt x="4544568" y="280670"/>
                  </a:lnTo>
                  <a:lnTo>
                    <a:pt x="4540154" y="302514"/>
                  </a:lnTo>
                  <a:lnTo>
                    <a:pt x="4528121" y="320357"/>
                  </a:lnTo>
                  <a:lnTo>
                    <a:pt x="4510278" y="332390"/>
                  </a:lnTo>
                  <a:lnTo>
                    <a:pt x="4488434" y="336804"/>
                  </a:lnTo>
                  <a:lnTo>
                    <a:pt x="56134" y="336804"/>
                  </a:lnTo>
                  <a:lnTo>
                    <a:pt x="34284" y="332390"/>
                  </a:lnTo>
                  <a:lnTo>
                    <a:pt x="16441" y="320357"/>
                  </a:lnTo>
                  <a:lnTo>
                    <a:pt x="4411" y="302513"/>
                  </a:lnTo>
                  <a:lnTo>
                    <a:pt x="0" y="280670"/>
                  </a:lnTo>
                  <a:lnTo>
                    <a:pt x="0" y="56134"/>
                  </a:lnTo>
                  <a:close/>
                </a:path>
              </a:pathLst>
            </a:custGeom>
            <a:ln w="19050">
              <a:solidFill>
                <a:srgbClr val="EBEBE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59486" y="3352038"/>
              <a:ext cx="4544695" cy="337185"/>
            </a:xfrm>
            <a:custGeom>
              <a:avLst/>
              <a:gdLst/>
              <a:ahLst/>
              <a:cxnLst/>
              <a:rect l="l" t="t" r="r" b="b"/>
              <a:pathLst>
                <a:path w="4544695" h="337185">
                  <a:moveTo>
                    <a:pt x="4488434" y="0"/>
                  </a:moveTo>
                  <a:lnTo>
                    <a:pt x="56134" y="0"/>
                  </a:lnTo>
                  <a:lnTo>
                    <a:pt x="34284" y="4413"/>
                  </a:lnTo>
                  <a:lnTo>
                    <a:pt x="16441" y="16446"/>
                  </a:lnTo>
                  <a:lnTo>
                    <a:pt x="4411" y="34289"/>
                  </a:lnTo>
                  <a:lnTo>
                    <a:pt x="0" y="56134"/>
                  </a:lnTo>
                  <a:lnTo>
                    <a:pt x="0" y="280669"/>
                  </a:lnTo>
                  <a:lnTo>
                    <a:pt x="4411" y="302513"/>
                  </a:lnTo>
                  <a:lnTo>
                    <a:pt x="16441" y="320357"/>
                  </a:lnTo>
                  <a:lnTo>
                    <a:pt x="34284" y="332390"/>
                  </a:lnTo>
                  <a:lnTo>
                    <a:pt x="56134" y="336804"/>
                  </a:lnTo>
                  <a:lnTo>
                    <a:pt x="4488434" y="336804"/>
                  </a:lnTo>
                  <a:lnTo>
                    <a:pt x="4510278" y="332390"/>
                  </a:lnTo>
                  <a:lnTo>
                    <a:pt x="4528121" y="320357"/>
                  </a:lnTo>
                  <a:lnTo>
                    <a:pt x="4540154" y="302513"/>
                  </a:lnTo>
                  <a:lnTo>
                    <a:pt x="4544568" y="280669"/>
                  </a:lnTo>
                  <a:lnTo>
                    <a:pt x="4544568" y="56134"/>
                  </a:lnTo>
                  <a:lnTo>
                    <a:pt x="4540154" y="34290"/>
                  </a:lnTo>
                  <a:lnTo>
                    <a:pt x="4528121" y="16446"/>
                  </a:lnTo>
                  <a:lnTo>
                    <a:pt x="4510278" y="4413"/>
                  </a:lnTo>
                  <a:lnTo>
                    <a:pt x="4488434" y="0"/>
                  </a:lnTo>
                  <a:close/>
                </a:path>
              </a:pathLst>
            </a:custGeom>
            <a:solidFill>
              <a:srgbClr val="363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59486" y="3352038"/>
              <a:ext cx="4544695" cy="337185"/>
            </a:xfrm>
            <a:custGeom>
              <a:avLst/>
              <a:gdLst/>
              <a:ahLst/>
              <a:cxnLst/>
              <a:rect l="l" t="t" r="r" b="b"/>
              <a:pathLst>
                <a:path w="4544695" h="337185">
                  <a:moveTo>
                    <a:pt x="0" y="56134"/>
                  </a:moveTo>
                  <a:lnTo>
                    <a:pt x="4411" y="34289"/>
                  </a:lnTo>
                  <a:lnTo>
                    <a:pt x="16441" y="16446"/>
                  </a:lnTo>
                  <a:lnTo>
                    <a:pt x="34284" y="4413"/>
                  </a:lnTo>
                  <a:lnTo>
                    <a:pt x="56134" y="0"/>
                  </a:lnTo>
                  <a:lnTo>
                    <a:pt x="4488434" y="0"/>
                  </a:lnTo>
                  <a:lnTo>
                    <a:pt x="4510278" y="4413"/>
                  </a:lnTo>
                  <a:lnTo>
                    <a:pt x="4528121" y="16446"/>
                  </a:lnTo>
                  <a:lnTo>
                    <a:pt x="4540154" y="34290"/>
                  </a:lnTo>
                  <a:lnTo>
                    <a:pt x="4544568" y="56134"/>
                  </a:lnTo>
                  <a:lnTo>
                    <a:pt x="4544568" y="280669"/>
                  </a:lnTo>
                  <a:lnTo>
                    <a:pt x="4540154" y="302513"/>
                  </a:lnTo>
                  <a:lnTo>
                    <a:pt x="4528121" y="320357"/>
                  </a:lnTo>
                  <a:lnTo>
                    <a:pt x="4510278" y="332390"/>
                  </a:lnTo>
                  <a:lnTo>
                    <a:pt x="4488434" y="336804"/>
                  </a:lnTo>
                  <a:lnTo>
                    <a:pt x="56134" y="336804"/>
                  </a:lnTo>
                  <a:lnTo>
                    <a:pt x="34284" y="332390"/>
                  </a:lnTo>
                  <a:lnTo>
                    <a:pt x="16441" y="320357"/>
                  </a:lnTo>
                  <a:lnTo>
                    <a:pt x="4411" y="302513"/>
                  </a:lnTo>
                  <a:lnTo>
                    <a:pt x="0" y="280669"/>
                  </a:lnTo>
                  <a:lnTo>
                    <a:pt x="0" y="56134"/>
                  </a:lnTo>
                  <a:close/>
                </a:path>
              </a:pathLst>
            </a:custGeom>
            <a:ln w="19050">
              <a:solidFill>
                <a:srgbClr val="EBEBE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2005071" y="2067305"/>
            <a:ext cx="4518025" cy="34506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1285" marR="260985">
              <a:lnSpc>
                <a:spcPct val="141800"/>
              </a:lnSpc>
              <a:spcBef>
                <a:spcPts val="100"/>
              </a:spcBef>
            </a:pP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Derived</a:t>
            </a:r>
            <a:r>
              <a:rPr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from</a:t>
            </a:r>
            <a:r>
              <a:rPr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srgbClr val="FFFFFF"/>
                </a:solidFill>
                <a:latin typeface="Times New Roman"/>
                <a:cs typeface="Times New Roman"/>
              </a:rPr>
              <a:t>precursors</a:t>
            </a:r>
            <a:r>
              <a:rPr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bone</a:t>
            </a:r>
            <a:r>
              <a:rPr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pc="-20" dirty="0">
                <a:solidFill>
                  <a:srgbClr val="FFFFFF"/>
                </a:solidFill>
                <a:latin typeface="Times New Roman"/>
                <a:cs typeface="Times New Roman"/>
              </a:rPr>
              <a:t>marrow. </a:t>
            </a:r>
            <a:r>
              <a:rPr spc="-43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Nucleus:</a:t>
            </a:r>
            <a:r>
              <a:rPr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central</a:t>
            </a:r>
            <a:r>
              <a:rPr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ovoid.</a:t>
            </a:r>
            <a:endParaRPr dirty="0">
              <a:latin typeface="Times New Roman"/>
              <a:cs typeface="Times New Roman"/>
            </a:endParaRPr>
          </a:p>
          <a:p>
            <a:pPr marL="121285" marR="417830">
              <a:lnSpc>
                <a:spcPct val="141800"/>
              </a:lnSpc>
            </a:pP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Cytoplasm</a:t>
            </a:r>
            <a:r>
              <a:rPr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highly</a:t>
            </a:r>
            <a:r>
              <a:rPr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srgbClr val="FFFFFF"/>
                </a:solidFill>
                <a:latin typeface="Times New Roman"/>
                <a:cs typeface="Times New Roman"/>
              </a:rPr>
              <a:t>granular,</a:t>
            </a:r>
            <a:r>
              <a:rPr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metachromatic. </a:t>
            </a:r>
            <a:r>
              <a:rPr spc="-43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srgbClr val="FFFFFF"/>
                </a:solidFill>
                <a:latin typeface="Times New Roman"/>
                <a:cs typeface="Times New Roman"/>
              </a:rPr>
              <a:t>Grnules </a:t>
            </a: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contain:</a:t>
            </a:r>
            <a:endParaRPr dirty="0">
              <a:latin typeface="Times New Roman"/>
              <a:cs typeface="Times New Roman"/>
            </a:endParaRPr>
          </a:p>
          <a:p>
            <a:pPr marL="235585" indent="-114935">
              <a:spcBef>
                <a:spcPts val="355"/>
              </a:spcBef>
              <a:buChar char="•"/>
              <a:tabLst>
                <a:tab pos="236220" algn="l"/>
              </a:tabLst>
            </a:pP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Heparin</a:t>
            </a:r>
            <a:endParaRPr sz="1400" dirty="0">
              <a:latin typeface="Times New Roman"/>
              <a:cs typeface="Times New Roman"/>
            </a:endParaRPr>
          </a:p>
          <a:p>
            <a:pPr marL="235585" indent="-114935">
              <a:spcBef>
                <a:spcPts val="80"/>
              </a:spcBef>
              <a:buChar char="•"/>
              <a:tabLst>
                <a:tab pos="236220" algn="l"/>
              </a:tabLst>
            </a:pPr>
            <a:r>
              <a:rPr sz="1400" spc="-5" dirty="0">
                <a:solidFill>
                  <a:srgbClr val="FFFFFF"/>
                </a:solidFill>
                <a:latin typeface="Times New Roman"/>
                <a:cs typeface="Times New Roman"/>
              </a:rPr>
              <a:t>Histamin</a:t>
            </a:r>
            <a:endParaRPr sz="1400" dirty="0">
              <a:latin typeface="Times New Roman"/>
              <a:cs typeface="Times New Roman"/>
            </a:endParaRPr>
          </a:p>
          <a:p>
            <a:pPr marL="235585" indent="-114935">
              <a:spcBef>
                <a:spcPts val="100"/>
              </a:spcBef>
              <a:buChar char="•"/>
              <a:tabLst>
                <a:tab pos="236220" algn="l"/>
              </a:tabLst>
            </a:pP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Leukotriens</a:t>
            </a:r>
            <a:endParaRPr sz="1400" dirty="0">
              <a:latin typeface="Times New Roman"/>
              <a:cs typeface="Times New Roman"/>
            </a:endParaRPr>
          </a:p>
          <a:p>
            <a:pPr marL="235585" indent="-114935">
              <a:spcBef>
                <a:spcPts val="85"/>
              </a:spcBef>
              <a:buChar char="•"/>
              <a:tabLst>
                <a:tab pos="236220" algn="l"/>
              </a:tabLst>
            </a:pPr>
            <a:r>
              <a:rPr sz="1400" spc="-5" dirty="0">
                <a:solidFill>
                  <a:srgbClr val="FFFFFF"/>
                </a:solidFill>
                <a:latin typeface="Times New Roman"/>
                <a:cs typeface="Times New Roman"/>
              </a:rPr>
              <a:t>Eosinophil</a:t>
            </a:r>
            <a:r>
              <a:rPr sz="14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chemotactic</a:t>
            </a:r>
            <a:r>
              <a:rPr sz="14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Times New Roman"/>
                <a:cs typeface="Times New Roman"/>
              </a:rPr>
              <a:t>factor.</a:t>
            </a:r>
            <a:endParaRPr sz="1400" dirty="0">
              <a:latin typeface="Times New Roman"/>
              <a:cs typeface="Times New Roman"/>
            </a:endParaRPr>
          </a:p>
          <a:p>
            <a:pPr marL="235585" indent="-114935">
              <a:spcBef>
                <a:spcPts val="95"/>
              </a:spcBef>
              <a:buChar char="•"/>
              <a:tabLst>
                <a:tab pos="236220" algn="l"/>
              </a:tabLst>
            </a:pP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Neutrophil</a:t>
            </a:r>
            <a:r>
              <a:rPr sz="14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Times New Roman"/>
                <a:cs typeface="Times New Roman"/>
              </a:rPr>
              <a:t>chemotactic</a:t>
            </a:r>
            <a:r>
              <a:rPr sz="14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Times New Roman"/>
                <a:cs typeface="Times New Roman"/>
              </a:rPr>
              <a:t>factor.</a:t>
            </a:r>
            <a:endParaRPr sz="1400" dirty="0">
              <a:latin typeface="Times New Roman"/>
              <a:cs typeface="Times New Roman"/>
            </a:endParaRPr>
          </a:p>
          <a:p>
            <a:pPr marL="235585" indent="-114935">
              <a:spcBef>
                <a:spcPts val="85"/>
              </a:spcBef>
              <a:buChar char="•"/>
              <a:tabLst>
                <a:tab pos="236220" algn="l"/>
              </a:tabLst>
            </a:pP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Platelet</a:t>
            </a:r>
            <a:r>
              <a:rPr sz="14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activating</a:t>
            </a:r>
            <a:r>
              <a:rPr sz="14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Times New Roman"/>
                <a:cs typeface="Times New Roman"/>
              </a:rPr>
              <a:t>factor.</a:t>
            </a:r>
            <a:endParaRPr sz="1400" dirty="0">
              <a:latin typeface="Times New Roman"/>
              <a:cs typeface="Times New Roman"/>
            </a:endParaRPr>
          </a:p>
          <a:p>
            <a:pPr marL="235585" indent="-114935">
              <a:spcBef>
                <a:spcPts val="95"/>
              </a:spcBef>
              <a:buChar char="•"/>
              <a:tabLst>
                <a:tab pos="236220" algn="l"/>
              </a:tabLst>
            </a:pP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Bradykinin.</a:t>
            </a:r>
            <a:endParaRPr sz="1400" dirty="0">
              <a:latin typeface="Times New Roman"/>
              <a:cs typeface="Times New Roman"/>
            </a:endParaRPr>
          </a:p>
          <a:p>
            <a:pPr marL="235585" indent="-114935">
              <a:spcBef>
                <a:spcPts val="95"/>
              </a:spcBef>
              <a:buChar char="•"/>
              <a:tabLst>
                <a:tab pos="236220" algn="l"/>
              </a:tabLst>
            </a:pPr>
            <a:r>
              <a:rPr sz="1400" spc="-1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hr</a:t>
            </a:r>
            <a:r>
              <a:rPr sz="1400" spc="5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400" spc="-25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boxa</a:t>
            </a:r>
            <a:r>
              <a:rPr sz="1400" spc="5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400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350" spc="22" baseline="-21604" dirty="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endParaRPr sz="1350" baseline="-21604" dirty="0">
              <a:latin typeface="Times New Roman"/>
              <a:cs typeface="Times New Roman"/>
            </a:endParaRPr>
          </a:p>
        </p:txBody>
      </p:sp>
      <p:pic>
        <p:nvPicPr>
          <p:cNvPr id="20" name="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582912" y="6262115"/>
            <a:ext cx="259829" cy="238518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787896" y="41148"/>
            <a:ext cx="3880104" cy="3028188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629400" y="3200400"/>
            <a:ext cx="4038600" cy="3197540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9614662" y="6295360"/>
            <a:ext cx="189865" cy="126317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spcBef>
                <a:spcPts val="25"/>
              </a:spcBef>
            </a:pPr>
            <a:fld id="{81D60167-4931-47E6-BA6A-407CBD079E47}" type="slidenum">
              <a:rPr sz="800" b="1" dirty="0">
                <a:solidFill>
                  <a:srgbClr val="FFFFFF"/>
                </a:solidFill>
                <a:latin typeface="Arial"/>
                <a:cs typeface="Arial"/>
              </a:rPr>
              <a:pPr marL="38100">
                <a:spcBef>
                  <a:spcPts val="25"/>
                </a:spcBef>
              </a:pPr>
              <a:t>15</a:t>
            </a:fld>
            <a:endParaRPr sz="800">
              <a:latin typeface="Arial"/>
              <a:cs typeface="Arial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993833" y="573278"/>
            <a:ext cx="3053715" cy="650240"/>
            <a:chOff x="448437" y="267081"/>
            <a:chExt cx="3053715" cy="650240"/>
          </a:xfrm>
        </p:grpSpPr>
        <p:sp>
          <p:nvSpPr>
            <p:cNvPr id="3" name="object 3"/>
            <p:cNvSpPr/>
            <p:nvPr/>
          </p:nvSpPr>
          <p:spPr>
            <a:xfrm>
              <a:off x="457962" y="276606"/>
              <a:ext cx="3034665" cy="631190"/>
            </a:xfrm>
            <a:custGeom>
              <a:avLst/>
              <a:gdLst/>
              <a:ahLst/>
              <a:cxnLst/>
              <a:rect l="l" t="t" r="r" b="b"/>
              <a:pathLst>
                <a:path w="3034665" h="631190">
                  <a:moveTo>
                    <a:pt x="2929128" y="0"/>
                  </a:moveTo>
                  <a:lnTo>
                    <a:pt x="105156" y="0"/>
                  </a:lnTo>
                  <a:lnTo>
                    <a:pt x="64224" y="8268"/>
                  </a:lnTo>
                  <a:lnTo>
                    <a:pt x="30799" y="30813"/>
                  </a:lnTo>
                  <a:lnTo>
                    <a:pt x="8263" y="64240"/>
                  </a:lnTo>
                  <a:lnTo>
                    <a:pt x="0" y="105156"/>
                  </a:lnTo>
                  <a:lnTo>
                    <a:pt x="0" y="525780"/>
                  </a:lnTo>
                  <a:lnTo>
                    <a:pt x="8263" y="566695"/>
                  </a:lnTo>
                  <a:lnTo>
                    <a:pt x="30799" y="600122"/>
                  </a:lnTo>
                  <a:lnTo>
                    <a:pt x="64224" y="622667"/>
                  </a:lnTo>
                  <a:lnTo>
                    <a:pt x="105156" y="630936"/>
                  </a:lnTo>
                  <a:lnTo>
                    <a:pt x="2929128" y="630936"/>
                  </a:lnTo>
                  <a:lnTo>
                    <a:pt x="2970043" y="622667"/>
                  </a:lnTo>
                  <a:lnTo>
                    <a:pt x="3003470" y="600122"/>
                  </a:lnTo>
                  <a:lnTo>
                    <a:pt x="3026015" y="566695"/>
                  </a:lnTo>
                  <a:lnTo>
                    <a:pt x="3034284" y="525780"/>
                  </a:lnTo>
                  <a:lnTo>
                    <a:pt x="3034284" y="105156"/>
                  </a:lnTo>
                  <a:lnTo>
                    <a:pt x="3026015" y="64240"/>
                  </a:lnTo>
                  <a:lnTo>
                    <a:pt x="3003470" y="30813"/>
                  </a:lnTo>
                  <a:lnTo>
                    <a:pt x="2970043" y="8268"/>
                  </a:lnTo>
                  <a:lnTo>
                    <a:pt x="2929128" y="0"/>
                  </a:lnTo>
                  <a:close/>
                </a:path>
              </a:pathLst>
            </a:custGeom>
            <a:solidFill>
              <a:srgbClr val="6E6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57962" y="276606"/>
              <a:ext cx="3034665" cy="631190"/>
            </a:xfrm>
            <a:custGeom>
              <a:avLst/>
              <a:gdLst/>
              <a:ahLst/>
              <a:cxnLst/>
              <a:rect l="l" t="t" r="r" b="b"/>
              <a:pathLst>
                <a:path w="3034665" h="631190">
                  <a:moveTo>
                    <a:pt x="0" y="105156"/>
                  </a:moveTo>
                  <a:lnTo>
                    <a:pt x="8263" y="64240"/>
                  </a:lnTo>
                  <a:lnTo>
                    <a:pt x="30799" y="30813"/>
                  </a:lnTo>
                  <a:lnTo>
                    <a:pt x="64224" y="8268"/>
                  </a:lnTo>
                  <a:lnTo>
                    <a:pt x="105156" y="0"/>
                  </a:lnTo>
                  <a:lnTo>
                    <a:pt x="2929128" y="0"/>
                  </a:lnTo>
                  <a:lnTo>
                    <a:pt x="2970043" y="8268"/>
                  </a:lnTo>
                  <a:lnTo>
                    <a:pt x="3003470" y="30813"/>
                  </a:lnTo>
                  <a:lnTo>
                    <a:pt x="3026015" y="64240"/>
                  </a:lnTo>
                  <a:lnTo>
                    <a:pt x="3034284" y="105156"/>
                  </a:lnTo>
                  <a:lnTo>
                    <a:pt x="3034284" y="525780"/>
                  </a:lnTo>
                  <a:lnTo>
                    <a:pt x="3026015" y="566695"/>
                  </a:lnTo>
                  <a:lnTo>
                    <a:pt x="3003470" y="600122"/>
                  </a:lnTo>
                  <a:lnTo>
                    <a:pt x="2970043" y="622667"/>
                  </a:lnTo>
                  <a:lnTo>
                    <a:pt x="2929128" y="630936"/>
                  </a:lnTo>
                  <a:lnTo>
                    <a:pt x="105156" y="630936"/>
                  </a:lnTo>
                  <a:lnTo>
                    <a:pt x="64224" y="622667"/>
                  </a:lnTo>
                  <a:lnTo>
                    <a:pt x="30799" y="600122"/>
                  </a:lnTo>
                  <a:lnTo>
                    <a:pt x="8263" y="566695"/>
                  </a:lnTo>
                  <a:lnTo>
                    <a:pt x="0" y="525780"/>
                  </a:lnTo>
                  <a:lnTo>
                    <a:pt x="0" y="105156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800601" y="673937"/>
            <a:ext cx="1672589" cy="436880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spc="-5" dirty="0"/>
              <a:t>Plasma</a:t>
            </a:r>
            <a:r>
              <a:rPr sz="2700" spc="-70" dirty="0"/>
              <a:t> </a:t>
            </a:r>
            <a:r>
              <a:rPr sz="2700" dirty="0"/>
              <a:t>Cell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3733800" y="1245157"/>
            <a:ext cx="3729990" cy="4931410"/>
            <a:chOff x="276225" y="1199769"/>
            <a:chExt cx="3729990" cy="4931410"/>
          </a:xfrm>
        </p:grpSpPr>
        <p:sp>
          <p:nvSpPr>
            <p:cNvPr id="7" name="object 7"/>
            <p:cNvSpPr/>
            <p:nvPr/>
          </p:nvSpPr>
          <p:spPr>
            <a:xfrm>
              <a:off x="285750" y="1209294"/>
              <a:ext cx="3710940" cy="937260"/>
            </a:xfrm>
            <a:custGeom>
              <a:avLst/>
              <a:gdLst/>
              <a:ahLst/>
              <a:cxnLst/>
              <a:rect l="l" t="t" r="r" b="b"/>
              <a:pathLst>
                <a:path w="3710940" h="937260">
                  <a:moveTo>
                    <a:pt x="3554729" y="0"/>
                  </a:moveTo>
                  <a:lnTo>
                    <a:pt x="156209" y="0"/>
                  </a:lnTo>
                  <a:lnTo>
                    <a:pt x="106836" y="7967"/>
                  </a:lnTo>
                  <a:lnTo>
                    <a:pt x="63954" y="30150"/>
                  </a:lnTo>
                  <a:lnTo>
                    <a:pt x="30139" y="63971"/>
                  </a:lnTo>
                  <a:lnTo>
                    <a:pt x="7963" y="106850"/>
                  </a:lnTo>
                  <a:lnTo>
                    <a:pt x="0" y="156209"/>
                  </a:lnTo>
                  <a:lnTo>
                    <a:pt x="0" y="781050"/>
                  </a:lnTo>
                  <a:lnTo>
                    <a:pt x="7963" y="830409"/>
                  </a:lnTo>
                  <a:lnTo>
                    <a:pt x="30139" y="873288"/>
                  </a:lnTo>
                  <a:lnTo>
                    <a:pt x="63954" y="907109"/>
                  </a:lnTo>
                  <a:lnTo>
                    <a:pt x="106836" y="929292"/>
                  </a:lnTo>
                  <a:lnTo>
                    <a:pt x="156209" y="937259"/>
                  </a:lnTo>
                  <a:lnTo>
                    <a:pt x="3554729" y="937259"/>
                  </a:lnTo>
                  <a:lnTo>
                    <a:pt x="3604089" y="929292"/>
                  </a:lnTo>
                  <a:lnTo>
                    <a:pt x="3646968" y="907109"/>
                  </a:lnTo>
                  <a:lnTo>
                    <a:pt x="3680789" y="873288"/>
                  </a:lnTo>
                  <a:lnTo>
                    <a:pt x="3702972" y="830409"/>
                  </a:lnTo>
                  <a:lnTo>
                    <a:pt x="3710940" y="781050"/>
                  </a:lnTo>
                  <a:lnTo>
                    <a:pt x="3710940" y="156209"/>
                  </a:lnTo>
                  <a:lnTo>
                    <a:pt x="3702972" y="106850"/>
                  </a:lnTo>
                  <a:lnTo>
                    <a:pt x="3680789" y="63971"/>
                  </a:lnTo>
                  <a:lnTo>
                    <a:pt x="3646968" y="30150"/>
                  </a:lnTo>
                  <a:lnTo>
                    <a:pt x="3604089" y="7967"/>
                  </a:lnTo>
                  <a:lnTo>
                    <a:pt x="3554729" y="0"/>
                  </a:lnTo>
                  <a:close/>
                </a:path>
              </a:pathLst>
            </a:custGeom>
            <a:solidFill>
              <a:srgbClr val="363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85750" y="1209294"/>
              <a:ext cx="3710940" cy="937260"/>
            </a:xfrm>
            <a:custGeom>
              <a:avLst/>
              <a:gdLst/>
              <a:ahLst/>
              <a:cxnLst/>
              <a:rect l="l" t="t" r="r" b="b"/>
              <a:pathLst>
                <a:path w="3710940" h="937260">
                  <a:moveTo>
                    <a:pt x="0" y="156209"/>
                  </a:moveTo>
                  <a:lnTo>
                    <a:pt x="7963" y="106850"/>
                  </a:lnTo>
                  <a:lnTo>
                    <a:pt x="30139" y="63971"/>
                  </a:lnTo>
                  <a:lnTo>
                    <a:pt x="63954" y="30150"/>
                  </a:lnTo>
                  <a:lnTo>
                    <a:pt x="106836" y="7967"/>
                  </a:lnTo>
                  <a:lnTo>
                    <a:pt x="156209" y="0"/>
                  </a:lnTo>
                  <a:lnTo>
                    <a:pt x="3554729" y="0"/>
                  </a:lnTo>
                  <a:lnTo>
                    <a:pt x="3604089" y="7967"/>
                  </a:lnTo>
                  <a:lnTo>
                    <a:pt x="3646968" y="30150"/>
                  </a:lnTo>
                  <a:lnTo>
                    <a:pt x="3680789" y="63971"/>
                  </a:lnTo>
                  <a:lnTo>
                    <a:pt x="3702972" y="106850"/>
                  </a:lnTo>
                  <a:lnTo>
                    <a:pt x="3710940" y="156209"/>
                  </a:lnTo>
                  <a:lnTo>
                    <a:pt x="3710940" y="781050"/>
                  </a:lnTo>
                  <a:lnTo>
                    <a:pt x="3702972" y="830409"/>
                  </a:lnTo>
                  <a:lnTo>
                    <a:pt x="3680789" y="873288"/>
                  </a:lnTo>
                  <a:lnTo>
                    <a:pt x="3646968" y="907109"/>
                  </a:lnTo>
                  <a:lnTo>
                    <a:pt x="3604089" y="929292"/>
                  </a:lnTo>
                  <a:lnTo>
                    <a:pt x="3554729" y="937259"/>
                  </a:lnTo>
                  <a:lnTo>
                    <a:pt x="156209" y="937259"/>
                  </a:lnTo>
                  <a:lnTo>
                    <a:pt x="106836" y="929292"/>
                  </a:lnTo>
                  <a:lnTo>
                    <a:pt x="63954" y="907109"/>
                  </a:lnTo>
                  <a:lnTo>
                    <a:pt x="30139" y="873288"/>
                  </a:lnTo>
                  <a:lnTo>
                    <a:pt x="7963" y="830409"/>
                  </a:lnTo>
                  <a:lnTo>
                    <a:pt x="0" y="781050"/>
                  </a:lnTo>
                  <a:lnTo>
                    <a:pt x="0" y="156209"/>
                  </a:lnTo>
                  <a:close/>
                </a:path>
              </a:pathLst>
            </a:custGeom>
            <a:ln w="19050">
              <a:solidFill>
                <a:srgbClr val="EBEBE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85750" y="2202941"/>
              <a:ext cx="3710940" cy="937260"/>
            </a:xfrm>
            <a:custGeom>
              <a:avLst/>
              <a:gdLst/>
              <a:ahLst/>
              <a:cxnLst/>
              <a:rect l="l" t="t" r="r" b="b"/>
              <a:pathLst>
                <a:path w="3710940" h="937260">
                  <a:moveTo>
                    <a:pt x="3554729" y="0"/>
                  </a:moveTo>
                  <a:lnTo>
                    <a:pt x="156209" y="0"/>
                  </a:lnTo>
                  <a:lnTo>
                    <a:pt x="106836" y="7967"/>
                  </a:lnTo>
                  <a:lnTo>
                    <a:pt x="63954" y="30150"/>
                  </a:lnTo>
                  <a:lnTo>
                    <a:pt x="30139" y="63971"/>
                  </a:lnTo>
                  <a:lnTo>
                    <a:pt x="7963" y="106850"/>
                  </a:lnTo>
                  <a:lnTo>
                    <a:pt x="0" y="156210"/>
                  </a:lnTo>
                  <a:lnTo>
                    <a:pt x="0" y="781050"/>
                  </a:lnTo>
                  <a:lnTo>
                    <a:pt x="7963" y="830409"/>
                  </a:lnTo>
                  <a:lnTo>
                    <a:pt x="30139" y="873288"/>
                  </a:lnTo>
                  <a:lnTo>
                    <a:pt x="63954" y="907109"/>
                  </a:lnTo>
                  <a:lnTo>
                    <a:pt x="106836" y="929292"/>
                  </a:lnTo>
                  <a:lnTo>
                    <a:pt x="156209" y="937260"/>
                  </a:lnTo>
                  <a:lnTo>
                    <a:pt x="3554729" y="937260"/>
                  </a:lnTo>
                  <a:lnTo>
                    <a:pt x="3604089" y="929292"/>
                  </a:lnTo>
                  <a:lnTo>
                    <a:pt x="3646968" y="907109"/>
                  </a:lnTo>
                  <a:lnTo>
                    <a:pt x="3680789" y="873288"/>
                  </a:lnTo>
                  <a:lnTo>
                    <a:pt x="3702972" y="830409"/>
                  </a:lnTo>
                  <a:lnTo>
                    <a:pt x="3710940" y="781050"/>
                  </a:lnTo>
                  <a:lnTo>
                    <a:pt x="3710940" y="156210"/>
                  </a:lnTo>
                  <a:lnTo>
                    <a:pt x="3702972" y="106850"/>
                  </a:lnTo>
                  <a:lnTo>
                    <a:pt x="3680789" y="63971"/>
                  </a:lnTo>
                  <a:lnTo>
                    <a:pt x="3646968" y="30150"/>
                  </a:lnTo>
                  <a:lnTo>
                    <a:pt x="3604089" y="7967"/>
                  </a:lnTo>
                  <a:lnTo>
                    <a:pt x="3554729" y="0"/>
                  </a:lnTo>
                  <a:close/>
                </a:path>
              </a:pathLst>
            </a:custGeom>
            <a:solidFill>
              <a:srgbClr val="363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85750" y="2202941"/>
              <a:ext cx="3710940" cy="937260"/>
            </a:xfrm>
            <a:custGeom>
              <a:avLst/>
              <a:gdLst/>
              <a:ahLst/>
              <a:cxnLst/>
              <a:rect l="l" t="t" r="r" b="b"/>
              <a:pathLst>
                <a:path w="3710940" h="937260">
                  <a:moveTo>
                    <a:pt x="0" y="156210"/>
                  </a:moveTo>
                  <a:lnTo>
                    <a:pt x="7963" y="106850"/>
                  </a:lnTo>
                  <a:lnTo>
                    <a:pt x="30139" y="63971"/>
                  </a:lnTo>
                  <a:lnTo>
                    <a:pt x="63954" y="30150"/>
                  </a:lnTo>
                  <a:lnTo>
                    <a:pt x="106836" y="7967"/>
                  </a:lnTo>
                  <a:lnTo>
                    <a:pt x="156209" y="0"/>
                  </a:lnTo>
                  <a:lnTo>
                    <a:pt x="3554729" y="0"/>
                  </a:lnTo>
                  <a:lnTo>
                    <a:pt x="3604089" y="7967"/>
                  </a:lnTo>
                  <a:lnTo>
                    <a:pt x="3646968" y="30150"/>
                  </a:lnTo>
                  <a:lnTo>
                    <a:pt x="3680789" y="63971"/>
                  </a:lnTo>
                  <a:lnTo>
                    <a:pt x="3702972" y="106850"/>
                  </a:lnTo>
                  <a:lnTo>
                    <a:pt x="3710940" y="156210"/>
                  </a:lnTo>
                  <a:lnTo>
                    <a:pt x="3710940" y="781050"/>
                  </a:lnTo>
                  <a:lnTo>
                    <a:pt x="3702972" y="830409"/>
                  </a:lnTo>
                  <a:lnTo>
                    <a:pt x="3680789" y="873288"/>
                  </a:lnTo>
                  <a:lnTo>
                    <a:pt x="3646968" y="907109"/>
                  </a:lnTo>
                  <a:lnTo>
                    <a:pt x="3604089" y="929292"/>
                  </a:lnTo>
                  <a:lnTo>
                    <a:pt x="3554729" y="937260"/>
                  </a:lnTo>
                  <a:lnTo>
                    <a:pt x="156209" y="937260"/>
                  </a:lnTo>
                  <a:lnTo>
                    <a:pt x="106836" y="929292"/>
                  </a:lnTo>
                  <a:lnTo>
                    <a:pt x="63954" y="907109"/>
                  </a:lnTo>
                  <a:lnTo>
                    <a:pt x="30139" y="873288"/>
                  </a:lnTo>
                  <a:lnTo>
                    <a:pt x="7963" y="830409"/>
                  </a:lnTo>
                  <a:lnTo>
                    <a:pt x="0" y="781050"/>
                  </a:lnTo>
                  <a:lnTo>
                    <a:pt x="0" y="156210"/>
                  </a:lnTo>
                  <a:close/>
                </a:path>
              </a:pathLst>
            </a:custGeom>
            <a:ln w="19050">
              <a:solidFill>
                <a:srgbClr val="EBEBE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85750" y="3196589"/>
              <a:ext cx="3710940" cy="937260"/>
            </a:xfrm>
            <a:custGeom>
              <a:avLst/>
              <a:gdLst/>
              <a:ahLst/>
              <a:cxnLst/>
              <a:rect l="l" t="t" r="r" b="b"/>
              <a:pathLst>
                <a:path w="3710940" h="937260">
                  <a:moveTo>
                    <a:pt x="3554729" y="0"/>
                  </a:moveTo>
                  <a:lnTo>
                    <a:pt x="156209" y="0"/>
                  </a:lnTo>
                  <a:lnTo>
                    <a:pt x="106836" y="7967"/>
                  </a:lnTo>
                  <a:lnTo>
                    <a:pt x="63954" y="30150"/>
                  </a:lnTo>
                  <a:lnTo>
                    <a:pt x="30139" y="63971"/>
                  </a:lnTo>
                  <a:lnTo>
                    <a:pt x="7963" y="106850"/>
                  </a:lnTo>
                  <a:lnTo>
                    <a:pt x="0" y="156210"/>
                  </a:lnTo>
                  <a:lnTo>
                    <a:pt x="0" y="781050"/>
                  </a:lnTo>
                  <a:lnTo>
                    <a:pt x="7963" y="830409"/>
                  </a:lnTo>
                  <a:lnTo>
                    <a:pt x="30139" y="873288"/>
                  </a:lnTo>
                  <a:lnTo>
                    <a:pt x="63954" y="907109"/>
                  </a:lnTo>
                  <a:lnTo>
                    <a:pt x="106836" y="929292"/>
                  </a:lnTo>
                  <a:lnTo>
                    <a:pt x="156209" y="937260"/>
                  </a:lnTo>
                  <a:lnTo>
                    <a:pt x="3554729" y="937260"/>
                  </a:lnTo>
                  <a:lnTo>
                    <a:pt x="3604089" y="929292"/>
                  </a:lnTo>
                  <a:lnTo>
                    <a:pt x="3646968" y="907109"/>
                  </a:lnTo>
                  <a:lnTo>
                    <a:pt x="3680789" y="873288"/>
                  </a:lnTo>
                  <a:lnTo>
                    <a:pt x="3702972" y="830409"/>
                  </a:lnTo>
                  <a:lnTo>
                    <a:pt x="3710940" y="781050"/>
                  </a:lnTo>
                  <a:lnTo>
                    <a:pt x="3710940" y="156210"/>
                  </a:lnTo>
                  <a:lnTo>
                    <a:pt x="3702972" y="106850"/>
                  </a:lnTo>
                  <a:lnTo>
                    <a:pt x="3680789" y="63971"/>
                  </a:lnTo>
                  <a:lnTo>
                    <a:pt x="3646968" y="30150"/>
                  </a:lnTo>
                  <a:lnTo>
                    <a:pt x="3604089" y="7967"/>
                  </a:lnTo>
                  <a:lnTo>
                    <a:pt x="3554729" y="0"/>
                  </a:lnTo>
                  <a:close/>
                </a:path>
              </a:pathLst>
            </a:custGeom>
            <a:solidFill>
              <a:srgbClr val="363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85750" y="3196589"/>
              <a:ext cx="3710940" cy="937260"/>
            </a:xfrm>
            <a:custGeom>
              <a:avLst/>
              <a:gdLst/>
              <a:ahLst/>
              <a:cxnLst/>
              <a:rect l="l" t="t" r="r" b="b"/>
              <a:pathLst>
                <a:path w="3710940" h="937260">
                  <a:moveTo>
                    <a:pt x="0" y="156210"/>
                  </a:moveTo>
                  <a:lnTo>
                    <a:pt x="7963" y="106850"/>
                  </a:lnTo>
                  <a:lnTo>
                    <a:pt x="30139" y="63971"/>
                  </a:lnTo>
                  <a:lnTo>
                    <a:pt x="63954" y="30150"/>
                  </a:lnTo>
                  <a:lnTo>
                    <a:pt x="106836" y="7967"/>
                  </a:lnTo>
                  <a:lnTo>
                    <a:pt x="156209" y="0"/>
                  </a:lnTo>
                  <a:lnTo>
                    <a:pt x="3554729" y="0"/>
                  </a:lnTo>
                  <a:lnTo>
                    <a:pt x="3604089" y="7967"/>
                  </a:lnTo>
                  <a:lnTo>
                    <a:pt x="3646968" y="30150"/>
                  </a:lnTo>
                  <a:lnTo>
                    <a:pt x="3680789" y="63971"/>
                  </a:lnTo>
                  <a:lnTo>
                    <a:pt x="3702972" y="106850"/>
                  </a:lnTo>
                  <a:lnTo>
                    <a:pt x="3710940" y="156210"/>
                  </a:lnTo>
                  <a:lnTo>
                    <a:pt x="3710940" y="781050"/>
                  </a:lnTo>
                  <a:lnTo>
                    <a:pt x="3702972" y="830409"/>
                  </a:lnTo>
                  <a:lnTo>
                    <a:pt x="3680789" y="873288"/>
                  </a:lnTo>
                  <a:lnTo>
                    <a:pt x="3646968" y="907109"/>
                  </a:lnTo>
                  <a:lnTo>
                    <a:pt x="3604089" y="929292"/>
                  </a:lnTo>
                  <a:lnTo>
                    <a:pt x="3554729" y="937260"/>
                  </a:lnTo>
                  <a:lnTo>
                    <a:pt x="156209" y="937260"/>
                  </a:lnTo>
                  <a:lnTo>
                    <a:pt x="106836" y="929292"/>
                  </a:lnTo>
                  <a:lnTo>
                    <a:pt x="63954" y="907109"/>
                  </a:lnTo>
                  <a:lnTo>
                    <a:pt x="30139" y="873288"/>
                  </a:lnTo>
                  <a:lnTo>
                    <a:pt x="7963" y="830409"/>
                  </a:lnTo>
                  <a:lnTo>
                    <a:pt x="0" y="781050"/>
                  </a:lnTo>
                  <a:lnTo>
                    <a:pt x="0" y="156210"/>
                  </a:lnTo>
                  <a:close/>
                </a:path>
              </a:pathLst>
            </a:custGeom>
            <a:ln w="19050">
              <a:solidFill>
                <a:srgbClr val="EBEBE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85750" y="4190238"/>
              <a:ext cx="3710940" cy="937260"/>
            </a:xfrm>
            <a:custGeom>
              <a:avLst/>
              <a:gdLst/>
              <a:ahLst/>
              <a:cxnLst/>
              <a:rect l="l" t="t" r="r" b="b"/>
              <a:pathLst>
                <a:path w="3710940" h="937260">
                  <a:moveTo>
                    <a:pt x="3554729" y="0"/>
                  </a:moveTo>
                  <a:lnTo>
                    <a:pt x="156209" y="0"/>
                  </a:lnTo>
                  <a:lnTo>
                    <a:pt x="106836" y="7967"/>
                  </a:lnTo>
                  <a:lnTo>
                    <a:pt x="63954" y="30150"/>
                  </a:lnTo>
                  <a:lnTo>
                    <a:pt x="30139" y="63971"/>
                  </a:lnTo>
                  <a:lnTo>
                    <a:pt x="7963" y="106850"/>
                  </a:lnTo>
                  <a:lnTo>
                    <a:pt x="0" y="156210"/>
                  </a:lnTo>
                  <a:lnTo>
                    <a:pt x="0" y="781050"/>
                  </a:lnTo>
                  <a:lnTo>
                    <a:pt x="7963" y="830409"/>
                  </a:lnTo>
                  <a:lnTo>
                    <a:pt x="30139" y="873288"/>
                  </a:lnTo>
                  <a:lnTo>
                    <a:pt x="63954" y="907109"/>
                  </a:lnTo>
                  <a:lnTo>
                    <a:pt x="106836" y="929292"/>
                  </a:lnTo>
                  <a:lnTo>
                    <a:pt x="156209" y="937260"/>
                  </a:lnTo>
                  <a:lnTo>
                    <a:pt x="3554729" y="937260"/>
                  </a:lnTo>
                  <a:lnTo>
                    <a:pt x="3604089" y="929292"/>
                  </a:lnTo>
                  <a:lnTo>
                    <a:pt x="3646968" y="907109"/>
                  </a:lnTo>
                  <a:lnTo>
                    <a:pt x="3680789" y="873288"/>
                  </a:lnTo>
                  <a:lnTo>
                    <a:pt x="3702972" y="830409"/>
                  </a:lnTo>
                  <a:lnTo>
                    <a:pt x="3710940" y="781050"/>
                  </a:lnTo>
                  <a:lnTo>
                    <a:pt x="3710940" y="156210"/>
                  </a:lnTo>
                  <a:lnTo>
                    <a:pt x="3702972" y="106850"/>
                  </a:lnTo>
                  <a:lnTo>
                    <a:pt x="3680789" y="63971"/>
                  </a:lnTo>
                  <a:lnTo>
                    <a:pt x="3646968" y="30150"/>
                  </a:lnTo>
                  <a:lnTo>
                    <a:pt x="3604089" y="7967"/>
                  </a:lnTo>
                  <a:lnTo>
                    <a:pt x="3554729" y="0"/>
                  </a:lnTo>
                  <a:close/>
                </a:path>
              </a:pathLst>
            </a:custGeom>
            <a:solidFill>
              <a:srgbClr val="363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85750" y="4190238"/>
              <a:ext cx="3710940" cy="937260"/>
            </a:xfrm>
            <a:custGeom>
              <a:avLst/>
              <a:gdLst/>
              <a:ahLst/>
              <a:cxnLst/>
              <a:rect l="l" t="t" r="r" b="b"/>
              <a:pathLst>
                <a:path w="3710940" h="937260">
                  <a:moveTo>
                    <a:pt x="0" y="156210"/>
                  </a:moveTo>
                  <a:lnTo>
                    <a:pt x="7963" y="106850"/>
                  </a:lnTo>
                  <a:lnTo>
                    <a:pt x="30139" y="63971"/>
                  </a:lnTo>
                  <a:lnTo>
                    <a:pt x="63954" y="30150"/>
                  </a:lnTo>
                  <a:lnTo>
                    <a:pt x="106836" y="7967"/>
                  </a:lnTo>
                  <a:lnTo>
                    <a:pt x="156209" y="0"/>
                  </a:lnTo>
                  <a:lnTo>
                    <a:pt x="3554729" y="0"/>
                  </a:lnTo>
                  <a:lnTo>
                    <a:pt x="3604089" y="7967"/>
                  </a:lnTo>
                  <a:lnTo>
                    <a:pt x="3646968" y="30150"/>
                  </a:lnTo>
                  <a:lnTo>
                    <a:pt x="3680789" y="63971"/>
                  </a:lnTo>
                  <a:lnTo>
                    <a:pt x="3702972" y="106850"/>
                  </a:lnTo>
                  <a:lnTo>
                    <a:pt x="3710940" y="156210"/>
                  </a:lnTo>
                  <a:lnTo>
                    <a:pt x="3710940" y="781050"/>
                  </a:lnTo>
                  <a:lnTo>
                    <a:pt x="3702972" y="830409"/>
                  </a:lnTo>
                  <a:lnTo>
                    <a:pt x="3680789" y="873288"/>
                  </a:lnTo>
                  <a:lnTo>
                    <a:pt x="3646968" y="907109"/>
                  </a:lnTo>
                  <a:lnTo>
                    <a:pt x="3604089" y="929292"/>
                  </a:lnTo>
                  <a:lnTo>
                    <a:pt x="3554729" y="937260"/>
                  </a:lnTo>
                  <a:lnTo>
                    <a:pt x="156209" y="937260"/>
                  </a:lnTo>
                  <a:lnTo>
                    <a:pt x="106836" y="929292"/>
                  </a:lnTo>
                  <a:lnTo>
                    <a:pt x="63954" y="907109"/>
                  </a:lnTo>
                  <a:lnTo>
                    <a:pt x="30139" y="873288"/>
                  </a:lnTo>
                  <a:lnTo>
                    <a:pt x="7963" y="830409"/>
                  </a:lnTo>
                  <a:lnTo>
                    <a:pt x="0" y="781050"/>
                  </a:lnTo>
                  <a:lnTo>
                    <a:pt x="0" y="156210"/>
                  </a:lnTo>
                  <a:close/>
                </a:path>
              </a:pathLst>
            </a:custGeom>
            <a:ln w="19050">
              <a:solidFill>
                <a:srgbClr val="EBEBE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85750" y="5183885"/>
              <a:ext cx="3710940" cy="937260"/>
            </a:xfrm>
            <a:custGeom>
              <a:avLst/>
              <a:gdLst/>
              <a:ahLst/>
              <a:cxnLst/>
              <a:rect l="l" t="t" r="r" b="b"/>
              <a:pathLst>
                <a:path w="3710940" h="937260">
                  <a:moveTo>
                    <a:pt x="3554729" y="0"/>
                  </a:moveTo>
                  <a:lnTo>
                    <a:pt x="156209" y="0"/>
                  </a:lnTo>
                  <a:lnTo>
                    <a:pt x="106836" y="7967"/>
                  </a:lnTo>
                  <a:lnTo>
                    <a:pt x="63954" y="30150"/>
                  </a:lnTo>
                  <a:lnTo>
                    <a:pt x="30139" y="63971"/>
                  </a:lnTo>
                  <a:lnTo>
                    <a:pt x="7963" y="106850"/>
                  </a:lnTo>
                  <a:lnTo>
                    <a:pt x="0" y="156209"/>
                  </a:lnTo>
                  <a:lnTo>
                    <a:pt x="0" y="781050"/>
                  </a:lnTo>
                  <a:lnTo>
                    <a:pt x="7963" y="830423"/>
                  </a:lnTo>
                  <a:lnTo>
                    <a:pt x="30139" y="873305"/>
                  </a:lnTo>
                  <a:lnTo>
                    <a:pt x="63954" y="907120"/>
                  </a:lnTo>
                  <a:lnTo>
                    <a:pt x="106836" y="929296"/>
                  </a:lnTo>
                  <a:lnTo>
                    <a:pt x="156209" y="937259"/>
                  </a:lnTo>
                  <a:lnTo>
                    <a:pt x="3554729" y="937259"/>
                  </a:lnTo>
                  <a:lnTo>
                    <a:pt x="3604089" y="929296"/>
                  </a:lnTo>
                  <a:lnTo>
                    <a:pt x="3646968" y="907120"/>
                  </a:lnTo>
                  <a:lnTo>
                    <a:pt x="3680789" y="873305"/>
                  </a:lnTo>
                  <a:lnTo>
                    <a:pt x="3702972" y="830423"/>
                  </a:lnTo>
                  <a:lnTo>
                    <a:pt x="3710940" y="781050"/>
                  </a:lnTo>
                  <a:lnTo>
                    <a:pt x="3710940" y="156209"/>
                  </a:lnTo>
                  <a:lnTo>
                    <a:pt x="3702972" y="106850"/>
                  </a:lnTo>
                  <a:lnTo>
                    <a:pt x="3680789" y="63971"/>
                  </a:lnTo>
                  <a:lnTo>
                    <a:pt x="3646968" y="30150"/>
                  </a:lnTo>
                  <a:lnTo>
                    <a:pt x="3604089" y="7967"/>
                  </a:lnTo>
                  <a:lnTo>
                    <a:pt x="3554729" y="0"/>
                  </a:lnTo>
                  <a:close/>
                </a:path>
              </a:pathLst>
            </a:custGeom>
            <a:solidFill>
              <a:srgbClr val="363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85750" y="5183885"/>
              <a:ext cx="3710940" cy="937260"/>
            </a:xfrm>
            <a:custGeom>
              <a:avLst/>
              <a:gdLst/>
              <a:ahLst/>
              <a:cxnLst/>
              <a:rect l="l" t="t" r="r" b="b"/>
              <a:pathLst>
                <a:path w="3710940" h="937260">
                  <a:moveTo>
                    <a:pt x="0" y="156209"/>
                  </a:moveTo>
                  <a:lnTo>
                    <a:pt x="7963" y="106850"/>
                  </a:lnTo>
                  <a:lnTo>
                    <a:pt x="30139" y="63971"/>
                  </a:lnTo>
                  <a:lnTo>
                    <a:pt x="63954" y="30150"/>
                  </a:lnTo>
                  <a:lnTo>
                    <a:pt x="106836" y="7967"/>
                  </a:lnTo>
                  <a:lnTo>
                    <a:pt x="156209" y="0"/>
                  </a:lnTo>
                  <a:lnTo>
                    <a:pt x="3554729" y="0"/>
                  </a:lnTo>
                  <a:lnTo>
                    <a:pt x="3604089" y="7967"/>
                  </a:lnTo>
                  <a:lnTo>
                    <a:pt x="3646968" y="30150"/>
                  </a:lnTo>
                  <a:lnTo>
                    <a:pt x="3680789" y="63971"/>
                  </a:lnTo>
                  <a:lnTo>
                    <a:pt x="3702972" y="106850"/>
                  </a:lnTo>
                  <a:lnTo>
                    <a:pt x="3710940" y="156209"/>
                  </a:lnTo>
                  <a:lnTo>
                    <a:pt x="3710940" y="781050"/>
                  </a:lnTo>
                  <a:lnTo>
                    <a:pt x="3702972" y="830423"/>
                  </a:lnTo>
                  <a:lnTo>
                    <a:pt x="3680789" y="873305"/>
                  </a:lnTo>
                  <a:lnTo>
                    <a:pt x="3646968" y="907120"/>
                  </a:lnTo>
                  <a:lnTo>
                    <a:pt x="3604089" y="929296"/>
                  </a:lnTo>
                  <a:lnTo>
                    <a:pt x="3554729" y="937259"/>
                  </a:lnTo>
                  <a:lnTo>
                    <a:pt x="156209" y="937259"/>
                  </a:lnTo>
                  <a:lnTo>
                    <a:pt x="106836" y="929296"/>
                  </a:lnTo>
                  <a:lnTo>
                    <a:pt x="63954" y="907120"/>
                  </a:lnTo>
                  <a:lnTo>
                    <a:pt x="30139" y="873305"/>
                  </a:lnTo>
                  <a:lnTo>
                    <a:pt x="7963" y="830423"/>
                  </a:lnTo>
                  <a:lnTo>
                    <a:pt x="0" y="781050"/>
                  </a:lnTo>
                  <a:lnTo>
                    <a:pt x="0" y="156209"/>
                  </a:lnTo>
                  <a:close/>
                </a:path>
              </a:pathLst>
            </a:custGeom>
            <a:ln w="19050">
              <a:solidFill>
                <a:srgbClr val="EBEBE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3918229" y="1268907"/>
            <a:ext cx="3331210" cy="4880181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 marR="342265">
              <a:lnSpc>
                <a:spcPct val="86200"/>
              </a:lnSpc>
              <a:spcBef>
                <a:spcPts val="434"/>
              </a:spcBef>
            </a:pP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Derived</a:t>
            </a:r>
            <a:r>
              <a:rPr sz="20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from</a:t>
            </a:r>
            <a:r>
              <a:rPr sz="20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lymphocytes </a:t>
            </a:r>
            <a:r>
              <a:rPr sz="2000" spc="-48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following exposure to an </a:t>
            </a:r>
            <a:r>
              <a:rPr sz="20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antigen.</a:t>
            </a:r>
            <a:endParaRPr sz="2000" dirty="0">
              <a:latin typeface="Times New Roman"/>
              <a:cs typeface="Times New Roman"/>
            </a:endParaRPr>
          </a:p>
          <a:p>
            <a:pPr marL="12700" marR="221615">
              <a:lnSpc>
                <a:spcPct val="86300"/>
              </a:lnSpc>
              <a:spcBef>
                <a:spcPts val="1610"/>
              </a:spcBef>
            </a:pP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Present at portal of entry of </a:t>
            </a:r>
            <a:r>
              <a:rPr sz="20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organisms</a:t>
            </a:r>
            <a:r>
              <a:rPr sz="20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0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sites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chronic </a:t>
            </a:r>
            <a:r>
              <a:rPr sz="2000" spc="-48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inflammation.</a:t>
            </a:r>
            <a:endParaRPr sz="2000" dirty="0">
              <a:latin typeface="Times New Roman"/>
              <a:cs typeface="Times New Roman"/>
            </a:endParaRPr>
          </a:p>
          <a:p>
            <a:pPr>
              <a:spcBef>
                <a:spcPts val="20"/>
              </a:spcBef>
            </a:pPr>
            <a:endParaRPr sz="2900" dirty="0">
              <a:latin typeface="Times New Roman"/>
              <a:cs typeface="Times New Roman"/>
            </a:endParaRPr>
          </a:p>
          <a:p>
            <a:pPr marL="12700"/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Life</a:t>
            </a:r>
            <a:r>
              <a:rPr sz="20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span</a:t>
            </a:r>
            <a:r>
              <a:rPr sz="20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~</a:t>
            </a: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2-4</a:t>
            </a:r>
            <a:r>
              <a:rPr sz="20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weeks.</a:t>
            </a:r>
            <a:endParaRPr sz="2000" dirty="0">
              <a:latin typeface="Times New Roman"/>
              <a:cs typeface="Times New Roman"/>
            </a:endParaRPr>
          </a:p>
          <a:p>
            <a:pPr>
              <a:spcBef>
                <a:spcPts val="15"/>
              </a:spcBef>
            </a:pPr>
            <a:endParaRPr sz="1900" dirty="0">
              <a:latin typeface="Times New Roman"/>
              <a:cs typeface="Times New Roman"/>
            </a:endParaRPr>
          </a:p>
          <a:p>
            <a:pPr marL="12700" marR="73025">
              <a:lnSpc>
                <a:spcPct val="237100"/>
              </a:lnSpc>
            </a:pP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Large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ovoid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cells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~ 20 </a:t>
            </a:r>
            <a:r>
              <a:rPr sz="2000" spc="-20" dirty="0">
                <a:solidFill>
                  <a:srgbClr val="FFFFFF"/>
                </a:solidFill>
                <a:latin typeface="Symbol"/>
                <a:cs typeface="Symbol"/>
              </a:rPr>
              <a:t></a:t>
            </a:r>
            <a:r>
              <a:rPr sz="2000" spc="-20" dirty="0">
                <a:solidFill>
                  <a:srgbClr val="FFFFFF"/>
                </a:solidFill>
                <a:latin typeface="Times New Roman"/>
                <a:cs typeface="Times New Roman"/>
              </a:rPr>
              <a:t>m. </a:t>
            </a: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Nucleus:</a:t>
            </a:r>
            <a:r>
              <a:rPr sz="20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eccentric</a:t>
            </a:r>
            <a:r>
              <a:rPr sz="20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with</a:t>
            </a:r>
            <a:r>
              <a:rPr sz="20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clusters</a:t>
            </a:r>
            <a:endParaRPr sz="2000" dirty="0">
              <a:latin typeface="Times New Roman"/>
              <a:cs typeface="Times New Roman"/>
            </a:endParaRPr>
          </a:p>
          <a:p>
            <a:pPr marL="12700">
              <a:lnSpc>
                <a:spcPts val="1910"/>
              </a:lnSpc>
            </a:pP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0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heterochromatin</a:t>
            </a:r>
            <a:r>
              <a:rPr sz="2000" spc="-15" dirty="0">
                <a:solidFill>
                  <a:srgbClr val="FFFFFF"/>
                </a:solidFill>
                <a:latin typeface="Segoe UI Symbol"/>
                <a:cs typeface="Segoe UI Symbol"/>
              </a:rPr>
              <a:t>⭢</a:t>
            </a:r>
            <a:r>
              <a:rPr sz="2000" spc="-75" dirty="0">
                <a:solidFill>
                  <a:srgbClr val="FFFFFF"/>
                </a:solidFill>
                <a:latin typeface="Segoe UI Symbol"/>
                <a:cs typeface="Segoe UI Symbol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cart-wheel</a:t>
            </a:r>
            <a:endParaRPr sz="2000" dirty="0">
              <a:latin typeface="Times New Roman"/>
              <a:cs typeface="Times New Roman"/>
            </a:endParaRPr>
          </a:p>
          <a:p>
            <a:pPr marL="12700">
              <a:lnSpc>
                <a:spcPts val="2235"/>
              </a:lnSpc>
            </a:pP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0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clock-face</a:t>
            </a:r>
            <a:r>
              <a:rPr sz="20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nucleus.</a:t>
            </a:r>
            <a:endParaRPr sz="2000" dirty="0">
              <a:latin typeface="Times New Roman"/>
              <a:cs typeface="Times New Roman"/>
            </a:endParaRPr>
          </a:p>
        </p:txBody>
      </p:sp>
      <p:pic>
        <p:nvPicPr>
          <p:cNvPr id="18" name="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82912" y="6262115"/>
            <a:ext cx="259829" cy="238518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9614662" y="6295360"/>
            <a:ext cx="189865" cy="126317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spcBef>
                <a:spcPts val="25"/>
              </a:spcBef>
            </a:pPr>
            <a:fld id="{81D60167-4931-47E6-BA6A-407CBD079E47}" type="slidenum">
              <a:rPr sz="800" b="1" dirty="0">
                <a:solidFill>
                  <a:srgbClr val="FFFFFF"/>
                </a:solidFill>
                <a:latin typeface="Arial"/>
                <a:cs typeface="Arial"/>
              </a:rPr>
              <a:pPr marL="38100">
                <a:spcBef>
                  <a:spcPts val="25"/>
                </a:spcBef>
              </a:pPr>
              <a:t>16</a:t>
            </a:fld>
            <a:endParaRPr sz="800">
              <a:latin typeface="Arial"/>
              <a:cs typeface="Arial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388109" y="420637"/>
            <a:ext cx="2459355" cy="319405"/>
            <a:chOff x="864108" y="420636"/>
            <a:chExt cx="2459355" cy="3194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4108" y="420636"/>
              <a:ext cx="2458974" cy="31926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0016" y="451091"/>
              <a:ext cx="2430018" cy="28881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13599" y="473709"/>
              <a:ext cx="2385733" cy="245872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2309241" y="1594486"/>
            <a:ext cx="4085590" cy="1017269"/>
            <a:chOff x="785241" y="1594485"/>
            <a:chExt cx="4085590" cy="1017269"/>
          </a:xfrm>
        </p:grpSpPr>
        <p:sp>
          <p:nvSpPr>
            <p:cNvPr id="7" name="object 7"/>
            <p:cNvSpPr/>
            <p:nvPr/>
          </p:nvSpPr>
          <p:spPr>
            <a:xfrm>
              <a:off x="794766" y="1604010"/>
              <a:ext cx="4066540" cy="998219"/>
            </a:xfrm>
            <a:custGeom>
              <a:avLst/>
              <a:gdLst/>
              <a:ahLst/>
              <a:cxnLst/>
              <a:rect l="l" t="t" r="r" b="b"/>
              <a:pathLst>
                <a:path w="4066540" h="998219">
                  <a:moveTo>
                    <a:pt x="3899662" y="0"/>
                  </a:moveTo>
                  <a:lnTo>
                    <a:pt x="166370" y="0"/>
                  </a:lnTo>
                  <a:lnTo>
                    <a:pt x="122141" y="5947"/>
                  </a:lnTo>
                  <a:lnTo>
                    <a:pt x="82399" y="22728"/>
                  </a:lnTo>
                  <a:lnTo>
                    <a:pt x="48728" y="48752"/>
                  </a:lnTo>
                  <a:lnTo>
                    <a:pt x="22714" y="82427"/>
                  </a:lnTo>
                  <a:lnTo>
                    <a:pt x="5942" y="122164"/>
                  </a:lnTo>
                  <a:lnTo>
                    <a:pt x="0" y="166369"/>
                  </a:lnTo>
                  <a:lnTo>
                    <a:pt x="0" y="831850"/>
                  </a:lnTo>
                  <a:lnTo>
                    <a:pt x="5942" y="876055"/>
                  </a:lnTo>
                  <a:lnTo>
                    <a:pt x="22714" y="915792"/>
                  </a:lnTo>
                  <a:lnTo>
                    <a:pt x="48728" y="949467"/>
                  </a:lnTo>
                  <a:lnTo>
                    <a:pt x="82399" y="975491"/>
                  </a:lnTo>
                  <a:lnTo>
                    <a:pt x="122141" y="992272"/>
                  </a:lnTo>
                  <a:lnTo>
                    <a:pt x="166370" y="998219"/>
                  </a:lnTo>
                  <a:lnTo>
                    <a:pt x="3899662" y="998219"/>
                  </a:lnTo>
                  <a:lnTo>
                    <a:pt x="3943867" y="992272"/>
                  </a:lnTo>
                  <a:lnTo>
                    <a:pt x="3983604" y="975491"/>
                  </a:lnTo>
                  <a:lnTo>
                    <a:pt x="4017279" y="949467"/>
                  </a:lnTo>
                  <a:lnTo>
                    <a:pt x="4043303" y="915792"/>
                  </a:lnTo>
                  <a:lnTo>
                    <a:pt x="4060084" y="876055"/>
                  </a:lnTo>
                  <a:lnTo>
                    <a:pt x="4066032" y="831850"/>
                  </a:lnTo>
                  <a:lnTo>
                    <a:pt x="4066032" y="166369"/>
                  </a:lnTo>
                  <a:lnTo>
                    <a:pt x="4060084" y="122164"/>
                  </a:lnTo>
                  <a:lnTo>
                    <a:pt x="4043303" y="82427"/>
                  </a:lnTo>
                  <a:lnTo>
                    <a:pt x="4017279" y="48752"/>
                  </a:lnTo>
                  <a:lnTo>
                    <a:pt x="3983604" y="22728"/>
                  </a:lnTo>
                  <a:lnTo>
                    <a:pt x="3943867" y="5947"/>
                  </a:lnTo>
                  <a:lnTo>
                    <a:pt x="3899662" y="0"/>
                  </a:lnTo>
                  <a:close/>
                </a:path>
              </a:pathLst>
            </a:custGeom>
            <a:solidFill>
              <a:srgbClr val="363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94766" y="1604010"/>
              <a:ext cx="4066540" cy="998219"/>
            </a:xfrm>
            <a:custGeom>
              <a:avLst/>
              <a:gdLst/>
              <a:ahLst/>
              <a:cxnLst/>
              <a:rect l="l" t="t" r="r" b="b"/>
              <a:pathLst>
                <a:path w="4066540" h="998219">
                  <a:moveTo>
                    <a:pt x="0" y="166369"/>
                  </a:moveTo>
                  <a:lnTo>
                    <a:pt x="5942" y="122164"/>
                  </a:lnTo>
                  <a:lnTo>
                    <a:pt x="22714" y="82427"/>
                  </a:lnTo>
                  <a:lnTo>
                    <a:pt x="48728" y="48752"/>
                  </a:lnTo>
                  <a:lnTo>
                    <a:pt x="82399" y="22728"/>
                  </a:lnTo>
                  <a:lnTo>
                    <a:pt x="122141" y="5947"/>
                  </a:lnTo>
                  <a:lnTo>
                    <a:pt x="166370" y="0"/>
                  </a:lnTo>
                  <a:lnTo>
                    <a:pt x="3899662" y="0"/>
                  </a:lnTo>
                  <a:lnTo>
                    <a:pt x="3943867" y="5947"/>
                  </a:lnTo>
                  <a:lnTo>
                    <a:pt x="3983604" y="22728"/>
                  </a:lnTo>
                  <a:lnTo>
                    <a:pt x="4017279" y="48752"/>
                  </a:lnTo>
                  <a:lnTo>
                    <a:pt x="4043303" y="82427"/>
                  </a:lnTo>
                  <a:lnTo>
                    <a:pt x="4060084" y="122164"/>
                  </a:lnTo>
                  <a:lnTo>
                    <a:pt x="4066032" y="166369"/>
                  </a:lnTo>
                  <a:lnTo>
                    <a:pt x="4066032" y="831850"/>
                  </a:lnTo>
                  <a:lnTo>
                    <a:pt x="4060084" y="876055"/>
                  </a:lnTo>
                  <a:lnTo>
                    <a:pt x="4043303" y="915792"/>
                  </a:lnTo>
                  <a:lnTo>
                    <a:pt x="4017279" y="949467"/>
                  </a:lnTo>
                  <a:lnTo>
                    <a:pt x="3983604" y="975491"/>
                  </a:lnTo>
                  <a:lnTo>
                    <a:pt x="3943867" y="992272"/>
                  </a:lnTo>
                  <a:lnTo>
                    <a:pt x="3899662" y="998219"/>
                  </a:lnTo>
                  <a:lnTo>
                    <a:pt x="166370" y="998219"/>
                  </a:lnTo>
                  <a:lnTo>
                    <a:pt x="122141" y="992272"/>
                  </a:lnTo>
                  <a:lnTo>
                    <a:pt x="82399" y="975491"/>
                  </a:lnTo>
                  <a:lnTo>
                    <a:pt x="48728" y="949467"/>
                  </a:lnTo>
                  <a:lnTo>
                    <a:pt x="22714" y="915792"/>
                  </a:lnTo>
                  <a:lnTo>
                    <a:pt x="5942" y="876055"/>
                  </a:lnTo>
                  <a:lnTo>
                    <a:pt x="0" y="831850"/>
                  </a:lnTo>
                  <a:lnTo>
                    <a:pt x="0" y="166369"/>
                  </a:lnTo>
                  <a:close/>
                </a:path>
              </a:pathLst>
            </a:custGeom>
            <a:ln w="19050">
              <a:solidFill>
                <a:srgbClr val="EBEBE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574442" y="1815211"/>
            <a:ext cx="1840230" cy="497840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100" spc="-5" dirty="0">
                <a:solidFill>
                  <a:schemeClr val="bg1"/>
                </a:solidFill>
              </a:rPr>
              <a:t>Cytoplasm:</a:t>
            </a:r>
            <a:endParaRPr sz="3100" dirty="0">
              <a:solidFill>
                <a:schemeClr val="bg1"/>
              </a:solidFill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318766" y="4495801"/>
            <a:ext cx="4085590" cy="1017269"/>
            <a:chOff x="785241" y="4442840"/>
            <a:chExt cx="4085590" cy="1017269"/>
          </a:xfrm>
        </p:grpSpPr>
        <p:sp>
          <p:nvSpPr>
            <p:cNvPr id="11" name="object 11"/>
            <p:cNvSpPr/>
            <p:nvPr/>
          </p:nvSpPr>
          <p:spPr>
            <a:xfrm>
              <a:off x="794766" y="4452365"/>
              <a:ext cx="4066540" cy="998219"/>
            </a:xfrm>
            <a:custGeom>
              <a:avLst/>
              <a:gdLst/>
              <a:ahLst/>
              <a:cxnLst/>
              <a:rect l="l" t="t" r="r" b="b"/>
              <a:pathLst>
                <a:path w="4066540" h="998220">
                  <a:moveTo>
                    <a:pt x="3899662" y="0"/>
                  </a:moveTo>
                  <a:lnTo>
                    <a:pt x="166370" y="0"/>
                  </a:lnTo>
                  <a:lnTo>
                    <a:pt x="122141" y="5947"/>
                  </a:lnTo>
                  <a:lnTo>
                    <a:pt x="82399" y="22728"/>
                  </a:lnTo>
                  <a:lnTo>
                    <a:pt x="48728" y="48752"/>
                  </a:lnTo>
                  <a:lnTo>
                    <a:pt x="22714" y="82427"/>
                  </a:lnTo>
                  <a:lnTo>
                    <a:pt x="5942" y="122164"/>
                  </a:lnTo>
                  <a:lnTo>
                    <a:pt x="0" y="166369"/>
                  </a:lnTo>
                  <a:lnTo>
                    <a:pt x="0" y="831849"/>
                  </a:lnTo>
                  <a:lnTo>
                    <a:pt x="5942" y="876055"/>
                  </a:lnTo>
                  <a:lnTo>
                    <a:pt x="22714" y="915792"/>
                  </a:lnTo>
                  <a:lnTo>
                    <a:pt x="48728" y="949467"/>
                  </a:lnTo>
                  <a:lnTo>
                    <a:pt x="82399" y="975491"/>
                  </a:lnTo>
                  <a:lnTo>
                    <a:pt x="122141" y="992272"/>
                  </a:lnTo>
                  <a:lnTo>
                    <a:pt x="166370" y="998219"/>
                  </a:lnTo>
                  <a:lnTo>
                    <a:pt x="3899662" y="998219"/>
                  </a:lnTo>
                  <a:lnTo>
                    <a:pt x="3943867" y="992272"/>
                  </a:lnTo>
                  <a:lnTo>
                    <a:pt x="3983604" y="975491"/>
                  </a:lnTo>
                  <a:lnTo>
                    <a:pt x="4017279" y="949467"/>
                  </a:lnTo>
                  <a:lnTo>
                    <a:pt x="4043303" y="915792"/>
                  </a:lnTo>
                  <a:lnTo>
                    <a:pt x="4060084" y="876055"/>
                  </a:lnTo>
                  <a:lnTo>
                    <a:pt x="4066032" y="831849"/>
                  </a:lnTo>
                  <a:lnTo>
                    <a:pt x="4066032" y="166369"/>
                  </a:lnTo>
                  <a:lnTo>
                    <a:pt x="4060084" y="122164"/>
                  </a:lnTo>
                  <a:lnTo>
                    <a:pt x="4043303" y="82427"/>
                  </a:lnTo>
                  <a:lnTo>
                    <a:pt x="4017279" y="48752"/>
                  </a:lnTo>
                  <a:lnTo>
                    <a:pt x="3983604" y="22728"/>
                  </a:lnTo>
                  <a:lnTo>
                    <a:pt x="3943867" y="5947"/>
                  </a:lnTo>
                  <a:lnTo>
                    <a:pt x="3899662" y="0"/>
                  </a:lnTo>
                  <a:close/>
                </a:path>
              </a:pathLst>
            </a:custGeom>
            <a:solidFill>
              <a:srgbClr val="363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94766" y="4452365"/>
              <a:ext cx="4066540" cy="998219"/>
            </a:xfrm>
            <a:custGeom>
              <a:avLst/>
              <a:gdLst/>
              <a:ahLst/>
              <a:cxnLst/>
              <a:rect l="l" t="t" r="r" b="b"/>
              <a:pathLst>
                <a:path w="4066540" h="998220">
                  <a:moveTo>
                    <a:pt x="0" y="166369"/>
                  </a:moveTo>
                  <a:lnTo>
                    <a:pt x="5942" y="122164"/>
                  </a:lnTo>
                  <a:lnTo>
                    <a:pt x="22714" y="82427"/>
                  </a:lnTo>
                  <a:lnTo>
                    <a:pt x="48728" y="48752"/>
                  </a:lnTo>
                  <a:lnTo>
                    <a:pt x="82399" y="22728"/>
                  </a:lnTo>
                  <a:lnTo>
                    <a:pt x="122141" y="5947"/>
                  </a:lnTo>
                  <a:lnTo>
                    <a:pt x="166370" y="0"/>
                  </a:lnTo>
                  <a:lnTo>
                    <a:pt x="3899662" y="0"/>
                  </a:lnTo>
                  <a:lnTo>
                    <a:pt x="3943867" y="5947"/>
                  </a:lnTo>
                  <a:lnTo>
                    <a:pt x="3983604" y="22728"/>
                  </a:lnTo>
                  <a:lnTo>
                    <a:pt x="4017279" y="48752"/>
                  </a:lnTo>
                  <a:lnTo>
                    <a:pt x="4043303" y="82427"/>
                  </a:lnTo>
                  <a:lnTo>
                    <a:pt x="4060084" y="122164"/>
                  </a:lnTo>
                  <a:lnTo>
                    <a:pt x="4066032" y="166369"/>
                  </a:lnTo>
                  <a:lnTo>
                    <a:pt x="4066032" y="831849"/>
                  </a:lnTo>
                  <a:lnTo>
                    <a:pt x="4060084" y="876055"/>
                  </a:lnTo>
                  <a:lnTo>
                    <a:pt x="4043303" y="915792"/>
                  </a:lnTo>
                  <a:lnTo>
                    <a:pt x="4017279" y="949467"/>
                  </a:lnTo>
                  <a:lnTo>
                    <a:pt x="3983604" y="975491"/>
                  </a:lnTo>
                  <a:lnTo>
                    <a:pt x="3943867" y="992272"/>
                  </a:lnTo>
                  <a:lnTo>
                    <a:pt x="3899662" y="998219"/>
                  </a:lnTo>
                  <a:lnTo>
                    <a:pt x="166370" y="998219"/>
                  </a:lnTo>
                  <a:lnTo>
                    <a:pt x="122141" y="992272"/>
                  </a:lnTo>
                  <a:lnTo>
                    <a:pt x="82399" y="975491"/>
                  </a:lnTo>
                  <a:lnTo>
                    <a:pt x="48728" y="949467"/>
                  </a:lnTo>
                  <a:lnTo>
                    <a:pt x="22714" y="915792"/>
                  </a:lnTo>
                  <a:lnTo>
                    <a:pt x="5942" y="876055"/>
                  </a:lnTo>
                  <a:lnTo>
                    <a:pt x="0" y="831849"/>
                  </a:lnTo>
                  <a:lnTo>
                    <a:pt x="0" y="166369"/>
                  </a:lnTo>
                  <a:close/>
                </a:path>
              </a:pathLst>
            </a:custGeom>
            <a:ln w="19050">
              <a:solidFill>
                <a:srgbClr val="EBEBE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434540" y="2588838"/>
            <a:ext cx="3631565" cy="2777490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241300" indent="-228600">
              <a:spcBef>
                <a:spcPts val="250"/>
              </a:spcBef>
              <a:buChar char="•"/>
              <a:tabLst>
                <a:tab pos="241300" algn="l"/>
              </a:tabLst>
            </a:pPr>
            <a:r>
              <a:rPr sz="2400" dirty="0">
                <a:latin typeface="Times New Roman"/>
                <a:cs typeface="Times New Roman"/>
              </a:rPr>
              <a:t>Intensely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basophilic.</a:t>
            </a:r>
          </a:p>
          <a:p>
            <a:pPr marL="241300" marR="573405" indent="-228600">
              <a:lnSpc>
                <a:spcPct val="86300"/>
              </a:lnSpc>
              <a:spcBef>
                <a:spcPts val="555"/>
              </a:spcBef>
              <a:buChar char="•"/>
              <a:tabLst>
                <a:tab pos="241300" algn="l"/>
              </a:tabLst>
            </a:pPr>
            <a:r>
              <a:rPr sz="2400" spc="-55" dirty="0">
                <a:latin typeface="Times New Roman"/>
                <a:cs typeface="Times New Roman"/>
              </a:rPr>
              <a:t>Well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developed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supranuclear Golgi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apparatus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(-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ve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image).</a:t>
            </a:r>
            <a:endParaRPr sz="2400" dirty="0">
              <a:latin typeface="Times New Roman"/>
              <a:cs typeface="Times New Roman"/>
            </a:endParaRPr>
          </a:p>
          <a:p>
            <a:pPr marL="241300" indent="-228600">
              <a:spcBef>
                <a:spcPts val="155"/>
              </a:spcBef>
              <a:buChar char="•"/>
              <a:tabLst>
                <a:tab pos="241300" algn="l"/>
              </a:tabLst>
            </a:pPr>
            <a:r>
              <a:rPr sz="2400" spc="-55" dirty="0">
                <a:latin typeface="Times New Roman"/>
                <a:cs typeface="Times New Roman"/>
              </a:rPr>
              <a:t>Well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developed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rER.</a:t>
            </a:r>
          </a:p>
          <a:p>
            <a:pPr marL="152400" marR="5080">
              <a:lnSpc>
                <a:spcPts val="3220"/>
              </a:lnSpc>
              <a:spcBef>
                <a:spcPts val="1180"/>
              </a:spcBef>
            </a:pPr>
            <a:r>
              <a:rPr sz="3100" spc="-5" dirty="0">
                <a:solidFill>
                  <a:schemeClr val="bg1"/>
                </a:solidFill>
                <a:latin typeface="Times New Roman"/>
                <a:cs typeface="Times New Roman"/>
              </a:rPr>
              <a:t>Functions:</a:t>
            </a:r>
            <a:r>
              <a:rPr sz="3100" spc="1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3100" spc="-5" dirty="0">
                <a:solidFill>
                  <a:schemeClr val="bg1"/>
                </a:solidFill>
                <a:latin typeface="Times New Roman"/>
                <a:cs typeface="Times New Roman"/>
              </a:rPr>
              <a:t>secretion </a:t>
            </a:r>
            <a:r>
              <a:rPr sz="31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3100" spc="-5" dirty="0">
                <a:solidFill>
                  <a:schemeClr val="bg1"/>
                </a:solidFill>
                <a:latin typeface="Times New Roman"/>
                <a:cs typeface="Times New Roman"/>
              </a:rPr>
              <a:t>of specific</a:t>
            </a:r>
            <a:r>
              <a:rPr sz="31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3100" spc="-5" dirty="0">
                <a:solidFill>
                  <a:schemeClr val="bg1"/>
                </a:solidFill>
                <a:latin typeface="Times New Roman"/>
                <a:cs typeface="Times New Roman"/>
              </a:rPr>
              <a:t>antibodies.</a:t>
            </a:r>
            <a:endParaRPr sz="31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pic>
        <p:nvPicPr>
          <p:cNvPr id="14" name="object 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582912" y="6262115"/>
            <a:ext cx="259829" cy="238518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9614662" y="6295360"/>
            <a:ext cx="189865" cy="126317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spcBef>
                <a:spcPts val="25"/>
              </a:spcBef>
            </a:pPr>
            <a:fld id="{81D60167-4931-47E6-BA6A-407CBD079E47}" type="slidenum">
              <a:rPr sz="800" b="1" dirty="0">
                <a:solidFill>
                  <a:srgbClr val="FFFFFF"/>
                </a:solidFill>
                <a:latin typeface="Arial"/>
                <a:cs typeface="Arial"/>
              </a:rPr>
              <a:pPr marL="38100">
                <a:spcBef>
                  <a:spcPts val="25"/>
                </a:spcBef>
              </a:pPr>
              <a:t>17</a:t>
            </a:fld>
            <a:endParaRPr sz="800">
              <a:latin typeface="Arial"/>
              <a:cs typeface="Arial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10741" y="707123"/>
            <a:ext cx="2544445" cy="321310"/>
            <a:chOff x="586740" y="707123"/>
            <a:chExt cx="2544445" cy="3213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6740" y="707123"/>
              <a:ext cx="2544318" cy="32081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4172" y="739127"/>
              <a:ext cx="2512314" cy="28881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6892" y="761619"/>
              <a:ext cx="2469019" cy="245871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1969388" y="1989201"/>
            <a:ext cx="4641850" cy="4167504"/>
            <a:chOff x="445388" y="1989201"/>
            <a:chExt cx="4641850" cy="4167504"/>
          </a:xfrm>
        </p:grpSpPr>
        <p:sp>
          <p:nvSpPr>
            <p:cNvPr id="7" name="object 7"/>
            <p:cNvSpPr/>
            <p:nvPr/>
          </p:nvSpPr>
          <p:spPr>
            <a:xfrm>
              <a:off x="454913" y="1998726"/>
              <a:ext cx="4622800" cy="643255"/>
            </a:xfrm>
            <a:custGeom>
              <a:avLst/>
              <a:gdLst/>
              <a:ahLst/>
              <a:cxnLst/>
              <a:rect l="l" t="t" r="r" b="b"/>
              <a:pathLst>
                <a:path w="4622800" h="643255">
                  <a:moveTo>
                    <a:pt x="4515104" y="0"/>
                  </a:moveTo>
                  <a:lnTo>
                    <a:pt x="107187" y="0"/>
                  </a:lnTo>
                  <a:lnTo>
                    <a:pt x="65467" y="8425"/>
                  </a:lnTo>
                  <a:lnTo>
                    <a:pt x="31395" y="31400"/>
                  </a:lnTo>
                  <a:lnTo>
                    <a:pt x="8423" y="65472"/>
                  </a:lnTo>
                  <a:lnTo>
                    <a:pt x="0" y="107187"/>
                  </a:lnTo>
                  <a:lnTo>
                    <a:pt x="0" y="535939"/>
                  </a:lnTo>
                  <a:lnTo>
                    <a:pt x="8423" y="577655"/>
                  </a:lnTo>
                  <a:lnTo>
                    <a:pt x="31395" y="611727"/>
                  </a:lnTo>
                  <a:lnTo>
                    <a:pt x="65467" y="634702"/>
                  </a:lnTo>
                  <a:lnTo>
                    <a:pt x="107187" y="643127"/>
                  </a:lnTo>
                  <a:lnTo>
                    <a:pt x="4515104" y="643127"/>
                  </a:lnTo>
                  <a:lnTo>
                    <a:pt x="4556819" y="634702"/>
                  </a:lnTo>
                  <a:lnTo>
                    <a:pt x="4590891" y="611727"/>
                  </a:lnTo>
                  <a:lnTo>
                    <a:pt x="4613866" y="577655"/>
                  </a:lnTo>
                  <a:lnTo>
                    <a:pt x="4622292" y="535939"/>
                  </a:lnTo>
                  <a:lnTo>
                    <a:pt x="4622292" y="107187"/>
                  </a:lnTo>
                  <a:lnTo>
                    <a:pt x="4613866" y="65472"/>
                  </a:lnTo>
                  <a:lnTo>
                    <a:pt x="4590891" y="31400"/>
                  </a:lnTo>
                  <a:lnTo>
                    <a:pt x="4556819" y="8425"/>
                  </a:lnTo>
                  <a:lnTo>
                    <a:pt x="4515104" y="0"/>
                  </a:lnTo>
                  <a:close/>
                </a:path>
              </a:pathLst>
            </a:custGeom>
            <a:solidFill>
              <a:srgbClr val="363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54913" y="1998726"/>
              <a:ext cx="4622800" cy="643255"/>
            </a:xfrm>
            <a:custGeom>
              <a:avLst/>
              <a:gdLst/>
              <a:ahLst/>
              <a:cxnLst/>
              <a:rect l="l" t="t" r="r" b="b"/>
              <a:pathLst>
                <a:path w="4622800" h="643255">
                  <a:moveTo>
                    <a:pt x="0" y="107187"/>
                  </a:moveTo>
                  <a:lnTo>
                    <a:pt x="8423" y="65472"/>
                  </a:lnTo>
                  <a:lnTo>
                    <a:pt x="31395" y="31400"/>
                  </a:lnTo>
                  <a:lnTo>
                    <a:pt x="65467" y="8425"/>
                  </a:lnTo>
                  <a:lnTo>
                    <a:pt x="107187" y="0"/>
                  </a:lnTo>
                  <a:lnTo>
                    <a:pt x="4515104" y="0"/>
                  </a:lnTo>
                  <a:lnTo>
                    <a:pt x="4556819" y="8425"/>
                  </a:lnTo>
                  <a:lnTo>
                    <a:pt x="4590891" y="31400"/>
                  </a:lnTo>
                  <a:lnTo>
                    <a:pt x="4613866" y="65472"/>
                  </a:lnTo>
                  <a:lnTo>
                    <a:pt x="4622292" y="107187"/>
                  </a:lnTo>
                  <a:lnTo>
                    <a:pt x="4622292" y="535939"/>
                  </a:lnTo>
                  <a:lnTo>
                    <a:pt x="4613866" y="577655"/>
                  </a:lnTo>
                  <a:lnTo>
                    <a:pt x="4590891" y="611727"/>
                  </a:lnTo>
                  <a:lnTo>
                    <a:pt x="4556819" y="634702"/>
                  </a:lnTo>
                  <a:lnTo>
                    <a:pt x="4515104" y="643127"/>
                  </a:lnTo>
                  <a:lnTo>
                    <a:pt x="107187" y="643127"/>
                  </a:lnTo>
                  <a:lnTo>
                    <a:pt x="65467" y="634702"/>
                  </a:lnTo>
                  <a:lnTo>
                    <a:pt x="31395" y="611727"/>
                  </a:lnTo>
                  <a:lnTo>
                    <a:pt x="8423" y="577655"/>
                  </a:lnTo>
                  <a:lnTo>
                    <a:pt x="0" y="535939"/>
                  </a:lnTo>
                  <a:lnTo>
                    <a:pt x="0" y="107187"/>
                  </a:lnTo>
                  <a:close/>
                </a:path>
              </a:pathLst>
            </a:custGeom>
            <a:ln w="19050">
              <a:solidFill>
                <a:srgbClr val="EBEBE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54913" y="2699766"/>
              <a:ext cx="4622800" cy="643255"/>
            </a:xfrm>
            <a:custGeom>
              <a:avLst/>
              <a:gdLst/>
              <a:ahLst/>
              <a:cxnLst/>
              <a:rect l="l" t="t" r="r" b="b"/>
              <a:pathLst>
                <a:path w="4622800" h="643254">
                  <a:moveTo>
                    <a:pt x="4515104" y="0"/>
                  </a:moveTo>
                  <a:lnTo>
                    <a:pt x="107187" y="0"/>
                  </a:lnTo>
                  <a:lnTo>
                    <a:pt x="65467" y="8425"/>
                  </a:lnTo>
                  <a:lnTo>
                    <a:pt x="31395" y="31400"/>
                  </a:lnTo>
                  <a:lnTo>
                    <a:pt x="8423" y="65472"/>
                  </a:lnTo>
                  <a:lnTo>
                    <a:pt x="0" y="107187"/>
                  </a:lnTo>
                  <a:lnTo>
                    <a:pt x="0" y="535939"/>
                  </a:lnTo>
                  <a:lnTo>
                    <a:pt x="8423" y="577655"/>
                  </a:lnTo>
                  <a:lnTo>
                    <a:pt x="31395" y="611727"/>
                  </a:lnTo>
                  <a:lnTo>
                    <a:pt x="65467" y="634702"/>
                  </a:lnTo>
                  <a:lnTo>
                    <a:pt x="107187" y="643128"/>
                  </a:lnTo>
                  <a:lnTo>
                    <a:pt x="4515104" y="643128"/>
                  </a:lnTo>
                  <a:lnTo>
                    <a:pt x="4556819" y="634702"/>
                  </a:lnTo>
                  <a:lnTo>
                    <a:pt x="4590891" y="611727"/>
                  </a:lnTo>
                  <a:lnTo>
                    <a:pt x="4613866" y="577655"/>
                  </a:lnTo>
                  <a:lnTo>
                    <a:pt x="4622292" y="535939"/>
                  </a:lnTo>
                  <a:lnTo>
                    <a:pt x="4622292" y="107187"/>
                  </a:lnTo>
                  <a:lnTo>
                    <a:pt x="4613866" y="65472"/>
                  </a:lnTo>
                  <a:lnTo>
                    <a:pt x="4590891" y="31400"/>
                  </a:lnTo>
                  <a:lnTo>
                    <a:pt x="4556819" y="8425"/>
                  </a:lnTo>
                  <a:lnTo>
                    <a:pt x="4515104" y="0"/>
                  </a:lnTo>
                  <a:close/>
                </a:path>
              </a:pathLst>
            </a:custGeom>
            <a:solidFill>
              <a:srgbClr val="363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54913" y="2699766"/>
              <a:ext cx="4622800" cy="643255"/>
            </a:xfrm>
            <a:custGeom>
              <a:avLst/>
              <a:gdLst/>
              <a:ahLst/>
              <a:cxnLst/>
              <a:rect l="l" t="t" r="r" b="b"/>
              <a:pathLst>
                <a:path w="4622800" h="643254">
                  <a:moveTo>
                    <a:pt x="0" y="107187"/>
                  </a:moveTo>
                  <a:lnTo>
                    <a:pt x="8423" y="65472"/>
                  </a:lnTo>
                  <a:lnTo>
                    <a:pt x="31395" y="31400"/>
                  </a:lnTo>
                  <a:lnTo>
                    <a:pt x="65467" y="8425"/>
                  </a:lnTo>
                  <a:lnTo>
                    <a:pt x="107187" y="0"/>
                  </a:lnTo>
                  <a:lnTo>
                    <a:pt x="4515104" y="0"/>
                  </a:lnTo>
                  <a:lnTo>
                    <a:pt x="4556819" y="8425"/>
                  </a:lnTo>
                  <a:lnTo>
                    <a:pt x="4590891" y="31400"/>
                  </a:lnTo>
                  <a:lnTo>
                    <a:pt x="4613866" y="65472"/>
                  </a:lnTo>
                  <a:lnTo>
                    <a:pt x="4622292" y="107187"/>
                  </a:lnTo>
                  <a:lnTo>
                    <a:pt x="4622292" y="535939"/>
                  </a:lnTo>
                  <a:lnTo>
                    <a:pt x="4613866" y="577655"/>
                  </a:lnTo>
                  <a:lnTo>
                    <a:pt x="4590891" y="611727"/>
                  </a:lnTo>
                  <a:lnTo>
                    <a:pt x="4556819" y="634702"/>
                  </a:lnTo>
                  <a:lnTo>
                    <a:pt x="4515104" y="643128"/>
                  </a:lnTo>
                  <a:lnTo>
                    <a:pt x="107187" y="643128"/>
                  </a:lnTo>
                  <a:lnTo>
                    <a:pt x="65467" y="634702"/>
                  </a:lnTo>
                  <a:lnTo>
                    <a:pt x="31395" y="611727"/>
                  </a:lnTo>
                  <a:lnTo>
                    <a:pt x="8423" y="577655"/>
                  </a:lnTo>
                  <a:lnTo>
                    <a:pt x="0" y="535939"/>
                  </a:lnTo>
                  <a:lnTo>
                    <a:pt x="0" y="107187"/>
                  </a:lnTo>
                  <a:close/>
                </a:path>
              </a:pathLst>
            </a:custGeom>
            <a:ln w="19050">
              <a:solidFill>
                <a:srgbClr val="EBEBE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54913" y="3400806"/>
              <a:ext cx="4622800" cy="643255"/>
            </a:xfrm>
            <a:custGeom>
              <a:avLst/>
              <a:gdLst/>
              <a:ahLst/>
              <a:cxnLst/>
              <a:rect l="l" t="t" r="r" b="b"/>
              <a:pathLst>
                <a:path w="4622800" h="643254">
                  <a:moveTo>
                    <a:pt x="4515104" y="0"/>
                  </a:moveTo>
                  <a:lnTo>
                    <a:pt x="107187" y="0"/>
                  </a:lnTo>
                  <a:lnTo>
                    <a:pt x="65467" y="8425"/>
                  </a:lnTo>
                  <a:lnTo>
                    <a:pt x="31395" y="31400"/>
                  </a:lnTo>
                  <a:lnTo>
                    <a:pt x="8423" y="65472"/>
                  </a:lnTo>
                  <a:lnTo>
                    <a:pt x="0" y="107188"/>
                  </a:lnTo>
                  <a:lnTo>
                    <a:pt x="0" y="535940"/>
                  </a:lnTo>
                  <a:lnTo>
                    <a:pt x="8423" y="577655"/>
                  </a:lnTo>
                  <a:lnTo>
                    <a:pt x="31395" y="611727"/>
                  </a:lnTo>
                  <a:lnTo>
                    <a:pt x="65467" y="634702"/>
                  </a:lnTo>
                  <a:lnTo>
                    <a:pt x="107187" y="643128"/>
                  </a:lnTo>
                  <a:lnTo>
                    <a:pt x="4515104" y="643128"/>
                  </a:lnTo>
                  <a:lnTo>
                    <a:pt x="4556819" y="634702"/>
                  </a:lnTo>
                  <a:lnTo>
                    <a:pt x="4590891" y="611727"/>
                  </a:lnTo>
                  <a:lnTo>
                    <a:pt x="4613866" y="577655"/>
                  </a:lnTo>
                  <a:lnTo>
                    <a:pt x="4622292" y="535940"/>
                  </a:lnTo>
                  <a:lnTo>
                    <a:pt x="4622292" y="107188"/>
                  </a:lnTo>
                  <a:lnTo>
                    <a:pt x="4613866" y="65472"/>
                  </a:lnTo>
                  <a:lnTo>
                    <a:pt x="4590891" y="31400"/>
                  </a:lnTo>
                  <a:lnTo>
                    <a:pt x="4556819" y="8425"/>
                  </a:lnTo>
                  <a:lnTo>
                    <a:pt x="4515104" y="0"/>
                  </a:lnTo>
                  <a:close/>
                </a:path>
              </a:pathLst>
            </a:custGeom>
            <a:solidFill>
              <a:srgbClr val="363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54913" y="3400806"/>
              <a:ext cx="4622800" cy="643255"/>
            </a:xfrm>
            <a:custGeom>
              <a:avLst/>
              <a:gdLst/>
              <a:ahLst/>
              <a:cxnLst/>
              <a:rect l="l" t="t" r="r" b="b"/>
              <a:pathLst>
                <a:path w="4622800" h="643254">
                  <a:moveTo>
                    <a:pt x="0" y="107188"/>
                  </a:moveTo>
                  <a:lnTo>
                    <a:pt x="8423" y="65472"/>
                  </a:lnTo>
                  <a:lnTo>
                    <a:pt x="31395" y="31400"/>
                  </a:lnTo>
                  <a:lnTo>
                    <a:pt x="65467" y="8425"/>
                  </a:lnTo>
                  <a:lnTo>
                    <a:pt x="107187" y="0"/>
                  </a:lnTo>
                  <a:lnTo>
                    <a:pt x="4515104" y="0"/>
                  </a:lnTo>
                  <a:lnTo>
                    <a:pt x="4556819" y="8425"/>
                  </a:lnTo>
                  <a:lnTo>
                    <a:pt x="4590891" y="31400"/>
                  </a:lnTo>
                  <a:lnTo>
                    <a:pt x="4613866" y="65472"/>
                  </a:lnTo>
                  <a:lnTo>
                    <a:pt x="4622292" y="107188"/>
                  </a:lnTo>
                  <a:lnTo>
                    <a:pt x="4622292" y="535940"/>
                  </a:lnTo>
                  <a:lnTo>
                    <a:pt x="4613866" y="577655"/>
                  </a:lnTo>
                  <a:lnTo>
                    <a:pt x="4590891" y="611727"/>
                  </a:lnTo>
                  <a:lnTo>
                    <a:pt x="4556819" y="634702"/>
                  </a:lnTo>
                  <a:lnTo>
                    <a:pt x="4515104" y="643128"/>
                  </a:lnTo>
                  <a:lnTo>
                    <a:pt x="107187" y="643128"/>
                  </a:lnTo>
                  <a:lnTo>
                    <a:pt x="65467" y="634702"/>
                  </a:lnTo>
                  <a:lnTo>
                    <a:pt x="31395" y="611727"/>
                  </a:lnTo>
                  <a:lnTo>
                    <a:pt x="8423" y="577655"/>
                  </a:lnTo>
                  <a:lnTo>
                    <a:pt x="0" y="535940"/>
                  </a:lnTo>
                  <a:lnTo>
                    <a:pt x="0" y="107188"/>
                  </a:lnTo>
                  <a:close/>
                </a:path>
              </a:pathLst>
            </a:custGeom>
            <a:ln w="19050">
              <a:solidFill>
                <a:srgbClr val="EBEBE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54913" y="4101846"/>
              <a:ext cx="4622800" cy="643255"/>
            </a:xfrm>
            <a:custGeom>
              <a:avLst/>
              <a:gdLst/>
              <a:ahLst/>
              <a:cxnLst/>
              <a:rect l="l" t="t" r="r" b="b"/>
              <a:pathLst>
                <a:path w="4622800" h="643254">
                  <a:moveTo>
                    <a:pt x="4515104" y="0"/>
                  </a:moveTo>
                  <a:lnTo>
                    <a:pt x="107187" y="0"/>
                  </a:lnTo>
                  <a:lnTo>
                    <a:pt x="65467" y="8425"/>
                  </a:lnTo>
                  <a:lnTo>
                    <a:pt x="31395" y="31400"/>
                  </a:lnTo>
                  <a:lnTo>
                    <a:pt x="8423" y="65472"/>
                  </a:lnTo>
                  <a:lnTo>
                    <a:pt x="0" y="107187"/>
                  </a:lnTo>
                  <a:lnTo>
                    <a:pt x="0" y="535939"/>
                  </a:lnTo>
                  <a:lnTo>
                    <a:pt x="8423" y="577655"/>
                  </a:lnTo>
                  <a:lnTo>
                    <a:pt x="31395" y="611727"/>
                  </a:lnTo>
                  <a:lnTo>
                    <a:pt x="65467" y="634702"/>
                  </a:lnTo>
                  <a:lnTo>
                    <a:pt x="107187" y="643127"/>
                  </a:lnTo>
                  <a:lnTo>
                    <a:pt x="4515104" y="643127"/>
                  </a:lnTo>
                  <a:lnTo>
                    <a:pt x="4556819" y="634702"/>
                  </a:lnTo>
                  <a:lnTo>
                    <a:pt x="4590891" y="611727"/>
                  </a:lnTo>
                  <a:lnTo>
                    <a:pt x="4613866" y="577655"/>
                  </a:lnTo>
                  <a:lnTo>
                    <a:pt x="4622292" y="535939"/>
                  </a:lnTo>
                  <a:lnTo>
                    <a:pt x="4622292" y="107187"/>
                  </a:lnTo>
                  <a:lnTo>
                    <a:pt x="4613866" y="65472"/>
                  </a:lnTo>
                  <a:lnTo>
                    <a:pt x="4590891" y="31400"/>
                  </a:lnTo>
                  <a:lnTo>
                    <a:pt x="4556819" y="8425"/>
                  </a:lnTo>
                  <a:lnTo>
                    <a:pt x="4515104" y="0"/>
                  </a:lnTo>
                  <a:close/>
                </a:path>
              </a:pathLst>
            </a:custGeom>
            <a:solidFill>
              <a:srgbClr val="363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54913" y="4101846"/>
              <a:ext cx="4622800" cy="643255"/>
            </a:xfrm>
            <a:custGeom>
              <a:avLst/>
              <a:gdLst/>
              <a:ahLst/>
              <a:cxnLst/>
              <a:rect l="l" t="t" r="r" b="b"/>
              <a:pathLst>
                <a:path w="4622800" h="643254">
                  <a:moveTo>
                    <a:pt x="0" y="107187"/>
                  </a:moveTo>
                  <a:lnTo>
                    <a:pt x="8423" y="65472"/>
                  </a:lnTo>
                  <a:lnTo>
                    <a:pt x="31395" y="31400"/>
                  </a:lnTo>
                  <a:lnTo>
                    <a:pt x="65467" y="8425"/>
                  </a:lnTo>
                  <a:lnTo>
                    <a:pt x="107187" y="0"/>
                  </a:lnTo>
                  <a:lnTo>
                    <a:pt x="4515104" y="0"/>
                  </a:lnTo>
                  <a:lnTo>
                    <a:pt x="4556819" y="8425"/>
                  </a:lnTo>
                  <a:lnTo>
                    <a:pt x="4590891" y="31400"/>
                  </a:lnTo>
                  <a:lnTo>
                    <a:pt x="4613866" y="65472"/>
                  </a:lnTo>
                  <a:lnTo>
                    <a:pt x="4622292" y="107187"/>
                  </a:lnTo>
                  <a:lnTo>
                    <a:pt x="4622292" y="535939"/>
                  </a:lnTo>
                  <a:lnTo>
                    <a:pt x="4613866" y="577655"/>
                  </a:lnTo>
                  <a:lnTo>
                    <a:pt x="4590891" y="611727"/>
                  </a:lnTo>
                  <a:lnTo>
                    <a:pt x="4556819" y="634702"/>
                  </a:lnTo>
                  <a:lnTo>
                    <a:pt x="4515104" y="643127"/>
                  </a:lnTo>
                  <a:lnTo>
                    <a:pt x="107187" y="643127"/>
                  </a:lnTo>
                  <a:lnTo>
                    <a:pt x="65467" y="634702"/>
                  </a:lnTo>
                  <a:lnTo>
                    <a:pt x="31395" y="611727"/>
                  </a:lnTo>
                  <a:lnTo>
                    <a:pt x="8423" y="577655"/>
                  </a:lnTo>
                  <a:lnTo>
                    <a:pt x="0" y="535939"/>
                  </a:lnTo>
                  <a:lnTo>
                    <a:pt x="0" y="107187"/>
                  </a:lnTo>
                  <a:close/>
                </a:path>
              </a:pathLst>
            </a:custGeom>
            <a:ln w="19050">
              <a:solidFill>
                <a:srgbClr val="EBEBE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54913" y="4802886"/>
              <a:ext cx="4622800" cy="643255"/>
            </a:xfrm>
            <a:custGeom>
              <a:avLst/>
              <a:gdLst/>
              <a:ahLst/>
              <a:cxnLst/>
              <a:rect l="l" t="t" r="r" b="b"/>
              <a:pathLst>
                <a:path w="4622800" h="643254">
                  <a:moveTo>
                    <a:pt x="4515104" y="0"/>
                  </a:moveTo>
                  <a:lnTo>
                    <a:pt x="107187" y="0"/>
                  </a:lnTo>
                  <a:lnTo>
                    <a:pt x="65467" y="8425"/>
                  </a:lnTo>
                  <a:lnTo>
                    <a:pt x="31395" y="31400"/>
                  </a:lnTo>
                  <a:lnTo>
                    <a:pt x="8423" y="65472"/>
                  </a:lnTo>
                  <a:lnTo>
                    <a:pt x="0" y="107187"/>
                  </a:lnTo>
                  <a:lnTo>
                    <a:pt x="0" y="535939"/>
                  </a:lnTo>
                  <a:lnTo>
                    <a:pt x="8423" y="577655"/>
                  </a:lnTo>
                  <a:lnTo>
                    <a:pt x="31395" y="611727"/>
                  </a:lnTo>
                  <a:lnTo>
                    <a:pt x="65467" y="634702"/>
                  </a:lnTo>
                  <a:lnTo>
                    <a:pt x="107187" y="643127"/>
                  </a:lnTo>
                  <a:lnTo>
                    <a:pt x="4515104" y="643127"/>
                  </a:lnTo>
                  <a:lnTo>
                    <a:pt x="4556819" y="634702"/>
                  </a:lnTo>
                  <a:lnTo>
                    <a:pt x="4590891" y="611727"/>
                  </a:lnTo>
                  <a:lnTo>
                    <a:pt x="4613866" y="577655"/>
                  </a:lnTo>
                  <a:lnTo>
                    <a:pt x="4622292" y="535939"/>
                  </a:lnTo>
                  <a:lnTo>
                    <a:pt x="4622292" y="107187"/>
                  </a:lnTo>
                  <a:lnTo>
                    <a:pt x="4613866" y="65472"/>
                  </a:lnTo>
                  <a:lnTo>
                    <a:pt x="4590891" y="31400"/>
                  </a:lnTo>
                  <a:lnTo>
                    <a:pt x="4556819" y="8425"/>
                  </a:lnTo>
                  <a:lnTo>
                    <a:pt x="4515104" y="0"/>
                  </a:lnTo>
                  <a:close/>
                </a:path>
              </a:pathLst>
            </a:custGeom>
            <a:solidFill>
              <a:srgbClr val="363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54913" y="4802886"/>
              <a:ext cx="4622800" cy="643255"/>
            </a:xfrm>
            <a:custGeom>
              <a:avLst/>
              <a:gdLst/>
              <a:ahLst/>
              <a:cxnLst/>
              <a:rect l="l" t="t" r="r" b="b"/>
              <a:pathLst>
                <a:path w="4622800" h="643254">
                  <a:moveTo>
                    <a:pt x="0" y="107187"/>
                  </a:moveTo>
                  <a:lnTo>
                    <a:pt x="8423" y="65472"/>
                  </a:lnTo>
                  <a:lnTo>
                    <a:pt x="31395" y="31400"/>
                  </a:lnTo>
                  <a:lnTo>
                    <a:pt x="65467" y="8425"/>
                  </a:lnTo>
                  <a:lnTo>
                    <a:pt x="107187" y="0"/>
                  </a:lnTo>
                  <a:lnTo>
                    <a:pt x="4515104" y="0"/>
                  </a:lnTo>
                  <a:lnTo>
                    <a:pt x="4556819" y="8425"/>
                  </a:lnTo>
                  <a:lnTo>
                    <a:pt x="4590891" y="31400"/>
                  </a:lnTo>
                  <a:lnTo>
                    <a:pt x="4613866" y="65472"/>
                  </a:lnTo>
                  <a:lnTo>
                    <a:pt x="4622292" y="107187"/>
                  </a:lnTo>
                  <a:lnTo>
                    <a:pt x="4622292" y="535939"/>
                  </a:lnTo>
                  <a:lnTo>
                    <a:pt x="4613866" y="577655"/>
                  </a:lnTo>
                  <a:lnTo>
                    <a:pt x="4590891" y="611727"/>
                  </a:lnTo>
                  <a:lnTo>
                    <a:pt x="4556819" y="634702"/>
                  </a:lnTo>
                  <a:lnTo>
                    <a:pt x="4515104" y="643127"/>
                  </a:lnTo>
                  <a:lnTo>
                    <a:pt x="107187" y="643127"/>
                  </a:lnTo>
                  <a:lnTo>
                    <a:pt x="65467" y="634702"/>
                  </a:lnTo>
                  <a:lnTo>
                    <a:pt x="31395" y="611727"/>
                  </a:lnTo>
                  <a:lnTo>
                    <a:pt x="8423" y="577655"/>
                  </a:lnTo>
                  <a:lnTo>
                    <a:pt x="0" y="535939"/>
                  </a:lnTo>
                  <a:lnTo>
                    <a:pt x="0" y="107187"/>
                  </a:lnTo>
                  <a:close/>
                </a:path>
              </a:pathLst>
            </a:custGeom>
            <a:ln w="19050">
              <a:solidFill>
                <a:srgbClr val="EBEBE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54913" y="5503926"/>
              <a:ext cx="4622800" cy="643255"/>
            </a:xfrm>
            <a:custGeom>
              <a:avLst/>
              <a:gdLst/>
              <a:ahLst/>
              <a:cxnLst/>
              <a:rect l="l" t="t" r="r" b="b"/>
              <a:pathLst>
                <a:path w="4622800" h="643254">
                  <a:moveTo>
                    <a:pt x="4515104" y="0"/>
                  </a:moveTo>
                  <a:lnTo>
                    <a:pt x="107187" y="0"/>
                  </a:lnTo>
                  <a:lnTo>
                    <a:pt x="65467" y="8425"/>
                  </a:lnTo>
                  <a:lnTo>
                    <a:pt x="31395" y="31400"/>
                  </a:lnTo>
                  <a:lnTo>
                    <a:pt x="8423" y="65472"/>
                  </a:lnTo>
                  <a:lnTo>
                    <a:pt x="0" y="107187"/>
                  </a:lnTo>
                  <a:lnTo>
                    <a:pt x="0" y="535940"/>
                  </a:lnTo>
                  <a:lnTo>
                    <a:pt x="8423" y="577660"/>
                  </a:lnTo>
                  <a:lnTo>
                    <a:pt x="31395" y="611732"/>
                  </a:lnTo>
                  <a:lnTo>
                    <a:pt x="65467" y="634704"/>
                  </a:lnTo>
                  <a:lnTo>
                    <a:pt x="107187" y="643128"/>
                  </a:lnTo>
                  <a:lnTo>
                    <a:pt x="4515104" y="643128"/>
                  </a:lnTo>
                  <a:lnTo>
                    <a:pt x="4556819" y="634704"/>
                  </a:lnTo>
                  <a:lnTo>
                    <a:pt x="4590891" y="611732"/>
                  </a:lnTo>
                  <a:lnTo>
                    <a:pt x="4613866" y="577660"/>
                  </a:lnTo>
                  <a:lnTo>
                    <a:pt x="4622292" y="535940"/>
                  </a:lnTo>
                  <a:lnTo>
                    <a:pt x="4622292" y="107187"/>
                  </a:lnTo>
                  <a:lnTo>
                    <a:pt x="4613866" y="65472"/>
                  </a:lnTo>
                  <a:lnTo>
                    <a:pt x="4590891" y="31400"/>
                  </a:lnTo>
                  <a:lnTo>
                    <a:pt x="4556819" y="8425"/>
                  </a:lnTo>
                  <a:lnTo>
                    <a:pt x="4515104" y="0"/>
                  </a:lnTo>
                  <a:close/>
                </a:path>
              </a:pathLst>
            </a:custGeom>
            <a:solidFill>
              <a:srgbClr val="363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54913" y="5503926"/>
              <a:ext cx="4622800" cy="643255"/>
            </a:xfrm>
            <a:custGeom>
              <a:avLst/>
              <a:gdLst/>
              <a:ahLst/>
              <a:cxnLst/>
              <a:rect l="l" t="t" r="r" b="b"/>
              <a:pathLst>
                <a:path w="4622800" h="643254">
                  <a:moveTo>
                    <a:pt x="0" y="107187"/>
                  </a:moveTo>
                  <a:lnTo>
                    <a:pt x="8423" y="65472"/>
                  </a:lnTo>
                  <a:lnTo>
                    <a:pt x="31395" y="31400"/>
                  </a:lnTo>
                  <a:lnTo>
                    <a:pt x="65467" y="8425"/>
                  </a:lnTo>
                  <a:lnTo>
                    <a:pt x="107187" y="0"/>
                  </a:lnTo>
                  <a:lnTo>
                    <a:pt x="4515104" y="0"/>
                  </a:lnTo>
                  <a:lnTo>
                    <a:pt x="4556819" y="8425"/>
                  </a:lnTo>
                  <a:lnTo>
                    <a:pt x="4590891" y="31400"/>
                  </a:lnTo>
                  <a:lnTo>
                    <a:pt x="4613866" y="65472"/>
                  </a:lnTo>
                  <a:lnTo>
                    <a:pt x="4622292" y="107187"/>
                  </a:lnTo>
                  <a:lnTo>
                    <a:pt x="4622292" y="535940"/>
                  </a:lnTo>
                  <a:lnTo>
                    <a:pt x="4613866" y="577660"/>
                  </a:lnTo>
                  <a:lnTo>
                    <a:pt x="4590891" y="611732"/>
                  </a:lnTo>
                  <a:lnTo>
                    <a:pt x="4556819" y="634704"/>
                  </a:lnTo>
                  <a:lnTo>
                    <a:pt x="4515104" y="643128"/>
                  </a:lnTo>
                  <a:lnTo>
                    <a:pt x="107187" y="643128"/>
                  </a:lnTo>
                  <a:lnTo>
                    <a:pt x="65467" y="634704"/>
                  </a:lnTo>
                  <a:lnTo>
                    <a:pt x="31395" y="611732"/>
                  </a:lnTo>
                  <a:lnTo>
                    <a:pt x="8423" y="577660"/>
                  </a:lnTo>
                  <a:lnTo>
                    <a:pt x="0" y="535940"/>
                  </a:lnTo>
                  <a:lnTo>
                    <a:pt x="0" y="107187"/>
                  </a:lnTo>
                  <a:close/>
                </a:path>
              </a:pathLst>
            </a:custGeom>
            <a:ln w="19050">
              <a:solidFill>
                <a:srgbClr val="EBEBE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2139797" y="2128469"/>
            <a:ext cx="4123054" cy="38863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Derived</a:t>
            </a:r>
            <a:r>
              <a:rPr sz="20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from</a:t>
            </a:r>
            <a:r>
              <a:rPr sz="20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monocyte.</a:t>
            </a:r>
            <a:endParaRPr sz="2000">
              <a:latin typeface="Times New Roman"/>
              <a:cs typeface="Times New Roman"/>
            </a:endParaRPr>
          </a:p>
          <a:p>
            <a:pPr>
              <a:spcBef>
                <a:spcPts val="25"/>
              </a:spcBef>
            </a:pPr>
            <a:endParaRPr sz="2750">
              <a:latin typeface="Times New Roman"/>
              <a:cs typeface="Times New Roman"/>
            </a:endParaRPr>
          </a:p>
          <a:p>
            <a:pPr marL="12700"/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Large</a:t>
            </a:r>
            <a:r>
              <a:rPr sz="20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cells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~15-30</a:t>
            </a:r>
            <a:r>
              <a:rPr sz="20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Symbol"/>
                <a:cs typeface="Symbol"/>
              </a:rPr>
              <a:t></a:t>
            </a:r>
            <a:r>
              <a:rPr sz="2000" spc="-20" dirty="0">
                <a:solidFill>
                  <a:srgbClr val="FFFFFF"/>
                </a:solidFill>
                <a:latin typeface="Times New Roman"/>
                <a:cs typeface="Times New Roman"/>
              </a:rPr>
              <a:t>m.</a:t>
            </a:r>
            <a:endParaRPr sz="2000">
              <a:latin typeface="Times New Roman"/>
              <a:cs typeface="Times New Roman"/>
            </a:endParaRPr>
          </a:p>
          <a:p>
            <a:pPr>
              <a:spcBef>
                <a:spcPts val="10"/>
              </a:spcBef>
            </a:pPr>
            <a:endParaRPr sz="2650">
              <a:latin typeface="Times New Roman"/>
              <a:cs typeface="Times New Roman"/>
            </a:endParaRPr>
          </a:p>
          <a:p>
            <a:pPr marL="12700"/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Surface</a:t>
            </a:r>
            <a:r>
              <a:rPr sz="20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shows</a:t>
            </a:r>
            <a:r>
              <a:rPr sz="20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many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 projections.</a:t>
            </a:r>
            <a:endParaRPr sz="2000">
              <a:latin typeface="Times New Roman"/>
              <a:cs typeface="Times New Roman"/>
            </a:endParaRPr>
          </a:p>
          <a:p>
            <a:pPr>
              <a:spcBef>
                <a:spcPts val="15"/>
              </a:spcBef>
            </a:pPr>
            <a:endParaRPr>
              <a:latin typeface="Times New Roman"/>
              <a:cs typeface="Times New Roman"/>
            </a:endParaRPr>
          </a:p>
          <a:p>
            <a:pPr marL="12700">
              <a:lnSpc>
                <a:spcPts val="2240"/>
              </a:lnSpc>
            </a:pP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Nucleus:</a:t>
            </a:r>
            <a:r>
              <a:rPr sz="20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eccentric,</a:t>
            </a: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ovoid,</a:t>
            </a:r>
            <a:r>
              <a:rPr sz="20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dark,</a:t>
            </a:r>
            <a:r>
              <a:rPr sz="20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ts val="2240"/>
              </a:lnSpc>
            </a:pP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indented</a:t>
            </a:r>
            <a:r>
              <a:rPr sz="20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(kidney-shaped).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ts val="2240"/>
              </a:lnSpc>
              <a:spcBef>
                <a:spcPts val="1045"/>
              </a:spcBef>
            </a:pP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Cytoplasm: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basophilic,</a:t>
            </a:r>
            <a:r>
              <a:rPr sz="20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well</a:t>
            </a:r>
            <a:r>
              <a:rPr sz="20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developed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ts val="2240"/>
              </a:lnSpc>
            </a:pP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Golgi,</a:t>
            </a:r>
            <a:r>
              <a:rPr sz="20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prominent</a:t>
            </a:r>
            <a:r>
              <a:rPr sz="20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rER,</a:t>
            </a:r>
            <a:r>
              <a:rPr sz="20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many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lysosomes.</a:t>
            </a:r>
            <a:endParaRPr sz="2000">
              <a:latin typeface="Times New Roman"/>
              <a:cs typeface="Times New Roman"/>
            </a:endParaRPr>
          </a:p>
          <a:p>
            <a:pPr>
              <a:spcBef>
                <a:spcPts val="10"/>
              </a:spcBef>
            </a:pPr>
            <a:endParaRPr>
              <a:latin typeface="Times New Roman"/>
              <a:cs typeface="Times New Roman"/>
            </a:endParaRPr>
          </a:p>
          <a:p>
            <a:pPr marL="12700"/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They</a:t>
            </a:r>
            <a:r>
              <a:rPr sz="20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are</a:t>
            </a:r>
            <a:r>
              <a:rPr sz="20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part</a:t>
            </a:r>
            <a:r>
              <a:rPr sz="20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0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MPS.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20" name="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582912" y="6262115"/>
            <a:ext cx="259829" cy="238518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9614662" y="6295360"/>
            <a:ext cx="189865" cy="126317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spcBef>
                <a:spcPts val="25"/>
              </a:spcBef>
            </a:pPr>
            <a:fld id="{81D60167-4931-47E6-BA6A-407CBD079E47}" type="slidenum">
              <a:rPr sz="800" b="1" dirty="0">
                <a:solidFill>
                  <a:srgbClr val="FFFFFF"/>
                </a:solidFill>
                <a:latin typeface="Arial"/>
                <a:cs typeface="Arial"/>
              </a:rPr>
              <a:pPr marL="38100">
                <a:spcBef>
                  <a:spcPts val="25"/>
                </a:spcBef>
              </a:pPr>
              <a:t>18</a:t>
            </a:fld>
            <a:endParaRPr sz="800">
              <a:latin typeface="Arial"/>
              <a:cs typeface="Arial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389632" y="1088148"/>
            <a:ext cx="2563368" cy="740652"/>
            <a:chOff x="865632" y="1088148"/>
            <a:chExt cx="1755139" cy="3194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5632" y="1088148"/>
              <a:ext cx="1754886" cy="31926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3064" y="1118603"/>
              <a:ext cx="1724406" cy="28881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15682" y="1141348"/>
              <a:ext cx="1681086" cy="245872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1969388" y="2137030"/>
            <a:ext cx="4353560" cy="822325"/>
            <a:chOff x="445388" y="2137029"/>
            <a:chExt cx="4353560" cy="822325"/>
          </a:xfrm>
        </p:grpSpPr>
        <p:sp>
          <p:nvSpPr>
            <p:cNvPr id="7" name="object 7"/>
            <p:cNvSpPr/>
            <p:nvPr/>
          </p:nvSpPr>
          <p:spPr>
            <a:xfrm>
              <a:off x="454913" y="2146554"/>
              <a:ext cx="4334510" cy="803275"/>
            </a:xfrm>
            <a:custGeom>
              <a:avLst/>
              <a:gdLst/>
              <a:ahLst/>
              <a:cxnLst/>
              <a:rect l="l" t="t" r="r" b="b"/>
              <a:pathLst>
                <a:path w="4334510" h="803275">
                  <a:moveTo>
                    <a:pt x="4200398" y="0"/>
                  </a:moveTo>
                  <a:lnTo>
                    <a:pt x="133858" y="0"/>
                  </a:lnTo>
                  <a:lnTo>
                    <a:pt x="91548" y="6825"/>
                  </a:lnTo>
                  <a:lnTo>
                    <a:pt x="54803" y="25830"/>
                  </a:lnTo>
                  <a:lnTo>
                    <a:pt x="25827" y="54809"/>
                  </a:lnTo>
                  <a:lnTo>
                    <a:pt x="6824" y="91553"/>
                  </a:lnTo>
                  <a:lnTo>
                    <a:pt x="0" y="133858"/>
                  </a:lnTo>
                  <a:lnTo>
                    <a:pt x="0" y="669290"/>
                  </a:lnTo>
                  <a:lnTo>
                    <a:pt x="6824" y="711594"/>
                  </a:lnTo>
                  <a:lnTo>
                    <a:pt x="25827" y="748338"/>
                  </a:lnTo>
                  <a:lnTo>
                    <a:pt x="54803" y="777317"/>
                  </a:lnTo>
                  <a:lnTo>
                    <a:pt x="91548" y="796322"/>
                  </a:lnTo>
                  <a:lnTo>
                    <a:pt x="133858" y="803148"/>
                  </a:lnTo>
                  <a:lnTo>
                    <a:pt x="4200398" y="803148"/>
                  </a:lnTo>
                  <a:lnTo>
                    <a:pt x="4242702" y="796322"/>
                  </a:lnTo>
                  <a:lnTo>
                    <a:pt x="4279446" y="777317"/>
                  </a:lnTo>
                  <a:lnTo>
                    <a:pt x="4308425" y="748338"/>
                  </a:lnTo>
                  <a:lnTo>
                    <a:pt x="4327430" y="711594"/>
                  </a:lnTo>
                  <a:lnTo>
                    <a:pt x="4334256" y="669290"/>
                  </a:lnTo>
                  <a:lnTo>
                    <a:pt x="4334256" y="133858"/>
                  </a:lnTo>
                  <a:lnTo>
                    <a:pt x="4327430" y="91553"/>
                  </a:lnTo>
                  <a:lnTo>
                    <a:pt x="4308425" y="54809"/>
                  </a:lnTo>
                  <a:lnTo>
                    <a:pt x="4279446" y="25830"/>
                  </a:lnTo>
                  <a:lnTo>
                    <a:pt x="4242702" y="6825"/>
                  </a:lnTo>
                  <a:lnTo>
                    <a:pt x="4200398" y="0"/>
                  </a:lnTo>
                  <a:close/>
                </a:path>
              </a:pathLst>
            </a:custGeom>
            <a:solidFill>
              <a:srgbClr val="363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54913" y="2146554"/>
              <a:ext cx="4334510" cy="803275"/>
            </a:xfrm>
            <a:custGeom>
              <a:avLst/>
              <a:gdLst/>
              <a:ahLst/>
              <a:cxnLst/>
              <a:rect l="l" t="t" r="r" b="b"/>
              <a:pathLst>
                <a:path w="4334510" h="803275">
                  <a:moveTo>
                    <a:pt x="0" y="133858"/>
                  </a:moveTo>
                  <a:lnTo>
                    <a:pt x="6824" y="91553"/>
                  </a:lnTo>
                  <a:lnTo>
                    <a:pt x="25827" y="54809"/>
                  </a:lnTo>
                  <a:lnTo>
                    <a:pt x="54803" y="25830"/>
                  </a:lnTo>
                  <a:lnTo>
                    <a:pt x="91548" y="6825"/>
                  </a:lnTo>
                  <a:lnTo>
                    <a:pt x="133858" y="0"/>
                  </a:lnTo>
                  <a:lnTo>
                    <a:pt x="4200398" y="0"/>
                  </a:lnTo>
                  <a:lnTo>
                    <a:pt x="4242702" y="6825"/>
                  </a:lnTo>
                  <a:lnTo>
                    <a:pt x="4279446" y="25830"/>
                  </a:lnTo>
                  <a:lnTo>
                    <a:pt x="4308425" y="54809"/>
                  </a:lnTo>
                  <a:lnTo>
                    <a:pt x="4327430" y="91553"/>
                  </a:lnTo>
                  <a:lnTo>
                    <a:pt x="4334256" y="133858"/>
                  </a:lnTo>
                  <a:lnTo>
                    <a:pt x="4334256" y="669290"/>
                  </a:lnTo>
                  <a:lnTo>
                    <a:pt x="4327430" y="711594"/>
                  </a:lnTo>
                  <a:lnTo>
                    <a:pt x="4308425" y="748338"/>
                  </a:lnTo>
                  <a:lnTo>
                    <a:pt x="4279446" y="777317"/>
                  </a:lnTo>
                  <a:lnTo>
                    <a:pt x="4242702" y="796322"/>
                  </a:lnTo>
                  <a:lnTo>
                    <a:pt x="4200398" y="803148"/>
                  </a:lnTo>
                  <a:lnTo>
                    <a:pt x="133858" y="803148"/>
                  </a:lnTo>
                  <a:lnTo>
                    <a:pt x="91548" y="796322"/>
                  </a:lnTo>
                  <a:lnTo>
                    <a:pt x="54803" y="777317"/>
                  </a:lnTo>
                  <a:lnTo>
                    <a:pt x="25827" y="748338"/>
                  </a:lnTo>
                  <a:lnTo>
                    <a:pt x="6824" y="711594"/>
                  </a:lnTo>
                  <a:lnTo>
                    <a:pt x="0" y="669290"/>
                  </a:lnTo>
                  <a:lnTo>
                    <a:pt x="0" y="133858"/>
                  </a:lnTo>
                  <a:close/>
                </a:path>
              </a:pathLst>
            </a:custGeom>
            <a:ln w="19050">
              <a:solidFill>
                <a:srgbClr val="EBEBE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1969388" y="3013330"/>
            <a:ext cx="4353560" cy="822325"/>
            <a:chOff x="445388" y="3013329"/>
            <a:chExt cx="4353560" cy="822325"/>
          </a:xfrm>
        </p:grpSpPr>
        <p:sp>
          <p:nvSpPr>
            <p:cNvPr id="10" name="object 10"/>
            <p:cNvSpPr/>
            <p:nvPr/>
          </p:nvSpPr>
          <p:spPr>
            <a:xfrm>
              <a:off x="454913" y="3022854"/>
              <a:ext cx="4334510" cy="803275"/>
            </a:xfrm>
            <a:custGeom>
              <a:avLst/>
              <a:gdLst/>
              <a:ahLst/>
              <a:cxnLst/>
              <a:rect l="l" t="t" r="r" b="b"/>
              <a:pathLst>
                <a:path w="4334510" h="803275">
                  <a:moveTo>
                    <a:pt x="4200398" y="0"/>
                  </a:moveTo>
                  <a:lnTo>
                    <a:pt x="133858" y="0"/>
                  </a:lnTo>
                  <a:lnTo>
                    <a:pt x="91548" y="6825"/>
                  </a:lnTo>
                  <a:lnTo>
                    <a:pt x="54803" y="25830"/>
                  </a:lnTo>
                  <a:lnTo>
                    <a:pt x="25827" y="54809"/>
                  </a:lnTo>
                  <a:lnTo>
                    <a:pt x="6824" y="91553"/>
                  </a:lnTo>
                  <a:lnTo>
                    <a:pt x="0" y="133858"/>
                  </a:lnTo>
                  <a:lnTo>
                    <a:pt x="0" y="669290"/>
                  </a:lnTo>
                  <a:lnTo>
                    <a:pt x="6824" y="711594"/>
                  </a:lnTo>
                  <a:lnTo>
                    <a:pt x="25827" y="748338"/>
                  </a:lnTo>
                  <a:lnTo>
                    <a:pt x="54803" y="777317"/>
                  </a:lnTo>
                  <a:lnTo>
                    <a:pt x="91548" y="796322"/>
                  </a:lnTo>
                  <a:lnTo>
                    <a:pt x="133858" y="803148"/>
                  </a:lnTo>
                  <a:lnTo>
                    <a:pt x="4200398" y="803148"/>
                  </a:lnTo>
                  <a:lnTo>
                    <a:pt x="4242702" y="796322"/>
                  </a:lnTo>
                  <a:lnTo>
                    <a:pt x="4279446" y="777317"/>
                  </a:lnTo>
                  <a:lnTo>
                    <a:pt x="4308425" y="748338"/>
                  </a:lnTo>
                  <a:lnTo>
                    <a:pt x="4327430" y="711594"/>
                  </a:lnTo>
                  <a:lnTo>
                    <a:pt x="4334256" y="669290"/>
                  </a:lnTo>
                  <a:lnTo>
                    <a:pt x="4334256" y="133858"/>
                  </a:lnTo>
                  <a:lnTo>
                    <a:pt x="4327430" y="91553"/>
                  </a:lnTo>
                  <a:lnTo>
                    <a:pt x="4308425" y="54809"/>
                  </a:lnTo>
                  <a:lnTo>
                    <a:pt x="4279446" y="25830"/>
                  </a:lnTo>
                  <a:lnTo>
                    <a:pt x="4242702" y="6825"/>
                  </a:lnTo>
                  <a:lnTo>
                    <a:pt x="4200398" y="0"/>
                  </a:lnTo>
                  <a:close/>
                </a:path>
              </a:pathLst>
            </a:custGeom>
            <a:solidFill>
              <a:srgbClr val="363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54913" y="3022854"/>
              <a:ext cx="4334510" cy="803275"/>
            </a:xfrm>
            <a:custGeom>
              <a:avLst/>
              <a:gdLst/>
              <a:ahLst/>
              <a:cxnLst/>
              <a:rect l="l" t="t" r="r" b="b"/>
              <a:pathLst>
                <a:path w="4334510" h="803275">
                  <a:moveTo>
                    <a:pt x="0" y="133858"/>
                  </a:moveTo>
                  <a:lnTo>
                    <a:pt x="6824" y="91553"/>
                  </a:lnTo>
                  <a:lnTo>
                    <a:pt x="25827" y="54809"/>
                  </a:lnTo>
                  <a:lnTo>
                    <a:pt x="54803" y="25830"/>
                  </a:lnTo>
                  <a:lnTo>
                    <a:pt x="91548" y="6825"/>
                  </a:lnTo>
                  <a:lnTo>
                    <a:pt x="133858" y="0"/>
                  </a:lnTo>
                  <a:lnTo>
                    <a:pt x="4200398" y="0"/>
                  </a:lnTo>
                  <a:lnTo>
                    <a:pt x="4242702" y="6825"/>
                  </a:lnTo>
                  <a:lnTo>
                    <a:pt x="4279446" y="25830"/>
                  </a:lnTo>
                  <a:lnTo>
                    <a:pt x="4308425" y="54809"/>
                  </a:lnTo>
                  <a:lnTo>
                    <a:pt x="4327430" y="91553"/>
                  </a:lnTo>
                  <a:lnTo>
                    <a:pt x="4334256" y="133858"/>
                  </a:lnTo>
                  <a:lnTo>
                    <a:pt x="4334256" y="669290"/>
                  </a:lnTo>
                  <a:lnTo>
                    <a:pt x="4327430" y="711594"/>
                  </a:lnTo>
                  <a:lnTo>
                    <a:pt x="4308425" y="748338"/>
                  </a:lnTo>
                  <a:lnTo>
                    <a:pt x="4279446" y="777317"/>
                  </a:lnTo>
                  <a:lnTo>
                    <a:pt x="4242702" y="796322"/>
                  </a:lnTo>
                  <a:lnTo>
                    <a:pt x="4200398" y="803148"/>
                  </a:lnTo>
                  <a:lnTo>
                    <a:pt x="133858" y="803148"/>
                  </a:lnTo>
                  <a:lnTo>
                    <a:pt x="91548" y="796322"/>
                  </a:lnTo>
                  <a:lnTo>
                    <a:pt x="54803" y="777317"/>
                  </a:lnTo>
                  <a:lnTo>
                    <a:pt x="25827" y="748338"/>
                  </a:lnTo>
                  <a:lnTo>
                    <a:pt x="6824" y="711594"/>
                  </a:lnTo>
                  <a:lnTo>
                    <a:pt x="0" y="669290"/>
                  </a:lnTo>
                  <a:lnTo>
                    <a:pt x="0" y="133858"/>
                  </a:lnTo>
                  <a:close/>
                </a:path>
              </a:pathLst>
            </a:custGeom>
            <a:ln w="19050">
              <a:solidFill>
                <a:srgbClr val="EBEBE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1969388" y="3889629"/>
            <a:ext cx="4353560" cy="822325"/>
            <a:chOff x="445388" y="3889628"/>
            <a:chExt cx="4353560" cy="822325"/>
          </a:xfrm>
        </p:grpSpPr>
        <p:sp>
          <p:nvSpPr>
            <p:cNvPr id="13" name="object 13"/>
            <p:cNvSpPr/>
            <p:nvPr/>
          </p:nvSpPr>
          <p:spPr>
            <a:xfrm>
              <a:off x="454913" y="3899153"/>
              <a:ext cx="4334510" cy="803275"/>
            </a:xfrm>
            <a:custGeom>
              <a:avLst/>
              <a:gdLst/>
              <a:ahLst/>
              <a:cxnLst/>
              <a:rect l="l" t="t" r="r" b="b"/>
              <a:pathLst>
                <a:path w="4334510" h="803275">
                  <a:moveTo>
                    <a:pt x="4200398" y="0"/>
                  </a:moveTo>
                  <a:lnTo>
                    <a:pt x="133858" y="0"/>
                  </a:lnTo>
                  <a:lnTo>
                    <a:pt x="91548" y="6825"/>
                  </a:lnTo>
                  <a:lnTo>
                    <a:pt x="54803" y="25830"/>
                  </a:lnTo>
                  <a:lnTo>
                    <a:pt x="25827" y="54809"/>
                  </a:lnTo>
                  <a:lnTo>
                    <a:pt x="6824" y="91553"/>
                  </a:lnTo>
                  <a:lnTo>
                    <a:pt x="0" y="133858"/>
                  </a:lnTo>
                  <a:lnTo>
                    <a:pt x="0" y="669290"/>
                  </a:lnTo>
                  <a:lnTo>
                    <a:pt x="6824" y="711594"/>
                  </a:lnTo>
                  <a:lnTo>
                    <a:pt x="25827" y="748338"/>
                  </a:lnTo>
                  <a:lnTo>
                    <a:pt x="54803" y="777317"/>
                  </a:lnTo>
                  <a:lnTo>
                    <a:pt x="91548" y="796322"/>
                  </a:lnTo>
                  <a:lnTo>
                    <a:pt x="133858" y="803148"/>
                  </a:lnTo>
                  <a:lnTo>
                    <a:pt x="4200398" y="803148"/>
                  </a:lnTo>
                  <a:lnTo>
                    <a:pt x="4242702" y="796322"/>
                  </a:lnTo>
                  <a:lnTo>
                    <a:pt x="4279446" y="777317"/>
                  </a:lnTo>
                  <a:lnTo>
                    <a:pt x="4308425" y="748338"/>
                  </a:lnTo>
                  <a:lnTo>
                    <a:pt x="4327430" y="711594"/>
                  </a:lnTo>
                  <a:lnTo>
                    <a:pt x="4334256" y="669290"/>
                  </a:lnTo>
                  <a:lnTo>
                    <a:pt x="4334256" y="133858"/>
                  </a:lnTo>
                  <a:lnTo>
                    <a:pt x="4327430" y="91553"/>
                  </a:lnTo>
                  <a:lnTo>
                    <a:pt x="4308425" y="54809"/>
                  </a:lnTo>
                  <a:lnTo>
                    <a:pt x="4279446" y="25830"/>
                  </a:lnTo>
                  <a:lnTo>
                    <a:pt x="4242702" y="6825"/>
                  </a:lnTo>
                  <a:lnTo>
                    <a:pt x="4200398" y="0"/>
                  </a:lnTo>
                  <a:close/>
                </a:path>
              </a:pathLst>
            </a:custGeom>
            <a:solidFill>
              <a:srgbClr val="363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54913" y="3899153"/>
              <a:ext cx="4334510" cy="803275"/>
            </a:xfrm>
            <a:custGeom>
              <a:avLst/>
              <a:gdLst/>
              <a:ahLst/>
              <a:cxnLst/>
              <a:rect l="l" t="t" r="r" b="b"/>
              <a:pathLst>
                <a:path w="4334510" h="803275">
                  <a:moveTo>
                    <a:pt x="0" y="133858"/>
                  </a:moveTo>
                  <a:lnTo>
                    <a:pt x="6824" y="91553"/>
                  </a:lnTo>
                  <a:lnTo>
                    <a:pt x="25827" y="54809"/>
                  </a:lnTo>
                  <a:lnTo>
                    <a:pt x="54803" y="25830"/>
                  </a:lnTo>
                  <a:lnTo>
                    <a:pt x="91548" y="6825"/>
                  </a:lnTo>
                  <a:lnTo>
                    <a:pt x="133858" y="0"/>
                  </a:lnTo>
                  <a:lnTo>
                    <a:pt x="4200398" y="0"/>
                  </a:lnTo>
                  <a:lnTo>
                    <a:pt x="4242702" y="6825"/>
                  </a:lnTo>
                  <a:lnTo>
                    <a:pt x="4279446" y="25830"/>
                  </a:lnTo>
                  <a:lnTo>
                    <a:pt x="4308425" y="54809"/>
                  </a:lnTo>
                  <a:lnTo>
                    <a:pt x="4327430" y="91553"/>
                  </a:lnTo>
                  <a:lnTo>
                    <a:pt x="4334256" y="133858"/>
                  </a:lnTo>
                  <a:lnTo>
                    <a:pt x="4334256" y="669290"/>
                  </a:lnTo>
                  <a:lnTo>
                    <a:pt x="4327430" y="711594"/>
                  </a:lnTo>
                  <a:lnTo>
                    <a:pt x="4308425" y="748338"/>
                  </a:lnTo>
                  <a:lnTo>
                    <a:pt x="4279446" y="777317"/>
                  </a:lnTo>
                  <a:lnTo>
                    <a:pt x="4242702" y="796322"/>
                  </a:lnTo>
                  <a:lnTo>
                    <a:pt x="4200398" y="803148"/>
                  </a:lnTo>
                  <a:lnTo>
                    <a:pt x="133858" y="803148"/>
                  </a:lnTo>
                  <a:lnTo>
                    <a:pt x="91548" y="796322"/>
                  </a:lnTo>
                  <a:lnTo>
                    <a:pt x="54803" y="777317"/>
                  </a:lnTo>
                  <a:lnTo>
                    <a:pt x="25827" y="748338"/>
                  </a:lnTo>
                  <a:lnTo>
                    <a:pt x="6824" y="711594"/>
                  </a:lnTo>
                  <a:lnTo>
                    <a:pt x="0" y="669290"/>
                  </a:lnTo>
                  <a:lnTo>
                    <a:pt x="0" y="133858"/>
                  </a:lnTo>
                  <a:close/>
                </a:path>
              </a:pathLst>
            </a:custGeom>
            <a:ln w="19050">
              <a:solidFill>
                <a:srgbClr val="EBEBE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1969388" y="4765928"/>
            <a:ext cx="4353560" cy="824230"/>
            <a:chOff x="445388" y="4765928"/>
            <a:chExt cx="4353560" cy="824230"/>
          </a:xfrm>
        </p:grpSpPr>
        <p:sp>
          <p:nvSpPr>
            <p:cNvPr id="16" name="object 16"/>
            <p:cNvSpPr/>
            <p:nvPr/>
          </p:nvSpPr>
          <p:spPr>
            <a:xfrm>
              <a:off x="454913" y="4775453"/>
              <a:ext cx="4334510" cy="805180"/>
            </a:xfrm>
            <a:custGeom>
              <a:avLst/>
              <a:gdLst/>
              <a:ahLst/>
              <a:cxnLst/>
              <a:rect l="l" t="t" r="r" b="b"/>
              <a:pathLst>
                <a:path w="4334510" h="805179">
                  <a:moveTo>
                    <a:pt x="4200144" y="0"/>
                  </a:moveTo>
                  <a:lnTo>
                    <a:pt x="134112" y="0"/>
                  </a:lnTo>
                  <a:lnTo>
                    <a:pt x="91722" y="6839"/>
                  </a:lnTo>
                  <a:lnTo>
                    <a:pt x="54907" y="25883"/>
                  </a:lnTo>
                  <a:lnTo>
                    <a:pt x="25876" y="54918"/>
                  </a:lnTo>
                  <a:lnTo>
                    <a:pt x="6837" y="91732"/>
                  </a:lnTo>
                  <a:lnTo>
                    <a:pt x="0" y="134112"/>
                  </a:lnTo>
                  <a:lnTo>
                    <a:pt x="0" y="670560"/>
                  </a:lnTo>
                  <a:lnTo>
                    <a:pt x="6837" y="712939"/>
                  </a:lnTo>
                  <a:lnTo>
                    <a:pt x="25876" y="749753"/>
                  </a:lnTo>
                  <a:lnTo>
                    <a:pt x="54907" y="778788"/>
                  </a:lnTo>
                  <a:lnTo>
                    <a:pt x="91722" y="797832"/>
                  </a:lnTo>
                  <a:lnTo>
                    <a:pt x="134112" y="804672"/>
                  </a:lnTo>
                  <a:lnTo>
                    <a:pt x="4200144" y="804672"/>
                  </a:lnTo>
                  <a:lnTo>
                    <a:pt x="4242523" y="797832"/>
                  </a:lnTo>
                  <a:lnTo>
                    <a:pt x="4279337" y="778788"/>
                  </a:lnTo>
                  <a:lnTo>
                    <a:pt x="4308372" y="749753"/>
                  </a:lnTo>
                  <a:lnTo>
                    <a:pt x="4327416" y="712939"/>
                  </a:lnTo>
                  <a:lnTo>
                    <a:pt x="4334256" y="670560"/>
                  </a:lnTo>
                  <a:lnTo>
                    <a:pt x="4334256" y="134112"/>
                  </a:lnTo>
                  <a:lnTo>
                    <a:pt x="4327416" y="91732"/>
                  </a:lnTo>
                  <a:lnTo>
                    <a:pt x="4308372" y="54918"/>
                  </a:lnTo>
                  <a:lnTo>
                    <a:pt x="4279337" y="25883"/>
                  </a:lnTo>
                  <a:lnTo>
                    <a:pt x="4242523" y="6839"/>
                  </a:lnTo>
                  <a:lnTo>
                    <a:pt x="4200144" y="0"/>
                  </a:lnTo>
                  <a:close/>
                </a:path>
              </a:pathLst>
            </a:custGeom>
            <a:solidFill>
              <a:srgbClr val="363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54913" y="4775453"/>
              <a:ext cx="4334510" cy="805180"/>
            </a:xfrm>
            <a:custGeom>
              <a:avLst/>
              <a:gdLst/>
              <a:ahLst/>
              <a:cxnLst/>
              <a:rect l="l" t="t" r="r" b="b"/>
              <a:pathLst>
                <a:path w="4334510" h="805179">
                  <a:moveTo>
                    <a:pt x="0" y="134112"/>
                  </a:moveTo>
                  <a:lnTo>
                    <a:pt x="6837" y="91732"/>
                  </a:lnTo>
                  <a:lnTo>
                    <a:pt x="25876" y="54918"/>
                  </a:lnTo>
                  <a:lnTo>
                    <a:pt x="54907" y="25883"/>
                  </a:lnTo>
                  <a:lnTo>
                    <a:pt x="91722" y="6839"/>
                  </a:lnTo>
                  <a:lnTo>
                    <a:pt x="134112" y="0"/>
                  </a:lnTo>
                  <a:lnTo>
                    <a:pt x="4200144" y="0"/>
                  </a:lnTo>
                  <a:lnTo>
                    <a:pt x="4242523" y="6839"/>
                  </a:lnTo>
                  <a:lnTo>
                    <a:pt x="4279337" y="25883"/>
                  </a:lnTo>
                  <a:lnTo>
                    <a:pt x="4308372" y="54918"/>
                  </a:lnTo>
                  <a:lnTo>
                    <a:pt x="4327416" y="91732"/>
                  </a:lnTo>
                  <a:lnTo>
                    <a:pt x="4334256" y="134112"/>
                  </a:lnTo>
                  <a:lnTo>
                    <a:pt x="4334256" y="670560"/>
                  </a:lnTo>
                  <a:lnTo>
                    <a:pt x="4327416" y="712939"/>
                  </a:lnTo>
                  <a:lnTo>
                    <a:pt x="4308372" y="749753"/>
                  </a:lnTo>
                  <a:lnTo>
                    <a:pt x="4279337" y="778788"/>
                  </a:lnTo>
                  <a:lnTo>
                    <a:pt x="4242523" y="797832"/>
                  </a:lnTo>
                  <a:lnTo>
                    <a:pt x="4200144" y="804672"/>
                  </a:lnTo>
                  <a:lnTo>
                    <a:pt x="134112" y="804672"/>
                  </a:lnTo>
                  <a:lnTo>
                    <a:pt x="91722" y="797832"/>
                  </a:lnTo>
                  <a:lnTo>
                    <a:pt x="54907" y="778788"/>
                  </a:lnTo>
                  <a:lnTo>
                    <a:pt x="25876" y="749753"/>
                  </a:lnTo>
                  <a:lnTo>
                    <a:pt x="6837" y="712939"/>
                  </a:lnTo>
                  <a:lnTo>
                    <a:pt x="0" y="670560"/>
                  </a:lnTo>
                  <a:lnTo>
                    <a:pt x="0" y="134112"/>
                  </a:lnTo>
                  <a:close/>
                </a:path>
              </a:pathLst>
            </a:custGeom>
            <a:ln w="19050">
              <a:solidFill>
                <a:srgbClr val="EBEBE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2183080" y="2149806"/>
            <a:ext cx="3839845" cy="3364229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>
              <a:lnSpc>
                <a:spcPts val="2580"/>
              </a:lnSpc>
              <a:spcBef>
                <a:spcPts val="535"/>
              </a:spcBef>
            </a:pPr>
            <a:r>
              <a:rPr sz="2500" spc="-5" dirty="0">
                <a:solidFill>
                  <a:srgbClr val="FFFFFF"/>
                </a:solidFill>
                <a:latin typeface="Times New Roman"/>
                <a:cs typeface="Times New Roman"/>
              </a:rPr>
              <a:t>Derived</a:t>
            </a:r>
            <a:r>
              <a:rPr sz="25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spc="-5" dirty="0">
                <a:solidFill>
                  <a:srgbClr val="FFFFFF"/>
                </a:solidFill>
                <a:latin typeface="Times New Roman"/>
                <a:cs typeface="Times New Roman"/>
              </a:rPr>
              <a:t>from</a:t>
            </a:r>
            <a:r>
              <a:rPr sz="25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spc="-10" dirty="0">
                <a:solidFill>
                  <a:srgbClr val="FFFFFF"/>
                </a:solidFill>
                <a:latin typeface="Times New Roman"/>
                <a:cs typeface="Times New Roman"/>
              </a:rPr>
              <a:t>undifferentiated </a:t>
            </a:r>
            <a:r>
              <a:rPr sz="2500" spc="-6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spc="-10" dirty="0">
                <a:solidFill>
                  <a:srgbClr val="FFFFFF"/>
                </a:solidFill>
                <a:latin typeface="Times New Roman"/>
                <a:cs typeface="Times New Roman"/>
              </a:rPr>
              <a:t>mesenchymal</a:t>
            </a:r>
            <a:r>
              <a:rPr sz="2500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spc="-5" dirty="0">
                <a:solidFill>
                  <a:srgbClr val="FFFFFF"/>
                </a:solidFill>
                <a:latin typeface="Times New Roman"/>
                <a:cs typeface="Times New Roman"/>
              </a:rPr>
              <a:t>cell.</a:t>
            </a:r>
            <a:endParaRPr sz="2500">
              <a:latin typeface="Times New Roman"/>
              <a:cs typeface="Times New Roman"/>
            </a:endParaRPr>
          </a:p>
          <a:p>
            <a:pPr marL="12700" marR="205104">
              <a:lnSpc>
                <a:spcPts val="2580"/>
              </a:lnSpc>
              <a:spcBef>
                <a:spcPts val="1739"/>
              </a:spcBef>
            </a:pPr>
            <a:r>
              <a:rPr sz="2500" spc="-5" dirty="0">
                <a:solidFill>
                  <a:srgbClr val="FFFFFF"/>
                </a:solidFill>
                <a:latin typeface="Times New Roman"/>
                <a:cs typeface="Times New Roman"/>
              </a:rPr>
              <a:t>Surrounded</a:t>
            </a:r>
            <a:r>
              <a:rPr sz="25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spc="-5" dirty="0">
                <a:solidFill>
                  <a:srgbClr val="FFFFFF"/>
                </a:solidFill>
                <a:latin typeface="Times New Roman"/>
                <a:cs typeface="Times New Roman"/>
              </a:rPr>
              <a:t>by its own</a:t>
            </a:r>
            <a:r>
              <a:rPr sz="25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spc="-5" dirty="0">
                <a:solidFill>
                  <a:srgbClr val="FFFFFF"/>
                </a:solidFill>
                <a:latin typeface="Times New Roman"/>
                <a:cs typeface="Times New Roman"/>
              </a:rPr>
              <a:t>basal </a:t>
            </a:r>
            <a:r>
              <a:rPr sz="2500" spc="-6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spc="-10" dirty="0">
                <a:solidFill>
                  <a:srgbClr val="FFFFFF"/>
                </a:solidFill>
                <a:latin typeface="Times New Roman"/>
                <a:cs typeface="Times New Roman"/>
              </a:rPr>
              <a:t>lamina.</a:t>
            </a:r>
            <a:endParaRPr sz="2500">
              <a:latin typeface="Times New Roman"/>
              <a:cs typeface="Times New Roman"/>
            </a:endParaRPr>
          </a:p>
          <a:p>
            <a:pPr marL="12700" marR="204470">
              <a:lnSpc>
                <a:spcPts val="2580"/>
              </a:lnSpc>
              <a:spcBef>
                <a:spcPts val="1745"/>
              </a:spcBef>
            </a:pPr>
            <a:r>
              <a:rPr sz="2500" spc="-10" dirty="0">
                <a:solidFill>
                  <a:srgbClr val="FFFFFF"/>
                </a:solidFill>
                <a:latin typeface="Times New Roman"/>
                <a:cs typeface="Times New Roman"/>
              </a:rPr>
              <a:t>Commonly</a:t>
            </a:r>
            <a:r>
              <a:rPr sz="250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spc="-5" dirty="0">
                <a:solidFill>
                  <a:srgbClr val="FFFFFF"/>
                </a:solidFill>
                <a:latin typeface="Times New Roman"/>
                <a:cs typeface="Times New Roman"/>
              </a:rPr>
              <a:t>seen</a:t>
            </a:r>
            <a:r>
              <a:rPr sz="25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spc="-5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25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5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spc="-5" dirty="0">
                <a:solidFill>
                  <a:srgbClr val="FFFFFF"/>
                </a:solidFill>
                <a:latin typeface="Times New Roman"/>
                <a:cs typeface="Times New Roman"/>
              </a:rPr>
              <a:t>walls </a:t>
            </a:r>
            <a:r>
              <a:rPr sz="2500" spc="-6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spc="-5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5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spc="-5" dirty="0">
                <a:solidFill>
                  <a:srgbClr val="FFFFFF"/>
                </a:solidFill>
                <a:latin typeface="Times New Roman"/>
                <a:cs typeface="Times New Roman"/>
              </a:rPr>
              <a:t>capillaries</a:t>
            </a:r>
            <a:r>
              <a:rPr sz="25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spc="-5" dirty="0">
                <a:solidFill>
                  <a:srgbClr val="FFFFFF"/>
                </a:solidFill>
                <a:latin typeface="Times New Roman"/>
                <a:cs typeface="Times New Roman"/>
              </a:rPr>
              <a:t>and venules.</a:t>
            </a:r>
            <a:endParaRPr sz="2500">
              <a:latin typeface="Times New Roman"/>
              <a:cs typeface="Times New Roman"/>
            </a:endParaRPr>
          </a:p>
          <a:p>
            <a:pPr marL="12700" marR="343535">
              <a:lnSpc>
                <a:spcPts val="2580"/>
              </a:lnSpc>
              <a:spcBef>
                <a:spcPts val="1739"/>
              </a:spcBef>
            </a:pPr>
            <a:r>
              <a:rPr sz="2500" spc="-5" dirty="0">
                <a:solidFill>
                  <a:srgbClr val="FFFFFF"/>
                </a:solidFill>
                <a:latin typeface="Times New Roman"/>
                <a:cs typeface="Times New Roman"/>
              </a:rPr>
              <a:t>They</a:t>
            </a:r>
            <a:r>
              <a:rPr sz="25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spc="-10" dirty="0">
                <a:solidFill>
                  <a:srgbClr val="FFFFFF"/>
                </a:solidFill>
                <a:latin typeface="Times New Roman"/>
                <a:cs typeface="Times New Roman"/>
              </a:rPr>
              <a:t>may</a:t>
            </a:r>
            <a:r>
              <a:rPr sz="25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spc="-10" dirty="0">
                <a:solidFill>
                  <a:srgbClr val="FFFFFF"/>
                </a:solidFill>
                <a:latin typeface="Times New Roman"/>
                <a:cs typeface="Times New Roman"/>
              </a:rPr>
              <a:t>differentiate</a:t>
            </a:r>
            <a:r>
              <a:rPr sz="25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spc="-5" dirty="0">
                <a:solidFill>
                  <a:srgbClr val="FFFFFF"/>
                </a:solidFill>
                <a:latin typeface="Times New Roman"/>
                <a:cs typeface="Times New Roman"/>
              </a:rPr>
              <a:t>into </a:t>
            </a:r>
            <a:r>
              <a:rPr sz="2500" spc="-6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spc="-5" dirty="0">
                <a:solidFill>
                  <a:srgbClr val="FFFFFF"/>
                </a:solidFill>
                <a:latin typeface="Times New Roman"/>
                <a:cs typeface="Times New Roman"/>
              </a:rPr>
              <a:t>other</a:t>
            </a:r>
            <a:r>
              <a:rPr sz="25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spc="-5" dirty="0">
                <a:solidFill>
                  <a:srgbClr val="FFFFFF"/>
                </a:solidFill>
                <a:latin typeface="Times New Roman"/>
                <a:cs typeface="Times New Roman"/>
              </a:rPr>
              <a:t>cells.</a:t>
            </a:r>
            <a:endParaRPr sz="2500">
              <a:latin typeface="Times New Roman"/>
              <a:cs typeface="Times New Roman"/>
            </a:endParaRPr>
          </a:p>
        </p:txBody>
      </p:sp>
      <p:pic>
        <p:nvPicPr>
          <p:cNvPr id="19" name="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582912" y="6262115"/>
            <a:ext cx="259829" cy="238518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9614662" y="6295360"/>
            <a:ext cx="189865" cy="126317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spcBef>
                <a:spcPts val="25"/>
              </a:spcBef>
            </a:pPr>
            <a:fld id="{81D60167-4931-47E6-BA6A-407CBD079E47}" type="slidenum">
              <a:rPr sz="800" b="1" dirty="0">
                <a:solidFill>
                  <a:srgbClr val="FFFFFF"/>
                </a:solidFill>
                <a:latin typeface="Arial"/>
                <a:cs typeface="Arial"/>
              </a:rPr>
              <a:pPr marL="38100">
                <a:spcBef>
                  <a:spcPts val="25"/>
                </a:spcBef>
              </a:pPr>
              <a:t>19</a:t>
            </a:fld>
            <a:endParaRPr sz="800">
              <a:latin typeface="Arial"/>
              <a:cs typeface="Arial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52600" y="990600"/>
            <a:ext cx="8686800" cy="52578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10299"/>
              <a:ext cx="582930" cy="39853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216408"/>
              <a:ext cx="561340" cy="370840"/>
            </a:xfrm>
            <a:custGeom>
              <a:avLst/>
              <a:gdLst/>
              <a:ahLst/>
              <a:cxnLst/>
              <a:rect l="l" t="t" r="r" b="b"/>
              <a:pathLst>
                <a:path w="561340" h="370840">
                  <a:moveTo>
                    <a:pt x="245980" y="222123"/>
                  </a:moveTo>
                  <a:lnTo>
                    <a:pt x="195643" y="222123"/>
                  </a:lnTo>
                  <a:lnTo>
                    <a:pt x="195681" y="222504"/>
                  </a:lnTo>
                  <a:lnTo>
                    <a:pt x="212520" y="270260"/>
                  </a:lnTo>
                  <a:lnTo>
                    <a:pt x="241046" y="310969"/>
                  </a:lnTo>
                  <a:lnTo>
                    <a:pt x="279223" y="342583"/>
                  </a:lnTo>
                  <a:lnTo>
                    <a:pt x="325016" y="363053"/>
                  </a:lnTo>
                  <a:lnTo>
                    <a:pt x="376389" y="370332"/>
                  </a:lnTo>
                  <a:lnTo>
                    <a:pt x="425422" y="363715"/>
                  </a:lnTo>
                  <a:lnTo>
                    <a:pt x="469482" y="345044"/>
                  </a:lnTo>
                  <a:lnTo>
                    <a:pt x="499096" y="322072"/>
                  </a:lnTo>
                  <a:lnTo>
                    <a:pt x="376389" y="322072"/>
                  </a:lnTo>
                  <a:lnTo>
                    <a:pt x="333290" y="315088"/>
                  </a:lnTo>
                  <a:lnTo>
                    <a:pt x="295861" y="295643"/>
                  </a:lnTo>
                  <a:lnTo>
                    <a:pt x="266347" y="266000"/>
                  </a:lnTo>
                  <a:lnTo>
                    <a:pt x="246992" y="228421"/>
                  </a:lnTo>
                  <a:lnTo>
                    <a:pt x="245980" y="222123"/>
                  </a:lnTo>
                  <a:close/>
                </a:path>
                <a:path w="561340" h="370840">
                  <a:moveTo>
                    <a:pt x="499096" y="48260"/>
                  </a:moveTo>
                  <a:lnTo>
                    <a:pt x="376389" y="48260"/>
                  </a:lnTo>
                  <a:lnTo>
                    <a:pt x="419483" y="55243"/>
                  </a:lnTo>
                  <a:lnTo>
                    <a:pt x="456908" y="74688"/>
                  </a:lnTo>
                  <a:lnTo>
                    <a:pt x="486420" y="104331"/>
                  </a:lnTo>
                  <a:lnTo>
                    <a:pt x="505774" y="141910"/>
                  </a:lnTo>
                  <a:lnTo>
                    <a:pt x="512724" y="185166"/>
                  </a:lnTo>
                  <a:lnTo>
                    <a:pt x="505774" y="228421"/>
                  </a:lnTo>
                  <a:lnTo>
                    <a:pt x="486420" y="266000"/>
                  </a:lnTo>
                  <a:lnTo>
                    <a:pt x="456908" y="295643"/>
                  </a:lnTo>
                  <a:lnTo>
                    <a:pt x="419483" y="315088"/>
                  </a:lnTo>
                  <a:lnTo>
                    <a:pt x="376389" y="322072"/>
                  </a:lnTo>
                  <a:lnTo>
                    <a:pt x="499096" y="322072"/>
                  </a:lnTo>
                  <a:lnTo>
                    <a:pt x="506810" y="316087"/>
                  </a:lnTo>
                  <a:lnTo>
                    <a:pt x="535650" y="278609"/>
                  </a:lnTo>
                  <a:lnTo>
                    <a:pt x="554243" y="234380"/>
                  </a:lnTo>
                  <a:lnTo>
                    <a:pt x="560831" y="185166"/>
                  </a:lnTo>
                  <a:lnTo>
                    <a:pt x="554243" y="135951"/>
                  </a:lnTo>
                  <a:lnTo>
                    <a:pt x="535650" y="91722"/>
                  </a:lnTo>
                  <a:lnTo>
                    <a:pt x="506810" y="54244"/>
                  </a:lnTo>
                  <a:lnTo>
                    <a:pt x="499096" y="48260"/>
                  </a:lnTo>
                  <a:close/>
                </a:path>
                <a:path w="561340" h="370840">
                  <a:moveTo>
                    <a:pt x="369849" y="75438"/>
                  </a:moveTo>
                  <a:lnTo>
                    <a:pt x="355245" y="77090"/>
                  </a:lnTo>
                  <a:lnTo>
                    <a:pt x="341052" y="80946"/>
                  </a:lnTo>
                  <a:lnTo>
                    <a:pt x="327515" y="87064"/>
                  </a:lnTo>
                  <a:lnTo>
                    <a:pt x="314883" y="95503"/>
                  </a:lnTo>
                  <a:lnTo>
                    <a:pt x="346101" y="96180"/>
                  </a:lnTo>
                  <a:lnTo>
                    <a:pt x="376213" y="105013"/>
                  </a:lnTo>
                  <a:lnTo>
                    <a:pt x="426999" y="144526"/>
                  </a:lnTo>
                  <a:lnTo>
                    <a:pt x="453447" y="203358"/>
                  </a:lnTo>
                  <a:lnTo>
                    <a:pt x="455002" y="234823"/>
                  </a:lnTo>
                  <a:lnTo>
                    <a:pt x="448386" y="265430"/>
                  </a:lnTo>
                  <a:lnTo>
                    <a:pt x="473474" y="234759"/>
                  </a:lnTo>
                  <a:lnTo>
                    <a:pt x="483939" y="196945"/>
                  </a:lnTo>
                  <a:lnTo>
                    <a:pt x="479422" y="156702"/>
                  </a:lnTo>
                  <a:lnTo>
                    <a:pt x="459562" y="118745"/>
                  </a:lnTo>
                  <a:lnTo>
                    <a:pt x="440427" y="99441"/>
                  </a:lnTo>
                  <a:lnTo>
                    <a:pt x="418339" y="85661"/>
                  </a:lnTo>
                  <a:lnTo>
                    <a:pt x="394434" y="77597"/>
                  </a:lnTo>
                  <a:lnTo>
                    <a:pt x="369849" y="75438"/>
                  </a:lnTo>
                  <a:close/>
                </a:path>
                <a:path w="561340" h="370840">
                  <a:moveTo>
                    <a:pt x="0" y="133770"/>
                  </a:moveTo>
                  <a:lnTo>
                    <a:pt x="0" y="236561"/>
                  </a:lnTo>
                  <a:lnTo>
                    <a:pt x="195643" y="222123"/>
                  </a:lnTo>
                  <a:lnTo>
                    <a:pt x="245980" y="222123"/>
                  </a:lnTo>
                  <a:lnTo>
                    <a:pt x="240042" y="185166"/>
                  </a:lnTo>
                  <a:lnTo>
                    <a:pt x="245980" y="148209"/>
                  </a:lnTo>
                  <a:lnTo>
                    <a:pt x="195643" y="148209"/>
                  </a:lnTo>
                  <a:lnTo>
                    <a:pt x="0" y="133770"/>
                  </a:lnTo>
                  <a:close/>
                </a:path>
                <a:path w="561340" h="370840">
                  <a:moveTo>
                    <a:pt x="376389" y="0"/>
                  </a:moveTo>
                  <a:lnTo>
                    <a:pt x="325016" y="7278"/>
                  </a:lnTo>
                  <a:lnTo>
                    <a:pt x="279223" y="27748"/>
                  </a:lnTo>
                  <a:lnTo>
                    <a:pt x="241046" y="59362"/>
                  </a:lnTo>
                  <a:lnTo>
                    <a:pt x="212520" y="100071"/>
                  </a:lnTo>
                  <a:lnTo>
                    <a:pt x="195681" y="147828"/>
                  </a:lnTo>
                  <a:lnTo>
                    <a:pt x="195643" y="148209"/>
                  </a:lnTo>
                  <a:lnTo>
                    <a:pt x="245980" y="148209"/>
                  </a:lnTo>
                  <a:lnTo>
                    <a:pt x="246992" y="141910"/>
                  </a:lnTo>
                  <a:lnTo>
                    <a:pt x="266347" y="104331"/>
                  </a:lnTo>
                  <a:lnTo>
                    <a:pt x="295861" y="74688"/>
                  </a:lnTo>
                  <a:lnTo>
                    <a:pt x="333290" y="55243"/>
                  </a:lnTo>
                  <a:lnTo>
                    <a:pt x="376389" y="48260"/>
                  </a:lnTo>
                  <a:lnTo>
                    <a:pt x="499096" y="48260"/>
                  </a:lnTo>
                  <a:lnTo>
                    <a:pt x="469482" y="25287"/>
                  </a:lnTo>
                  <a:lnTo>
                    <a:pt x="425422" y="6616"/>
                  </a:lnTo>
                  <a:lnTo>
                    <a:pt x="37638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262120" y="72086"/>
            <a:ext cx="3760470" cy="574675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000000"/>
                </a:solidFill>
                <a:latin typeface="Arial"/>
                <a:cs typeface="Arial"/>
              </a:rPr>
              <a:t>General</a:t>
            </a:r>
            <a:r>
              <a:rPr sz="3600" b="1" spc="-7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000000"/>
                </a:solidFill>
                <a:latin typeface="Arial"/>
                <a:cs typeface="Arial"/>
              </a:rPr>
              <a:t>Features</a:t>
            </a:r>
            <a:endParaRPr sz="36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556511" y="1858517"/>
            <a:ext cx="3057525" cy="1546860"/>
          </a:xfrm>
          <a:custGeom>
            <a:avLst/>
            <a:gdLst/>
            <a:ahLst/>
            <a:cxnLst/>
            <a:rect l="l" t="t" r="r" b="b"/>
            <a:pathLst>
              <a:path w="3057525" h="1546860">
                <a:moveTo>
                  <a:pt x="508127" y="0"/>
                </a:moveTo>
                <a:lnTo>
                  <a:pt x="548973" y="460"/>
                </a:lnTo>
                <a:lnTo>
                  <a:pt x="594223" y="2799"/>
                </a:lnTo>
                <a:lnTo>
                  <a:pt x="632841" y="10541"/>
                </a:lnTo>
                <a:lnTo>
                  <a:pt x="642239" y="19050"/>
                </a:lnTo>
                <a:lnTo>
                  <a:pt x="645414" y="23749"/>
                </a:lnTo>
                <a:lnTo>
                  <a:pt x="647065" y="29718"/>
                </a:lnTo>
                <a:lnTo>
                  <a:pt x="647065" y="36830"/>
                </a:lnTo>
                <a:lnTo>
                  <a:pt x="647065" y="410718"/>
                </a:lnTo>
                <a:lnTo>
                  <a:pt x="2867787" y="410718"/>
                </a:lnTo>
                <a:lnTo>
                  <a:pt x="2918105" y="417477"/>
                </a:lnTo>
                <a:lnTo>
                  <a:pt x="2963333" y="436555"/>
                </a:lnTo>
                <a:lnTo>
                  <a:pt x="3001660" y="466153"/>
                </a:lnTo>
                <a:lnTo>
                  <a:pt x="3031278" y="504472"/>
                </a:lnTo>
                <a:lnTo>
                  <a:pt x="3050375" y="549712"/>
                </a:lnTo>
                <a:lnTo>
                  <a:pt x="3057143" y="600075"/>
                </a:lnTo>
                <a:lnTo>
                  <a:pt x="3057143" y="1357503"/>
                </a:lnTo>
                <a:lnTo>
                  <a:pt x="3050375" y="1407821"/>
                </a:lnTo>
                <a:lnTo>
                  <a:pt x="3031278" y="1453049"/>
                </a:lnTo>
                <a:lnTo>
                  <a:pt x="3001660" y="1491376"/>
                </a:lnTo>
                <a:lnTo>
                  <a:pt x="2963333" y="1520994"/>
                </a:lnTo>
                <a:lnTo>
                  <a:pt x="2918105" y="1540091"/>
                </a:lnTo>
                <a:lnTo>
                  <a:pt x="2867787" y="1546860"/>
                </a:lnTo>
                <a:lnTo>
                  <a:pt x="537718" y="1546860"/>
                </a:lnTo>
                <a:lnTo>
                  <a:pt x="49860" y="1546860"/>
                </a:lnTo>
                <a:lnTo>
                  <a:pt x="43535" y="1546860"/>
                </a:lnTo>
                <a:lnTo>
                  <a:pt x="37592" y="1544828"/>
                </a:lnTo>
                <a:lnTo>
                  <a:pt x="14139" y="1513899"/>
                </a:lnTo>
                <a:lnTo>
                  <a:pt x="5565" y="1472334"/>
                </a:lnTo>
                <a:lnTo>
                  <a:pt x="3556" y="1428115"/>
                </a:lnTo>
                <a:lnTo>
                  <a:pt x="3741" y="1411642"/>
                </a:lnTo>
                <a:lnTo>
                  <a:pt x="6527" y="1370584"/>
                </a:lnTo>
                <a:lnTo>
                  <a:pt x="16027" y="1333119"/>
                </a:lnTo>
                <a:lnTo>
                  <a:pt x="42735" y="1305814"/>
                </a:lnTo>
                <a:lnTo>
                  <a:pt x="49860" y="1305814"/>
                </a:lnTo>
                <a:lnTo>
                  <a:pt x="336042" y="1305814"/>
                </a:lnTo>
                <a:lnTo>
                  <a:pt x="336042" y="306324"/>
                </a:lnTo>
                <a:lnTo>
                  <a:pt x="89039" y="442849"/>
                </a:lnTo>
                <a:lnTo>
                  <a:pt x="76019" y="448706"/>
                </a:lnTo>
                <a:lnTo>
                  <a:pt x="64258" y="453326"/>
                </a:lnTo>
                <a:lnTo>
                  <a:pt x="53760" y="456707"/>
                </a:lnTo>
                <a:lnTo>
                  <a:pt x="44526" y="458851"/>
                </a:lnTo>
                <a:lnTo>
                  <a:pt x="36361" y="459489"/>
                </a:lnTo>
                <a:lnTo>
                  <a:pt x="29087" y="458533"/>
                </a:lnTo>
                <a:lnTo>
                  <a:pt x="5746" y="428236"/>
                </a:lnTo>
                <a:lnTo>
                  <a:pt x="887" y="386699"/>
                </a:lnTo>
                <a:lnTo>
                  <a:pt x="0" y="346710"/>
                </a:lnTo>
                <a:lnTo>
                  <a:pt x="73" y="333063"/>
                </a:lnTo>
                <a:lnTo>
                  <a:pt x="2002" y="290889"/>
                </a:lnTo>
                <a:lnTo>
                  <a:pt x="14643" y="252476"/>
                </a:lnTo>
                <a:lnTo>
                  <a:pt x="372745" y="15494"/>
                </a:lnTo>
                <a:lnTo>
                  <a:pt x="376809" y="12319"/>
                </a:lnTo>
                <a:lnTo>
                  <a:pt x="381634" y="9652"/>
                </a:lnTo>
                <a:lnTo>
                  <a:pt x="387603" y="7747"/>
                </a:lnTo>
                <a:lnTo>
                  <a:pt x="393573" y="5715"/>
                </a:lnTo>
                <a:lnTo>
                  <a:pt x="437134" y="992"/>
                </a:lnTo>
                <a:lnTo>
                  <a:pt x="490599" y="45"/>
                </a:lnTo>
                <a:lnTo>
                  <a:pt x="508127" y="0"/>
                </a:lnTo>
                <a:close/>
              </a:path>
            </a:pathLst>
          </a:custGeom>
          <a:ln w="101600">
            <a:solidFill>
              <a:srgbClr val="0539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566286" y="2821051"/>
            <a:ext cx="151765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9545" marR="5080" indent="-157480">
              <a:spcBef>
                <a:spcPts val="100"/>
              </a:spcBef>
            </a:pPr>
            <a:r>
              <a:rPr sz="1500" b="1" spc="-20" dirty="0">
                <a:latin typeface="Calibri"/>
                <a:cs typeface="Calibri"/>
              </a:rPr>
              <a:t>ORIGINATES </a:t>
            </a:r>
            <a:r>
              <a:rPr sz="1500" b="1" spc="-10" dirty="0">
                <a:latin typeface="Calibri"/>
                <a:cs typeface="Calibri"/>
              </a:rPr>
              <a:t>FROM </a:t>
            </a:r>
            <a:r>
              <a:rPr sz="1500" b="1" spc="-325" dirty="0">
                <a:latin typeface="Calibri"/>
                <a:cs typeface="Calibri"/>
              </a:rPr>
              <a:t> </a:t>
            </a:r>
            <a:r>
              <a:rPr sz="1500" b="1" spc="-5" dirty="0">
                <a:latin typeface="Calibri"/>
                <a:cs typeface="Calibri"/>
              </a:rPr>
              <a:t>MESENCHYME</a:t>
            </a:r>
            <a:r>
              <a:rPr sz="1050" spc="-5" dirty="0">
                <a:solidFill>
                  <a:srgbClr val="7E7E7E"/>
                </a:solidFill>
                <a:latin typeface="Calibri"/>
                <a:cs typeface="Calibri"/>
              </a:rPr>
              <a:t>.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556511" y="4077461"/>
            <a:ext cx="3057525" cy="1553210"/>
          </a:xfrm>
          <a:custGeom>
            <a:avLst/>
            <a:gdLst/>
            <a:ahLst/>
            <a:cxnLst/>
            <a:rect l="l" t="t" r="r" b="b"/>
            <a:pathLst>
              <a:path w="3057525" h="1553210">
                <a:moveTo>
                  <a:pt x="492759" y="0"/>
                </a:moveTo>
                <a:lnTo>
                  <a:pt x="550791" y="1881"/>
                </a:lnTo>
                <a:lnTo>
                  <a:pt x="605059" y="7524"/>
                </a:lnTo>
                <a:lnTo>
                  <a:pt x="655566" y="16930"/>
                </a:lnTo>
                <a:lnTo>
                  <a:pt x="702310" y="30099"/>
                </a:lnTo>
                <a:lnTo>
                  <a:pt x="745196" y="46605"/>
                </a:lnTo>
                <a:lnTo>
                  <a:pt x="784320" y="66040"/>
                </a:lnTo>
                <a:lnTo>
                  <a:pt x="819681" y="88427"/>
                </a:lnTo>
                <a:lnTo>
                  <a:pt x="851281" y="113792"/>
                </a:lnTo>
                <a:lnTo>
                  <a:pt x="879040" y="141892"/>
                </a:lnTo>
                <a:lnTo>
                  <a:pt x="903049" y="172481"/>
                </a:lnTo>
                <a:lnTo>
                  <a:pt x="923272" y="205571"/>
                </a:lnTo>
                <a:lnTo>
                  <a:pt x="939672" y="241173"/>
                </a:lnTo>
                <a:lnTo>
                  <a:pt x="952414" y="278727"/>
                </a:lnTo>
                <a:lnTo>
                  <a:pt x="961501" y="317674"/>
                </a:lnTo>
                <a:lnTo>
                  <a:pt x="966944" y="358026"/>
                </a:lnTo>
                <a:lnTo>
                  <a:pt x="968756" y="399795"/>
                </a:lnTo>
                <a:lnTo>
                  <a:pt x="966342" y="424433"/>
                </a:lnTo>
                <a:lnTo>
                  <a:pt x="2867787" y="424433"/>
                </a:lnTo>
                <a:lnTo>
                  <a:pt x="2918105" y="431152"/>
                </a:lnTo>
                <a:lnTo>
                  <a:pt x="2963333" y="450111"/>
                </a:lnTo>
                <a:lnTo>
                  <a:pt x="3001660" y="479520"/>
                </a:lnTo>
                <a:lnTo>
                  <a:pt x="3031278" y="517586"/>
                </a:lnTo>
                <a:lnTo>
                  <a:pt x="3050375" y="562517"/>
                </a:lnTo>
                <a:lnTo>
                  <a:pt x="3057143" y="612520"/>
                </a:lnTo>
                <a:lnTo>
                  <a:pt x="3057143" y="1364869"/>
                </a:lnTo>
                <a:lnTo>
                  <a:pt x="3050375" y="1414872"/>
                </a:lnTo>
                <a:lnTo>
                  <a:pt x="3031278" y="1459803"/>
                </a:lnTo>
                <a:lnTo>
                  <a:pt x="3001660" y="1497869"/>
                </a:lnTo>
                <a:lnTo>
                  <a:pt x="2963333" y="1527278"/>
                </a:lnTo>
                <a:lnTo>
                  <a:pt x="2918105" y="1546237"/>
                </a:lnTo>
                <a:lnTo>
                  <a:pt x="2867787" y="1552956"/>
                </a:lnTo>
                <a:lnTo>
                  <a:pt x="981837" y="1552956"/>
                </a:lnTo>
                <a:lnTo>
                  <a:pt x="537718" y="1552956"/>
                </a:lnTo>
                <a:lnTo>
                  <a:pt x="98539" y="1552956"/>
                </a:lnTo>
                <a:lnTo>
                  <a:pt x="85925" y="1552660"/>
                </a:lnTo>
                <a:lnTo>
                  <a:pt x="44375" y="1545329"/>
                </a:lnTo>
                <a:lnTo>
                  <a:pt x="12317" y="1513305"/>
                </a:lnTo>
                <a:lnTo>
                  <a:pt x="1335" y="1460690"/>
                </a:lnTo>
                <a:lnTo>
                  <a:pt x="0" y="1423289"/>
                </a:lnTo>
                <a:lnTo>
                  <a:pt x="221" y="1404494"/>
                </a:lnTo>
                <a:lnTo>
                  <a:pt x="3556" y="1356614"/>
                </a:lnTo>
                <a:lnTo>
                  <a:pt x="12242" y="1318394"/>
                </a:lnTo>
                <a:lnTo>
                  <a:pt x="33871" y="1275044"/>
                </a:lnTo>
                <a:lnTo>
                  <a:pt x="58024" y="1242980"/>
                </a:lnTo>
                <a:lnTo>
                  <a:pt x="345440" y="936244"/>
                </a:lnTo>
                <a:lnTo>
                  <a:pt x="383305" y="895907"/>
                </a:lnTo>
                <a:lnTo>
                  <a:pt x="417290" y="857392"/>
                </a:lnTo>
                <a:lnTo>
                  <a:pt x="447417" y="820711"/>
                </a:lnTo>
                <a:lnTo>
                  <a:pt x="473709" y="785876"/>
                </a:lnTo>
                <a:lnTo>
                  <a:pt x="496738" y="752705"/>
                </a:lnTo>
                <a:lnTo>
                  <a:pt x="534699" y="690792"/>
                </a:lnTo>
                <a:lnTo>
                  <a:pt x="562278" y="634615"/>
                </a:lnTo>
                <a:lnTo>
                  <a:pt x="580999" y="583076"/>
                </a:lnTo>
                <a:lnTo>
                  <a:pt x="591528" y="535612"/>
                </a:lnTo>
                <a:lnTo>
                  <a:pt x="596532" y="490793"/>
                </a:lnTo>
                <a:lnTo>
                  <a:pt x="597154" y="469264"/>
                </a:lnTo>
                <a:lnTo>
                  <a:pt x="596388" y="450093"/>
                </a:lnTo>
                <a:lnTo>
                  <a:pt x="584708" y="395605"/>
                </a:lnTo>
                <a:lnTo>
                  <a:pt x="559329" y="348402"/>
                </a:lnTo>
                <a:lnTo>
                  <a:pt x="520477" y="311769"/>
                </a:lnTo>
                <a:lnTo>
                  <a:pt x="467576" y="287758"/>
                </a:lnTo>
                <a:lnTo>
                  <a:pt x="424193" y="280328"/>
                </a:lnTo>
                <a:lnTo>
                  <a:pt x="400050" y="279400"/>
                </a:lnTo>
                <a:lnTo>
                  <a:pt x="366071" y="280517"/>
                </a:lnTo>
                <a:lnTo>
                  <a:pt x="304020" y="289419"/>
                </a:lnTo>
                <a:lnTo>
                  <a:pt x="249816" y="306280"/>
                </a:lnTo>
                <a:lnTo>
                  <a:pt x="202347" y="326005"/>
                </a:lnTo>
                <a:lnTo>
                  <a:pt x="161425" y="347339"/>
                </a:lnTo>
                <a:lnTo>
                  <a:pt x="127292" y="367377"/>
                </a:lnTo>
                <a:lnTo>
                  <a:pt x="112788" y="376681"/>
                </a:lnTo>
                <a:lnTo>
                  <a:pt x="99880" y="384682"/>
                </a:lnTo>
                <a:lnTo>
                  <a:pt x="88453" y="390397"/>
                </a:lnTo>
                <a:lnTo>
                  <a:pt x="78511" y="393826"/>
                </a:lnTo>
                <a:lnTo>
                  <a:pt x="70053" y="394969"/>
                </a:lnTo>
                <a:lnTo>
                  <a:pt x="62928" y="394969"/>
                </a:lnTo>
                <a:lnTo>
                  <a:pt x="39179" y="364363"/>
                </a:lnTo>
                <a:lnTo>
                  <a:pt x="31457" y="320167"/>
                </a:lnTo>
                <a:lnTo>
                  <a:pt x="28684" y="271589"/>
                </a:lnTo>
                <a:lnTo>
                  <a:pt x="28498" y="252349"/>
                </a:lnTo>
                <a:lnTo>
                  <a:pt x="28608" y="239351"/>
                </a:lnTo>
                <a:lnTo>
                  <a:pt x="31276" y="198100"/>
                </a:lnTo>
                <a:lnTo>
                  <a:pt x="42293" y="156773"/>
                </a:lnTo>
                <a:lnTo>
                  <a:pt x="74867" y="119782"/>
                </a:lnTo>
                <a:lnTo>
                  <a:pt x="120510" y="91439"/>
                </a:lnTo>
                <a:lnTo>
                  <a:pt x="164876" y="69881"/>
                </a:lnTo>
                <a:lnTo>
                  <a:pt x="218452" y="48894"/>
                </a:lnTo>
                <a:lnTo>
                  <a:pt x="279576" y="29924"/>
                </a:lnTo>
                <a:lnTo>
                  <a:pt x="346709" y="14096"/>
                </a:lnTo>
                <a:lnTo>
                  <a:pt x="418211" y="3524"/>
                </a:lnTo>
                <a:lnTo>
                  <a:pt x="455116" y="881"/>
                </a:lnTo>
                <a:lnTo>
                  <a:pt x="492759" y="0"/>
                </a:lnTo>
                <a:close/>
              </a:path>
            </a:pathLst>
          </a:custGeom>
          <a:ln w="101600">
            <a:solidFill>
              <a:srgbClr val="C12F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228848" y="5274005"/>
            <a:ext cx="1482090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00" b="1" dirty="0">
                <a:latin typeface="Calibri"/>
                <a:cs typeface="Calibri"/>
              </a:rPr>
              <a:t>H</a:t>
            </a:r>
            <a:r>
              <a:rPr sz="1500" b="1" spc="-5" dirty="0">
                <a:latin typeface="Calibri"/>
                <a:cs typeface="Calibri"/>
              </a:rPr>
              <a:t>IGH</a:t>
            </a:r>
            <a:r>
              <a:rPr sz="1500" b="1" spc="-130" dirty="0">
                <a:latin typeface="Calibri"/>
                <a:cs typeface="Calibri"/>
              </a:rPr>
              <a:t>L</a:t>
            </a:r>
            <a:r>
              <a:rPr sz="1500" b="1" dirty="0">
                <a:latin typeface="Calibri"/>
                <a:cs typeface="Calibri"/>
              </a:rPr>
              <a:t>Y</a:t>
            </a:r>
            <a:r>
              <a:rPr sz="1500" b="1" spc="-5" dirty="0">
                <a:latin typeface="Calibri"/>
                <a:cs typeface="Calibri"/>
              </a:rPr>
              <a:t> </a:t>
            </a:r>
            <a:r>
              <a:rPr sz="1500" b="1" spc="-85" dirty="0">
                <a:latin typeface="Calibri"/>
                <a:cs typeface="Calibri"/>
              </a:rPr>
              <a:t>V</a:t>
            </a:r>
            <a:r>
              <a:rPr sz="1500" b="1" dirty="0">
                <a:latin typeface="Calibri"/>
                <a:cs typeface="Calibri"/>
              </a:rPr>
              <a:t>ASCULAR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579870" y="1858517"/>
            <a:ext cx="3054350" cy="1553210"/>
          </a:xfrm>
          <a:custGeom>
            <a:avLst/>
            <a:gdLst/>
            <a:ahLst/>
            <a:cxnLst/>
            <a:rect l="l" t="t" r="r" b="b"/>
            <a:pathLst>
              <a:path w="3054350" h="1553210">
                <a:moveTo>
                  <a:pt x="495172" y="0"/>
                </a:moveTo>
                <a:lnTo>
                  <a:pt x="549394" y="1595"/>
                </a:lnTo>
                <a:lnTo>
                  <a:pt x="600424" y="6381"/>
                </a:lnTo>
                <a:lnTo>
                  <a:pt x="648263" y="14358"/>
                </a:lnTo>
                <a:lnTo>
                  <a:pt x="692912" y="25527"/>
                </a:lnTo>
                <a:lnTo>
                  <a:pt x="734250" y="39695"/>
                </a:lnTo>
                <a:lnTo>
                  <a:pt x="772160" y="56673"/>
                </a:lnTo>
                <a:lnTo>
                  <a:pt x="806640" y="76461"/>
                </a:lnTo>
                <a:lnTo>
                  <a:pt x="837691" y="99060"/>
                </a:lnTo>
                <a:lnTo>
                  <a:pt x="889412" y="152701"/>
                </a:lnTo>
                <a:lnTo>
                  <a:pt x="926845" y="217297"/>
                </a:lnTo>
                <a:lnTo>
                  <a:pt x="940087" y="253470"/>
                </a:lnTo>
                <a:lnTo>
                  <a:pt x="949531" y="291893"/>
                </a:lnTo>
                <a:lnTo>
                  <a:pt x="955188" y="332579"/>
                </a:lnTo>
                <a:lnTo>
                  <a:pt x="957071" y="375539"/>
                </a:lnTo>
                <a:lnTo>
                  <a:pt x="947546" y="443738"/>
                </a:lnTo>
                <a:lnTo>
                  <a:pt x="2864738" y="443738"/>
                </a:lnTo>
                <a:lnTo>
                  <a:pt x="2915057" y="450344"/>
                </a:lnTo>
                <a:lnTo>
                  <a:pt x="2960285" y="468987"/>
                </a:lnTo>
                <a:lnTo>
                  <a:pt x="2998612" y="497903"/>
                </a:lnTo>
                <a:lnTo>
                  <a:pt x="3028230" y="535328"/>
                </a:lnTo>
                <a:lnTo>
                  <a:pt x="3047327" y="579498"/>
                </a:lnTo>
                <a:lnTo>
                  <a:pt x="3054096" y="628650"/>
                </a:lnTo>
                <a:lnTo>
                  <a:pt x="3054096" y="1368044"/>
                </a:lnTo>
                <a:lnTo>
                  <a:pt x="3047327" y="1417195"/>
                </a:lnTo>
                <a:lnTo>
                  <a:pt x="3028230" y="1461365"/>
                </a:lnTo>
                <a:lnTo>
                  <a:pt x="2998612" y="1498790"/>
                </a:lnTo>
                <a:lnTo>
                  <a:pt x="2960285" y="1527706"/>
                </a:lnTo>
                <a:lnTo>
                  <a:pt x="2915057" y="1546349"/>
                </a:lnTo>
                <a:lnTo>
                  <a:pt x="2864738" y="1552956"/>
                </a:lnTo>
                <a:lnTo>
                  <a:pt x="434593" y="1552956"/>
                </a:lnTo>
                <a:lnTo>
                  <a:pt x="396021" y="1552265"/>
                </a:lnTo>
                <a:lnTo>
                  <a:pt x="322401" y="1546740"/>
                </a:lnTo>
                <a:lnTo>
                  <a:pt x="253940" y="1536124"/>
                </a:lnTo>
                <a:lnTo>
                  <a:pt x="193067" y="1522511"/>
                </a:lnTo>
                <a:lnTo>
                  <a:pt x="140366" y="1506541"/>
                </a:lnTo>
                <a:lnTo>
                  <a:pt x="96742" y="1489690"/>
                </a:lnTo>
                <a:lnTo>
                  <a:pt x="49863" y="1465738"/>
                </a:lnTo>
                <a:lnTo>
                  <a:pt x="20272" y="1439241"/>
                </a:lnTo>
                <a:lnTo>
                  <a:pt x="5796" y="1398065"/>
                </a:lnTo>
                <a:lnTo>
                  <a:pt x="1017" y="1354451"/>
                </a:lnTo>
                <a:lnTo>
                  <a:pt x="0" y="1309624"/>
                </a:lnTo>
                <a:lnTo>
                  <a:pt x="595" y="1283934"/>
                </a:lnTo>
                <a:lnTo>
                  <a:pt x="5357" y="1245365"/>
                </a:lnTo>
                <a:lnTo>
                  <a:pt x="29063" y="1212407"/>
                </a:lnTo>
                <a:lnTo>
                  <a:pt x="78993" y="1226693"/>
                </a:lnTo>
                <a:lnTo>
                  <a:pt x="94493" y="1234666"/>
                </a:lnTo>
                <a:lnTo>
                  <a:pt x="112029" y="1242949"/>
                </a:lnTo>
                <a:lnTo>
                  <a:pt x="153162" y="1260348"/>
                </a:lnTo>
                <a:lnTo>
                  <a:pt x="202136" y="1277683"/>
                </a:lnTo>
                <a:lnTo>
                  <a:pt x="258825" y="1293876"/>
                </a:lnTo>
                <a:lnTo>
                  <a:pt x="323580" y="1305702"/>
                </a:lnTo>
                <a:lnTo>
                  <a:pt x="396620" y="1309624"/>
                </a:lnTo>
                <a:lnTo>
                  <a:pt x="428317" y="1308673"/>
                </a:lnTo>
                <a:lnTo>
                  <a:pt x="485900" y="1301105"/>
                </a:lnTo>
                <a:lnTo>
                  <a:pt x="535816" y="1286224"/>
                </a:lnTo>
                <a:lnTo>
                  <a:pt x="578211" y="1265078"/>
                </a:lnTo>
                <a:lnTo>
                  <a:pt x="613054" y="1237882"/>
                </a:lnTo>
                <a:lnTo>
                  <a:pt x="639204" y="1204874"/>
                </a:lnTo>
                <a:lnTo>
                  <a:pt x="656470" y="1166203"/>
                </a:lnTo>
                <a:lnTo>
                  <a:pt x="665043" y="1123011"/>
                </a:lnTo>
                <a:lnTo>
                  <a:pt x="666114" y="1099820"/>
                </a:lnTo>
                <a:lnTo>
                  <a:pt x="664827" y="1074386"/>
                </a:lnTo>
                <a:lnTo>
                  <a:pt x="654488" y="1027471"/>
                </a:lnTo>
                <a:lnTo>
                  <a:pt x="633767" y="985869"/>
                </a:lnTo>
                <a:lnTo>
                  <a:pt x="602855" y="950245"/>
                </a:lnTo>
                <a:lnTo>
                  <a:pt x="561752" y="920716"/>
                </a:lnTo>
                <a:lnTo>
                  <a:pt x="510127" y="897804"/>
                </a:lnTo>
                <a:lnTo>
                  <a:pt x="447786" y="881778"/>
                </a:lnTo>
                <a:lnTo>
                  <a:pt x="374443" y="873638"/>
                </a:lnTo>
                <a:lnTo>
                  <a:pt x="333628" y="872617"/>
                </a:lnTo>
                <a:lnTo>
                  <a:pt x="200659" y="872617"/>
                </a:lnTo>
                <a:lnTo>
                  <a:pt x="193250" y="872374"/>
                </a:lnTo>
                <a:lnTo>
                  <a:pt x="156717" y="851789"/>
                </a:lnTo>
                <a:lnTo>
                  <a:pt x="145351" y="804334"/>
                </a:lnTo>
                <a:lnTo>
                  <a:pt x="143637" y="757936"/>
                </a:lnTo>
                <a:lnTo>
                  <a:pt x="143827" y="741914"/>
                </a:lnTo>
                <a:lnTo>
                  <a:pt x="146684" y="702945"/>
                </a:lnTo>
                <a:lnTo>
                  <a:pt x="160527" y="662178"/>
                </a:lnTo>
                <a:lnTo>
                  <a:pt x="172719" y="653669"/>
                </a:lnTo>
                <a:lnTo>
                  <a:pt x="179450" y="650494"/>
                </a:lnTo>
                <a:lnTo>
                  <a:pt x="187578" y="648970"/>
                </a:lnTo>
                <a:lnTo>
                  <a:pt x="197103" y="648970"/>
                </a:lnTo>
                <a:lnTo>
                  <a:pt x="331342" y="648970"/>
                </a:lnTo>
                <a:lnTo>
                  <a:pt x="396303" y="645064"/>
                </a:lnTo>
                <a:lnTo>
                  <a:pt x="453643" y="633349"/>
                </a:lnTo>
                <a:lnTo>
                  <a:pt x="502713" y="614394"/>
                </a:lnTo>
                <a:lnTo>
                  <a:pt x="543305" y="588772"/>
                </a:lnTo>
                <a:lnTo>
                  <a:pt x="575198" y="556768"/>
                </a:lnTo>
                <a:lnTo>
                  <a:pt x="598424" y="518668"/>
                </a:lnTo>
                <a:lnTo>
                  <a:pt x="612711" y="475329"/>
                </a:lnTo>
                <a:lnTo>
                  <a:pt x="617474" y="427609"/>
                </a:lnTo>
                <a:lnTo>
                  <a:pt x="616662" y="408725"/>
                </a:lnTo>
                <a:lnTo>
                  <a:pt x="604392" y="355219"/>
                </a:lnTo>
                <a:lnTo>
                  <a:pt x="577782" y="309141"/>
                </a:lnTo>
                <a:lnTo>
                  <a:pt x="536543" y="273796"/>
                </a:lnTo>
                <a:lnTo>
                  <a:pt x="499871" y="256667"/>
                </a:lnTo>
                <a:lnTo>
                  <a:pt x="455945" y="245808"/>
                </a:lnTo>
                <a:lnTo>
                  <a:pt x="404875" y="242189"/>
                </a:lnTo>
                <a:lnTo>
                  <a:pt x="374465" y="243310"/>
                </a:lnTo>
                <a:lnTo>
                  <a:pt x="316311" y="252315"/>
                </a:lnTo>
                <a:lnTo>
                  <a:pt x="261921" y="269392"/>
                </a:lnTo>
                <a:lnTo>
                  <a:pt x="212963" y="289065"/>
                </a:lnTo>
                <a:lnTo>
                  <a:pt x="169741" y="310094"/>
                </a:lnTo>
                <a:lnTo>
                  <a:pt x="132923" y="330096"/>
                </a:lnTo>
                <a:lnTo>
                  <a:pt x="116966" y="339598"/>
                </a:lnTo>
                <a:lnTo>
                  <a:pt x="102822" y="347692"/>
                </a:lnTo>
                <a:lnTo>
                  <a:pt x="90677" y="353488"/>
                </a:lnTo>
                <a:lnTo>
                  <a:pt x="80533" y="356975"/>
                </a:lnTo>
                <a:lnTo>
                  <a:pt x="72389" y="358140"/>
                </a:lnTo>
                <a:lnTo>
                  <a:pt x="66039" y="358140"/>
                </a:lnTo>
                <a:lnTo>
                  <a:pt x="39766" y="324246"/>
                </a:lnTo>
                <a:lnTo>
                  <a:pt x="35004" y="279558"/>
                </a:lnTo>
                <a:lnTo>
                  <a:pt x="34416" y="248031"/>
                </a:lnTo>
                <a:lnTo>
                  <a:pt x="34488" y="234170"/>
                </a:lnTo>
                <a:lnTo>
                  <a:pt x="36349" y="190755"/>
                </a:lnTo>
                <a:lnTo>
                  <a:pt x="45719" y="152146"/>
                </a:lnTo>
                <a:lnTo>
                  <a:pt x="74023" y="119534"/>
                </a:lnTo>
                <a:lnTo>
                  <a:pt x="115188" y="92710"/>
                </a:lnTo>
                <a:lnTo>
                  <a:pt x="156717" y="70961"/>
                </a:lnTo>
                <a:lnTo>
                  <a:pt x="207771" y="49784"/>
                </a:lnTo>
                <a:lnTo>
                  <a:pt x="267890" y="30559"/>
                </a:lnTo>
                <a:lnTo>
                  <a:pt x="336676" y="14478"/>
                </a:lnTo>
                <a:lnTo>
                  <a:pt x="412781" y="3619"/>
                </a:lnTo>
                <a:lnTo>
                  <a:pt x="453191" y="904"/>
                </a:lnTo>
                <a:lnTo>
                  <a:pt x="495172" y="0"/>
                </a:lnTo>
                <a:close/>
              </a:path>
            </a:pathLst>
          </a:custGeom>
          <a:ln w="101600">
            <a:solidFill>
              <a:srgbClr val="F792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389622" y="2403476"/>
            <a:ext cx="205295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spcBef>
                <a:spcPts val="100"/>
              </a:spcBef>
            </a:pPr>
            <a:r>
              <a:rPr sz="1500" b="1" spc="-5" dirty="0">
                <a:latin typeface="Calibri"/>
                <a:cs typeface="Calibri"/>
              </a:rPr>
              <a:t>COMPOSED </a:t>
            </a:r>
            <a:r>
              <a:rPr sz="1500" b="1" dirty="0">
                <a:latin typeface="Calibri"/>
                <a:cs typeface="Calibri"/>
              </a:rPr>
              <a:t>OF </a:t>
            </a:r>
            <a:r>
              <a:rPr sz="1500" b="1" spc="-10" dirty="0">
                <a:latin typeface="Calibri"/>
                <a:cs typeface="Calibri"/>
              </a:rPr>
              <a:t>VARIABLE </a:t>
            </a:r>
            <a:r>
              <a:rPr sz="1500" b="1" spc="-325" dirty="0">
                <a:latin typeface="Calibri"/>
                <a:cs typeface="Calibri"/>
              </a:rPr>
              <a:t> </a:t>
            </a:r>
            <a:r>
              <a:rPr sz="1500" b="1" spc="-5" dirty="0">
                <a:latin typeface="Calibri"/>
                <a:cs typeface="Calibri"/>
              </a:rPr>
              <a:t>AMOUNTS</a:t>
            </a:r>
            <a:r>
              <a:rPr sz="1500" b="1" dirty="0">
                <a:latin typeface="Calibri"/>
                <a:cs typeface="Calibri"/>
              </a:rPr>
              <a:t> OF</a:t>
            </a:r>
            <a:r>
              <a:rPr sz="1500" b="1" spc="5" dirty="0">
                <a:latin typeface="Calibri"/>
                <a:cs typeface="Calibri"/>
              </a:rPr>
              <a:t> </a:t>
            </a:r>
            <a:r>
              <a:rPr sz="1500" b="1" spc="-5" dirty="0">
                <a:latin typeface="Calibri"/>
                <a:cs typeface="Calibri"/>
              </a:rPr>
              <a:t>CELLS, </a:t>
            </a:r>
            <a:r>
              <a:rPr sz="1500" b="1" spc="-325" dirty="0">
                <a:latin typeface="Calibri"/>
                <a:cs typeface="Calibri"/>
              </a:rPr>
              <a:t> </a:t>
            </a:r>
            <a:r>
              <a:rPr sz="1500" b="1" spc="-5" dirty="0">
                <a:latin typeface="Calibri"/>
                <a:cs typeface="Calibri"/>
              </a:rPr>
              <a:t>FIBRES</a:t>
            </a:r>
            <a:r>
              <a:rPr sz="1500" b="1" dirty="0">
                <a:latin typeface="Calibri"/>
                <a:cs typeface="Calibri"/>
              </a:rPr>
              <a:t> AND</a:t>
            </a:r>
            <a:r>
              <a:rPr sz="1500" b="1" spc="5" dirty="0">
                <a:latin typeface="Calibri"/>
                <a:cs typeface="Calibri"/>
              </a:rPr>
              <a:t> </a:t>
            </a:r>
            <a:r>
              <a:rPr sz="1500" b="1" spc="-5" dirty="0">
                <a:latin typeface="Calibri"/>
                <a:cs typeface="Calibri"/>
              </a:rPr>
              <a:t>GROUND </a:t>
            </a:r>
            <a:r>
              <a:rPr sz="1500" b="1" dirty="0">
                <a:latin typeface="Calibri"/>
                <a:cs typeface="Calibri"/>
              </a:rPr>
              <a:t> </a:t>
            </a:r>
            <a:r>
              <a:rPr sz="1500" b="1" spc="-15" dirty="0">
                <a:latin typeface="Calibri"/>
                <a:cs typeface="Calibri"/>
              </a:rPr>
              <a:t>SUBSTANCE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579871" y="4077461"/>
            <a:ext cx="3057525" cy="1551940"/>
          </a:xfrm>
          <a:custGeom>
            <a:avLst/>
            <a:gdLst/>
            <a:ahLst/>
            <a:cxnLst/>
            <a:rect l="l" t="t" r="r" b="b"/>
            <a:pathLst>
              <a:path w="3057525" h="1551939">
                <a:moveTo>
                  <a:pt x="654176" y="269620"/>
                </a:moveTo>
                <a:lnTo>
                  <a:pt x="249300" y="976502"/>
                </a:lnTo>
                <a:lnTo>
                  <a:pt x="656589" y="976502"/>
                </a:lnTo>
                <a:lnTo>
                  <a:pt x="656589" y="269620"/>
                </a:lnTo>
                <a:lnTo>
                  <a:pt x="654176" y="269620"/>
                </a:lnTo>
                <a:close/>
              </a:path>
              <a:path w="3057525" h="1551939">
                <a:moveTo>
                  <a:pt x="736091" y="0"/>
                </a:moveTo>
                <a:lnTo>
                  <a:pt x="792194" y="746"/>
                </a:lnTo>
                <a:lnTo>
                  <a:pt x="839342" y="2920"/>
                </a:lnTo>
                <a:lnTo>
                  <a:pt x="877839" y="6826"/>
                </a:lnTo>
                <a:lnTo>
                  <a:pt x="919575" y="15946"/>
                </a:lnTo>
                <a:lnTo>
                  <a:pt x="953976" y="38893"/>
                </a:lnTo>
                <a:lnTo>
                  <a:pt x="956944" y="51054"/>
                </a:lnTo>
                <a:lnTo>
                  <a:pt x="956944" y="410463"/>
                </a:lnTo>
                <a:lnTo>
                  <a:pt x="2867786" y="410463"/>
                </a:lnTo>
                <a:lnTo>
                  <a:pt x="2918105" y="417232"/>
                </a:lnTo>
                <a:lnTo>
                  <a:pt x="2963333" y="436334"/>
                </a:lnTo>
                <a:lnTo>
                  <a:pt x="3001660" y="465963"/>
                </a:lnTo>
                <a:lnTo>
                  <a:pt x="3031278" y="504312"/>
                </a:lnTo>
                <a:lnTo>
                  <a:pt x="3050375" y="549576"/>
                </a:lnTo>
                <a:lnTo>
                  <a:pt x="3057144" y="599948"/>
                </a:lnTo>
                <a:lnTo>
                  <a:pt x="3057144" y="1357884"/>
                </a:lnTo>
                <a:lnTo>
                  <a:pt x="3050375" y="1408255"/>
                </a:lnTo>
                <a:lnTo>
                  <a:pt x="3031278" y="1453519"/>
                </a:lnTo>
                <a:lnTo>
                  <a:pt x="3001660" y="1491869"/>
                </a:lnTo>
                <a:lnTo>
                  <a:pt x="2963333" y="1521497"/>
                </a:lnTo>
                <a:lnTo>
                  <a:pt x="2918105" y="1540599"/>
                </a:lnTo>
                <a:lnTo>
                  <a:pt x="2867786" y="1547368"/>
                </a:lnTo>
                <a:lnTo>
                  <a:pt x="884174" y="1547368"/>
                </a:lnTo>
                <a:lnTo>
                  <a:pt x="878585" y="1548460"/>
                </a:lnTo>
                <a:lnTo>
                  <a:pt x="863272" y="1549760"/>
                </a:lnTo>
                <a:lnTo>
                  <a:pt x="845899" y="1550689"/>
                </a:lnTo>
                <a:lnTo>
                  <a:pt x="826454" y="1551246"/>
                </a:lnTo>
                <a:lnTo>
                  <a:pt x="804926" y="1551432"/>
                </a:lnTo>
                <a:lnTo>
                  <a:pt x="784427" y="1551246"/>
                </a:lnTo>
                <a:lnTo>
                  <a:pt x="733170" y="1548460"/>
                </a:lnTo>
                <a:lnTo>
                  <a:pt x="686815" y="1539557"/>
                </a:lnTo>
                <a:lnTo>
                  <a:pt x="656589" y="1511833"/>
                </a:lnTo>
                <a:lnTo>
                  <a:pt x="656589" y="1503934"/>
                </a:lnTo>
                <a:lnTo>
                  <a:pt x="656589" y="1225931"/>
                </a:lnTo>
                <a:lnTo>
                  <a:pt x="68833" y="1225931"/>
                </a:lnTo>
                <a:lnTo>
                  <a:pt x="60761" y="1225669"/>
                </a:lnTo>
                <a:lnTo>
                  <a:pt x="21935" y="1209577"/>
                </a:lnTo>
                <a:lnTo>
                  <a:pt x="6574" y="1173134"/>
                </a:lnTo>
                <a:lnTo>
                  <a:pt x="1047" y="1127490"/>
                </a:lnTo>
                <a:lnTo>
                  <a:pt x="0" y="1085723"/>
                </a:lnTo>
                <a:lnTo>
                  <a:pt x="117" y="1067387"/>
                </a:lnTo>
                <a:lnTo>
                  <a:pt x="1777" y="1019810"/>
                </a:lnTo>
                <a:lnTo>
                  <a:pt x="5796" y="980983"/>
                </a:lnTo>
                <a:lnTo>
                  <a:pt x="15962" y="936833"/>
                </a:lnTo>
                <a:lnTo>
                  <a:pt x="33470" y="894963"/>
                </a:lnTo>
                <a:lnTo>
                  <a:pt x="516508" y="41529"/>
                </a:lnTo>
                <a:lnTo>
                  <a:pt x="553704" y="16049"/>
                </a:lnTo>
                <a:lnTo>
                  <a:pt x="605345" y="5461"/>
                </a:lnTo>
                <a:lnTo>
                  <a:pt x="661743" y="1339"/>
                </a:lnTo>
                <a:lnTo>
                  <a:pt x="709229" y="144"/>
                </a:lnTo>
                <a:lnTo>
                  <a:pt x="736091" y="0"/>
                </a:lnTo>
                <a:close/>
              </a:path>
            </a:pathLst>
          </a:custGeom>
          <a:ln w="101600">
            <a:solidFill>
              <a:srgbClr val="A1B8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402195" y="5078095"/>
            <a:ext cx="202946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13105" marR="5080" indent="-701040">
              <a:spcBef>
                <a:spcPts val="100"/>
              </a:spcBef>
            </a:pPr>
            <a:r>
              <a:rPr sz="1500" b="1" spc="-15" dirty="0">
                <a:latin typeface="Calibri"/>
                <a:cs typeface="Calibri"/>
              </a:rPr>
              <a:t>VARIABLE REGENERATIVE </a:t>
            </a:r>
            <a:r>
              <a:rPr sz="1500" b="1" spc="-325" dirty="0">
                <a:latin typeface="Calibri"/>
                <a:cs typeface="Calibri"/>
              </a:rPr>
              <a:t> </a:t>
            </a:r>
            <a:r>
              <a:rPr sz="1500" b="1" spc="-10" dirty="0">
                <a:latin typeface="Calibri"/>
                <a:cs typeface="Calibri"/>
              </a:rPr>
              <a:t>POWER</a:t>
            </a:r>
            <a:endParaRPr sz="1500">
              <a:latin typeface="Calibri"/>
              <a:cs typeface="Calibri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85009" y="920383"/>
            <a:ext cx="8255000" cy="1160780"/>
            <a:chOff x="445388" y="265556"/>
            <a:chExt cx="8255000" cy="1160780"/>
          </a:xfrm>
        </p:grpSpPr>
        <p:sp>
          <p:nvSpPr>
            <p:cNvPr id="3" name="object 3"/>
            <p:cNvSpPr/>
            <p:nvPr/>
          </p:nvSpPr>
          <p:spPr>
            <a:xfrm>
              <a:off x="454913" y="275081"/>
              <a:ext cx="8235950" cy="1141730"/>
            </a:xfrm>
            <a:custGeom>
              <a:avLst/>
              <a:gdLst/>
              <a:ahLst/>
              <a:cxnLst/>
              <a:rect l="l" t="t" r="r" b="b"/>
              <a:pathLst>
                <a:path w="8235950" h="1141730">
                  <a:moveTo>
                    <a:pt x="8045450" y="0"/>
                  </a:moveTo>
                  <a:lnTo>
                    <a:pt x="190245" y="0"/>
                  </a:lnTo>
                  <a:lnTo>
                    <a:pt x="146625" y="5026"/>
                  </a:lnTo>
                  <a:lnTo>
                    <a:pt x="106581" y="19343"/>
                  </a:lnTo>
                  <a:lnTo>
                    <a:pt x="71258" y="41807"/>
                  </a:lnTo>
                  <a:lnTo>
                    <a:pt x="41795" y="71274"/>
                  </a:lnTo>
                  <a:lnTo>
                    <a:pt x="19337" y="106598"/>
                  </a:lnTo>
                  <a:lnTo>
                    <a:pt x="5024" y="146637"/>
                  </a:lnTo>
                  <a:lnTo>
                    <a:pt x="0" y="190246"/>
                  </a:lnTo>
                  <a:lnTo>
                    <a:pt x="0" y="951230"/>
                  </a:lnTo>
                  <a:lnTo>
                    <a:pt x="5024" y="994838"/>
                  </a:lnTo>
                  <a:lnTo>
                    <a:pt x="19337" y="1034877"/>
                  </a:lnTo>
                  <a:lnTo>
                    <a:pt x="41795" y="1070201"/>
                  </a:lnTo>
                  <a:lnTo>
                    <a:pt x="71258" y="1099668"/>
                  </a:lnTo>
                  <a:lnTo>
                    <a:pt x="106581" y="1122132"/>
                  </a:lnTo>
                  <a:lnTo>
                    <a:pt x="146625" y="1136449"/>
                  </a:lnTo>
                  <a:lnTo>
                    <a:pt x="190245" y="1141476"/>
                  </a:lnTo>
                  <a:lnTo>
                    <a:pt x="8045450" y="1141476"/>
                  </a:lnTo>
                  <a:lnTo>
                    <a:pt x="8089058" y="1136449"/>
                  </a:lnTo>
                  <a:lnTo>
                    <a:pt x="8129097" y="1122132"/>
                  </a:lnTo>
                  <a:lnTo>
                    <a:pt x="8164421" y="1099668"/>
                  </a:lnTo>
                  <a:lnTo>
                    <a:pt x="8193888" y="1070201"/>
                  </a:lnTo>
                  <a:lnTo>
                    <a:pt x="8216352" y="1034877"/>
                  </a:lnTo>
                  <a:lnTo>
                    <a:pt x="8230669" y="994838"/>
                  </a:lnTo>
                  <a:lnTo>
                    <a:pt x="8235695" y="951230"/>
                  </a:lnTo>
                  <a:lnTo>
                    <a:pt x="8235695" y="190246"/>
                  </a:lnTo>
                  <a:lnTo>
                    <a:pt x="8230669" y="146637"/>
                  </a:lnTo>
                  <a:lnTo>
                    <a:pt x="8216352" y="106598"/>
                  </a:lnTo>
                  <a:lnTo>
                    <a:pt x="8193888" y="71274"/>
                  </a:lnTo>
                  <a:lnTo>
                    <a:pt x="8164421" y="41807"/>
                  </a:lnTo>
                  <a:lnTo>
                    <a:pt x="8129097" y="19343"/>
                  </a:lnTo>
                  <a:lnTo>
                    <a:pt x="8089058" y="5026"/>
                  </a:lnTo>
                  <a:lnTo>
                    <a:pt x="8045450" y="0"/>
                  </a:lnTo>
                  <a:close/>
                </a:path>
              </a:pathLst>
            </a:custGeom>
            <a:solidFill>
              <a:srgbClr val="363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54913" y="275081"/>
              <a:ext cx="8235950" cy="1141730"/>
            </a:xfrm>
            <a:custGeom>
              <a:avLst/>
              <a:gdLst/>
              <a:ahLst/>
              <a:cxnLst/>
              <a:rect l="l" t="t" r="r" b="b"/>
              <a:pathLst>
                <a:path w="8235950" h="1141730">
                  <a:moveTo>
                    <a:pt x="0" y="190246"/>
                  </a:moveTo>
                  <a:lnTo>
                    <a:pt x="5024" y="146637"/>
                  </a:lnTo>
                  <a:lnTo>
                    <a:pt x="19337" y="106598"/>
                  </a:lnTo>
                  <a:lnTo>
                    <a:pt x="41795" y="71274"/>
                  </a:lnTo>
                  <a:lnTo>
                    <a:pt x="71258" y="41807"/>
                  </a:lnTo>
                  <a:lnTo>
                    <a:pt x="106581" y="19343"/>
                  </a:lnTo>
                  <a:lnTo>
                    <a:pt x="146625" y="5026"/>
                  </a:lnTo>
                  <a:lnTo>
                    <a:pt x="190245" y="0"/>
                  </a:lnTo>
                  <a:lnTo>
                    <a:pt x="8045450" y="0"/>
                  </a:lnTo>
                  <a:lnTo>
                    <a:pt x="8089058" y="5026"/>
                  </a:lnTo>
                  <a:lnTo>
                    <a:pt x="8129097" y="19343"/>
                  </a:lnTo>
                  <a:lnTo>
                    <a:pt x="8164421" y="41807"/>
                  </a:lnTo>
                  <a:lnTo>
                    <a:pt x="8193888" y="71274"/>
                  </a:lnTo>
                  <a:lnTo>
                    <a:pt x="8216352" y="106598"/>
                  </a:lnTo>
                  <a:lnTo>
                    <a:pt x="8230669" y="146637"/>
                  </a:lnTo>
                  <a:lnTo>
                    <a:pt x="8235695" y="190246"/>
                  </a:lnTo>
                  <a:lnTo>
                    <a:pt x="8235695" y="951230"/>
                  </a:lnTo>
                  <a:lnTo>
                    <a:pt x="8230669" y="994838"/>
                  </a:lnTo>
                  <a:lnTo>
                    <a:pt x="8216352" y="1034877"/>
                  </a:lnTo>
                  <a:lnTo>
                    <a:pt x="8193888" y="1070201"/>
                  </a:lnTo>
                  <a:lnTo>
                    <a:pt x="8164421" y="1099668"/>
                  </a:lnTo>
                  <a:lnTo>
                    <a:pt x="8129097" y="1122132"/>
                  </a:lnTo>
                  <a:lnTo>
                    <a:pt x="8089058" y="1136449"/>
                  </a:lnTo>
                  <a:lnTo>
                    <a:pt x="8045450" y="1141476"/>
                  </a:lnTo>
                  <a:lnTo>
                    <a:pt x="190245" y="1141476"/>
                  </a:lnTo>
                  <a:lnTo>
                    <a:pt x="146625" y="1136449"/>
                  </a:lnTo>
                  <a:lnTo>
                    <a:pt x="106581" y="1122132"/>
                  </a:lnTo>
                  <a:lnTo>
                    <a:pt x="71258" y="1099668"/>
                  </a:lnTo>
                  <a:lnTo>
                    <a:pt x="41795" y="1070201"/>
                  </a:lnTo>
                  <a:lnTo>
                    <a:pt x="19337" y="1034877"/>
                  </a:lnTo>
                  <a:lnTo>
                    <a:pt x="5024" y="994838"/>
                  </a:lnTo>
                  <a:lnTo>
                    <a:pt x="0" y="951230"/>
                  </a:lnTo>
                  <a:lnTo>
                    <a:pt x="0" y="190246"/>
                  </a:lnTo>
                  <a:close/>
                </a:path>
              </a:pathLst>
            </a:custGeom>
            <a:ln w="19050">
              <a:solidFill>
                <a:srgbClr val="EBEBE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492057" y="948269"/>
            <a:ext cx="6915784" cy="955040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100" b="1" spc="-5" dirty="0">
                <a:solidFill>
                  <a:schemeClr val="bg1"/>
                </a:solidFill>
                <a:latin typeface="Times New Roman"/>
                <a:cs typeface="Times New Roman"/>
              </a:rPr>
              <a:t>Extracellular</a:t>
            </a:r>
            <a:r>
              <a:rPr sz="6100" b="1" spc="-13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6100" b="1" spc="-5" dirty="0">
                <a:solidFill>
                  <a:schemeClr val="bg1"/>
                </a:solidFill>
                <a:latin typeface="Times New Roman"/>
                <a:cs typeface="Times New Roman"/>
              </a:rPr>
              <a:t>Matrix</a:t>
            </a:r>
            <a:endParaRPr sz="61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975484" y="2088260"/>
            <a:ext cx="7948930" cy="1435100"/>
            <a:chOff x="451484" y="2088260"/>
            <a:chExt cx="7948930" cy="1435100"/>
          </a:xfrm>
        </p:grpSpPr>
        <p:sp>
          <p:nvSpPr>
            <p:cNvPr id="7" name="object 7"/>
            <p:cNvSpPr/>
            <p:nvPr/>
          </p:nvSpPr>
          <p:spPr>
            <a:xfrm>
              <a:off x="461009" y="2097785"/>
              <a:ext cx="7929880" cy="1416050"/>
            </a:xfrm>
            <a:custGeom>
              <a:avLst/>
              <a:gdLst/>
              <a:ahLst/>
              <a:cxnLst/>
              <a:rect l="l" t="t" r="r" b="b"/>
              <a:pathLst>
                <a:path w="7929880" h="1416050">
                  <a:moveTo>
                    <a:pt x="7693406" y="0"/>
                  </a:moveTo>
                  <a:lnTo>
                    <a:pt x="235978" y="0"/>
                  </a:lnTo>
                  <a:lnTo>
                    <a:pt x="188420" y="4794"/>
                  </a:lnTo>
                  <a:lnTo>
                    <a:pt x="144125" y="18545"/>
                  </a:lnTo>
                  <a:lnTo>
                    <a:pt x="104040" y="40304"/>
                  </a:lnTo>
                  <a:lnTo>
                    <a:pt x="69116" y="69119"/>
                  </a:lnTo>
                  <a:lnTo>
                    <a:pt x="40301" y="104043"/>
                  </a:lnTo>
                  <a:lnTo>
                    <a:pt x="18544" y="144125"/>
                  </a:lnTo>
                  <a:lnTo>
                    <a:pt x="4794" y="188415"/>
                  </a:lnTo>
                  <a:lnTo>
                    <a:pt x="0" y="235965"/>
                  </a:lnTo>
                  <a:lnTo>
                    <a:pt x="0" y="1179829"/>
                  </a:lnTo>
                  <a:lnTo>
                    <a:pt x="4794" y="1227380"/>
                  </a:lnTo>
                  <a:lnTo>
                    <a:pt x="18544" y="1271670"/>
                  </a:lnTo>
                  <a:lnTo>
                    <a:pt x="40301" y="1311752"/>
                  </a:lnTo>
                  <a:lnTo>
                    <a:pt x="69116" y="1346676"/>
                  </a:lnTo>
                  <a:lnTo>
                    <a:pt x="104040" y="1375491"/>
                  </a:lnTo>
                  <a:lnTo>
                    <a:pt x="144125" y="1397250"/>
                  </a:lnTo>
                  <a:lnTo>
                    <a:pt x="188420" y="1411001"/>
                  </a:lnTo>
                  <a:lnTo>
                    <a:pt x="235978" y="1415796"/>
                  </a:lnTo>
                  <a:lnTo>
                    <a:pt x="7693406" y="1415796"/>
                  </a:lnTo>
                  <a:lnTo>
                    <a:pt x="7740956" y="1411001"/>
                  </a:lnTo>
                  <a:lnTo>
                    <a:pt x="7785246" y="1397250"/>
                  </a:lnTo>
                  <a:lnTo>
                    <a:pt x="7825328" y="1375491"/>
                  </a:lnTo>
                  <a:lnTo>
                    <a:pt x="7860252" y="1346676"/>
                  </a:lnTo>
                  <a:lnTo>
                    <a:pt x="7889067" y="1311752"/>
                  </a:lnTo>
                  <a:lnTo>
                    <a:pt x="7910826" y="1271670"/>
                  </a:lnTo>
                  <a:lnTo>
                    <a:pt x="7924577" y="1227380"/>
                  </a:lnTo>
                  <a:lnTo>
                    <a:pt x="7929372" y="1179829"/>
                  </a:lnTo>
                  <a:lnTo>
                    <a:pt x="7929372" y="235965"/>
                  </a:lnTo>
                  <a:lnTo>
                    <a:pt x="7924577" y="188415"/>
                  </a:lnTo>
                  <a:lnTo>
                    <a:pt x="7910826" y="144125"/>
                  </a:lnTo>
                  <a:lnTo>
                    <a:pt x="7889067" y="104043"/>
                  </a:lnTo>
                  <a:lnTo>
                    <a:pt x="7860252" y="69119"/>
                  </a:lnTo>
                  <a:lnTo>
                    <a:pt x="7825328" y="40304"/>
                  </a:lnTo>
                  <a:lnTo>
                    <a:pt x="7785246" y="18545"/>
                  </a:lnTo>
                  <a:lnTo>
                    <a:pt x="7740956" y="4794"/>
                  </a:lnTo>
                  <a:lnTo>
                    <a:pt x="7693406" y="0"/>
                  </a:lnTo>
                  <a:close/>
                </a:path>
              </a:pathLst>
            </a:custGeom>
            <a:solidFill>
              <a:srgbClr val="363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61009" y="2097785"/>
              <a:ext cx="7929880" cy="1416050"/>
            </a:xfrm>
            <a:custGeom>
              <a:avLst/>
              <a:gdLst/>
              <a:ahLst/>
              <a:cxnLst/>
              <a:rect l="l" t="t" r="r" b="b"/>
              <a:pathLst>
                <a:path w="7929880" h="1416050">
                  <a:moveTo>
                    <a:pt x="0" y="235965"/>
                  </a:moveTo>
                  <a:lnTo>
                    <a:pt x="4794" y="188415"/>
                  </a:lnTo>
                  <a:lnTo>
                    <a:pt x="18544" y="144125"/>
                  </a:lnTo>
                  <a:lnTo>
                    <a:pt x="40301" y="104043"/>
                  </a:lnTo>
                  <a:lnTo>
                    <a:pt x="69116" y="69119"/>
                  </a:lnTo>
                  <a:lnTo>
                    <a:pt x="104040" y="40304"/>
                  </a:lnTo>
                  <a:lnTo>
                    <a:pt x="144125" y="18545"/>
                  </a:lnTo>
                  <a:lnTo>
                    <a:pt x="188420" y="4794"/>
                  </a:lnTo>
                  <a:lnTo>
                    <a:pt x="235978" y="0"/>
                  </a:lnTo>
                  <a:lnTo>
                    <a:pt x="7693406" y="0"/>
                  </a:lnTo>
                  <a:lnTo>
                    <a:pt x="7740956" y="4794"/>
                  </a:lnTo>
                  <a:lnTo>
                    <a:pt x="7785246" y="18545"/>
                  </a:lnTo>
                  <a:lnTo>
                    <a:pt x="7825328" y="40304"/>
                  </a:lnTo>
                  <a:lnTo>
                    <a:pt x="7860252" y="69119"/>
                  </a:lnTo>
                  <a:lnTo>
                    <a:pt x="7889067" y="104043"/>
                  </a:lnTo>
                  <a:lnTo>
                    <a:pt x="7910826" y="144125"/>
                  </a:lnTo>
                  <a:lnTo>
                    <a:pt x="7924577" y="188415"/>
                  </a:lnTo>
                  <a:lnTo>
                    <a:pt x="7929372" y="235965"/>
                  </a:lnTo>
                  <a:lnTo>
                    <a:pt x="7929372" y="1179829"/>
                  </a:lnTo>
                  <a:lnTo>
                    <a:pt x="7924577" y="1227380"/>
                  </a:lnTo>
                  <a:lnTo>
                    <a:pt x="7910826" y="1271670"/>
                  </a:lnTo>
                  <a:lnTo>
                    <a:pt x="7889067" y="1311752"/>
                  </a:lnTo>
                  <a:lnTo>
                    <a:pt x="7860252" y="1346676"/>
                  </a:lnTo>
                  <a:lnTo>
                    <a:pt x="7825328" y="1375491"/>
                  </a:lnTo>
                  <a:lnTo>
                    <a:pt x="7785246" y="1397250"/>
                  </a:lnTo>
                  <a:lnTo>
                    <a:pt x="7740956" y="1411001"/>
                  </a:lnTo>
                  <a:lnTo>
                    <a:pt x="7693406" y="1415796"/>
                  </a:lnTo>
                  <a:lnTo>
                    <a:pt x="235978" y="1415796"/>
                  </a:lnTo>
                  <a:lnTo>
                    <a:pt x="188420" y="1411001"/>
                  </a:lnTo>
                  <a:lnTo>
                    <a:pt x="144125" y="1397250"/>
                  </a:lnTo>
                  <a:lnTo>
                    <a:pt x="104040" y="1375491"/>
                  </a:lnTo>
                  <a:lnTo>
                    <a:pt x="69116" y="1346676"/>
                  </a:lnTo>
                  <a:lnTo>
                    <a:pt x="40301" y="1311752"/>
                  </a:lnTo>
                  <a:lnTo>
                    <a:pt x="18544" y="1271670"/>
                  </a:lnTo>
                  <a:lnTo>
                    <a:pt x="4794" y="1227380"/>
                  </a:lnTo>
                  <a:lnTo>
                    <a:pt x="0" y="1179829"/>
                  </a:lnTo>
                  <a:lnTo>
                    <a:pt x="0" y="235965"/>
                  </a:lnTo>
                  <a:close/>
                </a:path>
              </a:pathLst>
            </a:custGeom>
            <a:ln w="19050">
              <a:solidFill>
                <a:srgbClr val="EBEBE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223618" y="2112010"/>
            <a:ext cx="6882765" cy="3350260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142240" marR="5080">
              <a:lnSpc>
                <a:spcPts val="4560"/>
              </a:lnSpc>
              <a:spcBef>
                <a:spcPts val="855"/>
              </a:spcBef>
            </a:pPr>
            <a:r>
              <a:rPr sz="4400" dirty="0">
                <a:solidFill>
                  <a:srgbClr val="FFFFFF"/>
                </a:solidFill>
                <a:latin typeface="Times New Roman"/>
                <a:cs typeface="Times New Roman"/>
              </a:rPr>
              <a:t>Extracellular</a:t>
            </a:r>
            <a:r>
              <a:rPr sz="44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400" dirty="0">
                <a:solidFill>
                  <a:srgbClr val="FFFFFF"/>
                </a:solidFill>
                <a:latin typeface="Times New Roman"/>
                <a:cs typeface="Times New Roman"/>
              </a:rPr>
              <a:t>Matrix</a:t>
            </a:r>
            <a:r>
              <a:rPr sz="4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400" dirty="0">
                <a:solidFill>
                  <a:srgbClr val="FFFFFF"/>
                </a:solidFill>
                <a:latin typeface="Times New Roman"/>
                <a:cs typeface="Times New Roman"/>
              </a:rPr>
              <a:t>=</a:t>
            </a:r>
            <a:r>
              <a:rPr sz="44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400" dirty="0">
                <a:solidFill>
                  <a:srgbClr val="FFFFFF"/>
                </a:solidFill>
                <a:latin typeface="Times New Roman"/>
                <a:cs typeface="Times New Roman"/>
              </a:rPr>
              <a:t>ground </a:t>
            </a:r>
            <a:r>
              <a:rPr sz="4400" spc="-10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400" dirty="0">
                <a:solidFill>
                  <a:srgbClr val="FFFFFF"/>
                </a:solidFill>
                <a:latin typeface="Times New Roman"/>
                <a:cs typeface="Times New Roman"/>
              </a:rPr>
              <a:t>substance</a:t>
            </a:r>
            <a:r>
              <a:rPr sz="44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400" dirty="0">
                <a:solidFill>
                  <a:srgbClr val="FFFFFF"/>
                </a:solidFill>
                <a:latin typeface="Times New Roman"/>
                <a:cs typeface="Times New Roman"/>
              </a:rPr>
              <a:t>+</a:t>
            </a:r>
            <a:r>
              <a:rPr sz="4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400" dirty="0">
                <a:solidFill>
                  <a:srgbClr val="FFFFFF"/>
                </a:solidFill>
                <a:latin typeface="Times New Roman"/>
                <a:cs typeface="Times New Roman"/>
              </a:rPr>
              <a:t>fibres.</a:t>
            </a:r>
            <a:endParaRPr sz="4400" dirty="0">
              <a:latin typeface="Times New Roman"/>
              <a:cs typeface="Times New Roman"/>
            </a:endParaRPr>
          </a:p>
          <a:p>
            <a:pPr marL="299085" marR="519430" indent="-287020">
              <a:lnSpc>
                <a:spcPts val="3520"/>
              </a:lnSpc>
              <a:spcBef>
                <a:spcPts val="1465"/>
              </a:spcBef>
              <a:buChar char="•"/>
              <a:tabLst>
                <a:tab pos="299720" algn="l"/>
              </a:tabLst>
            </a:pPr>
            <a:r>
              <a:rPr sz="3400" spc="-5" dirty="0">
                <a:latin typeface="Times New Roman"/>
                <a:cs typeface="Times New Roman"/>
              </a:rPr>
              <a:t>Resists </a:t>
            </a:r>
            <a:r>
              <a:rPr sz="3400" dirty="0">
                <a:latin typeface="Times New Roman"/>
                <a:cs typeface="Times New Roman"/>
              </a:rPr>
              <a:t>compression </a:t>
            </a:r>
            <a:r>
              <a:rPr sz="3400" spc="-5" dirty="0">
                <a:latin typeface="Times New Roman"/>
                <a:cs typeface="Times New Roman"/>
              </a:rPr>
              <a:t>and stretching </a:t>
            </a:r>
            <a:r>
              <a:rPr sz="3400" spc="-835" dirty="0">
                <a:latin typeface="Times New Roman"/>
                <a:cs typeface="Times New Roman"/>
              </a:rPr>
              <a:t> </a:t>
            </a:r>
            <a:r>
              <a:rPr sz="3400" spc="-5" dirty="0">
                <a:latin typeface="Times New Roman"/>
                <a:cs typeface="Times New Roman"/>
              </a:rPr>
              <a:t>forces.</a:t>
            </a:r>
            <a:endParaRPr sz="3400" dirty="0">
              <a:latin typeface="Times New Roman"/>
              <a:cs typeface="Times New Roman"/>
            </a:endParaRPr>
          </a:p>
          <a:p>
            <a:pPr marL="299085" marR="1229995" indent="-287020">
              <a:lnSpc>
                <a:spcPts val="3520"/>
              </a:lnSpc>
              <a:spcBef>
                <a:spcPts val="785"/>
              </a:spcBef>
              <a:buChar char="•"/>
              <a:tabLst>
                <a:tab pos="299720" algn="l"/>
              </a:tabLst>
            </a:pPr>
            <a:r>
              <a:rPr sz="3400" spc="-5" dirty="0">
                <a:latin typeface="Times New Roman"/>
                <a:cs typeface="Times New Roman"/>
              </a:rPr>
              <a:t>The water</a:t>
            </a:r>
            <a:r>
              <a:rPr sz="3400" spc="-10" dirty="0">
                <a:latin typeface="Times New Roman"/>
                <a:cs typeface="Times New Roman"/>
              </a:rPr>
              <a:t> </a:t>
            </a:r>
            <a:r>
              <a:rPr sz="3400" dirty="0">
                <a:latin typeface="Times New Roman"/>
                <a:cs typeface="Times New Roman"/>
              </a:rPr>
              <a:t>content</a:t>
            </a:r>
            <a:r>
              <a:rPr sz="3400" spc="-25" dirty="0">
                <a:latin typeface="Times New Roman"/>
                <a:cs typeface="Times New Roman"/>
              </a:rPr>
              <a:t> </a:t>
            </a:r>
            <a:r>
              <a:rPr sz="3400" spc="-5" dirty="0">
                <a:latin typeface="Times New Roman"/>
                <a:cs typeface="Times New Roman"/>
              </a:rPr>
              <a:t>allows</a:t>
            </a:r>
            <a:r>
              <a:rPr sz="3400" spc="-10" dirty="0">
                <a:latin typeface="Times New Roman"/>
                <a:cs typeface="Times New Roman"/>
              </a:rPr>
              <a:t> </a:t>
            </a:r>
            <a:r>
              <a:rPr sz="3400" spc="-5" dirty="0">
                <a:latin typeface="Times New Roman"/>
                <a:cs typeface="Times New Roman"/>
              </a:rPr>
              <a:t>rapid </a:t>
            </a:r>
            <a:r>
              <a:rPr sz="3400" spc="-835" dirty="0">
                <a:latin typeface="Times New Roman"/>
                <a:cs typeface="Times New Roman"/>
              </a:rPr>
              <a:t> </a:t>
            </a:r>
            <a:r>
              <a:rPr sz="3400" dirty="0">
                <a:latin typeface="Times New Roman"/>
                <a:cs typeface="Times New Roman"/>
              </a:rPr>
              <a:t>exchange</a:t>
            </a:r>
            <a:r>
              <a:rPr sz="3400" spc="-20" dirty="0">
                <a:latin typeface="Times New Roman"/>
                <a:cs typeface="Times New Roman"/>
              </a:rPr>
              <a:t> </a:t>
            </a:r>
            <a:r>
              <a:rPr sz="3400" spc="-5" dirty="0">
                <a:latin typeface="Times New Roman"/>
                <a:cs typeface="Times New Roman"/>
              </a:rPr>
              <a:t>of</a:t>
            </a:r>
            <a:r>
              <a:rPr sz="3400" spc="-10" dirty="0">
                <a:latin typeface="Times New Roman"/>
                <a:cs typeface="Times New Roman"/>
              </a:rPr>
              <a:t> </a:t>
            </a:r>
            <a:r>
              <a:rPr sz="3400" spc="-5" dirty="0">
                <a:latin typeface="Times New Roman"/>
                <a:cs typeface="Times New Roman"/>
              </a:rPr>
              <a:t>metabolites.</a:t>
            </a:r>
            <a:endParaRPr sz="3400" dirty="0">
              <a:latin typeface="Times New Roman"/>
              <a:cs typeface="Times New Roman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82912" y="6262115"/>
            <a:ext cx="259829" cy="238518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9614662" y="6295360"/>
            <a:ext cx="189865" cy="126317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spcBef>
                <a:spcPts val="25"/>
              </a:spcBef>
            </a:pPr>
            <a:fld id="{81D60167-4931-47E6-BA6A-407CBD079E47}" type="slidenum">
              <a:rPr sz="800" b="1" dirty="0">
                <a:solidFill>
                  <a:srgbClr val="FFFFFF"/>
                </a:solidFill>
                <a:latin typeface="Arial"/>
                <a:cs typeface="Arial"/>
              </a:rPr>
              <a:pPr marL="38100">
                <a:spcBef>
                  <a:spcPts val="25"/>
                </a:spcBef>
              </a:pPr>
              <a:t>20</a:t>
            </a:fld>
            <a:endParaRPr sz="800">
              <a:latin typeface="Arial"/>
              <a:cs typeface="Arial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69388" y="1751457"/>
            <a:ext cx="8255000" cy="1891030"/>
            <a:chOff x="445388" y="1751457"/>
            <a:chExt cx="8255000" cy="1891030"/>
          </a:xfrm>
        </p:grpSpPr>
        <p:sp>
          <p:nvSpPr>
            <p:cNvPr id="3" name="object 3"/>
            <p:cNvSpPr/>
            <p:nvPr/>
          </p:nvSpPr>
          <p:spPr>
            <a:xfrm>
              <a:off x="454913" y="1760982"/>
              <a:ext cx="8235950" cy="1871980"/>
            </a:xfrm>
            <a:custGeom>
              <a:avLst/>
              <a:gdLst/>
              <a:ahLst/>
              <a:cxnLst/>
              <a:rect l="l" t="t" r="r" b="b"/>
              <a:pathLst>
                <a:path w="8235950" h="1871979">
                  <a:moveTo>
                    <a:pt x="7923783" y="0"/>
                  </a:moveTo>
                  <a:lnTo>
                    <a:pt x="311924" y="0"/>
                  </a:lnTo>
                  <a:lnTo>
                    <a:pt x="265829" y="3383"/>
                  </a:lnTo>
                  <a:lnTo>
                    <a:pt x="221835" y="13210"/>
                  </a:lnTo>
                  <a:lnTo>
                    <a:pt x="180423" y="28998"/>
                  </a:lnTo>
                  <a:lnTo>
                    <a:pt x="142076" y="50264"/>
                  </a:lnTo>
                  <a:lnTo>
                    <a:pt x="107277" y="76524"/>
                  </a:lnTo>
                  <a:lnTo>
                    <a:pt x="76508" y="107296"/>
                  </a:lnTo>
                  <a:lnTo>
                    <a:pt x="50251" y="142095"/>
                  </a:lnTo>
                  <a:lnTo>
                    <a:pt x="28990" y="180440"/>
                  </a:lnTo>
                  <a:lnTo>
                    <a:pt x="13206" y="221846"/>
                  </a:lnTo>
                  <a:lnTo>
                    <a:pt x="3381" y="265831"/>
                  </a:lnTo>
                  <a:lnTo>
                    <a:pt x="0" y="311912"/>
                  </a:lnTo>
                  <a:lnTo>
                    <a:pt x="0" y="1559559"/>
                  </a:lnTo>
                  <a:lnTo>
                    <a:pt x="3381" y="1605640"/>
                  </a:lnTo>
                  <a:lnTo>
                    <a:pt x="13206" y="1649625"/>
                  </a:lnTo>
                  <a:lnTo>
                    <a:pt x="28990" y="1691031"/>
                  </a:lnTo>
                  <a:lnTo>
                    <a:pt x="50251" y="1729376"/>
                  </a:lnTo>
                  <a:lnTo>
                    <a:pt x="76508" y="1764175"/>
                  </a:lnTo>
                  <a:lnTo>
                    <a:pt x="107277" y="1794947"/>
                  </a:lnTo>
                  <a:lnTo>
                    <a:pt x="142076" y="1821207"/>
                  </a:lnTo>
                  <a:lnTo>
                    <a:pt x="180423" y="1842473"/>
                  </a:lnTo>
                  <a:lnTo>
                    <a:pt x="221835" y="1858261"/>
                  </a:lnTo>
                  <a:lnTo>
                    <a:pt x="265829" y="1868088"/>
                  </a:lnTo>
                  <a:lnTo>
                    <a:pt x="311924" y="1871471"/>
                  </a:lnTo>
                  <a:lnTo>
                    <a:pt x="7923783" y="1871471"/>
                  </a:lnTo>
                  <a:lnTo>
                    <a:pt x="7969864" y="1868088"/>
                  </a:lnTo>
                  <a:lnTo>
                    <a:pt x="8013849" y="1858261"/>
                  </a:lnTo>
                  <a:lnTo>
                    <a:pt x="8055255" y="1842473"/>
                  </a:lnTo>
                  <a:lnTo>
                    <a:pt x="8093600" y="1821207"/>
                  </a:lnTo>
                  <a:lnTo>
                    <a:pt x="8128399" y="1794947"/>
                  </a:lnTo>
                  <a:lnTo>
                    <a:pt x="8159171" y="1764175"/>
                  </a:lnTo>
                  <a:lnTo>
                    <a:pt x="8185431" y="1729376"/>
                  </a:lnTo>
                  <a:lnTo>
                    <a:pt x="8206697" y="1691031"/>
                  </a:lnTo>
                  <a:lnTo>
                    <a:pt x="8222485" y="1649625"/>
                  </a:lnTo>
                  <a:lnTo>
                    <a:pt x="8232312" y="1605640"/>
                  </a:lnTo>
                  <a:lnTo>
                    <a:pt x="8235695" y="1559559"/>
                  </a:lnTo>
                  <a:lnTo>
                    <a:pt x="8235695" y="311912"/>
                  </a:lnTo>
                  <a:lnTo>
                    <a:pt x="8232312" y="265831"/>
                  </a:lnTo>
                  <a:lnTo>
                    <a:pt x="8222485" y="221846"/>
                  </a:lnTo>
                  <a:lnTo>
                    <a:pt x="8206697" y="180440"/>
                  </a:lnTo>
                  <a:lnTo>
                    <a:pt x="8185431" y="142095"/>
                  </a:lnTo>
                  <a:lnTo>
                    <a:pt x="8159171" y="107296"/>
                  </a:lnTo>
                  <a:lnTo>
                    <a:pt x="8128399" y="76524"/>
                  </a:lnTo>
                  <a:lnTo>
                    <a:pt x="8093600" y="50264"/>
                  </a:lnTo>
                  <a:lnTo>
                    <a:pt x="8055255" y="28998"/>
                  </a:lnTo>
                  <a:lnTo>
                    <a:pt x="8013849" y="13210"/>
                  </a:lnTo>
                  <a:lnTo>
                    <a:pt x="7969864" y="3383"/>
                  </a:lnTo>
                  <a:lnTo>
                    <a:pt x="7923783" y="0"/>
                  </a:lnTo>
                  <a:close/>
                </a:path>
              </a:pathLst>
            </a:custGeom>
            <a:solidFill>
              <a:srgbClr val="363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54913" y="1760982"/>
              <a:ext cx="8235950" cy="1871980"/>
            </a:xfrm>
            <a:custGeom>
              <a:avLst/>
              <a:gdLst/>
              <a:ahLst/>
              <a:cxnLst/>
              <a:rect l="l" t="t" r="r" b="b"/>
              <a:pathLst>
                <a:path w="8235950" h="1871979">
                  <a:moveTo>
                    <a:pt x="0" y="311912"/>
                  </a:moveTo>
                  <a:lnTo>
                    <a:pt x="3381" y="265831"/>
                  </a:lnTo>
                  <a:lnTo>
                    <a:pt x="13206" y="221846"/>
                  </a:lnTo>
                  <a:lnTo>
                    <a:pt x="28990" y="180440"/>
                  </a:lnTo>
                  <a:lnTo>
                    <a:pt x="50251" y="142095"/>
                  </a:lnTo>
                  <a:lnTo>
                    <a:pt x="76508" y="107296"/>
                  </a:lnTo>
                  <a:lnTo>
                    <a:pt x="107277" y="76524"/>
                  </a:lnTo>
                  <a:lnTo>
                    <a:pt x="142076" y="50264"/>
                  </a:lnTo>
                  <a:lnTo>
                    <a:pt x="180423" y="28998"/>
                  </a:lnTo>
                  <a:lnTo>
                    <a:pt x="221835" y="13210"/>
                  </a:lnTo>
                  <a:lnTo>
                    <a:pt x="265829" y="3383"/>
                  </a:lnTo>
                  <a:lnTo>
                    <a:pt x="311924" y="0"/>
                  </a:lnTo>
                  <a:lnTo>
                    <a:pt x="7923783" y="0"/>
                  </a:lnTo>
                  <a:lnTo>
                    <a:pt x="7969864" y="3383"/>
                  </a:lnTo>
                  <a:lnTo>
                    <a:pt x="8013849" y="13210"/>
                  </a:lnTo>
                  <a:lnTo>
                    <a:pt x="8055255" y="28998"/>
                  </a:lnTo>
                  <a:lnTo>
                    <a:pt x="8093600" y="50264"/>
                  </a:lnTo>
                  <a:lnTo>
                    <a:pt x="8128399" y="76524"/>
                  </a:lnTo>
                  <a:lnTo>
                    <a:pt x="8159171" y="107296"/>
                  </a:lnTo>
                  <a:lnTo>
                    <a:pt x="8185431" y="142095"/>
                  </a:lnTo>
                  <a:lnTo>
                    <a:pt x="8206697" y="180440"/>
                  </a:lnTo>
                  <a:lnTo>
                    <a:pt x="8222485" y="221846"/>
                  </a:lnTo>
                  <a:lnTo>
                    <a:pt x="8232312" y="265831"/>
                  </a:lnTo>
                  <a:lnTo>
                    <a:pt x="8235695" y="311912"/>
                  </a:lnTo>
                  <a:lnTo>
                    <a:pt x="8235695" y="1559559"/>
                  </a:lnTo>
                  <a:lnTo>
                    <a:pt x="8232312" y="1605640"/>
                  </a:lnTo>
                  <a:lnTo>
                    <a:pt x="8222485" y="1649625"/>
                  </a:lnTo>
                  <a:lnTo>
                    <a:pt x="8206697" y="1691031"/>
                  </a:lnTo>
                  <a:lnTo>
                    <a:pt x="8185431" y="1729376"/>
                  </a:lnTo>
                  <a:lnTo>
                    <a:pt x="8159171" y="1764175"/>
                  </a:lnTo>
                  <a:lnTo>
                    <a:pt x="8128399" y="1794947"/>
                  </a:lnTo>
                  <a:lnTo>
                    <a:pt x="8093600" y="1821207"/>
                  </a:lnTo>
                  <a:lnTo>
                    <a:pt x="8055255" y="1842473"/>
                  </a:lnTo>
                  <a:lnTo>
                    <a:pt x="8013849" y="1858261"/>
                  </a:lnTo>
                  <a:lnTo>
                    <a:pt x="7969864" y="1868088"/>
                  </a:lnTo>
                  <a:lnTo>
                    <a:pt x="7923783" y="1871471"/>
                  </a:lnTo>
                  <a:lnTo>
                    <a:pt x="311924" y="1871471"/>
                  </a:lnTo>
                  <a:lnTo>
                    <a:pt x="265829" y="1868088"/>
                  </a:lnTo>
                  <a:lnTo>
                    <a:pt x="221835" y="1858261"/>
                  </a:lnTo>
                  <a:lnTo>
                    <a:pt x="180423" y="1842473"/>
                  </a:lnTo>
                  <a:lnTo>
                    <a:pt x="142076" y="1821207"/>
                  </a:lnTo>
                  <a:lnTo>
                    <a:pt x="107277" y="1794947"/>
                  </a:lnTo>
                  <a:lnTo>
                    <a:pt x="76508" y="1764175"/>
                  </a:lnTo>
                  <a:lnTo>
                    <a:pt x="50251" y="1729376"/>
                  </a:lnTo>
                  <a:lnTo>
                    <a:pt x="28990" y="1691031"/>
                  </a:lnTo>
                  <a:lnTo>
                    <a:pt x="13206" y="1649625"/>
                  </a:lnTo>
                  <a:lnTo>
                    <a:pt x="3381" y="1605640"/>
                  </a:lnTo>
                  <a:lnTo>
                    <a:pt x="0" y="1559559"/>
                  </a:lnTo>
                  <a:lnTo>
                    <a:pt x="0" y="311912"/>
                  </a:lnTo>
                  <a:close/>
                </a:path>
              </a:pathLst>
            </a:custGeom>
            <a:ln w="19050">
              <a:solidFill>
                <a:srgbClr val="EBEBE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667888" y="2133600"/>
            <a:ext cx="6858000" cy="936154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048000" algn="l"/>
              </a:tabLst>
            </a:pPr>
            <a:r>
              <a:rPr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Ground</a:t>
            </a:r>
            <a:r>
              <a:rPr lang="en-US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Substance</a:t>
            </a: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82912" y="6262115"/>
            <a:ext cx="259829" cy="238518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9614662" y="6295360"/>
            <a:ext cx="189865" cy="126317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spcBef>
                <a:spcPts val="25"/>
              </a:spcBef>
            </a:pPr>
            <a:fld id="{81D60167-4931-47E6-BA6A-407CBD079E47}" type="slidenum">
              <a:rPr sz="800" b="1" dirty="0">
                <a:solidFill>
                  <a:srgbClr val="FFFFFF"/>
                </a:solidFill>
                <a:latin typeface="Arial"/>
                <a:cs typeface="Arial"/>
              </a:rPr>
              <a:pPr marL="38100">
                <a:spcBef>
                  <a:spcPts val="25"/>
                </a:spcBef>
              </a:pPr>
              <a:t>21</a:t>
            </a:fld>
            <a:endParaRPr sz="800">
              <a:latin typeface="Arial"/>
              <a:cs typeface="Arial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228494" y="838200"/>
            <a:ext cx="7449820" cy="855726"/>
            <a:chOff x="445388" y="265556"/>
            <a:chExt cx="8253730" cy="1160780"/>
          </a:xfrm>
        </p:grpSpPr>
        <p:sp>
          <p:nvSpPr>
            <p:cNvPr id="3" name="object 3"/>
            <p:cNvSpPr/>
            <p:nvPr/>
          </p:nvSpPr>
          <p:spPr>
            <a:xfrm>
              <a:off x="454913" y="275081"/>
              <a:ext cx="8234680" cy="1141730"/>
            </a:xfrm>
            <a:custGeom>
              <a:avLst/>
              <a:gdLst/>
              <a:ahLst/>
              <a:cxnLst/>
              <a:rect l="l" t="t" r="r" b="b"/>
              <a:pathLst>
                <a:path w="8234680" h="1141730">
                  <a:moveTo>
                    <a:pt x="8043926" y="0"/>
                  </a:moveTo>
                  <a:lnTo>
                    <a:pt x="190245" y="0"/>
                  </a:lnTo>
                  <a:lnTo>
                    <a:pt x="146625" y="5026"/>
                  </a:lnTo>
                  <a:lnTo>
                    <a:pt x="106581" y="19343"/>
                  </a:lnTo>
                  <a:lnTo>
                    <a:pt x="71258" y="41807"/>
                  </a:lnTo>
                  <a:lnTo>
                    <a:pt x="41795" y="71274"/>
                  </a:lnTo>
                  <a:lnTo>
                    <a:pt x="19337" y="106598"/>
                  </a:lnTo>
                  <a:lnTo>
                    <a:pt x="5024" y="146637"/>
                  </a:lnTo>
                  <a:lnTo>
                    <a:pt x="0" y="190246"/>
                  </a:lnTo>
                  <a:lnTo>
                    <a:pt x="0" y="951230"/>
                  </a:lnTo>
                  <a:lnTo>
                    <a:pt x="5024" y="994838"/>
                  </a:lnTo>
                  <a:lnTo>
                    <a:pt x="19337" y="1034877"/>
                  </a:lnTo>
                  <a:lnTo>
                    <a:pt x="41795" y="1070201"/>
                  </a:lnTo>
                  <a:lnTo>
                    <a:pt x="71258" y="1099668"/>
                  </a:lnTo>
                  <a:lnTo>
                    <a:pt x="106581" y="1122132"/>
                  </a:lnTo>
                  <a:lnTo>
                    <a:pt x="146625" y="1136449"/>
                  </a:lnTo>
                  <a:lnTo>
                    <a:pt x="190245" y="1141476"/>
                  </a:lnTo>
                  <a:lnTo>
                    <a:pt x="8043926" y="1141476"/>
                  </a:lnTo>
                  <a:lnTo>
                    <a:pt x="8087534" y="1136449"/>
                  </a:lnTo>
                  <a:lnTo>
                    <a:pt x="8127573" y="1122132"/>
                  </a:lnTo>
                  <a:lnTo>
                    <a:pt x="8162897" y="1099668"/>
                  </a:lnTo>
                  <a:lnTo>
                    <a:pt x="8192364" y="1070201"/>
                  </a:lnTo>
                  <a:lnTo>
                    <a:pt x="8214828" y="1034877"/>
                  </a:lnTo>
                  <a:lnTo>
                    <a:pt x="8229145" y="994838"/>
                  </a:lnTo>
                  <a:lnTo>
                    <a:pt x="8234171" y="951230"/>
                  </a:lnTo>
                  <a:lnTo>
                    <a:pt x="8234171" y="190246"/>
                  </a:lnTo>
                  <a:lnTo>
                    <a:pt x="8229145" y="146637"/>
                  </a:lnTo>
                  <a:lnTo>
                    <a:pt x="8214828" y="106598"/>
                  </a:lnTo>
                  <a:lnTo>
                    <a:pt x="8192364" y="71274"/>
                  </a:lnTo>
                  <a:lnTo>
                    <a:pt x="8162897" y="41807"/>
                  </a:lnTo>
                  <a:lnTo>
                    <a:pt x="8127573" y="19343"/>
                  </a:lnTo>
                  <a:lnTo>
                    <a:pt x="8087534" y="5026"/>
                  </a:lnTo>
                  <a:lnTo>
                    <a:pt x="8043926" y="0"/>
                  </a:lnTo>
                  <a:close/>
                </a:path>
              </a:pathLst>
            </a:custGeom>
            <a:solidFill>
              <a:srgbClr val="363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54913" y="275081"/>
              <a:ext cx="8234680" cy="1141730"/>
            </a:xfrm>
            <a:custGeom>
              <a:avLst/>
              <a:gdLst/>
              <a:ahLst/>
              <a:cxnLst/>
              <a:rect l="l" t="t" r="r" b="b"/>
              <a:pathLst>
                <a:path w="8234680" h="1141730">
                  <a:moveTo>
                    <a:pt x="0" y="190246"/>
                  </a:moveTo>
                  <a:lnTo>
                    <a:pt x="5024" y="146637"/>
                  </a:lnTo>
                  <a:lnTo>
                    <a:pt x="19337" y="106598"/>
                  </a:lnTo>
                  <a:lnTo>
                    <a:pt x="41795" y="71274"/>
                  </a:lnTo>
                  <a:lnTo>
                    <a:pt x="71258" y="41807"/>
                  </a:lnTo>
                  <a:lnTo>
                    <a:pt x="106581" y="19343"/>
                  </a:lnTo>
                  <a:lnTo>
                    <a:pt x="146625" y="5026"/>
                  </a:lnTo>
                  <a:lnTo>
                    <a:pt x="190245" y="0"/>
                  </a:lnTo>
                  <a:lnTo>
                    <a:pt x="8043926" y="0"/>
                  </a:lnTo>
                  <a:lnTo>
                    <a:pt x="8087534" y="5026"/>
                  </a:lnTo>
                  <a:lnTo>
                    <a:pt x="8127573" y="19343"/>
                  </a:lnTo>
                  <a:lnTo>
                    <a:pt x="8162897" y="41807"/>
                  </a:lnTo>
                  <a:lnTo>
                    <a:pt x="8192364" y="71274"/>
                  </a:lnTo>
                  <a:lnTo>
                    <a:pt x="8214828" y="106598"/>
                  </a:lnTo>
                  <a:lnTo>
                    <a:pt x="8229145" y="146637"/>
                  </a:lnTo>
                  <a:lnTo>
                    <a:pt x="8234171" y="190246"/>
                  </a:lnTo>
                  <a:lnTo>
                    <a:pt x="8234171" y="951230"/>
                  </a:lnTo>
                  <a:lnTo>
                    <a:pt x="8229145" y="994838"/>
                  </a:lnTo>
                  <a:lnTo>
                    <a:pt x="8214828" y="1034877"/>
                  </a:lnTo>
                  <a:lnTo>
                    <a:pt x="8192364" y="1070201"/>
                  </a:lnTo>
                  <a:lnTo>
                    <a:pt x="8162897" y="1099668"/>
                  </a:lnTo>
                  <a:lnTo>
                    <a:pt x="8127573" y="1122132"/>
                  </a:lnTo>
                  <a:lnTo>
                    <a:pt x="8087534" y="1136449"/>
                  </a:lnTo>
                  <a:lnTo>
                    <a:pt x="8043926" y="1141476"/>
                  </a:lnTo>
                  <a:lnTo>
                    <a:pt x="190245" y="1141476"/>
                  </a:lnTo>
                  <a:lnTo>
                    <a:pt x="146625" y="1136449"/>
                  </a:lnTo>
                  <a:lnTo>
                    <a:pt x="106581" y="1122132"/>
                  </a:lnTo>
                  <a:lnTo>
                    <a:pt x="71258" y="1099668"/>
                  </a:lnTo>
                  <a:lnTo>
                    <a:pt x="41795" y="1070201"/>
                  </a:lnTo>
                  <a:lnTo>
                    <a:pt x="19337" y="1034877"/>
                  </a:lnTo>
                  <a:lnTo>
                    <a:pt x="5024" y="994838"/>
                  </a:lnTo>
                  <a:lnTo>
                    <a:pt x="0" y="951230"/>
                  </a:lnTo>
                  <a:lnTo>
                    <a:pt x="0" y="190246"/>
                  </a:lnTo>
                  <a:close/>
                </a:path>
              </a:pathLst>
            </a:custGeom>
            <a:ln w="19050">
              <a:solidFill>
                <a:srgbClr val="EBEBE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667000" y="731864"/>
            <a:ext cx="6187440" cy="955040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100" b="1" spc="-25" dirty="0">
                <a:solidFill>
                  <a:schemeClr val="bg1"/>
                </a:solidFill>
                <a:latin typeface="Times New Roman"/>
                <a:cs typeface="Times New Roman"/>
              </a:rPr>
              <a:t>Ground</a:t>
            </a:r>
            <a:r>
              <a:rPr sz="6100" b="1" spc="-4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6100" b="1" spc="-5" dirty="0">
                <a:solidFill>
                  <a:schemeClr val="bg1"/>
                </a:solidFill>
                <a:latin typeface="Times New Roman"/>
                <a:cs typeface="Times New Roman"/>
              </a:rPr>
              <a:t>Substance</a:t>
            </a:r>
            <a:endParaRPr sz="61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970912" y="1684401"/>
            <a:ext cx="8253730" cy="749300"/>
            <a:chOff x="446912" y="1684401"/>
            <a:chExt cx="8253730" cy="749300"/>
          </a:xfrm>
        </p:grpSpPr>
        <p:sp>
          <p:nvSpPr>
            <p:cNvPr id="7" name="object 7"/>
            <p:cNvSpPr/>
            <p:nvPr/>
          </p:nvSpPr>
          <p:spPr>
            <a:xfrm>
              <a:off x="456437" y="1693926"/>
              <a:ext cx="8234680" cy="730250"/>
            </a:xfrm>
            <a:custGeom>
              <a:avLst/>
              <a:gdLst/>
              <a:ahLst/>
              <a:cxnLst/>
              <a:rect l="l" t="t" r="r" b="b"/>
              <a:pathLst>
                <a:path w="8234680" h="730250">
                  <a:moveTo>
                    <a:pt x="8112506" y="0"/>
                  </a:moveTo>
                  <a:lnTo>
                    <a:pt x="121666" y="0"/>
                  </a:lnTo>
                  <a:lnTo>
                    <a:pt x="74307" y="9562"/>
                  </a:lnTo>
                  <a:lnTo>
                    <a:pt x="35634" y="35639"/>
                  </a:lnTo>
                  <a:lnTo>
                    <a:pt x="9560" y="74312"/>
                  </a:lnTo>
                  <a:lnTo>
                    <a:pt x="0" y="121665"/>
                  </a:lnTo>
                  <a:lnTo>
                    <a:pt x="0" y="608329"/>
                  </a:lnTo>
                  <a:lnTo>
                    <a:pt x="9560" y="655683"/>
                  </a:lnTo>
                  <a:lnTo>
                    <a:pt x="35634" y="694356"/>
                  </a:lnTo>
                  <a:lnTo>
                    <a:pt x="74307" y="720433"/>
                  </a:lnTo>
                  <a:lnTo>
                    <a:pt x="121666" y="729996"/>
                  </a:lnTo>
                  <a:lnTo>
                    <a:pt x="8112506" y="729996"/>
                  </a:lnTo>
                  <a:lnTo>
                    <a:pt x="8159859" y="720433"/>
                  </a:lnTo>
                  <a:lnTo>
                    <a:pt x="8198532" y="694356"/>
                  </a:lnTo>
                  <a:lnTo>
                    <a:pt x="8224609" y="655683"/>
                  </a:lnTo>
                  <a:lnTo>
                    <a:pt x="8234171" y="608329"/>
                  </a:lnTo>
                  <a:lnTo>
                    <a:pt x="8234171" y="121665"/>
                  </a:lnTo>
                  <a:lnTo>
                    <a:pt x="8224609" y="74312"/>
                  </a:lnTo>
                  <a:lnTo>
                    <a:pt x="8198532" y="35639"/>
                  </a:lnTo>
                  <a:lnTo>
                    <a:pt x="8159859" y="9562"/>
                  </a:lnTo>
                  <a:lnTo>
                    <a:pt x="8112506" y="0"/>
                  </a:lnTo>
                  <a:close/>
                </a:path>
              </a:pathLst>
            </a:custGeom>
            <a:solidFill>
              <a:srgbClr val="363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56437" y="1693926"/>
              <a:ext cx="8234680" cy="730250"/>
            </a:xfrm>
            <a:custGeom>
              <a:avLst/>
              <a:gdLst/>
              <a:ahLst/>
              <a:cxnLst/>
              <a:rect l="l" t="t" r="r" b="b"/>
              <a:pathLst>
                <a:path w="8234680" h="730250">
                  <a:moveTo>
                    <a:pt x="0" y="121665"/>
                  </a:moveTo>
                  <a:lnTo>
                    <a:pt x="9560" y="74312"/>
                  </a:lnTo>
                  <a:lnTo>
                    <a:pt x="35634" y="35639"/>
                  </a:lnTo>
                  <a:lnTo>
                    <a:pt x="74307" y="9562"/>
                  </a:lnTo>
                  <a:lnTo>
                    <a:pt x="121666" y="0"/>
                  </a:lnTo>
                  <a:lnTo>
                    <a:pt x="8112506" y="0"/>
                  </a:lnTo>
                  <a:lnTo>
                    <a:pt x="8159859" y="9562"/>
                  </a:lnTo>
                  <a:lnTo>
                    <a:pt x="8198532" y="35639"/>
                  </a:lnTo>
                  <a:lnTo>
                    <a:pt x="8224609" y="74312"/>
                  </a:lnTo>
                  <a:lnTo>
                    <a:pt x="8234171" y="121665"/>
                  </a:lnTo>
                  <a:lnTo>
                    <a:pt x="8234171" y="608329"/>
                  </a:lnTo>
                  <a:lnTo>
                    <a:pt x="8224609" y="655683"/>
                  </a:lnTo>
                  <a:lnTo>
                    <a:pt x="8198532" y="694356"/>
                  </a:lnTo>
                  <a:lnTo>
                    <a:pt x="8159859" y="720433"/>
                  </a:lnTo>
                  <a:lnTo>
                    <a:pt x="8112506" y="729996"/>
                  </a:lnTo>
                  <a:lnTo>
                    <a:pt x="121666" y="729996"/>
                  </a:lnTo>
                  <a:lnTo>
                    <a:pt x="74307" y="720433"/>
                  </a:lnTo>
                  <a:lnTo>
                    <a:pt x="35634" y="694356"/>
                  </a:lnTo>
                  <a:lnTo>
                    <a:pt x="9560" y="655683"/>
                  </a:lnTo>
                  <a:lnTo>
                    <a:pt x="0" y="608329"/>
                  </a:lnTo>
                  <a:lnTo>
                    <a:pt x="0" y="121665"/>
                  </a:lnTo>
                  <a:close/>
                </a:path>
              </a:pathLst>
            </a:custGeom>
            <a:ln w="19049">
              <a:solidFill>
                <a:srgbClr val="EBEBE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228494" y="1572846"/>
            <a:ext cx="7449820" cy="4413250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64135">
              <a:spcBef>
                <a:spcPts val="1095"/>
              </a:spcBef>
            </a:pPr>
            <a:r>
              <a:rPr sz="3900" dirty="0">
                <a:solidFill>
                  <a:srgbClr val="FFFFFF"/>
                </a:solidFill>
                <a:latin typeface="Times New Roman"/>
                <a:cs typeface="Times New Roman"/>
              </a:rPr>
              <a:t>Composed</a:t>
            </a:r>
            <a:r>
              <a:rPr sz="39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900" dirty="0">
                <a:solidFill>
                  <a:srgbClr val="FFFFFF"/>
                </a:solidFill>
                <a:latin typeface="Times New Roman"/>
                <a:cs typeface="Times New Roman"/>
              </a:rPr>
              <a:t>of:</a:t>
            </a:r>
            <a:endParaRPr sz="3900" dirty="0">
              <a:latin typeface="Times New Roman"/>
              <a:cs typeface="Times New Roman"/>
            </a:endParaRPr>
          </a:p>
          <a:p>
            <a:pPr marL="299085" indent="-287020">
              <a:spcBef>
                <a:spcPts val="775"/>
              </a:spcBef>
              <a:buChar char="•"/>
              <a:tabLst>
                <a:tab pos="299085" algn="l"/>
                <a:tab pos="299720" algn="l"/>
              </a:tabLst>
            </a:pPr>
            <a:r>
              <a:rPr sz="3000" spc="-5" dirty="0">
                <a:latin typeface="Times New Roman"/>
                <a:cs typeface="Times New Roman"/>
              </a:rPr>
              <a:t>Glycosaminoglycans:</a:t>
            </a:r>
            <a:endParaRPr sz="3000" dirty="0">
              <a:latin typeface="Times New Roman"/>
              <a:cs typeface="Times New Roman"/>
            </a:endParaRPr>
          </a:p>
          <a:p>
            <a:pPr marL="583565" marR="5080" lvl="1" indent="-285115">
              <a:lnSpc>
                <a:spcPts val="3110"/>
              </a:lnSpc>
              <a:spcBef>
                <a:spcPts val="705"/>
              </a:spcBef>
              <a:buChar char="•"/>
              <a:tabLst>
                <a:tab pos="583565" algn="l"/>
                <a:tab pos="584200" algn="l"/>
              </a:tabLst>
            </a:pPr>
            <a:r>
              <a:rPr sz="3000" spc="-5" dirty="0">
                <a:latin typeface="Times New Roman"/>
                <a:cs typeface="Times New Roman"/>
              </a:rPr>
              <a:t>Sulfated:</a:t>
            </a:r>
            <a:r>
              <a:rPr sz="3000" dirty="0">
                <a:latin typeface="Times New Roman"/>
                <a:cs typeface="Times New Roman"/>
              </a:rPr>
              <a:t> keratan </a:t>
            </a:r>
            <a:r>
              <a:rPr sz="3000" spc="-5" dirty="0">
                <a:latin typeface="Times New Roman"/>
                <a:cs typeface="Times New Roman"/>
              </a:rPr>
              <a:t>sulfate,</a:t>
            </a:r>
            <a:r>
              <a:rPr sz="3000" spc="2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chondroitin</a:t>
            </a:r>
            <a:r>
              <a:rPr sz="3000" spc="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sulfate, </a:t>
            </a:r>
            <a:r>
              <a:rPr sz="3000" spc="-73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dermatan</a:t>
            </a:r>
            <a:r>
              <a:rPr sz="3000" spc="1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sulfate</a:t>
            </a:r>
            <a:r>
              <a:rPr sz="3000" dirty="0">
                <a:latin typeface="Times New Roman"/>
                <a:cs typeface="Times New Roman"/>
              </a:rPr>
              <a:t> and</a:t>
            </a:r>
            <a:r>
              <a:rPr sz="3000" spc="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heparin.</a:t>
            </a:r>
            <a:endParaRPr sz="3000" dirty="0">
              <a:latin typeface="Times New Roman"/>
              <a:cs typeface="Times New Roman"/>
            </a:endParaRPr>
          </a:p>
          <a:p>
            <a:pPr marL="583565" lvl="1" indent="-285115">
              <a:spcBef>
                <a:spcPts val="165"/>
              </a:spcBef>
              <a:buChar char="•"/>
              <a:tabLst>
                <a:tab pos="583565" algn="l"/>
                <a:tab pos="584200" algn="l"/>
              </a:tabLst>
            </a:pPr>
            <a:r>
              <a:rPr sz="3000" spc="-5" dirty="0">
                <a:latin typeface="Times New Roman"/>
                <a:cs typeface="Times New Roman"/>
              </a:rPr>
              <a:t>Non-sulfated:</a:t>
            </a:r>
            <a:r>
              <a:rPr sz="3000" spc="-2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hylauronic</a:t>
            </a:r>
            <a:r>
              <a:rPr sz="3000" spc="-1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acid</a:t>
            </a:r>
          </a:p>
          <a:p>
            <a:pPr marL="299085" marR="149225" indent="-287020">
              <a:lnSpc>
                <a:spcPts val="3110"/>
              </a:lnSpc>
              <a:spcBef>
                <a:spcPts val="710"/>
              </a:spcBef>
              <a:buChar char="•"/>
              <a:tabLst>
                <a:tab pos="299085" algn="l"/>
                <a:tab pos="299720" algn="l"/>
              </a:tabLst>
            </a:pPr>
            <a:r>
              <a:rPr sz="3000" spc="-5" dirty="0">
                <a:latin typeface="Times New Roman"/>
                <a:cs typeface="Times New Roman"/>
              </a:rPr>
              <a:t>Proteoglycans:Responsible</a:t>
            </a:r>
            <a:r>
              <a:rPr sz="3000" spc="3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for the</a:t>
            </a:r>
            <a:r>
              <a:rPr sz="3000" spc="-1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gel </a:t>
            </a:r>
            <a:r>
              <a:rPr sz="3000" spc="-5" dirty="0">
                <a:latin typeface="Times New Roman"/>
                <a:cs typeface="Times New Roman"/>
              </a:rPr>
              <a:t>state</a:t>
            </a:r>
            <a:r>
              <a:rPr sz="3000" spc="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of </a:t>
            </a:r>
            <a:r>
              <a:rPr sz="3000" spc="-73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the</a:t>
            </a:r>
            <a:r>
              <a:rPr sz="3000" spc="-5" dirty="0">
                <a:latin typeface="Times New Roman"/>
                <a:cs typeface="Times New Roman"/>
              </a:rPr>
              <a:t> extracellular</a:t>
            </a:r>
            <a:r>
              <a:rPr sz="3000" spc="2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matrix.</a:t>
            </a:r>
            <a:endParaRPr sz="3000" dirty="0">
              <a:latin typeface="Times New Roman"/>
              <a:cs typeface="Times New Roman"/>
            </a:endParaRPr>
          </a:p>
          <a:p>
            <a:pPr marL="299085" marR="531495" indent="-287020">
              <a:lnSpc>
                <a:spcPts val="3110"/>
              </a:lnSpc>
              <a:spcBef>
                <a:spcPts val="680"/>
              </a:spcBef>
              <a:buChar char="•"/>
              <a:tabLst>
                <a:tab pos="299085" algn="l"/>
                <a:tab pos="299720" algn="l"/>
              </a:tabLst>
            </a:pPr>
            <a:r>
              <a:rPr sz="3000" spc="-5" dirty="0">
                <a:latin typeface="Times New Roman"/>
                <a:cs typeface="Times New Roman"/>
              </a:rPr>
              <a:t>Adhesive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glycoproteins:</a:t>
            </a:r>
            <a:r>
              <a:rPr sz="3000" spc="2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laminin, 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chondronectin,</a:t>
            </a:r>
            <a:r>
              <a:rPr sz="3000" spc="1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osteonectin</a:t>
            </a:r>
            <a:r>
              <a:rPr sz="3000" spc="2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and</a:t>
            </a:r>
            <a:r>
              <a:rPr sz="3000" spc="1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fibronectin.</a:t>
            </a:r>
            <a:endParaRPr sz="3000" dirty="0">
              <a:latin typeface="Times New Roman"/>
              <a:cs typeface="Times New Roman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82912" y="6262115"/>
            <a:ext cx="259829" cy="238518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9614662" y="6295360"/>
            <a:ext cx="189865" cy="126317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spcBef>
                <a:spcPts val="25"/>
              </a:spcBef>
            </a:pPr>
            <a:fld id="{81D60167-4931-47E6-BA6A-407CBD079E47}" type="slidenum">
              <a:rPr sz="800" b="1" dirty="0">
                <a:solidFill>
                  <a:srgbClr val="FFFFFF"/>
                </a:solidFill>
                <a:latin typeface="Arial"/>
                <a:cs typeface="Arial"/>
              </a:rPr>
              <a:pPr marL="38100">
                <a:spcBef>
                  <a:spcPts val="25"/>
                </a:spcBef>
              </a:pPr>
              <a:t>22</a:t>
            </a:fld>
            <a:endParaRPr sz="800">
              <a:latin typeface="Arial"/>
              <a:cs typeface="Arial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142930" y="332943"/>
            <a:ext cx="3504565" cy="403225"/>
            <a:chOff x="504444" y="387108"/>
            <a:chExt cx="3504565" cy="4032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4444" y="387108"/>
              <a:ext cx="3504437" cy="40156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6448" y="423659"/>
              <a:ext cx="3467862" cy="36653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2483" y="449326"/>
              <a:ext cx="3417824" cy="316611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5391911" y="5433060"/>
            <a:ext cx="4458970" cy="1023893"/>
            <a:chOff x="3867911" y="5433059"/>
            <a:chExt cx="4458970" cy="1424940"/>
          </a:xfrm>
        </p:grpSpPr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058911" y="6262115"/>
              <a:ext cx="259829" cy="23851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67911" y="5433059"/>
              <a:ext cx="4138422" cy="67741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867911" y="5998463"/>
              <a:ext cx="4458462" cy="67741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867911" y="6364222"/>
              <a:ext cx="1604010" cy="493774"/>
            </a:xfrm>
            <a:prstGeom prst="rect">
              <a:avLst/>
            </a:prstGeom>
          </p:spPr>
        </p:pic>
      </p:grpSp>
      <p:pic>
        <p:nvPicPr>
          <p:cNvPr id="11" name="object 1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592823" y="1056132"/>
            <a:ext cx="2312670" cy="787146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1851659" y="1056132"/>
            <a:ext cx="2891790" cy="1352550"/>
            <a:chOff x="327659" y="1056132"/>
            <a:chExt cx="2891790" cy="1352550"/>
          </a:xfrm>
        </p:grpSpPr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13915" y="1056132"/>
              <a:ext cx="1218437" cy="78714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27659" y="1621536"/>
              <a:ext cx="2891790" cy="787146"/>
            </a:xfrm>
            <a:prstGeom prst="rect">
              <a:avLst/>
            </a:prstGeom>
          </p:spPr>
        </p:pic>
      </p:grpSp>
      <p:grpSp>
        <p:nvGrpSpPr>
          <p:cNvPr id="15" name="object 15"/>
          <p:cNvGrpSpPr/>
          <p:nvPr/>
        </p:nvGrpSpPr>
        <p:grpSpPr>
          <a:xfrm>
            <a:off x="1851660" y="1638300"/>
            <a:ext cx="7966709" cy="5129530"/>
            <a:chOff x="327659" y="1638300"/>
            <a:chExt cx="7966709" cy="5129530"/>
          </a:xfrm>
        </p:grpSpPr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867912" y="1638300"/>
              <a:ext cx="4345686" cy="67741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867912" y="2004059"/>
              <a:ext cx="2986278" cy="677418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867912" y="2654808"/>
              <a:ext cx="4196334" cy="677418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867912" y="3020567"/>
              <a:ext cx="922782" cy="677417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867912" y="3477767"/>
              <a:ext cx="4219194" cy="677417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867912" y="4044695"/>
              <a:ext cx="3879341" cy="67741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420111" y="4027932"/>
              <a:ext cx="585977" cy="787145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538983" y="4027932"/>
              <a:ext cx="1462278" cy="787145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867912" y="4610100"/>
              <a:ext cx="4426458" cy="677418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867912" y="4975859"/>
              <a:ext cx="1006601" cy="677417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27659" y="2638044"/>
              <a:ext cx="2734818" cy="787146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27659" y="3461004"/>
              <a:ext cx="2881122" cy="787146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27659" y="4027932"/>
              <a:ext cx="2559558" cy="787145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27659" y="4593335"/>
              <a:ext cx="2559558" cy="787145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420111" y="4593335"/>
              <a:ext cx="585977" cy="787145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538983" y="4593335"/>
              <a:ext cx="1462278" cy="787145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327659" y="5416296"/>
              <a:ext cx="3080766" cy="787146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327659" y="5980179"/>
              <a:ext cx="1725930" cy="787146"/>
            </a:xfrm>
            <a:prstGeom prst="rect">
              <a:avLst/>
            </a:prstGeom>
          </p:spPr>
        </p:pic>
      </p:grpSp>
      <p:graphicFrame>
        <p:nvGraphicFramePr>
          <p:cNvPr id="34" name="object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4911157"/>
              </p:ext>
            </p:extLst>
          </p:nvPr>
        </p:nvGraphicFramePr>
        <p:xfrm>
          <a:off x="1851660" y="1175997"/>
          <a:ext cx="8359141" cy="528095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6665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926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6562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800" spc="-160" dirty="0"/>
                        <a:t>GAG</a:t>
                      </a:r>
                      <a:endParaRPr sz="2800" dirty="0"/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1090"/>
                        </a:spcBef>
                      </a:pPr>
                      <a:r>
                        <a:rPr sz="2800" spc="-20" dirty="0"/>
                        <a:t>Hyaluronic</a:t>
                      </a:r>
                      <a:r>
                        <a:rPr sz="2800" spc="-15" dirty="0"/>
                        <a:t> </a:t>
                      </a:r>
                      <a:r>
                        <a:rPr sz="2800" dirty="0"/>
                        <a:t>acid</a:t>
                      </a:r>
                      <a:endParaRPr sz="2800" dirty="0">
                        <a:solidFill>
                          <a:schemeClr val="bg1">
                            <a:lumMod val="75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32384" marB="0"/>
                </a:tc>
                <a:tc>
                  <a:txBody>
                    <a:bodyPr/>
                    <a:lstStyle/>
                    <a:p>
                      <a:pPr marL="132397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800" spc="-15" dirty="0"/>
                        <a:t>Distribution</a:t>
                      </a:r>
                      <a:endParaRPr sz="2800" dirty="0"/>
                    </a:p>
                    <a:p>
                      <a:pPr marL="92075" marR="527685">
                        <a:lnSpc>
                          <a:spcPct val="100000"/>
                        </a:lnSpc>
                        <a:spcBef>
                          <a:spcPts val="1120"/>
                        </a:spcBef>
                      </a:pPr>
                      <a:r>
                        <a:rPr sz="2400" spc="-40" dirty="0"/>
                        <a:t>Most</a:t>
                      </a:r>
                      <a:r>
                        <a:rPr sz="2400" spc="-25" dirty="0"/>
                        <a:t> </a:t>
                      </a:r>
                      <a:r>
                        <a:rPr sz="2400" spc="-45" dirty="0"/>
                        <a:t>connective</a:t>
                      </a:r>
                      <a:r>
                        <a:rPr sz="2400" dirty="0"/>
                        <a:t> </a:t>
                      </a:r>
                      <a:r>
                        <a:rPr sz="2400" spc="-60" dirty="0"/>
                        <a:t>tissue,</a:t>
                      </a:r>
                      <a:r>
                        <a:rPr sz="2400" spc="-20" dirty="0"/>
                        <a:t> </a:t>
                      </a:r>
                      <a:r>
                        <a:rPr sz="2400" spc="-70" dirty="0"/>
                        <a:t>cartilage, </a:t>
                      </a:r>
                      <a:r>
                        <a:rPr sz="2400" spc="-585" dirty="0"/>
                        <a:t> </a:t>
                      </a:r>
                      <a:r>
                        <a:rPr sz="2400" spc="-50" dirty="0"/>
                        <a:t>dermis,</a:t>
                      </a:r>
                      <a:r>
                        <a:rPr sz="2400" spc="-5" dirty="0"/>
                        <a:t> </a:t>
                      </a:r>
                      <a:r>
                        <a:rPr sz="2400" spc="-85" dirty="0"/>
                        <a:t>synovial</a:t>
                      </a:r>
                      <a:r>
                        <a:rPr sz="2400" dirty="0"/>
                        <a:t> </a:t>
                      </a:r>
                      <a:r>
                        <a:rPr sz="2400" spc="-55" dirty="0"/>
                        <a:t>fluid.</a:t>
                      </a:r>
                      <a:endParaRPr sz="2400" dirty="0">
                        <a:solidFill>
                          <a:schemeClr val="bg1">
                            <a:lumMod val="75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32384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1045">
                <a:tc>
                  <a:txBody>
                    <a:bodyPr/>
                    <a:lstStyle/>
                    <a:p>
                      <a:pPr marL="91440">
                        <a:lnSpc>
                          <a:spcPts val="2620"/>
                        </a:lnSpc>
                      </a:pPr>
                      <a:r>
                        <a:rPr sz="2800" spc="-95" dirty="0"/>
                        <a:t>Keratan</a:t>
                      </a:r>
                      <a:r>
                        <a:rPr sz="2800" spc="-20" dirty="0"/>
                        <a:t> sulfate</a:t>
                      </a:r>
                      <a:endParaRPr sz="2800" dirty="0">
                        <a:solidFill>
                          <a:schemeClr val="bg1">
                            <a:lumMod val="75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2165"/>
                        </a:lnSpc>
                      </a:pPr>
                      <a:r>
                        <a:rPr sz="2400" spc="-70" dirty="0"/>
                        <a:t>Cartilage,</a:t>
                      </a:r>
                      <a:r>
                        <a:rPr sz="2400" spc="-5" dirty="0"/>
                        <a:t> </a:t>
                      </a:r>
                      <a:r>
                        <a:rPr sz="2400" spc="-35" dirty="0"/>
                        <a:t>cornea,</a:t>
                      </a:r>
                      <a:r>
                        <a:rPr sz="2400" spc="10" dirty="0"/>
                        <a:t> </a:t>
                      </a:r>
                      <a:r>
                        <a:rPr sz="2400" spc="-35" dirty="0"/>
                        <a:t>intervertebral</a:t>
                      </a:r>
                      <a:endParaRPr sz="2400" dirty="0"/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2400" spc="-80" dirty="0"/>
                        <a:t>disc.</a:t>
                      </a:r>
                      <a:endParaRPr sz="2400" dirty="0">
                        <a:solidFill>
                          <a:schemeClr val="bg1">
                            <a:lumMod val="75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950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2800" spc="-25" dirty="0"/>
                        <a:t>Heparan</a:t>
                      </a:r>
                      <a:r>
                        <a:rPr sz="2800" spc="-20" dirty="0"/>
                        <a:t> </a:t>
                      </a:r>
                      <a:r>
                        <a:rPr sz="2800" spc="-15" dirty="0"/>
                        <a:t>sulfate</a:t>
                      </a:r>
                      <a:endParaRPr sz="2800" dirty="0">
                        <a:solidFill>
                          <a:schemeClr val="bg1">
                            <a:lumMod val="75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18415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2400" spc="-40" dirty="0"/>
                        <a:t>Blood</a:t>
                      </a:r>
                      <a:r>
                        <a:rPr sz="2400" spc="-5" dirty="0"/>
                        <a:t> </a:t>
                      </a:r>
                      <a:r>
                        <a:rPr sz="2400" spc="-90" dirty="0"/>
                        <a:t>vessels,</a:t>
                      </a:r>
                      <a:r>
                        <a:rPr sz="2400" spc="-5" dirty="0"/>
                        <a:t> </a:t>
                      </a:r>
                      <a:r>
                        <a:rPr sz="2400" spc="-65" dirty="0"/>
                        <a:t>lung,</a:t>
                      </a:r>
                      <a:r>
                        <a:rPr sz="2400" spc="-15" dirty="0"/>
                        <a:t> </a:t>
                      </a:r>
                      <a:r>
                        <a:rPr sz="2400" spc="-75" dirty="0"/>
                        <a:t>basal</a:t>
                      </a:r>
                      <a:r>
                        <a:rPr sz="2400" spc="-10" dirty="0"/>
                        <a:t> </a:t>
                      </a:r>
                      <a:r>
                        <a:rPr sz="2400" spc="-70" dirty="0"/>
                        <a:t>lamina</a:t>
                      </a:r>
                      <a:endParaRPr sz="2400" dirty="0">
                        <a:solidFill>
                          <a:schemeClr val="bg1">
                            <a:lumMod val="75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2222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7996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2800" spc="-35" dirty="0"/>
                        <a:t>Chondroitin</a:t>
                      </a:r>
                      <a:r>
                        <a:rPr sz="2800" dirty="0"/>
                        <a:t> </a:t>
                      </a:r>
                      <a:r>
                        <a:rPr sz="2800" spc="-25" dirty="0"/>
                        <a:t>4-sulfate</a:t>
                      </a:r>
                      <a:endParaRPr sz="2800" dirty="0">
                        <a:solidFill>
                          <a:schemeClr val="bg1">
                            <a:lumMod val="75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1905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2400" spc="-70" dirty="0"/>
                        <a:t>Cartilage,</a:t>
                      </a:r>
                      <a:r>
                        <a:rPr sz="2400" spc="-20" dirty="0"/>
                        <a:t> </a:t>
                      </a:r>
                      <a:r>
                        <a:rPr sz="2400" spc="-25" dirty="0"/>
                        <a:t>bone,</a:t>
                      </a:r>
                      <a:r>
                        <a:rPr sz="2400" spc="-5" dirty="0"/>
                        <a:t> </a:t>
                      </a:r>
                      <a:r>
                        <a:rPr sz="2400" spc="-15" dirty="0"/>
                        <a:t>blood</a:t>
                      </a:r>
                      <a:r>
                        <a:rPr sz="2400" spc="-25" dirty="0"/>
                        <a:t> </a:t>
                      </a:r>
                      <a:r>
                        <a:rPr sz="2400" spc="-80" dirty="0"/>
                        <a:t>vessels</a:t>
                      </a:r>
                      <a:endParaRPr sz="2400" dirty="0">
                        <a:solidFill>
                          <a:schemeClr val="bg1">
                            <a:lumMod val="75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2222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441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2800" spc="-35" dirty="0"/>
                        <a:t>Chondroitin</a:t>
                      </a:r>
                      <a:r>
                        <a:rPr sz="2800" spc="10" dirty="0"/>
                        <a:t> </a:t>
                      </a:r>
                      <a:r>
                        <a:rPr sz="2800" spc="-25" dirty="0"/>
                        <a:t>6-sulfate</a:t>
                      </a:r>
                      <a:endParaRPr sz="2800">
                        <a:solidFill>
                          <a:schemeClr val="bg1">
                            <a:lumMod val="75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1905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2400" spc="-70" dirty="0"/>
                        <a:t>Cartilage,</a:t>
                      </a:r>
                      <a:r>
                        <a:rPr sz="2400" spc="-10" dirty="0"/>
                        <a:t> </a:t>
                      </a:r>
                      <a:r>
                        <a:rPr sz="2400" spc="-15" dirty="0"/>
                        <a:t>blood</a:t>
                      </a:r>
                      <a:r>
                        <a:rPr sz="2400" spc="-10" dirty="0"/>
                        <a:t> </a:t>
                      </a:r>
                      <a:r>
                        <a:rPr sz="2400" spc="-90" dirty="0"/>
                        <a:t>vessels,</a:t>
                      </a:r>
                      <a:r>
                        <a:rPr sz="2400" spc="-5" dirty="0"/>
                        <a:t> </a:t>
                      </a:r>
                      <a:r>
                        <a:rPr sz="2400" spc="-75" dirty="0"/>
                        <a:t>umbilical</a:t>
                      </a:r>
                      <a:endParaRPr sz="2400" dirty="0"/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400" spc="-25" dirty="0"/>
                        <a:t>cord.</a:t>
                      </a:r>
                      <a:endParaRPr sz="2400" dirty="0">
                        <a:solidFill>
                          <a:schemeClr val="bg1">
                            <a:lumMod val="75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2222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798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2800" spc="-15" dirty="0"/>
                        <a:t>Dermatan</a:t>
                      </a:r>
                      <a:r>
                        <a:rPr sz="2800" spc="-25" dirty="0"/>
                        <a:t> </a:t>
                      </a:r>
                      <a:r>
                        <a:rPr sz="2800" spc="-20" dirty="0"/>
                        <a:t>sulfate</a:t>
                      </a:r>
                      <a:endParaRPr sz="2800">
                        <a:solidFill>
                          <a:schemeClr val="bg1">
                            <a:lumMod val="75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1905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2400" spc="-90" dirty="0"/>
                        <a:t>Skin,</a:t>
                      </a:r>
                      <a:r>
                        <a:rPr sz="2400" spc="-10" dirty="0"/>
                        <a:t> </a:t>
                      </a:r>
                      <a:r>
                        <a:rPr sz="2400" spc="-15" dirty="0"/>
                        <a:t>heart</a:t>
                      </a:r>
                      <a:r>
                        <a:rPr sz="2400" spc="-5" dirty="0"/>
                        <a:t> </a:t>
                      </a:r>
                      <a:r>
                        <a:rPr sz="2400" spc="-110" dirty="0"/>
                        <a:t>valves,</a:t>
                      </a:r>
                      <a:r>
                        <a:rPr sz="2400" spc="-5" dirty="0"/>
                        <a:t> </a:t>
                      </a:r>
                      <a:r>
                        <a:rPr sz="2400" spc="-15" dirty="0"/>
                        <a:t>blood</a:t>
                      </a:r>
                      <a:r>
                        <a:rPr sz="2400" spc="-10" dirty="0"/>
                        <a:t> </a:t>
                      </a:r>
                      <a:r>
                        <a:rPr sz="2400" spc="-80" dirty="0"/>
                        <a:t>vessels</a:t>
                      </a:r>
                      <a:endParaRPr sz="2400" dirty="0">
                        <a:solidFill>
                          <a:schemeClr val="bg1">
                            <a:lumMod val="75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22225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543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2800" spc="-15" dirty="0"/>
                        <a:t>Heparin</a:t>
                      </a:r>
                      <a:endParaRPr sz="2800">
                        <a:solidFill>
                          <a:schemeClr val="bg1">
                            <a:lumMod val="75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1905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400" spc="-70" dirty="0"/>
                        <a:t>Mast</a:t>
                      </a:r>
                      <a:r>
                        <a:rPr sz="2400" spc="-10" dirty="0"/>
                        <a:t> </a:t>
                      </a:r>
                      <a:r>
                        <a:rPr sz="2400" spc="-95" dirty="0"/>
                        <a:t>cell</a:t>
                      </a:r>
                      <a:r>
                        <a:rPr sz="2400" dirty="0"/>
                        <a:t> </a:t>
                      </a:r>
                      <a:r>
                        <a:rPr sz="2400" spc="-70" dirty="0"/>
                        <a:t>granules,</a:t>
                      </a:r>
                      <a:r>
                        <a:rPr sz="2400" spc="-5" dirty="0"/>
                        <a:t> </a:t>
                      </a:r>
                      <a:r>
                        <a:rPr sz="2400" spc="-55" dirty="0"/>
                        <a:t>basophils,</a:t>
                      </a:r>
                      <a:r>
                        <a:rPr sz="2400" dirty="0"/>
                        <a:t> </a:t>
                      </a:r>
                      <a:r>
                        <a:rPr sz="2400" spc="-90" dirty="0"/>
                        <a:t>liver</a:t>
                      </a:r>
                      <a:r>
                        <a:rPr sz="2400" spc="110" dirty="0"/>
                        <a:t> </a:t>
                      </a:r>
                      <a:r>
                        <a:rPr sz="1200" spc="-7" baseline="-13888" dirty="0"/>
                        <a:t>23</a:t>
                      </a:r>
                      <a:endParaRPr sz="1200" baseline="-13888" dirty="0"/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2400" spc="-65" dirty="0"/>
                        <a:t>lung,</a:t>
                      </a:r>
                      <a:r>
                        <a:rPr sz="2400" spc="-40" dirty="0"/>
                        <a:t> </a:t>
                      </a:r>
                      <a:r>
                        <a:rPr sz="2400" spc="-65" dirty="0"/>
                        <a:t>skin.</a:t>
                      </a:r>
                      <a:endParaRPr sz="2400" dirty="0">
                        <a:solidFill>
                          <a:schemeClr val="bg1">
                            <a:lumMod val="75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2286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78914" y="1274757"/>
            <a:ext cx="8251825" cy="955040"/>
            <a:chOff x="448437" y="370713"/>
            <a:chExt cx="8251825" cy="955040"/>
          </a:xfrm>
        </p:grpSpPr>
        <p:sp>
          <p:nvSpPr>
            <p:cNvPr id="3" name="object 3"/>
            <p:cNvSpPr/>
            <p:nvPr/>
          </p:nvSpPr>
          <p:spPr>
            <a:xfrm>
              <a:off x="457962" y="380238"/>
              <a:ext cx="8232775" cy="935990"/>
            </a:xfrm>
            <a:custGeom>
              <a:avLst/>
              <a:gdLst/>
              <a:ahLst/>
              <a:cxnLst/>
              <a:rect l="l" t="t" r="r" b="b"/>
              <a:pathLst>
                <a:path w="8232775" h="935990">
                  <a:moveTo>
                    <a:pt x="8076692" y="0"/>
                  </a:moveTo>
                  <a:lnTo>
                    <a:pt x="155956" y="0"/>
                  </a:lnTo>
                  <a:lnTo>
                    <a:pt x="106662" y="7953"/>
                  </a:lnTo>
                  <a:lnTo>
                    <a:pt x="63850" y="30097"/>
                  </a:lnTo>
                  <a:lnTo>
                    <a:pt x="30090" y="63861"/>
                  </a:lnTo>
                  <a:lnTo>
                    <a:pt x="7950" y="106671"/>
                  </a:lnTo>
                  <a:lnTo>
                    <a:pt x="0" y="155956"/>
                  </a:lnTo>
                  <a:lnTo>
                    <a:pt x="0" y="779779"/>
                  </a:lnTo>
                  <a:lnTo>
                    <a:pt x="7950" y="829064"/>
                  </a:lnTo>
                  <a:lnTo>
                    <a:pt x="30090" y="871874"/>
                  </a:lnTo>
                  <a:lnTo>
                    <a:pt x="63850" y="905638"/>
                  </a:lnTo>
                  <a:lnTo>
                    <a:pt x="106662" y="927782"/>
                  </a:lnTo>
                  <a:lnTo>
                    <a:pt x="155956" y="935736"/>
                  </a:lnTo>
                  <a:lnTo>
                    <a:pt x="8076692" y="935736"/>
                  </a:lnTo>
                  <a:lnTo>
                    <a:pt x="8125976" y="927782"/>
                  </a:lnTo>
                  <a:lnTo>
                    <a:pt x="8168786" y="905638"/>
                  </a:lnTo>
                  <a:lnTo>
                    <a:pt x="8202550" y="871874"/>
                  </a:lnTo>
                  <a:lnTo>
                    <a:pt x="8224694" y="829064"/>
                  </a:lnTo>
                  <a:lnTo>
                    <a:pt x="8232648" y="779779"/>
                  </a:lnTo>
                  <a:lnTo>
                    <a:pt x="8232648" y="155956"/>
                  </a:lnTo>
                  <a:lnTo>
                    <a:pt x="8224694" y="106671"/>
                  </a:lnTo>
                  <a:lnTo>
                    <a:pt x="8202550" y="63861"/>
                  </a:lnTo>
                  <a:lnTo>
                    <a:pt x="8168786" y="30097"/>
                  </a:lnTo>
                  <a:lnTo>
                    <a:pt x="8125976" y="7953"/>
                  </a:lnTo>
                  <a:lnTo>
                    <a:pt x="8076692" y="0"/>
                  </a:lnTo>
                  <a:close/>
                </a:path>
              </a:pathLst>
            </a:custGeom>
            <a:solidFill>
              <a:srgbClr val="363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57962" y="380238"/>
              <a:ext cx="8232775" cy="935990"/>
            </a:xfrm>
            <a:custGeom>
              <a:avLst/>
              <a:gdLst/>
              <a:ahLst/>
              <a:cxnLst/>
              <a:rect l="l" t="t" r="r" b="b"/>
              <a:pathLst>
                <a:path w="8232775" h="935990">
                  <a:moveTo>
                    <a:pt x="0" y="155956"/>
                  </a:moveTo>
                  <a:lnTo>
                    <a:pt x="7950" y="106671"/>
                  </a:lnTo>
                  <a:lnTo>
                    <a:pt x="30090" y="63861"/>
                  </a:lnTo>
                  <a:lnTo>
                    <a:pt x="63850" y="30097"/>
                  </a:lnTo>
                  <a:lnTo>
                    <a:pt x="106662" y="7953"/>
                  </a:lnTo>
                  <a:lnTo>
                    <a:pt x="155956" y="0"/>
                  </a:lnTo>
                  <a:lnTo>
                    <a:pt x="8076692" y="0"/>
                  </a:lnTo>
                  <a:lnTo>
                    <a:pt x="8125976" y="7953"/>
                  </a:lnTo>
                  <a:lnTo>
                    <a:pt x="8168786" y="30097"/>
                  </a:lnTo>
                  <a:lnTo>
                    <a:pt x="8202550" y="63861"/>
                  </a:lnTo>
                  <a:lnTo>
                    <a:pt x="8224694" y="106671"/>
                  </a:lnTo>
                  <a:lnTo>
                    <a:pt x="8232648" y="155956"/>
                  </a:lnTo>
                  <a:lnTo>
                    <a:pt x="8232648" y="779779"/>
                  </a:lnTo>
                  <a:lnTo>
                    <a:pt x="8224694" y="829064"/>
                  </a:lnTo>
                  <a:lnTo>
                    <a:pt x="8202550" y="871874"/>
                  </a:lnTo>
                  <a:lnTo>
                    <a:pt x="8168786" y="905638"/>
                  </a:lnTo>
                  <a:lnTo>
                    <a:pt x="8125976" y="927782"/>
                  </a:lnTo>
                  <a:lnTo>
                    <a:pt x="8076692" y="935736"/>
                  </a:lnTo>
                  <a:lnTo>
                    <a:pt x="155956" y="935736"/>
                  </a:lnTo>
                  <a:lnTo>
                    <a:pt x="106662" y="927782"/>
                  </a:lnTo>
                  <a:lnTo>
                    <a:pt x="63850" y="905638"/>
                  </a:lnTo>
                  <a:lnTo>
                    <a:pt x="30090" y="871874"/>
                  </a:lnTo>
                  <a:lnTo>
                    <a:pt x="7950" y="829064"/>
                  </a:lnTo>
                  <a:lnTo>
                    <a:pt x="0" y="779779"/>
                  </a:lnTo>
                  <a:lnTo>
                    <a:pt x="0" y="155956"/>
                  </a:lnTo>
                  <a:close/>
                </a:path>
              </a:pathLst>
            </a:custGeom>
            <a:ln w="19050">
              <a:solidFill>
                <a:srgbClr val="EBEBE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318994" y="1332909"/>
            <a:ext cx="7357109" cy="788670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1" dirty="0">
                <a:solidFill>
                  <a:schemeClr val="bg1">
                    <a:lumMod val="75000"/>
                  </a:schemeClr>
                </a:solidFill>
                <a:latin typeface="Times New Roman"/>
                <a:cs typeface="Times New Roman"/>
              </a:rPr>
              <a:t>Functions</a:t>
            </a:r>
            <a:r>
              <a:rPr sz="5000" b="1" spc="-60" dirty="0">
                <a:solidFill>
                  <a:schemeClr val="bg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5000" b="1" dirty="0">
                <a:solidFill>
                  <a:schemeClr val="bg1">
                    <a:lumMod val="75000"/>
                  </a:schemeClr>
                </a:solidFill>
                <a:latin typeface="Times New Roman"/>
                <a:cs typeface="Times New Roman"/>
              </a:rPr>
              <a:t>of</a:t>
            </a:r>
            <a:r>
              <a:rPr sz="5000" b="1" spc="-35" dirty="0">
                <a:solidFill>
                  <a:schemeClr val="bg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5000" b="1" spc="-5" dirty="0">
                <a:solidFill>
                  <a:schemeClr val="bg1">
                    <a:lumMod val="75000"/>
                  </a:schemeClr>
                </a:solidFill>
                <a:latin typeface="Times New Roman"/>
                <a:cs typeface="Times New Roman"/>
              </a:rPr>
              <a:t>Proteoglycans</a:t>
            </a:r>
            <a:endParaRPr sz="5000" dirty="0">
              <a:solidFill>
                <a:schemeClr val="bg1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12"/>
          </p:nvPr>
        </p:nvSpPr>
        <p:spPr>
          <a:xfrm>
            <a:off x="10134600" y="6468063"/>
            <a:ext cx="2743200" cy="141705"/>
          </a:xfrm>
          <a:prstGeom prst="rect">
            <a:avLst/>
          </a:prstGeom>
        </p:spPr>
        <p:txBody>
          <a:bodyPr vert="horz" wrap="square" lIns="0" tIns="3175" rIns="0" bIns="0" rtlCol="0" anchor="ctr">
            <a:spAutoFit/>
          </a:bodyPr>
          <a:lstStyle/>
          <a:p>
            <a:pPr marL="38100">
              <a:spcBef>
                <a:spcPts val="25"/>
              </a:spcBef>
            </a:pPr>
            <a:fld id="{81D60167-4931-47E6-BA6A-407CBD079E47}" type="slidenum">
              <a:rPr dirty="0"/>
              <a:pPr marL="38100">
                <a:spcBef>
                  <a:spcPts val="25"/>
                </a:spcBef>
              </a:pPr>
              <a:t>24</a:t>
            </a:fld>
            <a:endParaRPr dirty="0"/>
          </a:p>
        </p:txBody>
      </p:sp>
      <p:grpSp>
        <p:nvGrpSpPr>
          <p:cNvPr id="6" name="object 6"/>
          <p:cNvGrpSpPr/>
          <p:nvPr/>
        </p:nvGrpSpPr>
        <p:grpSpPr>
          <a:xfrm>
            <a:off x="1969388" y="2531745"/>
            <a:ext cx="8255000" cy="636270"/>
            <a:chOff x="445388" y="2531745"/>
            <a:chExt cx="8255000" cy="636270"/>
          </a:xfrm>
        </p:grpSpPr>
        <p:sp>
          <p:nvSpPr>
            <p:cNvPr id="7" name="object 7"/>
            <p:cNvSpPr/>
            <p:nvPr/>
          </p:nvSpPr>
          <p:spPr>
            <a:xfrm>
              <a:off x="454913" y="2541270"/>
              <a:ext cx="8235950" cy="617220"/>
            </a:xfrm>
            <a:custGeom>
              <a:avLst/>
              <a:gdLst/>
              <a:ahLst/>
              <a:cxnLst/>
              <a:rect l="l" t="t" r="r" b="b"/>
              <a:pathLst>
                <a:path w="8235950" h="617219">
                  <a:moveTo>
                    <a:pt x="8132826" y="0"/>
                  </a:moveTo>
                  <a:lnTo>
                    <a:pt x="102870" y="0"/>
                  </a:lnTo>
                  <a:lnTo>
                    <a:pt x="62831" y="8090"/>
                  </a:lnTo>
                  <a:lnTo>
                    <a:pt x="30132" y="30146"/>
                  </a:lnTo>
                  <a:lnTo>
                    <a:pt x="8084" y="62847"/>
                  </a:lnTo>
                  <a:lnTo>
                    <a:pt x="0" y="102869"/>
                  </a:lnTo>
                  <a:lnTo>
                    <a:pt x="0" y="514350"/>
                  </a:lnTo>
                  <a:lnTo>
                    <a:pt x="8084" y="554372"/>
                  </a:lnTo>
                  <a:lnTo>
                    <a:pt x="30132" y="587073"/>
                  </a:lnTo>
                  <a:lnTo>
                    <a:pt x="62831" y="609129"/>
                  </a:lnTo>
                  <a:lnTo>
                    <a:pt x="102870" y="617219"/>
                  </a:lnTo>
                  <a:lnTo>
                    <a:pt x="8132826" y="617219"/>
                  </a:lnTo>
                  <a:lnTo>
                    <a:pt x="8172848" y="609129"/>
                  </a:lnTo>
                  <a:lnTo>
                    <a:pt x="8205549" y="587073"/>
                  </a:lnTo>
                  <a:lnTo>
                    <a:pt x="8227605" y="554372"/>
                  </a:lnTo>
                  <a:lnTo>
                    <a:pt x="8235695" y="514350"/>
                  </a:lnTo>
                  <a:lnTo>
                    <a:pt x="8235695" y="102869"/>
                  </a:lnTo>
                  <a:lnTo>
                    <a:pt x="8227605" y="62847"/>
                  </a:lnTo>
                  <a:lnTo>
                    <a:pt x="8205549" y="30146"/>
                  </a:lnTo>
                  <a:lnTo>
                    <a:pt x="8172848" y="8090"/>
                  </a:lnTo>
                  <a:lnTo>
                    <a:pt x="8132826" y="0"/>
                  </a:lnTo>
                  <a:close/>
                </a:path>
              </a:pathLst>
            </a:custGeom>
            <a:solidFill>
              <a:srgbClr val="363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54913" y="2541270"/>
              <a:ext cx="8235950" cy="617220"/>
            </a:xfrm>
            <a:custGeom>
              <a:avLst/>
              <a:gdLst/>
              <a:ahLst/>
              <a:cxnLst/>
              <a:rect l="l" t="t" r="r" b="b"/>
              <a:pathLst>
                <a:path w="8235950" h="617219">
                  <a:moveTo>
                    <a:pt x="0" y="102869"/>
                  </a:moveTo>
                  <a:lnTo>
                    <a:pt x="8084" y="62847"/>
                  </a:lnTo>
                  <a:lnTo>
                    <a:pt x="30132" y="30146"/>
                  </a:lnTo>
                  <a:lnTo>
                    <a:pt x="62831" y="8090"/>
                  </a:lnTo>
                  <a:lnTo>
                    <a:pt x="102870" y="0"/>
                  </a:lnTo>
                  <a:lnTo>
                    <a:pt x="8132826" y="0"/>
                  </a:lnTo>
                  <a:lnTo>
                    <a:pt x="8172848" y="8090"/>
                  </a:lnTo>
                  <a:lnTo>
                    <a:pt x="8205549" y="30146"/>
                  </a:lnTo>
                  <a:lnTo>
                    <a:pt x="8227605" y="62847"/>
                  </a:lnTo>
                  <a:lnTo>
                    <a:pt x="8235695" y="102869"/>
                  </a:lnTo>
                  <a:lnTo>
                    <a:pt x="8235695" y="514350"/>
                  </a:lnTo>
                  <a:lnTo>
                    <a:pt x="8227605" y="554372"/>
                  </a:lnTo>
                  <a:lnTo>
                    <a:pt x="8205549" y="587073"/>
                  </a:lnTo>
                  <a:lnTo>
                    <a:pt x="8172848" y="609129"/>
                  </a:lnTo>
                  <a:lnTo>
                    <a:pt x="8132826" y="617219"/>
                  </a:lnTo>
                  <a:lnTo>
                    <a:pt x="102870" y="617219"/>
                  </a:lnTo>
                  <a:lnTo>
                    <a:pt x="62831" y="609129"/>
                  </a:lnTo>
                  <a:lnTo>
                    <a:pt x="30132" y="587073"/>
                  </a:lnTo>
                  <a:lnTo>
                    <a:pt x="8084" y="554372"/>
                  </a:lnTo>
                  <a:lnTo>
                    <a:pt x="0" y="514350"/>
                  </a:lnTo>
                  <a:lnTo>
                    <a:pt x="0" y="102869"/>
                  </a:lnTo>
                  <a:close/>
                </a:path>
              </a:pathLst>
            </a:custGeom>
            <a:ln w="19049">
              <a:solidFill>
                <a:srgbClr val="EBEBE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1969388" y="3244976"/>
            <a:ext cx="8255000" cy="636270"/>
            <a:chOff x="445388" y="3244976"/>
            <a:chExt cx="8255000" cy="636270"/>
          </a:xfrm>
        </p:grpSpPr>
        <p:sp>
          <p:nvSpPr>
            <p:cNvPr id="10" name="object 10"/>
            <p:cNvSpPr/>
            <p:nvPr/>
          </p:nvSpPr>
          <p:spPr>
            <a:xfrm>
              <a:off x="454913" y="3254501"/>
              <a:ext cx="8235950" cy="617220"/>
            </a:xfrm>
            <a:custGeom>
              <a:avLst/>
              <a:gdLst/>
              <a:ahLst/>
              <a:cxnLst/>
              <a:rect l="l" t="t" r="r" b="b"/>
              <a:pathLst>
                <a:path w="8235950" h="617220">
                  <a:moveTo>
                    <a:pt x="8132826" y="0"/>
                  </a:moveTo>
                  <a:lnTo>
                    <a:pt x="102870" y="0"/>
                  </a:lnTo>
                  <a:lnTo>
                    <a:pt x="62831" y="8090"/>
                  </a:lnTo>
                  <a:lnTo>
                    <a:pt x="30132" y="30146"/>
                  </a:lnTo>
                  <a:lnTo>
                    <a:pt x="8084" y="62847"/>
                  </a:lnTo>
                  <a:lnTo>
                    <a:pt x="0" y="102870"/>
                  </a:lnTo>
                  <a:lnTo>
                    <a:pt x="0" y="514350"/>
                  </a:lnTo>
                  <a:lnTo>
                    <a:pt x="8084" y="554372"/>
                  </a:lnTo>
                  <a:lnTo>
                    <a:pt x="30132" y="587073"/>
                  </a:lnTo>
                  <a:lnTo>
                    <a:pt x="62831" y="609129"/>
                  </a:lnTo>
                  <a:lnTo>
                    <a:pt x="102870" y="617220"/>
                  </a:lnTo>
                  <a:lnTo>
                    <a:pt x="8132826" y="617220"/>
                  </a:lnTo>
                  <a:lnTo>
                    <a:pt x="8172848" y="609129"/>
                  </a:lnTo>
                  <a:lnTo>
                    <a:pt x="8205549" y="587073"/>
                  </a:lnTo>
                  <a:lnTo>
                    <a:pt x="8227605" y="554372"/>
                  </a:lnTo>
                  <a:lnTo>
                    <a:pt x="8235695" y="514350"/>
                  </a:lnTo>
                  <a:lnTo>
                    <a:pt x="8235695" y="102870"/>
                  </a:lnTo>
                  <a:lnTo>
                    <a:pt x="8227605" y="62847"/>
                  </a:lnTo>
                  <a:lnTo>
                    <a:pt x="8205549" y="30146"/>
                  </a:lnTo>
                  <a:lnTo>
                    <a:pt x="8172848" y="8090"/>
                  </a:lnTo>
                  <a:lnTo>
                    <a:pt x="8132826" y="0"/>
                  </a:lnTo>
                  <a:close/>
                </a:path>
              </a:pathLst>
            </a:custGeom>
            <a:solidFill>
              <a:srgbClr val="363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54913" y="3254501"/>
              <a:ext cx="8235950" cy="617220"/>
            </a:xfrm>
            <a:custGeom>
              <a:avLst/>
              <a:gdLst/>
              <a:ahLst/>
              <a:cxnLst/>
              <a:rect l="l" t="t" r="r" b="b"/>
              <a:pathLst>
                <a:path w="8235950" h="617220">
                  <a:moveTo>
                    <a:pt x="0" y="102870"/>
                  </a:moveTo>
                  <a:lnTo>
                    <a:pt x="8084" y="62847"/>
                  </a:lnTo>
                  <a:lnTo>
                    <a:pt x="30132" y="30146"/>
                  </a:lnTo>
                  <a:lnTo>
                    <a:pt x="62831" y="8090"/>
                  </a:lnTo>
                  <a:lnTo>
                    <a:pt x="102870" y="0"/>
                  </a:lnTo>
                  <a:lnTo>
                    <a:pt x="8132826" y="0"/>
                  </a:lnTo>
                  <a:lnTo>
                    <a:pt x="8172848" y="8090"/>
                  </a:lnTo>
                  <a:lnTo>
                    <a:pt x="8205549" y="30146"/>
                  </a:lnTo>
                  <a:lnTo>
                    <a:pt x="8227605" y="62847"/>
                  </a:lnTo>
                  <a:lnTo>
                    <a:pt x="8235695" y="102870"/>
                  </a:lnTo>
                  <a:lnTo>
                    <a:pt x="8235695" y="514350"/>
                  </a:lnTo>
                  <a:lnTo>
                    <a:pt x="8227605" y="554372"/>
                  </a:lnTo>
                  <a:lnTo>
                    <a:pt x="8205549" y="587073"/>
                  </a:lnTo>
                  <a:lnTo>
                    <a:pt x="8172848" y="609129"/>
                  </a:lnTo>
                  <a:lnTo>
                    <a:pt x="8132826" y="617220"/>
                  </a:lnTo>
                  <a:lnTo>
                    <a:pt x="102870" y="617220"/>
                  </a:lnTo>
                  <a:lnTo>
                    <a:pt x="62831" y="609129"/>
                  </a:lnTo>
                  <a:lnTo>
                    <a:pt x="30132" y="587073"/>
                  </a:lnTo>
                  <a:lnTo>
                    <a:pt x="8084" y="554372"/>
                  </a:lnTo>
                  <a:lnTo>
                    <a:pt x="0" y="514350"/>
                  </a:lnTo>
                  <a:lnTo>
                    <a:pt x="0" y="102870"/>
                  </a:lnTo>
                  <a:close/>
                </a:path>
              </a:pathLst>
            </a:custGeom>
            <a:ln w="19049">
              <a:solidFill>
                <a:srgbClr val="EBEBE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1969388" y="3956685"/>
            <a:ext cx="8255000" cy="638175"/>
            <a:chOff x="445388" y="3956684"/>
            <a:chExt cx="8255000" cy="638175"/>
          </a:xfrm>
        </p:grpSpPr>
        <p:sp>
          <p:nvSpPr>
            <p:cNvPr id="13" name="object 13"/>
            <p:cNvSpPr/>
            <p:nvPr/>
          </p:nvSpPr>
          <p:spPr>
            <a:xfrm>
              <a:off x="454913" y="3966209"/>
              <a:ext cx="8235950" cy="619125"/>
            </a:xfrm>
            <a:custGeom>
              <a:avLst/>
              <a:gdLst/>
              <a:ahLst/>
              <a:cxnLst/>
              <a:rect l="l" t="t" r="r" b="b"/>
              <a:pathLst>
                <a:path w="8235950" h="619125">
                  <a:moveTo>
                    <a:pt x="8132571" y="0"/>
                  </a:moveTo>
                  <a:lnTo>
                    <a:pt x="103123" y="0"/>
                  </a:lnTo>
                  <a:lnTo>
                    <a:pt x="62986" y="8112"/>
                  </a:lnTo>
                  <a:lnTo>
                    <a:pt x="30206" y="30225"/>
                  </a:lnTo>
                  <a:lnTo>
                    <a:pt x="8104" y="63007"/>
                  </a:lnTo>
                  <a:lnTo>
                    <a:pt x="0" y="103123"/>
                  </a:lnTo>
                  <a:lnTo>
                    <a:pt x="0" y="515619"/>
                  </a:lnTo>
                  <a:lnTo>
                    <a:pt x="8104" y="555736"/>
                  </a:lnTo>
                  <a:lnTo>
                    <a:pt x="30206" y="588517"/>
                  </a:lnTo>
                  <a:lnTo>
                    <a:pt x="62986" y="610631"/>
                  </a:lnTo>
                  <a:lnTo>
                    <a:pt x="103123" y="618744"/>
                  </a:lnTo>
                  <a:lnTo>
                    <a:pt x="8132571" y="618744"/>
                  </a:lnTo>
                  <a:lnTo>
                    <a:pt x="8172688" y="610631"/>
                  </a:lnTo>
                  <a:lnTo>
                    <a:pt x="8205469" y="588518"/>
                  </a:lnTo>
                  <a:lnTo>
                    <a:pt x="8227583" y="555736"/>
                  </a:lnTo>
                  <a:lnTo>
                    <a:pt x="8235695" y="515619"/>
                  </a:lnTo>
                  <a:lnTo>
                    <a:pt x="8235695" y="103123"/>
                  </a:lnTo>
                  <a:lnTo>
                    <a:pt x="8227583" y="63007"/>
                  </a:lnTo>
                  <a:lnTo>
                    <a:pt x="8205469" y="30225"/>
                  </a:lnTo>
                  <a:lnTo>
                    <a:pt x="8172688" y="8112"/>
                  </a:lnTo>
                  <a:lnTo>
                    <a:pt x="8132571" y="0"/>
                  </a:lnTo>
                  <a:close/>
                </a:path>
              </a:pathLst>
            </a:custGeom>
            <a:solidFill>
              <a:srgbClr val="363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54913" y="3966209"/>
              <a:ext cx="8235950" cy="619125"/>
            </a:xfrm>
            <a:custGeom>
              <a:avLst/>
              <a:gdLst/>
              <a:ahLst/>
              <a:cxnLst/>
              <a:rect l="l" t="t" r="r" b="b"/>
              <a:pathLst>
                <a:path w="8235950" h="619125">
                  <a:moveTo>
                    <a:pt x="0" y="103123"/>
                  </a:moveTo>
                  <a:lnTo>
                    <a:pt x="8104" y="63007"/>
                  </a:lnTo>
                  <a:lnTo>
                    <a:pt x="30206" y="30225"/>
                  </a:lnTo>
                  <a:lnTo>
                    <a:pt x="62986" y="8112"/>
                  </a:lnTo>
                  <a:lnTo>
                    <a:pt x="103123" y="0"/>
                  </a:lnTo>
                  <a:lnTo>
                    <a:pt x="8132571" y="0"/>
                  </a:lnTo>
                  <a:lnTo>
                    <a:pt x="8172688" y="8112"/>
                  </a:lnTo>
                  <a:lnTo>
                    <a:pt x="8205469" y="30225"/>
                  </a:lnTo>
                  <a:lnTo>
                    <a:pt x="8227583" y="63007"/>
                  </a:lnTo>
                  <a:lnTo>
                    <a:pt x="8235695" y="103123"/>
                  </a:lnTo>
                  <a:lnTo>
                    <a:pt x="8235695" y="515619"/>
                  </a:lnTo>
                  <a:lnTo>
                    <a:pt x="8227583" y="555736"/>
                  </a:lnTo>
                  <a:lnTo>
                    <a:pt x="8205469" y="588518"/>
                  </a:lnTo>
                  <a:lnTo>
                    <a:pt x="8172688" y="610631"/>
                  </a:lnTo>
                  <a:lnTo>
                    <a:pt x="8132571" y="618744"/>
                  </a:lnTo>
                  <a:lnTo>
                    <a:pt x="103123" y="618744"/>
                  </a:lnTo>
                  <a:lnTo>
                    <a:pt x="62986" y="610631"/>
                  </a:lnTo>
                  <a:lnTo>
                    <a:pt x="30206" y="588517"/>
                  </a:lnTo>
                  <a:lnTo>
                    <a:pt x="8104" y="555736"/>
                  </a:lnTo>
                  <a:lnTo>
                    <a:pt x="0" y="515619"/>
                  </a:lnTo>
                  <a:lnTo>
                    <a:pt x="0" y="103123"/>
                  </a:lnTo>
                  <a:close/>
                </a:path>
              </a:pathLst>
            </a:custGeom>
            <a:ln w="19050">
              <a:solidFill>
                <a:srgbClr val="EBEBE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1969388" y="4669916"/>
            <a:ext cx="8255000" cy="636270"/>
            <a:chOff x="445388" y="4669916"/>
            <a:chExt cx="8255000" cy="636270"/>
          </a:xfrm>
        </p:grpSpPr>
        <p:sp>
          <p:nvSpPr>
            <p:cNvPr id="16" name="object 16"/>
            <p:cNvSpPr/>
            <p:nvPr/>
          </p:nvSpPr>
          <p:spPr>
            <a:xfrm>
              <a:off x="454913" y="4679441"/>
              <a:ext cx="8235950" cy="617220"/>
            </a:xfrm>
            <a:custGeom>
              <a:avLst/>
              <a:gdLst/>
              <a:ahLst/>
              <a:cxnLst/>
              <a:rect l="l" t="t" r="r" b="b"/>
              <a:pathLst>
                <a:path w="8235950" h="617220">
                  <a:moveTo>
                    <a:pt x="8132826" y="0"/>
                  </a:moveTo>
                  <a:lnTo>
                    <a:pt x="102870" y="0"/>
                  </a:lnTo>
                  <a:lnTo>
                    <a:pt x="62831" y="8090"/>
                  </a:lnTo>
                  <a:lnTo>
                    <a:pt x="30132" y="30146"/>
                  </a:lnTo>
                  <a:lnTo>
                    <a:pt x="8084" y="62847"/>
                  </a:lnTo>
                  <a:lnTo>
                    <a:pt x="0" y="102869"/>
                  </a:lnTo>
                  <a:lnTo>
                    <a:pt x="0" y="514349"/>
                  </a:lnTo>
                  <a:lnTo>
                    <a:pt x="8084" y="554372"/>
                  </a:lnTo>
                  <a:lnTo>
                    <a:pt x="30132" y="587073"/>
                  </a:lnTo>
                  <a:lnTo>
                    <a:pt x="62831" y="609129"/>
                  </a:lnTo>
                  <a:lnTo>
                    <a:pt x="102870" y="617219"/>
                  </a:lnTo>
                  <a:lnTo>
                    <a:pt x="8132826" y="617219"/>
                  </a:lnTo>
                  <a:lnTo>
                    <a:pt x="8172848" y="609129"/>
                  </a:lnTo>
                  <a:lnTo>
                    <a:pt x="8205549" y="587073"/>
                  </a:lnTo>
                  <a:lnTo>
                    <a:pt x="8227605" y="554372"/>
                  </a:lnTo>
                  <a:lnTo>
                    <a:pt x="8235695" y="514349"/>
                  </a:lnTo>
                  <a:lnTo>
                    <a:pt x="8235695" y="102869"/>
                  </a:lnTo>
                  <a:lnTo>
                    <a:pt x="8227605" y="62847"/>
                  </a:lnTo>
                  <a:lnTo>
                    <a:pt x="8205549" y="30146"/>
                  </a:lnTo>
                  <a:lnTo>
                    <a:pt x="8172848" y="8090"/>
                  </a:lnTo>
                  <a:lnTo>
                    <a:pt x="8132826" y="0"/>
                  </a:lnTo>
                  <a:close/>
                </a:path>
              </a:pathLst>
            </a:custGeom>
            <a:solidFill>
              <a:srgbClr val="363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54913" y="4679441"/>
              <a:ext cx="8235950" cy="617220"/>
            </a:xfrm>
            <a:custGeom>
              <a:avLst/>
              <a:gdLst/>
              <a:ahLst/>
              <a:cxnLst/>
              <a:rect l="l" t="t" r="r" b="b"/>
              <a:pathLst>
                <a:path w="8235950" h="617220">
                  <a:moveTo>
                    <a:pt x="0" y="102869"/>
                  </a:moveTo>
                  <a:lnTo>
                    <a:pt x="8084" y="62847"/>
                  </a:lnTo>
                  <a:lnTo>
                    <a:pt x="30132" y="30146"/>
                  </a:lnTo>
                  <a:lnTo>
                    <a:pt x="62831" y="8090"/>
                  </a:lnTo>
                  <a:lnTo>
                    <a:pt x="102870" y="0"/>
                  </a:lnTo>
                  <a:lnTo>
                    <a:pt x="8132826" y="0"/>
                  </a:lnTo>
                  <a:lnTo>
                    <a:pt x="8172848" y="8090"/>
                  </a:lnTo>
                  <a:lnTo>
                    <a:pt x="8205549" y="30146"/>
                  </a:lnTo>
                  <a:lnTo>
                    <a:pt x="8227605" y="62847"/>
                  </a:lnTo>
                  <a:lnTo>
                    <a:pt x="8235695" y="102869"/>
                  </a:lnTo>
                  <a:lnTo>
                    <a:pt x="8235695" y="514349"/>
                  </a:lnTo>
                  <a:lnTo>
                    <a:pt x="8227605" y="554372"/>
                  </a:lnTo>
                  <a:lnTo>
                    <a:pt x="8205549" y="587073"/>
                  </a:lnTo>
                  <a:lnTo>
                    <a:pt x="8172848" y="609129"/>
                  </a:lnTo>
                  <a:lnTo>
                    <a:pt x="8132826" y="617219"/>
                  </a:lnTo>
                  <a:lnTo>
                    <a:pt x="102870" y="617219"/>
                  </a:lnTo>
                  <a:lnTo>
                    <a:pt x="62831" y="609129"/>
                  </a:lnTo>
                  <a:lnTo>
                    <a:pt x="30132" y="587073"/>
                  </a:lnTo>
                  <a:lnTo>
                    <a:pt x="8084" y="554372"/>
                  </a:lnTo>
                  <a:lnTo>
                    <a:pt x="0" y="514349"/>
                  </a:lnTo>
                  <a:lnTo>
                    <a:pt x="0" y="102869"/>
                  </a:lnTo>
                  <a:close/>
                </a:path>
              </a:pathLst>
            </a:custGeom>
            <a:ln w="19049">
              <a:solidFill>
                <a:srgbClr val="EBEBE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2230019" y="2334447"/>
            <a:ext cx="7667625" cy="2877820"/>
          </a:xfrm>
          <a:prstGeom prst="rect">
            <a:avLst/>
          </a:prstGeom>
        </p:spPr>
        <p:txBody>
          <a:bodyPr vert="horz" wrap="square" lIns="0" tIns="222250" rIns="0" bIns="0" rtlCol="0">
            <a:spAutoFit/>
          </a:bodyPr>
          <a:lstStyle/>
          <a:p>
            <a:pPr marL="12700">
              <a:spcBef>
                <a:spcPts val="1750"/>
              </a:spcBef>
            </a:pPr>
            <a:r>
              <a:rPr sz="3300" spc="-5" dirty="0">
                <a:solidFill>
                  <a:srgbClr val="FFFFFF"/>
                </a:solidFill>
                <a:latin typeface="Times New Roman"/>
                <a:cs typeface="Times New Roman"/>
              </a:rPr>
              <a:t>Resistance</a:t>
            </a:r>
            <a:r>
              <a:rPr sz="33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3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33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300" dirty="0">
                <a:solidFill>
                  <a:srgbClr val="FFFFFF"/>
                </a:solidFill>
                <a:latin typeface="Times New Roman"/>
                <a:cs typeface="Times New Roman"/>
              </a:rPr>
              <a:t>compression.</a:t>
            </a:r>
            <a:endParaRPr sz="3300">
              <a:latin typeface="Times New Roman"/>
              <a:cs typeface="Times New Roman"/>
            </a:endParaRPr>
          </a:p>
          <a:p>
            <a:pPr marL="12700" marR="5080">
              <a:lnSpc>
                <a:spcPts val="5620"/>
              </a:lnSpc>
              <a:spcBef>
                <a:spcPts val="459"/>
              </a:spcBef>
            </a:pPr>
            <a:r>
              <a:rPr sz="3300" spc="-5" dirty="0">
                <a:solidFill>
                  <a:srgbClr val="FFFFFF"/>
                </a:solidFill>
                <a:latin typeface="Times New Roman"/>
                <a:cs typeface="Times New Roman"/>
              </a:rPr>
              <a:t>Retardation </a:t>
            </a:r>
            <a:r>
              <a:rPr sz="33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33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300" dirty="0">
                <a:solidFill>
                  <a:srgbClr val="FFFFFF"/>
                </a:solidFill>
                <a:latin typeface="Times New Roman"/>
                <a:cs typeface="Times New Roman"/>
              </a:rPr>
              <a:t>movement</a:t>
            </a:r>
            <a:r>
              <a:rPr sz="33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300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3300" spc="-5" dirty="0">
                <a:solidFill>
                  <a:srgbClr val="FFFFFF"/>
                </a:solidFill>
                <a:latin typeface="Times New Roman"/>
                <a:cs typeface="Times New Roman"/>
              </a:rPr>
              <a:t>microorganisms. </a:t>
            </a:r>
            <a:r>
              <a:rPr sz="3300" spc="-8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300" spc="-5" dirty="0">
                <a:solidFill>
                  <a:srgbClr val="FFFFFF"/>
                </a:solidFill>
                <a:latin typeface="Times New Roman"/>
                <a:cs typeface="Times New Roman"/>
              </a:rPr>
              <a:t>Act as</a:t>
            </a:r>
            <a:r>
              <a:rPr sz="3300" dirty="0">
                <a:solidFill>
                  <a:srgbClr val="FFFFFF"/>
                </a:solidFill>
                <a:latin typeface="Times New Roman"/>
                <a:cs typeface="Times New Roman"/>
              </a:rPr>
              <a:t> a </a:t>
            </a:r>
            <a:r>
              <a:rPr sz="3300" spc="-30" dirty="0">
                <a:solidFill>
                  <a:srgbClr val="FFFFFF"/>
                </a:solidFill>
                <a:latin typeface="Times New Roman"/>
                <a:cs typeface="Times New Roman"/>
              </a:rPr>
              <a:t>filter.</a:t>
            </a:r>
            <a:endParaRPr sz="3300">
              <a:latin typeface="Times New Roman"/>
              <a:cs typeface="Times New Roman"/>
            </a:endParaRPr>
          </a:p>
          <a:p>
            <a:pPr marL="12700">
              <a:spcBef>
                <a:spcPts val="1185"/>
              </a:spcBef>
            </a:pPr>
            <a:r>
              <a:rPr sz="3300" spc="-5" dirty="0">
                <a:solidFill>
                  <a:srgbClr val="FFFFFF"/>
                </a:solidFill>
                <a:latin typeface="Times New Roman"/>
                <a:cs typeface="Times New Roman"/>
              </a:rPr>
              <a:t>Possess</a:t>
            </a:r>
            <a:r>
              <a:rPr sz="33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300" dirty="0">
                <a:solidFill>
                  <a:srgbClr val="FFFFFF"/>
                </a:solidFill>
                <a:latin typeface="Times New Roman"/>
                <a:cs typeface="Times New Roman"/>
              </a:rPr>
              <a:t>binding</a:t>
            </a:r>
            <a:r>
              <a:rPr sz="33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300" spc="-5" dirty="0">
                <a:solidFill>
                  <a:srgbClr val="FFFFFF"/>
                </a:solidFill>
                <a:latin typeface="Times New Roman"/>
                <a:cs typeface="Times New Roman"/>
              </a:rPr>
              <a:t>sites</a:t>
            </a:r>
            <a:r>
              <a:rPr sz="33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300" dirty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sz="33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300" dirty="0">
                <a:solidFill>
                  <a:srgbClr val="FFFFFF"/>
                </a:solidFill>
                <a:latin typeface="Times New Roman"/>
                <a:cs typeface="Times New Roman"/>
              </a:rPr>
              <a:t>growth</a:t>
            </a:r>
            <a:r>
              <a:rPr sz="33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300" dirty="0">
                <a:solidFill>
                  <a:srgbClr val="FFFFFF"/>
                </a:solidFill>
                <a:latin typeface="Times New Roman"/>
                <a:cs typeface="Times New Roman"/>
              </a:rPr>
              <a:t>factors.</a:t>
            </a:r>
            <a:endParaRPr sz="3300">
              <a:latin typeface="Times New Roman"/>
              <a:cs typeface="Times New Roman"/>
            </a:endParaRPr>
          </a:p>
        </p:txBody>
      </p:sp>
      <p:pic>
        <p:nvPicPr>
          <p:cNvPr id="19" name="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82912" y="6262115"/>
            <a:ext cx="259829" cy="23851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23438" y="2774443"/>
            <a:ext cx="5824220" cy="505459"/>
          </a:xfrm>
          <a:custGeom>
            <a:avLst/>
            <a:gdLst/>
            <a:ahLst/>
            <a:cxnLst/>
            <a:rect l="l" t="t" r="r" b="b"/>
            <a:pathLst>
              <a:path w="5824220" h="505460">
                <a:moveTo>
                  <a:pt x="2912364" y="0"/>
                </a:moveTo>
                <a:lnTo>
                  <a:pt x="2912364" y="252603"/>
                </a:lnTo>
                <a:lnTo>
                  <a:pt x="5823839" y="252603"/>
                </a:lnTo>
                <a:lnTo>
                  <a:pt x="5823839" y="505333"/>
                </a:lnTo>
              </a:path>
              <a:path w="5824220" h="505460">
                <a:moveTo>
                  <a:pt x="2912364" y="0"/>
                </a:moveTo>
                <a:lnTo>
                  <a:pt x="2912364" y="505333"/>
                </a:lnTo>
              </a:path>
              <a:path w="5824220" h="505460">
                <a:moveTo>
                  <a:pt x="2911475" y="0"/>
                </a:moveTo>
                <a:lnTo>
                  <a:pt x="2911475" y="252603"/>
                </a:lnTo>
                <a:lnTo>
                  <a:pt x="0" y="252603"/>
                </a:lnTo>
                <a:lnTo>
                  <a:pt x="0" y="505333"/>
                </a:lnTo>
              </a:path>
            </a:pathLst>
          </a:custGeom>
          <a:ln w="19050">
            <a:solidFill>
              <a:srgbClr val="9797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831841" y="1661031"/>
            <a:ext cx="2406650" cy="1024639"/>
          </a:xfrm>
          <a:prstGeom prst="rect">
            <a:avLst/>
          </a:prstGeom>
          <a:solidFill>
            <a:srgbClr val="BEBEA4"/>
          </a:solidFill>
          <a:ln w="19050">
            <a:solidFill>
              <a:srgbClr val="FFFFFF"/>
            </a:solidFill>
          </a:ln>
        </p:spPr>
        <p:txBody>
          <a:bodyPr vert="horz" wrap="square" lIns="0" tIns="176530" rIns="0" bIns="0" rtlCol="0" anchor="ctr">
            <a:spAutoFit/>
          </a:bodyPr>
          <a:lstStyle/>
          <a:p>
            <a:pPr marL="52069" marR="45720" indent="176530">
              <a:lnSpc>
                <a:spcPts val="3310"/>
              </a:lnSpc>
              <a:spcBef>
                <a:spcPts val="1390"/>
              </a:spcBef>
            </a:pPr>
            <a:r>
              <a:rPr sz="3200" b="1" dirty="0">
                <a:latin typeface="Times New Roman"/>
                <a:cs typeface="Times New Roman"/>
              </a:rPr>
              <a:t>Connective </a:t>
            </a:r>
            <a:r>
              <a:rPr sz="3200" b="1" spc="5" dirty="0">
                <a:latin typeface="Times New Roman"/>
                <a:cs typeface="Times New Roman"/>
              </a:rPr>
              <a:t> </a:t>
            </a:r>
            <a:r>
              <a:rPr sz="3200" b="1" spc="-10" dirty="0">
                <a:latin typeface="Times New Roman"/>
                <a:cs typeface="Times New Roman"/>
              </a:rPr>
              <a:t>Tissue</a:t>
            </a:r>
            <a:r>
              <a:rPr sz="3200" b="1" spc="-70" dirty="0">
                <a:latin typeface="Times New Roman"/>
                <a:cs typeface="Times New Roman"/>
              </a:rPr>
              <a:t> </a:t>
            </a:r>
            <a:r>
              <a:rPr sz="3200" b="1" spc="-15" dirty="0">
                <a:latin typeface="Times New Roman"/>
                <a:cs typeface="Times New Roman"/>
              </a:rPr>
              <a:t>Fibres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12"/>
          </p:nvPr>
        </p:nvSpPr>
        <p:spPr>
          <a:xfrm>
            <a:off x="10134600" y="6468063"/>
            <a:ext cx="2743200" cy="141705"/>
          </a:xfrm>
          <a:prstGeom prst="rect">
            <a:avLst/>
          </a:prstGeom>
        </p:spPr>
        <p:txBody>
          <a:bodyPr vert="horz" wrap="square" lIns="0" tIns="3175" rIns="0" bIns="0" rtlCol="0" anchor="ctr">
            <a:spAutoFit/>
          </a:bodyPr>
          <a:lstStyle/>
          <a:p>
            <a:pPr marL="38100">
              <a:spcBef>
                <a:spcPts val="25"/>
              </a:spcBef>
            </a:pPr>
            <a:fld id="{81D60167-4931-47E6-BA6A-407CBD079E47}" type="slidenum">
              <a:rPr dirty="0"/>
              <a:pPr marL="38100">
                <a:spcBef>
                  <a:spcPts val="25"/>
                </a:spcBef>
              </a:pPr>
              <a:t>25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1921002" y="3280409"/>
            <a:ext cx="2406650" cy="1048364"/>
          </a:xfrm>
          <a:prstGeom prst="rect">
            <a:avLst/>
          </a:prstGeom>
          <a:solidFill>
            <a:srgbClr val="BEBEA4"/>
          </a:solidFill>
          <a:ln w="19050">
            <a:solidFill>
              <a:srgbClr val="FFFFFF"/>
            </a:solidFill>
          </a:ln>
        </p:spPr>
        <p:txBody>
          <a:bodyPr vert="horz" wrap="square" lIns="0" tIns="1905" rIns="0" bIns="0" rtlCol="0">
            <a:spAutoFit/>
          </a:bodyPr>
          <a:lstStyle/>
          <a:p>
            <a:pPr>
              <a:spcBef>
                <a:spcPts val="15"/>
              </a:spcBef>
            </a:pPr>
            <a:endParaRPr sz="3600">
              <a:latin typeface="Times New Roman"/>
              <a:cs typeface="Times New Roman"/>
            </a:endParaRPr>
          </a:p>
          <a:p>
            <a:pPr marL="432434"/>
            <a:r>
              <a:rPr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Collagen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31841" y="3280409"/>
            <a:ext cx="2406650" cy="1048364"/>
          </a:xfrm>
          <a:prstGeom prst="rect">
            <a:avLst/>
          </a:prstGeom>
          <a:solidFill>
            <a:srgbClr val="BEBEA4"/>
          </a:solidFill>
          <a:ln w="19050">
            <a:solidFill>
              <a:srgbClr val="FFFFFF"/>
            </a:solidFill>
          </a:ln>
        </p:spPr>
        <p:txBody>
          <a:bodyPr vert="horz" wrap="square" lIns="0" tIns="1905" rIns="0" bIns="0" rtlCol="0">
            <a:spAutoFit/>
          </a:bodyPr>
          <a:lstStyle/>
          <a:p>
            <a:pPr>
              <a:spcBef>
                <a:spcPts val="15"/>
              </a:spcBef>
            </a:pPr>
            <a:endParaRPr sz="3600">
              <a:latin typeface="Times New Roman"/>
              <a:cs typeface="Times New Roman"/>
            </a:endParaRPr>
          </a:p>
          <a:p>
            <a:pPr marL="614680"/>
            <a:r>
              <a:rPr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Elastic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744205" y="3280409"/>
            <a:ext cx="2406650" cy="1048364"/>
          </a:xfrm>
          <a:prstGeom prst="rect">
            <a:avLst/>
          </a:prstGeom>
          <a:solidFill>
            <a:srgbClr val="BEBEA4"/>
          </a:solidFill>
          <a:ln w="19050">
            <a:solidFill>
              <a:srgbClr val="FFFFFF"/>
            </a:solidFill>
          </a:ln>
        </p:spPr>
        <p:txBody>
          <a:bodyPr vert="horz" wrap="square" lIns="0" tIns="1905" rIns="0" bIns="0" rtlCol="0">
            <a:spAutoFit/>
          </a:bodyPr>
          <a:lstStyle/>
          <a:p>
            <a:pPr>
              <a:spcBef>
                <a:spcPts val="15"/>
              </a:spcBef>
            </a:pPr>
            <a:endParaRPr sz="3600">
              <a:latin typeface="Times New Roman"/>
              <a:cs typeface="Times New Roman"/>
            </a:endParaRPr>
          </a:p>
          <a:p>
            <a:pPr marL="387350"/>
            <a:r>
              <a:rPr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Reticular</a:t>
            </a:r>
            <a:endParaRPr sz="3200">
              <a:latin typeface="Times New Roman"/>
              <a:cs typeface="Times New Roman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82912" y="6262115"/>
            <a:ext cx="259829" cy="23851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034601" y="326389"/>
            <a:ext cx="6285865" cy="403225"/>
            <a:chOff x="507491" y="315455"/>
            <a:chExt cx="6285865" cy="4032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7491" y="315455"/>
              <a:ext cx="6285738" cy="40311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9495" y="352031"/>
              <a:ext cx="6249161" cy="36653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5162" y="377952"/>
              <a:ext cx="6199492" cy="316738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582912" y="6262115"/>
            <a:ext cx="259829" cy="23851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083308" y="792480"/>
            <a:ext cx="1700022" cy="111633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705855" y="792480"/>
            <a:ext cx="2683002" cy="111633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892808" y="1650493"/>
            <a:ext cx="1553718" cy="677417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3742945" y="1650492"/>
            <a:ext cx="6597015" cy="3928110"/>
            <a:chOff x="2218944" y="1650492"/>
            <a:chExt cx="6597015" cy="3928110"/>
          </a:xfrm>
        </p:grpSpPr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218944" y="1650492"/>
              <a:ext cx="1721358" cy="67741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875532" y="1650492"/>
              <a:ext cx="1174241" cy="67741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985004" y="1650492"/>
              <a:ext cx="697229" cy="67741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617464" y="1650492"/>
              <a:ext cx="1995678" cy="67741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548372" y="1650492"/>
              <a:ext cx="1267205" cy="67741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218944" y="2016252"/>
              <a:ext cx="1381506" cy="67741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322319" y="2016252"/>
              <a:ext cx="1005077" cy="677418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049267" y="2016252"/>
              <a:ext cx="1628393" cy="677418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399532" y="2016252"/>
              <a:ext cx="697229" cy="67741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818632" y="2016252"/>
              <a:ext cx="1311402" cy="67741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851903" y="2016252"/>
              <a:ext cx="1288542" cy="67741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862315" y="2016252"/>
              <a:ext cx="953262" cy="67741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218944" y="2382012"/>
              <a:ext cx="927354" cy="677418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743200" y="2382012"/>
              <a:ext cx="499122" cy="677418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839212" y="2382012"/>
              <a:ext cx="784098" cy="677418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294888" y="2382012"/>
              <a:ext cx="628650" cy="677418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596640" y="2382012"/>
              <a:ext cx="1056893" cy="677418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250436" y="2382012"/>
              <a:ext cx="470141" cy="677418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393692" y="2382012"/>
              <a:ext cx="2113025" cy="677418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103620" y="2382012"/>
              <a:ext cx="470141" cy="677418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218944" y="2872740"/>
              <a:ext cx="1177290" cy="677417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3174491" y="2872740"/>
              <a:ext cx="1123950" cy="677417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4076700" y="2872740"/>
              <a:ext cx="660653" cy="677417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4515611" y="2872740"/>
              <a:ext cx="1247393" cy="677417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5541264" y="2872740"/>
              <a:ext cx="1602486" cy="677417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6922008" y="2872740"/>
              <a:ext cx="628650" cy="677417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7328915" y="2872740"/>
              <a:ext cx="634746" cy="677417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7741920" y="2872740"/>
              <a:ext cx="625601" cy="677417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8144255" y="2872740"/>
              <a:ext cx="602729" cy="677417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8343900" y="2872740"/>
              <a:ext cx="471690" cy="677417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2218944" y="3238500"/>
              <a:ext cx="1611630" cy="677418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3544824" y="3238500"/>
              <a:ext cx="1512570" cy="677418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4654295" y="3238500"/>
              <a:ext cx="470141" cy="677418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4838700" y="3238500"/>
              <a:ext cx="1099565" cy="677418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5654040" y="3238500"/>
              <a:ext cx="1169669" cy="677418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6420611" y="3238500"/>
              <a:ext cx="499122" cy="677418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6516623" y="3238500"/>
              <a:ext cx="1015746" cy="677418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7248144" y="3238500"/>
              <a:ext cx="628650" cy="677418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7592567" y="3238500"/>
              <a:ext cx="1223009" cy="677418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218944" y="3604260"/>
              <a:ext cx="660654" cy="677418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2552700" y="3604260"/>
              <a:ext cx="1544574" cy="677418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3770376" y="3604260"/>
              <a:ext cx="1338834" cy="677418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4706111" y="3604260"/>
              <a:ext cx="470141" cy="677418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2218944" y="4169664"/>
              <a:ext cx="1370837" cy="677418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3305555" y="4169664"/>
              <a:ext cx="1437894" cy="677418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4459223" y="4169664"/>
              <a:ext cx="1602486" cy="677418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5777484" y="4169664"/>
              <a:ext cx="628650" cy="677418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6121908" y="4169664"/>
              <a:ext cx="634745" cy="677418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6472428" y="4169664"/>
              <a:ext cx="627126" cy="677418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6815328" y="4169664"/>
              <a:ext cx="602729" cy="677418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7014972" y="4169664"/>
              <a:ext cx="470141" cy="677418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7200900" y="4169664"/>
              <a:ext cx="1614677" cy="677418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2218944" y="4535424"/>
              <a:ext cx="1511045" cy="677418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3326891" y="4535424"/>
              <a:ext cx="470141" cy="677418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3656076" y="4535424"/>
              <a:ext cx="904494" cy="677418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4419600" y="4535424"/>
              <a:ext cx="605789" cy="677418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4622292" y="4535424"/>
              <a:ext cx="662177" cy="677418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4881372" y="4535424"/>
              <a:ext cx="470141" cy="677418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5212079" y="4535424"/>
              <a:ext cx="1062989" cy="677418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6134100" y="4535424"/>
              <a:ext cx="1018794" cy="677418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7011923" y="4535424"/>
              <a:ext cx="628650" cy="677418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7499603" y="4535424"/>
              <a:ext cx="1219961" cy="677418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8377428" y="4732020"/>
              <a:ext cx="377190" cy="464057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2218944" y="4901184"/>
              <a:ext cx="2067306" cy="677417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3883151" y="4901184"/>
              <a:ext cx="470141" cy="677417"/>
            </a:xfrm>
            <a:prstGeom prst="rect">
              <a:avLst/>
            </a:prstGeom>
          </p:spPr>
        </p:pic>
      </p:grpSp>
      <p:pic>
        <p:nvPicPr>
          <p:cNvPr id="76" name="object 76"/>
          <p:cNvPicPr/>
          <p:nvPr/>
        </p:nvPicPr>
        <p:blipFill>
          <a:blip r:embed="rId66" cstate="print"/>
          <a:stretch>
            <a:fillRect/>
          </a:stretch>
        </p:blipFill>
        <p:spPr>
          <a:xfrm>
            <a:off x="1892808" y="2872740"/>
            <a:ext cx="1296162" cy="677417"/>
          </a:xfrm>
          <a:prstGeom prst="rect">
            <a:avLst/>
          </a:prstGeom>
        </p:spPr>
      </p:pic>
      <p:pic>
        <p:nvPicPr>
          <p:cNvPr id="77" name="object 77"/>
          <p:cNvPicPr/>
          <p:nvPr/>
        </p:nvPicPr>
        <p:blipFill>
          <a:blip r:embed="rId67" cstate="print"/>
          <a:stretch>
            <a:fillRect/>
          </a:stretch>
        </p:blipFill>
        <p:spPr>
          <a:xfrm>
            <a:off x="1892808" y="4169664"/>
            <a:ext cx="1579626" cy="677418"/>
          </a:xfrm>
          <a:prstGeom prst="rect">
            <a:avLst/>
          </a:prstGeom>
        </p:spPr>
      </p:pic>
      <p:graphicFrame>
        <p:nvGraphicFramePr>
          <p:cNvPr id="78" name="object 7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2526936"/>
              </p:ext>
            </p:extLst>
          </p:nvPr>
        </p:nvGraphicFramePr>
        <p:xfrm>
          <a:off x="1524000" y="893763"/>
          <a:ext cx="9143364" cy="5343525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4686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1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773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64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93750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0386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4000" spc="-50" dirty="0"/>
                        <a:t>Fibre</a:t>
                      </a:r>
                      <a:endParaRPr sz="4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4000" spc="-30" dirty="0"/>
                        <a:t>Properties</a:t>
                      </a:r>
                      <a:endParaRPr sz="400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237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400" spc="-5" dirty="0"/>
                        <a:t>Collagen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1590" marB="0"/>
                </a:tc>
                <a:tc>
                  <a:txBody>
                    <a:bodyPr/>
                    <a:lstStyle/>
                    <a:p>
                      <a:pPr marL="91440" marR="82550" algn="just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400" spc="-50" dirty="0"/>
                        <a:t>Undulating</a:t>
                      </a:r>
                      <a:r>
                        <a:rPr sz="2400" spc="-45" dirty="0"/>
                        <a:t> </a:t>
                      </a:r>
                      <a:r>
                        <a:rPr sz="2400" spc="-35" dirty="0"/>
                        <a:t>course</a:t>
                      </a:r>
                      <a:r>
                        <a:rPr sz="2400" spc="535" dirty="0"/>
                        <a:t> </a:t>
                      </a:r>
                      <a:r>
                        <a:rPr sz="2400" spc="-5" dirty="0"/>
                        <a:t>of</a:t>
                      </a:r>
                      <a:r>
                        <a:rPr sz="2400" spc="595" dirty="0"/>
                        <a:t> </a:t>
                      </a:r>
                      <a:r>
                        <a:rPr sz="2400" spc="-70" dirty="0"/>
                        <a:t>longitudinally</a:t>
                      </a:r>
                      <a:r>
                        <a:rPr sz="2400" spc="465" dirty="0"/>
                        <a:t> </a:t>
                      </a:r>
                      <a:r>
                        <a:rPr sz="2400" spc="-35" dirty="0"/>
                        <a:t>striated </a:t>
                      </a:r>
                      <a:r>
                        <a:rPr sz="2400" spc="-30" dirty="0"/>
                        <a:t> </a:t>
                      </a:r>
                      <a:r>
                        <a:rPr sz="2400" spc="-50" dirty="0"/>
                        <a:t>bundles, </a:t>
                      </a:r>
                      <a:r>
                        <a:rPr sz="2400" spc="15" dirty="0"/>
                        <a:t>form </a:t>
                      </a:r>
                      <a:r>
                        <a:rPr sz="2400" spc="-50" dirty="0"/>
                        <a:t>meshwork </a:t>
                      </a:r>
                      <a:r>
                        <a:rPr sz="2400" dirty="0"/>
                        <a:t>of</a:t>
                      </a:r>
                      <a:r>
                        <a:rPr sz="2400" spc="5" dirty="0"/>
                        <a:t> </a:t>
                      </a:r>
                      <a:r>
                        <a:rPr sz="2400" spc="-80" dirty="0"/>
                        <a:t>variable </a:t>
                      </a:r>
                      <a:r>
                        <a:rPr sz="2400" spc="-40" dirty="0"/>
                        <a:t>texture, </a:t>
                      </a:r>
                      <a:r>
                        <a:rPr sz="2400" spc="-45" dirty="0"/>
                        <a:t>stain </a:t>
                      </a:r>
                      <a:r>
                        <a:rPr sz="2400" spc="-40" dirty="0"/>
                        <a:t> </a:t>
                      </a:r>
                      <a:r>
                        <a:rPr sz="2400" spc="-35" dirty="0"/>
                        <a:t>pink-red</a:t>
                      </a:r>
                      <a:r>
                        <a:rPr sz="2400" spc="-15" dirty="0"/>
                        <a:t> </a:t>
                      </a:r>
                      <a:r>
                        <a:rPr sz="2400" spc="-50" dirty="0"/>
                        <a:t>in</a:t>
                      </a:r>
                      <a:r>
                        <a:rPr sz="2400" dirty="0"/>
                        <a:t> </a:t>
                      </a:r>
                      <a:r>
                        <a:rPr sz="2400" spc="-5" dirty="0"/>
                        <a:t>H&amp;E.</a:t>
                      </a:r>
                      <a:r>
                        <a:rPr sz="2400" dirty="0"/>
                        <a:t> </a:t>
                      </a:r>
                      <a:r>
                        <a:rPr sz="2400" spc="-40" dirty="0"/>
                        <a:t>Nonextensible.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159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9692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400" spc="5" dirty="0"/>
                        <a:t>Elastic</a:t>
                      </a:r>
                      <a:endParaRPr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1590" marB="0"/>
                </a:tc>
                <a:tc>
                  <a:txBody>
                    <a:bodyPr/>
                    <a:lstStyle/>
                    <a:p>
                      <a:pPr marL="91440" marR="84455" algn="just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400" spc="-10" dirty="0"/>
                        <a:t>Forms</a:t>
                      </a:r>
                      <a:r>
                        <a:rPr sz="2400" spc="-5" dirty="0"/>
                        <a:t> </a:t>
                      </a:r>
                      <a:r>
                        <a:rPr sz="2400" spc="-35" dirty="0"/>
                        <a:t>sheets</a:t>
                      </a:r>
                      <a:r>
                        <a:rPr sz="2400" spc="-30" dirty="0"/>
                        <a:t> </a:t>
                      </a:r>
                      <a:r>
                        <a:rPr sz="2400" spc="10" dirty="0"/>
                        <a:t>or</a:t>
                      </a:r>
                      <a:r>
                        <a:rPr sz="2400" spc="15" dirty="0"/>
                        <a:t> </a:t>
                      </a:r>
                      <a:r>
                        <a:rPr sz="2400" spc="-70" dirty="0"/>
                        <a:t>lamina,</a:t>
                      </a:r>
                      <a:r>
                        <a:rPr sz="2400" spc="-65" dirty="0"/>
                        <a:t> </a:t>
                      </a:r>
                      <a:r>
                        <a:rPr sz="2400" spc="-35" dirty="0"/>
                        <a:t>Unstained</a:t>
                      </a:r>
                      <a:r>
                        <a:rPr sz="2400" spc="-30" dirty="0"/>
                        <a:t> </a:t>
                      </a:r>
                      <a:r>
                        <a:rPr sz="2400" spc="-50" dirty="0"/>
                        <a:t>in</a:t>
                      </a:r>
                      <a:r>
                        <a:rPr sz="2400" spc="-45" dirty="0"/>
                        <a:t> </a:t>
                      </a:r>
                      <a:r>
                        <a:rPr sz="2400" spc="90" dirty="0"/>
                        <a:t>H</a:t>
                      </a:r>
                      <a:r>
                        <a:rPr sz="2400" spc="95" dirty="0"/>
                        <a:t> </a:t>
                      </a:r>
                      <a:r>
                        <a:rPr sz="2400" spc="-120" dirty="0"/>
                        <a:t>&amp;</a:t>
                      </a:r>
                      <a:r>
                        <a:rPr sz="2400" spc="-114" dirty="0"/>
                        <a:t> </a:t>
                      </a:r>
                      <a:r>
                        <a:rPr sz="2400" spc="15" dirty="0"/>
                        <a:t>E. </a:t>
                      </a:r>
                      <a:r>
                        <a:rPr sz="2400" spc="20" dirty="0"/>
                        <a:t> </a:t>
                      </a:r>
                      <a:r>
                        <a:rPr sz="2400" spc="-90" dirty="0"/>
                        <a:t>Reversibly</a:t>
                      </a:r>
                      <a:r>
                        <a:rPr sz="2400" spc="-85" dirty="0"/>
                        <a:t> </a:t>
                      </a:r>
                      <a:r>
                        <a:rPr sz="2400" spc="-65" dirty="0"/>
                        <a:t>extinsible. </a:t>
                      </a:r>
                      <a:r>
                        <a:rPr sz="2400" spc="-70" dirty="0"/>
                        <a:t>Stains</a:t>
                      </a:r>
                      <a:r>
                        <a:rPr sz="2400" spc="459" dirty="0"/>
                        <a:t> </a:t>
                      </a:r>
                      <a:r>
                        <a:rPr sz="2400" spc="-55" dirty="0"/>
                        <a:t>brown-black </a:t>
                      </a:r>
                      <a:r>
                        <a:rPr sz="2400" spc="-50" dirty="0"/>
                        <a:t>in </a:t>
                      </a:r>
                      <a:r>
                        <a:rPr sz="2400" spc="-20" dirty="0"/>
                        <a:t>Orcein </a:t>
                      </a:r>
                      <a:r>
                        <a:rPr sz="2400" spc="-15" dirty="0"/>
                        <a:t> </a:t>
                      </a:r>
                      <a:r>
                        <a:rPr sz="2400" spc="10" dirty="0"/>
                        <a:t>or</a:t>
                      </a:r>
                      <a:r>
                        <a:rPr sz="2400" spc="-5" dirty="0"/>
                        <a:t> </a:t>
                      </a:r>
                      <a:r>
                        <a:rPr sz="2400" spc="-55" dirty="0"/>
                        <a:t>Resorscin</a:t>
                      </a:r>
                      <a:r>
                        <a:rPr sz="2400" spc="-10" dirty="0"/>
                        <a:t> </a:t>
                      </a:r>
                      <a:r>
                        <a:rPr sz="2400" spc="-45" dirty="0"/>
                        <a:t>Fuchsin.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159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3047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2400" spc="-40" dirty="0"/>
                        <a:t>Reticular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2225" marB="0"/>
                </a:tc>
                <a:tc>
                  <a:txBody>
                    <a:bodyPr/>
                    <a:lstStyle/>
                    <a:p>
                      <a:pPr marL="91440" marR="83185" algn="just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2400" spc="-50" dirty="0"/>
                        <a:t>Delicate </a:t>
                      </a:r>
                      <a:r>
                        <a:rPr sz="2400" spc="-45" dirty="0"/>
                        <a:t>network, </a:t>
                      </a:r>
                      <a:r>
                        <a:rPr sz="2400" spc="-40" dirty="0"/>
                        <a:t>Unstained </a:t>
                      </a:r>
                      <a:r>
                        <a:rPr sz="2400" spc="-50" dirty="0"/>
                        <a:t>in </a:t>
                      </a:r>
                      <a:r>
                        <a:rPr sz="2400" spc="90" dirty="0"/>
                        <a:t>H </a:t>
                      </a:r>
                      <a:r>
                        <a:rPr sz="2400" spc="-120" dirty="0"/>
                        <a:t>&amp;</a:t>
                      </a:r>
                      <a:r>
                        <a:rPr sz="2400" spc="-114" dirty="0"/>
                        <a:t> </a:t>
                      </a:r>
                      <a:r>
                        <a:rPr sz="2400" spc="10" dirty="0"/>
                        <a:t>E. </a:t>
                      </a:r>
                      <a:r>
                        <a:rPr sz="2400" spc="-90" dirty="0"/>
                        <a:t>Reversibly </a:t>
                      </a:r>
                      <a:r>
                        <a:rPr sz="2400" spc="-85" dirty="0"/>
                        <a:t> </a:t>
                      </a:r>
                      <a:r>
                        <a:rPr sz="2400" spc="-65" dirty="0"/>
                        <a:t>extinsible.</a:t>
                      </a:r>
                      <a:r>
                        <a:rPr sz="2400" spc="475" dirty="0"/>
                        <a:t> </a:t>
                      </a:r>
                      <a:r>
                        <a:rPr sz="2400" spc="-155" dirty="0"/>
                        <a:t>PAS</a:t>
                      </a:r>
                      <a:r>
                        <a:rPr sz="2400" spc="-150" dirty="0"/>
                        <a:t> </a:t>
                      </a:r>
                      <a:r>
                        <a:rPr sz="2400" spc="-15" dirty="0"/>
                        <a:t>+ve,</a:t>
                      </a:r>
                      <a:r>
                        <a:rPr sz="2400" spc="575" dirty="0"/>
                        <a:t> </a:t>
                      </a:r>
                      <a:r>
                        <a:rPr sz="2400" spc="-50" dirty="0"/>
                        <a:t>stains</a:t>
                      </a:r>
                      <a:r>
                        <a:rPr sz="2400" spc="-45" dirty="0"/>
                        <a:t> </a:t>
                      </a:r>
                      <a:r>
                        <a:rPr sz="2400" spc="-80" dirty="0"/>
                        <a:t>black</a:t>
                      </a:r>
                      <a:r>
                        <a:rPr sz="2400" spc="-75" dirty="0"/>
                        <a:t> </a:t>
                      </a:r>
                      <a:r>
                        <a:rPr sz="2400" spc="-50" dirty="0"/>
                        <a:t>in</a:t>
                      </a:r>
                      <a:r>
                        <a:rPr sz="2400" spc="-45" dirty="0"/>
                        <a:t> </a:t>
                      </a:r>
                      <a:r>
                        <a:rPr sz="2400" spc="-10" dirty="0"/>
                        <a:t>AgNO</a:t>
                      </a:r>
                      <a:r>
                        <a:rPr sz="2400" spc="-15" baseline="-20833" dirty="0"/>
                        <a:t>3 </a:t>
                      </a:r>
                      <a:r>
                        <a:rPr sz="2400" spc="-7" baseline="-20833" dirty="0"/>
                        <a:t> </a:t>
                      </a:r>
                      <a:r>
                        <a:rPr sz="2400" spc="-70" dirty="0"/>
                        <a:t>(Argyrophilic).</a:t>
                      </a:r>
                      <a:endParaRPr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2225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9" name="object 79"/>
          <p:cNvSpPr txBox="1">
            <a:spLocks noGrp="1"/>
          </p:cNvSpPr>
          <p:nvPr>
            <p:ph type="sldNum" sz="quarter" idx="12"/>
          </p:nvPr>
        </p:nvSpPr>
        <p:spPr>
          <a:xfrm>
            <a:off x="10134600" y="6468063"/>
            <a:ext cx="2743200" cy="141705"/>
          </a:xfrm>
          <a:prstGeom prst="rect">
            <a:avLst/>
          </a:prstGeom>
        </p:spPr>
        <p:txBody>
          <a:bodyPr vert="horz" wrap="square" lIns="0" tIns="3175" rIns="0" bIns="0" rtlCol="0" anchor="ctr">
            <a:spAutoFit/>
          </a:bodyPr>
          <a:lstStyle/>
          <a:p>
            <a:pPr marL="38100">
              <a:spcBef>
                <a:spcPts val="25"/>
              </a:spcBef>
            </a:pPr>
            <a:fld id="{81D60167-4931-47E6-BA6A-407CBD079E47}" type="slidenum">
              <a:rPr dirty="0"/>
              <a:pPr marL="38100">
                <a:spcBef>
                  <a:spcPts val="25"/>
                </a:spcBef>
              </a:pPr>
              <a:t>26</a:t>
            </a:fld>
            <a:endParaRPr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038601" y="178680"/>
            <a:ext cx="3413125" cy="862330"/>
            <a:chOff x="818769" y="414908"/>
            <a:chExt cx="3413125" cy="862330"/>
          </a:xfrm>
        </p:grpSpPr>
        <p:sp>
          <p:nvSpPr>
            <p:cNvPr id="3" name="object 3"/>
            <p:cNvSpPr/>
            <p:nvPr/>
          </p:nvSpPr>
          <p:spPr>
            <a:xfrm>
              <a:off x="828294" y="424433"/>
              <a:ext cx="3394075" cy="843280"/>
            </a:xfrm>
            <a:custGeom>
              <a:avLst/>
              <a:gdLst/>
              <a:ahLst/>
              <a:cxnLst/>
              <a:rect l="l" t="t" r="r" b="b"/>
              <a:pathLst>
                <a:path w="3394075" h="843280">
                  <a:moveTo>
                    <a:pt x="3253485" y="0"/>
                  </a:moveTo>
                  <a:lnTo>
                    <a:pt x="140462" y="0"/>
                  </a:lnTo>
                  <a:lnTo>
                    <a:pt x="96066" y="7158"/>
                  </a:lnTo>
                  <a:lnTo>
                    <a:pt x="57508" y="27094"/>
                  </a:lnTo>
                  <a:lnTo>
                    <a:pt x="27102" y="57497"/>
                  </a:lnTo>
                  <a:lnTo>
                    <a:pt x="7161" y="96056"/>
                  </a:lnTo>
                  <a:lnTo>
                    <a:pt x="0" y="140462"/>
                  </a:lnTo>
                  <a:lnTo>
                    <a:pt x="0" y="702310"/>
                  </a:lnTo>
                  <a:lnTo>
                    <a:pt x="7161" y="746715"/>
                  </a:lnTo>
                  <a:lnTo>
                    <a:pt x="27102" y="785274"/>
                  </a:lnTo>
                  <a:lnTo>
                    <a:pt x="57508" y="815677"/>
                  </a:lnTo>
                  <a:lnTo>
                    <a:pt x="96066" y="835613"/>
                  </a:lnTo>
                  <a:lnTo>
                    <a:pt x="140462" y="842771"/>
                  </a:lnTo>
                  <a:lnTo>
                    <a:pt x="3253485" y="842771"/>
                  </a:lnTo>
                  <a:lnTo>
                    <a:pt x="3297891" y="835613"/>
                  </a:lnTo>
                  <a:lnTo>
                    <a:pt x="3336450" y="815677"/>
                  </a:lnTo>
                  <a:lnTo>
                    <a:pt x="3366853" y="785274"/>
                  </a:lnTo>
                  <a:lnTo>
                    <a:pt x="3386789" y="746715"/>
                  </a:lnTo>
                  <a:lnTo>
                    <a:pt x="3393948" y="702310"/>
                  </a:lnTo>
                  <a:lnTo>
                    <a:pt x="3393948" y="140462"/>
                  </a:lnTo>
                  <a:lnTo>
                    <a:pt x="3386789" y="96056"/>
                  </a:lnTo>
                  <a:lnTo>
                    <a:pt x="3366853" y="57497"/>
                  </a:lnTo>
                  <a:lnTo>
                    <a:pt x="3336450" y="27094"/>
                  </a:lnTo>
                  <a:lnTo>
                    <a:pt x="3297891" y="7158"/>
                  </a:lnTo>
                  <a:lnTo>
                    <a:pt x="3253485" y="0"/>
                  </a:lnTo>
                  <a:close/>
                </a:path>
              </a:pathLst>
            </a:custGeom>
            <a:solidFill>
              <a:srgbClr val="6E6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28294" y="424433"/>
              <a:ext cx="3394075" cy="843280"/>
            </a:xfrm>
            <a:custGeom>
              <a:avLst/>
              <a:gdLst/>
              <a:ahLst/>
              <a:cxnLst/>
              <a:rect l="l" t="t" r="r" b="b"/>
              <a:pathLst>
                <a:path w="3394075" h="843280">
                  <a:moveTo>
                    <a:pt x="0" y="140462"/>
                  </a:moveTo>
                  <a:lnTo>
                    <a:pt x="7161" y="96056"/>
                  </a:lnTo>
                  <a:lnTo>
                    <a:pt x="27102" y="57497"/>
                  </a:lnTo>
                  <a:lnTo>
                    <a:pt x="57508" y="27094"/>
                  </a:lnTo>
                  <a:lnTo>
                    <a:pt x="96066" y="7158"/>
                  </a:lnTo>
                  <a:lnTo>
                    <a:pt x="140462" y="0"/>
                  </a:lnTo>
                  <a:lnTo>
                    <a:pt x="3253485" y="0"/>
                  </a:lnTo>
                  <a:lnTo>
                    <a:pt x="3297891" y="7158"/>
                  </a:lnTo>
                  <a:lnTo>
                    <a:pt x="3336450" y="27094"/>
                  </a:lnTo>
                  <a:lnTo>
                    <a:pt x="3366853" y="57497"/>
                  </a:lnTo>
                  <a:lnTo>
                    <a:pt x="3386789" y="96056"/>
                  </a:lnTo>
                  <a:lnTo>
                    <a:pt x="3393948" y="140462"/>
                  </a:lnTo>
                  <a:lnTo>
                    <a:pt x="3393948" y="702310"/>
                  </a:lnTo>
                  <a:lnTo>
                    <a:pt x="3386789" y="746715"/>
                  </a:lnTo>
                  <a:lnTo>
                    <a:pt x="3366853" y="785274"/>
                  </a:lnTo>
                  <a:lnTo>
                    <a:pt x="3336450" y="815677"/>
                  </a:lnTo>
                  <a:lnTo>
                    <a:pt x="3297891" y="835613"/>
                  </a:lnTo>
                  <a:lnTo>
                    <a:pt x="3253485" y="842771"/>
                  </a:lnTo>
                  <a:lnTo>
                    <a:pt x="140462" y="842771"/>
                  </a:lnTo>
                  <a:lnTo>
                    <a:pt x="96066" y="835613"/>
                  </a:lnTo>
                  <a:lnTo>
                    <a:pt x="57508" y="815677"/>
                  </a:lnTo>
                  <a:lnTo>
                    <a:pt x="27102" y="785274"/>
                  </a:lnTo>
                  <a:lnTo>
                    <a:pt x="7161" y="746715"/>
                  </a:lnTo>
                  <a:lnTo>
                    <a:pt x="0" y="702310"/>
                  </a:lnTo>
                  <a:lnTo>
                    <a:pt x="0" y="140462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213275" y="277487"/>
            <a:ext cx="2932430" cy="574040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Collagen</a:t>
            </a:r>
            <a:r>
              <a:rPr sz="3600" spc="-45" dirty="0"/>
              <a:t> </a:t>
            </a:r>
            <a:r>
              <a:rPr sz="3600" spc="-5" dirty="0"/>
              <a:t>Fibers</a:t>
            </a:r>
            <a:endParaRPr sz="3600"/>
          </a:p>
        </p:txBody>
      </p:sp>
      <p:grpSp>
        <p:nvGrpSpPr>
          <p:cNvPr id="6" name="object 6"/>
          <p:cNvGrpSpPr/>
          <p:nvPr/>
        </p:nvGrpSpPr>
        <p:grpSpPr>
          <a:xfrm>
            <a:off x="3669792" y="1402452"/>
            <a:ext cx="4780280" cy="4167504"/>
            <a:chOff x="449961" y="1638680"/>
            <a:chExt cx="4780280" cy="4167504"/>
          </a:xfrm>
        </p:grpSpPr>
        <p:sp>
          <p:nvSpPr>
            <p:cNvPr id="7" name="object 7"/>
            <p:cNvSpPr/>
            <p:nvPr/>
          </p:nvSpPr>
          <p:spPr>
            <a:xfrm>
              <a:off x="459486" y="1648205"/>
              <a:ext cx="4761230" cy="643255"/>
            </a:xfrm>
            <a:custGeom>
              <a:avLst/>
              <a:gdLst/>
              <a:ahLst/>
              <a:cxnLst/>
              <a:rect l="l" t="t" r="r" b="b"/>
              <a:pathLst>
                <a:path w="4761230" h="643255">
                  <a:moveTo>
                    <a:pt x="4653788" y="0"/>
                  </a:moveTo>
                  <a:lnTo>
                    <a:pt x="107187" y="0"/>
                  </a:lnTo>
                  <a:lnTo>
                    <a:pt x="65467" y="8425"/>
                  </a:lnTo>
                  <a:lnTo>
                    <a:pt x="31395" y="31400"/>
                  </a:lnTo>
                  <a:lnTo>
                    <a:pt x="8423" y="65472"/>
                  </a:lnTo>
                  <a:lnTo>
                    <a:pt x="0" y="107188"/>
                  </a:lnTo>
                  <a:lnTo>
                    <a:pt x="0" y="535940"/>
                  </a:lnTo>
                  <a:lnTo>
                    <a:pt x="8423" y="577655"/>
                  </a:lnTo>
                  <a:lnTo>
                    <a:pt x="31395" y="611727"/>
                  </a:lnTo>
                  <a:lnTo>
                    <a:pt x="65467" y="634702"/>
                  </a:lnTo>
                  <a:lnTo>
                    <a:pt x="107187" y="643128"/>
                  </a:lnTo>
                  <a:lnTo>
                    <a:pt x="4653788" y="643128"/>
                  </a:lnTo>
                  <a:lnTo>
                    <a:pt x="4695503" y="634702"/>
                  </a:lnTo>
                  <a:lnTo>
                    <a:pt x="4729575" y="611727"/>
                  </a:lnTo>
                  <a:lnTo>
                    <a:pt x="4752550" y="577655"/>
                  </a:lnTo>
                  <a:lnTo>
                    <a:pt x="4760976" y="535940"/>
                  </a:lnTo>
                  <a:lnTo>
                    <a:pt x="4760976" y="107188"/>
                  </a:lnTo>
                  <a:lnTo>
                    <a:pt x="4752550" y="65472"/>
                  </a:lnTo>
                  <a:lnTo>
                    <a:pt x="4729575" y="31400"/>
                  </a:lnTo>
                  <a:lnTo>
                    <a:pt x="4695503" y="8425"/>
                  </a:lnTo>
                  <a:lnTo>
                    <a:pt x="4653788" y="0"/>
                  </a:lnTo>
                  <a:close/>
                </a:path>
              </a:pathLst>
            </a:custGeom>
            <a:solidFill>
              <a:srgbClr val="363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59486" y="1648205"/>
              <a:ext cx="4761230" cy="643255"/>
            </a:xfrm>
            <a:custGeom>
              <a:avLst/>
              <a:gdLst/>
              <a:ahLst/>
              <a:cxnLst/>
              <a:rect l="l" t="t" r="r" b="b"/>
              <a:pathLst>
                <a:path w="4761230" h="643255">
                  <a:moveTo>
                    <a:pt x="0" y="107188"/>
                  </a:moveTo>
                  <a:lnTo>
                    <a:pt x="8423" y="65472"/>
                  </a:lnTo>
                  <a:lnTo>
                    <a:pt x="31395" y="31400"/>
                  </a:lnTo>
                  <a:lnTo>
                    <a:pt x="65467" y="8425"/>
                  </a:lnTo>
                  <a:lnTo>
                    <a:pt x="107187" y="0"/>
                  </a:lnTo>
                  <a:lnTo>
                    <a:pt x="4653788" y="0"/>
                  </a:lnTo>
                  <a:lnTo>
                    <a:pt x="4695503" y="8425"/>
                  </a:lnTo>
                  <a:lnTo>
                    <a:pt x="4729575" y="31400"/>
                  </a:lnTo>
                  <a:lnTo>
                    <a:pt x="4752550" y="65472"/>
                  </a:lnTo>
                  <a:lnTo>
                    <a:pt x="4760976" y="107188"/>
                  </a:lnTo>
                  <a:lnTo>
                    <a:pt x="4760976" y="535940"/>
                  </a:lnTo>
                  <a:lnTo>
                    <a:pt x="4752550" y="577655"/>
                  </a:lnTo>
                  <a:lnTo>
                    <a:pt x="4729575" y="611727"/>
                  </a:lnTo>
                  <a:lnTo>
                    <a:pt x="4695503" y="634702"/>
                  </a:lnTo>
                  <a:lnTo>
                    <a:pt x="4653788" y="643128"/>
                  </a:lnTo>
                  <a:lnTo>
                    <a:pt x="107187" y="643128"/>
                  </a:lnTo>
                  <a:lnTo>
                    <a:pt x="65467" y="634702"/>
                  </a:lnTo>
                  <a:lnTo>
                    <a:pt x="31395" y="611727"/>
                  </a:lnTo>
                  <a:lnTo>
                    <a:pt x="8423" y="577655"/>
                  </a:lnTo>
                  <a:lnTo>
                    <a:pt x="0" y="535940"/>
                  </a:lnTo>
                  <a:lnTo>
                    <a:pt x="0" y="107188"/>
                  </a:lnTo>
                  <a:close/>
                </a:path>
              </a:pathLst>
            </a:custGeom>
            <a:ln w="19050">
              <a:solidFill>
                <a:srgbClr val="EBEBE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59486" y="2349245"/>
              <a:ext cx="4761230" cy="643255"/>
            </a:xfrm>
            <a:custGeom>
              <a:avLst/>
              <a:gdLst/>
              <a:ahLst/>
              <a:cxnLst/>
              <a:rect l="l" t="t" r="r" b="b"/>
              <a:pathLst>
                <a:path w="4761230" h="643255">
                  <a:moveTo>
                    <a:pt x="4653788" y="0"/>
                  </a:moveTo>
                  <a:lnTo>
                    <a:pt x="107187" y="0"/>
                  </a:lnTo>
                  <a:lnTo>
                    <a:pt x="65467" y="8425"/>
                  </a:lnTo>
                  <a:lnTo>
                    <a:pt x="31395" y="31400"/>
                  </a:lnTo>
                  <a:lnTo>
                    <a:pt x="8423" y="65472"/>
                  </a:lnTo>
                  <a:lnTo>
                    <a:pt x="0" y="107187"/>
                  </a:lnTo>
                  <a:lnTo>
                    <a:pt x="0" y="535939"/>
                  </a:lnTo>
                  <a:lnTo>
                    <a:pt x="8423" y="577655"/>
                  </a:lnTo>
                  <a:lnTo>
                    <a:pt x="31395" y="611727"/>
                  </a:lnTo>
                  <a:lnTo>
                    <a:pt x="65467" y="634702"/>
                  </a:lnTo>
                  <a:lnTo>
                    <a:pt x="107187" y="643127"/>
                  </a:lnTo>
                  <a:lnTo>
                    <a:pt x="4653788" y="643127"/>
                  </a:lnTo>
                  <a:lnTo>
                    <a:pt x="4695503" y="634702"/>
                  </a:lnTo>
                  <a:lnTo>
                    <a:pt x="4729575" y="611727"/>
                  </a:lnTo>
                  <a:lnTo>
                    <a:pt x="4752550" y="577655"/>
                  </a:lnTo>
                  <a:lnTo>
                    <a:pt x="4760976" y="535939"/>
                  </a:lnTo>
                  <a:lnTo>
                    <a:pt x="4760976" y="107187"/>
                  </a:lnTo>
                  <a:lnTo>
                    <a:pt x="4752550" y="65472"/>
                  </a:lnTo>
                  <a:lnTo>
                    <a:pt x="4729575" y="31400"/>
                  </a:lnTo>
                  <a:lnTo>
                    <a:pt x="4695503" y="8425"/>
                  </a:lnTo>
                  <a:lnTo>
                    <a:pt x="4653788" y="0"/>
                  </a:lnTo>
                  <a:close/>
                </a:path>
              </a:pathLst>
            </a:custGeom>
            <a:solidFill>
              <a:srgbClr val="363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59486" y="2349245"/>
              <a:ext cx="4761230" cy="643255"/>
            </a:xfrm>
            <a:custGeom>
              <a:avLst/>
              <a:gdLst/>
              <a:ahLst/>
              <a:cxnLst/>
              <a:rect l="l" t="t" r="r" b="b"/>
              <a:pathLst>
                <a:path w="4761230" h="643255">
                  <a:moveTo>
                    <a:pt x="0" y="107187"/>
                  </a:moveTo>
                  <a:lnTo>
                    <a:pt x="8423" y="65472"/>
                  </a:lnTo>
                  <a:lnTo>
                    <a:pt x="31395" y="31400"/>
                  </a:lnTo>
                  <a:lnTo>
                    <a:pt x="65467" y="8425"/>
                  </a:lnTo>
                  <a:lnTo>
                    <a:pt x="107187" y="0"/>
                  </a:lnTo>
                  <a:lnTo>
                    <a:pt x="4653788" y="0"/>
                  </a:lnTo>
                  <a:lnTo>
                    <a:pt x="4695503" y="8425"/>
                  </a:lnTo>
                  <a:lnTo>
                    <a:pt x="4729575" y="31400"/>
                  </a:lnTo>
                  <a:lnTo>
                    <a:pt x="4752550" y="65472"/>
                  </a:lnTo>
                  <a:lnTo>
                    <a:pt x="4760976" y="107187"/>
                  </a:lnTo>
                  <a:lnTo>
                    <a:pt x="4760976" y="535939"/>
                  </a:lnTo>
                  <a:lnTo>
                    <a:pt x="4752550" y="577655"/>
                  </a:lnTo>
                  <a:lnTo>
                    <a:pt x="4729575" y="611727"/>
                  </a:lnTo>
                  <a:lnTo>
                    <a:pt x="4695503" y="634702"/>
                  </a:lnTo>
                  <a:lnTo>
                    <a:pt x="4653788" y="643127"/>
                  </a:lnTo>
                  <a:lnTo>
                    <a:pt x="107187" y="643127"/>
                  </a:lnTo>
                  <a:lnTo>
                    <a:pt x="65467" y="634702"/>
                  </a:lnTo>
                  <a:lnTo>
                    <a:pt x="31395" y="611727"/>
                  </a:lnTo>
                  <a:lnTo>
                    <a:pt x="8423" y="577655"/>
                  </a:lnTo>
                  <a:lnTo>
                    <a:pt x="0" y="535939"/>
                  </a:lnTo>
                  <a:lnTo>
                    <a:pt x="0" y="107187"/>
                  </a:lnTo>
                  <a:close/>
                </a:path>
              </a:pathLst>
            </a:custGeom>
            <a:ln w="19050">
              <a:solidFill>
                <a:srgbClr val="EBEBE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59486" y="3050286"/>
              <a:ext cx="4761230" cy="643255"/>
            </a:xfrm>
            <a:custGeom>
              <a:avLst/>
              <a:gdLst/>
              <a:ahLst/>
              <a:cxnLst/>
              <a:rect l="l" t="t" r="r" b="b"/>
              <a:pathLst>
                <a:path w="4761230" h="643254">
                  <a:moveTo>
                    <a:pt x="4653788" y="0"/>
                  </a:moveTo>
                  <a:lnTo>
                    <a:pt x="107187" y="0"/>
                  </a:lnTo>
                  <a:lnTo>
                    <a:pt x="65467" y="8425"/>
                  </a:lnTo>
                  <a:lnTo>
                    <a:pt x="31395" y="31400"/>
                  </a:lnTo>
                  <a:lnTo>
                    <a:pt x="8423" y="65472"/>
                  </a:lnTo>
                  <a:lnTo>
                    <a:pt x="0" y="107187"/>
                  </a:lnTo>
                  <a:lnTo>
                    <a:pt x="0" y="535939"/>
                  </a:lnTo>
                  <a:lnTo>
                    <a:pt x="8423" y="577655"/>
                  </a:lnTo>
                  <a:lnTo>
                    <a:pt x="31395" y="611727"/>
                  </a:lnTo>
                  <a:lnTo>
                    <a:pt x="65467" y="634702"/>
                  </a:lnTo>
                  <a:lnTo>
                    <a:pt x="107187" y="643127"/>
                  </a:lnTo>
                  <a:lnTo>
                    <a:pt x="4653788" y="643127"/>
                  </a:lnTo>
                  <a:lnTo>
                    <a:pt x="4695503" y="634702"/>
                  </a:lnTo>
                  <a:lnTo>
                    <a:pt x="4729575" y="611727"/>
                  </a:lnTo>
                  <a:lnTo>
                    <a:pt x="4752550" y="577655"/>
                  </a:lnTo>
                  <a:lnTo>
                    <a:pt x="4760976" y="535939"/>
                  </a:lnTo>
                  <a:lnTo>
                    <a:pt x="4760976" y="107187"/>
                  </a:lnTo>
                  <a:lnTo>
                    <a:pt x="4752550" y="65472"/>
                  </a:lnTo>
                  <a:lnTo>
                    <a:pt x="4729575" y="31400"/>
                  </a:lnTo>
                  <a:lnTo>
                    <a:pt x="4695503" y="8425"/>
                  </a:lnTo>
                  <a:lnTo>
                    <a:pt x="4653788" y="0"/>
                  </a:lnTo>
                  <a:close/>
                </a:path>
              </a:pathLst>
            </a:custGeom>
            <a:solidFill>
              <a:srgbClr val="363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59486" y="3050286"/>
              <a:ext cx="4761230" cy="643255"/>
            </a:xfrm>
            <a:custGeom>
              <a:avLst/>
              <a:gdLst/>
              <a:ahLst/>
              <a:cxnLst/>
              <a:rect l="l" t="t" r="r" b="b"/>
              <a:pathLst>
                <a:path w="4761230" h="643254">
                  <a:moveTo>
                    <a:pt x="0" y="107187"/>
                  </a:moveTo>
                  <a:lnTo>
                    <a:pt x="8423" y="65472"/>
                  </a:lnTo>
                  <a:lnTo>
                    <a:pt x="31395" y="31400"/>
                  </a:lnTo>
                  <a:lnTo>
                    <a:pt x="65467" y="8425"/>
                  </a:lnTo>
                  <a:lnTo>
                    <a:pt x="107187" y="0"/>
                  </a:lnTo>
                  <a:lnTo>
                    <a:pt x="4653788" y="0"/>
                  </a:lnTo>
                  <a:lnTo>
                    <a:pt x="4695503" y="8425"/>
                  </a:lnTo>
                  <a:lnTo>
                    <a:pt x="4729575" y="31400"/>
                  </a:lnTo>
                  <a:lnTo>
                    <a:pt x="4752550" y="65472"/>
                  </a:lnTo>
                  <a:lnTo>
                    <a:pt x="4760976" y="107187"/>
                  </a:lnTo>
                  <a:lnTo>
                    <a:pt x="4760976" y="535939"/>
                  </a:lnTo>
                  <a:lnTo>
                    <a:pt x="4752550" y="577655"/>
                  </a:lnTo>
                  <a:lnTo>
                    <a:pt x="4729575" y="611727"/>
                  </a:lnTo>
                  <a:lnTo>
                    <a:pt x="4695503" y="634702"/>
                  </a:lnTo>
                  <a:lnTo>
                    <a:pt x="4653788" y="643127"/>
                  </a:lnTo>
                  <a:lnTo>
                    <a:pt x="107187" y="643127"/>
                  </a:lnTo>
                  <a:lnTo>
                    <a:pt x="65467" y="634702"/>
                  </a:lnTo>
                  <a:lnTo>
                    <a:pt x="31395" y="611727"/>
                  </a:lnTo>
                  <a:lnTo>
                    <a:pt x="8423" y="577655"/>
                  </a:lnTo>
                  <a:lnTo>
                    <a:pt x="0" y="535939"/>
                  </a:lnTo>
                  <a:lnTo>
                    <a:pt x="0" y="107187"/>
                  </a:lnTo>
                  <a:close/>
                </a:path>
              </a:pathLst>
            </a:custGeom>
            <a:ln w="19050">
              <a:solidFill>
                <a:srgbClr val="EBEBE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59486" y="3751326"/>
              <a:ext cx="4761230" cy="643255"/>
            </a:xfrm>
            <a:custGeom>
              <a:avLst/>
              <a:gdLst/>
              <a:ahLst/>
              <a:cxnLst/>
              <a:rect l="l" t="t" r="r" b="b"/>
              <a:pathLst>
                <a:path w="4761230" h="643254">
                  <a:moveTo>
                    <a:pt x="4653788" y="0"/>
                  </a:moveTo>
                  <a:lnTo>
                    <a:pt x="107187" y="0"/>
                  </a:lnTo>
                  <a:lnTo>
                    <a:pt x="65467" y="8425"/>
                  </a:lnTo>
                  <a:lnTo>
                    <a:pt x="31395" y="31400"/>
                  </a:lnTo>
                  <a:lnTo>
                    <a:pt x="8423" y="65472"/>
                  </a:lnTo>
                  <a:lnTo>
                    <a:pt x="0" y="107187"/>
                  </a:lnTo>
                  <a:lnTo>
                    <a:pt x="0" y="535940"/>
                  </a:lnTo>
                  <a:lnTo>
                    <a:pt x="8423" y="577655"/>
                  </a:lnTo>
                  <a:lnTo>
                    <a:pt x="31395" y="611727"/>
                  </a:lnTo>
                  <a:lnTo>
                    <a:pt x="65467" y="634702"/>
                  </a:lnTo>
                  <a:lnTo>
                    <a:pt x="107187" y="643128"/>
                  </a:lnTo>
                  <a:lnTo>
                    <a:pt x="4653788" y="643128"/>
                  </a:lnTo>
                  <a:lnTo>
                    <a:pt x="4695503" y="634702"/>
                  </a:lnTo>
                  <a:lnTo>
                    <a:pt x="4729575" y="611727"/>
                  </a:lnTo>
                  <a:lnTo>
                    <a:pt x="4752550" y="577655"/>
                  </a:lnTo>
                  <a:lnTo>
                    <a:pt x="4760976" y="535940"/>
                  </a:lnTo>
                  <a:lnTo>
                    <a:pt x="4760976" y="107187"/>
                  </a:lnTo>
                  <a:lnTo>
                    <a:pt x="4752550" y="65472"/>
                  </a:lnTo>
                  <a:lnTo>
                    <a:pt x="4729575" y="31400"/>
                  </a:lnTo>
                  <a:lnTo>
                    <a:pt x="4695503" y="8425"/>
                  </a:lnTo>
                  <a:lnTo>
                    <a:pt x="4653788" y="0"/>
                  </a:lnTo>
                  <a:close/>
                </a:path>
              </a:pathLst>
            </a:custGeom>
            <a:solidFill>
              <a:srgbClr val="363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59486" y="3751326"/>
              <a:ext cx="4761230" cy="643255"/>
            </a:xfrm>
            <a:custGeom>
              <a:avLst/>
              <a:gdLst/>
              <a:ahLst/>
              <a:cxnLst/>
              <a:rect l="l" t="t" r="r" b="b"/>
              <a:pathLst>
                <a:path w="4761230" h="643254">
                  <a:moveTo>
                    <a:pt x="0" y="107187"/>
                  </a:moveTo>
                  <a:lnTo>
                    <a:pt x="8423" y="65472"/>
                  </a:lnTo>
                  <a:lnTo>
                    <a:pt x="31395" y="31400"/>
                  </a:lnTo>
                  <a:lnTo>
                    <a:pt x="65467" y="8425"/>
                  </a:lnTo>
                  <a:lnTo>
                    <a:pt x="107187" y="0"/>
                  </a:lnTo>
                  <a:lnTo>
                    <a:pt x="4653788" y="0"/>
                  </a:lnTo>
                  <a:lnTo>
                    <a:pt x="4695503" y="8425"/>
                  </a:lnTo>
                  <a:lnTo>
                    <a:pt x="4729575" y="31400"/>
                  </a:lnTo>
                  <a:lnTo>
                    <a:pt x="4752550" y="65472"/>
                  </a:lnTo>
                  <a:lnTo>
                    <a:pt x="4760976" y="107187"/>
                  </a:lnTo>
                  <a:lnTo>
                    <a:pt x="4760976" y="535940"/>
                  </a:lnTo>
                  <a:lnTo>
                    <a:pt x="4752550" y="577655"/>
                  </a:lnTo>
                  <a:lnTo>
                    <a:pt x="4729575" y="611727"/>
                  </a:lnTo>
                  <a:lnTo>
                    <a:pt x="4695503" y="634702"/>
                  </a:lnTo>
                  <a:lnTo>
                    <a:pt x="4653788" y="643128"/>
                  </a:lnTo>
                  <a:lnTo>
                    <a:pt x="107187" y="643128"/>
                  </a:lnTo>
                  <a:lnTo>
                    <a:pt x="65467" y="634702"/>
                  </a:lnTo>
                  <a:lnTo>
                    <a:pt x="31395" y="611727"/>
                  </a:lnTo>
                  <a:lnTo>
                    <a:pt x="8423" y="577655"/>
                  </a:lnTo>
                  <a:lnTo>
                    <a:pt x="0" y="535940"/>
                  </a:lnTo>
                  <a:lnTo>
                    <a:pt x="0" y="107187"/>
                  </a:lnTo>
                  <a:close/>
                </a:path>
              </a:pathLst>
            </a:custGeom>
            <a:ln w="19050">
              <a:solidFill>
                <a:srgbClr val="EBEBE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59486" y="4452366"/>
              <a:ext cx="4761230" cy="643255"/>
            </a:xfrm>
            <a:custGeom>
              <a:avLst/>
              <a:gdLst/>
              <a:ahLst/>
              <a:cxnLst/>
              <a:rect l="l" t="t" r="r" b="b"/>
              <a:pathLst>
                <a:path w="4761230" h="643254">
                  <a:moveTo>
                    <a:pt x="4653788" y="0"/>
                  </a:moveTo>
                  <a:lnTo>
                    <a:pt x="107187" y="0"/>
                  </a:lnTo>
                  <a:lnTo>
                    <a:pt x="65467" y="8425"/>
                  </a:lnTo>
                  <a:lnTo>
                    <a:pt x="31395" y="31400"/>
                  </a:lnTo>
                  <a:lnTo>
                    <a:pt x="8423" y="65472"/>
                  </a:lnTo>
                  <a:lnTo>
                    <a:pt x="0" y="107187"/>
                  </a:lnTo>
                  <a:lnTo>
                    <a:pt x="0" y="535939"/>
                  </a:lnTo>
                  <a:lnTo>
                    <a:pt x="8423" y="577655"/>
                  </a:lnTo>
                  <a:lnTo>
                    <a:pt x="31395" y="611727"/>
                  </a:lnTo>
                  <a:lnTo>
                    <a:pt x="65467" y="634702"/>
                  </a:lnTo>
                  <a:lnTo>
                    <a:pt x="107187" y="643127"/>
                  </a:lnTo>
                  <a:lnTo>
                    <a:pt x="4653788" y="643127"/>
                  </a:lnTo>
                  <a:lnTo>
                    <a:pt x="4695503" y="634702"/>
                  </a:lnTo>
                  <a:lnTo>
                    <a:pt x="4729575" y="611727"/>
                  </a:lnTo>
                  <a:lnTo>
                    <a:pt x="4752550" y="577655"/>
                  </a:lnTo>
                  <a:lnTo>
                    <a:pt x="4760976" y="535939"/>
                  </a:lnTo>
                  <a:lnTo>
                    <a:pt x="4760976" y="107187"/>
                  </a:lnTo>
                  <a:lnTo>
                    <a:pt x="4752550" y="65472"/>
                  </a:lnTo>
                  <a:lnTo>
                    <a:pt x="4729575" y="31400"/>
                  </a:lnTo>
                  <a:lnTo>
                    <a:pt x="4695503" y="8425"/>
                  </a:lnTo>
                  <a:lnTo>
                    <a:pt x="4653788" y="0"/>
                  </a:lnTo>
                  <a:close/>
                </a:path>
              </a:pathLst>
            </a:custGeom>
            <a:solidFill>
              <a:srgbClr val="363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59486" y="4452366"/>
              <a:ext cx="4761230" cy="643255"/>
            </a:xfrm>
            <a:custGeom>
              <a:avLst/>
              <a:gdLst/>
              <a:ahLst/>
              <a:cxnLst/>
              <a:rect l="l" t="t" r="r" b="b"/>
              <a:pathLst>
                <a:path w="4761230" h="643254">
                  <a:moveTo>
                    <a:pt x="0" y="107187"/>
                  </a:moveTo>
                  <a:lnTo>
                    <a:pt x="8423" y="65472"/>
                  </a:lnTo>
                  <a:lnTo>
                    <a:pt x="31395" y="31400"/>
                  </a:lnTo>
                  <a:lnTo>
                    <a:pt x="65467" y="8425"/>
                  </a:lnTo>
                  <a:lnTo>
                    <a:pt x="107187" y="0"/>
                  </a:lnTo>
                  <a:lnTo>
                    <a:pt x="4653788" y="0"/>
                  </a:lnTo>
                  <a:lnTo>
                    <a:pt x="4695503" y="8425"/>
                  </a:lnTo>
                  <a:lnTo>
                    <a:pt x="4729575" y="31400"/>
                  </a:lnTo>
                  <a:lnTo>
                    <a:pt x="4752550" y="65472"/>
                  </a:lnTo>
                  <a:lnTo>
                    <a:pt x="4760976" y="107187"/>
                  </a:lnTo>
                  <a:lnTo>
                    <a:pt x="4760976" y="535939"/>
                  </a:lnTo>
                  <a:lnTo>
                    <a:pt x="4752550" y="577655"/>
                  </a:lnTo>
                  <a:lnTo>
                    <a:pt x="4729575" y="611727"/>
                  </a:lnTo>
                  <a:lnTo>
                    <a:pt x="4695503" y="634702"/>
                  </a:lnTo>
                  <a:lnTo>
                    <a:pt x="4653788" y="643127"/>
                  </a:lnTo>
                  <a:lnTo>
                    <a:pt x="107187" y="643127"/>
                  </a:lnTo>
                  <a:lnTo>
                    <a:pt x="65467" y="634702"/>
                  </a:lnTo>
                  <a:lnTo>
                    <a:pt x="31395" y="611727"/>
                  </a:lnTo>
                  <a:lnTo>
                    <a:pt x="8423" y="577655"/>
                  </a:lnTo>
                  <a:lnTo>
                    <a:pt x="0" y="535939"/>
                  </a:lnTo>
                  <a:lnTo>
                    <a:pt x="0" y="107187"/>
                  </a:lnTo>
                  <a:close/>
                </a:path>
              </a:pathLst>
            </a:custGeom>
            <a:ln w="19050">
              <a:solidFill>
                <a:srgbClr val="EBEBE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59486" y="5153405"/>
              <a:ext cx="4761230" cy="643255"/>
            </a:xfrm>
            <a:custGeom>
              <a:avLst/>
              <a:gdLst/>
              <a:ahLst/>
              <a:cxnLst/>
              <a:rect l="l" t="t" r="r" b="b"/>
              <a:pathLst>
                <a:path w="4761230" h="643254">
                  <a:moveTo>
                    <a:pt x="4653788" y="0"/>
                  </a:moveTo>
                  <a:lnTo>
                    <a:pt x="107187" y="0"/>
                  </a:lnTo>
                  <a:lnTo>
                    <a:pt x="65467" y="8425"/>
                  </a:lnTo>
                  <a:lnTo>
                    <a:pt x="31395" y="31400"/>
                  </a:lnTo>
                  <a:lnTo>
                    <a:pt x="8423" y="65472"/>
                  </a:lnTo>
                  <a:lnTo>
                    <a:pt x="0" y="107188"/>
                  </a:lnTo>
                  <a:lnTo>
                    <a:pt x="0" y="535940"/>
                  </a:lnTo>
                  <a:lnTo>
                    <a:pt x="8423" y="577660"/>
                  </a:lnTo>
                  <a:lnTo>
                    <a:pt x="31395" y="611732"/>
                  </a:lnTo>
                  <a:lnTo>
                    <a:pt x="65467" y="634704"/>
                  </a:lnTo>
                  <a:lnTo>
                    <a:pt x="107187" y="643128"/>
                  </a:lnTo>
                  <a:lnTo>
                    <a:pt x="4653788" y="643128"/>
                  </a:lnTo>
                  <a:lnTo>
                    <a:pt x="4695503" y="634704"/>
                  </a:lnTo>
                  <a:lnTo>
                    <a:pt x="4729575" y="611732"/>
                  </a:lnTo>
                  <a:lnTo>
                    <a:pt x="4752550" y="577660"/>
                  </a:lnTo>
                  <a:lnTo>
                    <a:pt x="4760976" y="535940"/>
                  </a:lnTo>
                  <a:lnTo>
                    <a:pt x="4760976" y="107188"/>
                  </a:lnTo>
                  <a:lnTo>
                    <a:pt x="4752550" y="65472"/>
                  </a:lnTo>
                  <a:lnTo>
                    <a:pt x="4729575" y="31400"/>
                  </a:lnTo>
                  <a:lnTo>
                    <a:pt x="4695503" y="8425"/>
                  </a:lnTo>
                  <a:lnTo>
                    <a:pt x="4653788" y="0"/>
                  </a:lnTo>
                  <a:close/>
                </a:path>
              </a:pathLst>
            </a:custGeom>
            <a:solidFill>
              <a:srgbClr val="363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59486" y="5153405"/>
              <a:ext cx="4761230" cy="643255"/>
            </a:xfrm>
            <a:custGeom>
              <a:avLst/>
              <a:gdLst/>
              <a:ahLst/>
              <a:cxnLst/>
              <a:rect l="l" t="t" r="r" b="b"/>
              <a:pathLst>
                <a:path w="4761230" h="643254">
                  <a:moveTo>
                    <a:pt x="0" y="107188"/>
                  </a:moveTo>
                  <a:lnTo>
                    <a:pt x="8423" y="65472"/>
                  </a:lnTo>
                  <a:lnTo>
                    <a:pt x="31395" y="31400"/>
                  </a:lnTo>
                  <a:lnTo>
                    <a:pt x="65467" y="8425"/>
                  </a:lnTo>
                  <a:lnTo>
                    <a:pt x="107187" y="0"/>
                  </a:lnTo>
                  <a:lnTo>
                    <a:pt x="4653788" y="0"/>
                  </a:lnTo>
                  <a:lnTo>
                    <a:pt x="4695503" y="8425"/>
                  </a:lnTo>
                  <a:lnTo>
                    <a:pt x="4729575" y="31400"/>
                  </a:lnTo>
                  <a:lnTo>
                    <a:pt x="4752550" y="65472"/>
                  </a:lnTo>
                  <a:lnTo>
                    <a:pt x="4760976" y="107188"/>
                  </a:lnTo>
                  <a:lnTo>
                    <a:pt x="4760976" y="535940"/>
                  </a:lnTo>
                  <a:lnTo>
                    <a:pt x="4752550" y="577660"/>
                  </a:lnTo>
                  <a:lnTo>
                    <a:pt x="4729575" y="611732"/>
                  </a:lnTo>
                  <a:lnTo>
                    <a:pt x="4695503" y="634704"/>
                  </a:lnTo>
                  <a:lnTo>
                    <a:pt x="4653788" y="643128"/>
                  </a:lnTo>
                  <a:lnTo>
                    <a:pt x="107187" y="643128"/>
                  </a:lnTo>
                  <a:lnTo>
                    <a:pt x="65467" y="634704"/>
                  </a:lnTo>
                  <a:lnTo>
                    <a:pt x="31395" y="611732"/>
                  </a:lnTo>
                  <a:lnTo>
                    <a:pt x="8423" y="577660"/>
                  </a:lnTo>
                  <a:lnTo>
                    <a:pt x="0" y="535940"/>
                  </a:lnTo>
                  <a:lnTo>
                    <a:pt x="0" y="107188"/>
                  </a:lnTo>
                  <a:close/>
                </a:path>
              </a:pathLst>
            </a:custGeom>
            <a:ln w="19049">
              <a:solidFill>
                <a:srgbClr val="EBEBE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3838982" y="1410708"/>
            <a:ext cx="4378325" cy="4042132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12700" marR="189865">
              <a:lnSpc>
                <a:spcPts val="2080"/>
              </a:lnSpc>
              <a:spcBef>
                <a:spcPts val="440"/>
              </a:spcBef>
            </a:pP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Gives</a:t>
            </a:r>
            <a:r>
              <a:rPr sz="20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extracellular</a:t>
            </a:r>
            <a:r>
              <a:rPr sz="20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matrix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 strength</a:t>
            </a:r>
            <a:r>
              <a:rPr sz="20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to </a:t>
            </a:r>
            <a:r>
              <a:rPr sz="2000" spc="-48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resist</a:t>
            </a:r>
            <a:r>
              <a:rPr sz="20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tensile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 forces.</a:t>
            </a:r>
            <a:endParaRPr sz="2000">
              <a:latin typeface="Times New Roman"/>
              <a:cs typeface="Times New Roman"/>
            </a:endParaRPr>
          </a:p>
          <a:p>
            <a:pPr marL="12700" marR="379730">
              <a:lnSpc>
                <a:spcPts val="2080"/>
              </a:lnSpc>
              <a:spcBef>
                <a:spcPts val="1360"/>
              </a:spcBef>
            </a:pP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Formed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protein</a:t>
            </a:r>
            <a:r>
              <a:rPr sz="20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collagen</a:t>
            </a:r>
            <a:r>
              <a:rPr sz="20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(20%</a:t>
            </a: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 all </a:t>
            </a:r>
            <a:r>
              <a:rPr sz="2000" spc="-48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proteins</a:t>
            </a:r>
            <a:r>
              <a:rPr sz="20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body).</a:t>
            </a:r>
            <a:endParaRPr sz="2000">
              <a:latin typeface="Times New Roman"/>
              <a:cs typeface="Times New Roman"/>
            </a:endParaRPr>
          </a:p>
          <a:p>
            <a:pPr>
              <a:spcBef>
                <a:spcPts val="50"/>
              </a:spcBef>
            </a:pPr>
            <a:endParaRPr sz="1750">
              <a:latin typeface="Times New Roman"/>
              <a:cs typeface="Times New Roman"/>
            </a:endParaRPr>
          </a:p>
          <a:p>
            <a:pPr marL="12700"/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&amp;</a:t>
            </a:r>
            <a:r>
              <a:rPr sz="20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E: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long,</a:t>
            </a:r>
            <a:r>
              <a:rPr sz="20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wavy</a:t>
            </a:r>
            <a:r>
              <a:rPr sz="20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pink</a:t>
            </a:r>
            <a:r>
              <a:rPr sz="20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bundles.</a:t>
            </a:r>
            <a:endParaRPr sz="2000">
              <a:latin typeface="Times New Roman"/>
              <a:cs typeface="Times New Roman"/>
            </a:endParaRPr>
          </a:p>
          <a:p>
            <a:pPr>
              <a:spcBef>
                <a:spcPts val="15"/>
              </a:spcBef>
            </a:pPr>
            <a:endParaRPr sz="2700">
              <a:latin typeface="Times New Roman"/>
              <a:cs typeface="Times New Roman"/>
            </a:endParaRPr>
          </a:p>
          <a:p>
            <a:pPr marL="12700"/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E.M: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cross</a:t>
            </a:r>
            <a:r>
              <a:rPr sz="20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banding</a:t>
            </a:r>
            <a:r>
              <a:rPr sz="20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at 67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 nm.</a:t>
            </a:r>
            <a:endParaRPr sz="2000">
              <a:latin typeface="Times New Roman"/>
              <a:cs typeface="Times New Roman"/>
            </a:endParaRPr>
          </a:p>
          <a:p>
            <a:pPr marL="12700" marR="5080">
              <a:lnSpc>
                <a:spcPct val="230100"/>
              </a:lnSpc>
            </a:pP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Fibres</a:t>
            </a:r>
            <a:r>
              <a:rPr sz="20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are</a:t>
            </a: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formed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aggregation</a:t>
            </a:r>
            <a:r>
              <a:rPr sz="20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fibrils. </a:t>
            </a:r>
            <a:r>
              <a:rPr sz="2000" spc="-48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Fibrils</a:t>
            </a: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are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formed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tropocollagen.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3669792" y="5608694"/>
            <a:ext cx="4780280" cy="662305"/>
            <a:chOff x="449961" y="5844921"/>
            <a:chExt cx="4780280" cy="662305"/>
          </a:xfrm>
        </p:grpSpPr>
        <p:sp>
          <p:nvSpPr>
            <p:cNvPr id="21" name="object 21"/>
            <p:cNvSpPr/>
            <p:nvPr/>
          </p:nvSpPr>
          <p:spPr>
            <a:xfrm>
              <a:off x="459486" y="5854446"/>
              <a:ext cx="4761230" cy="643255"/>
            </a:xfrm>
            <a:custGeom>
              <a:avLst/>
              <a:gdLst/>
              <a:ahLst/>
              <a:cxnLst/>
              <a:rect l="l" t="t" r="r" b="b"/>
              <a:pathLst>
                <a:path w="4761230" h="643254">
                  <a:moveTo>
                    <a:pt x="4653788" y="0"/>
                  </a:moveTo>
                  <a:lnTo>
                    <a:pt x="107187" y="0"/>
                  </a:lnTo>
                  <a:lnTo>
                    <a:pt x="65467" y="8423"/>
                  </a:lnTo>
                  <a:lnTo>
                    <a:pt x="31395" y="31395"/>
                  </a:lnTo>
                  <a:lnTo>
                    <a:pt x="8423" y="65467"/>
                  </a:lnTo>
                  <a:lnTo>
                    <a:pt x="0" y="107187"/>
                  </a:lnTo>
                  <a:lnTo>
                    <a:pt x="0" y="535939"/>
                  </a:lnTo>
                  <a:lnTo>
                    <a:pt x="8423" y="577660"/>
                  </a:lnTo>
                  <a:lnTo>
                    <a:pt x="31395" y="611732"/>
                  </a:lnTo>
                  <a:lnTo>
                    <a:pt x="65467" y="634704"/>
                  </a:lnTo>
                  <a:lnTo>
                    <a:pt x="107187" y="643127"/>
                  </a:lnTo>
                  <a:lnTo>
                    <a:pt x="4653788" y="643127"/>
                  </a:lnTo>
                  <a:lnTo>
                    <a:pt x="4695503" y="634704"/>
                  </a:lnTo>
                  <a:lnTo>
                    <a:pt x="4729575" y="611732"/>
                  </a:lnTo>
                  <a:lnTo>
                    <a:pt x="4752550" y="577660"/>
                  </a:lnTo>
                  <a:lnTo>
                    <a:pt x="4760976" y="535939"/>
                  </a:lnTo>
                  <a:lnTo>
                    <a:pt x="4760976" y="107187"/>
                  </a:lnTo>
                  <a:lnTo>
                    <a:pt x="4752550" y="65467"/>
                  </a:lnTo>
                  <a:lnTo>
                    <a:pt x="4729575" y="31395"/>
                  </a:lnTo>
                  <a:lnTo>
                    <a:pt x="4695503" y="8423"/>
                  </a:lnTo>
                  <a:lnTo>
                    <a:pt x="4653788" y="0"/>
                  </a:lnTo>
                  <a:close/>
                </a:path>
              </a:pathLst>
            </a:custGeom>
            <a:solidFill>
              <a:srgbClr val="363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59486" y="5854446"/>
              <a:ext cx="4761230" cy="643255"/>
            </a:xfrm>
            <a:custGeom>
              <a:avLst/>
              <a:gdLst/>
              <a:ahLst/>
              <a:cxnLst/>
              <a:rect l="l" t="t" r="r" b="b"/>
              <a:pathLst>
                <a:path w="4761230" h="643254">
                  <a:moveTo>
                    <a:pt x="0" y="107187"/>
                  </a:moveTo>
                  <a:lnTo>
                    <a:pt x="8423" y="65467"/>
                  </a:lnTo>
                  <a:lnTo>
                    <a:pt x="31395" y="31395"/>
                  </a:lnTo>
                  <a:lnTo>
                    <a:pt x="65467" y="8423"/>
                  </a:lnTo>
                  <a:lnTo>
                    <a:pt x="107187" y="0"/>
                  </a:lnTo>
                  <a:lnTo>
                    <a:pt x="4653788" y="0"/>
                  </a:lnTo>
                  <a:lnTo>
                    <a:pt x="4695503" y="8423"/>
                  </a:lnTo>
                  <a:lnTo>
                    <a:pt x="4729575" y="31395"/>
                  </a:lnTo>
                  <a:lnTo>
                    <a:pt x="4752550" y="65467"/>
                  </a:lnTo>
                  <a:lnTo>
                    <a:pt x="4760976" y="107187"/>
                  </a:lnTo>
                  <a:lnTo>
                    <a:pt x="4760976" y="535939"/>
                  </a:lnTo>
                  <a:lnTo>
                    <a:pt x="4752550" y="577660"/>
                  </a:lnTo>
                  <a:lnTo>
                    <a:pt x="4729575" y="611732"/>
                  </a:lnTo>
                  <a:lnTo>
                    <a:pt x="4695503" y="634704"/>
                  </a:lnTo>
                  <a:lnTo>
                    <a:pt x="4653788" y="643127"/>
                  </a:lnTo>
                  <a:lnTo>
                    <a:pt x="107187" y="643127"/>
                  </a:lnTo>
                  <a:lnTo>
                    <a:pt x="65467" y="634704"/>
                  </a:lnTo>
                  <a:lnTo>
                    <a:pt x="31395" y="611732"/>
                  </a:lnTo>
                  <a:lnTo>
                    <a:pt x="8423" y="577660"/>
                  </a:lnTo>
                  <a:lnTo>
                    <a:pt x="0" y="535939"/>
                  </a:lnTo>
                  <a:lnTo>
                    <a:pt x="0" y="107187"/>
                  </a:lnTo>
                  <a:close/>
                </a:path>
              </a:pathLst>
            </a:custGeom>
            <a:ln w="19049">
              <a:solidFill>
                <a:srgbClr val="EBEBE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3838981" y="5617862"/>
            <a:ext cx="3735704" cy="595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240"/>
              </a:lnSpc>
              <a:spcBef>
                <a:spcPts val="105"/>
              </a:spcBef>
            </a:pP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Tropocollagen</a:t>
            </a:r>
            <a:r>
              <a:rPr sz="20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sz="20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formed</a:t>
            </a: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0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helical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ts val="2240"/>
              </a:lnSpc>
            </a:pP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polypeptide</a:t>
            </a:r>
            <a:r>
              <a:rPr sz="20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chains.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24" name="object 2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82912" y="6262115"/>
            <a:ext cx="259829" cy="238518"/>
          </a:xfrm>
          <a:prstGeom prst="rect">
            <a:avLst/>
          </a:prstGeom>
        </p:spPr>
      </p:pic>
      <p:sp>
        <p:nvSpPr>
          <p:cNvPr id="25" name="object 25"/>
          <p:cNvSpPr txBox="1"/>
          <p:nvPr/>
        </p:nvSpPr>
        <p:spPr>
          <a:xfrm>
            <a:off x="9640061" y="6285688"/>
            <a:ext cx="13843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b="1" spc="-5" dirty="0">
                <a:solidFill>
                  <a:srgbClr val="FFFFFF"/>
                </a:solidFill>
                <a:latin typeface="Arial"/>
                <a:cs typeface="Arial"/>
              </a:rPr>
              <a:t>27</a:t>
            </a:r>
            <a:endParaRPr sz="800">
              <a:latin typeface="Arial"/>
              <a:cs typeface="Arial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60386" y="594372"/>
            <a:ext cx="3607264" cy="352346"/>
            <a:chOff x="2788920" y="594372"/>
            <a:chExt cx="3554729" cy="3924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88920" y="594372"/>
              <a:ext cx="364985" cy="39241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19400" y="626363"/>
              <a:ext cx="313181" cy="34061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45816" y="652525"/>
              <a:ext cx="263144" cy="29019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89148" y="650735"/>
              <a:ext cx="1757933" cy="33453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19628" y="682764"/>
              <a:ext cx="1706118" cy="28268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145558" y="709167"/>
              <a:ext cx="1656819" cy="23241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866132" y="656856"/>
              <a:ext cx="1477517" cy="32840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896612" y="688847"/>
              <a:ext cx="1425702" cy="27660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922520" y="714374"/>
              <a:ext cx="1376552" cy="227202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5689808" y="1255775"/>
            <a:ext cx="788082" cy="363748"/>
            <a:chOff x="4177284" y="1255775"/>
            <a:chExt cx="776605" cy="405130"/>
          </a:xfrm>
        </p:grpSpPr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177284" y="1255775"/>
              <a:ext cx="776477" cy="40462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207764" y="1287792"/>
              <a:ext cx="724662" cy="35126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233164" y="1313179"/>
              <a:ext cx="676275" cy="302895"/>
            </a:xfrm>
            <a:prstGeom prst="rect">
              <a:avLst/>
            </a:prstGeom>
          </p:spPr>
        </p:pic>
      </p:grpSp>
      <p:grpSp>
        <p:nvGrpSpPr>
          <p:cNvPr id="16" name="object 16"/>
          <p:cNvGrpSpPr/>
          <p:nvPr/>
        </p:nvGrpSpPr>
        <p:grpSpPr>
          <a:xfrm>
            <a:off x="5397982" y="1961400"/>
            <a:ext cx="1362229" cy="344364"/>
            <a:chOff x="3893820" y="1961400"/>
            <a:chExt cx="1342390" cy="383540"/>
          </a:xfrm>
        </p:grpSpPr>
        <p:pic>
          <p:nvPicPr>
            <p:cNvPr id="17" name="object 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893820" y="1961400"/>
              <a:ext cx="334530" cy="378701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924300" y="1991867"/>
              <a:ext cx="282689" cy="326898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949573" y="2018283"/>
              <a:ext cx="234061" cy="277494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146804" y="2011692"/>
              <a:ext cx="1088898" cy="332981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177284" y="2042172"/>
              <a:ext cx="1037082" cy="28268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202938" y="2068702"/>
              <a:ext cx="987746" cy="232283"/>
            </a:xfrm>
            <a:prstGeom prst="rect">
              <a:avLst/>
            </a:prstGeom>
          </p:spPr>
        </p:pic>
      </p:grpSp>
      <p:grpSp>
        <p:nvGrpSpPr>
          <p:cNvPr id="23" name="object 23"/>
          <p:cNvGrpSpPr/>
          <p:nvPr/>
        </p:nvGrpSpPr>
        <p:grpSpPr>
          <a:xfrm>
            <a:off x="5689808" y="2615183"/>
            <a:ext cx="788082" cy="363748"/>
            <a:chOff x="4177284" y="2615183"/>
            <a:chExt cx="776605" cy="405130"/>
          </a:xfrm>
        </p:grpSpPr>
        <p:pic>
          <p:nvPicPr>
            <p:cNvPr id="24" name="object 2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177284" y="2615183"/>
              <a:ext cx="776477" cy="404622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207764" y="2647200"/>
              <a:ext cx="724662" cy="351269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233164" y="2672587"/>
              <a:ext cx="676275" cy="302895"/>
            </a:xfrm>
            <a:prstGeom prst="rect">
              <a:avLst/>
            </a:prstGeom>
          </p:spPr>
        </p:pic>
      </p:grpSp>
      <p:grpSp>
        <p:nvGrpSpPr>
          <p:cNvPr id="27" name="object 27"/>
          <p:cNvGrpSpPr/>
          <p:nvPr/>
        </p:nvGrpSpPr>
        <p:grpSpPr>
          <a:xfrm>
            <a:off x="5330516" y="3320808"/>
            <a:ext cx="1494972" cy="344364"/>
            <a:chOff x="3828288" y="3320808"/>
            <a:chExt cx="1473200" cy="383540"/>
          </a:xfrm>
        </p:grpSpPr>
        <p:pic>
          <p:nvPicPr>
            <p:cNvPr id="28" name="object 2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828288" y="3320808"/>
              <a:ext cx="334530" cy="378701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858768" y="3351275"/>
              <a:ext cx="282689" cy="326898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884041" y="3377691"/>
              <a:ext cx="234061" cy="277495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081272" y="3371100"/>
              <a:ext cx="1219962" cy="332981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111752" y="3401580"/>
              <a:ext cx="1168146" cy="282689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137406" y="3428110"/>
              <a:ext cx="1118810" cy="232282"/>
            </a:xfrm>
            <a:prstGeom prst="rect">
              <a:avLst/>
            </a:prstGeom>
          </p:spPr>
        </p:pic>
      </p:grpSp>
      <p:grpSp>
        <p:nvGrpSpPr>
          <p:cNvPr id="34" name="object 34"/>
          <p:cNvGrpSpPr/>
          <p:nvPr/>
        </p:nvGrpSpPr>
        <p:grpSpPr>
          <a:xfrm>
            <a:off x="5689808" y="3974591"/>
            <a:ext cx="788082" cy="363748"/>
            <a:chOff x="4177284" y="3974591"/>
            <a:chExt cx="776605" cy="405130"/>
          </a:xfrm>
        </p:grpSpPr>
        <p:pic>
          <p:nvPicPr>
            <p:cNvPr id="35" name="object 3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177284" y="3974591"/>
              <a:ext cx="776477" cy="404622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207764" y="4006608"/>
              <a:ext cx="724662" cy="351269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233164" y="4031995"/>
              <a:ext cx="676275" cy="302895"/>
            </a:xfrm>
            <a:prstGeom prst="rect">
              <a:avLst/>
            </a:prstGeom>
          </p:spPr>
        </p:pic>
      </p:grpSp>
      <p:grpSp>
        <p:nvGrpSpPr>
          <p:cNvPr id="38" name="object 38"/>
          <p:cNvGrpSpPr/>
          <p:nvPr/>
        </p:nvGrpSpPr>
        <p:grpSpPr>
          <a:xfrm>
            <a:off x="4421928" y="4680216"/>
            <a:ext cx="3293450" cy="344364"/>
            <a:chOff x="2945892" y="4680216"/>
            <a:chExt cx="3245485" cy="383540"/>
          </a:xfrm>
        </p:grpSpPr>
        <p:pic>
          <p:nvPicPr>
            <p:cNvPr id="39" name="object 39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945892" y="4680216"/>
              <a:ext cx="351269" cy="378701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976372" y="4710683"/>
              <a:ext cx="299465" cy="326898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002788" y="4737099"/>
              <a:ext cx="249300" cy="277494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3215640" y="4728959"/>
              <a:ext cx="2975610" cy="334530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3246120" y="4760988"/>
              <a:ext cx="2923794" cy="282689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3272790" y="4787391"/>
              <a:ext cx="2873756" cy="232409"/>
            </a:xfrm>
            <a:prstGeom prst="rect">
              <a:avLst/>
            </a:prstGeom>
          </p:spPr>
        </p:pic>
      </p:grpSp>
      <p:grpSp>
        <p:nvGrpSpPr>
          <p:cNvPr id="45" name="object 45"/>
          <p:cNvGrpSpPr/>
          <p:nvPr/>
        </p:nvGrpSpPr>
        <p:grpSpPr>
          <a:xfrm>
            <a:off x="5689808" y="5334000"/>
            <a:ext cx="788082" cy="363748"/>
            <a:chOff x="4177284" y="5334000"/>
            <a:chExt cx="776605" cy="405130"/>
          </a:xfrm>
        </p:grpSpPr>
        <p:pic>
          <p:nvPicPr>
            <p:cNvPr id="46" name="object 4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177284" y="5334000"/>
              <a:ext cx="776477" cy="404622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207764" y="5366003"/>
              <a:ext cx="724662" cy="351269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4233164" y="5391403"/>
              <a:ext cx="676275" cy="302856"/>
            </a:xfrm>
            <a:prstGeom prst="rect">
              <a:avLst/>
            </a:prstGeom>
          </p:spPr>
        </p:pic>
      </p:grpSp>
      <p:grpSp>
        <p:nvGrpSpPr>
          <p:cNvPr id="49" name="object 49"/>
          <p:cNvGrpSpPr/>
          <p:nvPr/>
        </p:nvGrpSpPr>
        <p:grpSpPr>
          <a:xfrm>
            <a:off x="2057401" y="5828780"/>
            <a:ext cx="7948484" cy="419621"/>
            <a:chOff x="643127" y="6033515"/>
            <a:chExt cx="7832725" cy="467359"/>
          </a:xfrm>
        </p:grpSpPr>
        <p:pic>
          <p:nvPicPr>
            <p:cNvPr id="50" name="object 50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643127" y="6033515"/>
              <a:ext cx="726185" cy="389394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673607" y="6065519"/>
              <a:ext cx="674370" cy="337553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699287" y="6090754"/>
              <a:ext cx="625576" cy="289153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283208" y="6089903"/>
              <a:ext cx="1369314" cy="332981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313687" y="6120383"/>
              <a:ext cx="1317498" cy="282689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339341" y="6146901"/>
              <a:ext cx="1268730" cy="232143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2657855" y="6091427"/>
              <a:ext cx="2431542" cy="331470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2688335" y="6123431"/>
              <a:ext cx="2379726" cy="279666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2714244" y="6148869"/>
              <a:ext cx="2330577" cy="230174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5122163" y="6089903"/>
              <a:ext cx="1379982" cy="332981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5152643" y="6120383"/>
              <a:ext cx="1328165" cy="282689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5178679" y="6146901"/>
              <a:ext cx="1278449" cy="232308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6426707" y="6252971"/>
              <a:ext cx="179082" cy="238518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6457187" y="6284963"/>
              <a:ext cx="127228" cy="186677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6483476" y="6311150"/>
              <a:ext cx="77597" cy="136283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6603492" y="6089903"/>
              <a:ext cx="337553" cy="328409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6633972" y="6121907"/>
              <a:ext cx="285750" cy="275094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6660133" y="6147396"/>
              <a:ext cx="235712" cy="226568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6853427" y="6199631"/>
              <a:ext cx="220230" cy="142519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6883907" y="6230114"/>
              <a:ext cx="168376" cy="92237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6910069" y="6256510"/>
              <a:ext cx="119303" cy="42359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6996683" y="6089903"/>
              <a:ext cx="1379981" cy="332981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7027163" y="6120383"/>
              <a:ext cx="1328166" cy="282689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7053199" y="6146901"/>
              <a:ext cx="1278449" cy="232308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8305799" y="6252971"/>
              <a:ext cx="169951" cy="169951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8337804" y="6284979"/>
              <a:ext cx="116585" cy="118080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8362949" y="6310947"/>
              <a:ext cx="68199" cy="68135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8058911" y="6262115"/>
              <a:ext cx="259829" cy="238518"/>
            </a:xfrm>
            <a:prstGeom prst="rect">
              <a:avLst/>
            </a:prstGeom>
          </p:spPr>
        </p:pic>
      </p:grpSp>
      <p:sp>
        <p:nvSpPr>
          <p:cNvPr id="78" name="object 78"/>
          <p:cNvSpPr txBox="1">
            <a:spLocks noGrp="1"/>
          </p:cNvSpPr>
          <p:nvPr>
            <p:ph type="sldNum" sz="quarter" idx="12"/>
          </p:nvPr>
        </p:nvSpPr>
        <p:spPr>
          <a:xfrm>
            <a:off x="7951544" y="6449415"/>
            <a:ext cx="2087806" cy="141705"/>
          </a:xfrm>
          <a:prstGeom prst="rect">
            <a:avLst/>
          </a:prstGeom>
        </p:spPr>
        <p:txBody>
          <a:bodyPr vert="horz" wrap="square" lIns="0" tIns="3175" rIns="0" bIns="0" rtlCol="0" anchor="ctr">
            <a:spAutoFit/>
          </a:bodyPr>
          <a:lstStyle/>
          <a:p>
            <a:pPr marL="38100">
              <a:spcBef>
                <a:spcPts val="25"/>
              </a:spcBef>
            </a:pPr>
            <a:fld id="{81D60167-4931-47E6-BA6A-407CBD079E47}" type="slidenum">
              <a:rPr dirty="0"/>
              <a:pPr marL="38100">
                <a:spcBef>
                  <a:spcPts val="25"/>
                </a:spcBef>
              </a:pPr>
              <a:t>28</a:t>
            </a:fld>
            <a:endParaRPr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1" y="1143000"/>
            <a:ext cx="8991601" cy="48006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582912" y="6302537"/>
            <a:ext cx="255499" cy="20737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xfrm>
            <a:off x="7981950" y="6499001"/>
            <a:ext cx="2023110" cy="141705"/>
          </a:xfrm>
          <a:prstGeom prst="rect">
            <a:avLst/>
          </a:prstGeom>
        </p:spPr>
        <p:txBody>
          <a:bodyPr vert="horz" wrap="square" lIns="0" tIns="3175" rIns="0" bIns="0" rtlCol="0" anchor="ctr">
            <a:spAutoFit/>
          </a:bodyPr>
          <a:lstStyle/>
          <a:p>
            <a:pPr marL="38100">
              <a:spcBef>
                <a:spcPts val="25"/>
              </a:spcBef>
            </a:pPr>
            <a:fld id="{81D60167-4931-47E6-BA6A-407CBD079E47}" type="slidenum">
              <a:rPr dirty="0"/>
              <a:pPr marL="38100">
                <a:spcBef>
                  <a:spcPts val="25"/>
                </a:spcBef>
              </a:pPr>
              <a:t>29</a:t>
            </a:fld>
            <a:endParaRPr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4000" y="210300"/>
            <a:ext cx="8915400" cy="6038101"/>
            <a:chOff x="0" y="210299"/>
            <a:chExt cx="9066508" cy="6647701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400" y="1237164"/>
              <a:ext cx="8914108" cy="562083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10299"/>
              <a:ext cx="582930" cy="39853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216408"/>
              <a:ext cx="561340" cy="370840"/>
            </a:xfrm>
            <a:custGeom>
              <a:avLst/>
              <a:gdLst/>
              <a:ahLst/>
              <a:cxnLst/>
              <a:rect l="l" t="t" r="r" b="b"/>
              <a:pathLst>
                <a:path w="561340" h="370840">
                  <a:moveTo>
                    <a:pt x="245980" y="222123"/>
                  </a:moveTo>
                  <a:lnTo>
                    <a:pt x="195643" y="222123"/>
                  </a:lnTo>
                  <a:lnTo>
                    <a:pt x="195681" y="222504"/>
                  </a:lnTo>
                  <a:lnTo>
                    <a:pt x="212520" y="270260"/>
                  </a:lnTo>
                  <a:lnTo>
                    <a:pt x="241046" y="310969"/>
                  </a:lnTo>
                  <a:lnTo>
                    <a:pt x="279223" y="342583"/>
                  </a:lnTo>
                  <a:lnTo>
                    <a:pt x="325016" y="363053"/>
                  </a:lnTo>
                  <a:lnTo>
                    <a:pt x="376389" y="370332"/>
                  </a:lnTo>
                  <a:lnTo>
                    <a:pt x="425422" y="363715"/>
                  </a:lnTo>
                  <a:lnTo>
                    <a:pt x="469482" y="345044"/>
                  </a:lnTo>
                  <a:lnTo>
                    <a:pt x="499096" y="322072"/>
                  </a:lnTo>
                  <a:lnTo>
                    <a:pt x="376389" y="322072"/>
                  </a:lnTo>
                  <a:lnTo>
                    <a:pt x="333290" y="315088"/>
                  </a:lnTo>
                  <a:lnTo>
                    <a:pt x="295861" y="295643"/>
                  </a:lnTo>
                  <a:lnTo>
                    <a:pt x="266347" y="266000"/>
                  </a:lnTo>
                  <a:lnTo>
                    <a:pt x="246992" y="228421"/>
                  </a:lnTo>
                  <a:lnTo>
                    <a:pt x="245980" y="222123"/>
                  </a:lnTo>
                  <a:close/>
                </a:path>
                <a:path w="561340" h="370840">
                  <a:moveTo>
                    <a:pt x="499096" y="48260"/>
                  </a:moveTo>
                  <a:lnTo>
                    <a:pt x="376389" y="48260"/>
                  </a:lnTo>
                  <a:lnTo>
                    <a:pt x="419483" y="55243"/>
                  </a:lnTo>
                  <a:lnTo>
                    <a:pt x="456908" y="74688"/>
                  </a:lnTo>
                  <a:lnTo>
                    <a:pt x="486420" y="104331"/>
                  </a:lnTo>
                  <a:lnTo>
                    <a:pt x="505774" y="141910"/>
                  </a:lnTo>
                  <a:lnTo>
                    <a:pt x="512724" y="185166"/>
                  </a:lnTo>
                  <a:lnTo>
                    <a:pt x="505774" y="228421"/>
                  </a:lnTo>
                  <a:lnTo>
                    <a:pt x="486420" y="266000"/>
                  </a:lnTo>
                  <a:lnTo>
                    <a:pt x="456908" y="295643"/>
                  </a:lnTo>
                  <a:lnTo>
                    <a:pt x="419483" y="315088"/>
                  </a:lnTo>
                  <a:lnTo>
                    <a:pt x="376389" y="322072"/>
                  </a:lnTo>
                  <a:lnTo>
                    <a:pt x="499096" y="322072"/>
                  </a:lnTo>
                  <a:lnTo>
                    <a:pt x="506810" y="316087"/>
                  </a:lnTo>
                  <a:lnTo>
                    <a:pt x="535650" y="278609"/>
                  </a:lnTo>
                  <a:lnTo>
                    <a:pt x="554243" y="234380"/>
                  </a:lnTo>
                  <a:lnTo>
                    <a:pt x="560831" y="185166"/>
                  </a:lnTo>
                  <a:lnTo>
                    <a:pt x="554243" y="135951"/>
                  </a:lnTo>
                  <a:lnTo>
                    <a:pt x="535650" y="91722"/>
                  </a:lnTo>
                  <a:lnTo>
                    <a:pt x="506810" y="54244"/>
                  </a:lnTo>
                  <a:lnTo>
                    <a:pt x="499096" y="48260"/>
                  </a:lnTo>
                  <a:close/>
                </a:path>
                <a:path w="561340" h="370840">
                  <a:moveTo>
                    <a:pt x="369849" y="75438"/>
                  </a:moveTo>
                  <a:lnTo>
                    <a:pt x="355245" y="77090"/>
                  </a:lnTo>
                  <a:lnTo>
                    <a:pt x="341052" y="80946"/>
                  </a:lnTo>
                  <a:lnTo>
                    <a:pt x="327515" y="87064"/>
                  </a:lnTo>
                  <a:lnTo>
                    <a:pt x="314883" y="95503"/>
                  </a:lnTo>
                  <a:lnTo>
                    <a:pt x="346101" y="96180"/>
                  </a:lnTo>
                  <a:lnTo>
                    <a:pt x="376213" y="105013"/>
                  </a:lnTo>
                  <a:lnTo>
                    <a:pt x="426999" y="144526"/>
                  </a:lnTo>
                  <a:lnTo>
                    <a:pt x="453447" y="203358"/>
                  </a:lnTo>
                  <a:lnTo>
                    <a:pt x="455002" y="234823"/>
                  </a:lnTo>
                  <a:lnTo>
                    <a:pt x="448386" y="265430"/>
                  </a:lnTo>
                  <a:lnTo>
                    <a:pt x="473474" y="234759"/>
                  </a:lnTo>
                  <a:lnTo>
                    <a:pt x="483939" y="196945"/>
                  </a:lnTo>
                  <a:lnTo>
                    <a:pt x="479422" y="156702"/>
                  </a:lnTo>
                  <a:lnTo>
                    <a:pt x="459562" y="118745"/>
                  </a:lnTo>
                  <a:lnTo>
                    <a:pt x="440427" y="99441"/>
                  </a:lnTo>
                  <a:lnTo>
                    <a:pt x="418339" y="85661"/>
                  </a:lnTo>
                  <a:lnTo>
                    <a:pt x="394434" y="77597"/>
                  </a:lnTo>
                  <a:lnTo>
                    <a:pt x="369849" y="75438"/>
                  </a:lnTo>
                  <a:close/>
                </a:path>
                <a:path w="561340" h="370840">
                  <a:moveTo>
                    <a:pt x="0" y="133770"/>
                  </a:moveTo>
                  <a:lnTo>
                    <a:pt x="0" y="236561"/>
                  </a:lnTo>
                  <a:lnTo>
                    <a:pt x="195643" y="222123"/>
                  </a:lnTo>
                  <a:lnTo>
                    <a:pt x="245980" y="222123"/>
                  </a:lnTo>
                  <a:lnTo>
                    <a:pt x="240042" y="185166"/>
                  </a:lnTo>
                  <a:lnTo>
                    <a:pt x="245980" y="148209"/>
                  </a:lnTo>
                  <a:lnTo>
                    <a:pt x="195643" y="148209"/>
                  </a:lnTo>
                  <a:lnTo>
                    <a:pt x="0" y="133770"/>
                  </a:lnTo>
                  <a:close/>
                </a:path>
                <a:path w="561340" h="370840">
                  <a:moveTo>
                    <a:pt x="376389" y="0"/>
                  </a:moveTo>
                  <a:lnTo>
                    <a:pt x="325016" y="7278"/>
                  </a:lnTo>
                  <a:lnTo>
                    <a:pt x="279223" y="27748"/>
                  </a:lnTo>
                  <a:lnTo>
                    <a:pt x="241046" y="59362"/>
                  </a:lnTo>
                  <a:lnTo>
                    <a:pt x="212520" y="100071"/>
                  </a:lnTo>
                  <a:lnTo>
                    <a:pt x="195681" y="147828"/>
                  </a:lnTo>
                  <a:lnTo>
                    <a:pt x="195643" y="148209"/>
                  </a:lnTo>
                  <a:lnTo>
                    <a:pt x="245980" y="148209"/>
                  </a:lnTo>
                  <a:lnTo>
                    <a:pt x="246992" y="141910"/>
                  </a:lnTo>
                  <a:lnTo>
                    <a:pt x="266347" y="104331"/>
                  </a:lnTo>
                  <a:lnTo>
                    <a:pt x="295861" y="74688"/>
                  </a:lnTo>
                  <a:lnTo>
                    <a:pt x="333290" y="55243"/>
                  </a:lnTo>
                  <a:lnTo>
                    <a:pt x="376389" y="48260"/>
                  </a:lnTo>
                  <a:lnTo>
                    <a:pt x="499096" y="48260"/>
                  </a:lnTo>
                  <a:lnTo>
                    <a:pt x="469482" y="25287"/>
                  </a:lnTo>
                  <a:lnTo>
                    <a:pt x="425422" y="6616"/>
                  </a:lnTo>
                  <a:lnTo>
                    <a:pt x="37638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213292" y="596749"/>
            <a:ext cx="7692708" cy="635000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0000"/>
                </a:solidFill>
                <a:latin typeface="Arial"/>
                <a:cs typeface="Arial"/>
              </a:rPr>
              <a:t>Functions</a:t>
            </a:r>
            <a:r>
              <a:rPr sz="4000" b="1" spc="-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000" b="1" spc="-5" dirty="0">
                <a:solidFill>
                  <a:srgbClr val="000000"/>
                </a:solidFill>
                <a:latin typeface="Arial"/>
                <a:cs typeface="Arial"/>
              </a:rPr>
              <a:t>of</a:t>
            </a:r>
            <a:r>
              <a:rPr sz="4000" b="1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000" b="1" spc="-5" dirty="0">
                <a:solidFill>
                  <a:srgbClr val="000000"/>
                </a:solidFill>
                <a:latin typeface="Arial"/>
                <a:cs typeface="Arial"/>
              </a:rPr>
              <a:t>Connective</a:t>
            </a:r>
            <a:r>
              <a:rPr sz="4000" b="1" spc="-15" dirty="0">
                <a:solidFill>
                  <a:srgbClr val="000000"/>
                </a:solidFill>
                <a:latin typeface="Arial"/>
                <a:cs typeface="Arial"/>
              </a:rPr>
              <a:t> Tissue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556511" y="1858517"/>
            <a:ext cx="3057525" cy="1546860"/>
          </a:xfrm>
          <a:custGeom>
            <a:avLst/>
            <a:gdLst/>
            <a:ahLst/>
            <a:cxnLst/>
            <a:rect l="l" t="t" r="r" b="b"/>
            <a:pathLst>
              <a:path w="3057525" h="1546860">
                <a:moveTo>
                  <a:pt x="508127" y="0"/>
                </a:moveTo>
                <a:lnTo>
                  <a:pt x="548973" y="460"/>
                </a:lnTo>
                <a:lnTo>
                  <a:pt x="594223" y="2799"/>
                </a:lnTo>
                <a:lnTo>
                  <a:pt x="632841" y="10541"/>
                </a:lnTo>
                <a:lnTo>
                  <a:pt x="642239" y="19050"/>
                </a:lnTo>
                <a:lnTo>
                  <a:pt x="645414" y="23749"/>
                </a:lnTo>
                <a:lnTo>
                  <a:pt x="647065" y="29718"/>
                </a:lnTo>
                <a:lnTo>
                  <a:pt x="647065" y="36830"/>
                </a:lnTo>
                <a:lnTo>
                  <a:pt x="647065" y="410718"/>
                </a:lnTo>
                <a:lnTo>
                  <a:pt x="2867787" y="410718"/>
                </a:lnTo>
                <a:lnTo>
                  <a:pt x="2918105" y="417477"/>
                </a:lnTo>
                <a:lnTo>
                  <a:pt x="2963333" y="436555"/>
                </a:lnTo>
                <a:lnTo>
                  <a:pt x="3001660" y="466153"/>
                </a:lnTo>
                <a:lnTo>
                  <a:pt x="3031278" y="504472"/>
                </a:lnTo>
                <a:lnTo>
                  <a:pt x="3050375" y="549712"/>
                </a:lnTo>
                <a:lnTo>
                  <a:pt x="3057143" y="600075"/>
                </a:lnTo>
                <a:lnTo>
                  <a:pt x="3057143" y="1357503"/>
                </a:lnTo>
                <a:lnTo>
                  <a:pt x="3050375" y="1407821"/>
                </a:lnTo>
                <a:lnTo>
                  <a:pt x="3031278" y="1453049"/>
                </a:lnTo>
                <a:lnTo>
                  <a:pt x="3001660" y="1491376"/>
                </a:lnTo>
                <a:lnTo>
                  <a:pt x="2963333" y="1520994"/>
                </a:lnTo>
                <a:lnTo>
                  <a:pt x="2918105" y="1540091"/>
                </a:lnTo>
                <a:lnTo>
                  <a:pt x="2867787" y="1546860"/>
                </a:lnTo>
                <a:lnTo>
                  <a:pt x="537718" y="1546860"/>
                </a:lnTo>
                <a:lnTo>
                  <a:pt x="49860" y="1546860"/>
                </a:lnTo>
                <a:lnTo>
                  <a:pt x="43535" y="1546860"/>
                </a:lnTo>
                <a:lnTo>
                  <a:pt x="37592" y="1544828"/>
                </a:lnTo>
                <a:lnTo>
                  <a:pt x="14139" y="1513899"/>
                </a:lnTo>
                <a:lnTo>
                  <a:pt x="5565" y="1472334"/>
                </a:lnTo>
                <a:lnTo>
                  <a:pt x="3556" y="1428115"/>
                </a:lnTo>
                <a:lnTo>
                  <a:pt x="3741" y="1411642"/>
                </a:lnTo>
                <a:lnTo>
                  <a:pt x="6527" y="1370584"/>
                </a:lnTo>
                <a:lnTo>
                  <a:pt x="16027" y="1333119"/>
                </a:lnTo>
                <a:lnTo>
                  <a:pt x="42735" y="1305814"/>
                </a:lnTo>
                <a:lnTo>
                  <a:pt x="49860" y="1305814"/>
                </a:lnTo>
                <a:lnTo>
                  <a:pt x="336042" y="1305814"/>
                </a:lnTo>
                <a:lnTo>
                  <a:pt x="336042" y="306324"/>
                </a:lnTo>
                <a:lnTo>
                  <a:pt x="89039" y="442849"/>
                </a:lnTo>
                <a:lnTo>
                  <a:pt x="76019" y="448706"/>
                </a:lnTo>
                <a:lnTo>
                  <a:pt x="64258" y="453326"/>
                </a:lnTo>
                <a:lnTo>
                  <a:pt x="53760" y="456707"/>
                </a:lnTo>
                <a:lnTo>
                  <a:pt x="44526" y="458851"/>
                </a:lnTo>
                <a:lnTo>
                  <a:pt x="36361" y="459489"/>
                </a:lnTo>
                <a:lnTo>
                  <a:pt x="29087" y="458533"/>
                </a:lnTo>
                <a:lnTo>
                  <a:pt x="5746" y="428236"/>
                </a:lnTo>
                <a:lnTo>
                  <a:pt x="887" y="386699"/>
                </a:lnTo>
                <a:lnTo>
                  <a:pt x="0" y="346710"/>
                </a:lnTo>
                <a:lnTo>
                  <a:pt x="73" y="333063"/>
                </a:lnTo>
                <a:lnTo>
                  <a:pt x="2002" y="290889"/>
                </a:lnTo>
                <a:lnTo>
                  <a:pt x="14643" y="252476"/>
                </a:lnTo>
                <a:lnTo>
                  <a:pt x="372745" y="15494"/>
                </a:lnTo>
                <a:lnTo>
                  <a:pt x="376809" y="12319"/>
                </a:lnTo>
                <a:lnTo>
                  <a:pt x="381634" y="9652"/>
                </a:lnTo>
                <a:lnTo>
                  <a:pt x="387603" y="7747"/>
                </a:lnTo>
                <a:lnTo>
                  <a:pt x="393573" y="5715"/>
                </a:lnTo>
                <a:lnTo>
                  <a:pt x="437134" y="992"/>
                </a:lnTo>
                <a:lnTo>
                  <a:pt x="490599" y="45"/>
                </a:lnTo>
                <a:lnTo>
                  <a:pt x="508127" y="0"/>
                </a:lnTo>
                <a:close/>
              </a:path>
            </a:pathLst>
          </a:custGeom>
          <a:ln w="101600">
            <a:solidFill>
              <a:srgbClr val="0539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253867" y="2360117"/>
            <a:ext cx="2142490" cy="945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spcBef>
                <a:spcPts val="100"/>
              </a:spcBef>
            </a:pPr>
            <a:r>
              <a:rPr sz="3600" b="1" spc="-20" dirty="0">
                <a:latin typeface="Times New Roman"/>
                <a:cs typeface="Times New Roman"/>
              </a:rPr>
              <a:t>SUPPORT</a:t>
            </a:r>
            <a:endParaRPr sz="3600">
              <a:latin typeface="Times New Roman"/>
              <a:cs typeface="Times New Roman"/>
            </a:endParaRPr>
          </a:p>
          <a:p>
            <a:pPr algn="ctr">
              <a:spcBef>
                <a:spcPts val="40"/>
              </a:spcBef>
            </a:pPr>
            <a:r>
              <a:rPr sz="2400" dirty="0">
                <a:solidFill>
                  <a:srgbClr val="7E7E7E"/>
                </a:solidFill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556511" y="4077461"/>
            <a:ext cx="3057525" cy="1553210"/>
          </a:xfrm>
          <a:custGeom>
            <a:avLst/>
            <a:gdLst/>
            <a:ahLst/>
            <a:cxnLst/>
            <a:rect l="l" t="t" r="r" b="b"/>
            <a:pathLst>
              <a:path w="3057525" h="1553210">
                <a:moveTo>
                  <a:pt x="492759" y="0"/>
                </a:moveTo>
                <a:lnTo>
                  <a:pt x="550791" y="1881"/>
                </a:lnTo>
                <a:lnTo>
                  <a:pt x="605059" y="7524"/>
                </a:lnTo>
                <a:lnTo>
                  <a:pt x="655566" y="16930"/>
                </a:lnTo>
                <a:lnTo>
                  <a:pt x="702310" y="30099"/>
                </a:lnTo>
                <a:lnTo>
                  <a:pt x="745196" y="46605"/>
                </a:lnTo>
                <a:lnTo>
                  <a:pt x="784320" y="66040"/>
                </a:lnTo>
                <a:lnTo>
                  <a:pt x="819681" y="88427"/>
                </a:lnTo>
                <a:lnTo>
                  <a:pt x="851281" y="113792"/>
                </a:lnTo>
                <a:lnTo>
                  <a:pt x="879040" y="141892"/>
                </a:lnTo>
                <a:lnTo>
                  <a:pt x="903049" y="172481"/>
                </a:lnTo>
                <a:lnTo>
                  <a:pt x="923272" y="205571"/>
                </a:lnTo>
                <a:lnTo>
                  <a:pt x="939672" y="241173"/>
                </a:lnTo>
                <a:lnTo>
                  <a:pt x="952414" y="278727"/>
                </a:lnTo>
                <a:lnTo>
                  <a:pt x="961501" y="317674"/>
                </a:lnTo>
                <a:lnTo>
                  <a:pt x="966944" y="358026"/>
                </a:lnTo>
                <a:lnTo>
                  <a:pt x="968756" y="399795"/>
                </a:lnTo>
                <a:lnTo>
                  <a:pt x="966342" y="424433"/>
                </a:lnTo>
                <a:lnTo>
                  <a:pt x="2867787" y="424433"/>
                </a:lnTo>
                <a:lnTo>
                  <a:pt x="2918105" y="431152"/>
                </a:lnTo>
                <a:lnTo>
                  <a:pt x="2963333" y="450111"/>
                </a:lnTo>
                <a:lnTo>
                  <a:pt x="3001660" y="479520"/>
                </a:lnTo>
                <a:lnTo>
                  <a:pt x="3031278" y="517586"/>
                </a:lnTo>
                <a:lnTo>
                  <a:pt x="3050375" y="562517"/>
                </a:lnTo>
                <a:lnTo>
                  <a:pt x="3057143" y="612520"/>
                </a:lnTo>
                <a:lnTo>
                  <a:pt x="3057143" y="1364869"/>
                </a:lnTo>
                <a:lnTo>
                  <a:pt x="3050375" y="1414872"/>
                </a:lnTo>
                <a:lnTo>
                  <a:pt x="3031278" y="1459803"/>
                </a:lnTo>
                <a:lnTo>
                  <a:pt x="3001660" y="1497869"/>
                </a:lnTo>
                <a:lnTo>
                  <a:pt x="2963333" y="1527278"/>
                </a:lnTo>
                <a:lnTo>
                  <a:pt x="2918105" y="1546237"/>
                </a:lnTo>
                <a:lnTo>
                  <a:pt x="2867787" y="1552956"/>
                </a:lnTo>
                <a:lnTo>
                  <a:pt x="981837" y="1552956"/>
                </a:lnTo>
                <a:lnTo>
                  <a:pt x="537718" y="1552956"/>
                </a:lnTo>
                <a:lnTo>
                  <a:pt x="98539" y="1552956"/>
                </a:lnTo>
                <a:lnTo>
                  <a:pt x="85925" y="1552660"/>
                </a:lnTo>
                <a:lnTo>
                  <a:pt x="44375" y="1545329"/>
                </a:lnTo>
                <a:lnTo>
                  <a:pt x="12317" y="1513305"/>
                </a:lnTo>
                <a:lnTo>
                  <a:pt x="1335" y="1460690"/>
                </a:lnTo>
                <a:lnTo>
                  <a:pt x="0" y="1423289"/>
                </a:lnTo>
                <a:lnTo>
                  <a:pt x="221" y="1404494"/>
                </a:lnTo>
                <a:lnTo>
                  <a:pt x="3556" y="1356614"/>
                </a:lnTo>
                <a:lnTo>
                  <a:pt x="12242" y="1318394"/>
                </a:lnTo>
                <a:lnTo>
                  <a:pt x="33871" y="1275044"/>
                </a:lnTo>
                <a:lnTo>
                  <a:pt x="58024" y="1242980"/>
                </a:lnTo>
                <a:lnTo>
                  <a:pt x="345440" y="936244"/>
                </a:lnTo>
                <a:lnTo>
                  <a:pt x="383305" y="895907"/>
                </a:lnTo>
                <a:lnTo>
                  <a:pt x="417290" y="857392"/>
                </a:lnTo>
                <a:lnTo>
                  <a:pt x="447417" y="820711"/>
                </a:lnTo>
                <a:lnTo>
                  <a:pt x="473709" y="785876"/>
                </a:lnTo>
                <a:lnTo>
                  <a:pt x="496738" y="752705"/>
                </a:lnTo>
                <a:lnTo>
                  <a:pt x="534699" y="690792"/>
                </a:lnTo>
                <a:lnTo>
                  <a:pt x="562278" y="634615"/>
                </a:lnTo>
                <a:lnTo>
                  <a:pt x="580999" y="583076"/>
                </a:lnTo>
                <a:lnTo>
                  <a:pt x="591528" y="535612"/>
                </a:lnTo>
                <a:lnTo>
                  <a:pt x="596532" y="490793"/>
                </a:lnTo>
                <a:lnTo>
                  <a:pt x="597154" y="469264"/>
                </a:lnTo>
                <a:lnTo>
                  <a:pt x="596388" y="450093"/>
                </a:lnTo>
                <a:lnTo>
                  <a:pt x="584708" y="395605"/>
                </a:lnTo>
                <a:lnTo>
                  <a:pt x="559329" y="348402"/>
                </a:lnTo>
                <a:lnTo>
                  <a:pt x="520477" y="311769"/>
                </a:lnTo>
                <a:lnTo>
                  <a:pt x="467576" y="287758"/>
                </a:lnTo>
                <a:lnTo>
                  <a:pt x="424193" y="280328"/>
                </a:lnTo>
                <a:lnTo>
                  <a:pt x="400050" y="279400"/>
                </a:lnTo>
                <a:lnTo>
                  <a:pt x="366071" y="280517"/>
                </a:lnTo>
                <a:lnTo>
                  <a:pt x="304020" y="289419"/>
                </a:lnTo>
                <a:lnTo>
                  <a:pt x="249816" y="306280"/>
                </a:lnTo>
                <a:lnTo>
                  <a:pt x="202347" y="326005"/>
                </a:lnTo>
                <a:lnTo>
                  <a:pt x="161425" y="347339"/>
                </a:lnTo>
                <a:lnTo>
                  <a:pt x="127292" y="367377"/>
                </a:lnTo>
                <a:lnTo>
                  <a:pt x="112788" y="376681"/>
                </a:lnTo>
                <a:lnTo>
                  <a:pt x="99880" y="384682"/>
                </a:lnTo>
                <a:lnTo>
                  <a:pt x="88453" y="390397"/>
                </a:lnTo>
                <a:lnTo>
                  <a:pt x="78511" y="393826"/>
                </a:lnTo>
                <a:lnTo>
                  <a:pt x="70053" y="394969"/>
                </a:lnTo>
                <a:lnTo>
                  <a:pt x="62928" y="394969"/>
                </a:lnTo>
                <a:lnTo>
                  <a:pt x="39179" y="364363"/>
                </a:lnTo>
                <a:lnTo>
                  <a:pt x="31457" y="320167"/>
                </a:lnTo>
                <a:lnTo>
                  <a:pt x="28684" y="271589"/>
                </a:lnTo>
                <a:lnTo>
                  <a:pt x="28498" y="252349"/>
                </a:lnTo>
                <a:lnTo>
                  <a:pt x="28608" y="239351"/>
                </a:lnTo>
                <a:lnTo>
                  <a:pt x="31276" y="198100"/>
                </a:lnTo>
                <a:lnTo>
                  <a:pt x="42293" y="156773"/>
                </a:lnTo>
                <a:lnTo>
                  <a:pt x="74867" y="119782"/>
                </a:lnTo>
                <a:lnTo>
                  <a:pt x="120510" y="91439"/>
                </a:lnTo>
                <a:lnTo>
                  <a:pt x="164876" y="69881"/>
                </a:lnTo>
                <a:lnTo>
                  <a:pt x="218452" y="48894"/>
                </a:lnTo>
                <a:lnTo>
                  <a:pt x="279576" y="29924"/>
                </a:lnTo>
                <a:lnTo>
                  <a:pt x="346709" y="14096"/>
                </a:lnTo>
                <a:lnTo>
                  <a:pt x="418211" y="3524"/>
                </a:lnTo>
                <a:lnTo>
                  <a:pt x="455116" y="881"/>
                </a:lnTo>
                <a:lnTo>
                  <a:pt x="492759" y="0"/>
                </a:lnTo>
                <a:close/>
              </a:path>
            </a:pathLst>
          </a:custGeom>
          <a:ln w="101600">
            <a:solidFill>
              <a:srgbClr val="C12F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228849" y="4772915"/>
            <a:ext cx="219138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2400" b="1" spc="-5" dirty="0">
                <a:latin typeface="Times New Roman"/>
                <a:cs typeface="Times New Roman"/>
              </a:rPr>
              <a:t>DEFENSE</a:t>
            </a:r>
            <a:r>
              <a:rPr sz="2400" b="1" spc="10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AND </a:t>
            </a:r>
            <a:r>
              <a:rPr sz="2400" b="1" spc="-58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PROTECTION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579870" y="1858517"/>
            <a:ext cx="3190240" cy="1553210"/>
          </a:xfrm>
          <a:custGeom>
            <a:avLst/>
            <a:gdLst/>
            <a:ahLst/>
            <a:cxnLst/>
            <a:rect l="l" t="t" r="r" b="b"/>
            <a:pathLst>
              <a:path w="3190240" h="1553210">
                <a:moveTo>
                  <a:pt x="517143" y="0"/>
                </a:moveTo>
                <a:lnTo>
                  <a:pt x="573770" y="1595"/>
                </a:lnTo>
                <a:lnTo>
                  <a:pt x="627062" y="6381"/>
                </a:lnTo>
                <a:lnTo>
                  <a:pt x="677021" y="14358"/>
                </a:lnTo>
                <a:lnTo>
                  <a:pt x="723645" y="25527"/>
                </a:lnTo>
                <a:lnTo>
                  <a:pt x="766818" y="39695"/>
                </a:lnTo>
                <a:lnTo>
                  <a:pt x="806418" y="56673"/>
                </a:lnTo>
                <a:lnTo>
                  <a:pt x="842446" y="76461"/>
                </a:lnTo>
                <a:lnTo>
                  <a:pt x="874902" y="99060"/>
                </a:lnTo>
                <a:lnTo>
                  <a:pt x="903789" y="124517"/>
                </a:lnTo>
                <a:lnTo>
                  <a:pt x="950323" y="183624"/>
                </a:lnTo>
                <a:lnTo>
                  <a:pt x="981829" y="253470"/>
                </a:lnTo>
                <a:lnTo>
                  <a:pt x="991711" y="291893"/>
                </a:lnTo>
                <a:lnTo>
                  <a:pt x="997640" y="332579"/>
                </a:lnTo>
                <a:lnTo>
                  <a:pt x="999616" y="375539"/>
                </a:lnTo>
                <a:lnTo>
                  <a:pt x="989583" y="443738"/>
                </a:lnTo>
                <a:lnTo>
                  <a:pt x="2991865" y="443738"/>
                </a:lnTo>
                <a:lnTo>
                  <a:pt x="3037256" y="448622"/>
                </a:lnTo>
                <a:lnTo>
                  <a:pt x="3078912" y="462535"/>
                </a:lnTo>
                <a:lnTo>
                  <a:pt x="3115649" y="484366"/>
                </a:lnTo>
                <a:lnTo>
                  <a:pt x="3146284" y="513003"/>
                </a:lnTo>
                <a:lnTo>
                  <a:pt x="3169632" y="547337"/>
                </a:lnTo>
                <a:lnTo>
                  <a:pt x="3184509" y="586256"/>
                </a:lnTo>
                <a:lnTo>
                  <a:pt x="3189731" y="628650"/>
                </a:lnTo>
                <a:lnTo>
                  <a:pt x="3189731" y="1368044"/>
                </a:lnTo>
                <a:lnTo>
                  <a:pt x="3184509" y="1410437"/>
                </a:lnTo>
                <a:lnTo>
                  <a:pt x="3169632" y="1449356"/>
                </a:lnTo>
                <a:lnTo>
                  <a:pt x="3146284" y="1483690"/>
                </a:lnTo>
                <a:lnTo>
                  <a:pt x="3115649" y="1512327"/>
                </a:lnTo>
                <a:lnTo>
                  <a:pt x="3078912" y="1534158"/>
                </a:lnTo>
                <a:lnTo>
                  <a:pt x="3037256" y="1548071"/>
                </a:lnTo>
                <a:lnTo>
                  <a:pt x="2991865" y="1552956"/>
                </a:lnTo>
                <a:lnTo>
                  <a:pt x="453897" y="1552956"/>
                </a:lnTo>
                <a:lnTo>
                  <a:pt x="413579" y="1552265"/>
                </a:lnTo>
                <a:lnTo>
                  <a:pt x="374522" y="1550193"/>
                </a:lnTo>
                <a:lnTo>
                  <a:pt x="300100" y="1541907"/>
                </a:lnTo>
                <a:lnTo>
                  <a:pt x="232394" y="1529651"/>
                </a:lnTo>
                <a:lnTo>
                  <a:pt x="172974" y="1514729"/>
                </a:lnTo>
                <a:lnTo>
                  <a:pt x="122634" y="1498187"/>
                </a:lnTo>
                <a:lnTo>
                  <a:pt x="81914" y="1481074"/>
                </a:lnTo>
                <a:lnTo>
                  <a:pt x="41838" y="1459571"/>
                </a:lnTo>
                <a:lnTo>
                  <a:pt x="15269" y="1427525"/>
                </a:lnTo>
                <a:lnTo>
                  <a:pt x="4333" y="1388697"/>
                </a:lnTo>
                <a:lnTo>
                  <a:pt x="476" y="1340739"/>
                </a:lnTo>
                <a:lnTo>
                  <a:pt x="0" y="1309624"/>
                </a:lnTo>
                <a:lnTo>
                  <a:pt x="619" y="1283934"/>
                </a:lnTo>
                <a:lnTo>
                  <a:pt x="5572" y="1245365"/>
                </a:lnTo>
                <a:lnTo>
                  <a:pt x="30337" y="1212407"/>
                </a:lnTo>
                <a:lnTo>
                  <a:pt x="68395" y="1219858"/>
                </a:lnTo>
                <a:lnTo>
                  <a:pt x="98690" y="1234666"/>
                </a:lnTo>
                <a:lnTo>
                  <a:pt x="117030" y="1242949"/>
                </a:lnTo>
                <a:lnTo>
                  <a:pt x="160019" y="1260348"/>
                </a:lnTo>
                <a:lnTo>
                  <a:pt x="211153" y="1277683"/>
                </a:lnTo>
                <a:lnTo>
                  <a:pt x="270382" y="1293876"/>
                </a:lnTo>
                <a:lnTo>
                  <a:pt x="337946" y="1305702"/>
                </a:lnTo>
                <a:lnTo>
                  <a:pt x="414274" y="1309624"/>
                </a:lnTo>
                <a:lnTo>
                  <a:pt x="447353" y="1308673"/>
                </a:lnTo>
                <a:lnTo>
                  <a:pt x="507464" y="1301105"/>
                </a:lnTo>
                <a:lnTo>
                  <a:pt x="559591" y="1286224"/>
                </a:lnTo>
                <a:lnTo>
                  <a:pt x="603926" y="1265078"/>
                </a:lnTo>
                <a:lnTo>
                  <a:pt x="640312" y="1237882"/>
                </a:lnTo>
                <a:lnTo>
                  <a:pt x="667605" y="1204874"/>
                </a:lnTo>
                <a:lnTo>
                  <a:pt x="685633" y="1166203"/>
                </a:lnTo>
                <a:lnTo>
                  <a:pt x="694586" y="1123011"/>
                </a:lnTo>
                <a:lnTo>
                  <a:pt x="695705" y="1099820"/>
                </a:lnTo>
                <a:lnTo>
                  <a:pt x="694348" y="1074386"/>
                </a:lnTo>
                <a:lnTo>
                  <a:pt x="683490" y="1027471"/>
                </a:lnTo>
                <a:lnTo>
                  <a:pt x="661820" y="985869"/>
                </a:lnTo>
                <a:lnTo>
                  <a:pt x="629626" y="950245"/>
                </a:lnTo>
                <a:lnTo>
                  <a:pt x="586785" y="920716"/>
                </a:lnTo>
                <a:lnTo>
                  <a:pt x="532822" y="897804"/>
                </a:lnTo>
                <a:lnTo>
                  <a:pt x="467645" y="881778"/>
                </a:lnTo>
                <a:lnTo>
                  <a:pt x="391064" y="873638"/>
                </a:lnTo>
                <a:lnTo>
                  <a:pt x="348488" y="872617"/>
                </a:lnTo>
                <a:lnTo>
                  <a:pt x="209550" y="872617"/>
                </a:lnTo>
                <a:lnTo>
                  <a:pt x="201836" y="872374"/>
                </a:lnTo>
                <a:lnTo>
                  <a:pt x="163702" y="851789"/>
                </a:lnTo>
                <a:lnTo>
                  <a:pt x="151828" y="804334"/>
                </a:lnTo>
                <a:lnTo>
                  <a:pt x="150113" y="757936"/>
                </a:lnTo>
                <a:lnTo>
                  <a:pt x="150304" y="741914"/>
                </a:lnTo>
                <a:lnTo>
                  <a:pt x="153162" y="702945"/>
                </a:lnTo>
                <a:lnTo>
                  <a:pt x="167639" y="662178"/>
                </a:lnTo>
                <a:lnTo>
                  <a:pt x="205866" y="648970"/>
                </a:lnTo>
                <a:lnTo>
                  <a:pt x="345947" y="648970"/>
                </a:lnTo>
                <a:lnTo>
                  <a:pt x="380930" y="647993"/>
                </a:lnTo>
                <a:lnTo>
                  <a:pt x="444799" y="640183"/>
                </a:lnTo>
                <a:lnTo>
                  <a:pt x="500499" y="624705"/>
                </a:lnTo>
                <a:lnTo>
                  <a:pt x="547362" y="602416"/>
                </a:lnTo>
                <a:lnTo>
                  <a:pt x="585178" y="573532"/>
                </a:lnTo>
                <a:lnTo>
                  <a:pt x="613995" y="538480"/>
                </a:lnTo>
                <a:lnTo>
                  <a:pt x="633761" y="497546"/>
                </a:lnTo>
                <a:lnTo>
                  <a:pt x="643667" y="452016"/>
                </a:lnTo>
                <a:lnTo>
                  <a:pt x="644905" y="427609"/>
                </a:lnTo>
                <a:lnTo>
                  <a:pt x="644048" y="408725"/>
                </a:lnTo>
                <a:lnTo>
                  <a:pt x="631189" y="355219"/>
                </a:lnTo>
                <a:lnTo>
                  <a:pt x="603454" y="309141"/>
                </a:lnTo>
                <a:lnTo>
                  <a:pt x="560371" y="273796"/>
                </a:lnTo>
                <a:lnTo>
                  <a:pt x="522096" y="256667"/>
                </a:lnTo>
                <a:lnTo>
                  <a:pt x="476218" y="245808"/>
                </a:lnTo>
                <a:lnTo>
                  <a:pt x="422909" y="242189"/>
                </a:lnTo>
                <a:lnTo>
                  <a:pt x="391096" y="243310"/>
                </a:lnTo>
                <a:lnTo>
                  <a:pt x="330326" y="252315"/>
                </a:lnTo>
                <a:lnTo>
                  <a:pt x="273554" y="269392"/>
                </a:lnTo>
                <a:lnTo>
                  <a:pt x="222396" y="289065"/>
                </a:lnTo>
                <a:lnTo>
                  <a:pt x="177270" y="310094"/>
                </a:lnTo>
                <a:lnTo>
                  <a:pt x="138840" y="330096"/>
                </a:lnTo>
                <a:lnTo>
                  <a:pt x="122174" y="339598"/>
                </a:lnTo>
                <a:lnTo>
                  <a:pt x="107410" y="347692"/>
                </a:lnTo>
                <a:lnTo>
                  <a:pt x="94741" y="353488"/>
                </a:lnTo>
                <a:lnTo>
                  <a:pt x="84169" y="356975"/>
                </a:lnTo>
                <a:lnTo>
                  <a:pt x="75691" y="358140"/>
                </a:lnTo>
                <a:lnTo>
                  <a:pt x="69087" y="358140"/>
                </a:lnTo>
                <a:lnTo>
                  <a:pt x="41544" y="324246"/>
                </a:lnTo>
                <a:lnTo>
                  <a:pt x="36591" y="279558"/>
                </a:lnTo>
                <a:lnTo>
                  <a:pt x="35940" y="248031"/>
                </a:lnTo>
                <a:lnTo>
                  <a:pt x="36014" y="234170"/>
                </a:lnTo>
                <a:lnTo>
                  <a:pt x="37949" y="190755"/>
                </a:lnTo>
                <a:lnTo>
                  <a:pt x="47751" y="152146"/>
                </a:lnTo>
                <a:lnTo>
                  <a:pt x="77281" y="119534"/>
                </a:lnTo>
                <a:lnTo>
                  <a:pt x="120268" y="92710"/>
                </a:lnTo>
                <a:lnTo>
                  <a:pt x="163702" y="70961"/>
                </a:lnTo>
                <a:lnTo>
                  <a:pt x="217042" y="49784"/>
                </a:lnTo>
                <a:lnTo>
                  <a:pt x="279812" y="30559"/>
                </a:lnTo>
                <a:lnTo>
                  <a:pt x="351535" y="14478"/>
                </a:lnTo>
                <a:lnTo>
                  <a:pt x="390521" y="8143"/>
                </a:lnTo>
                <a:lnTo>
                  <a:pt x="431101" y="3619"/>
                </a:lnTo>
                <a:lnTo>
                  <a:pt x="473301" y="904"/>
                </a:lnTo>
                <a:lnTo>
                  <a:pt x="517143" y="0"/>
                </a:lnTo>
                <a:close/>
              </a:path>
            </a:pathLst>
          </a:custGeom>
          <a:ln w="101600">
            <a:solidFill>
              <a:srgbClr val="F792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389621" y="2828926"/>
            <a:ext cx="200787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3200" b="1" dirty="0">
                <a:latin typeface="Times New Roman"/>
                <a:cs typeface="Times New Roman"/>
              </a:rPr>
              <a:t>S</a:t>
            </a:r>
            <a:r>
              <a:rPr sz="3200" b="1" spc="-70" dirty="0">
                <a:latin typeface="Times New Roman"/>
                <a:cs typeface="Times New Roman"/>
              </a:rPr>
              <a:t>T</a:t>
            </a:r>
            <a:r>
              <a:rPr sz="3200" b="1" dirty="0">
                <a:latin typeface="Times New Roman"/>
                <a:cs typeface="Times New Roman"/>
              </a:rPr>
              <a:t>ORA</a:t>
            </a:r>
            <a:r>
              <a:rPr sz="3200" b="1" spc="5" dirty="0">
                <a:latin typeface="Times New Roman"/>
                <a:cs typeface="Times New Roman"/>
              </a:rPr>
              <a:t>G</a:t>
            </a:r>
            <a:r>
              <a:rPr sz="3200" b="1" dirty="0">
                <a:latin typeface="Times New Roman"/>
                <a:cs typeface="Times New Roman"/>
              </a:rPr>
              <a:t>E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579870" y="4077461"/>
            <a:ext cx="3261360" cy="1551940"/>
          </a:xfrm>
          <a:custGeom>
            <a:avLst/>
            <a:gdLst/>
            <a:ahLst/>
            <a:cxnLst/>
            <a:rect l="l" t="t" r="r" b="b"/>
            <a:pathLst>
              <a:path w="3261359" h="1551939">
                <a:moveTo>
                  <a:pt x="697864" y="269620"/>
                </a:moveTo>
                <a:lnTo>
                  <a:pt x="265938" y="976502"/>
                </a:lnTo>
                <a:lnTo>
                  <a:pt x="700404" y="976502"/>
                </a:lnTo>
                <a:lnTo>
                  <a:pt x="700404" y="269620"/>
                </a:lnTo>
                <a:lnTo>
                  <a:pt x="697864" y="269620"/>
                </a:lnTo>
                <a:close/>
              </a:path>
              <a:path w="3261359" h="1551939">
                <a:moveTo>
                  <a:pt x="785240" y="0"/>
                </a:moveTo>
                <a:lnTo>
                  <a:pt x="845073" y="746"/>
                </a:lnTo>
                <a:lnTo>
                  <a:pt x="895476" y="2920"/>
                </a:lnTo>
                <a:lnTo>
                  <a:pt x="936434" y="6826"/>
                </a:lnTo>
                <a:lnTo>
                  <a:pt x="980961" y="15946"/>
                </a:lnTo>
                <a:lnTo>
                  <a:pt x="1017666" y="38893"/>
                </a:lnTo>
                <a:lnTo>
                  <a:pt x="1020826" y="51054"/>
                </a:lnTo>
                <a:lnTo>
                  <a:pt x="1020826" y="410463"/>
                </a:lnTo>
                <a:lnTo>
                  <a:pt x="3059303" y="410463"/>
                </a:lnTo>
                <a:lnTo>
                  <a:pt x="3105645" y="415468"/>
                </a:lnTo>
                <a:lnTo>
                  <a:pt x="3148180" y="429723"/>
                </a:lnTo>
                <a:lnTo>
                  <a:pt x="3185696" y="452091"/>
                </a:lnTo>
                <a:lnTo>
                  <a:pt x="3216982" y="481435"/>
                </a:lnTo>
                <a:lnTo>
                  <a:pt x="3240829" y="516618"/>
                </a:lnTo>
                <a:lnTo>
                  <a:pt x="3256025" y="556501"/>
                </a:lnTo>
                <a:lnTo>
                  <a:pt x="3261359" y="599948"/>
                </a:lnTo>
                <a:lnTo>
                  <a:pt x="3261359" y="1357884"/>
                </a:lnTo>
                <a:lnTo>
                  <a:pt x="3256025" y="1401330"/>
                </a:lnTo>
                <a:lnTo>
                  <a:pt x="3240829" y="1441213"/>
                </a:lnTo>
                <a:lnTo>
                  <a:pt x="3216982" y="1476396"/>
                </a:lnTo>
                <a:lnTo>
                  <a:pt x="3185696" y="1505740"/>
                </a:lnTo>
                <a:lnTo>
                  <a:pt x="3148180" y="1528108"/>
                </a:lnTo>
                <a:lnTo>
                  <a:pt x="3105645" y="1542363"/>
                </a:lnTo>
                <a:lnTo>
                  <a:pt x="3059303" y="1547368"/>
                </a:lnTo>
                <a:lnTo>
                  <a:pt x="943355" y="1547368"/>
                </a:lnTo>
                <a:lnTo>
                  <a:pt x="937259" y="1548460"/>
                </a:lnTo>
                <a:lnTo>
                  <a:pt x="920924" y="1549760"/>
                </a:lnTo>
                <a:lnTo>
                  <a:pt x="902398" y="1550689"/>
                </a:lnTo>
                <a:lnTo>
                  <a:pt x="881681" y="1551246"/>
                </a:lnTo>
                <a:lnTo>
                  <a:pt x="858774" y="1551432"/>
                </a:lnTo>
                <a:lnTo>
                  <a:pt x="836840" y="1551246"/>
                </a:lnTo>
                <a:lnTo>
                  <a:pt x="798498" y="1549760"/>
                </a:lnTo>
                <a:lnTo>
                  <a:pt x="754221" y="1544747"/>
                </a:lnTo>
                <a:lnTo>
                  <a:pt x="717168" y="1532870"/>
                </a:lnTo>
                <a:lnTo>
                  <a:pt x="700404" y="1511833"/>
                </a:lnTo>
                <a:lnTo>
                  <a:pt x="700404" y="1503934"/>
                </a:lnTo>
                <a:lnTo>
                  <a:pt x="700404" y="1225931"/>
                </a:lnTo>
                <a:lnTo>
                  <a:pt x="73405" y="1225931"/>
                </a:lnTo>
                <a:lnTo>
                  <a:pt x="64785" y="1225669"/>
                </a:lnTo>
                <a:lnTo>
                  <a:pt x="23387" y="1209577"/>
                </a:lnTo>
                <a:lnTo>
                  <a:pt x="6967" y="1173134"/>
                </a:lnTo>
                <a:lnTo>
                  <a:pt x="1127" y="1127490"/>
                </a:lnTo>
                <a:lnTo>
                  <a:pt x="0" y="1085723"/>
                </a:lnTo>
                <a:lnTo>
                  <a:pt x="119" y="1067387"/>
                </a:lnTo>
                <a:lnTo>
                  <a:pt x="1904" y="1019810"/>
                </a:lnTo>
                <a:lnTo>
                  <a:pt x="6209" y="980983"/>
                </a:lnTo>
                <a:lnTo>
                  <a:pt x="17023" y="936833"/>
                </a:lnTo>
                <a:lnTo>
                  <a:pt x="35760" y="894963"/>
                </a:lnTo>
                <a:lnTo>
                  <a:pt x="550926" y="41529"/>
                </a:lnTo>
                <a:lnTo>
                  <a:pt x="590676" y="16049"/>
                </a:lnTo>
                <a:lnTo>
                  <a:pt x="629459" y="7556"/>
                </a:lnTo>
                <a:lnTo>
                  <a:pt x="683894" y="2412"/>
                </a:lnTo>
                <a:lnTo>
                  <a:pt x="730186" y="587"/>
                </a:lnTo>
                <a:lnTo>
                  <a:pt x="756618" y="144"/>
                </a:lnTo>
                <a:lnTo>
                  <a:pt x="785240" y="0"/>
                </a:lnTo>
                <a:close/>
              </a:path>
            </a:pathLst>
          </a:custGeom>
          <a:ln w="101600">
            <a:solidFill>
              <a:srgbClr val="A1B8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477126" y="4805298"/>
            <a:ext cx="208343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1925" marR="5080" indent="-149860">
              <a:spcBef>
                <a:spcPts val="100"/>
              </a:spcBef>
            </a:pPr>
            <a:r>
              <a:rPr sz="2400" b="1" spc="-5" dirty="0">
                <a:latin typeface="Times New Roman"/>
                <a:cs typeface="Times New Roman"/>
              </a:rPr>
              <a:t>MEDIUM</a:t>
            </a:r>
            <a:r>
              <a:rPr sz="2400" b="1" spc="-6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FOR </a:t>
            </a:r>
            <a:r>
              <a:rPr sz="2400" b="1" spc="-58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EXCHANGE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69388" y="971170"/>
            <a:ext cx="8255000" cy="1209675"/>
            <a:chOff x="445388" y="971169"/>
            <a:chExt cx="8255000" cy="1209675"/>
          </a:xfrm>
        </p:grpSpPr>
        <p:sp>
          <p:nvSpPr>
            <p:cNvPr id="3" name="object 3"/>
            <p:cNvSpPr/>
            <p:nvPr/>
          </p:nvSpPr>
          <p:spPr>
            <a:xfrm>
              <a:off x="454913" y="980694"/>
              <a:ext cx="8235950" cy="1190625"/>
            </a:xfrm>
            <a:custGeom>
              <a:avLst/>
              <a:gdLst/>
              <a:ahLst/>
              <a:cxnLst/>
              <a:rect l="l" t="t" r="r" b="b"/>
              <a:pathLst>
                <a:path w="8235950" h="1190625">
                  <a:moveTo>
                    <a:pt x="8037321" y="0"/>
                  </a:moveTo>
                  <a:lnTo>
                    <a:pt x="198386" y="0"/>
                  </a:lnTo>
                  <a:lnTo>
                    <a:pt x="152899" y="5236"/>
                  </a:lnTo>
                  <a:lnTo>
                    <a:pt x="111142" y="20155"/>
                  </a:lnTo>
                  <a:lnTo>
                    <a:pt x="74307" y="43567"/>
                  </a:lnTo>
                  <a:lnTo>
                    <a:pt x="43584" y="74283"/>
                  </a:lnTo>
                  <a:lnTo>
                    <a:pt x="20164" y="111115"/>
                  </a:lnTo>
                  <a:lnTo>
                    <a:pt x="5239" y="152875"/>
                  </a:lnTo>
                  <a:lnTo>
                    <a:pt x="0" y="198373"/>
                  </a:lnTo>
                  <a:lnTo>
                    <a:pt x="0" y="991869"/>
                  </a:lnTo>
                  <a:lnTo>
                    <a:pt x="5239" y="1037368"/>
                  </a:lnTo>
                  <a:lnTo>
                    <a:pt x="20164" y="1079128"/>
                  </a:lnTo>
                  <a:lnTo>
                    <a:pt x="43584" y="1115960"/>
                  </a:lnTo>
                  <a:lnTo>
                    <a:pt x="74307" y="1146676"/>
                  </a:lnTo>
                  <a:lnTo>
                    <a:pt x="111142" y="1170088"/>
                  </a:lnTo>
                  <a:lnTo>
                    <a:pt x="152899" y="1185007"/>
                  </a:lnTo>
                  <a:lnTo>
                    <a:pt x="198386" y="1190243"/>
                  </a:lnTo>
                  <a:lnTo>
                    <a:pt x="8037321" y="1190243"/>
                  </a:lnTo>
                  <a:lnTo>
                    <a:pt x="8082820" y="1185007"/>
                  </a:lnTo>
                  <a:lnTo>
                    <a:pt x="8124580" y="1170088"/>
                  </a:lnTo>
                  <a:lnTo>
                    <a:pt x="8161412" y="1146676"/>
                  </a:lnTo>
                  <a:lnTo>
                    <a:pt x="8192128" y="1115960"/>
                  </a:lnTo>
                  <a:lnTo>
                    <a:pt x="8215540" y="1079128"/>
                  </a:lnTo>
                  <a:lnTo>
                    <a:pt x="8230459" y="1037368"/>
                  </a:lnTo>
                  <a:lnTo>
                    <a:pt x="8235695" y="991869"/>
                  </a:lnTo>
                  <a:lnTo>
                    <a:pt x="8235695" y="198373"/>
                  </a:lnTo>
                  <a:lnTo>
                    <a:pt x="8230459" y="152875"/>
                  </a:lnTo>
                  <a:lnTo>
                    <a:pt x="8215540" y="111115"/>
                  </a:lnTo>
                  <a:lnTo>
                    <a:pt x="8192128" y="74283"/>
                  </a:lnTo>
                  <a:lnTo>
                    <a:pt x="8161412" y="43567"/>
                  </a:lnTo>
                  <a:lnTo>
                    <a:pt x="8124580" y="20155"/>
                  </a:lnTo>
                  <a:lnTo>
                    <a:pt x="8082820" y="5236"/>
                  </a:lnTo>
                  <a:lnTo>
                    <a:pt x="8037321" y="0"/>
                  </a:lnTo>
                  <a:close/>
                </a:path>
              </a:pathLst>
            </a:custGeom>
            <a:solidFill>
              <a:srgbClr val="363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54913" y="980694"/>
              <a:ext cx="8235950" cy="1190625"/>
            </a:xfrm>
            <a:custGeom>
              <a:avLst/>
              <a:gdLst/>
              <a:ahLst/>
              <a:cxnLst/>
              <a:rect l="l" t="t" r="r" b="b"/>
              <a:pathLst>
                <a:path w="8235950" h="1190625">
                  <a:moveTo>
                    <a:pt x="0" y="198373"/>
                  </a:moveTo>
                  <a:lnTo>
                    <a:pt x="5239" y="152875"/>
                  </a:lnTo>
                  <a:lnTo>
                    <a:pt x="20164" y="111115"/>
                  </a:lnTo>
                  <a:lnTo>
                    <a:pt x="43584" y="74283"/>
                  </a:lnTo>
                  <a:lnTo>
                    <a:pt x="74307" y="43567"/>
                  </a:lnTo>
                  <a:lnTo>
                    <a:pt x="111142" y="20155"/>
                  </a:lnTo>
                  <a:lnTo>
                    <a:pt x="152899" y="5236"/>
                  </a:lnTo>
                  <a:lnTo>
                    <a:pt x="198386" y="0"/>
                  </a:lnTo>
                  <a:lnTo>
                    <a:pt x="8037321" y="0"/>
                  </a:lnTo>
                  <a:lnTo>
                    <a:pt x="8082820" y="5236"/>
                  </a:lnTo>
                  <a:lnTo>
                    <a:pt x="8124580" y="20155"/>
                  </a:lnTo>
                  <a:lnTo>
                    <a:pt x="8161412" y="43567"/>
                  </a:lnTo>
                  <a:lnTo>
                    <a:pt x="8192128" y="74283"/>
                  </a:lnTo>
                  <a:lnTo>
                    <a:pt x="8215540" y="111115"/>
                  </a:lnTo>
                  <a:lnTo>
                    <a:pt x="8230459" y="152875"/>
                  </a:lnTo>
                  <a:lnTo>
                    <a:pt x="8235695" y="198373"/>
                  </a:lnTo>
                  <a:lnTo>
                    <a:pt x="8235695" y="991869"/>
                  </a:lnTo>
                  <a:lnTo>
                    <a:pt x="8230459" y="1037368"/>
                  </a:lnTo>
                  <a:lnTo>
                    <a:pt x="8215540" y="1079128"/>
                  </a:lnTo>
                  <a:lnTo>
                    <a:pt x="8192128" y="1115960"/>
                  </a:lnTo>
                  <a:lnTo>
                    <a:pt x="8161412" y="1146676"/>
                  </a:lnTo>
                  <a:lnTo>
                    <a:pt x="8124580" y="1170088"/>
                  </a:lnTo>
                  <a:lnTo>
                    <a:pt x="8082820" y="1185007"/>
                  </a:lnTo>
                  <a:lnTo>
                    <a:pt x="8037321" y="1190243"/>
                  </a:lnTo>
                  <a:lnTo>
                    <a:pt x="198386" y="1190243"/>
                  </a:lnTo>
                  <a:lnTo>
                    <a:pt x="152899" y="1185007"/>
                  </a:lnTo>
                  <a:lnTo>
                    <a:pt x="111142" y="1170088"/>
                  </a:lnTo>
                  <a:lnTo>
                    <a:pt x="74307" y="1146676"/>
                  </a:lnTo>
                  <a:lnTo>
                    <a:pt x="43584" y="1115960"/>
                  </a:lnTo>
                  <a:lnTo>
                    <a:pt x="20164" y="1079128"/>
                  </a:lnTo>
                  <a:lnTo>
                    <a:pt x="5239" y="1037368"/>
                  </a:lnTo>
                  <a:lnTo>
                    <a:pt x="0" y="991869"/>
                  </a:lnTo>
                  <a:lnTo>
                    <a:pt x="0" y="198373"/>
                  </a:lnTo>
                  <a:close/>
                </a:path>
              </a:pathLst>
            </a:custGeom>
            <a:ln w="19050">
              <a:solidFill>
                <a:srgbClr val="EBEBE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87321" y="1233627"/>
            <a:ext cx="6707505" cy="589280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700" spc="-5" dirty="0">
                <a:solidFill>
                  <a:schemeClr val="bg1"/>
                </a:solidFill>
              </a:rPr>
              <a:t>α-chains possess</a:t>
            </a:r>
            <a:r>
              <a:rPr sz="3700" spc="5" dirty="0">
                <a:solidFill>
                  <a:schemeClr val="bg1"/>
                </a:solidFill>
              </a:rPr>
              <a:t> </a:t>
            </a:r>
            <a:r>
              <a:rPr sz="3700" spc="-5" dirty="0">
                <a:solidFill>
                  <a:schemeClr val="bg1"/>
                </a:solidFill>
              </a:rPr>
              <a:t>1000</a:t>
            </a:r>
            <a:r>
              <a:rPr sz="3700" dirty="0">
                <a:solidFill>
                  <a:schemeClr val="bg1"/>
                </a:solidFill>
              </a:rPr>
              <a:t> </a:t>
            </a:r>
            <a:r>
              <a:rPr sz="3700" spc="-5" dirty="0">
                <a:solidFill>
                  <a:schemeClr val="bg1"/>
                </a:solidFill>
              </a:rPr>
              <a:t>amino </a:t>
            </a:r>
            <a:r>
              <a:rPr sz="3700" dirty="0">
                <a:solidFill>
                  <a:schemeClr val="bg1"/>
                </a:solidFill>
              </a:rPr>
              <a:t>acids.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12"/>
          </p:nvPr>
        </p:nvSpPr>
        <p:spPr>
          <a:xfrm>
            <a:off x="10134600" y="6468063"/>
            <a:ext cx="2743200" cy="141705"/>
          </a:xfrm>
          <a:prstGeom prst="rect">
            <a:avLst/>
          </a:prstGeom>
        </p:spPr>
        <p:txBody>
          <a:bodyPr vert="horz" wrap="square" lIns="0" tIns="3175" rIns="0" bIns="0" rtlCol="0" anchor="ctr">
            <a:spAutoFit/>
          </a:bodyPr>
          <a:lstStyle/>
          <a:p>
            <a:pPr marL="38100">
              <a:spcBef>
                <a:spcPts val="25"/>
              </a:spcBef>
            </a:pPr>
            <a:fld id="{81D60167-4931-47E6-BA6A-407CBD079E47}" type="slidenum">
              <a:rPr dirty="0"/>
              <a:pPr marL="38100">
                <a:spcBef>
                  <a:spcPts val="25"/>
                </a:spcBef>
              </a:pPr>
              <a:t>30</a:t>
            </a:fld>
            <a:endParaRPr dirty="0"/>
          </a:p>
        </p:txBody>
      </p:sp>
      <p:grpSp>
        <p:nvGrpSpPr>
          <p:cNvPr id="6" name="object 6"/>
          <p:cNvGrpSpPr/>
          <p:nvPr/>
        </p:nvGrpSpPr>
        <p:grpSpPr>
          <a:xfrm>
            <a:off x="1969388" y="2268093"/>
            <a:ext cx="8255000" cy="1209675"/>
            <a:chOff x="445388" y="2268092"/>
            <a:chExt cx="8255000" cy="1209675"/>
          </a:xfrm>
        </p:grpSpPr>
        <p:sp>
          <p:nvSpPr>
            <p:cNvPr id="7" name="object 7"/>
            <p:cNvSpPr/>
            <p:nvPr/>
          </p:nvSpPr>
          <p:spPr>
            <a:xfrm>
              <a:off x="454913" y="2277617"/>
              <a:ext cx="8235950" cy="1190625"/>
            </a:xfrm>
            <a:custGeom>
              <a:avLst/>
              <a:gdLst/>
              <a:ahLst/>
              <a:cxnLst/>
              <a:rect l="l" t="t" r="r" b="b"/>
              <a:pathLst>
                <a:path w="8235950" h="1190625">
                  <a:moveTo>
                    <a:pt x="8037321" y="0"/>
                  </a:moveTo>
                  <a:lnTo>
                    <a:pt x="198386" y="0"/>
                  </a:lnTo>
                  <a:lnTo>
                    <a:pt x="152899" y="5236"/>
                  </a:lnTo>
                  <a:lnTo>
                    <a:pt x="111142" y="20155"/>
                  </a:lnTo>
                  <a:lnTo>
                    <a:pt x="74307" y="43567"/>
                  </a:lnTo>
                  <a:lnTo>
                    <a:pt x="43584" y="74283"/>
                  </a:lnTo>
                  <a:lnTo>
                    <a:pt x="20164" y="111115"/>
                  </a:lnTo>
                  <a:lnTo>
                    <a:pt x="5239" y="152875"/>
                  </a:lnTo>
                  <a:lnTo>
                    <a:pt x="0" y="198374"/>
                  </a:lnTo>
                  <a:lnTo>
                    <a:pt x="0" y="991870"/>
                  </a:lnTo>
                  <a:lnTo>
                    <a:pt x="5239" y="1037368"/>
                  </a:lnTo>
                  <a:lnTo>
                    <a:pt x="20164" y="1079128"/>
                  </a:lnTo>
                  <a:lnTo>
                    <a:pt x="43584" y="1115960"/>
                  </a:lnTo>
                  <a:lnTo>
                    <a:pt x="74307" y="1146676"/>
                  </a:lnTo>
                  <a:lnTo>
                    <a:pt x="111142" y="1170088"/>
                  </a:lnTo>
                  <a:lnTo>
                    <a:pt x="152899" y="1185007"/>
                  </a:lnTo>
                  <a:lnTo>
                    <a:pt x="198386" y="1190244"/>
                  </a:lnTo>
                  <a:lnTo>
                    <a:pt x="8037321" y="1190244"/>
                  </a:lnTo>
                  <a:lnTo>
                    <a:pt x="8082820" y="1185007"/>
                  </a:lnTo>
                  <a:lnTo>
                    <a:pt x="8124580" y="1170088"/>
                  </a:lnTo>
                  <a:lnTo>
                    <a:pt x="8161412" y="1146676"/>
                  </a:lnTo>
                  <a:lnTo>
                    <a:pt x="8192128" y="1115960"/>
                  </a:lnTo>
                  <a:lnTo>
                    <a:pt x="8215540" y="1079128"/>
                  </a:lnTo>
                  <a:lnTo>
                    <a:pt x="8230459" y="1037368"/>
                  </a:lnTo>
                  <a:lnTo>
                    <a:pt x="8235695" y="991870"/>
                  </a:lnTo>
                  <a:lnTo>
                    <a:pt x="8235695" y="198374"/>
                  </a:lnTo>
                  <a:lnTo>
                    <a:pt x="8230459" y="152875"/>
                  </a:lnTo>
                  <a:lnTo>
                    <a:pt x="8215540" y="111115"/>
                  </a:lnTo>
                  <a:lnTo>
                    <a:pt x="8192128" y="74283"/>
                  </a:lnTo>
                  <a:lnTo>
                    <a:pt x="8161412" y="43567"/>
                  </a:lnTo>
                  <a:lnTo>
                    <a:pt x="8124580" y="20155"/>
                  </a:lnTo>
                  <a:lnTo>
                    <a:pt x="8082820" y="5236"/>
                  </a:lnTo>
                  <a:lnTo>
                    <a:pt x="8037321" y="0"/>
                  </a:lnTo>
                  <a:close/>
                </a:path>
              </a:pathLst>
            </a:custGeom>
            <a:solidFill>
              <a:srgbClr val="363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54913" y="2277617"/>
              <a:ext cx="8235950" cy="1190625"/>
            </a:xfrm>
            <a:custGeom>
              <a:avLst/>
              <a:gdLst/>
              <a:ahLst/>
              <a:cxnLst/>
              <a:rect l="l" t="t" r="r" b="b"/>
              <a:pathLst>
                <a:path w="8235950" h="1190625">
                  <a:moveTo>
                    <a:pt x="0" y="198374"/>
                  </a:moveTo>
                  <a:lnTo>
                    <a:pt x="5239" y="152875"/>
                  </a:lnTo>
                  <a:lnTo>
                    <a:pt x="20164" y="111115"/>
                  </a:lnTo>
                  <a:lnTo>
                    <a:pt x="43584" y="74283"/>
                  </a:lnTo>
                  <a:lnTo>
                    <a:pt x="74307" y="43567"/>
                  </a:lnTo>
                  <a:lnTo>
                    <a:pt x="111142" y="20155"/>
                  </a:lnTo>
                  <a:lnTo>
                    <a:pt x="152899" y="5236"/>
                  </a:lnTo>
                  <a:lnTo>
                    <a:pt x="198386" y="0"/>
                  </a:lnTo>
                  <a:lnTo>
                    <a:pt x="8037321" y="0"/>
                  </a:lnTo>
                  <a:lnTo>
                    <a:pt x="8082820" y="5236"/>
                  </a:lnTo>
                  <a:lnTo>
                    <a:pt x="8124580" y="20155"/>
                  </a:lnTo>
                  <a:lnTo>
                    <a:pt x="8161412" y="43567"/>
                  </a:lnTo>
                  <a:lnTo>
                    <a:pt x="8192128" y="74283"/>
                  </a:lnTo>
                  <a:lnTo>
                    <a:pt x="8215540" y="111115"/>
                  </a:lnTo>
                  <a:lnTo>
                    <a:pt x="8230459" y="152875"/>
                  </a:lnTo>
                  <a:lnTo>
                    <a:pt x="8235695" y="198374"/>
                  </a:lnTo>
                  <a:lnTo>
                    <a:pt x="8235695" y="991870"/>
                  </a:lnTo>
                  <a:lnTo>
                    <a:pt x="8230459" y="1037368"/>
                  </a:lnTo>
                  <a:lnTo>
                    <a:pt x="8215540" y="1079128"/>
                  </a:lnTo>
                  <a:lnTo>
                    <a:pt x="8192128" y="1115960"/>
                  </a:lnTo>
                  <a:lnTo>
                    <a:pt x="8161412" y="1146676"/>
                  </a:lnTo>
                  <a:lnTo>
                    <a:pt x="8124580" y="1170088"/>
                  </a:lnTo>
                  <a:lnTo>
                    <a:pt x="8082820" y="1185007"/>
                  </a:lnTo>
                  <a:lnTo>
                    <a:pt x="8037321" y="1190244"/>
                  </a:lnTo>
                  <a:lnTo>
                    <a:pt x="198386" y="1190244"/>
                  </a:lnTo>
                  <a:lnTo>
                    <a:pt x="152899" y="1185007"/>
                  </a:lnTo>
                  <a:lnTo>
                    <a:pt x="111142" y="1170088"/>
                  </a:lnTo>
                  <a:lnTo>
                    <a:pt x="74307" y="1146676"/>
                  </a:lnTo>
                  <a:lnTo>
                    <a:pt x="43584" y="1115960"/>
                  </a:lnTo>
                  <a:lnTo>
                    <a:pt x="20164" y="1079128"/>
                  </a:lnTo>
                  <a:lnTo>
                    <a:pt x="5239" y="1037368"/>
                  </a:lnTo>
                  <a:lnTo>
                    <a:pt x="0" y="991870"/>
                  </a:lnTo>
                  <a:lnTo>
                    <a:pt x="0" y="198374"/>
                  </a:lnTo>
                  <a:close/>
                </a:path>
              </a:pathLst>
            </a:custGeom>
            <a:ln w="19050">
              <a:solidFill>
                <a:srgbClr val="EBEBE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1969388" y="4314826"/>
            <a:ext cx="8255000" cy="1209675"/>
            <a:chOff x="445388" y="4314825"/>
            <a:chExt cx="8255000" cy="1209675"/>
          </a:xfrm>
        </p:grpSpPr>
        <p:sp>
          <p:nvSpPr>
            <p:cNvPr id="10" name="object 10"/>
            <p:cNvSpPr/>
            <p:nvPr/>
          </p:nvSpPr>
          <p:spPr>
            <a:xfrm>
              <a:off x="454913" y="4324350"/>
              <a:ext cx="8235950" cy="1190625"/>
            </a:xfrm>
            <a:custGeom>
              <a:avLst/>
              <a:gdLst/>
              <a:ahLst/>
              <a:cxnLst/>
              <a:rect l="l" t="t" r="r" b="b"/>
              <a:pathLst>
                <a:path w="8235950" h="1190625">
                  <a:moveTo>
                    <a:pt x="8037321" y="0"/>
                  </a:moveTo>
                  <a:lnTo>
                    <a:pt x="198386" y="0"/>
                  </a:lnTo>
                  <a:lnTo>
                    <a:pt x="152899" y="5236"/>
                  </a:lnTo>
                  <a:lnTo>
                    <a:pt x="111142" y="20155"/>
                  </a:lnTo>
                  <a:lnTo>
                    <a:pt x="74307" y="43567"/>
                  </a:lnTo>
                  <a:lnTo>
                    <a:pt x="43584" y="74283"/>
                  </a:lnTo>
                  <a:lnTo>
                    <a:pt x="20164" y="111115"/>
                  </a:lnTo>
                  <a:lnTo>
                    <a:pt x="5239" y="152875"/>
                  </a:lnTo>
                  <a:lnTo>
                    <a:pt x="0" y="198374"/>
                  </a:lnTo>
                  <a:lnTo>
                    <a:pt x="0" y="991869"/>
                  </a:lnTo>
                  <a:lnTo>
                    <a:pt x="5239" y="1037368"/>
                  </a:lnTo>
                  <a:lnTo>
                    <a:pt x="20164" y="1079128"/>
                  </a:lnTo>
                  <a:lnTo>
                    <a:pt x="43584" y="1115960"/>
                  </a:lnTo>
                  <a:lnTo>
                    <a:pt x="74307" y="1146676"/>
                  </a:lnTo>
                  <a:lnTo>
                    <a:pt x="111142" y="1170088"/>
                  </a:lnTo>
                  <a:lnTo>
                    <a:pt x="152899" y="1185007"/>
                  </a:lnTo>
                  <a:lnTo>
                    <a:pt x="198386" y="1190244"/>
                  </a:lnTo>
                  <a:lnTo>
                    <a:pt x="8037321" y="1190244"/>
                  </a:lnTo>
                  <a:lnTo>
                    <a:pt x="8082820" y="1185007"/>
                  </a:lnTo>
                  <a:lnTo>
                    <a:pt x="8124580" y="1170088"/>
                  </a:lnTo>
                  <a:lnTo>
                    <a:pt x="8161412" y="1146676"/>
                  </a:lnTo>
                  <a:lnTo>
                    <a:pt x="8192128" y="1115960"/>
                  </a:lnTo>
                  <a:lnTo>
                    <a:pt x="8215540" y="1079128"/>
                  </a:lnTo>
                  <a:lnTo>
                    <a:pt x="8230459" y="1037368"/>
                  </a:lnTo>
                  <a:lnTo>
                    <a:pt x="8235695" y="991869"/>
                  </a:lnTo>
                  <a:lnTo>
                    <a:pt x="8235695" y="198374"/>
                  </a:lnTo>
                  <a:lnTo>
                    <a:pt x="8230459" y="152875"/>
                  </a:lnTo>
                  <a:lnTo>
                    <a:pt x="8215540" y="111115"/>
                  </a:lnTo>
                  <a:lnTo>
                    <a:pt x="8192128" y="74283"/>
                  </a:lnTo>
                  <a:lnTo>
                    <a:pt x="8161412" y="43567"/>
                  </a:lnTo>
                  <a:lnTo>
                    <a:pt x="8124580" y="20155"/>
                  </a:lnTo>
                  <a:lnTo>
                    <a:pt x="8082820" y="5236"/>
                  </a:lnTo>
                  <a:lnTo>
                    <a:pt x="8037321" y="0"/>
                  </a:lnTo>
                  <a:close/>
                </a:path>
              </a:pathLst>
            </a:custGeom>
            <a:solidFill>
              <a:srgbClr val="363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54913" y="4324350"/>
              <a:ext cx="8235950" cy="1190625"/>
            </a:xfrm>
            <a:custGeom>
              <a:avLst/>
              <a:gdLst/>
              <a:ahLst/>
              <a:cxnLst/>
              <a:rect l="l" t="t" r="r" b="b"/>
              <a:pathLst>
                <a:path w="8235950" h="1190625">
                  <a:moveTo>
                    <a:pt x="0" y="198374"/>
                  </a:moveTo>
                  <a:lnTo>
                    <a:pt x="5239" y="152875"/>
                  </a:lnTo>
                  <a:lnTo>
                    <a:pt x="20164" y="111115"/>
                  </a:lnTo>
                  <a:lnTo>
                    <a:pt x="43584" y="74283"/>
                  </a:lnTo>
                  <a:lnTo>
                    <a:pt x="74307" y="43567"/>
                  </a:lnTo>
                  <a:lnTo>
                    <a:pt x="111142" y="20155"/>
                  </a:lnTo>
                  <a:lnTo>
                    <a:pt x="152899" y="5236"/>
                  </a:lnTo>
                  <a:lnTo>
                    <a:pt x="198386" y="0"/>
                  </a:lnTo>
                  <a:lnTo>
                    <a:pt x="8037321" y="0"/>
                  </a:lnTo>
                  <a:lnTo>
                    <a:pt x="8082820" y="5236"/>
                  </a:lnTo>
                  <a:lnTo>
                    <a:pt x="8124580" y="20155"/>
                  </a:lnTo>
                  <a:lnTo>
                    <a:pt x="8161412" y="43567"/>
                  </a:lnTo>
                  <a:lnTo>
                    <a:pt x="8192128" y="74283"/>
                  </a:lnTo>
                  <a:lnTo>
                    <a:pt x="8215540" y="111115"/>
                  </a:lnTo>
                  <a:lnTo>
                    <a:pt x="8230459" y="152875"/>
                  </a:lnTo>
                  <a:lnTo>
                    <a:pt x="8235695" y="198374"/>
                  </a:lnTo>
                  <a:lnTo>
                    <a:pt x="8235695" y="991869"/>
                  </a:lnTo>
                  <a:lnTo>
                    <a:pt x="8230459" y="1037368"/>
                  </a:lnTo>
                  <a:lnTo>
                    <a:pt x="8215540" y="1079128"/>
                  </a:lnTo>
                  <a:lnTo>
                    <a:pt x="8192128" y="1115960"/>
                  </a:lnTo>
                  <a:lnTo>
                    <a:pt x="8161412" y="1146676"/>
                  </a:lnTo>
                  <a:lnTo>
                    <a:pt x="8124580" y="1170088"/>
                  </a:lnTo>
                  <a:lnTo>
                    <a:pt x="8082820" y="1185007"/>
                  </a:lnTo>
                  <a:lnTo>
                    <a:pt x="8037321" y="1190244"/>
                  </a:lnTo>
                  <a:lnTo>
                    <a:pt x="198386" y="1190244"/>
                  </a:lnTo>
                  <a:lnTo>
                    <a:pt x="152899" y="1185007"/>
                  </a:lnTo>
                  <a:lnTo>
                    <a:pt x="111142" y="1170088"/>
                  </a:lnTo>
                  <a:lnTo>
                    <a:pt x="74307" y="1146676"/>
                  </a:lnTo>
                  <a:lnTo>
                    <a:pt x="43584" y="1115960"/>
                  </a:lnTo>
                  <a:lnTo>
                    <a:pt x="20164" y="1079128"/>
                  </a:lnTo>
                  <a:lnTo>
                    <a:pt x="5239" y="1037368"/>
                  </a:lnTo>
                  <a:lnTo>
                    <a:pt x="0" y="991869"/>
                  </a:lnTo>
                  <a:lnTo>
                    <a:pt x="0" y="198374"/>
                  </a:lnTo>
                  <a:close/>
                </a:path>
              </a:pathLst>
            </a:custGeom>
            <a:ln w="19050">
              <a:solidFill>
                <a:srgbClr val="EBEBE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202181" y="2531492"/>
            <a:ext cx="7649845" cy="34194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7790">
              <a:spcBef>
                <a:spcPts val="95"/>
              </a:spcBef>
            </a:pPr>
            <a:r>
              <a:rPr sz="3700" spc="-5" dirty="0">
                <a:solidFill>
                  <a:srgbClr val="FFFFFF"/>
                </a:solidFill>
                <a:latin typeface="Times New Roman"/>
                <a:cs typeface="Times New Roman"/>
              </a:rPr>
              <a:t>Every</a:t>
            </a:r>
            <a:r>
              <a:rPr sz="37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700" spc="5" dirty="0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r>
              <a:rPr sz="3675" spc="7" baseline="24943" dirty="0">
                <a:solidFill>
                  <a:srgbClr val="FFFFFF"/>
                </a:solidFill>
                <a:latin typeface="Times New Roman"/>
                <a:cs typeface="Times New Roman"/>
              </a:rPr>
              <a:t>rd</a:t>
            </a:r>
            <a:r>
              <a:rPr sz="3675" spc="457" baseline="2494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700" spc="-5" dirty="0">
                <a:solidFill>
                  <a:srgbClr val="FFFFFF"/>
                </a:solidFill>
                <a:latin typeface="Times New Roman"/>
                <a:cs typeface="Times New Roman"/>
              </a:rPr>
              <a:t>amino acid is</a:t>
            </a:r>
            <a:r>
              <a:rPr sz="37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700" spc="-5" dirty="0">
                <a:solidFill>
                  <a:srgbClr val="FFFFFF"/>
                </a:solidFill>
                <a:latin typeface="Times New Roman"/>
                <a:cs typeface="Times New Roman"/>
              </a:rPr>
              <a:t>glycine.</a:t>
            </a:r>
            <a:endParaRPr sz="3700" dirty="0">
              <a:latin typeface="Times New Roman"/>
              <a:cs typeface="Times New Roman"/>
            </a:endParaRPr>
          </a:p>
          <a:p>
            <a:pPr marL="324485" marR="829310" indent="-287020">
              <a:lnSpc>
                <a:spcPts val="3000"/>
              </a:lnSpc>
              <a:spcBef>
                <a:spcPts val="3185"/>
              </a:spcBef>
              <a:buChar char="•"/>
              <a:tabLst>
                <a:tab pos="324485" algn="l"/>
                <a:tab pos="325120" algn="l"/>
              </a:tabLst>
            </a:pPr>
            <a:r>
              <a:rPr sz="2900" dirty="0">
                <a:latin typeface="Times New Roman"/>
                <a:cs typeface="Times New Roman"/>
              </a:rPr>
              <a:t>Other</a:t>
            </a:r>
            <a:r>
              <a:rPr sz="2900" spc="-5" dirty="0">
                <a:latin typeface="Times New Roman"/>
                <a:cs typeface="Times New Roman"/>
              </a:rPr>
              <a:t> </a:t>
            </a:r>
            <a:r>
              <a:rPr sz="2900" spc="-10" dirty="0">
                <a:latin typeface="Times New Roman"/>
                <a:cs typeface="Times New Roman"/>
              </a:rPr>
              <a:t>amino</a:t>
            </a:r>
            <a:r>
              <a:rPr sz="2900" spc="20" dirty="0">
                <a:latin typeface="Times New Roman"/>
                <a:cs typeface="Times New Roman"/>
              </a:rPr>
              <a:t> </a:t>
            </a:r>
            <a:r>
              <a:rPr sz="2900" spc="-5" dirty="0">
                <a:latin typeface="Times New Roman"/>
                <a:cs typeface="Times New Roman"/>
              </a:rPr>
              <a:t>acids:</a:t>
            </a:r>
            <a:r>
              <a:rPr sz="2900" spc="-10" dirty="0">
                <a:latin typeface="Times New Roman"/>
                <a:cs typeface="Times New Roman"/>
              </a:rPr>
              <a:t> </a:t>
            </a:r>
            <a:r>
              <a:rPr sz="2900" dirty="0">
                <a:latin typeface="Times New Roman"/>
                <a:cs typeface="Times New Roman"/>
              </a:rPr>
              <a:t>proline,</a:t>
            </a:r>
            <a:r>
              <a:rPr sz="2900" spc="-20" dirty="0">
                <a:latin typeface="Times New Roman"/>
                <a:cs typeface="Times New Roman"/>
              </a:rPr>
              <a:t> </a:t>
            </a:r>
            <a:r>
              <a:rPr sz="2900" dirty="0">
                <a:latin typeface="Times New Roman"/>
                <a:cs typeface="Times New Roman"/>
              </a:rPr>
              <a:t>hydroxyproline, </a:t>
            </a:r>
            <a:r>
              <a:rPr sz="2900" spc="-710" dirty="0">
                <a:latin typeface="Times New Roman"/>
                <a:cs typeface="Times New Roman"/>
              </a:rPr>
              <a:t> </a:t>
            </a:r>
            <a:r>
              <a:rPr sz="2900" dirty="0">
                <a:latin typeface="Times New Roman"/>
                <a:cs typeface="Times New Roman"/>
              </a:rPr>
              <a:t>hydroxylysine.</a:t>
            </a:r>
          </a:p>
          <a:p>
            <a:pPr marL="97790" marR="30480">
              <a:lnSpc>
                <a:spcPts val="3829"/>
              </a:lnSpc>
              <a:spcBef>
                <a:spcPts val="1220"/>
              </a:spcBef>
            </a:pPr>
            <a:r>
              <a:rPr sz="3700" spc="-5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37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700" spc="-5" dirty="0">
                <a:solidFill>
                  <a:srgbClr val="FFFFFF"/>
                </a:solidFill>
                <a:latin typeface="Times New Roman"/>
                <a:cs typeface="Times New Roman"/>
              </a:rPr>
              <a:t>sequence</a:t>
            </a:r>
            <a:r>
              <a:rPr sz="37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700" spc="-5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37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700" spc="-5" dirty="0">
                <a:solidFill>
                  <a:srgbClr val="FFFFFF"/>
                </a:solidFill>
                <a:latin typeface="Times New Roman"/>
                <a:cs typeface="Times New Roman"/>
              </a:rPr>
              <a:t>aminoacids</a:t>
            </a:r>
            <a:r>
              <a:rPr sz="37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700" spc="-5" dirty="0">
                <a:solidFill>
                  <a:srgbClr val="FFFFFF"/>
                </a:solidFill>
                <a:latin typeface="Times New Roman"/>
                <a:cs typeface="Times New Roman"/>
              </a:rPr>
              <a:t>determines </a:t>
            </a:r>
            <a:r>
              <a:rPr sz="3700" spc="-9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700" spc="-5" dirty="0">
                <a:solidFill>
                  <a:srgbClr val="FFFFFF"/>
                </a:solidFill>
                <a:latin typeface="Times New Roman"/>
                <a:cs typeface="Times New Roman"/>
              </a:rPr>
              <a:t>the type</a:t>
            </a:r>
            <a:r>
              <a:rPr sz="37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700" spc="-5" dirty="0">
                <a:solidFill>
                  <a:srgbClr val="FFFFFF"/>
                </a:solidFill>
                <a:latin typeface="Times New Roman"/>
                <a:cs typeface="Times New Roman"/>
              </a:rPr>
              <a:t>of collagen.</a:t>
            </a:r>
            <a:endParaRPr sz="3700" dirty="0">
              <a:latin typeface="Times New Roman"/>
              <a:cs typeface="Times New Roman"/>
            </a:endParaRPr>
          </a:p>
          <a:p>
            <a:pPr marL="324485" indent="-287020">
              <a:spcBef>
                <a:spcPts val="740"/>
              </a:spcBef>
              <a:buChar char="•"/>
              <a:tabLst>
                <a:tab pos="324485" algn="l"/>
                <a:tab pos="325120" algn="l"/>
              </a:tabLst>
            </a:pPr>
            <a:r>
              <a:rPr sz="2900" dirty="0">
                <a:latin typeface="Times New Roman"/>
                <a:cs typeface="Times New Roman"/>
              </a:rPr>
              <a:t>There</a:t>
            </a:r>
            <a:r>
              <a:rPr sz="2900" spc="-20" dirty="0">
                <a:latin typeface="Times New Roman"/>
                <a:cs typeface="Times New Roman"/>
              </a:rPr>
              <a:t> </a:t>
            </a:r>
            <a:r>
              <a:rPr sz="2900" dirty="0">
                <a:latin typeface="Times New Roman"/>
                <a:cs typeface="Times New Roman"/>
              </a:rPr>
              <a:t>are</a:t>
            </a:r>
            <a:r>
              <a:rPr sz="2900" spc="-20" dirty="0">
                <a:latin typeface="Times New Roman"/>
                <a:cs typeface="Times New Roman"/>
              </a:rPr>
              <a:t> </a:t>
            </a:r>
            <a:r>
              <a:rPr sz="2900" dirty="0">
                <a:latin typeface="Times New Roman"/>
                <a:cs typeface="Times New Roman"/>
              </a:rPr>
              <a:t>16</a:t>
            </a:r>
            <a:r>
              <a:rPr sz="2900" spc="-10" dirty="0">
                <a:latin typeface="Times New Roman"/>
                <a:cs typeface="Times New Roman"/>
              </a:rPr>
              <a:t> </a:t>
            </a:r>
            <a:r>
              <a:rPr sz="2900" dirty="0">
                <a:latin typeface="Times New Roman"/>
                <a:cs typeface="Times New Roman"/>
              </a:rPr>
              <a:t>types</a:t>
            </a:r>
            <a:r>
              <a:rPr sz="2900" spc="-25" dirty="0">
                <a:latin typeface="Times New Roman"/>
                <a:cs typeface="Times New Roman"/>
              </a:rPr>
              <a:t> </a:t>
            </a:r>
            <a:r>
              <a:rPr sz="2900" dirty="0">
                <a:latin typeface="Times New Roman"/>
                <a:cs typeface="Times New Roman"/>
              </a:rPr>
              <a:t>of </a:t>
            </a:r>
            <a:r>
              <a:rPr sz="2900" spc="-5" dirty="0">
                <a:latin typeface="Times New Roman"/>
                <a:cs typeface="Times New Roman"/>
              </a:rPr>
              <a:t>collagen.</a:t>
            </a:r>
            <a:endParaRPr sz="2900" dirty="0">
              <a:latin typeface="Times New Roman"/>
              <a:cs typeface="Times New Roman"/>
            </a:endParaRPr>
          </a:p>
        </p:txBody>
      </p:sp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82912" y="6262115"/>
            <a:ext cx="259829" cy="23851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69275" y="893826"/>
            <a:ext cx="12700" cy="5964555"/>
          </a:xfrm>
          <a:custGeom>
            <a:avLst/>
            <a:gdLst/>
            <a:ahLst/>
            <a:cxnLst/>
            <a:rect l="l" t="t" r="r" b="b"/>
            <a:pathLst>
              <a:path w="12700" h="5964555">
                <a:moveTo>
                  <a:pt x="12700" y="0"/>
                </a:moveTo>
                <a:lnTo>
                  <a:pt x="0" y="0"/>
                </a:lnTo>
                <a:lnTo>
                  <a:pt x="0" y="5964170"/>
                </a:lnTo>
                <a:lnTo>
                  <a:pt x="12700" y="5964170"/>
                </a:lnTo>
                <a:lnTo>
                  <a:pt x="127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949950" y="893826"/>
            <a:ext cx="12700" cy="5964555"/>
          </a:xfrm>
          <a:custGeom>
            <a:avLst/>
            <a:gdLst/>
            <a:ahLst/>
            <a:cxnLst/>
            <a:rect l="l" t="t" r="r" b="b"/>
            <a:pathLst>
              <a:path w="12700" h="5964555">
                <a:moveTo>
                  <a:pt x="12700" y="0"/>
                </a:moveTo>
                <a:lnTo>
                  <a:pt x="0" y="0"/>
                </a:lnTo>
                <a:lnTo>
                  <a:pt x="0" y="5964170"/>
                </a:lnTo>
                <a:lnTo>
                  <a:pt x="12700" y="5964170"/>
                </a:lnTo>
                <a:lnTo>
                  <a:pt x="127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926640" y="746326"/>
            <a:ext cx="8343265" cy="5815136"/>
            <a:chOff x="400811" y="839724"/>
            <a:chExt cx="8343265" cy="6026785"/>
          </a:xfrm>
        </p:grpSpPr>
        <p:sp>
          <p:nvSpPr>
            <p:cNvPr id="5" name="object 5"/>
            <p:cNvSpPr/>
            <p:nvPr/>
          </p:nvSpPr>
          <p:spPr>
            <a:xfrm>
              <a:off x="1544700" y="893826"/>
              <a:ext cx="12700" cy="5964555"/>
            </a:xfrm>
            <a:custGeom>
              <a:avLst/>
              <a:gdLst/>
              <a:ahLst/>
              <a:cxnLst/>
              <a:rect l="l" t="t" r="r" b="b"/>
              <a:pathLst>
                <a:path w="12700" h="5964555">
                  <a:moveTo>
                    <a:pt x="12700" y="0"/>
                  </a:moveTo>
                  <a:lnTo>
                    <a:pt x="0" y="0"/>
                  </a:lnTo>
                  <a:lnTo>
                    <a:pt x="0" y="5964170"/>
                  </a:lnTo>
                  <a:lnTo>
                    <a:pt x="12700" y="596417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42912" y="1426210"/>
              <a:ext cx="8286750" cy="4419600"/>
            </a:xfrm>
            <a:custGeom>
              <a:avLst/>
              <a:gdLst/>
              <a:ahLst/>
              <a:cxnLst/>
              <a:rect l="l" t="t" r="r" b="b"/>
              <a:pathLst>
                <a:path w="8286750" h="4419600">
                  <a:moveTo>
                    <a:pt x="0" y="0"/>
                  </a:moveTo>
                  <a:lnTo>
                    <a:pt x="8286686" y="0"/>
                  </a:lnTo>
                </a:path>
                <a:path w="8286750" h="4419600">
                  <a:moveTo>
                    <a:pt x="0" y="1310639"/>
                  </a:moveTo>
                  <a:lnTo>
                    <a:pt x="8286686" y="1310639"/>
                  </a:lnTo>
                </a:path>
                <a:path w="8286750" h="4419600">
                  <a:moveTo>
                    <a:pt x="0" y="2011679"/>
                  </a:moveTo>
                  <a:lnTo>
                    <a:pt x="8286686" y="2011679"/>
                  </a:lnTo>
                </a:path>
                <a:path w="8286750" h="4419600">
                  <a:moveTo>
                    <a:pt x="0" y="3017520"/>
                  </a:moveTo>
                  <a:lnTo>
                    <a:pt x="8286686" y="3017520"/>
                  </a:lnTo>
                </a:path>
                <a:path w="8286750" h="4419600">
                  <a:moveTo>
                    <a:pt x="0" y="3718559"/>
                  </a:moveTo>
                  <a:lnTo>
                    <a:pt x="8286686" y="3718559"/>
                  </a:lnTo>
                </a:path>
                <a:path w="8286750" h="4419600">
                  <a:moveTo>
                    <a:pt x="0" y="4419600"/>
                  </a:moveTo>
                  <a:lnTo>
                    <a:pt x="8286686" y="441960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42912" y="893825"/>
              <a:ext cx="8286750" cy="5964555"/>
            </a:xfrm>
            <a:custGeom>
              <a:avLst/>
              <a:gdLst/>
              <a:ahLst/>
              <a:cxnLst/>
              <a:rect l="l" t="t" r="r" b="b"/>
              <a:pathLst>
                <a:path w="8286750" h="5964555">
                  <a:moveTo>
                    <a:pt x="28575" y="0"/>
                  </a:moveTo>
                  <a:lnTo>
                    <a:pt x="0" y="0"/>
                  </a:lnTo>
                  <a:lnTo>
                    <a:pt x="0" y="5964174"/>
                  </a:lnTo>
                  <a:lnTo>
                    <a:pt x="28575" y="5964174"/>
                  </a:lnTo>
                  <a:lnTo>
                    <a:pt x="28575" y="0"/>
                  </a:lnTo>
                  <a:close/>
                </a:path>
                <a:path w="8286750" h="5964555">
                  <a:moveTo>
                    <a:pt x="8286750" y="0"/>
                  </a:moveTo>
                  <a:lnTo>
                    <a:pt x="8258175" y="0"/>
                  </a:lnTo>
                  <a:lnTo>
                    <a:pt x="8258175" y="5964174"/>
                  </a:lnTo>
                  <a:lnTo>
                    <a:pt x="8286750" y="5964174"/>
                  </a:lnTo>
                  <a:lnTo>
                    <a:pt x="82867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42912" y="908050"/>
              <a:ext cx="8286750" cy="0"/>
            </a:xfrm>
            <a:custGeom>
              <a:avLst/>
              <a:gdLst/>
              <a:ahLst/>
              <a:cxnLst/>
              <a:rect l="l" t="t" r="r" b="b"/>
              <a:pathLst>
                <a:path w="8286750">
                  <a:moveTo>
                    <a:pt x="0" y="0"/>
                  </a:moveTo>
                  <a:lnTo>
                    <a:pt x="8286686" y="0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42912" y="6851649"/>
              <a:ext cx="8286750" cy="0"/>
            </a:xfrm>
            <a:custGeom>
              <a:avLst/>
              <a:gdLst/>
              <a:ahLst/>
              <a:cxnLst/>
              <a:rect l="l" t="t" r="r" b="b"/>
              <a:pathLst>
                <a:path w="8286750">
                  <a:moveTo>
                    <a:pt x="0" y="0"/>
                  </a:moveTo>
                  <a:lnTo>
                    <a:pt x="8286686" y="0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92467" y="839724"/>
              <a:ext cx="1806702" cy="78714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36008" y="839724"/>
              <a:ext cx="1837182" cy="78714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05711" y="839724"/>
              <a:ext cx="2996945" cy="78714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0811" y="839724"/>
              <a:ext cx="1230630" cy="787146"/>
            </a:xfrm>
            <a:prstGeom prst="rect">
              <a:avLst/>
            </a:prstGeom>
          </p:spPr>
        </p:pic>
      </p:grpSp>
      <p:grpSp>
        <p:nvGrpSpPr>
          <p:cNvPr id="15" name="object 15"/>
          <p:cNvGrpSpPr/>
          <p:nvPr/>
        </p:nvGrpSpPr>
        <p:grpSpPr>
          <a:xfrm>
            <a:off x="8109204" y="1389888"/>
            <a:ext cx="2226310" cy="1479550"/>
            <a:chOff x="6585204" y="1389888"/>
            <a:chExt cx="2226310" cy="1479550"/>
          </a:xfrm>
        </p:grpSpPr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585204" y="1389888"/>
              <a:ext cx="2090166" cy="564641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585204" y="1694688"/>
              <a:ext cx="2225802" cy="564641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585204" y="1999488"/>
              <a:ext cx="1695450" cy="564641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585204" y="2304288"/>
              <a:ext cx="1378457" cy="564641"/>
            </a:xfrm>
            <a:prstGeom prst="rect">
              <a:avLst/>
            </a:prstGeom>
          </p:spPr>
        </p:pic>
      </p:grpSp>
      <p:pic>
        <p:nvPicPr>
          <p:cNvPr id="21" name="object 2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888735" y="1389889"/>
            <a:ext cx="1696974" cy="564641"/>
          </a:xfrm>
          <a:prstGeom prst="rect">
            <a:avLst/>
          </a:prstGeom>
        </p:spPr>
      </p:pic>
      <p:grpSp>
        <p:nvGrpSpPr>
          <p:cNvPr id="23" name="object 23"/>
          <p:cNvGrpSpPr/>
          <p:nvPr/>
        </p:nvGrpSpPr>
        <p:grpSpPr>
          <a:xfrm>
            <a:off x="2318004" y="1389888"/>
            <a:ext cx="3636010" cy="869950"/>
            <a:chOff x="794004" y="1389888"/>
            <a:chExt cx="3636010" cy="869950"/>
          </a:xfrm>
        </p:grpSpPr>
        <p:pic>
          <p:nvPicPr>
            <p:cNvPr id="24" name="object 2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484376" y="1389888"/>
              <a:ext cx="2571750" cy="564641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484376" y="1694688"/>
              <a:ext cx="2945129" cy="564641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94004" y="1389888"/>
              <a:ext cx="436626" cy="564641"/>
            </a:xfrm>
            <a:prstGeom prst="rect">
              <a:avLst/>
            </a:prstGeom>
          </p:spPr>
        </p:pic>
      </p:grpSp>
      <p:grpSp>
        <p:nvGrpSpPr>
          <p:cNvPr id="28" name="object 28"/>
          <p:cNvGrpSpPr/>
          <p:nvPr/>
        </p:nvGrpSpPr>
        <p:grpSpPr>
          <a:xfrm>
            <a:off x="8109204" y="2700527"/>
            <a:ext cx="2244090" cy="869950"/>
            <a:chOff x="6585204" y="2700527"/>
            <a:chExt cx="2244090" cy="869950"/>
          </a:xfrm>
        </p:grpSpPr>
        <p:pic>
          <p:nvPicPr>
            <p:cNvPr id="29" name="object 2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585204" y="2700527"/>
              <a:ext cx="2244090" cy="564641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585204" y="3005327"/>
              <a:ext cx="1155953" cy="564641"/>
            </a:xfrm>
            <a:prstGeom prst="rect">
              <a:avLst/>
            </a:prstGeom>
          </p:spPr>
        </p:pic>
      </p:grpSp>
      <p:pic>
        <p:nvPicPr>
          <p:cNvPr id="32" name="object 32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5888736" y="2700528"/>
            <a:ext cx="1892045" cy="564641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3008375" y="2700528"/>
            <a:ext cx="1722882" cy="564641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2267712" y="2700528"/>
            <a:ext cx="537210" cy="564641"/>
          </a:xfrm>
          <a:prstGeom prst="rect">
            <a:avLst/>
          </a:prstGeom>
        </p:spPr>
      </p:pic>
      <p:sp>
        <p:nvSpPr>
          <p:cNvPr id="37" name="object 37"/>
          <p:cNvSpPr txBox="1"/>
          <p:nvPr/>
        </p:nvSpPr>
        <p:spPr>
          <a:xfrm>
            <a:off x="2414423" y="2749424"/>
            <a:ext cx="22669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000" b="1" spc="10" dirty="0">
                <a:latin typeface="Times New Roman"/>
                <a:cs typeface="Times New Roman"/>
              </a:rPr>
              <a:t>II</a:t>
            </a:r>
            <a:endParaRPr sz="2000" dirty="0">
              <a:latin typeface="Times New Roman"/>
              <a:cs typeface="Times New Roman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8109204" y="3401567"/>
            <a:ext cx="2189480" cy="869950"/>
            <a:chOff x="6585204" y="3401567"/>
            <a:chExt cx="2189480" cy="869950"/>
          </a:xfrm>
        </p:grpSpPr>
        <p:pic>
          <p:nvPicPr>
            <p:cNvPr id="39" name="object 3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585204" y="3401567"/>
              <a:ext cx="2170938" cy="564641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585204" y="3706367"/>
              <a:ext cx="2189226" cy="564642"/>
            </a:xfrm>
            <a:prstGeom prst="rect">
              <a:avLst/>
            </a:prstGeom>
          </p:spPr>
        </p:pic>
      </p:grpSp>
      <p:grpSp>
        <p:nvGrpSpPr>
          <p:cNvPr id="42" name="object 42"/>
          <p:cNvGrpSpPr/>
          <p:nvPr/>
        </p:nvGrpSpPr>
        <p:grpSpPr>
          <a:xfrm>
            <a:off x="5888735" y="3401567"/>
            <a:ext cx="1948814" cy="1174750"/>
            <a:chOff x="4364735" y="3401567"/>
            <a:chExt cx="1948814" cy="1174750"/>
          </a:xfrm>
        </p:grpSpPr>
        <p:pic>
          <p:nvPicPr>
            <p:cNvPr id="43" name="object 4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364735" y="3401567"/>
              <a:ext cx="1948434" cy="564641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364735" y="3706367"/>
              <a:ext cx="1777745" cy="564642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364735" y="4011167"/>
              <a:ext cx="995934" cy="564642"/>
            </a:xfrm>
            <a:prstGeom prst="rect">
              <a:avLst/>
            </a:prstGeom>
          </p:spPr>
        </p:pic>
      </p:grpSp>
      <p:grpSp>
        <p:nvGrpSpPr>
          <p:cNvPr id="47" name="object 47"/>
          <p:cNvGrpSpPr/>
          <p:nvPr/>
        </p:nvGrpSpPr>
        <p:grpSpPr>
          <a:xfrm>
            <a:off x="2217420" y="3401567"/>
            <a:ext cx="3733165" cy="1174750"/>
            <a:chOff x="693419" y="3401567"/>
            <a:chExt cx="3733165" cy="1174750"/>
          </a:xfrm>
        </p:grpSpPr>
        <p:pic>
          <p:nvPicPr>
            <p:cNvPr id="48" name="object 48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484375" y="3401567"/>
              <a:ext cx="2942081" cy="564641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484375" y="3706367"/>
              <a:ext cx="1946910" cy="564642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484375" y="4011167"/>
              <a:ext cx="1500377" cy="564642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93419" y="3401567"/>
              <a:ext cx="637793" cy="564641"/>
            </a:xfrm>
            <a:prstGeom prst="rect">
              <a:avLst/>
            </a:prstGeom>
          </p:spPr>
        </p:pic>
      </p:grpSp>
      <p:sp>
        <p:nvSpPr>
          <p:cNvPr id="54" name="object 54"/>
          <p:cNvSpPr txBox="1"/>
          <p:nvPr/>
        </p:nvSpPr>
        <p:spPr>
          <a:xfrm>
            <a:off x="8255254" y="4456558"/>
            <a:ext cx="125095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000" spc="-75" dirty="0">
                <a:latin typeface="Times New Roman"/>
                <a:cs typeface="Times New Roman"/>
              </a:rPr>
              <a:t>Bas</a:t>
            </a:r>
            <a:r>
              <a:rPr sz="2000" spc="-110" dirty="0">
                <a:latin typeface="Times New Roman"/>
                <a:cs typeface="Times New Roman"/>
              </a:rPr>
              <a:t>a</a:t>
            </a:r>
            <a:r>
              <a:rPr sz="2000" spc="-70" dirty="0">
                <a:latin typeface="Times New Roman"/>
                <a:cs typeface="Times New Roman"/>
              </a:rPr>
              <a:t>l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55" dirty="0">
                <a:latin typeface="Times New Roman"/>
                <a:cs typeface="Times New Roman"/>
              </a:rPr>
              <a:t>lamina</a:t>
            </a:r>
            <a:endParaRPr sz="2000" dirty="0">
              <a:latin typeface="Times New Roman"/>
              <a:cs typeface="Times New Roman"/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5888735" y="4407408"/>
            <a:ext cx="2120900" cy="869950"/>
            <a:chOff x="4364735" y="4407408"/>
            <a:chExt cx="2120900" cy="869950"/>
          </a:xfrm>
        </p:grpSpPr>
        <p:pic>
          <p:nvPicPr>
            <p:cNvPr id="56" name="object 56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364735" y="4407408"/>
              <a:ext cx="2120645" cy="564642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4364735" y="4712208"/>
              <a:ext cx="1610106" cy="564642"/>
            </a:xfrm>
            <a:prstGeom prst="rect">
              <a:avLst/>
            </a:prstGeom>
          </p:spPr>
        </p:pic>
      </p:grpSp>
      <p:grpSp>
        <p:nvGrpSpPr>
          <p:cNvPr id="59" name="object 59"/>
          <p:cNvGrpSpPr/>
          <p:nvPr/>
        </p:nvGrpSpPr>
        <p:grpSpPr>
          <a:xfrm>
            <a:off x="2234183" y="4407408"/>
            <a:ext cx="3128010" cy="869950"/>
            <a:chOff x="710183" y="4407408"/>
            <a:chExt cx="3128010" cy="869950"/>
          </a:xfrm>
        </p:grpSpPr>
        <p:pic>
          <p:nvPicPr>
            <p:cNvPr id="60" name="object 60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484375" y="4407408"/>
              <a:ext cx="2353818" cy="564642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484375" y="4712208"/>
              <a:ext cx="1707642" cy="564642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710183" y="4407408"/>
              <a:ext cx="605790" cy="564642"/>
            </a:xfrm>
            <a:prstGeom prst="rect">
              <a:avLst/>
            </a:prstGeom>
          </p:spPr>
        </p:pic>
      </p:grpSp>
      <p:grpSp>
        <p:nvGrpSpPr>
          <p:cNvPr id="64" name="object 64"/>
          <p:cNvGrpSpPr/>
          <p:nvPr/>
        </p:nvGrpSpPr>
        <p:grpSpPr>
          <a:xfrm>
            <a:off x="8109204" y="5108447"/>
            <a:ext cx="1974850" cy="869950"/>
            <a:chOff x="6585204" y="5108447"/>
            <a:chExt cx="1974850" cy="869950"/>
          </a:xfrm>
        </p:grpSpPr>
        <p:pic>
          <p:nvPicPr>
            <p:cNvPr id="65" name="object 65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6585204" y="5108447"/>
              <a:ext cx="1974342" cy="564641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6585204" y="5413247"/>
              <a:ext cx="1148333" cy="564641"/>
            </a:xfrm>
            <a:prstGeom prst="rect">
              <a:avLst/>
            </a:prstGeom>
          </p:spPr>
        </p:pic>
      </p:grpSp>
      <p:grpSp>
        <p:nvGrpSpPr>
          <p:cNvPr id="68" name="object 68"/>
          <p:cNvGrpSpPr/>
          <p:nvPr/>
        </p:nvGrpSpPr>
        <p:grpSpPr>
          <a:xfrm>
            <a:off x="5888735" y="5034861"/>
            <a:ext cx="1959610" cy="869950"/>
            <a:chOff x="4364735" y="5108447"/>
            <a:chExt cx="1959610" cy="869950"/>
          </a:xfrm>
        </p:grpSpPr>
        <p:pic>
          <p:nvPicPr>
            <p:cNvPr id="69" name="object 69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4364735" y="5108447"/>
              <a:ext cx="1959102" cy="564641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4364735" y="5413247"/>
              <a:ext cx="963930" cy="564641"/>
            </a:xfrm>
            <a:prstGeom prst="rect">
              <a:avLst/>
            </a:prstGeom>
          </p:spPr>
        </p:pic>
      </p:grpSp>
      <p:grpSp>
        <p:nvGrpSpPr>
          <p:cNvPr id="72" name="object 72"/>
          <p:cNvGrpSpPr/>
          <p:nvPr/>
        </p:nvGrpSpPr>
        <p:grpSpPr>
          <a:xfrm>
            <a:off x="3008375" y="5108447"/>
            <a:ext cx="2929890" cy="869950"/>
            <a:chOff x="1484375" y="5108447"/>
            <a:chExt cx="2929890" cy="869950"/>
          </a:xfrm>
        </p:grpSpPr>
        <p:pic>
          <p:nvPicPr>
            <p:cNvPr id="73" name="object 73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484375" y="5108447"/>
              <a:ext cx="2929890" cy="564641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484375" y="5413247"/>
              <a:ext cx="758189" cy="564641"/>
            </a:xfrm>
            <a:prstGeom prst="rect">
              <a:avLst/>
            </a:prstGeom>
          </p:spPr>
        </p:pic>
      </p:grpSp>
      <p:pic>
        <p:nvPicPr>
          <p:cNvPr id="76" name="object 76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2284477" y="5108448"/>
            <a:ext cx="505205" cy="564641"/>
          </a:xfrm>
          <a:prstGeom prst="rect">
            <a:avLst/>
          </a:prstGeom>
        </p:spPr>
      </p:pic>
      <p:grpSp>
        <p:nvGrpSpPr>
          <p:cNvPr id="78" name="object 78"/>
          <p:cNvGrpSpPr/>
          <p:nvPr/>
        </p:nvGrpSpPr>
        <p:grpSpPr>
          <a:xfrm>
            <a:off x="8109205" y="5809488"/>
            <a:ext cx="2155825" cy="565150"/>
            <a:chOff x="6585204" y="5809488"/>
            <a:chExt cx="2155825" cy="565150"/>
          </a:xfrm>
        </p:grpSpPr>
        <p:pic>
          <p:nvPicPr>
            <p:cNvPr id="79" name="object 79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6585204" y="5809488"/>
              <a:ext cx="1034033" cy="564642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7283196" y="5809488"/>
              <a:ext cx="415277" cy="564642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7362444" y="5809488"/>
              <a:ext cx="1378457" cy="564642"/>
            </a:xfrm>
            <a:prstGeom prst="rect">
              <a:avLst/>
            </a:prstGeom>
          </p:spPr>
        </p:pic>
      </p:grpSp>
      <p:pic>
        <p:nvPicPr>
          <p:cNvPr id="83" name="object 83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8109205" y="6114288"/>
            <a:ext cx="1146809" cy="564642"/>
          </a:xfrm>
          <a:prstGeom prst="rect">
            <a:avLst/>
          </a:prstGeom>
        </p:spPr>
      </p:pic>
      <p:grpSp>
        <p:nvGrpSpPr>
          <p:cNvPr id="85" name="object 85"/>
          <p:cNvGrpSpPr/>
          <p:nvPr/>
        </p:nvGrpSpPr>
        <p:grpSpPr>
          <a:xfrm>
            <a:off x="5644519" y="5681074"/>
            <a:ext cx="2328365" cy="1048511"/>
            <a:chOff x="4364734" y="5809488"/>
            <a:chExt cx="2335531" cy="1048508"/>
          </a:xfrm>
        </p:grpSpPr>
        <p:pic>
          <p:nvPicPr>
            <p:cNvPr id="86" name="object 86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4364735" y="5809488"/>
              <a:ext cx="2081022" cy="564642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4364734" y="6114288"/>
              <a:ext cx="2308097" cy="564642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4364735" y="6419091"/>
              <a:ext cx="2335530" cy="438905"/>
            </a:xfrm>
            <a:prstGeom prst="rect">
              <a:avLst/>
            </a:prstGeom>
          </p:spPr>
        </p:pic>
      </p:grpSp>
      <p:grpSp>
        <p:nvGrpSpPr>
          <p:cNvPr id="90" name="object 90"/>
          <p:cNvGrpSpPr/>
          <p:nvPr/>
        </p:nvGrpSpPr>
        <p:grpSpPr>
          <a:xfrm>
            <a:off x="2183891" y="5809488"/>
            <a:ext cx="2686050" cy="565150"/>
            <a:chOff x="659891" y="5809488"/>
            <a:chExt cx="2686050" cy="565150"/>
          </a:xfrm>
        </p:grpSpPr>
        <p:pic>
          <p:nvPicPr>
            <p:cNvPr id="91" name="object 91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1484375" y="5809488"/>
              <a:ext cx="1861566" cy="564642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659891" y="5809488"/>
              <a:ext cx="706374" cy="564642"/>
            </a:xfrm>
            <a:prstGeom prst="rect">
              <a:avLst/>
            </a:prstGeom>
          </p:spPr>
        </p:pic>
      </p:grpSp>
      <p:pic>
        <p:nvPicPr>
          <p:cNvPr id="94" name="object 94"/>
          <p:cNvPicPr/>
          <p:nvPr/>
        </p:nvPicPr>
        <p:blipFill>
          <a:blip r:embed="rId49" cstate="print"/>
          <a:stretch>
            <a:fillRect/>
          </a:stretch>
        </p:blipFill>
        <p:spPr>
          <a:xfrm>
            <a:off x="9582912" y="6262115"/>
            <a:ext cx="259829" cy="238518"/>
          </a:xfrm>
          <a:prstGeom prst="rect">
            <a:avLst/>
          </a:prstGeom>
        </p:spPr>
      </p:pic>
      <p:sp>
        <p:nvSpPr>
          <p:cNvPr id="95" name="object 95"/>
          <p:cNvSpPr txBox="1"/>
          <p:nvPr/>
        </p:nvSpPr>
        <p:spPr>
          <a:xfrm>
            <a:off x="9640061" y="6285688"/>
            <a:ext cx="13843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b="1" spc="-5" dirty="0">
                <a:solidFill>
                  <a:srgbClr val="FFFFFF"/>
                </a:solidFill>
                <a:latin typeface="Arial"/>
                <a:cs typeface="Arial"/>
              </a:rPr>
              <a:t>31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96" name="object 96"/>
          <p:cNvGrpSpPr/>
          <p:nvPr/>
        </p:nvGrpSpPr>
        <p:grpSpPr>
          <a:xfrm>
            <a:off x="3176141" y="382852"/>
            <a:ext cx="5701030" cy="365125"/>
            <a:chOff x="42671" y="262127"/>
            <a:chExt cx="5701030" cy="365125"/>
          </a:xfrm>
        </p:grpSpPr>
        <p:pic>
          <p:nvPicPr>
            <p:cNvPr id="97" name="object 97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42671" y="262127"/>
              <a:ext cx="5700522" cy="363474"/>
            </a:xfrm>
            <a:prstGeom prst="rect">
              <a:avLst/>
            </a:prstGeom>
          </p:spPr>
        </p:pic>
        <p:pic>
          <p:nvPicPr>
            <p:cNvPr id="98" name="object 98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71627" y="295655"/>
              <a:ext cx="5666994" cy="331470"/>
            </a:xfrm>
            <a:prstGeom prst="rect">
              <a:avLst/>
            </a:prstGeom>
          </p:spPr>
        </p:pic>
        <p:pic>
          <p:nvPicPr>
            <p:cNvPr id="99" name="object 99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98195" y="321436"/>
              <a:ext cx="5616804" cy="281813"/>
            </a:xfrm>
            <a:prstGeom prst="rect">
              <a:avLst/>
            </a:prstGeom>
          </p:spPr>
        </p:pic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1" y="914401"/>
            <a:ext cx="3274807" cy="544195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582912" y="6262115"/>
            <a:ext cx="259829" cy="238518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4009561" y="4990977"/>
            <a:ext cx="3897629" cy="512445"/>
            <a:chOff x="2264473" y="4792789"/>
            <a:chExt cx="3897629" cy="512445"/>
          </a:xfrm>
        </p:grpSpPr>
        <p:sp>
          <p:nvSpPr>
            <p:cNvPr id="5" name="object 5"/>
            <p:cNvSpPr/>
            <p:nvPr/>
          </p:nvSpPr>
          <p:spPr>
            <a:xfrm>
              <a:off x="2269235" y="4797552"/>
              <a:ext cx="3888104" cy="502920"/>
            </a:xfrm>
            <a:custGeom>
              <a:avLst/>
              <a:gdLst/>
              <a:ahLst/>
              <a:cxnLst/>
              <a:rect l="l" t="t" r="r" b="b"/>
              <a:pathLst>
                <a:path w="3888104" h="502920">
                  <a:moveTo>
                    <a:pt x="971295" y="0"/>
                  </a:moveTo>
                  <a:lnTo>
                    <a:pt x="0" y="251460"/>
                  </a:lnTo>
                  <a:lnTo>
                    <a:pt x="971295" y="502920"/>
                  </a:lnTo>
                  <a:lnTo>
                    <a:pt x="971295" y="377190"/>
                  </a:lnTo>
                  <a:lnTo>
                    <a:pt x="3887724" y="377190"/>
                  </a:lnTo>
                  <a:lnTo>
                    <a:pt x="3887724" y="125730"/>
                  </a:lnTo>
                  <a:lnTo>
                    <a:pt x="971295" y="125730"/>
                  </a:lnTo>
                  <a:lnTo>
                    <a:pt x="971295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269235" y="4797552"/>
              <a:ext cx="3888104" cy="502920"/>
            </a:xfrm>
            <a:custGeom>
              <a:avLst/>
              <a:gdLst/>
              <a:ahLst/>
              <a:cxnLst/>
              <a:rect l="l" t="t" r="r" b="b"/>
              <a:pathLst>
                <a:path w="3888104" h="502920">
                  <a:moveTo>
                    <a:pt x="0" y="251460"/>
                  </a:moveTo>
                  <a:lnTo>
                    <a:pt x="971295" y="0"/>
                  </a:lnTo>
                  <a:lnTo>
                    <a:pt x="971295" y="125730"/>
                  </a:lnTo>
                  <a:lnTo>
                    <a:pt x="3887724" y="125730"/>
                  </a:lnTo>
                  <a:lnTo>
                    <a:pt x="3887724" y="377190"/>
                  </a:lnTo>
                  <a:lnTo>
                    <a:pt x="971295" y="377190"/>
                  </a:lnTo>
                  <a:lnTo>
                    <a:pt x="971295" y="502920"/>
                  </a:lnTo>
                  <a:lnTo>
                    <a:pt x="0" y="251460"/>
                  </a:lnTo>
                  <a:close/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012699" y="5106932"/>
            <a:ext cx="3010535" cy="10236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30" dirty="0">
                <a:solidFill>
                  <a:srgbClr val="FFFFFF"/>
                </a:solidFill>
                <a:latin typeface="Times New Roman"/>
                <a:cs typeface="Times New Roman"/>
              </a:rPr>
              <a:t>EXTRA</a:t>
            </a:r>
            <a:r>
              <a:rPr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pc="-55" dirty="0">
                <a:solidFill>
                  <a:srgbClr val="FFFFFF"/>
                </a:solidFill>
                <a:latin typeface="Times New Roman"/>
                <a:cs typeface="Times New Roman"/>
              </a:rPr>
              <a:t>CELLULAR</a:t>
            </a:r>
            <a:endParaRPr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 dirty="0">
              <a:latin typeface="Times New Roman"/>
              <a:cs typeface="Times New Roman"/>
            </a:endParaRPr>
          </a:p>
          <a:p>
            <a:pPr marL="752475">
              <a:spcBef>
                <a:spcPts val="1235"/>
              </a:spcBef>
            </a:pPr>
            <a:r>
              <a:rPr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Cleavage</a:t>
            </a:r>
            <a:r>
              <a:rPr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FFFFFF"/>
                </a:solidFill>
                <a:latin typeface="Times New Roman"/>
                <a:cs typeface="Times New Roman"/>
              </a:rPr>
              <a:t>assembly</a:t>
            </a:r>
            <a:endParaRPr dirty="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093218" y="970759"/>
            <a:ext cx="5267325" cy="3969385"/>
            <a:chOff x="3629977" y="472249"/>
            <a:chExt cx="5267325" cy="3969385"/>
          </a:xfrm>
        </p:grpSpPr>
        <p:sp>
          <p:nvSpPr>
            <p:cNvPr id="9" name="object 9"/>
            <p:cNvSpPr/>
            <p:nvPr/>
          </p:nvSpPr>
          <p:spPr>
            <a:xfrm>
              <a:off x="3634740" y="477012"/>
              <a:ext cx="5257800" cy="3959860"/>
            </a:xfrm>
            <a:custGeom>
              <a:avLst/>
              <a:gdLst/>
              <a:ahLst/>
              <a:cxnLst/>
              <a:rect l="l" t="t" r="r" b="b"/>
              <a:pathLst>
                <a:path w="5257800" h="3959860">
                  <a:moveTo>
                    <a:pt x="5257800" y="0"/>
                  </a:moveTo>
                  <a:lnTo>
                    <a:pt x="0" y="0"/>
                  </a:lnTo>
                  <a:lnTo>
                    <a:pt x="0" y="3959352"/>
                  </a:lnTo>
                  <a:lnTo>
                    <a:pt x="5257800" y="3959352"/>
                  </a:lnTo>
                  <a:lnTo>
                    <a:pt x="5257800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634740" y="477012"/>
              <a:ext cx="5257800" cy="3959860"/>
            </a:xfrm>
            <a:custGeom>
              <a:avLst/>
              <a:gdLst/>
              <a:ahLst/>
              <a:cxnLst/>
              <a:rect l="l" t="t" r="r" b="b"/>
              <a:pathLst>
                <a:path w="5257800" h="3959860">
                  <a:moveTo>
                    <a:pt x="0" y="3959352"/>
                  </a:moveTo>
                  <a:lnTo>
                    <a:pt x="5257800" y="3959352"/>
                  </a:lnTo>
                  <a:lnTo>
                    <a:pt x="5257800" y="0"/>
                  </a:lnTo>
                  <a:lnTo>
                    <a:pt x="0" y="0"/>
                  </a:lnTo>
                  <a:lnTo>
                    <a:pt x="0" y="3959352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5147297" y="1135394"/>
            <a:ext cx="2394585" cy="574675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u="heavy" spc="-45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Intracell</a:t>
            </a:r>
            <a:r>
              <a:rPr sz="3600" b="1" u="heavy" spc="-55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u</a:t>
            </a:r>
            <a:r>
              <a:rPr sz="3600" b="1" u="heavy" spc="-175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lar</a:t>
            </a:r>
            <a:endParaRPr sz="36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12"/>
          </p:nvPr>
        </p:nvSpPr>
        <p:spPr>
          <a:xfrm>
            <a:off x="10134600" y="6468063"/>
            <a:ext cx="2743200" cy="141705"/>
          </a:xfrm>
          <a:prstGeom prst="rect">
            <a:avLst/>
          </a:prstGeom>
        </p:spPr>
        <p:txBody>
          <a:bodyPr vert="horz" wrap="square" lIns="0" tIns="3175" rIns="0" bIns="0" rtlCol="0" anchor="ctr">
            <a:spAutoFit/>
          </a:bodyPr>
          <a:lstStyle/>
          <a:p>
            <a:pPr marL="38100">
              <a:spcBef>
                <a:spcPts val="25"/>
              </a:spcBef>
            </a:pPr>
            <a:fld id="{81D60167-4931-47E6-BA6A-407CBD079E47}" type="slidenum">
              <a:rPr dirty="0"/>
              <a:pPr marL="38100">
                <a:spcBef>
                  <a:spcPts val="25"/>
                </a:spcBef>
              </a:pPr>
              <a:t>32</a:t>
            </a:fld>
            <a:endParaRPr dirty="0"/>
          </a:p>
        </p:txBody>
      </p:sp>
      <p:sp>
        <p:nvSpPr>
          <p:cNvPr id="12" name="object 12"/>
          <p:cNvSpPr txBox="1"/>
          <p:nvPr/>
        </p:nvSpPr>
        <p:spPr>
          <a:xfrm>
            <a:off x="5147297" y="1702880"/>
            <a:ext cx="4629785" cy="1946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135" dirty="0">
                <a:solidFill>
                  <a:srgbClr val="FFFFFF"/>
                </a:solidFill>
                <a:latin typeface="Times New Roman"/>
                <a:cs typeface="Times New Roman"/>
              </a:rPr>
              <a:t>*</a:t>
            </a:r>
            <a:r>
              <a:rPr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b="1" spc="-65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b="1" spc="-105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b="1" spc="-114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b="1" spc="20" dirty="0">
                <a:solidFill>
                  <a:srgbClr val="FFFFFF"/>
                </a:solidFill>
                <a:latin typeface="Times New Roman"/>
                <a:cs typeface="Times New Roman"/>
              </a:rPr>
              <a:t>ns</a:t>
            </a:r>
            <a:r>
              <a:rPr b="1" spc="15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b="1" spc="-65" dirty="0">
                <a:solidFill>
                  <a:srgbClr val="FFFFFF"/>
                </a:solidFill>
                <a:latin typeface="Times New Roman"/>
                <a:cs typeface="Times New Roman"/>
              </a:rPr>
              <a:t>rip</a:t>
            </a:r>
            <a:r>
              <a:rPr b="1" dirty="0">
                <a:solidFill>
                  <a:srgbClr val="FFFFFF"/>
                </a:solidFill>
                <a:latin typeface="Times New Roman"/>
                <a:cs typeface="Times New Roman"/>
              </a:rPr>
              <a:t>tion</a:t>
            </a:r>
            <a:r>
              <a:rPr b="1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b="1" spc="80" dirty="0">
                <a:solidFill>
                  <a:srgbClr val="FFFFFF"/>
                </a:solidFill>
                <a:latin typeface="Times New Roman"/>
                <a:cs typeface="Times New Roman"/>
              </a:rPr>
              <a:t>(Nu</a:t>
            </a:r>
            <a:r>
              <a:rPr b="1" spc="15" dirty="0">
                <a:solidFill>
                  <a:srgbClr val="FFFFFF"/>
                </a:solidFill>
                <a:latin typeface="Times New Roman"/>
                <a:cs typeface="Times New Roman"/>
              </a:rPr>
              <a:t>cl</a:t>
            </a:r>
            <a:r>
              <a:rPr b="1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b="1" spc="15" dirty="0">
                <a:solidFill>
                  <a:srgbClr val="FFFFFF"/>
                </a:solidFill>
                <a:latin typeface="Times New Roman"/>
                <a:cs typeface="Times New Roman"/>
              </a:rPr>
              <a:t>us).</a:t>
            </a:r>
            <a:endParaRPr>
              <a:latin typeface="Times New Roman"/>
              <a:cs typeface="Times New Roman"/>
            </a:endParaRPr>
          </a:p>
          <a:p>
            <a:pPr marL="181610" indent="-169545">
              <a:buChar char="*"/>
              <a:tabLst>
                <a:tab pos="182245" algn="l"/>
              </a:tabLst>
            </a:pPr>
            <a:r>
              <a:rPr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Translation</a:t>
            </a:r>
            <a:r>
              <a:rPr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(rER).</a:t>
            </a:r>
            <a:endParaRPr>
              <a:latin typeface="Times New Roman"/>
              <a:cs typeface="Times New Roman"/>
            </a:endParaRPr>
          </a:p>
          <a:p>
            <a:pPr marL="181610" indent="-169545">
              <a:buChar char="*"/>
              <a:tabLst>
                <a:tab pos="182245" algn="l"/>
              </a:tabLst>
            </a:pPr>
            <a:r>
              <a:rPr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Hydroxylation</a:t>
            </a:r>
            <a:r>
              <a:rPr b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(rER).</a:t>
            </a:r>
            <a:endParaRPr>
              <a:latin typeface="Times New Roman"/>
              <a:cs typeface="Times New Roman"/>
            </a:endParaRPr>
          </a:p>
          <a:p>
            <a:pPr marL="181610" indent="-169545">
              <a:buChar char="*"/>
              <a:tabLst>
                <a:tab pos="182245" algn="l"/>
              </a:tabLst>
            </a:pPr>
            <a:r>
              <a:rPr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Glycosylation</a:t>
            </a:r>
            <a:r>
              <a:rPr b="1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(rER</a:t>
            </a:r>
            <a:r>
              <a:rPr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&amp;</a:t>
            </a:r>
            <a:r>
              <a:rPr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FFFFFF"/>
                </a:solidFill>
                <a:latin typeface="Times New Roman"/>
                <a:cs typeface="Times New Roman"/>
              </a:rPr>
              <a:t>Golgi).</a:t>
            </a:r>
            <a:endParaRPr>
              <a:latin typeface="Times New Roman"/>
              <a:cs typeface="Times New Roman"/>
            </a:endParaRPr>
          </a:p>
          <a:p>
            <a:pPr marL="181610" indent="-169545">
              <a:buChar char="*"/>
              <a:tabLst>
                <a:tab pos="182245" algn="l"/>
              </a:tabLst>
            </a:pPr>
            <a:r>
              <a:rPr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Formation</a:t>
            </a:r>
            <a:r>
              <a:rPr b="1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b="1" spc="25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triple</a:t>
            </a:r>
            <a:r>
              <a:rPr b="1" dirty="0">
                <a:solidFill>
                  <a:srgbClr val="FFFFFF"/>
                </a:solidFill>
                <a:latin typeface="Times New Roman"/>
                <a:cs typeface="Times New Roman"/>
              </a:rPr>
              <a:t> helix.</a:t>
            </a:r>
            <a:endParaRPr>
              <a:latin typeface="Times New Roman"/>
              <a:cs typeface="Times New Roman"/>
            </a:endParaRPr>
          </a:p>
          <a:p>
            <a:pPr marL="12700" marR="5080">
              <a:buChar char="*"/>
              <a:tabLst>
                <a:tab pos="182245" algn="l"/>
              </a:tabLst>
            </a:pPr>
            <a:r>
              <a:rPr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Secretion </a:t>
            </a:r>
            <a:r>
              <a:rPr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procollagen </a:t>
            </a:r>
            <a:r>
              <a:rPr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(trans </a:t>
            </a:r>
            <a:r>
              <a:rPr b="1" spc="-5" dirty="0">
                <a:solidFill>
                  <a:srgbClr val="FFFFFF"/>
                </a:solidFill>
                <a:latin typeface="Times New Roman"/>
                <a:cs typeface="Times New Roman"/>
              </a:rPr>
              <a:t>Golgi </a:t>
            </a:r>
            <a:r>
              <a:rPr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network </a:t>
            </a:r>
            <a:r>
              <a:rPr b="1" spc="-4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FFFFFF"/>
                </a:solidFill>
                <a:latin typeface="Times New Roman"/>
                <a:cs typeface="Times New Roman"/>
              </a:rPr>
              <a:t>microtubules).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303630" y="4173030"/>
            <a:ext cx="27724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b="1" spc="-25" dirty="0">
                <a:solidFill>
                  <a:srgbClr val="FF3300"/>
                </a:solidFill>
                <a:latin typeface="Times New Roman"/>
                <a:cs typeface="Times New Roman"/>
              </a:rPr>
              <a:t>***</a:t>
            </a:r>
            <a:r>
              <a:rPr sz="2400" b="1" spc="-20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50" dirty="0">
                <a:solidFill>
                  <a:srgbClr val="FF3300"/>
                </a:solidFill>
                <a:latin typeface="Times New Roman"/>
                <a:cs typeface="Times New Roman"/>
              </a:rPr>
              <a:t>Vit.</a:t>
            </a:r>
            <a:r>
              <a:rPr sz="2400" b="1" spc="-15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-110" dirty="0">
                <a:solidFill>
                  <a:srgbClr val="FF3300"/>
                </a:solidFill>
                <a:latin typeface="Times New Roman"/>
                <a:cs typeface="Times New Roman"/>
              </a:rPr>
              <a:t>C</a:t>
            </a:r>
            <a:r>
              <a:rPr sz="2400" b="1" spc="-20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30" dirty="0">
                <a:solidFill>
                  <a:srgbClr val="FF3300"/>
                </a:solidFill>
                <a:latin typeface="Times New Roman"/>
                <a:cs typeface="Times New Roman"/>
              </a:rPr>
              <a:t>is</a:t>
            </a:r>
            <a:r>
              <a:rPr sz="2400" b="1" spc="-20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b="1" spc="10" dirty="0">
                <a:solidFill>
                  <a:srgbClr val="FF3300"/>
                </a:solidFill>
                <a:latin typeface="Times New Roman"/>
                <a:cs typeface="Times New Roman"/>
              </a:rPr>
              <a:t>essential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19400" y="914400"/>
            <a:ext cx="6324600" cy="546811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582912" y="6262115"/>
            <a:ext cx="259829" cy="23851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xfrm>
            <a:off x="10134600" y="6468063"/>
            <a:ext cx="2743200" cy="141705"/>
          </a:xfrm>
          <a:prstGeom prst="rect">
            <a:avLst/>
          </a:prstGeom>
        </p:spPr>
        <p:txBody>
          <a:bodyPr vert="horz" wrap="square" lIns="0" tIns="3175" rIns="0" bIns="0" rtlCol="0" anchor="ctr">
            <a:spAutoFit/>
          </a:bodyPr>
          <a:lstStyle/>
          <a:p>
            <a:pPr marL="38100">
              <a:spcBef>
                <a:spcPts val="25"/>
              </a:spcBef>
            </a:pPr>
            <a:fld id="{81D60167-4931-47E6-BA6A-407CBD079E47}" type="slidenum">
              <a:rPr dirty="0"/>
              <a:pPr marL="38100">
                <a:spcBef>
                  <a:spcPts val="25"/>
                </a:spcBef>
              </a:pPr>
              <a:t>33</a:t>
            </a:fld>
            <a:endParaRPr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49043" y="911310"/>
            <a:ext cx="8250555" cy="1162050"/>
            <a:chOff x="449961" y="265556"/>
            <a:chExt cx="8250555" cy="1162050"/>
          </a:xfrm>
        </p:grpSpPr>
        <p:sp>
          <p:nvSpPr>
            <p:cNvPr id="3" name="object 3"/>
            <p:cNvSpPr/>
            <p:nvPr/>
          </p:nvSpPr>
          <p:spPr>
            <a:xfrm>
              <a:off x="459486" y="275081"/>
              <a:ext cx="8231505" cy="1143000"/>
            </a:xfrm>
            <a:custGeom>
              <a:avLst/>
              <a:gdLst/>
              <a:ahLst/>
              <a:cxnLst/>
              <a:rect l="l" t="t" r="r" b="b"/>
              <a:pathLst>
                <a:path w="8231505" h="1143000">
                  <a:moveTo>
                    <a:pt x="8040624" y="0"/>
                  </a:moveTo>
                  <a:lnTo>
                    <a:pt x="190500" y="0"/>
                  </a:lnTo>
                  <a:lnTo>
                    <a:pt x="146821" y="5034"/>
                  </a:lnTo>
                  <a:lnTo>
                    <a:pt x="106724" y="19372"/>
                  </a:lnTo>
                  <a:lnTo>
                    <a:pt x="71353" y="41867"/>
                  </a:lnTo>
                  <a:lnTo>
                    <a:pt x="41851" y="71374"/>
                  </a:lnTo>
                  <a:lnTo>
                    <a:pt x="19363" y="106746"/>
                  </a:lnTo>
                  <a:lnTo>
                    <a:pt x="5031" y="146837"/>
                  </a:lnTo>
                  <a:lnTo>
                    <a:pt x="0" y="190500"/>
                  </a:lnTo>
                  <a:lnTo>
                    <a:pt x="0" y="952500"/>
                  </a:lnTo>
                  <a:lnTo>
                    <a:pt x="5031" y="996162"/>
                  </a:lnTo>
                  <a:lnTo>
                    <a:pt x="19363" y="1036253"/>
                  </a:lnTo>
                  <a:lnTo>
                    <a:pt x="41851" y="1071625"/>
                  </a:lnTo>
                  <a:lnTo>
                    <a:pt x="71353" y="1101132"/>
                  </a:lnTo>
                  <a:lnTo>
                    <a:pt x="106724" y="1123627"/>
                  </a:lnTo>
                  <a:lnTo>
                    <a:pt x="146821" y="1137965"/>
                  </a:lnTo>
                  <a:lnTo>
                    <a:pt x="190500" y="1143000"/>
                  </a:lnTo>
                  <a:lnTo>
                    <a:pt x="8040624" y="1143000"/>
                  </a:lnTo>
                  <a:lnTo>
                    <a:pt x="8084286" y="1137965"/>
                  </a:lnTo>
                  <a:lnTo>
                    <a:pt x="8124377" y="1123627"/>
                  </a:lnTo>
                  <a:lnTo>
                    <a:pt x="8159749" y="1101132"/>
                  </a:lnTo>
                  <a:lnTo>
                    <a:pt x="8189256" y="1071625"/>
                  </a:lnTo>
                  <a:lnTo>
                    <a:pt x="8211751" y="1036253"/>
                  </a:lnTo>
                  <a:lnTo>
                    <a:pt x="8226089" y="996162"/>
                  </a:lnTo>
                  <a:lnTo>
                    <a:pt x="8231124" y="952500"/>
                  </a:lnTo>
                  <a:lnTo>
                    <a:pt x="8231124" y="190500"/>
                  </a:lnTo>
                  <a:lnTo>
                    <a:pt x="8226089" y="146837"/>
                  </a:lnTo>
                  <a:lnTo>
                    <a:pt x="8211751" y="106746"/>
                  </a:lnTo>
                  <a:lnTo>
                    <a:pt x="8189256" y="71374"/>
                  </a:lnTo>
                  <a:lnTo>
                    <a:pt x="8159749" y="41867"/>
                  </a:lnTo>
                  <a:lnTo>
                    <a:pt x="8124377" y="19372"/>
                  </a:lnTo>
                  <a:lnTo>
                    <a:pt x="8084286" y="5034"/>
                  </a:lnTo>
                  <a:lnTo>
                    <a:pt x="8040624" y="0"/>
                  </a:lnTo>
                  <a:close/>
                </a:path>
              </a:pathLst>
            </a:custGeom>
            <a:solidFill>
              <a:srgbClr val="363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59486" y="275081"/>
              <a:ext cx="8231505" cy="1143000"/>
            </a:xfrm>
            <a:custGeom>
              <a:avLst/>
              <a:gdLst/>
              <a:ahLst/>
              <a:cxnLst/>
              <a:rect l="l" t="t" r="r" b="b"/>
              <a:pathLst>
                <a:path w="8231505" h="1143000">
                  <a:moveTo>
                    <a:pt x="0" y="190500"/>
                  </a:moveTo>
                  <a:lnTo>
                    <a:pt x="5031" y="146837"/>
                  </a:lnTo>
                  <a:lnTo>
                    <a:pt x="19363" y="106746"/>
                  </a:lnTo>
                  <a:lnTo>
                    <a:pt x="41851" y="71374"/>
                  </a:lnTo>
                  <a:lnTo>
                    <a:pt x="71353" y="41867"/>
                  </a:lnTo>
                  <a:lnTo>
                    <a:pt x="106724" y="19372"/>
                  </a:lnTo>
                  <a:lnTo>
                    <a:pt x="146821" y="5034"/>
                  </a:lnTo>
                  <a:lnTo>
                    <a:pt x="190500" y="0"/>
                  </a:lnTo>
                  <a:lnTo>
                    <a:pt x="8040624" y="0"/>
                  </a:lnTo>
                  <a:lnTo>
                    <a:pt x="8084286" y="5034"/>
                  </a:lnTo>
                  <a:lnTo>
                    <a:pt x="8124377" y="19372"/>
                  </a:lnTo>
                  <a:lnTo>
                    <a:pt x="8159749" y="41867"/>
                  </a:lnTo>
                  <a:lnTo>
                    <a:pt x="8189256" y="71374"/>
                  </a:lnTo>
                  <a:lnTo>
                    <a:pt x="8211751" y="106746"/>
                  </a:lnTo>
                  <a:lnTo>
                    <a:pt x="8226089" y="146837"/>
                  </a:lnTo>
                  <a:lnTo>
                    <a:pt x="8231124" y="190500"/>
                  </a:lnTo>
                  <a:lnTo>
                    <a:pt x="8231124" y="952500"/>
                  </a:lnTo>
                  <a:lnTo>
                    <a:pt x="8226089" y="996162"/>
                  </a:lnTo>
                  <a:lnTo>
                    <a:pt x="8211751" y="1036253"/>
                  </a:lnTo>
                  <a:lnTo>
                    <a:pt x="8189256" y="1071625"/>
                  </a:lnTo>
                  <a:lnTo>
                    <a:pt x="8159749" y="1101132"/>
                  </a:lnTo>
                  <a:lnTo>
                    <a:pt x="8124377" y="1123627"/>
                  </a:lnTo>
                  <a:lnTo>
                    <a:pt x="8084286" y="1137965"/>
                  </a:lnTo>
                  <a:lnTo>
                    <a:pt x="8040624" y="1143000"/>
                  </a:lnTo>
                  <a:lnTo>
                    <a:pt x="190500" y="1143000"/>
                  </a:lnTo>
                  <a:lnTo>
                    <a:pt x="146821" y="1137965"/>
                  </a:lnTo>
                  <a:lnTo>
                    <a:pt x="106724" y="1123627"/>
                  </a:lnTo>
                  <a:lnTo>
                    <a:pt x="71353" y="1101132"/>
                  </a:lnTo>
                  <a:lnTo>
                    <a:pt x="41851" y="1071625"/>
                  </a:lnTo>
                  <a:lnTo>
                    <a:pt x="19363" y="1036253"/>
                  </a:lnTo>
                  <a:lnTo>
                    <a:pt x="5031" y="996162"/>
                  </a:lnTo>
                  <a:lnTo>
                    <a:pt x="0" y="952500"/>
                  </a:lnTo>
                  <a:lnTo>
                    <a:pt x="0" y="190500"/>
                  </a:lnTo>
                  <a:close/>
                </a:path>
              </a:pathLst>
            </a:custGeom>
            <a:ln w="19050">
              <a:solidFill>
                <a:srgbClr val="EBEBE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438400" y="1003764"/>
            <a:ext cx="4909820" cy="955040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100" b="1" spc="-5" dirty="0">
                <a:solidFill>
                  <a:schemeClr val="bg1"/>
                </a:solidFill>
                <a:latin typeface="Times New Roman"/>
                <a:cs typeface="Times New Roman"/>
              </a:rPr>
              <a:t>Clinical</a:t>
            </a:r>
            <a:r>
              <a:rPr sz="6100" b="1" spc="-3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6100" b="1" spc="-5" dirty="0">
                <a:solidFill>
                  <a:schemeClr val="bg1"/>
                </a:solidFill>
                <a:latin typeface="Times New Roman"/>
                <a:cs typeface="Times New Roman"/>
              </a:rPr>
              <a:t>Notes:</a:t>
            </a:r>
            <a:endParaRPr sz="61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12"/>
          </p:nvPr>
        </p:nvSpPr>
        <p:spPr>
          <a:xfrm>
            <a:off x="10134600" y="6468063"/>
            <a:ext cx="2743200" cy="141705"/>
          </a:xfrm>
          <a:prstGeom prst="rect">
            <a:avLst/>
          </a:prstGeom>
        </p:spPr>
        <p:txBody>
          <a:bodyPr vert="horz" wrap="square" lIns="0" tIns="3175" rIns="0" bIns="0" rtlCol="0" anchor="ctr">
            <a:spAutoFit/>
          </a:bodyPr>
          <a:lstStyle/>
          <a:p>
            <a:pPr marL="38100">
              <a:spcBef>
                <a:spcPts val="25"/>
              </a:spcBef>
            </a:pPr>
            <a:fld id="{81D60167-4931-47E6-BA6A-407CBD079E47}" type="slidenum">
              <a:rPr dirty="0"/>
              <a:pPr marL="38100">
                <a:spcBef>
                  <a:spcPts val="25"/>
                </a:spcBef>
              </a:pPr>
              <a:t>34</a:t>
            </a:fld>
            <a:endParaRPr dirty="0"/>
          </a:p>
        </p:txBody>
      </p:sp>
      <p:grpSp>
        <p:nvGrpSpPr>
          <p:cNvPr id="6" name="object 6"/>
          <p:cNvGrpSpPr/>
          <p:nvPr/>
        </p:nvGrpSpPr>
        <p:grpSpPr>
          <a:xfrm>
            <a:off x="1970912" y="2400681"/>
            <a:ext cx="8253730" cy="898525"/>
            <a:chOff x="446912" y="2400680"/>
            <a:chExt cx="8253730" cy="898525"/>
          </a:xfrm>
        </p:grpSpPr>
        <p:sp>
          <p:nvSpPr>
            <p:cNvPr id="7" name="object 7"/>
            <p:cNvSpPr/>
            <p:nvPr/>
          </p:nvSpPr>
          <p:spPr>
            <a:xfrm>
              <a:off x="456437" y="2410205"/>
              <a:ext cx="8234680" cy="879475"/>
            </a:xfrm>
            <a:custGeom>
              <a:avLst/>
              <a:gdLst/>
              <a:ahLst/>
              <a:cxnLst/>
              <a:rect l="l" t="t" r="r" b="b"/>
              <a:pathLst>
                <a:path w="8234680" h="879475">
                  <a:moveTo>
                    <a:pt x="8087613" y="0"/>
                  </a:moveTo>
                  <a:lnTo>
                    <a:pt x="146558" y="0"/>
                  </a:lnTo>
                  <a:lnTo>
                    <a:pt x="100236" y="7475"/>
                  </a:lnTo>
                  <a:lnTo>
                    <a:pt x="60004" y="28289"/>
                  </a:lnTo>
                  <a:lnTo>
                    <a:pt x="28278" y="60021"/>
                  </a:lnTo>
                  <a:lnTo>
                    <a:pt x="7472" y="100250"/>
                  </a:lnTo>
                  <a:lnTo>
                    <a:pt x="0" y="146558"/>
                  </a:lnTo>
                  <a:lnTo>
                    <a:pt x="0" y="732790"/>
                  </a:lnTo>
                  <a:lnTo>
                    <a:pt x="7472" y="779097"/>
                  </a:lnTo>
                  <a:lnTo>
                    <a:pt x="28278" y="819326"/>
                  </a:lnTo>
                  <a:lnTo>
                    <a:pt x="60004" y="851058"/>
                  </a:lnTo>
                  <a:lnTo>
                    <a:pt x="100236" y="871872"/>
                  </a:lnTo>
                  <a:lnTo>
                    <a:pt x="146558" y="879348"/>
                  </a:lnTo>
                  <a:lnTo>
                    <a:pt x="8087613" y="879348"/>
                  </a:lnTo>
                  <a:lnTo>
                    <a:pt x="8133921" y="871872"/>
                  </a:lnTo>
                  <a:lnTo>
                    <a:pt x="8174150" y="851058"/>
                  </a:lnTo>
                  <a:lnTo>
                    <a:pt x="8205882" y="819326"/>
                  </a:lnTo>
                  <a:lnTo>
                    <a:pt x="8226696" y="779097"/>
                  </a:lnTo>
                  <a:lnTo>
                    <a:pt x="8234171" y="732790"/>
                  </a:lnTo>
                  <a:lnTo>
                    <a:pt x="8234171" y="146558"/>
                  </a:lnTo>
                  <a:lnTo>
                    <a:pt x="8226696" y="100250"/>
                  </a:lnTo>
                  <a:lnTo>
                    <a:pt x="8205882" y="60021"/>
                  </a:lnTo>
                  <a:lnTo>
                    <a:pt x="8174150" y="28289"/>
                  </a:lnTo>
                  <a:lnTo>
                    <a:pt x="8133921" y="7475"/>
                  </a:lnTo>
                  <a:lnTo>
                    <a:pt x="8087613" y="0"/>
                  </a:lnTo>
                  <a:close/>
                </a:path>
              </a:pathLst>
            </a:custGeom>
            <a:solidFill>
              <a:srgbClr val="363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56437" y="2410205"/>
              <a:ext cx="8234680" cy="879475"/>
            </a:xfrm>
            <a:custGeom>
              <a:avLst/>
              <a:gdLst/>
              <a:ahLst/>
              <a:cxnLst/>
              <a:rect l="l" t="t" r="r" b="b"/>
              <a:pathLst>
                <a:path w="8234680" h="879475">
                  <a:moveTo>
                    <a:pt x="0" y="146558"/>
                  </a:moveTo>
                  <a:lnTo>
                    <a:pt x="7472" y="100250"/>
                  </a:lnTo>
                  <a:lnTo>
                    <a:pt x="28278" y="60021"/>
                  </a:lnTo>
                  <a:lnTo>
                    <a:pt x="60004" y="28289"/>
                  </a:lnTo>
                  <a:lnTo>
                    <a:pt x="100236" y="7475"/>
                  </a:lnTo>
                  <a:lnTo>
                    <a:pt x="146558" y="0"/>
                  </a:lnTo>
                  <a:lnTo>
                    <a:pt x="8087613" y="0"/>
                  </a:lnTo>
                  <a:lnTo>
                    <a:pt x="8133921" y="7475"/>
                  </a:lnTo>
                  <a:lnTo>
                    <a:pt x="8174150" y="28289"/>
                  </a:lnTo>
                  <a:lnTo>
                    <a:pt x="8205882" y="60021"/>
                  </a:lnTo>
                  <a:lnTo>
                    <a:pt x="8226696" y="100250"/>
                  </a:lnTo>
                  <a:lnTo>
                    <a:pt x="8234171" y="146558"/>
                  </a:lnTo>
                  <a:lnTo>
                    <a:pt x="8234171" y="732790"/>
                  </a:lnTo>
                  <a:lnTo>
                    <a:pt x="8226696" y="779097"/>
                  </a:lnTo>
                  <a:lnTo>
                    <a:pt x="8205882" y="819326"/>
                  </a:lnTo>
                  <a:lnTo>
                    <a:pt x="8174150" y="851058"/>
                  </a:lnTo>
                  <a:lnTo>
                    <a:pt x="8133921" y="871872"/>
                  </a:lnTo>
                  <a:lnTo>
                    <a:pt x="8087613" y="879348"/>
                  </a:lnTo>
                  <a:lnTo>
                    <a:pt x="146558" y="879348"/>
                  </a:lnTo>
                  <a:lnTo>
                    <a:pt x="100236" y="871872"/>
                  </a:lnTo>
                  <a:lnTo>
                    <a:pt x="60004" y="851058"/>
                  </a:lnTo>
                  <a:lnTo>
                    <a:pt x="28278" y="819326"/>
                  </a:lnTo>
                  <a:lnTo>
                    <a:pt x="7472" y="779097"/>
                  </a:lnTo>
                  <a:lnTo>
                    <a:pt x="0" y="732790"/>
                  </a:lnTo>
                  <a:lnTo>
                    <a:pt x="0" y="146558"/>
                  </a:lnTo>
                  <a:close/>
                </a:path>
              </a:pathLst>
            </a:custGeom>
            <a:ln w="19050">
              <a:solidFill>
                <a:srgbClr val="EBEBE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1970912" y="3415666"/>
            <a:ext cx="8253730" cy="898525"/>
            <a:chOff x="446912" y="3415665"/>
            <a:chExt cx="8253730" cy="898525"/>
          </a:xfrm>
        </p:grpSpPr>
        <p:sp>
          <p:nvSpPr>
            <p:cNvPr id="10" name="object 10"/>
            <p:cNvSpPr/>
            <p:nvPr/>
          </p:nvSpPr>
          <p:spPr>
            <a:xfrm>
              <a:off x="456437" y="3425190"/>
              <a:ext cx="8234680" cy="879475"/>
            </a:xfrm>
            <a:custGeom>
              <a:avLst/>
              <a:gdLst/>
              <a:ahLst/>
              <a:cxnLst/>
              <a:rect l="l" t="t" r="r" b="b"/>
              <a:pathLst>
                <a:path w="8234680" h="879475">
                  <a:moveTo>
                    <a:pt x="8087613" y="0"/>
                  </a:moveTo>
                  <a:lnTo>
                    <a:pt x="146558" y="0"/>
                  </a:lnTo>
                  <a:lnTo>
                    <a:pt x="100236" y="7475"/>
                  </a:lnTo>
                  <a:lnTo>
                    <a:pt x="60004" y="28289"/>
                  </a:lnTo>
                  <a:lnTo>
                    <a:pt x="28278" y="60021"/>
                  </a:lnTo>
                  <a:lnTo>
                    <a:pt x="7472" y="100250"/>
                  </a:lnTo>
                  <a:lnTo>
                    <a:pt x="0" y="146558"/>
                  </a:lnTo>
                  <a:lnTo>
                    <a:pt x="0" y="732790"/>
                  </a:lnTo>
                  <a:lnTo>
                    <a:pt x="7472" y="779097"/>
                  </a:lnTo>
                  <a:lnTo>
                    <a:pt x="28278" y="819326"/>
                  </a:lnTo>
                  <a:lnTo>
                    <a:pt x="60004" y="851058"/>
                  </a:lnTo>
                  <a:lnTo>
                    <a:pt x="100236" y="871872"/>
                  </a:lnTo>
                  <a:lnTo>
                    <a:pt x="146558" y="879348"/>
                  </a:lnTo>
                  <a:lnTo>
                    <a:pt x="8087613" y="879348"/>
                  </a:lnTo>
                  <a:lnTo>
                    <a:pt x="8133921" y="871872"/>
                  </a:lnTo>
                  <a:lnTo>
                    <a:pt x="8174150" y="851058"/>
                  </a:lnTo>
                  <a:lnTo>
                    <a:pt x="8205882" y="819326"/>
                  </a:lnTo>
                  <a:lnTo>
                    <a:pt x="8226696" y="779097"/>
                  </a:lnTo>
                  <a:lnTo>
                    <a:pt x="8234171" y="732790"/>
                  </a:lnTo>
                  <a:lnTo>
                    <a:pt x="8234171" y="146558"/>
                  </a:lnTo>
                  <a:lnTo>
                    <a:pt x="8226696" y="100250"/>
                  </a:lnTo>
                  <a:lnTo>
                    <a:pt x="8205882" y="60021"/>
                  </a:lnTo>
                  <a:lnTo>
                    <a:pt x="8174150" y="28289"/>
                  </a:lnTo>
                  <a:lnTo>
                    <a:pt x="8133921" y="7475"/>
                  </a:lnTo>
                  <a:lnTo>
                    <a:pt x="8087613" y="0"/>
                  </a:lnTo>
                  <a:close/>
                </a:path>
              </a:pathLst>
            </a:custGeom>
            <a:solidFill>
              <a:srgbClr val="363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56437" y="3425190"/>
              <a:ext cx="8234680" cy="879475"/>
            </a:xfrm>
            <a:custGeom>
              <a:avLst/>
              <a:gdLst/>
              <a:ahLst/>
              <a:cxnLst/>
              <a:rect l="l" t="t" r="r" b="b"/>
              <a:pathLst>
                <a:path w="8234680" h="879475">
                  <a:moveTo>
                    <a:pt x="0" y="146558"/>
                  </a:moveTo>
                  <a:lnTo>
                    <a:pt x="7472" y="100250"/>
                  </a:lnTo>
                  <a:lnTo>
                    <a:pt x="28278" y="60021"/>
                  </a:lnTo>
                  <a:lnTo>
                    <a:pt x="60004" y="28289"/>
                  </a:lnTo>
                  <a:lnTo>
                    <a:pt x="100236" y="7475"/>
                  </a:lnTo>
                  <a:lnTo>
                    <a:pt x="146558" y="0"/>
                  </a:lnTo>
                  <a:lnTo>
                    <a:pt x="8087613" y="0"/>
                  </a:lnTo>
                  <a:lnTo>
                    <a:pt x="8133921" y="7475"/>
                  </a:lnTo>
                  <a:lnTo>
                    <a:pt x="8174150" y="28289"/>
                  </a:lnTo>
                  <a:lnTo>
                    <a:pt x="8205882" y="60021"/>
                  </a:lnTo>
                  <a:lnTo>
                    <a:pt x="8226696" y="100250"/>
                  </a:lnTo>
                  <a:lnTo>
                    <a:pt x="8234171" y="146558"/>
                  </a:lnTo>
                  <a:lnTo>
                    <a:pt x="8234171" y="732790"/>
                  </a:lnTo>
                  <a:lnTo>
                    <a:pt x="8226696" y="779097"/>
                  </a:lnTo>
                  <a:lnTo>
                    <a:pt x="8205882" y="819326"/>
                  </a:lnTo>
                  <a:lnTo>
                    <a:pt x="8174150" y="851058"/>
                  </a:lnTo>
                  <a:lnTo>
                    <a:pt x="8133921" y="871872"/>
                  </a:lnTo>
                  <a:lnTo>
                    <a:pt x="8087613" y="879348"/>
                  </a:lnTo>
                  <a:lnTo>
                    <a:pt x="146558" y="879348"/>
                  </a:lnTo>
                  <a:lnTo>
                    <a:pt x="100236" y="871872"/>
                  </a:lnTo>
                  <a:lnTo>
                    <a:pt x="60004" y="851058"/>
                  </a:lnTo>
                  <a:lnTo>
                    <a:pt x="28278" y="819326"/>
                  </a:lnTo>
                  <a:lnTo>
                    <a:pt x="7472" y="779097"/>
                  </a:lnTo>
                  <a:lnTo>
                    <a:pt x="0" y="732790"/>
                  </a:lnTo>
                  <a:lnTo>
                    <a:pt x="0" y="146558"/>
                  </a:lnTo>
                  <a:close/>
                </a:path>
              </a:pathLst>
            </a:custGeom>
            <a:ln w="19050">
              <a:solidFill>
                <a:srgbClr val="EBEBE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1970912" y="4430649"/>
            <a:ext cx="8253730" cy="898525"/>
            <a:chOff x="446912" y="4430648"/>
            <a:chExt cx="8253730" cy="898525"/>
          </a:xfrm>
        </p:grpSpPr>
        <p:sp>
          <p:nvSpPr>
            <p:cNvPr id="13" name="object 13"/>
            <p:cNvSpPr/>
            <p:nvPr/>
          </p:nvSpPr>
          <p:spPr>
            <a:xfrm>
              <a:off x="456437" y="4440173"/>
              <a:ext cx="8234680" cy="879475"/>
            </a:xfrm>
            <a:custGeom>
              <a:avLst/>
              <a:gdLst/>
              <a:ahLst/>
              <a:cxnLst/>
              <a:rect l="l" t="t" r="r" b="b"/>
              <a:pathLst>
                <a:path w="8234680" h="879475">
                  <a:moveTo>
                    <a:pt x="8087613" y="0"/>
                  </a:moveTo>
                  <a:lnTo>
                    <a:pt x="146558" y="0"/>
                  </a:lnTo>
                  <a:lnTo>
                    <a:pt x="100236" y="7475"/>
                  </a:lnTo>
                  <a:lnTo>
                    <a:pt x="60004" y="28289"/>
                  </a:lnTo>
                  <a:lnTo>
                    <a:pt x="28278" y="60021"/>
                  </a:lnTo>
                  <a:lnTo>
                    <a:pt x="7472" y="100250"/>
                  </a:lnTo>
                  <a:lnTo>
                    <a:pt x="0" y="146557"/>
                  </a:lnTo>
                  <a:lnTo>
                    <a:pt x="0" y="732789"/>
                  </a:lnTo>
                  <a:lnTo>
                    <a:pt x="7472" y="779097"/>
                  </a:lnTo>
                  <a:lnTo>
                    <a:pt x="28278" y="819326"/>
                  </a:lnTo>
                  <a:lnTo>
                    <a:pt x="60004" y="851058"/>
                  </a:lnTo>
                  <a:lnTo>
                    <a:pt x="100236" y="871872"/>
                  </a:lnTo>
                  <a:lnTo>
                    <a:pt x="146558" y="879347"/>
                  </a:lnTo>
                  <a:lnTo>
                    <a:pt x="8087613" y="879347"/>
                  </a:lnTo>
                  <a:lnTo>
                    <a:pt x="8133921" y="871872"/>
                  </a:lnTo>
                  <a:lnTo>
                    <a:pt x="8174150" y="851058"/>
                  </a:lnTo>
                  <a:lnTo>
                    <a:pt x="8205882" y="819326"/>
                  </a:lnTo>
                  <a:lnTo>
                    <a:pt x="8226696" y="779097"/>
                  </a:lnTo>
                  <a:lnTo>
                    <a:pt x="8234171" y="732789"/>
                  </a:lnTo>
                  <a:lnTo>
                    <a:pt x="8234171" y="146557"/>
                  </a:lnTo>
                  <a:lnTo>
                    <a:pt x="8226696" y="100250"/>
                  </a:lnTo>
                  <a:lnTo>
                    <a:pt x="8205882" y="60021"/>
                  </a:lnTo>
                  <a:lnTo>
                    <a:pt x="8174150" y="28289"/>
                  </a:lnTo>
                  <a:lnTo>
                    <a:pt x="8133921" y="7475"/>
                  </a:lnTo>
                  <a:lnTo>
                    <a:pt x="8087613" y="0"/>
                  </a:lnTo>
                  <a:close/>
                </a:path>
              </a:pathLst>
            </a:custGeom>
            <a:solidFill>
              <a:srgbClr val="363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56437" y="4440173"/>
              <a:ext cx="8234680" cy="879475"/>
            </a:xfrm>
            <a:custGeom>
              <a:avLst/>
              <a:gdLst/>
              <a:ahLst/>
              <a:cxnLst/>
              <a:rect l="l" t="t" r="r" b="b"/>
              <a:pathLst>
                <a:path w="8234680" h="879475">
                  <a:moveTo>
                    <a:pt x="0" y="146557"/>
                  </a:moveTo>
                  <a:lnTo>
                    <a:pt x="7472" y="100250"/>
                  </a:lnTo>
                  <a:lnTo>
                    <a:pt x="28278" y="60021"/>
                  </a:lnTo>
                  <a:lnTo>
                    <a:pt x="60004" y="28289"/>
                  </a:lnTo>
                  <a:lnTo>
                    <a:pt x="100236" y="7475"/>
                  </a:lnTo>
                  <a:lnTo>
                    <a:pt x="146558" y="0"/>
                  </a:lnTo>
                  <a:lnTo>
                    <a:pt x="8087613" y="0"/>
                  </a:lnTo>
                  <a:lnTo>
                    <a:pt x="8133921" y="7475"/>
                  </a:lnTo>
                  <a:lnTo>
                    <a:pt x="8174150" y="28289"/>
                  </a:lnTo>
                  <a:lnTo>
                    <a:pt x="8205882" y="60021"/>
                  </a:lnTo>
                  <a:lnTo>
                    <a:pt x="8226696" y="100250"/>
                  </a:lnTo>
                  <a:lnTo>
                    <a:pt x="8234171" y="146557"/>
                  </a:lnTo>
                  <a:lnTo>
                    <a:pt x="8234171" y="732789"/>
                  </a:lnTo>
                  <a:lnTo>
                    <a:pt x="8226696" y="779097"/>
                  </a:lnTo>
                  <a:lnTo>
                    <a:pt x="8205882" y="819326"/>
                  </a:lnTo>
                  <a:lnTo>
                    <a:pt x="8174150" y="851058"/>
                  </a:lnTo>
                  <a:lnTo>
                    <a:pt x="8133921" y="871872"/>
                  </a:lnTo>
                  <a:lnTo>
                    <a:pt x="8087613" y="879347"/>
                  </a:lnTo>
                  <a:lnTo>
                    <a:pt x="146558" y="879347"/>
                  </a:lnTo>
                  <a:lnTo>
                    <a:pt x="100236" y="871872"/>
                  </a:lnTo>
                  <a:lnTo>
                    <a:pt x="60004" y="851058"/>
                  </a:lnTo>
                  <a:lnTo>
                    <a:pt x="28278" y="819326"/>
                  </a:lnTo>
                  <a:lnTo>
                    <a:pt x="7472" y="779097"/>
                  </a:lnTo>
                  <a:lnTo>
                    <a:pt x="0" y="732789"/>
                  </a:lnTo>
                  <a:lnTo>
                    <a:pt x="0" y="146557"/>
                  </a:lnTo>
                  <a:close/>
                </a:path>
              </a:pathLst>
            </a:custGeom>
            <a:ln w="19050">
              <a:solidFill>
                <a:srgbClr val="EBEBE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2344014" y="2120479"/>
            <a:ext cx="7460615" cy="30727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1800"/>
              </a:lnSpc>
              <a:spcBef>
                <a:spcPts val="100"/>
              </a:spcBef>
            </a:pPr>
            <a:r>
              <a:rPr sz="4700" dirty="0">
                <a:solidFill>
                  <a:srgbClr val="FFFFFF"/>
                </a:solidFill>
                <a:latin typeface="Times New Roman"/>
                <a:cs typeface="Times New Roman"/>
              </a:rPr>
              <a:t>Progressive</a:t>
            </a:r>
            <a:r>
              <a:rPr sz="47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700" dirty="0">
                <a:solidFill>
                  <a:srgbClr val="FFFFFF"/>
                </a:solidFill>
                <a:latin typeface="Times New Roman"/>
                <a:cs typeface="Times New Roman"/>
              </a:rPr>
              <a:t>Systemic</a:t>
            </a:r>
            <a:r>
              <a:rPr sz="47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700" dirty="0">
                <a:solidFill>
                  <a:srgbClr val="FFFFFF"/>
                </a:solidFill>
                <a:latin typeface="Times New Roman"/>
                <a:cs typeface="Times New Roman"/>
              </a:rPr>
              <a:t>Sclerosis </a:t>
            </a:r>
            <a:r>
              <a:rPr sz="4700" spc="-11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700" dirty="0">
                <a:solidFill>
                  <a:srgbClr val="FFFFFF"/>
                </a:solidFill>
                <a:latin typeface="Times New Roman"/>
                <a:cs typeface="Times New Roman"/>
              </a:rPr>
              <a:t>Keloid</a:t>
            </a:r>
            <a:endParaRPr sz="4700">
              <a:latin typeface="Times New Roman"/>
              <a:cs typeface="Times New Roman"/>
            </a:endParaRPr>
          </a:p>
          <a:p>
            <a:pPr marL="12700">
              <a:spcBef>
                <a:spcPts val="2355"/>
              </a:spcBef>
            </a:pPr>
            <a:r>
              <a:rPr sz="4700" spc="-40" dirty="0">
                <a:solidFill>
                  <a:srgbClr val="FFFFFF"/>
                </a:solidFill>
                <a:latin typeface="Times New Roman"/>
                <a:cs typeface="Times New Roman"/>
              </a:rPr>
              <a:t>Vitamin</a:t>
            </a:r>
            <a:r>
              <a:rPr sz="47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70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47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700" dirty="0">
                <a:solidFill>
                  <a:srgbClr val="FFFFFF"/>
                </a:solidFill>
                <a:latin typeface="Times New Roman"/>
                <a:cs typeface="Times New Roman"/>
              </a:rPr>
              <a:t>deficiency</a:t>
            </a:r>
            <a:r>
              <a:rPr sz="47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700" dirty="0">
                <a:solidFill>
                  <a:srgbClr val="FFFFFF"/>
                </a:solidFill>
                <a:latin typeface="Times New Roman"/>
                <a:cs typeface="Times New Roman"/>
              </a:rPr>
              <a:t>(Scurvy)</a:t>
            </a:r>
            <a:endParaRPr sz="4700">
              <a:latin typeface="Times New Roman"/>
              <a:cs typeface="Times New Roman"/>
            </a:endParaRPr>
          </a:p>
        </p:txBody>
      </p:sp>
      <p:pic>
        <p:nvPicPr>
          <p:cNvPr id="16" name="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82912" y="6262115"/>
            <a:ext cx="259829" cy="23851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459496" y="762319"/>
            <a:ext cx="2781935" cy="452120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18843"/>
                </a:solidFill>
              </a:rPr>
              <a:t>ELASTIC</a:t>
            </a:r>
            <a:r>
              <a:rPr sz="2800" spc="-35" dirty="0">
                <a:solidFill>
                  <a:srgbClr val="F18843"/>
                </a:solidFill>
              </a:rPr>
              <a:t> </a:t>
            </a:r>
            <a:r>
              <a:rPr sz="2800" spc="-5" dirty="0">
                <a:solidFill>
                  <a:srgbClr val="F18843"/>
                </a:solidFill>
              </a:rPr>
              <a:t>FIBERS</a:t>
            </a:r>
            <a:endParaRPr sz="2800" dirty="0"/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12"/>
          </p:nvPr>
        </p:nvSpPr>
        <p:spPr>
          <a:xfrm>
            <a:off x="10134600" y="6468063"/>
            <a:ext cx="2743200" cy="141705"/>
          </a:xfrm>
          <a:prstGeom prst="rect">
            <a:avLst/>
          </a:prstGeom>
        </p:spPr>
        <p:txBody>
          <a:bodyPr vert="horz" wrap="square" lIns="0" tIns="3175" rIns="0" bIns="0" rtlCol="0" anchor="ctr">
            <a:spAutoFit/>
          </a:bodyPr>
          <a:lstStyle/>
          <a:p>
            <a:pPr marL="38100">
              <a:spcBef>
                <a:spcPts val="25"/>
              </a:spcBef>
            </a:pPr>
            <a:fld id="{81D60167-4931-47E6-BA6A-407CBD079E47}" type="slidenum">
              <a:rPr dirty="0"/>
              <a:pPr marL="38100">
                <a:spcBef>
                  <a:spcPts val="25"/>
                </a:spcBef>
              </a:pPr>
              <a:t>35</a:t>
            </a:fld>
            <a:endParaRPr dirty="0"/>
          </a:p>
        </p:txBody>
      </p:sp>
      <p:grpSp>
        <p:nvGrpSpPr>
          <p:cNvPr id="6" name="object 6"/>
          <p:cNvGrpSpPr/>
          <p:nvPr/>
        </p:nvGrpSpPr>
        <p:grpSpPr>
          <a:xfrm>
            <a:off x="2383537" y="1365543"/>
            <a:ext cx="7827009" cy="4293235"/>
            <a:chOff x="859536" y="1365542"/>
            <a:chExt cx="7827009" cy="429323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9536" y="1365542"/>
              <a:ext cx="2830830" cy="92163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909789" y="1419860"/>
              <a:ext cx="2757170" cy="17145"/>
            </a:xfrm>
            <a:custGeom>
              <a:avLst/>
              <a:gdLst/>
              <a:ahLst/>
              <a:cxnLst/>
              <a:rect l="l" t="t" r="r" b="b"/>
              <a:pathLst>
                <a:path w="2757170" h="17144">
                  <a:moveTo>
                    <a:pt x="2756954" y="0"/>
                  </a:moveTo>
                  <a:lnTo>
                    <a:pt x="0" y="0"/>
                  </a:lnTo>
                  <a:lnTo>
                    <a:pt x="0" y="16763"/>
                  </a:lnTo>
                  <a:lnTo>
                    <a:pt x="2756954" y="16763"/>
                  </a:lnTo>
                  <a:lnTo>
                    <a:pt x="2756954" y="0"/>
                  </a:lnTo>
                  <a:close/>
                </a:path>
              </a:pathLst>
            </a:custGeom>
            <a:solidFill>
              <a:srgbClr val="F188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416046" y="1820418"/>
              <a:ext cx="5260975" cy="3828415"/>
            </a:xfrm>
            <a:custGeom>
              <a:avLst/>
              <a:gdLst/>
              <a:ahLst/>
              <a:cxnLst/>
              <a:rect l="l" t="t" r="r" b="b"/>
              <a:pathLst>
                <a:path w="5260975" h="3828415">
                  <a:moveTo>
                    <a:pt x="4622800" y="0"/>
                  </a:moveTo>
                  <a:lnTo>
                    <a:pt x="0" y="0"/>
                  </a:lnTo>
                  <a:lnTo>
                    <a:pt x="0" y="3828288"/>
                  </a:lnTo>
                  <a:lnTo>
                    <a:pt x="4622800" y="3828288"/>
                  </a:lnTo>
                  <a:lnTo>
                    <a:pt x="4670423" y="3826538"/>
                  </a:lnTo>
                  <a:lnTo>
                    <a:pt x="4717095" y="3821370"/>
                  </a:lnTo>
                  <a:lnTo>
                    <a:pt x="4762692" y="3812909"/>
                  </a:lnTo>
                  <a:lnTo>
                    <a:pt x="4807091" y="3801276"/>
                  </a:lnTo>
                  <a:lnTo>
                    <a:pt x="4850169" y="3786597"/>
                  </a:lnTo>
                  <a:lnTo>
                    <a:pt x="4891802" y="3768992"/>
                  </a:lnTo>
                  <a:lnTo>
                    <a:pt x="4931867" y="3748587"/>
                  </a:lnTo>
                  <a:lnTo>
                    <a:pt x="4970241" y="3725504"/>
                  </a:lnTo>
                  <a:lnTo>
                    <a:pt x="5006801" y="3699867"/>
                  </a:lnTo>
                  <a:lnTo>
                    <a:pt x="5041422" y="3671799"/>
                  </a:lnTo>
                  <a:lnTo>
                    <a:pt x="5073983" y="3641423"/>
                  </a:lnTo>
                  <a:lnTo>
                    <a:pt x="5104359" y="3608862"/>
                  </a:lnTo>
                  <a:lnTo>
                    <a:pt x="5132427" y="3574241"/>
                  </a:lnTo>
                  <a:lnTo>
                    <a:pt x="5158064" y="3537681"/>
                  </a:lnTo>
                  <a:lnTo>
                    <a:pt x="5181147" y="3499307"/>
                  </a:lnTo>
                  <a:lnTo>
                    <a:pt x="5201552" y="3459242"/>
                  </a:lnTo>
                  <a:lnTo>
                    <a:pt x="5219157" y="3417609"/>
                  </a:lnTo>
                  <a:lnTo>
                    <a:pt x="5233836" y="3374531"/>
                  </a:lnTo>
                  <a:lnTo>
                    <a:pt x="5245469" y="3330132"/>
                  </a:lnTo>
                  <a:lnTo>
                    <a:pt x="5253930" y="3284535"/>
                  </a:lnTo>
                  <a:lnTo>
                    <a:pt x="5259098" y="3237863"/>
                  </a:lnTo>
                  <a:lnTo>
                    <a:pt x="5260848" y="3190240"/>
                  </a:lnTo>
                  <a:lnTo>
                    <a:pt x="5260848" y="638048"/>
                  </a:lnTo>
                  <a:lnTo>
                    <a:pt x="5259098" y="590424"/>
                  </a:lnTo>
                  <a:lnTo>
                    <a:pt x="5253930" y="543752"/>
                  </a:lnTo>
                  <a:lnTo>
                    <a:pt x="5245469" y="498155"/>
                  </a:lnTo>
                  <a:lnTo>
                    <a:pt x="5233836" y="453756"/>
                  </a:lnTo>
                  <a:lnTo>
                    <a:pt x="5219157" y="410678"/>
                  </a:lnTo>
                  <a:lnTo>
                    <a:pt x="5201552" y="369045"/>
                  </a:lnTo>
                  <a:lnTo>
                    <a:pt x="5181147" y="328980"/>
                  </a:lnTo>
                  <a:lnTo>
                    <a:pt x="5158064" y="290606"/>
                  </a:lnTo>
                  <a:lnTo>
                    <a:pt x="5132427" y="254046"/>
                  </a:lnTo>
                  <a:lnTo>
                    <a:pt x="5104359" y="219425"/>
                  </a:lnTo>
                  <a:lnTo>
                    <a:pt x="5073983" y="186864"/>
                  </a:lnTo>
                  <a:lnTo>
                    <a:pt x="5041422" y="156488"/>
                  </a:lnTo>
                  <a:lnTo>
                    <a:pt x="5006801" y="128420"/>
                  </a:lnTo>
                  <a:lnTo>
                    <a:pt x="4970241" y="102783"/>
                  </a:lnTo>
                  <a:lnTo>
                    <a:pt x="4931867" y="79700"/>
                  </a:lnTo>
                  <a:lnTo>
                    <a:pt x="4891802" y="59295"/>
                  </a:lnTo>
                  <a:lnTo>
                    <a:pt x="4850169" y="41690"/>
                  </a:lnTo>
                  <a:lnTo>
                    <a:pt x="4807091" y="27011"/>
                  </a:lnTo>
                  <a:lnTo>
                    <a:pt x="4762692" y="15378"/>
                  </a:lnTo>
                  <a:lnTo>
                    <a:pt x="4717095" y="6917"/>
                  </a:lnTo>
                  <a:lnTo>
                    <a:pt x="4670423" y="1749"/>
                  </a:lnTo>
                  <a:lnTo>
                    <a:pt x="4622800" y="0"/>
                  </a:lnTo>
                  <a:close/>
                </a:path>
              </a:pathLst>
            </a:custGeom>
            <a:solidFill>
              <a:srgbClr val="D4D4D4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416046" y="1820418"/>
              <a:ext cx="5260975" cy="3828415"/>
            </a:xfrm>
            <a:custGeom>
              <a:avLst/>
              <a:gdLst/>
              <a:ahLst/>
              <a:cxnLst/>
              <a:rect l="l" t="t" r="r" b="b"/>
              <a:pathLst>
                <a:path w="5260975" h="3828415">
                  <a:moveTo>
                    <a:pt x="5260848" y="638048"/>
                  </a:moveTo>
                  <a:lnTo>
                    <a:pt x="5260848" y="3190240"/>
                  </a:lnTo>
                  <a:lnTo>
                    <a:pt x="5259098" y="3237863"/>
                  </a:lnTo>
                  <a:lnTo>
                    <a:pt x="5253930" y="3284535"/>
                  </a:lnTo>
                  <a:lnTo>
                    <a:pt x="5245469" y="3330132"/>
                  </a:lnTo>
                  <a:lnTo>
                    <a:pt x="5233836" y="3374531"/>
                  </a:lnTo>
                  <a:lnTo>
                    <a:pt x="5219157" y="3417609"/>
                  </a:lnTo>
                  <a:lnTo>
                    <a:pt x="5201552" y="3459242"/>
                  </a:lnTo>
                  <a:lnTo>
                    <a:pt x="5181147" y="3499307"/>
                  </a:lnTo>
                  <a:lnTo>
                    <a:pt x="5158064" y="3537681"/>
                  </a:lnTo>
                  <a:lnTo>
                    <a:pt x="5132427" y="3574241"/>
                  </a:lnTo>
                  <a:lnTo>
                    <a:pt x="5104359" y="3608862"/>
                  </a:lnTo>
                  <a:lnTo>
                    <a:pt x="5073983" y="3641423"/>
                  </a:lnTo>
                  <a:lnTo>
                    <a:pt x="5041422" y="3671799"/>
                  </a:lnTo>
                  <a:lnTo>
                    <a:pt x="5006801" y="3699867"/>
                  </a:lnTo>
                  <a:lnTo>
                    <a:pt x="4970241" y="3725504"/>
                  </a:lnTo>
                  <a:lnTo>
                    <a:pt x="4931867" y="3748587"/>
                  </a:lnTo>
                  <a:lnTo>
                    <a:pt x="4891802" y="3768992"/>
                  </a:lnTo>
                  <a:lnTo>
                    <a:pt x="4850169" y="3786597"/>
                  </a:lnTo>
                  <a:lnTo>
                    <a:pt x="4807091" y="3801276"/>
                  </a:lnTo>
                  <a:lnTo>
                    <a:pt x="4762692" y="3812909"/>
                  </a:lnTo>
                  <a:lnTo>
                    <a:pt x="4717095" y="3821370"/>
                  </a:lnTo>
                  <a:lnTo>
                    <a:pt x="4670423" y="3826538"/>
                  </a:lnTo>
                  <a:lnTo>
                    <a:pt x="4622800" y="3828288"/>
                  </a:lnTo>
                  <a:lnTo>
                    <a:pt x="0" y="3828288"/>
                  </a:lnTo>
                  <a:lnTo>
                    <a:pt x="0" y="0"/>
                  </a:lnTo>
                  <a:lnTo>
                    <a:pt x="4622800" y="0"/>
                  </a:lnTo>
                  <a:lnTo>
                    <a:pt x="4670423" y="1749"/>
                  </a:lnTo>
                  <a:lnTo>
                    <a:pt x="4717095" y="6917"/>
                  </a:lnTo>
                  <a:lnTo>
                    <a:pt x="4762692" y="15378"/>
                  </a:lnTo>
                  <a:lnTo>
                    <a:pt x="4807091" y="27011"/>
                  </a:lnTo>
                  <a:lnTo>
                    <a:pt x="4850169" y="41690"/>
                  </a:lnTo>
                  <a:lnTo>
                    <a:pt x="4891802" y="59295"/>
                  </a:lnTo>
                  <a:lnTo>
                    <a:pt x="4931867" y="79700"/>
                  </a:lnTo>
                  <a:lnTo>
                    <a:pt x="4970241" y="102783"/>
                  </a:lnTo>
                  <a:lnTo>
                    <a:pt x="5006801" y="128420"/>
                  </a:lnTo>
                  <a:lnTo>
                    <a:pt x="5041422" y="156488"/>
                  </a:lnTo>
                  <a:lnTo>
                    <a:pt x="5073983" y="186864"/>
                  </a:lnTo>
                  <a:lnTo>
                    <a:pt x="5104359" y="219425"/>
                  </a:lnTo>
                  <a:lnTo>
                    <a:pt x="5132427" y="254046"/>
                  </a:lnTo>
                  <a:lnTo>
                    <a:pt x="5158064" y="290606"/>
                  </a:lnTo>
                  <a:lnTo>
                    <a:pt x="5181147" y="328980"/>
                  </a:lnTo>
                  <a:lnTo>
                    <a:pt x="5201552" y="369045"/>
                  </a:lnTo>
                  <a:lnTo>
                    <a:pt x="5219157" y="410678"/>
                  </a:lnTo>
                  <a:lnTo>
                    <a:pt x="5233836" y="453756"/>
                  </a:lnTo>
                  <a:lnTo>
                    <a:pt x="5245469" y="498155"/>
                  </a:lnTo>
                  <a:lnTo>
                    <a:pt x="5253930" y="543752"/>
                  </a:lnTo>
                  <a:lnTo>
                    <a:pt x="5259098" y="590424"/>
                  </a:lnTo>
                  <a:lnTo>
                    <a:pt x="5260848" y="638048"/>
                  </a:lnTo>
                  <a:close/>
                </a:path>
              </a:pathLst>
            </a:custGeom>
            <a:ln w="19050">
              <a:solidFill>
                <a:srgbClr val="D4D4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5097018" y="2160270"/>
            <a:ext cx="4708525" cy="3137397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84785" marR="214629" indent="-172720">
              <a:lnSpc>
                <a:spcPts val="1960"/>
              </a:lnSpc>
              <a:spcBef>
                <a:spcPts val="425"/>
              </a:spcBef>
              <a:buChar char="•"/>
              <a:tabLst>
                <a:tab pos="185420" algn="l"/>
              </a:tabLst>
            </a:pPr>
            <a:r>
              <a:rPr sz="1900" spc="-5" dirty="0">
                <a:latin typeface="Times New Roman"/>
                <a:cs typeface="Times New Roman"/>
              </a:rPr>
              <a:t>Oxytalan:</a:t>
            </a:r>
            <a:r>
              <a:rPr sz="1900" spc="5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found</a:t>
            </a:r>
            <a:r>
              <a:rPr sz="1900" spc="5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in</a:t>
            </a:r>
            <a:r>
              <a:rPr sz="1900" spc="10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the</a:t>
            </a:r>
            <a:r>
              <a:rPr sz="1900" spc="5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zonule</a:t>
            </a:r>
            <a:r>
              <a:rPr sz="1900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of</a:t>
            </a:r>
            <a:r>
              <a:rPr sz="1900" spc="10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the </a:t>
            </a:r>
            <a:r>
              <a:rPr sz="1900" dirty="0">
                <a:latin typeface="Times New Roman"/>
                <a:cs typeface="Times New Roman"/>
              </a:rPr>
              <a:t>eye</a:t>
            </a:r>
            <a:r>
              <a:rPr sz="1900" spc="-5" dirty="0">
                <a:latin typeface="Times New Roman"/>
                <a:cs typeface="Times New Roman"/>
              </a:rPr>
              <a:t> and </a:t>
            </a:r>
            <a:r>
              <a:rPr sz="1900" spc="-459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upper</a:t>
            </a:r>
            <a:r>
              <a:rPr sz="190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dermis.</a:t>
            </a:r>
            <a:endParaRPr sz="1900">
              <a:latin typeface="Times New Roman"/>
              <a:cs typeface="Times New Roman"/>
            </a:endParaRPr>
          </a:p>
          <a:p>
            <a:pPr marL="355600" lvl="1" indent="-171450">
              <a:spcBef>
                <a:spcPts val="10"/>
              </a:spcBef>
              <a:buChar char="•"/>
              <a:tabLst>
                <a:tab pos="356235" algn="l"/>
              </a:tabLst>
            </a:pPr>
            <a:r>
              <a:rPr sz="1900" spc="-5" dirty="0">
                <a:latin typeface="Times New Roman"/>
                <a:cs typeface="Times New Roman"/>
              </a:rPr>
              <a:t>Not</a:t>
            </a:r>
            <a:r>
              <a:rPr sz="1900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elastic,</a:t>
            </a:r>
            <a:r>
              <a:rPr sz="1900" spc="20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highly</a:t>
            </a:r>
            <a:r>
              <a:rPr sz="1900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resistant</a:t>
            </a:r>
            <a:r>
              <a:rPr sz="1900" spc="15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to</a:t>
            </a:r>
            <a:r>
              <a:rPr sz="1900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pulling</a:t>
            </a:r>
            <a:r>
              <a:rPr sz="1900" spc="10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forces.</a:t>
            </a:r>
            <a:endParaRPr sz="1900">
              <a:latin typeface="Times New Roman"/>
              <a:cs typeface="Times New Roman"/>
            </a:endParaRPr>
          </a:p>
          <a:p>
            <a:pPr marL="184785" marR="255904" indent="-172720">
              <a:lnSpc>
                <a:spcPts val="1970"/>
              </a:lnSpc>
              <a:spcBef>
                <a:spcPts val="340"/>
              </a:spcBef>
              <a:buChar char="•"/>
              <a:tabLst>
                <a:tab pos="185420" algn="l"/>
              </a:tabLst>
            </a:pPr>
            <a:r>
              <a:rPr sz="1900" spc="-5" dirty="0">
                <a:latin typeface="Times New Roman"/>
                <a:cs typeface="Times New Roman"/>
              </a:rPr>
              <a:t>Elaunin:</a:t>
            </a:r>
            <a:r>
              <a:rPr sz="1900" spc="5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found</a:t>
            </a:r>
            <a:r>
              <a:rPr sz="1900" spc="5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in</a:t>
            </a:r>
            <a:r>
              <a:rPr sz="1900" spc="10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deep </a:t>
            </a:r>
            <a:r>
              <a:rPr sz="1900" spc="-10" dirty="0">
                <a:latin typeface="Times New Roman"/>
                <a:cs typeface="Times New Roman"/>
              </a:rPr>
              <a:t>dermis</a:t>
            </a:r>
            <a:r>
              <a:rPr sz="1900" spc="40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around</a:t>
            </a:r>
            <a:r>
              <a:rPr sz="1900" spc="5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sweat </a:t>
            </a:r>
            <a:r>
              <a:rPr sz="1900" spc="-459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glands</a:t>
            </a:r>
            <a:endParaRPr sz="1900">
              <a:latin typeface="Times New Roman"/>
              <a:cs typeface="Times New Roman"/>
            </a:endParaRPr>
          </a:p>
          <a:p>
            <a:pPr marL="184785" indent="-172720">
              <a:lnSpc>
                <a:spcPts val="2275"/>
              </a:lnSpc>
              <a:buChar char="•"/>
              <a:tabLst>
                <a:tab pos="185420" algn="l"/>
              </a:tabLst>
            </a:pPr>
            <a:r>
              <a:rPr sz="1900" spc="-5" dirty="0">
                <a:latin typeface="Times New Roman"/>
                <a:cs typeface="Times New Roman"/>
              </a:rPr>
              <a:t>Elastic:</a:t>
            </a:r>
            <a:endParaRPr sz="1900">
              <a:latin typeface="Times New Roman"/>
              <a:cs typeface="Times New Roman"/>
            </a:endParaRPr>
          </a:p>
          <a:p>
            <a:pPr marL="355600" lvl="1" indent="-171450">
              <a:spcBef>
                <a:spcPts val="10"/>
              </a:spcBef>
              <a:buChar char="•"/>
              <a:tabLst>
                <a:tab pos="356235" algn="l"/>
              </a:tabLst>
            </a:pPr>
            <a:r>
              <a:rPr sz="1900" spc="-5" dirty="0">
                <a:latin typeface="Times New Roman"/>
                <a:cs typeface="Times New Roman"/>
              </a:rPr>
              <a:t>Elasticity</a:t>
            </a:r>
            <a:r>
              <a:rPr sz="1900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is</a:t>
            </a:r>
            <a:r>
              <a:rPr sz="1900" spc="-10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due</a:t>
            </a:r>
            <a:r>
              <a:rPr sz="1900" spc="-10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to</a:t>
            </a:r>
            <a:r>
              <a:rPr sz="1900" spc="5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elastin.</a:t>
            </a:r>
            <a:endParaRPr sz="1900">
              <a:latin typeface="Times New Roman"/>
              <a:cs typeface="Times New Roman"/>
            </a:endParaRPr>
          </a:p>
          <a:p>
            <a:pPr marL="355600" lvl="1" indent="-171450">
              <a:spcBef>
                <a:spcPts val="15"/>
              </a:spcBef>
              <a:buChar char="•"/>
              <a:tabLst>
                <a:tab pos="356235" algn="l"/>
              </a:tabLst>
            </a:pPr>
            <a:r>
              <a:rPr sz="1900" spc="-5" dirty="0">
                <a:latin typeface="Times New Roman"/>
                <a:cs typeface="Times New Roman"/>
              </a:rPr>
              <a:t>Elastin</a:t>
            </a:r>
            <a:r>
              <a:rPr sz="1900" spc="10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=</a:t>
            </a:r>
            <a:r>
              <a:rPr sz="1900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glycine</a:t>
            </a:r>
            <a:r>
              <a:rPr sz="1900" spc="5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+</a:t>
            </a:r>
            <a:r>
              <a:rPr sz="1900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proline</a:t>
            </a:r>
            <a:r>
              <a:rPr sz="1900" spc="10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+ lysine.</a:t>
            </a:r>
            <a:endParaRPr sz="1900">
              <a:latin typeface="Times New Roman"/>
              <a:cs typeface="Times New Roman"/>
            </a:endParaRPr>
          </a:p>
          <a:p>
            <a:pPr marL="355600" marR="255904" lvl="1" indent="-170815">
              <a:lnSpc>
                <a:spcPts val="1970"/>
              </a:lnSpc>
              <a:spcBef>
                <a:spcPts val="335"/>
              </a:spcBef>
              <a:buChar char="•"/>
              <a:tabLst>
                <a:tab pos="356235" algn="l"/>
              </a:tabLst>
            </a:pPr>
            <a:r>
              <a:rPr sz="1900" spc="-5" dirty="0">
                <a:latin typeface="Times New Roman"/>
                <a:cs typeface="Times New Roman"/>
              </a:rPr>
              <a:t>Stability</a:t>
            </a:r>
            <a:r>
              <a:rPr sz="1900" spc="5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is due</a:t>
            </a:r>
            <a:r>
              <a:rPr sz="1900" spc="15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to</a:t>
            </a:r>
            <a:r>
              <a:rPr sz="1900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microfibrils</a:t>
            </a:r>
            <a:r>
              <a:rPr sz="1900" spc="40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(resistant</a:t>
            </a:r>
            <a:r>
              <a:rPr sz="1900" spc="15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to </a:t>
            </a:r>
            <a:r>
              <a:rPr sz="1900" spc="-459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boiling).</a:t>
            </a:r>
            <a:endParaRPr sz="1900">
              <a:latin typeface="Times New Roman"/>
              <a:cs typeface="Times New Roman"/>
            </a:endParaRPr>
          </a:p>
          <a:p>
            <a:pPr marL="355600" lvl="1" indent="-171450">
              <a:lnSpc>
                <a:spcPts val="2275"/>
              </a:lnSpc>
              <a:buChar char="•"/>
              <a:tabLst>
                <a:tab pos="356235" algn="l"/>
              </a:tabLst>
            </a:pPr>
            <a:r>
              <a:rPr sz="1900" spc="-5" dirty="0">
                <a:latin typeface="Times New Roman"/>
                <a:cs typeface="Times New Roman"/>
              </a:rPr>
              <a:t>Digested</a:t>
            </a:r>
            <a:r>
              <a:rPr sz="1900" spc="5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by</a:t>
            </a:r>
            <a:r>
              <a:rPr sz="1900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pancreatic</a:t>
            </a:r>
            <a:r>
              <a:rPr sz="1900" spc="5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enzyme</a:t>
            </a:r>
            <a:r>
              <a:rPr sz="1900" spc="40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elastase</a:t>
            </a:r>
            <a:endParaRPr sz="1900">
              <a:latin typeface="Times New Roman"/>
              <a:cs typeface="Times New Roma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967826" y="1576964"/>
            <a:ext cx="2980690" cy="4804410"/>
            <a:chOff x="445388" y="1332357"/>
            <a:chExt cx="2980690" cy="4804410"/>
          </a:xfrm>
        </p:grpSpPr>
        <p:sp>
          <p:nvSpPr>
            <p:cNvPr id="13" name="object 13"/>
            <p:cNvSpPr/>
            <p:nvPr/>
          </p:nvSpPr>
          <p:spPr>
            <a:xfrm>
              <a:off x="454913" y="1341882"/>
              <a:ext cx="2961640" cy="4785360"/>
            </a:xfrm>
            <a:custGeom>
              <a:avLst/>
              <a:gdLst/>
              <a:ahLst/>
              <a:cxnLst/>
              <a:rect l="l" t="t" r="r" b="b"/>
              <a:pathLst>
                <a:path w="2961640" h="4785360">
                  <a:moveTo>
                    <a:pt x="2467610" y="0"/>
                  </a:moveTo>
                  <a:lnTo>
                    <a:pt x="493534" y="0"/>
                  </a:lnTo>
                  <a:lnTo>
                    <a:pt x="446002" y="2259"/>
                  </a:lnTo>
                  <a:lnTo>
                    <a:pt x="399749" y="8899"/>
                  </a:lnTo>
                  <a:lnTo>
                    <a:pt x="354981" y="19714"/>
                  </a:lnTo>
                  <a:lnTo>
                    <a:pt x="311905" y="34495"/>
                  </a:lnTo>
                  <a:lnTo>
                    <a:pt x="270728" y="53037"/>
                  </a:lnTo>
                  <a:lnTo>
                    <a:pt x="231657" y="75132"/>
                  </a:lnTo>
                  <a:lnTo>
                    <a:pt x="194899" y="100573"/>
                  </a:lnTo>
                  <a:lnTo>
                    <a:pt x="160659" y="129154"/>
                  </a:lnTo>
                  <a:lnTo>
                    <a:pt x="129147" y="160668"/>
                  </a:lnTo>
                  <a:lnTo>
                    <a:pt x="100566" y="194907"/>
                  </a:lnTo>
                  <a:lnTo>
                    <a:pt x="75126" y="231665"/>
                  </a:lnTo>
                  <a:lnTo>
                    <a:pt x="53032" y="270735"/>
                  </a:lnTo>
                  <a:lnTo>
                    <a:pt x="34492" y="311910"/>
                  </a:lnTo>
                  <a:lnTo>
                    <a:pt x="19712" y="354983"/>
                  </a:lnTo>
                  <a:lnTo>
                    <a:pt x="8898" y="399747"/>
                  </a:lnTo>
                  <a:lnTo>
                    <a:pt x="2259" y="445996"/>
                  </a:lnTo>
                  <a:lnTo>
                    <a:pt x="0" y="493521"/>
                  </a:lnTo>
                  <a:lnTo>
                    <a:pt x="0" y="4291825"/>
                  </a:lnTo>
                  <a:lnTo>
                    <a:pt x="2259" y="4339355"/>
                  </a:lnTo>
                  <a:lnTo>
                    <a:pt x="8898" y="4385607"/>
                  </a:lnTo>
                  <a:lnTo>
                    <a:pt x="19712" y="4430374"/>
                  </a:lnTo>
                  <a:lnTo>
                    <a:pt x="34492" y="4473449"/>
                  </a:lnTo>
                  <a:lnTo>
                    <a:pt x="53032" y="4514625"/>
                  </a:lnTo>
                  <a:lnTo>
                    <a:pt x="75126" y="4553696"/>
                  </a:lnTo>
                  <a:lnTo>
                    <a:pt x="100566" y="4590455"/>
                  </a:lnTo>
                  <a:lnTo>
                    <a:pt x="129147" y="4624694"/>
                  </a:lnTo>
                  <a:lnTo>
                    <a:pt x="160659" y="4656208"/>
                  </a:lnTo>
                  <a:lnTo>
                    <a:pt x="194899" y="4684789"/>
                  </a:lnTo>
                  <a:lnTo>
                    <a:pt x="231657" y="4710230"/>
                  </a:lnTo>
                  <a:lnTo>
                    <a:pt x="270728" y="4732324"/>
                  </a:lnTo>
                  <a:lnTo>
                    <a:pt x="311905" y="4750865"/>
                  </a:lnTo>
                  <a:lnTo>
                    <a:pt x="354981" y="4765646"/>
                  </a:lnTo>
                  <a:lnTo>
                    <a:pt x="399749" y="4776460"/>
                  </a:lnTo>
                  <a:lnTo>
                    <a:pt x="446002" y="4783100"/>
                  </a:lnTo>
                  <a:lnTo>
                    <a:pt x="493534" y="4785359"/>
                  </a:lnTo>
                  <a:lnTo>
                    <a:pt x="2467610" y="4785359"/>
                  </a:lnTo>
                  <a:lnTo>
                    <a:pt x="2515135" y="4783100"/>
                  </a:lnTo>
                  <a:lnTo>
                    <a:pt x="2561384" y="4776460"/>
                  </a:lnTo>
                  <a:lnTo>
                    <a:pt x="2606148" y="4765646"/>
                  </a:lnTo>
                  <a:lnTo>
                    <a:pt x="2649221" y="4750865"/>
                  </a:lnTo>
                  <a:lnTo>
                    <a:pt x="2690396" y="4732324"/>
                  </a:lnTo>
                  <a:lnTo>
                    <a:pt x="2729466" y="4710230"/>
                  </a:lnTo>
                  <a:lnTo>
                    <a:pt x="2766224" y="4684789"/>
                  </a:lnTo>
                  <a:lnTo>
                    <a:pt x="2800463" y="4656208"/>
                  </a:lnTo>
                  <a:lnTo>
                    <a:pt x="2831977" y="4624694"/>
                  </a:lnTo>
                  <a:lnTo>
                    <a:pt x="2860558" y="4590455"/>
                  </a:lnTo>
                  <a:lnTo>
                    <a:pt x="2885999" y="4553696"/>
                  </a:lnTo>
                  <a:lnTo>
                    <a:pt x="2908094" y="4514625"/>
                  </a:lnTo>
                  <a:lnTo>
                    <a:pt x="2926636" y="4473449"/>
                  </a:lnTo>
                  <a:lnTo>
                    <a:pt x="2941417" y="4430374"/>
                  </a:lnTo>
                  <a:lnTo>
                    <a:pt x="2952232" y="4385607"/>
                  </a:lnTo>
                  <a:lnTo>
                    <a:pt x="2958872" y="4339355"/>
                  </a:lnTo>
                  <a:lnTo>
                    <a:pt x="2961132" y="4291825"/>
                  </a:lnTo>
                  <a:lnTo>
                    <a:pt x="2961132" y="493521"/>
                  </a:lnTo>
                  <a:lnTo>
                    <a:pt x="2958872" y="445996"/>
                  </a:lnTo>
                  <a:lnTo>
                    <a:pt x="2952232" y="399747"/>
                  </a:lnTo>
                  <a:lnTo>
                    <a:pt x="2941417" y="354983"/>
                  </a:lnTo>
                  <a:lnTo>
                    <a:pt x="2926636" y="311910"/>
                  </a:lnTo>
                  <a:lnTo>
                    <a:pt x="2908094" y="270735"/>
                  </a:lnTo>
                  <a:lnTo>
                    <a:pt x="2885999" y="231665"/>
                  </a:lnTo>
                  <a:lnTo>
                    <a:pt x="2860558" y="194907"/>
                  </a:lnTo>
                  <a:lnTo>
                    <a:pt x="2831977" y="160668"/>
                  </a:lnTo>
                  <a:lnTo>
                    <a:pt x="2800463" y="129154"/>
                  </a:lnTo>
                  <a:lnTo>
                    <a:pt x="2766224" y="100573"/>
                  </a:lnTo>
                  <a:lnTo>
                    <a:pt x="2729466" y="75132"/>
                  </a:lnTo>
                  <a:lnTo>
                    <a:pt x="2690396" y="53037"/>
                  </a:lnTo>
                  <a:lnTo>
                    <a:pt x="2649221" y="34495"/>
                  </a:lnTo>
                  <a:lnTo>
                    <a:pt x="2606148" y="19714"/>
                  </a:lnTo>
                  <a:lnTo>
                    <a:pt x="2561384" y="8899"/>
                  </a:lnTo>
                  <a:lnTo>
                    <a:pt x="2515135" y="2259"/>
                  </a:lnTo>
                  <a:lnTo>
                    <a:pt x="2467610" y="0"/>
                  </a:lnTo>
                  <a:close/>
                </a:path>
              </a:pathLst>
            </a:custGeom>
            <a:solidFill>
              <a:srgbClr val="6E6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54913" y="1341882"/>
              <a:ext cx="2961640" cy="4785360"/>
            </a:xfrm>
            <a:custGeom>
              <a:avLst/>
              <a:gdLst/>
              <a:ahLst/>
              <a:cxnLst/>
              <a:rect l="l" t="t" r="r" b="b"/>
              <a:pathLst>
                <a:path w="2961640" h="4785360">
                  <a:moveTo>
                    <a:pt x="0" y="493521"/>
                  </a:moveTo>
                  <a:lnTo>
                    <a:pt x="2259" y="445996"/>
                  </a:lnTo>
                  <a:lnTo>
                    <a:pt x="8898" y="399747"/>
                  </a:lnTo>
                  <a:lnTo>
                    <a:pt x="19712" y="354983"/>
                  </a:lnTo>
                  <a:lnTo>
                    <a:pt x="34492" y="311910"/>
                  </a:lnTo>
                  <a:lnTo>
                    <a:pt x="53032" y="270735"/>
                  </a:lnTo>
                  <a:lnTo>
                    <a:pt x="75126" y="231665"/>
                  </a:lnTo>
                  <a:lnTo>
                    <a:pt x="100566" y="194907"/>
                  </a:lnTo>
                  <a:lnTo>
                    <a:pt x="129147" y="160668"/>
                  </a:lnTo>
                  <a:lnTo>
                    <a:pt x="160659" y="129154"/>
                  </a:lnTo>
                  <a:lnTo>
                    <a:pt x="194899" y="100573"/>
                  </a:lnTo>
                  <a:lnTo>
                    <a:pt x="231657" y="75132"/>
                  </a:lnTo>
                  <a:lnTo>
                    <a:pt x="270728" y="53037"/>
                  </a:lnTo>
                  <a:lnTo>
                    <a:pt x="311905" y="34495"/>
                  </a:lnTo>
                  <a:lnTo>
                    <a:pt x="354981" y="19714"/>
                  </a:lnTo>
                  <a:lnTo>
                    <a:pt x="399749" y="8899"/>
                  </a:lnTo>
                  <a:lnTo>
                    <a:pt x="446002" y="2259"/>
                  </a:lnTo>
                  <a:lnTo>
                    <a:pt x="493534" y="0"/>
                  </a:lnTo>
                  <a:lnTo>
                    <a:pt x="2467610" y="0"/>
                  </a:lnTo>
                  <a:lnTo>
                    <a:pt x="2515135" y="2259"/>
                  </a:lnTo>
                  <a:lnTo>
                    <a:pt x="2561384" y="8899"/>
                  </a:lnTo>
                  <a:lnTo>
                    <a:pt x="2606148" y="19714"/>
                  </a:lnTo>
                  <a:lnTo>
                    <a:pt x="2649221" y="34495"/>
                  </a:lnTo>
                  <a:lnTo>
                    <a:pt x="2690396" y="53037"/>
                  </a:lnTo>
                  <a:lnTo>
                    <a:pt x="2729466" y="75132"/>
                  </a:lnTo>
                  <a:lnTo>
                    <a:pt x="2766224" y="100573"/>
                  </a:lnTo>
                  <a:lnTo>
                    <a:pt x="2800463" y="129154"/>
                  </a:lnTo>
                  <a:lnTo>
                    <a:pt x="2831977" y="160668"/>
                  </a:lnTo>
                  <a:lnTo>
                    <a:pt x="2860558" y="194907"/>
                  </a:lnTo>
                  <a:lnTo>
                    <a:pt x="2885999" y="231665"/>
                  </a:lnTo>
                  <a:lnTo>
                    <a:pt x="2908094" y="270735"/>
                  </a:lnTo>
                  <a:lnTo>
                    <a:pt x="2926636" y="311910"/>
                  </a:lnTo>
                  <a:lnTo>
                    <a:pt x="2941417" y="354983"/>
                  </a:lnTo>
                  <a:lnTo>
                    <a:pt x="2952232" y="399747"/>
                  </a:lnTo>
                  <a:lnTo>
                    <a:pt x="2958872" y="445996"/>
                  </a:lnTo>
                  <a:lnTo>
                    <a:pt x="2961132" y="493521"/>
                  </a:lnTo>
                  <a:lnTo>
                    <a:pt x="2961132" y="4291825"/>
                  </a:lnTo>
                  <a:lnTo>
                    <a:pt x="2958872" y="4339355"/>
                  </a:lnTo>
                  <a:lnTo>
                    <a:pt x="2952232" y="4385607"/>
                  </a:lnTo>
                  <a:lnTo>
                    <a:pt x="2941417" y="4430374"/>
                  </a:lnTo>
                  <a:lnTo>
                    <a:pt x="2926636" y="4473449"/>
                  </a:lnTo>
                  <a:lnTo>
                    <a:pt x="2908094" y="4514625"/>
                  </a:lnTo>
                  <a:lnTo>
                    <a:pt x="2885999" y="4553696"/>
                  </a:lnTo>
                  <a:lnTo>
                    <a:pt x="2860558" y="4590455"/>
                  </a:lnTo>
                  <a:lnTo>
                    <a:pt x="2831977" y="4624694"/>
                  </a:lnTo>
                  <a:lnTo>
                    <a:pt x="2800463" y="4656208"/>
                  </a:lnTo>
                  <a:lnTo>
                    <a:pt x="2766224" y="4684789"/>
                  </a:lnTo>
                  <a:lnTo>
                    <a:pt x="2729466" y="4710230"/>
                  </a:lnTo>
                  <a:lnTo>
                    <a:pt x="2690396" y="4732324"/>
                  </a:lnTo>
                  <a:lnTo>
                    <a:pt x="2649221" y="4750865"/>
                  </a:lnTo>
                  <a:lnTo>
                    <a:pt x="2606148" y="4765646"/>
                  </a:lnTo>
                  <a:lnTo>
                    <a:pt x="2561384" y="4776460"/>
                  </a:lnTo>
                  <a:lnTo>
                    <a:pt x="2515135" y="4783100"/>
                  </a:lnTo>
                  <a:lnTo>
                    <a:pt x="2467610" y="4785359"/>
                  </a:lnTo>
                  <a:lnTo>
                    <a:pt x="493534" y="4785359"/>
                  </a:lnTo>
                  <a:lnTo>
                    <a:pt x="446002" y="4783100"/>
                  </a:lnTo>
                  <a:lnTo>
                    <a:pt x="399749" y="4776460"/>
                  </a:lnTo>
                  <a:lnTo>
                    <a:pt x="354981" y="4765646"/>
                  </a:lnTo>
                  <a:lnTo>
                    <a:pt x="311905" y="4750865"/>
                  </a:lnTo>
                  <a:lnTo>
                    <a:pt x="270728" y="4732324"/>
                  </a:lnTo>
                  <a:lnTo>
                    <a:pt x="231657" y="4710230"/>
                  </a:lnTo>
                  <a:lnTo>
                    <a:pt x="194899" y="4684789"/>
                  </a:lnTo>
                  <a:lnTo>
                    <a:pt x="160659" y="4656208"/>
                  </a:lnTo>
                  <a:lnTo>
                    <a:pt x="129147" y="4624694"/>
                  </a:lnTo>
                  <a:lnTo>
                    <a:pt x="100566" y="4590455"/>
                  </a:lnTo>
                  <a:lnTo>
                    <a:pt x="75126" y="4553696"/>
                  </a:lnTo>
                  <a:lnTo>
                    <a:pt x="53032" y="4514625"/>
                  </a:lnTo>
                  <a:lnTo>
                    <a:pt x="34492" y="4473449"/>
                  </a:lnTo>
                  <a:lnTo>
                    <a:pt x="19712" y="4430374"/>
                  </a:lnTo>
                  <a:lnTo>
                    <a:pt x="8898" y="4385607"/>
                  </a:lnTo>
                  <a:lnTo>
                    <a:pt x="2259" y="4339355"/>
                  </a:lnTo>
                  <a:lnTo>
                    <a:pt x="0" y="4291825"/>
                  </a:lnTo>
                  <a:lnTo>
                    <a:pt x="0" y="493521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2411375" y="3133801"/>
            <a:ext cx="2093595" cy="1106170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777240" marR="5080" indent="-765175">
              <a:lnSpc>
                <a:spcPts val="3940"/>
              </a:lnSpc>
              <a:spcBef>
                <a:spcPts val="755"/>
              </a:spcBef>
            </a:pPr>
            <a:r>
              <a:rPr sz="3800" dirty="0">
                <a:solidFill>
                  <a:srgbClr val="FFFFFF"/>
                </a:solidFill>
                <a:latin typeface="Times New Roman"/>
                <a:cs typeface="Times New Roman"/>
              </a:rPr>
              <a:t>Composed  </a:t>
            </a:r>
            <a:r>
              <a:rPr sz="3800" spc="5" dirty="0">
                <a:solidFill>
                  <a:srgbClr val="FFFFFF"/>
                </a:solidFill>
                <a:latin typeface="Times New Roman"/>
                <a:cs typeface="Times New Roman"/>
              </a:rPr>
              <a:t>of:</a:t>
            </a:r>
            <a:endParaRPr sz="3800">
              <a:latin typeface="Times New Roman"/>
              <a:cs typeface="Times New Roman"/>
            </a:endParaRPr>
          </a:p>
        </p:txBody>
      </p:sp>
      <p:pic>
        <p:nvPicPr>
          <p:cNvPr id="16" name="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582912" y="6262115"/>
            <a:ext cx="259829" cy="23851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1" y="1453896"/>
            <a:ext cx="9143999" cy="338480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582912" y="6262115"/>
            <a:ext cx="259829" cy="23851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xfrm>
            <a:off x="10134600" y="6468063"/>
            <a:ext cx="2743200" cy="141705"/>
          </a:xfrm>
          <a:prstGeom prst="rect">
            <a:avLst/>
          </a:prstGeom>
        </p:spPr>
        <p:txBody>
          <a:bodyPr vert="horz" wrap="square" lIns="0" tIns="3175" rIns="0" bIns="0" rtlCol="0" anchor="ctr">
            <a:spAutoFit/>
          </a:bodyPr>
          <a:lstStyle/>
          <a:p>
            <a:pPr marL="38100">
              <a:spcBef>
                <a:spcPts val="25"/>
              </a:spcBef>
            </a:pPr>
            <a:fld id="{81D60167-4931-47E6-BA6A-407CBD079E47}" type="slidenum">
              <a:rPr dirty="0"/>
              <a:pPr marL="38100">
                <a:spcBef>
                  <a:spcPts val="25"/>
                </a:spcBef>
              </a:pPr>
              <a:t>36</a:t>
            </a:fld>
            <a:endParaRPr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421128" y="1014475"/>
            <a:ext cx="3314065" cy="452120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u="heavy" spc="-10" dirty="0">
                <a:solidFill>
                  <a:srgbClr val="F18843"/>
                </a:solidFill>
                <a:uFill>
                  <a:solidFill>
                    <a:srgbClr val="F18843"/>
                  </a:solidFill>
                </a:uFill>
              </a:rPr>
              <a:t>RETICULAR</a:t>
            </a:r>
            <a:r>
              <a:rPr sz="2800" u="heavy" spc="-5" dirty="0">
                <a:solidFill>
                  <a:srgbClr val="F18843"/>
                </a:solidFill>
                <a:uFill>
                  <a:solidFill>
                    <a:srgbClr val="F18843"/>
                  </a:solidFill>
                </a:uFill>
              </a:rPr>
              <a:t> FIBRES</a:t>
            </a:r>
            <a:endParaRPr sz="2800"/>
          </a:p>
        </p:txBody>
      </p:sp>
      <p:sp>
        <p:nvSpPr>
          <p:cNvPr id="24" name="object 24"/>
          <p:cNvSpPr txBox="1">
            <a:spLocks noGrp="1"/>
          </p:cNvSpPr>
          <p:nvPr>
            <p:ph type="sldNum" sz="quarter" idx="12"/>
          </p:nvPr>
        </p:nvSpPr>
        <p:spPr>
          <a:xfrm>
            <a:off x="10134600" y="6468063"/>
            <a:ext cx="2743200" cy="141705"/>
          </a:xfrm>
          <a:prstGeom prst="rect">
            <a:avLst/>
          </a:prstGeom>
        </p:spPr>
        <p:txBody>
          <a:bodyPr vert="horz" wrap="square" lIns="0" tIns="3175" rIns="0" bIns="0" rtlCol="0" anchor="ctr">
            <a:spAutoFit/>
          </a:bodyPr>
          <a:lstStyle/>
          <a:p>
            <a:pPr marL="38100">
              <a:spcBef>
                <a:spcPts val="25"/>
              </a:spcBef>
            </a:pPr>
            <a:fld id="{81D60167-4931-47E6-BA6A-407CBD079E47}" type="slidenum">
              <a:rPr dirty="0"/>
              <a:pPr marL="38100">
                <a:spcBef>
                  <a:spcPts val="25"/>
                </a:spcBef>
              </a:pPr>
              <a:t>37</a:t>
            </a:fld>
            <a:endParaRPr dirty="0"/>
          </a:p>
        </p:txBody>
      </p:sp>
      <p:grpSp>
        <p:nvGrpSpPr>
          <p:cNvPr id="6" name="object 6"/>
          <p:cNvGrpSpPr/>
          <p:nvPr/>
        </p:nvGrpSpPr>
        <p:grpSpPr>
          <a:xfrm>
            <a:off x="1983106" y="1365542"/>
            <a:ext cx="8246109" cy="1120140"/>
            <a:chOff x="459105" y="1365542"/>
            <a:chExt cx="8246109" cy="112014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9536" y="1365542"/>
              <a:ext cx="3362705" cy="92163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68630" y="1671066"/>
              <a:ext cx="8227059" cy="805180"/>
            </a:xfrm>
            <a:custGeom>
              <a:avLst/>
              <a:gdLst/>
              <a:ahLst/>
              <a:cxnLst/>
              <a:rect l="l" t="t" r="r" b="b"/>
              <a:pathLst>
                <a:path w="8227059" h="805180">
                  <a:moveTo>
                    <a:pt x="8092440" y="0"/>
                  </a:moveTo>
                  <a:lnTo>
                    <a:pt x="134112" y="0"/>
                  </a:lnTo>
                  <a:lnTo>
                    <a:pt x="91722" y="6839"/>
                  </a:lnTo>
                  <a:lnTo>
                    <a:pt x="54907" y="25883"/>
                  </a:lnTo>
                  <a:lnTo>
                    <a:pt x="25876" y="54918"/>
                  </a:lnTo>
                  <a:lnTo>
                    <a:pt x="6837" y="91732"/>
                  </a:lnTo>
                  <a:lnTo>
                    <a:pt x="0" y="134112"/>
                  </a:lnTo>
                  <a:lnTo>
                    <a:pt x="0" y="670560"/>
                  </a:lnTo>
                  <a:lnTo>
                    <a:pt x="6837" y="712939"/>
                  </a:lnTo>
                  <a:lnTo>
                    <a:pt x="25876" y="749753"/>
                  </a:lnTo>
                  <a:lnTo>
                    <a:pt x="54907" y="778788"/>
                  </a:lnTo>
                  <a:lnTo>
                    <a:pt x="91722" y="797832"/>
                  </a:lnTo>
                  <a:lnTo>
                    <a:pt x="134112" y="804672"/>
                  </a:lnTo>
                  <a:lnTo>
                    <a:pt x="8092440" y="804672"/>
                  </a:lnTo>
                  <a:lnTo>
                    <a:pt x="8134819" y="797832"/>
                  </a:lnTo>
                  <a:lnTo>
                    <a:pt x="8171633" y="778788"/>
                  </a:lnTo>
                  <a:lnTo>
                    <a:pt x="8200668" y="749753"/>
                  </a:lnTo>
                  <a:lnTo>
                    <a:pt x="8219712" y="712939"/>
                  </a:lnTo>
                  <a:lnTo>
                    <a:pt x="8226552" y="670560"/>
                  </a:lnTo>
                  <a:lnTo>
                    <a:pt x="8226552" y="134112"/>
                  </a:lnTo>
                  <a:lnTo>
                    <a:pt x="8219712" y="91732"/>
                  </a:lnTo>
                  <a:lnTo>
                    <a:pt x="8200668" y="54918"/>
                  </a:lnTo>
                  <a:lnTo>
                    <a:pt x="8171633" y="25883"/>
                  </a:lnTo>
                  <a:lnTo>
                    <a:pt x="8134819" y="6839"/>
                  </a:lnTo>
                  <a:lnTo>
                    <a:pt x="8092440" y="0"/>
                  </a:lnTo>
                  <a:close/>
                </a:path>
              </a:pathLst>
            </a:custGeom>
            <a:solidFill>
              <a:srgbClr val="363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68630" y="1671066"/>
              <a:ext cx="8227059" cy="805180"/>
            </a:xfrm>
            <a:custGeom>
              <a:avLst/>
              <a:gdLst/>
              <a:ahLst/>
              <a:cxnLst/>
              <a:rect l="l" t="t" r="r" b="b"/>
              <a:pathLst>
                <a:path w="8227059" h="805180">
                  <a:moveTo>
                    <a:pt x="0" y="134112"/>
                  </a:moveTo>
                  <a:lnTo>
                    <a:pt x="6837" y="91732"/>
                  </a:lnTo>
                  <a:lnTo>
                    <a:pt x="25876" y="54918"/>
                  </a:lnTo>
                  <a:lnTo>
                    <a:pt x="54907" y="25883"/>
                  </a:lnTo>
                  <a:lnTo>
                    <a:pt x="91722" y="6839"/>
                  </a:lnTo>
                  <a:lnTo>
                    <a:pt x="134112" y="0"/>
                  </a:lnTo>
                  <a:lnTo>
                    <a:pt x="8092440" y="0"/>
                  </a:lnTo>
                  <a:lnTo>
                    <a:pt x="8134819" y="6839"/>
                  </a:lnTo>
                  <a:lnTo>
                    <a:pt x="8171633" y="25883"/>
                  </a:lnTo>
                  <a:lnTo>
                    <a:pt x="8200668" y="54918"/>
                  </a:lnTo>
                  <a:lnTo>
                    <a:pt x="8219712" y="91732"/>
                  </a:lnTo>
                  <a:lnTo>
                    <a:pt x="8226552" y="134112"/>
                  </a:lnTo>
                  <a:lnTo>
                    <a:pt x="8226552" y="670560"/>
                  </a:lnTo>
                  <a:lnTo>
                    <a:pt x="8219712" y="712939"/>
                  </a:lnTo>
                  <a:lnTo>
                    <a:pt x="8200668" y="749753"/>
                  </a:lnTo>
                  <a:lnTo>
                    <a:pt x="8171633" y="778788"/>
                  </a:lnTo>
                  <a:lnTo>
                    <a:pt x="8134819" y="797832"/>
                  </a:lnTo>
                  <a:lnTo>
                    <a:pt x="8092440" y="804672"/>
                  </a:lnTo>
                  <a:lnTo>
                    <a:pt x="134112" y="804672"/>
                  </a:lnTo>
                  <a:lnTo>
                    <a:pt x="91722" y="797832"/>
                  </a:lnTo>
                  <a:lnTo>
                    <a:pt x="54907" y="778788"/>
                  </a:lnTo>
                  <a:lnTo>
                    <a:pt x="25876" y="749753"/>
                  </a:lnTo>
                  <a:lnTo>
                    <a:pt x="6837" y="712939"/>
                  </a:lnTo>
                  <a:lnTo>
                    <a:pt x="0" y="670560"/>
                  </a:lnTo>
                  <a:lnTo>
                    <a:pt x="0" y="134112"/>
                  </a:lnTo>
                  <a:close/>
                </a:path>
              </a:pathLst>
            </a:custGeom>
            <a:ln w="19049">
              <a:solidFill>
                <a:srgbClr val="EBEBE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1983106" y="2537841"/>
            <a:ext cx="8246109" cy="824230"/>
            <a:chOff x="459105" y="2537841"/>
            <a:chExt cx="8246109" cy="824230"/>
          </a:xfrm>
        </p:grpSpPr>
        <p:sp>
          <p:nvSpPr>
            <p:cNvPr id="11" name="object 11"/>
            <p:cNvSpPr/>
            <p:nvPr/>
          </p:nvSpPr>
          <p:spPr>
            <a:xfrm>
              <a:off x="468630" y="2547366"/>
              <a:ext cx="8227059" cy="805180"/>
            </a:xfrm>
            <a:custGeom>
              <a:avLst/>
              <a:gdLst/>
              <a:ahLst/>
              <a:cxnLst/>
              <a:rect l="l" t="t" r="r" b="b"/>
              <a:pathLst>
                <a:path w="8227059" h="805179">
                  <a:moveTo>
                    <a:pt x="8092440" y="0"/>
                  </a:moveTo>
                  <a:lnTo>
                    <a:pt x="134112" y="0"/>
                  </a:lnTo>
                  <a:lnTo>
                    <a:pt x="91722" y="6839"/>
                  </a:lnTo>
                  <a:lnTo>
                    <a:pt x="54907" y="25883"/>
                  </a:lnTo>
                  <a:lnTo>
                    <a:pt x="25876" y="54918"/>
                  </a:lnTo>
                  <a:lnTo>
                    <a:pt x="6837" y="91732"/>
                  </a:lnTo>
                  <a:lnTo>
                    <a:pt x="0" y="134112"/>
                  </a:lnTo>
                  <a:lnTo>
                    <a:pt x="0" y="670560"/>
                  </a:lnTo>
                  <a:lnTo>
                    <a:pt x="6837" y="712939"/>
                  </a:lnTo>
                  <a:lnTo>
                    <a:pt x="25876" y="749753"/>
                  </a:lnTo>
                  <a:lnTo>
                    <a:pt x="54907" y="778788"/>
                  </a:lnTo>
                  <a:lnTo>
                    <a:pt x="91722" y="797832"/>
                  </a:lnTo>
                  <a:lnTo>
                    <a:pt x="134112" y="804672"/>
                  </a:lnTo>
                  <a:lnTo>
                    <a:pt x="8092440" y="804672"/>
                  </a:lnTo>
                  <a:lnTo>
                    <a:pt x="8134819" y="797832"/>
                  </a:lnTo>
                  <a:lnTo>
                    <a:pt x="8171633" y="778788"/>
                  </a:lnTo>
                  <a:lnTo>
                    <a:pt x="8200668" y="749753"/>
                  </a:lnTo>
                  <a:lnTo>
                    <a:pt x="8219712" y="712939"/>
                  </a:lnTo>
                  <a:lnTo>
                    <a:pt x="8226552" y="670560"/>
                  </a:lnTo>
                  <a:lnTo>
                    <a:pt x="8226552" y="134112"/>
                  </a:lnTo>
                  <a:lnTo>
                    <a:pt x="8219712" y="91732"/>
                  </a:lnTo>
                  <a:lnTo>
                    <a:pt x="8200668" y="54918"/>
                  </a:lnTo>
                  <a:lnTo>
                    <a:pt x="8171633" y="25883"/>
                  </a:lnTo>
                  <a:lnTo>
                    <a:pt x="8134819" y="6839"/>
                  </a:lnTo>
                  <a:lnTo>
                    <a:pt x="8092440" y="0"/>
                  </a:lnTo>
                  <a:close/>
                </a:path>
              </a:pathLst>
            </a:custGeom>
            <a:solidFill>
              <a:srgbClr val="363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68630" y="2547366"/>
              <a:ext cx="8227059" cy="805180"/>
            </a:xfrm>
            <a:custGeom>
              <a:avLst/>
              <a:gdLst/>
              <a:ahLst/>
              <a:cxnLst/>
              <a:rect l="l" t="t" r="r" b="b"/>
              <a:pathLst>
                <a:path w="8227059" h="805179">
                  <a:moveTo>
                    <a:pt x="0" y="134112"/>
                  </a:moveTo>
                  <a:lnTo>
                    <a:pt x="6837" y="91732"/>
                  </a:lnTo>
                  <a:lnTo>
                    <a:pt x="25876" y="54918"/>
                  </a:lnTo>
                  <a:lnTo>
                    <a:pt x="54907" y="25883"/>
                  </a:lnTo>
                  <a:lnTo>
                    <a:pt x="91722" y="6839"/>
                  </a:lnTo>
                  <a:lnTo>
                    <a:pt x="134112" y="0"/>
                  </a:lnTo>
                  <a:lnTo>
                    <a:pt x="8092440" y="0"/>
                  </a:lnTo>
                  <a:lnTo>
                    <a:pt x="8134819" y="6839"/>
                  </a:lnTo>
                  <a:lnTo>
                    <a:pt x="8171633" y="25883"/>
                  </a:lnTo>
                  <a:lnTo>
                    <a:pt x="8200668" y="54918"/>
                  </a:lnTo>
                  <a:lnTo>
                    <a:pt x="8219712" y="91732"/>
                  </a:lnTo>
                  <a:lnTo>
                    <a:pt x="8226552" y="134112"/>
                  </a:lnTo>
                  <a:lnTo>
                    <a:pt x="8226552" y="670560"/>
                  </a:lnTo>
                  <a:lnTo>
                    <a:pt x="8219712" y="712939"/>
                  </a:lnTo>
                  <a:lnTo>
                    <a:pt x="8200668" y="749753"/>
                  </a:lnTo>
                  <a:lnTo>
                    <a:pt x="8171633" y="778788"/>
                  </a:lnTo>
                  <a:lnTo>
                    <a:pt x="8134819" y="797832"/>
                  </a:lnTo>
                  <a:lnTo>
                    <a:pt x="8092440" y="804672"/>
                  </a:lnTo>
                  <a:lnTo>
                    <a:pt x="134112" y="804672"/>
                  </a:lnTo>
                  <a:lnTo>
                    <a:pt x="91722" y="797832"/>
                  </a:lnTo>
                  <a:lnTo>
                    <a:pt x="54907" y="778788"/>
                  </a:lnTo>
                  <a:lnTo>
                    <a:pt x="25876" y="749753"/>
                  </a:lnTo>
                  <a:lnTo>
                    <a:pt x="6837" y="712939"/>
                  </a:lnTo>
                  <a:lnTo>
                    <a:pt x="0" y="670560"/>
                  </a:lnTo>
                  <a:lnTo>
                    <a:pt x="0" y="134112"/>
                  </a:lnTo>
                  <a:close/>
                </a:path>
              </a:pathLst>
            </a:custGeom>
            <a:ln w="19049">
              <a:solidFill>
                <a:srgbClr val="EBEBE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1983106" y="3414140"/>
            <a:ext cx="8246109" cy="824230"/>
            <a:chOff x="459105" y="3414140"/>
            <a:chExt cx="8246109" cy="824230"/>
          </a:xfrm>
        </p:grpSpPr>
        <p:sp>
          <p:nvSpPr>
            <p:cNvPr id="14" name="object 14"/>
            <p:cNvSpPr/>
            <p:nvPr/>
          </p:nvSpPr>
          <p:spPr>
            <a:xfrm>
              <a:off x="468630" y="3423665"/>
              <a:ext cx="8227059" cy="805180"/>
            </a:xfrm>
            <a:custGeom>
              <a:avLst/>
              <a:gdLst/>
              <a:ahLst/>
              <a:cxnLst/>
              <a:rect l="l" t="t" r="r" b="b"/>
              <a:pathLst>
                <a:path w="8227059" h="805179">
                  <a:moveTo>
                    <a:pt x="8092440" y="0"/>
                  </a:moveTo>
                  <a:lnTo>
                    <a:pt x="134112" y="0"/>
                  </a:lnTo>
                  <a:lnTo>
                    <a:pt x="91722" y="6839"/>
                  </a:lnTo>
                  <a:lnTo>
                    <a:pt x="54907" y="25883"/>
                  </a:lnTo>
                  <a:lnTo>
                    <a:pt x="25876" y="54918"/>
                  </a:lnTo>
                  <a:lnTo>
                    <a:pt x="6837" y="91732"/>
                  </a:lnTo>
                  <a:lnTo>
                    <a:pt x="0" y="134112"/>
                  </a:lnTo>
                  <a:lnTo>
                    <a:pt x="0" y="670560"/>
                  </a:lnTo>
                  <a:lnTo>
                    <a:pt x="6837" y="712939"/>
                  </a:lnTo>
                  <a:lnTo>
                    <a:pt x="25876" y="749753"/>
                  </a:lnTo>
                  <a:lnTo>
                    <a:pt x="54907" y="778788"/>
                  </a:lnTo>
                  <a:lnTo>
                    <a:pt x="91722" y="797832"/>
                  </a:lnTo>
                  <a:lnTo>
                    <a:pt x="134112" y="804672"/>
                  </a:lnTo>
                  <a:lnTo>
                    <a:pt x="8092440" y="804672"/>
                  </a:lnTo>
                  <a:lnTo>
                    <a:pt x="8134819" y="797832"/>
                  </a:lnTo>
                  <a:lnTo>
                    <a:pt x="8171633" y="778788"/>
                  </a:lnTo>
                  <a:lnTo>
                    <a:pt x="8200668" y="749753"/>
                  </a:lnTo>
                  <a:lnTo>
                    <a:pt x="8219712" y="712939"/>
                  </a:lnTo>
                  <a:lnTo>
                    <a:pt x="8226552" y="670560"/>
                  </a:lnTo>
                  <a:lnTo>
                    <a:pt x="8226552" y="134112"/>
                  </a:lnTo>
                  <a:lnTo>
                    <a:pt x="8219712" y="91732"/>
                  </a:lnTo>
                  <a:lnTo>
                    <a:pt x="8200668" y="54918"/>
                  </a:lnTo>
                  <a:lnTo>
                    <a:pt x="8171633" y="25883"/>
                  </a:lnTo>
                  <a:lnTo>
                    <a:pt x="8134819" y="6839"/>
                  </a:lnTo>
                  <a:lnTo>
                    <a:pt x="8092440" y="0"/>
                  </a:lnTo>
                  <a:close/>
                </a:path>
              </a:pathLst>
            </a:custGeom>
            <a:solidFill>
              <a:srgbClr val="363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68630" y="3423665"/>
              <a:ext cx="8227059" cy="805180"/>
            </a:xfrm>
            <a:custGeom>
              <a:avLst/>
              <a:gdLst/>
              <a:ahLst/>
              <a:cxnLst/>
              <a:rect l="l" t="t" r="r" b="b"/>
              <a:pathLst>
                <a:path w="8227059" h="805179">
                  <a:moveTo>
                    <a:pt x="0" y="134112"/>
                  </a:moveTo>
                  <a:lnTo>
                    <a:pt x="6837" y="91732"/>
                  </a:lnTo>
                  <a:lnTo>
                    <a:pt x="25876" y="54918"/>
                  </a:lnTo>
                  <a:lnTo>
                    <a:pt x="54907" y="25883"/>
                  </a:lnTo>
                  <a:lnTo>
                    <a:pt x="91722" y="6839"/>
                  </a:lnTo>
                  <a:lnTo>
                    <a:pt x="134112" y="0"/>
                  </a:lnTo>
                  <a:lnTo>
                    <a:pt x="8092440" y="0"/>
                  </a:lnTo>
                  <a:lnTo>
                    <a:pt x="8134819" y="6839"/>
                  </a:lnTo>
                  <a:lnTo>
                    <a:pt x="8171633" y="25883"/>
                  </a:lnTo>
                  <a:lnTo>
                    <a:pt x="8200668" y="54918"/>
                  </a:lnTo>
                  <a:lnTo>
                    <a:pt x="8219712" y="91732"/>
                  </a:lnTo>
                  <a:lnTo>
                    <a:pt x="8226552" y="134112"/>
                  </a:lnTo>
                  <a:lnTo>
                    <a:pt x="8226552" y="670560"/>
                  </a:lnTo>
                  <a:lnTo>
                    <a:pt x="8219712" y="712939"/>
                  </a:lnTo>
                  <a:lnTo>
                    <a:pt x="8200668" y="749753"/>
                  </a:lnTo>
                  <a:lnTo>
                    <a:pt x="8171633" y="778788"/>
                  </a:lnTo>
                  <a:lnTo>
                    <a:pt x="8134819" y="797832"/>
                  </a:lnTo>
                  <a:lnTo>
                    <a:pt x="8092440" y="804672"/>
                  </a:lnTo>
                  <a:lnTo>
                    <a:pt x="134112" y="804672"/>
                  </a:lnTo>
                  <a:lnTo>
                    <a:pt x="91722" y="797832"/>
                  </a:lnTo>
                  <a:lnTo>
                    <a:pt x="54907" y="778788"/>
                  </a:lnTo>
                  <a:lnTo>
                    <a:pt x="25876" y="749753"/>
                  </a:lnTo>
                  <a:lnTo>
                    <a:pt x="6837" y="712939"/>
                  </a:lnTo>
                  <a:lnTo>
                    <a:pt x="0" y="670560"/>
                  </a:lnTo>
                  <a:lnTo>
                    <a:pt x="0" y="134112"/>
                  </a:lnTo>
                  <a:close/>
                </a:path>
              </a:pathLst>
            </a:custGeom>
            <a:ln w="19049">
              <a:solidFill>
                <a:srgbClr val="EBEBE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1983106" y="4290440"/>
            <a:ext cx="8246109" cy="824230"/>
            <a:chOff x="459105" y="4290440"/>
            <a:chExt cx="8246109" cy="824230"/>
          </a:xfrm>
        </p:grpSpPr>
        <p:sp>
          <p:nvSpPr>
            <p:cNvPr id="17" name="object 17"/>
            <p:cNvSpPr/>
            <p:nvPr/>
          </p:nvSpPr>
          <p:spPr>
            <a:xfrm>
              <a:off x="468630" y="4299965"/>
              <a:ext cx="8227059" cy="805180"/>
            </a:xfrm>
            <a:custGeom>
              <a:avLst/>
              <a:gdLst/>
              <a:ahLst/>
              <a:cxnLst/>
              <a:rect l="l" t="t" r="r" b="b"/>
              <a:pathLst>
                <a:path w="8227059" h="805179">
                  <a:moveTo>
                    <a:pt x="8092440" y="0"/>
                  </a:moveTo>
                  <a:lnTo>
                    <a:pt x="134112" y="0"/>
                  </a:lnTo>
                  <a:lnTo>
                    <a:pt x="91722" y="6839"/>
                  </a:lnTo>
                  <a:lnTo>
                    <a:pt x="54907" y="25883"/>
                  </a:lnTo>
                  <a:lnTo>
                    <a:pt x="25876" y="54918"/>
                  </a:lnTo>
                  <a:lnTo>
                    <a:pt x="6837" y="91732"/>
                  </a:lnTo>
                  <a:lnTo>
                    <a:pt x="0" y="134111"/>
                  </a:lnTo>
                  <a:lnTo>
                    <a:pt x="0" y="670559"/>
                  </a:lnTo>
                  <a:lnTo>
                    <a:pt x="6837" y="712939"/>
                  </a:lnTo>
                  <a:lnTo>
                    <a:pt x="25876" y="749753"/>
                  </a:lnTo>
                  <a:lnTo>
                    <a:pt x="54907" y="778788"/>
                  </a:lnTo>
                  <a:lnTo>
                    <a:pt x="91722" y="797832"/>
                  </a:lnTo>
                  <a:lnTo>
                    <a:pt x="134112" y="804671"/>
                  </a:lnTo>
                  <a:lnTo>
                    <a:pt x="8092440" y="804671"/>
                  </a:lnTo>
                  <a:lnTo>
                    <a:pt x="8134819" y="797832"/>
                  </a:lnTo>
                  <a:lnTo>
                    <a:pt x="8171633" y="778788"/>
                  </a:lnTo>
                  <a:lnTo>
                    <a:pt x="8200668" y="749753"/>
                  </a:lnTo>
                  <a:lnTo>
                    <a:pt x="8219712" y="712939"/>
                  </a:lnTo>
                  <a:lnTo>
                    <a:pt x="8226552" y="670559"/>
                  </a:lnTo>
                  <a:lnTo>
                    <a:pt x="8226552" y="134111"/>
                  </a:lnTo>
                  <a:lnTo>
                    <a:pt x="8219712" y="91732"/>
                  </a:lnTo>
                  <a:lnTo>
                    <a:pt x="8200668" y="54918"/>
                  </a:lnTo>
                  <a:lnTo>
                    <a:pt x="8171633" y="25883"/>
                  </a:lnTo>
                  <a:lnTo>
                    <a:pt x="8134819" y="6839"/>
                  </a:lnTo>
                  <a:lnTo>
                    <a:pt x="8092440" y="0"/>
                  </a:lnTo>
                  <a:close/>
                </a:path>
              </a:pathLst>
            </a:custGeom>
            <a:solidFill>
              <a:srgbClr val="363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68630" y="4299965"/>
              <a:ext cx="8227059" cy="805180"/>
            </a:xfrm>
            <a:custGeom>
              <a:avLst/>
              <a:gdLst/>
              <a:ahLst/>
              <a:cxnLst/>
              <a:rect l="l" t="t" r="r" b="b"/>
              <a:pathLst>
                <a:path w="8227059" h="805179">
                  <a:moveTo>
                    <a:pt x="0" y="134111"/>
                  </a:moveTo>
                  <a:lnTo>
                    <a:pt x="6837" y="91732"/>
                  </a:lnTo>
                  <a:lnTo>
                    <a:pt x="25876" y="54918"/>
                  </a:lnTo>
                  <a:lnTo>
                    <a:pt x="54907" y="25883"/>
                  </a:lnTo>
                  <a:lnTo>
                    <a:pt x="91722" y="6839"/>
                  </a:lnTo>
                  <a:lnTo>
                    <a:pt x="134112" y="0"/>
                  </a:lnTo>
                  <a:lnTo>
                    <a:pt x="8092440" y="0"/>
                  </a:lnTo>
                  <a:lnTo>
                    <a:pt x="8134819" y="6839"/>
                  </a:lnTo>
                  <a:lnTo>
                    <a:pt x="8171633" y="25883"/>
                  </a:lnTo>
                  <a:lnTo>
                    <a:pt x="8200668" y="54918"/>
                  </a:lnTo>
                  <a:lnTo>
                    <a:pt x="8219712" y="91732"/>
                  </a:lnTo>
                  <a:lnTo>
                    <a:pt x="8226552" y="134111"/>
                  </a:lnTo>
                  <a:lnTo>
                    <a:pt x="8226552" y="670559"/>
                  </a:lnTo>
                  <a:lnTo>
                    <a:pt x="8219712" y="712939"/>
                  </a:lnTo>
                  <a:lnTo>
                    <a:pt x="8200668" y="749753"/>
                  </a:lnTo>
                  <a:lnTo>
                    <a:pt x="8171633" y="778788"/>
                  </a:lnTo>
                  <a:lnTo>
                    <a:pt x="8134819" y="797832"/>
                  </a:lnTo>
                  <a:lnTo>
                    <a:pt x="8092440" y="804671"/>
                  </a:lnTo>
                  <a:lnTo>
                    <a:pt x="134112" y="804671"/>
                  </a:lnTo>
                  <a:lnTo>
                    <a:pt x="91722" y="797832"/>
                  </a:lnTo>
                  <a:lnTo>
                    <a:pt x="54907" y="778788"/>
                  </a:lnTo>
                  <a:lnTo>
                    <a:pt x="25876" y="749753"/>
                  </a:lnTo>
                  <a:lnTo>
                    <a:pt x="6837" y="712939"/>
                  </a:lnTo>
                  <a:lnTo>
                    <a:pt x="0" y="670559"/>
                  </a:lnTo>
                  <a:lnTo>
                    <a:pt x="0" y="134111"/>
                  </a:lnTo>
                  <a:close/>
                </a:path>
              </a:pathLst>
            </a:custGeom>
            <a:ln w="19050">
              <a:solidFill>
                <a:srgbClr val="EBEBE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1983106" y="5166740"/>
            <a:ext cx="8246109" cy="824230"/>
            <a:chOff x="459105" y="5166740"/>
            <a:chExt cx="8246109" cy="824230"/>
          </a:xfrm>
        </p:grpSpPr>
        <p:sp>
          <p:nvSpPr>
            <p:cNvPr id="20" name="object 20"/>
            <p:cNvSpPr/>
            <p:nvPr/>
          </p:nvSpPr>
          <p:spPr>
            <a:xfrm>
              <a:off x="468630" y="5176265"/>
              <a:ext cx="8227059" cy="805180"/>
            </a:xfrm>
            <a:custGeom>
              <a:avLst/>
              <a:gdLst/>
              <a:ahLst/>
              <a:cxnLst/>
              <a:rect l="l" t="t" r="r" b="b"/>
              <a:pathLst>
                <a:path w="8227059" h="805179">
                  <a:moveTo>
                    <a:pt x="8092440" y="0"/>
                  </a:moveTo>
                  <a:lnTo>
                    <a:pt x="134112" y="0"/>
                  </a:lnTo>
                  <a:lnTo>
                    <a:pt x="91722" y="6839"/>
                  </a:lnTo>
                  <a:lnTo>
                    <a:pt x="54907" y="25883"/>
                  </a:lnTo>
                  <a:lnTo>
                    <a:pt x="25876" y="54918"/>
                  </a:lnTo>
                  <a:lnTo>
                    <a:pt x="6837" y="91732"/>
                  </a:lnTo>
                  <a:lnTo>
                    <a:pt x="0" y="134111"/>
                  </a:lnTo>
                  <a:lnTo>
                    <a:pt x="0" y="670559"/>
                  </a:lnTo>
                  <a:lnTo>
                    <a:pt x="6837" y="712949"/>
                  </a:lnTo>
                  <a:lnTo>
                    <a:pt x="25876" y="749764"/>
                  </a:lnTo>
                  <a:lnTo>
                    <a:pt x="54907" y="778795"/>
                  </a:lnTo>
                  <a:lnTo>
                    <a:pt x="91722" y="797834"/>
                  </a:lnTo>
                  <a:lnTo>
                    <a:pt x="134112" y="804671"/>
                  </a:lnTo>
                  <a:lnTo>
                    <a:pt x="8092440" y="804671"/>
                  </a:lnTo>
                  <a:lnTo>
                    <a:pt x="8134819" y="797834"/>
                  </a:lnTo>
                  <a:lnTo>
                    <a:pt x="8171633" y="778795"/>
                  </a:lnTo>
                  <a:lnTo>
                    <a:pt x="8200668" y="749764"/>
                  </a:lnTo>
                  <a:lnTo>
                    <a:pt x="8219712" y="712949"/>
                  </a:lnTo>
                  <a:lnTo>
                    <a:pt x="8226552" y="670559"/>
                  </a:lnTo>
                  <a:lnTo>
                    <a:pt x="8226552" y="134111"/>
                  </a:lnTo>
                  <a:lnTo>
                    <a:pt x="8219712" y="91732"/>
                  </a:lnTo>
                  <a:lnTo>
                    <a:pt x="8200668" y="54918"/>
                  </a:lnTo>
                  <a:lnTo>
                    <a:pt x="8171633" y="25883"/>
                  </a:lnTo>
                  <a:lnTo>
                    <a:pt x="8134819" y="6839"/>
                  </a:lnTo>
                  <a:lnTo>
                    <a:pt x="8092440" y="0"/>
                  </a:lnTo>
                  <a:close/>
                </a:path>
              </a:pathLst>
            </a:custGeom>
            <a:solidFill>
              <a:srgbClr val="363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68630" y="5176265"/>
              <a:ext cx="8227059" cy="805180"/>
            </a:xfrm>
            <a:custGeom>
              <a:avLst/>
              <a:gdLst/>
              <a:ahLst/>
              <a:cxnLst/>
              <a:rect l="l" t="t" r="r" b="b"/>
              <a:pathLst>
                <a:path w="8227059" h="805179">
                  <a:moveTo>
                    <a:pt x="0" y="134111"/>
                  </a:moveTo>
                  <a:lnTo>
                    <a:pt x="6837" y="91732"/>
                  </a:lnTo>
                  <a:lnTo>
                    <a:pt x="25876" y="54918"/>
                  </a:lnTo>
                  <a:lnTo>
                    <a:pt x="54907" y="25883"/>
                  </a:lnTo>
                  <a:lnTo>
                    <a:pt x="91722" y="6839"/>
                  </a:lnTo>
                  <a:lnTo>
                    <a:pt x="134112" y="0"/>
                  </a:lnTo>
                  <a:lnTo>
                    <a:pt x="8092440" y="0"/>
                  </a:lnTo>
                  <a:lnTo>
                    <a:pt x="8134819" y="6839"/>
                  </a:lnTo>
                  <a:lnTo>
                    <a:pt x="8171633" y="25883"/>
                  </a:lnTo>
                  <a:lnTo>
                    <a:pt x="8200668" y="54918"/>
                  </a:lnTo>
                  <a:lnTo>
                    <a:pt x="8219712" y="91732"/>
                  </a:lnTo>
                  <a:lnTo>
                    <a:pt x="8226552" y="134111"/>
                  </a:lnTo>
                  <a:lnTo>
                    <a:pt x="8226552" y="670559"/>
                  </a:lnTo>
                  <a:lnTo>
                    <a:pt x="8219712" y="712949"/>
                  </a:lnTo>
                  <a:lnTo>
                    <a:pt x="8200668" y="749764"/>
                  </a:lnTo>
                  <a:lnTo>
                    <a:pt x="8171633" y="778795"/>
                  </a:lnTo>
                  <a:lnTo>
                    <a:pt x="8134819" y="797834"/>
                  </a:lnTo>
                  <a:lnTo>
                    <a:pt x="8092440" y="804671"/>
                  </a:lnTo>
                  <a:lnTo>
                    <a:pt x="134112" y="804671"/>
                  </a:lnTo>
                  <a:lnTo>
                    <a:pt x="91722" y="797834"/>
                  </a:lnTo>
                  <a:lnTo>
                    <a:pt x="54907" y="778795"/>
                  </a:lnTo>
                  <a:lnTo>
                    <a:pt x="25876" y="749764"/>
                  </a:lnTo>
                  <a:lnTo>
                    <a:pt x="6837" y="712949"/>
                  </a:lnTo>
                  <a:lnTo>
                    <a:pt x="0" y="670559"/>
                  </a:lnTo>
                  <a:lnTo>
                    <a:pt x="0" y="134111"/>
                  </a:lnTo>
                  <a:close/>
                </a:path>
              </a:pathLst>
            </a:custGeom>
            <a:ln w="19050">
              <a:solidFill>
                <a:srgbClr val="EBEBE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2195881" y="1839594"/>
            <a:ext cx="7052309" cy="414664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500" spc="-5" dirty="0">
                <a:solidFill>
                  <a:srgbClr val="FFFFFF"/>
                </a:solidFill>
                <a:latin typeface="Times New Roman"/>
                <a:cs typeface="Times New Roman"/>
              </a:rPr>
              <a:t>Consist</a:t>
            </a:r>
            <a:r>
              <a:rPr sz="25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spc="-10" dirty="0">
                <a:solidFill>
                  <a:srgbClr val="FFFFFF"/>
                </a:solidFill>
                <a:latin typeface="Times New Roman"/>
                <a:cs typeface="Times New Roman"/>
              </a:rPr>
              <a:t>mainly</a:t>
            </a:r>
            <a:r>
              <a:rPr sz="25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spc="-5" dirty="0">
                <a:solidFill>
                  <a:srgbClr val="FFFFFF"/>
                </a:solidFill>
                <a:latin typeface="Times New Roman"/>
                <a:cs typeface="Times New Roman"/>
              </a:rPr>
              <a:t>type</a:t>
            </a:r>
            <a:r>
              <a:rPr sz="25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spc="-5" dirty="0">
                <a:solidFill>
                  <a:srgbClr val="FFFFFF"/>
                </a:solidFill>
                <a:latin typeface="Times New Roman"/>
                <a:cs typeface="Times New Roman"/>
              </a:rPr>
              <a:t>III collagen.</a:t>
            </a:r>
            <a:endParaRPr sz="2500">
              <a:latin typeface="Times New Roman"/>
              <a:cs typeface="Times New Roman"/>
            </a:endParaRPr>
          </a:p>
          <a:p>
            <a:pPr marL="12700" marR="3728720">
              <a:lnSpc>
                <a:spcPts val="6900"/>
              </a:lnSpc>
              <a:spcBef>
                <a:spcPts val="880"/>
              </a:spcBef>
            </a:pPr>
            <a:r>
              <a:rPr sz="2500" spc="-5" dirty="0">
                <a:solidFill>
                  <a:srgbClr val="FFFFFF"/>
                </a:solidFill>
                <a:latin typeface="Times New Roman"/>
                <a:cs typeface="Times New Roman"/>
              </a:rPr>
              <a:t>Short, thin and branching. </a:t>
            </a:r>
            <a:r>
              <a:rPr sz="2500" spc="-6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spc="-5" dirty="0">
                <a:solidFill>
                  <a:srgbClr val="FFFFFF"/>
                </a:solidFill>
                <a:latin typeface="Times New Roman"/>
                <a:cs typeface="Times New Roman"/>
              </a:rPr>
              <a:t>Give</a:t>
            </a:r>
            <a:r>
              <a:rPr sz="25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spc="-80" dirty="0">
                <a:solidFill>
                  <a:srgbClr val="FFFFFF"/>
                </a:solidFill>
                <a:latin typeface="Times New Roman"/>
                <a:cs typeface="Times New Roman"/>
              </a:rPr>
              <a:t>PAS</a:t>
            </a:r>
            <a:r>
              <a:rPr sz="25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spc="-5" dirty="0">
                <a:solidFill>
                  <a:srgbClr val="FFFFFF"/>
                </a:solidFill>
                <a:latin typeface="Times New Roman"/>
                <a:cs typeface="Times New Roman"/>
              </a:rPr>
              <a:t>+ve</a:t>
            </a:r>
            <a:r>
              <a:rPr sz="25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spc="-5" dirty="0">
                <a:solidFill>
                  <a:srgbClr val="FFFFFF"/>
                </a:solidFill>
                <a:latin typeface="Times New Roman"/>
                <a:cs typeface="Times New Roman"/>
              </a:rPr>
              <a:t>reaction.</a:t>
            </a:r>
            <a:endParaRPr sz="2500">
              <a:latin typeface="Times New Roman"/>
              <a:cs typeface="Times New Roman"/>
            </a:endParaRPr>
          </a:p>
          <a:p>
            <a:pPr>
              <a:spcBef>
                <a:spcPts val="35"/>
              </a:spcBef>
            </a:pPr>
            <a:endParaRPr sz="2600">
              <a:latin typeface="Times New Roman"/>
              <a:cs typeface="Times New Roman"/>
            </a:endParaRPr>
          </a:p>
          <a:p>
            <a:pPr marL="12700"/>
            <a:r>
              <a:rPr sz="2500" spc="-5" dirty="0">
                <a:solidFill>
                  <a:srgbClr val="FFFFFF"/>
                </a:solidFill>
                <a:latin typeface="Times New Roman"/>
                <a:cs typeface="Times New Roman"/>
              </a:rPr>
              <a:t>Stain</a:t>
            </a:r>
            <a:r>
              <a:rPr sz="25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spc="-5" dirty="0">
                <a:solidFill>
                  <a:srgbClr val="FFFFFF"/>
                </a:solidFill>
                <a:latin typeface="Times New Roman"/>
                <a:cs typeface="Times New Roman"/>
              </a:rPr>
              <a:t>with</a:t>
            </a:r>
            <a:r>
              <a:rPr sz="25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spc="-5" dirty="0">
                <a:solidFill>
                  <a:srgbClr val="FFFFFF"/>
                </a:solidFill>
                <a:latin typeface="Times New Roman"/>
                <a:cs typeface="Times New Roman"/>
              </a:rPr>
              <a:t>Silver</a:t>
            </a:r>
            <a:r>
              <a:rPr sz="25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spc="-5" dirty="0">
                <a:solidFill>
                  <a:srgbClr val="FFFFFF"/>
                </a:solidFill>
                <a:latin typeface="Times New Roman"/>
                <a:cs typeface="Times New Roman"/>
              </a:rPr>
              <a:t>Nitrate</a:t>
            </a:r>
            <a:r>
              <a:rPr sz="25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spc="-5" dirty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sz="2500" b="1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Argyrophylic</a:t>
            </a:r>
            <a:r>
              <a:rPr sz="2500" spc="-5" dirty="0">
                <a:solidFill>
                  <a:srgbClr val="FFFFFF"/>
                </a:solidFill>
                <a:latin typeface="Times New Roman"/>
                <a:cs typeface="Times New Roman"/>
              </a:rPr>
              <a:t>).</a:t>
            </a:r>
            <a:endParaRPr sz="2500">
              <a:latin typeface="Times New Roman"/>
              <a:cs typeface="Times New Roman"/>
            </a:endParaRPr>
          </a:p>
          <a:p>
            <a:pPr>
              <a:spcBef>
                <a:spcPts val="55"/>
              </a:spcBef>
            </a:pPr>
            <a:endParaRPr sz="2600">
              <a:latin typeface="Times New Roman"/>
              <a:cs typeface="Times New Roman"/>
            </a:endParaRPr>
          </a:p>
          <a:p>
            <a:pPr marL="12700" marR="5080">
              <a:lnSpc>
                <a:spcPts val="2580"/>
              </a:lnSpc>
            </a:pPr>
            <a:r>
              <a:rPr sz="2500" spc="-5" dirty="0">
                <a:solidFill>
                  <a:srgbClr val="FFFFFF"/>
                </a:solidFill>
                <a:latin typeface="Times New Roman"/>
                <a:cs typeface="Times New Roman"/>
              </a:rPr>
              <a:t>Found</a:t>
            </a:r>
            <a:r>
              <a:rPr sz="25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spc="-5" dirty="0">
                <a:solidFill>
                  <a:srgbClr val="FFFFFF"/>
                </a:solidFill>
                <a:latin typeface="Times New Roman"/>
                <a:cs typeface="Times New Roman"/>
              </a:rPr>
              <a:t>mainly</a:t>
            </a:r>
            <a:r>
              <a:rPr sz="25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spc="-5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25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spc="-5" dirty="0">
                <a:solidFill>
                  <a:srgbClr val="FFFFFF"/>
                </a:solidFill>
                <a:latin typeface="Times New Roman"/>
                <a:cs typeface="Times New Roman"/>
              </a:rPr>
              <a:t>RES</a:t>
            </a:r>
            <a:r>
              <a:rPr sz="25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spc="-10" dirty="0">
                <a:solidFill>
                  <a:srgbClr val="FFFFFF"/>
                </a:solidFill>
                <a:latin typeface="Times New Roman"/>
                <a:cs typeface="Times New Roman"/>
              </a:rPr>
              <a:t>organs,</a:t>
            </a:r>
            <a:r>
              <a:rPr sz="25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spc="-5" dirty="0">
                <a:solidFill>
                  <a:srgbClr val="FFFFFF"/>
                </a:solidFill>
                <a:latin typeface="Times New Roman"/>
                <a:cs typeface="Times New Roman"/>
              </a:rPr>
              <a:t>endometrium</a:t>
            </a:r>
            <a:r>
              <a:rPr sz="25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spc="-5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5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spc="-5" dirty="0">
                <a:solidFill>
                  <a:srgbClr val="FFFFFF"/>
                </a:solidFill>
                <a:latin typeface="Times New Roman"/>
                <a:cs typeface="Times New Roman"/>
              </a:rPr>
              <a:t>around </a:t>
            </a:r>
            <a:r>
              <a:rPr sz="2500" spc="-6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spc="-5" dirty="0">
                <a:solidFill>
                  <a:srgbClr val="FFFFFF"/>
                </a:solidFill>
                <a:latin typeface="Times New Roman"/>
                <a:cs typeface="Times New Roman"/>
              </a:rPr>
              <a:t>blood</a:t>
            </a:r>
            <a:r>
              <a:rPr sz="25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spc="-5" dirty="0">
                <a:solidFill>
                  <a:srgbClr val="FFFFFF"/>
                </a:solidFill>
                <a:latin typeface="Times New Roman"/>
                <a:cs typeface="Times New Roman"/>
              </a:rPr>
              <a:t>vessels.</a:t>
            </a:r>
            <a:endParaRPr sz="2500">
              <a:latin typeface="Times New Roman"/>
              <a:cs typeface="Times New Roman"/>
            </a:endParaRPr>
          </a:p>
        </p:txBody>
      </p:sp>
      <p:pic>
        <p:nvPicPr>
          <p:cNvPr id="23" name="object 2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582912" y="6262115"/>
            <a:ext cx="259829" cy="23851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903345" y="1277492"/>
            <a:ext cx="4324350" cy="4324350"/>
            <a:chOff x="2379345" y="1277492"/>
            <a:chExt cx="4324350" cy="4324350"/>
          </a:xfrm>
        </p:grpSpPr>
        <p:sp>
          <p:nvSpPr>
            <p:cNvPr id="3" name="object 3"/>
            <p:cNvSpPr/>
            <p:nvPr/>
          </p:nvSpPr>
          <p:spPr>
            <a:xfrm>
              <a:off x="2388870" y="1287017"/>
              <a:ext cx="4305300" cy="4305300"/>
            </a:xfrm>
            <a:custGeom>
              <a:avLst/>
              <a:gdLst/>
              <a:ahLst/>
              <a:cxnLst/>
              <a:rect l="l" t="t" r="r" b="b"/>
              <a:pathLst>
                <a:path w="4305300" h="4305300">
                  <a:moveTo>
                    <a:pt x="2152650" y="0"/>
                  </a:moveTo>
                  <a:lnTo>
                    <a:pt x="2104578" y="526"/>
                  </a:lnTo>
                  <a:lnTo>
                    <a:pt x="2056764" y="2097"/>
                  </a:lnTo>
                  <a:lnTo>
                    <a:pt x="2009219" y="4702"/>
                  </a:lnTo>
                  <a:lnTo>
                    <a:pt x="1961953" y="8331"/>
                  </a:lnTo>
                  <a:lnTo>
                    <a:pt x="1914977" y="12972"/>
                  </a:lnTo>
                  <a:lnTo>
                    <a:pt x="1868303" y="18614"/>
                  </a:lnTo>
                  <a:lnTo>
                    <a:pt x="1821940" y="25247"/>
                  </a:lnTo>
                  <a:lnTo>
                    <a:pt x="1775901" y="32859"/>
                  </a:lnTo>
                  <a:lnTo>
                    <a:pt x="1730196" y="41440"/>
                  </a:lnTo>
                  <a:lnTo>
                    <a:pt x="1684837" y="50978"/>
                  </a:lnTo>
                  <a:lnTo>
                    <a:pt x="1639833" y="61463"/>
                  </a:lnTo>
                  <a:lnTo>
                    <a:pt x="1595195" y="72883"/>
                  </a:lnTo>
                  <a:lnTo>
                    <a:pt x="1550936" y="85229"/>
                  </a:lnTo>
                  <a:lnTo>
                    <a:pt x="1507066" y="98488"/>
                  </a:lnTo>
                  <a:lnTo>
                    <a:pt x="1463595" y="112650"/>
                  </a:lnTo>
                  <a:lnTo>
                    <a:pt x="1420535" y="127704"/>
                  </a:lnTo>
                  <a:lnTo>
                    <a:pt x="1377896" y="143639"/>
                  </a:lnTo>
                  <a:lnTo>
                    <a:pt x="1335690" y="160444"/>
                  </a:lnTo>
                  <a:lnTo>
                    <a:pt x="1293928" y="178108"/>
                  </a:lnTo>
                  <a:lnTo>
                    <a:pt x="1252620" y="196621"/>
                  </a:lnTo>
                  <a:lnTo>
                    <a:pt x="1211777" y="215970"/>
                  </a:lnTo>
                  <a:lnTo>
                    <a:pt x="1171411" y="236146"/>
                  </a:lnTo>
                  <a:lnTo>
                    <a:pt x="1131532" y="257138"/>
                  </a:lnTo>
                  <a:lnTo>
                    <a:pt x="1092150" y="278934"/>
                  </a:lnTo>
                  <a:lnTo>
                    <a:pt x="1053279" y="301523"/>
                  </a:lnTo>
                  <a:lnTo>
                    <a:pt x="1014927" y="324895"/>
                  </a:lnTo>
                  <a:lnTo>
                    <a:pt x="977106" y="349038"/>
                  </a:lnTo>
                  <a:lnTo>
                    <a:pt x="939827" y="373943"/>
                  </a:lnTo>
                  <a:lnTo>
                    <a:pt x="903101" y="399597"/>
                  </a:lnTo>
                  <a:lnTo>
                    <a:pt x="866938" y="425989"/>
                  </a:lnTo>
                  <a:lnTo>
                    <a:pt x="831351" y="453110"/>
                  </a:lnTo>
                  <a:lnTo>
                    <a:pt x="796349" y="480948"/>
                  </a:lnTo>
                  <a:lnTo>
                    <a:pt x="761943" y="509491"/>
                  </a:lnTo>
                  <a:lnTo>
                    <a:pt x="728146" y="538730"/>
                  </a:lnTo>
                  <a:lnTo>
                    <a:pt x="694966" y="568653"/>
                  </a:lnTo>
                  <a:lnTo>
                    <a:pt x="662416" y="599249"/>
                  </a:lnTo>
                  <a:lnTo>
                    <a:pt x="630507" y="630507"/>
                  </a:lnTo>
                  <a:lnTo>
                    <a:pt x="599249" y="662416"/>
                  </a:lnTo>
                  <a:lnTo>
                    <a:pt x="568653" y="694966"/>
                  </a:lnTo>
                  <a:lnTo>
                    <a:pt x="538730" y="728146"/>
                  </a:lnTo>
                  <a:lnTo>
                    <a:pt x="509491" y="761943"/>
                  </a:lnTo>
                  <a:lnTo>
                    <a:pt x="480948" y="796349"/>
                  </a:lnTo>
                  <a:lnTo>
                    <a:pt x="453110" y="831351"/>
                  </a:lnTo>
                  <a:lnTo>
                    <a:pt x="425989" y="866938"/>
                  </a:lnTo>
                  <a:lnTo>
                    <a:pt x="399597" y="903101"/>
                  </a:lnTo>
                  <a:lnTo>
                    <a:pt x="373943" y="939827"/>
                  </a:lnTo>
                  <a:lnTo>
                    <a:pt x="349038" y="977106"/>
                  </a:lnTo>
                  <a:lnTo>
                    <a:pt x="324895" y="1014927"/>
                  </a:lnTo>
                  <a:lnTo>
                    <a:pt x="301523" y="1053279"/>
                  </a:lnTo>
                  <a:lnTo>
                    <a:pt x="278934" y="1092150"/>
                  </a:lnTo>
                  <a:lnTo>
                    <a:pt x="257138" y="1131532"/>
                  </a:lnTo>
                  <a:lnTo>
                    <a:pt x="236146" y="1171411"/>
                  </a:lnTo>
                  <a:lnTo>
                    <a:pt x="215970" y="1211777"/>
                  </a:lnTo>
                  <a:lnTo>
                    <a:pt x="196621" y="1252620"/>
                  </a:lnTo>
                  <a:lnTo>
                    <a:pt x="178108" y="1293928"/>
                  </a:lnTo>
                  <a:lnTo>
                    <a:pt x="160444" y="1335690"/>
                  </a:lnTo>
                  <a:lnTo>
                    <a:pt x="143639" y="1377896"/>
                  </a:lnTo>
                  <a:lnTo>
                    <a:pt x="127704" y="1420535"/>
                  </a:lnTo>
                  <a:lnTo>
                    <a:pt x="112650" y="1463595"/>
                  </a:lnTo>
                  <a:lnTo>
                    <a:pt x="98488" y="1507066"/>
                  </a:lnTo>
                  <a:lnTo>
                    <a:pt x="85229" y="1550936"/>
                  </a:lnTo>
                  <a:lnTo>
                    <a:pt x="72883" y="1595195"/>
                  </a:lnTo>
                  <a:lnTo>
                    <a:pt x="61463" y="1639833"/>
                  </a:lnTo>
                  <a:lnTo>
                    <a:pt x="50978" y="1684837"/>
                  </a:lnTo>
                  <a:lnTo>
                    <a:pt x="41440" y="1730196"/>
                  </a:lnTo>
                  <a:lnTo>
                    <a:pt x="32859" y="1775901"/>
                  </a:lnTo>
                  <a:lnTo>
                    <a:pt x="25247" y="1821940"/>
                  </a:lnTo>
                  <a:lnTo>
                    <a:pt x="18614" y="1868303"/>
                  </a:lnTo>
                  <a:lnTo>
                    <a:pt x="12972" y="1914977"/>
                  </a:lnTo>
                  <a:lnTo>
                    <a:pt x="8331" y="1961953"/>
                  </a:lnTo>
                  <a:lnTo>
                    <a:pt x="4702" y="2009219"/>
                  </a:lnTo>
                  <a:lnTo>
                    <a:pt x="2097" y="2056764"/>
                  </a:lnTo>
                  <a:lnTo>
                    <a:pt x="526" y="2104578"/>
                  </a:lnTo>
                  <a:lnTo>
                    <a:pt x="0" y="2152650"/>
                  </a:lnTo>
                  <a:lnTo>
                    <a:pt x="526" y="2200721"/>
                  </a:lnTo>
                  <a:lnTo>
                    <a:pt x="2097" y="2248535"/>
                  </a:lnTo>
                  <a:lnTo>
                    <a:pt x="4702" y="2296080"/>
                  </a:lnTo>
                  <a:lnTo>
                    <a:pt x="8331" y="2343346"/>
                  </a:lnTo>
                  <a:lnTo>
                    <a:pt x="12972" y="2390322"/>
                  </a:lnTo>
                  <a:lnTo>
                    <a:pt x="18614" y="2436996"/>
                  </a:lnTo>
                  <a:lnTo>
                    <a:pt x="25247" y="2483359"/>
                  </a:lnTo>
                  <a:lnTo>
                    <a:pt x="32859" y="2529398"/>
                  </a:lnTo>
                  <a:lnTo>
                    <a:pt x="41440" y="2575103"/>
                  </a:lnTo>
                  <a:lnTo>
                    <a:pt x="50978" y="2620462"/>
                  </a:lnTo>
                  <a:lnTo>
                    <a:pt x="61463" y="2665466"/>
                  </a:lnTo>
                  <a:lnTo>
                    <a:pt x="72883" y="2710104"/>
                  </a:lnTo>
                  <a:lnTo>
                    <a:pt x="85229" y="2754363"/>
                  </a:lnTo>
                  <a:lnTo>
                    <a:pt x="98488" y="2798233"/>
                  </a:lnTo>
                  <a:lnTo>
                    <a:pt x="112650" y="2841704"/>
                  </a:lnTo>
                  <a:lnTo>
                    <a:pt x="127704" y="2884764"/>
                  </a:lnTo>
                  <a:lnTo>
                    <a:pt x="143639" y="2927403"/>
                  </a:lnTo>
                  <a:lnTo>
                    <a:pt x="160444" y="2969609"/>
                  </a:lnTo>
                  <a:lnTo>
                    <a:pt x="178108" y="3011371"/>
                  </a:lnTo>
                  <a:lnTo>
                    <a:pt x="196621" y="3052679"/>
                  </a:lnTo>
                  <a:lnTo>
                    <a:pt x="215970" y="3093522"/>
                  </a:lnTo>
                  <a:lnTo>
                    <a:pt x="236146" y="3133888"/>
                  </a:lnTo>
                  <a:lnTo>
                    <a:pt x="257138" y="3173767"/>
                  </a:lnTo>
                  <a:lnTo>
                    <a:pt x="278934" y="3213149"/>
                  </a:lnTo>
                  <a:lnTo>
                    <a:pt x="301523" y="3252020"/>
                  </a:lnTo>
                  <a:lnTo>
                    <a:pt x="324895" y="3290372"/>
                  </a:lnTo>
                  <a:lnTo>
                    <a:pt x="349038" y="3328193"/>
                  </a:lnTo>
                  <a:lnTo>
                    <a:pt x="373943" y="3365472"/>
                  </a:lnTo>
                  <a:lnTo>
                    <a:pt x="399597" y="3402198"/>
                  </a:lnTo>
                  <a:lnTo>
                    <a:pt x="425989" y="3438361"/>
                  </a:lnTo>
                  <a:lnTo>
                    <a:pt x="453110" y="3473948"/>
                  </a:lnTo>
                  <a:lnTo>
                    <a:pt x="480948" y="3508950"/>
                  </a:lnTo>
                  <a:lnTo>
                    <a:pt x="509491" y="3543356"/>
                  </a:lnTo>
                  <a:lnTo>
                    <a:pt x="538730" y="3577153"/>
                  </a:lnTo>
                  <a:lnTo>
                    <a:pt x="568653" y="3610333"/>
                  </a:lnTo>
                  <a:lnTo>
                    <a:pt x="599249" y="3642883"/>
                  </a:lnTo>
                  <a:lnTo>
                    <a:pt x="630507" y="3674792"/>
                  </a:lnTo>
                  <a:lnTo>
                    <a:pt x="662416" y="3706050"/>
                  </a:lnTo>
                  <a:lnTo>
                    <a:pt x="694966" y="3736646"/>
                  </a:lnTo>
                  <a:lnTo>
                    <a:pt x="728146" y="3766569"/>
                  </a:lnTo>
                  <a:lnTo>
                    <a:pt x="761943" y="3795808"/>
                  </a:lnTo>
                  <a:lnTo>
                    <a:pt x="796349" y="3824351"/>
                  </a:lnTo>
                  <a:lnTo>
                    <a:pt x="831351" y="3852189"/>
                  </a:lnTo>
                  <a:lnTo>
                    <a:pt x="866938" y="3879310"/>
                  </a:lnTo>
                  <a:lnTo>
                    <a:pt x="903101" y="3905702"/>
                  </a:lnTo>
                  <a:lnTo>
                    <a:pt x="939827" y="3931356"/>
                  </a:lnTo>
                  <a:lnTo>
                    <a:pt x="977106" y="3956261"/>
                  </a:lnTo>
                  <a:lnTo>
                    <a:pt x="1014927" y="3980404"/>
                  </a:lnTo>
                  <a:lnTo>
                    <a:pt x="1053279" y="4003776"/>
                  </a:lnTo>
                  <a:lnTo>
                    <a:pt x="1092150" y="4026365"/>
                  </a:lnTo>
                  <a:lnTo>
                    <a:pt x="1131532" y="4048161"/>
                  </a:lnTo>
                  <a:lnTo>
                    <a:pt x="1171411" y="4069153"/>
                  </a:lnTo>
                  <a:lnTo>
                    <a:pt x="1211777" y="4089329"/>
                  </a:lnTo>
                  <a:lnTo>
                    <a:pt x="1252620" y="4108678"/>
                  </a:lnTo>
                  <a:lnTo>
                    <a:pt x="1293928" y="4127191"/>
                  </a:lnTo>
                  <a:lnTo>
                    <a:pt x="1335690" y="4144855"/>
                  </a:lnTo>
                  <a:lnTo>
                    <a:pt x="1377896" y="4161660"/>
                  </a:lnTo>
                  <a:lnTo>
                    <a:pt x="1420535" y="4177595"/>
                  </a:lnTo>
                  <a:lnTo>
                    <a:pt x="1463595" y="4192649"/>
                  </a:lnTo>
                  <a:lnTo>
                    <a:pt x="1507066" y="4206811"/>
                  </a:lnTo>
                  <a:lnTo>
                    <a:pt x="1550936" y="4220070"/>
                  </a:lnTo>
                  <a:lnTo>
                    <a:pt x="1595195" y="4232416"/>
                  </a:lnTo>
                  <a:lnTo>
                    <a:pt x="1639833" y="4243836"/>
                  </a:lnTo>
                  <a:lnTo>
                    <a:pt x="1684837" y="4254321"/>
                  </a:lnTo>
                  <a:lnTo>
                    <a:pt x="1730196" y="4263859"/>
                  </a:lnTo>
                  <a:lnTo>
                    <a:pt x="1775901" y="4272440"/>
                  </a:lnTo>
                  <a:lnTo>
                    <a:pt x="1821940" y="4280052"/>
                  </a:lnTo>
                  <a:lnTo>
                    <a:pt x="1868303" y="4286685"/>
                  </a:lnTo>
                  <a:lnTo>
                    <a:pt x="1914977" y="4292327"/>
                  </a:lnTo>
                  <a:lnTo>
                    <a:pt x="1961953" y="4296968"/>
                  </a:lnTo>
                  <a:lnTo>
                    <a:pt x="2009219" y="4300597"/>
                  </a:lnTo>
                  <a:lnTo>
                    <a:pt x="2056764" y="4303202"/>
                  </a:lnTo>
                  <a:lnTo>
                    <a:pt x="2104578" y="4304773"/>
                  </a:lnTo>
                  <a:lnTo>
                    <a:pt x="2152650" y="4305300"/>
                  </a:lnTo>
                  <a:lnTo>
                    <a:pt x="2200721" y="4304773"/>
                  </a:lnTo>
                  <a:lnTo>
                    <a:pt x="2248535" y="4303202"/>
                  </a:lnTo>
                  <a:lnTo>
                    <a:pt x="2296080" y="4300597"/>
                  </a:lnTo>
                  <a:lnTo>
                    <a:pt x="2343346" y="4296968"/>
                  </a:lnTo>
                  <a:lnTo>
                    <a:pt x="2390322" y="4292327"/>
                  </a:lnTo>
                  <a:lnTo>
                    <a:pt x="2436996" y="4286685"/>
                  </a:lnTo>
                  <a:lnTo>
                    <a:pt x="2483359" y="4280052"/>
                  </a:lnTo>
                  <a:lnTo>
                    <a:pt x="2529398" y="4272440"/>
                  </a:lnTo>
                  <a:lnTo>
                    <a:pt x="2575103" y="4263859"/>
                  </a:lnTo>
                  <a:lnTo>
                    <a:pt x="2620462" y="4254321"/>
                  </a:lnTo>
                  <a:lnTo>
                    <a:pt x="2665466" y="4243836"/>
                  </a:lnTo>
                  <a:lnTo>
                    <a:pt x="2710104" y="4232416"/>
                  </a:lnTo>
                  <a:lnTo>
                    <a:pt x="2754363" y="4220070"/>
                  </a:lnTo>
                  <a:lnTo>
                    <a:pt x="2798233" y="4206811"/>
                  </a:lnTo>
                  <a:lnTo>
                    <a:pt x="2841704" y="4192649"/>
                  </a:lnTo>
                  <a:lnTo>
                    <a:pt x="2884764" y="4177595"/>
                  </a:lnTo>
                  <a:lnTo>
                    <a:pt x="2927403" y="4161660"/>
                  </a:lnTo>
                  <a:lnTo>
                    <a:pt x="2969609" y="4144855"/>
                  </a:lnTo>
                  <a:lnTo>
                    <a:pt x="3011371" y="4127191"/>
                  </a:lnTo>
                  <a:lnTo>
                    <a:pt x="3052679" y="4108678"/>
                  </a:lnTo>
                  <a:lnTo>
                    <a:pt x="3093522" y="4089329"/>
                  </a:lnTo>
                  <a:lnTo>
                    <a:pt x="3133888" y="4069153"/>
                  </a:lnTo>
                  <a:lnTo>
                    <a:pt x="3173767" y="4048161"/>
                  </a:lnTo>
                  <a:lnTo>
                    <a:pt x="3213149" y="4026365"/>
                  </a:lnTo>
                  <a:lnTo>
                    <a:pt x="3252020" y="4003776"/>
                  </a:lnTo>
                  <a:lnTo>
                    <a:pt x="3290372" y="3980404"/>
                  </a:lnTo>
                  <a:lnTo>
                    <a:pt x="3328193" y="3956261"/>
                  </a:lnTo>
                  <a:lnTo>
                    <a:pt x="3365472" y="3931356"/>
                  </a:lnTo>
                  <a:lnTo>
                    <a:pt x="3402198" y="3905702"/>
                  </a:lnTo>
                  <a:lnTo>
                    <a:pt x="3438361" y="3879310"/>
                  </a:lnTo>
                  <a:lnTo>
                    <a:pt x="3473948" y="3852189"/>
                  </a:lnTo>
                  <a:lnTo>
                    <a:pt x="3508950" y="3824351"/>
                  </a:lnTo>
                  <a:lnTo>
                    <a:pt x="3543356" y="3795808"/>
                  </a:lnTo>
                  <a:lnTo>
                    <a:pt x="3577153" y="3766569"/>
                  </a:lnTo>
                  <a:lnTo>
                    <a:pt x="3610333" y="3736646"/>
                  </a:lnTo>
                  <a:lnTo>
                    <a:pt x="3642883" y="3706050"/>
                  </a:lnTo>
                  <a:lnTo>
                    <a:pt x="3674792" y="3674792"/>
                  </a:lnTo>
                  <a:lnTo>
                    <a:pt x="3706050" y="3642883"/>
                  </a:lnTo>
                  <a:lnTo>
                    <a:pt x="3736646" y="3610333"/>
                  </a:lnTo>
                  <a:lnTo>
                    <a:pt x="3766569" y="3577153"/>
                  </a:lnTo>
                  <a:lnTo>
                    <a:pt x="3795808" y="3543356"/>
                  </a:lnTo>
                  <a:lnTo>
                    <a:pt x="3824351" y="3508950"/>
                  </a:lnTo>
                  <a:lnTo>
                    <a:pt x="3852189" y="3473948"/>
                  </a:lnTo>
                  <a:lnTo>
                    <a:pt x="3879310" y="3438361"/>
                  </a:lnTo>
                  <a:lnTo>
                    <a:pt x="3905702" y="3402198"/>
                  </a:lnTo>
                  <a:lnTo>
                    <a:pt x="3931356" y="3365472"/>
                  </a:lnTo>
                  <a:lnTo>
                    <a:pt x="3956261" y="3328193"/>
                  </a:lnTo>
                  <a:lnTo>
                    <a:pt x="3980404" y="3290372"/>
                  </a:lnTo>
                  <a:lnTo>
                    <a:pt x="4003776" y="3252020"/>
                  </a:lnTo>
                  <a:lnTo>
                    <a:pt x="4026365" y="3213149"/>
                  </a:lnTo>
                  <a:lnTo>
                    <a:pt x="4048161" y="3173767"/>
                  </a:lnTo>
                  <a:lnTo>
                    <a:pt x="4069153" y="3133888"/>
                  </a:lnTo>
                  <a:lnTo>
                    <a:pt x="4089329" y="3093522"/>
                  </a:lnTo>
                  <a:lnTo>
                    <a:pt x="4108678" y="3052679"/>
                  </a:lnTo>
                  <a:lnTo>
                    <a:pt x="4127191" y="3011371"/>
                  </a:lnTo>
                  <a:lnTo>
                    <a:pt x="4144855" y="2969609"/>
                  </a:lnTo>
                  <a:lnTo>
                    <a:pt x="4161660" y="2927403"/>
                  </a:lnTo>
                  <a:lnTo>
                    <a:pt x="4177595" y="2884764"/>
                  </a:lnTo>
                  <a:lnTo>
                    <a:pt x="4192649" y="2841704"/>
                  </a:lnTo>
                  <a:lnTo>
                    <a:pt x="4206811" y="2798233"/>
                  </a:lnTo>
                  <a:lnTo>
                    <a:pt x="4220070" y="2754363"/>
                  </a:lnTo>
                  <a:lnTo>
                    <a:pt x="4232416" y="2710104"/>
                  </a:lnTo>
                  <a:lnTo>
                    <a:pt x="4243836" y="2665466"/>
                  </a:lnTo>
                  <a:lnTo>
                    <a:pt x="4254321" y="2620462"/>
                  </a:lnTo>
                  <a:lnTo>
                    <a:pt x="4263859" y="2575103"/>
                  </a:lnTo>
                  <a:lnTo>
                    <a:pt x="4272440" y="2529398"/>
                  </a:lnTo>
                  <a:lnTo>
                    <a:pt x="4280052" y="2483359"/>
                  </a:lnTo>
                  <a:lnTo>
                    <a:pt x="4286685" y="2436996"/>
                  </a:lnTo>
                  <a:lnTo>
                    <a:pt x="4292327" y="2390322"/>
                  </a:lnTo>
                  <a:lnTo>
                    <a:pt x="4296968" y="2343346"/>
                  </a:lnTo>
                  <a:lnTo>
                    <a:pt x="4300597" y="2296080"/>
                  </a:lnTo>
                  <a:lnTo>
                    <a:pt x="4303202" y="2248535"/>
                  </a:lnTo>
                  <a:lnTo>
                    <a:pt x="4304773" y="2200721"/>
                  </a:lnTo>
                  <a:lnTo>
                    <a:pt x="4305300" y="2152650"/>
                  </a:lnTo>
                  <a:lnTo>
                    <a:pt x="4304773" y="2104578"/>
                  </a:lnTo>
                  <a:lnTo>
                    <a:pt x="4303202" y="2056764"/>
                  </a:lnTo>
                  <a:lnTo>
                    <a:pt x="4300597" y="2009219"/>
                  </a:lnTo>
                  <a:lnTo>
                    <a:pt x="4296968" y="1961953"/>
                  </a:lnTo>
                  <a:lnTo>
                    <a:pt x="4292327" y="1914977"/>
                  </a:lnTo>
                  <a:lnTo>
                    <a:pt x="4286685" y="1868303"/>
                  </a:lnTo>
                  <a:lnTo>
                    <a:pt x="4280052" y="1821940"/>
                  </a:lnTo>
                  <a:lnTo>
                    <a:pt x="4272440" y="1775901"/>
                  </a:lnTo>
                  <a:lnTo>
                    <a:pt x="4263859" y="1730196"/>
                  </a:lnTo>
                  <a:lnTo>
                    <a:pt x="4254321" y="1684837"/>
                  </a:lnTo>
                  <a:lnTo>
                    <a:pt x="4243836" y="1639833"/>
                  </a:lnTo>
                  <a:lnTo>
                    <a:pt x="4232416" y="1595195"/>
                  </a:lnTo>
                  <a:lnTo>
                    <a:pt x="4220070" y="1550936"/>
                  </a:lnTo>
                  <a:lnTo>
                    <a:pt x="4206811" y="1507066"/>
                  </a:lnTo>
                  <a:lnTo>
                    <a:pt x="4192649" y="1463595"/>
                  </a:lnTo>
                  <a:lnTo>
                    <a:pt x="4177595" y="1420535"/>
                  </a:lnTo>
                  <a:lnTo>
                    <a:pt x="4161660" y="1377896"/>
                  </a:lnTo>
                  <a:lnTo>
                    <a:pt x="4144855" y="1335690"/>
                  </a:lnTo>
                  <a:lnTo>
                    <a:pt x="4127191" y="1293928"/>
                  </a:lnTo>
                  <a:lnTo>
                    <a:pt x="4108678" y="1252620"/>
                  </a:lnTo>
                  <a:lnTo>
                    <a:pt x="4089329" y="1211777"/>
                  </a:lnTo>
                  <a:lnTo>
                    <a:pt x="4069153" y="1171411"/>
                  </a:lnTo>
                  <a:lnTo>
                    <a:pt x="4048161" y="1131532"/>
                  </a:lnTo>
                  <a:lnTo>
                    <a:pt x="4026365" y="1092150"/>
                  </a:lnTo>
                  <a:lnTo>
                    <a:pt x="4003776" y="1053279"/>
                  </a:lnTo>
                  <a:lnTo>
                    <a:pt x="3980404" y="1014927"/>
                  </a:lnTo>
                  <a:lnTo>
                    <a:pt x="3956261" y="977106"/>
                  </a:lnTo>
                  <a:lnTo>
                    <a:pt x="3931356" y="939827"/>
                  </a:lnTo>
                  <a:lnTo>
                    <a:pt x="3905702" y="903101"/>
                  </a:lnTo>
                  <a:lnTo>
                    <a:pt x="3879310" y="866938"/>
                  </a:lnTo>
                  <a:lnTo>
                    <a:pt x="3852189" y="831351"/>
                  </a:lnTo>
                  <a:lnTo>
                    <a:pt x="3824351" y="796349"/>
                  </a:lnTo>
                  <a:lnTo>
                    <a:pt x="3795808" y="761943"/>
                  </a:lnTo>
                  <a:lnTo>
                    <a:pt x="3766569" y="728146"/>
                  </a:lnTo>
                  <a:lnTo>
                    <a:pt x="3736646" y="694966"/>
                  </a:lnTo>
                  <a:lnTo>
                    <a:pt x="3706050" y="662416"/>
                  </a:lnTo>
                  <a:lnTo>
                    <a:pt x="3674792" y="630507"/>
                  </a:lnTo>
                  <a:lnTo>
                    <a:pt x="3642883" y="599249"/>
                  </a:lnTo>
                  <a:lnTo>
                    <a:pt x="3610333" y="568653"/>
                  </a:lnTo>
                  <a:lnTo>
                    <a:pt x="3577153" y="538730"/>
                  </a:lnTo>
                  <a:lnTo>
                    <a:pt x="3543356" y="509491"/>
                  </a:lnTo>
                  <a:lnTo>
                    <a:pt x="3508950" y="480948"/>
                  </a:lnTo>
                  <a:lnTo>
                    <a:pt x="3473948" y="453110"/>
                  </a:lnTo>
                  <a:lnTo>
                    <a:pt x="3438361" y="425989"/>
                  </a:lnTo>
                  <a:lnTo>
                    <a:pt x="3402198" y="399597"/>
                  </a:lnTo>
                  <a:lnTo>
                    <a:pt x="3365472" y="373943"/>
                  </a:lnTo>
                  <a:lnTo>
                    <a:pt x="3328193" y="349038"/>
                  </a:lnTo>
                  <a:lnTo>
                    <a:pt x="3290372" y="324895"/>
                  </a:lnTo>
                  <a:lnTo>
                    <a:pt x="3252020" y="301523"/>
                  </a:lnTo>
                  <a:lnTo>
                    <a:pt x="3213149" y="278934"/>
                  </a:lnTo>
                  <a:lnTo>
                    <a:pt x="3173767" y="257138"/>
                  </a:lnTo>
                  <a:lnTo>
                    <a:pt x="3133888" y="236146"/>
                  </a:lnTo>
                  <a:lnTo>
                    <a:pt x="3093522" y="215970"/>
                  </a:lnTo>
                  <a:lnTo>
                    <a:pt x="3052679" y="196621"/>
                  </a:lnTo>
                  <a:lnTo>
                    <a:pt x="3011371" y="178108"/>
                  </a:lnTo>
                  <a:lnTo>
                    <a:pt x="2969609" y="160444"/>
                  </a:lnTo>
                  <a:lnTo>
                    <a:pt x="2927403" y="143639"/>
                  </a:lnTo>
                  <a:lnTo>
                    <a:pt x="2884764" y="127704"/>
                  </a:lnTo>
                  <a:lnTo>
                    <a:pt x="2841704" y="112650"/>
                  </a:lnTo>
                  <a:lnTo>
                    <a:pt x="2798233" y="98488"/>
                  </a:lnTo>
                  <a:lnTo>
                    <a:pt x="2754363" y="85229"/>
                  </a:lnTo>
                  <a:lnTo>
                    <a:pt x="2710104" y="72883"/>
                  </a:lnTo>
                  <a:lnTo>
                    <a:pt x="2665466" y="61463"/>
                  </a:lnTo>
                  <a:lnTo>
                    <a:pt x="2620462" y="50978"/>
                  </a:lnTo>
                  <a:lnTo>
                    <a:pt x="2575103" y="41440"/>
                  </a:lnTo>
                  <a:lnTo>
                    <a:pt x="2529398" y="32859"/>
                  </a:lnTo>
                  <a:lnTo>
                    <a:pt x="2483359" y="25247"/>
                  </a:lnTo>
                  <a:lnTo>
                    <a:pt x="2436996" y="18614"/>
                  </a:lnTo>
                  <a:lnTo>
                    <a:pt x="2390322" y="12972"/>
                  </a:lnTo>
                  <a:lnTo>
                    <a:pt x="2343346" y="8331"/>
                  </a:lnTo>
                  <a:lnTo>
                    <a:pt x="2296080" y="4702"/>
                  </a:lnTo>
                  <a:lnTo>
                    <a:pt x="2248535" y="2097"/>
                  </a:lnTo>
                  <a:lnTo>
                    <a:pt x="2200721" y="526"/>
                  </a:lnTo>
                  <a:lnTo>
                    <a:pt x="2152650" y="0"/>
                  </a:lnTo>
                  <a:close/>
                </a:path>
              </a:pathLst>
            </a:custGeom>
            <a:solidFill>
              <a:srgbClr val="6E6E6E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388870" y="1287017"/>
              <a:ext cx="4305300" cy="4305300"/>
            </a:xfrm>
            <a:custGeom>
              <a:avLst/>
              <a:gdLst/>
              <a:ahLst/>
              <a:cxnLst/>
              <a:rect l="l" t="t" r="r" b="b"/>
              <a:pathLst>
                <a:path w="4305300" h="4305300">
                  <a:moveTo>
                    <a:pt x="0" y="2152650"/>
                  </a:moveTo>
                  <a:lnTo>
                    <a:pt x="526" y="2104578"/>
                  </a:lnTo>
                  <a:lnTo>
                    <a:pt x="2097" y="2056764"/>
                  </a:lnTo>
                  <a:lnTo>
                    <a:pt x="4702" y="2009219"/>
                  </a:lnTo>
                  <a:lnTo>
                    <a:pt x="8331" y="1961953"/>
                  </a:lnTo>
                  <a:lnTo>
                    <a:pt x="12972" y="1914977"/>
                  </a:lnTo>
                  <a:lnTo>
                    <a:pt x="18614" y="1868303"/>
                  </a:lnTo>
                  <a:lnTo>
                    <a:pt x="25247" y="1821940"/>
                  </a:lnTo>
                  <a:lnTo>
                    <a:pt x="32859" y="1775901"/>
                  </a:lnTo>
                  <a:lnTo>
                    <a:pt x="41440" y="1730196"/>
                  </a:lnTo>
                  <a:lnTo>
                    <a:pt x="50978" y="1684837"/>
                  </a:lnTo>
                  <a:lnTo>
                    <a:pt x="61463" y="1639833"/>
                  </a:lnTo>
                  <a:lnTo>
                    <a:pt x="72883" y="1595195"/>
                  </a:lnTo>
                  <a:lnTo>
                    <a:pt x="85229" y="1550936"/>
                  </a:lnTo>
                  <a:lnTo>
                    <a:pt x="98488" y="1507066"/>
                  </a:lnTo>
                  <a:lnTo>
                    <a:pt x="112650" y="1463595"/>
                  </a:lnTo>
                  <a:lnTo>
                    <a:pt x="127704" y="1420535"/>
                  </a:lnTo>
                  <a:lnTo>
                    <a:pt x="143639" y="1377896"/>
                  </a:lnTo>
                  <a:lnTo>
                    <a:pt x="160444" y="1335690"/>
                  </a:lnTo>
                  <a:lnTo>
                    <a:pt x="178108" y="1293928"/>
                  </a:lnTo>
                  <a:lnTo>
                    <a:pt x="196621" y="1252620"/>
                  </a:lnTo>
                  <a:lnTo>
                    <a:pt x="215970" y="1211777"/>
                  </a:lnTo>
                  <a:lnTo>
                    <a:pt x="236146" y="1171411"/>
                  </a:lnTo>
                  <a:lnTo>
                    <a:pt x="257138" y="1131532"/>
                  </a:lnTo>
                  <a:lnTo>
                    <a:pt x="278934" y="1092150"/>
                  </a:lnTo>
                  <a:lnTo>
                    <a:pt x="301523" y="1053279"/>
                  </a:lnTo>
                  <a:lnTo>
                    <a:pt x="324895" y="1014927"/>
                  </a:lnTo>
                  <a:lnTo>
                    <a:pt x="349038" y="977106"/>
                  </a:lnTo>
                  <a:lnTo>
                    <a:pt x="373943" y="939827"/>
                  </a:lnTo>
                  <a:lnTo>
                    <a:pt x="399597" y="903101"/>
                  </a:lnTo>
                  <a:lnTo>
                    <a:pt x="425989" y="866938"/>
                  </a:lnTo>
                  <a:lnTo>
                    <a:pt x="453110" y="831351"/>
                  </a:lnTo>
                  <a:lnTo>
                    <a:pt x="480948" y="796349"/>
                  </a:lnTo>
                  <a:lnTo>
                    <a:pt x="509491" y="761943"/>
                  </a:lnTo>
                  <a:lnTo>
                    <a:pt x="538730" y="728146"/>
                  </a:lnTo>
                  <a:lnTo>
                    <a:pt x="568653" y="694966"/>
                  </a:lnTo>
                  <a:lnTo>
                    <a:pt x="599249" y="662416"/>
                  </a:lnTo>
                  <a:lnTo>
                    <a:pt x="630507" y="630507"/>
                  </a:lnTo>
                  <a:lnTo>
                    <a:pt x="662416" y="599249"/>
                  </a:lnTo>
                  <a:lnTo>
                    <a:pt x="694966" y="568653"/>
                  </a:lnTo>
                  <a:lnTo>
                    <a:pt x="728146" y="538730"/>
                  </a:lnTo>
                  <a:lnTo>
                    <a:pt x="761943" y="509491"/>
                  </a:lnTo>
                  <a:lnTo>
                    <a:pt x="796349" y="480948"/>
                  </a:lnTo>
                  <a:lnTo>
                    <a:pt x="831351" y="453110"/>
                  </a:lnTo>
                  <a:lnTo>
                    <a:pt x="866938" y="425989"/>
                  </a:lnTo>
                  <a:lnTo>
                    <a:pt x="903101" y="399597"/>
                  </a:lnTo>
                  <a:lnTo>
                    <a:pt x="939827" y="373943"/>
                  </a:lnTo>
                  <a:lnTo>
                    <a:pt x="977106" y="349038"/>
                  </a:lnTo>
                  <a:lnTo>
                    <a:pt x="1014927" y="324895"/>
                  </a:lnTo>
                  <a:lnTo>
                    <a:pt x="1053279" y="301523"/>
                  </a:lnTo>
                  <a:lnTo>
                    <a:pt x="1092150" y="278934"/>
                  </a:lnTo>
                  <a:lnTo>
                    <a:pt x="1131532" y="257138"/>
                  </a:lnTo>
                  <a:lnTo>
                    <a:pt x="1171411" y="236146"/>
                  </a:lnTo>
                  <a:lnTo>
                    <a:pt x="1211777" y="215970"/>
                  </a:lnTo>
                  <a:lnTo>
                    <a:pt x="1252620" y="196621"/>
                  </a:lnTo>
                  <a:lnTo>
                    <a:pt x="1293928" y="178108"/>
                  </a:lnTo>
                  <a:lnTo>
                    <a:pt x="1335690" y="160444"/>
                  </a:lnTo>
                  <a:lnTo>
                    <a:pt x="1377896" y="143639"/>
                  </a:lnTo>
                  <a:lnTo>
                    <a:pt x="1420535" y="127704"/>
                  </a:lnTo>
                  <a:lnTo>
                    <a:pt x="1463595" y="112650"/>
                  </a:lnTo>
                  <a:lnTo>
                    <a:pt x="1507066" y="98488"/>
                  </a:lnTo>
                  <a:lnTo>
                    <a:pt x="1550936" y="85229"/>
                  </a:lnTo>
                  <a:lnTo>
                    <a:pt x="1595195" y="72883"/>
                  </a:lnTo>
                  <a:lnTo>
                    <a:pt x="1639833" y="61463"/>
                  </a:lnTo>
                  <a:lnTo>
                    <a:pt x="1684837" y="50978"/>
                  </a:lnTo>
                  <a:lnTo>
                    <a:pt x="1730196" y="41440"/>
                  </a:lnTo>
                  <a:lnTo>
                    <a:pt x="1775901" y="32859"/>
                  </a:lnTo>
                  <a:lnTo>
                    <a:pt x="1821940" y="25247"/>
                  </a:lnTo>
                  <a:lnTo>
                    <a:pt x="1868303" y="18614"/>
                  </a:lnTo>
                  <a:lnTo>
                    <a:pt x="1914977" y="12972"/>
                  </a:lnTo>
                  <a:lnTo>
                    <a:pt x="1961953" y="8331"/>
                  </a:lnTo>
                  <a:lnTo>
                    <a:pt x="2009219" y="4702"/>
                  </a:lnTo>
                  <a:lnTo>
                    <a:pt x="2056764" y="2097"/>
                  </a:lnTo>
                  <a:lnTo>
                    <a:pt x="2104578" y="526"/>
                  </a:lnTo>
                  <a:lnTo>
                    <a:pt x="2152650" y="0"/>
                  </a:lnTo>
                  <a:lnTo>
                    <a:pt x="2200721" y="526"/>
                  </a:lnTo>
                  <a:lnTo>
                    <a:pt x="2248535" y="2097"/>
                  </a:lnTo>
                  <a:lnTo>
                    <a:pt x="2296080" y="4702"/>
                  </a:lnTo>
                  <a:lnTo>
                    <a:pt x="2343346" y="8331"/>
                  </a:lnTo>
                  <a:lnTo>
                    <a:pt x="2390322" y="12972"/>
                  </a:lnTo>
                  <a:lnTo>
                    <a:pt x="2436996" y="18614"/>
                  </a:lnTo>
                  <a:lnTo>
                    <a:pt x="2483359" y="25247"/>
                  </a:lnTo>
                  <a:lnTo>
                    <a:pt x="2529398" y="32859"/>
                  </a:lnTo>
                  <a:lnTo>
                    <a:pt x="2575103" y="41440"/>
                  </a:lnTo>
                  <a:lnTo>
                    <a:pt x="2620462" y="50978"/>
                  </a:lnTo>
                  <a:lnTo>
                    <a:pt x="2665466" y="61463"/>
                  </a:lnTo>
                  <a:lnTo>
                    <a:pt x="2710104" y="72883"/>
                  </a:lnTo>
                  <a:lnTo>
                    <a:pt x="2754363" y="85229"/>
                  </a:lnTo>
                  <a:lnTo>
                    <a:pt x="2798233" y="98488"/>
                  </a:lnTo>
                  <a:lnTo>
                    <a:pt x="2841704" y="112650"/>
                  </a:lnTo>
                  <a:lnTo>
                    <a:pt x="2884764" y="127704"/>
                  </a:lnTo>
                  <a:lnTo>
                    <a:pt x="2927403" y="143639"/>
                  </a:lnTo>
                  <a:lnTo>
                    <a:pt x="2969609" y="160444"/>
                  </a:lnTo>
                  <a:lnTo>
                    <a:pt x="3011371" y="178108"/>
                  </a:lnTo>
                  <a:lnTo>
                    <a:pt x="3052679" y="196621"/>
                  </a:lnTo>
                  <a:lnTo>
                    <a:pt x="3093522" y="215970"/>
                  </a:lnTo>
                  <a:lnTo>
                    <a:pt x="3133888" y="236146"/>
                  </a:lnTo>
                  <a:lnTo>
                    <a:pt x="3173767" y="257138"/>
                  </a:lnTo>
                  <a:lnTo>
                    <a:pt x="3213149" y="278934"/>
                  </a:lnTo>
                  <a:lnTo>
                    <a:pt x="3252020" y="301523"/>
                  </a:lnTo>
                  <a:lnTo>
                    <a:pt x="3290372" y="324895"/>
                  </a:lnTo>
                  <a:lnTo>
                    <a:pt x="3328193" y="349038"/>
                  </a:lnTo>
                  <a:lnTo>
                    <a:pt x="3365472" y="373943"/>
                  </a:lnTo>
                  <a:lnTo>
                    <a:pt x="3402198" y="399597"/>
                  </a:lnTo>
                  <a:lnTo>
                    <a:pt x="3438361" y="425989"/>
                  </a:lnTo>
                  <a:lnTo>
                    <a:pt x="3473948" y="453110"/>
                  </a:lnTo>
                  <a:lnTo>
                    <a:pt x="3508950" y="480948"/>
                  </a:lnTo>
                  <a:lnTo>
                    <a:pt x="3543356" y="509491"/>
                  </a:lnTo>
                  <a:lnTo>
                    <a:pt x="3577153" y="538730"/>
                  </a:lnTo>
                  <a:lnTo>
                    <a:pt x="3610333" y="568653"/>
                  </a:lnTo>
                  <a:lnTo>
                    <a:pt x="3642883" y="599249"/>
                  </a:lnTo>
                  <a:lnTo>
                    <a:pt x="3674792" y="630507"/>
                  </a:lnTo>
                  <a:lnTo>
                    <a:pt x="3706050" y="662416"/>
                  </a:lnTo>
                  <a:lnTo>
                    <a:pt x="3736646" y="694966"/>
                  </a:lnTo>
                  <a:lnTo>
                    <a:pt x="3766569" y="728146"/>
                  </a:lnTo>
                  <a:lnTo>
                    <a:pt x="3795808" y="761943"/>
                  </a:lnTo>
                  <a:lnTo>
                    <a:pt x="3824351" y="796349"/>
                  </a:lnTo>
                  <a:lnTo>
                    <a:pt x="3852189" y="831351"/>
                  </a:lnTo>
                  <a:lnTo>
                    <a:pt x="3879310" y="866938"/>
                  </a:lnTo>
                  <a:lnTo>
                    <a:pt x="3905702" y="903101"/>
                  </a:lnTo>
                  <a:lnTo>
                    <a:pt x="3931356" y="939827"/>
                  </a:lnTo>
                  <a:lnTo>
                    <a:pt x="3956261" y="977106"/>
                  </a:lnTo>
                  <a:lnTo>
                    <a:pt x="3980404" y="1014927"/>
                  </a:lnTo>
                  <a:lnTo>
                    <a:pt x="4003776" y="1053279"/>
                  </a:lnTo>
                  <a:lnTo>
                    <a:pt x="4026365" y="1092150"/>
                  </a:lnTo>
                  <a:lnTo>
                    <a:pt x="4048161" y="1131532"/>
                  </a:lnTo>
                  <a:lnTo>
                    <a:pt x="4069153" y="1171411"/>
                  </a:lnTo>
                  <a:lnTo>
                    <a:pt x="4089329" y="1211777"/>
                  </a:lnTo>
                  <a:lnTo>
                    <a:pt x="4108678" y="1252620"/>
                  </a:lnTo>
                  <a:lnTo>
                    <a:pt x="4127191" y="1293928"/>
                  </a:lnTo>
                  <a:lnTo>
                    <a:pt x="4144855" y="1335690"/>
                  </a:lnTo>
                  <a:lnTo>
                    <a:pt x="4161660" y="1377896"/>
                  </a:lnTo>
                  <a:lnTo>
                    <a:pt x="4177595" y="1420535"/>
                  </a:lnTo>
                  <a:lnTo>
                    <a:pt x="4192649" y="1463595"/>
                  </a:lnTo>
                  <a:lnTo>
                    <a:pt x="4206811" y="1507066"/>
                  </a:lnTo>
                  <a:lnTo>
                    <a:pt x="4220070" y="1550936"/>
                  </a:lnTo>
                  <a:lnTo>
                    <a:pt x="4232416" y="1595195"/>
                  </a:lnTo>
                  <a:lnTo>
                    <a:pt x="4243836" y="1639833"/>
                  </a:lnTo>
                  <a:lnTo>
                    <a:pt x="4254321" y="1684837"/>
                  </a:lnTo>
                  <a:lnTo>
                    <a:pt x="4263859" y="1730196"/>
                  </a:lnTo>
                  <a:lnTo>
                    <a:pt x="4272440" y="1775901"/>
                  </a:lnTo>
                  <a:lnTo>
                    <a:pt x="4280052" y="1821940"/>
                  </a:lnTo>
                  <a:lnTo>
                    <a:pt x="4286685" y="1868303"/>
                  </a:lnTo>
                  <a:lnTo>
                    <a:pt x="4292327" y="1914977"/>
                  </a:lnTo>
                  <a:lnTo>
                    <a:pt x="4296968" y="1961953"/>
                  </a:lnTo>
                  <a:lnTo>
                    <a:pt x="4300597" y="2009219"/>
                  </a:lnTo>
                  <a:lnTo>
                    <a:pt x="4303202" y="2056764"/>
                  </a:lnTo>
                  <a:lnTo>
                    <a:pt x="4304773" y="2104578"/>
                  </a:lnTo>
                  <a:lnTo>
                    <a:pt x="4305300" y="2152650"/>
                  </a:lnTo>
                  <a:lnTo>
                    <a:pt x="4304773" y="2200721"/>
                  </a:lnTo>
                  <a:lnTo>
                    <a:pt x="4303202" y="2248535"/>
                  </a:lnTo>
                  <a:lnTo>
                    <a:pt x="4300597" y="2296080"/>
                  </a:lnTo>
                  <a:lnTo>
                    <a:pt x="4296968" y="2343346"/>
                  </a:lnTo>
                  <a:lnTo>
                    <a:pt x="4292327" y="2390322"/>
                  </a:lnTo>
                  <a:lnTo>
                    <a:pt x="4286685" y="2436996"/>
                  </a:lnTo>
                  <a:lnTo>
                    <a:pt x="4280052" y="2483359"/>
                  </a:lnTo>
                  <a:lnTo>
                    <a:pt x="4272440" y="2529398"/>
                  </a:lnTo>
                  <a:lnTo>
                    <a:pt x="4263859" y="2575103"/>
                  </a:lnTo>
                  <a:lnTo>
                    <a:pt x="4254321" y="2620462"/>
                  </a:lnTo>
                  <a:lnTo>
                    <a:pt x="4243836" y="2665466"/>
                  </a:lnTo>
                  <a:lnTo>
                    <a:pt x="4232416" y="2710104"/>
                  </a:lnTo>
                  <a:lnTo>
                    <a:pt x="4220070" y="2754363"/>
                  </a:lnTo>
                  <a:lnTo>
                    <a:pt x="4206811" y="2798233"/>
                  </a:lnTo>
                  <a:lnTo>
                    <a:pt x="4192649" y="2841704"/>
                  </a:lnTo>
                  <a:lnTo>
                    <a:pt x="4177595" y="2884764"/>
                  </a:lnTo>
                  <a:lnTo>
                    <a:pt x="4161660" y="2927403"/>
                  </a:lnTo>
                  <a:lnTo>
                    <a:pt x="4144855" y="2969609"/>
                  </a:lnTo>
                  <a:lnTo>
                    <a:pt x="4127191" y="3011371"/>
                  </a:lnTo>
                  <a:lnTo>
                    <a:pt x="4108678" y="3052679"/>
                  </a:lnTo>
                  <a:lnTo>
                    <a:pt x="4089329" y="3093522"/>
                  </a:lnTo>
                  <a:lnTo>
                    <a:pt x="4069153" y="3133888"/>
                  </a:lnTo>
                  <a:lnTo>
                    <a:pt x="4048161" y="3173767"/>
                  </a:lnTo>
                  <a:lnTo>
                    <a:pt x="4026365" y="3213149"/>
                  </a:lnTo>
                  <a:lnTo>
                    <a:pt x="4003776" y="3252020"/>
                  </a:lnTo>
                  <a:lnTo>
                    <a:pt x="3980404" y="3290372"/>
                  </a:lnTo>
                  <a:lnTo>
                    <a:pt x="3956261" y="3328193"/>
                  </a:lnTo>
                  <a:lnTo>
                    <a:pt x="3931356" y="3365472"/>
                  </a:lnTo>
                  <a:lnTo>
                    <a:pt x="3905702" y="3402198"/>
                  </a:lnTo>
                  <a:lnTo>
                    <a:pt x="3879310" y="3438361"/>
                  </a:lnTo>
                  <a:lnTo>
                    <a:pt x="3852189" y="3473948"/>
                  </a:lnTo>
                  <a:lnTo>
                    <a:pt x="3824351" y="3508950"/>
                  </a:lnTo>
                  <a:lnTo>
                    <a:pt x="3795808" y="3543356"/>
                  </a:lnTo>
                  <a:lnTo>
                    <a:pt x="3766569" y="3577153"/>
                  </a:lnTo>
                  <a:lnTo>
                    <a:pt x="3736646" y="3610333"/>
                  </a:lnTo>
                  <a:lnTo>
                    <a:pt x="3706050" y="3642883"/>
                  </a:lnTo>
                  <a:lnTo>
                    <a:pt x="3674792" y="3674792"/>
                  </a:lnTo>
                  <a:lnTo>
                    <a:pt x="3642883" y="3706050"/>
                  </a:lnTo>
                  <a:lnTo>
                    <a:pt x="3610333" y="3736646"/>
                  </a:lnTo>
                  <a:lnTo>
                    <a:pt x="3577153" y="3766569"/>
                  </a:lnTo>
                  <a:lnTo>
                    <a:pt x="3543356" y="3795808"/>
                  </a:lnTo>
                  <a:lnTo>
                    <a:pt x="3508950" y="3824351"/>
                  </a:lnTo>
                  <a:lnTo>
                    <a:pt x="3473948" y="3852189"/>
                  </a:lnTo>
                  <a:lnTo>
                    <a:pt x="3438361" y="3879310"/>
                  </a:lnTo>
                  <a:lnTo>
                    <a:pt x="3402198" y="3905702"/>
                  </a:lnTo>
                  <a:lnTo>
                    <a:pt x="3365472" y="3931356"/>
                  </a:lnTo>
                  <a:lnTo>
                    <a:pt x="3328193" y="3956261"/>
                  </a:lnTo>
                  <a:lnTo>
                    <a:pt x="3290372" y="3980404"/>
                  </a:lnTo>
                  <a:lnTo>
                    <a:pt x="3252020" y="4003776"/>
                  </a:lnTo>
                  <a:lnTo>
                    <a:pt x="3213149" y="4026365"/>
                  </a:lnTo>
                  <a:lnTo>
                    <a:pt x="3173767" y="4048161"/>
                  </a:lnTo>
                  <a:lnTo>
                    <a:pt x="3133888" y="4069153"/>
                  </a:lnTo>
                  <a:lnTo>
                    <a:pt x="3093522" y="4089329"/>
                  </a:lnTo>
                  <a:lnTo>
                    <a:pt x="3052679" y="4108678"/>
                  </a:lnTo>
                  <a:lnTo>
                    <a:pt x="3011371" y="4127191"/>
                  </a:lnTo>
                  <a:lnTo>
                    <a:pt x="2969609" y="4144855"/>
                  </a:lnTo>
                  <a:lnTo>
                    <a:pt x="2927403" y="4161660"/>
                  </a:lnTo>
                  <a:lnTo>
                    <a:pt x="2884764" y="4177595"/>
                  </a:lnTo>
                  <a:lnTo>
                    <a:pt x="2841704" y="4192649"/>
                  </a:lnTo>
                  <a:lnTo>
                    <a:pt x="2798233" y="4206811"/>
                  </a:lnTo>
                  <a:lnTo>
                    <a:pt x="2754363" y="4220070"/>
                  </a:lnTo>
                  <a:lnTo>
                    <a:pt x="2710104" y="4232416"/>
                  </a:lnTo>
                  <a:lnTo>
                    <a:pt x="2665466" y="4243836"/>
                  </a:lnTo>
                  <a:lnTo>
                    <a:pt x="2620462" y="4254321"/>
                  </a:lnTo>
                  <a:lnTo>
                    <a:pt x="2575103" y="4263859"/>
                  </a:lnTo>
                  <a:lnTo>
                    <a:pt x="2529398" y="4272440"/>
                  </a:lnTo>
                  <a:lnTo>
                    <a:pt x="2483359" y="4280052"/>
                  </a:lnTo>
                  <a:lnTo>
                    <a:pt x="2436996" y="4286685"/>
                  </a:lnTo>
                  <a:lnTo>
                    <a:pt x="2390322" y="4292327"/>
                  </a:lnTo>
                  <a:lnTo>
                    <a:pt x="2343346" y="4296968"/>
                  </a:lnTo>
                  <a:lnTo>
                    <a:pt x="2296080" y="4300597"/>
                  </a:lnTo>
                  <a:lnTo>
                    <a:pt x="2248535" y="4303202"/>
                  </a:lnTo>
                  <a:lnTo>
                    <a:pt x="2200721" y="4304773"/>
                  </a:lnTo>
                  <a:lnTo>
                    <a:pt x="2152650" y="4305300"/>
                  </a:lnTo>
                  <a:lnTo>
                    <a:pt x="2104578" y="4304773"/>
                  </a:lnTo>
                  <a:lnTo>
                    <a:pt x="2056764" y="4303202"/>
                  </a:lnTo>
                  <a:lnTo>
                    <a:pt x="2009219" y="4300597"/>
                  </a:lnTo>
                  <a:lnTo>
                    <a:pt x="1961953" y="4296968"/>
                  </a:lnTo>
                  <a:lnTo>
                    <a:pt x="1914977" y="4292327"/>
                  </a:lnTo>
                  <a:lnTo>
                    <a:pt x="1868303" y="4286685"/>
                  </a:lnTo>
                  <a:lnTo>
                    <a:pt x="1821940" y="4280052"/>
                  </a:lnTo>
                  <a:lnTo>
                    <a:pt x="1775901" y="4272440"/>
                  </a:lnTo>
                  <a:lnTo>
                    <a:pt x="1730196" y="4263859"/>
                  </a:lnTo>
                  <a:lnTo>
                    <a:pt x="1684837" y="4254321"/>
                  </a:lnTo>
                  <a:lnTo>
                    <a:pt x="1639833" y="4243836"/>
                  </a:lnTo>
                  <a:lnTo>
                    <a:pt x="1595195" y="4232416"/>
                  </a:lnTo>
                  <a:lnTo>
                    <a:pt x="1550936" y="4220070"/>
                  </a:lnTo>
                  <a:lnTo>
                    <a:pt x="1507066" y="4206811"/>
                  </a:lnTo>
                  <a:lnTo>
                    <a:pt x="1463595" y="4192649"/>
                  </a:lnTo>
                  <a:lnTo>
                    <a:pt x="1420535" y="4177595"/>
                  </a:lnTo>
                  <a:lnTo>
                    <a:pt x="1377896" y="4161660"/>
                  </a:lnTo>
                  <a:lnTo>
                    <a:pt x="1335690" y="4144855"/>
                  </a:lnTo>
                  <a:lnTo>
                    <a:pt x="1293928" y="4127191"/>
                  </a:lnTo>
                  <a:lnTo>
                    <a:pt x="1252620" y="4108678"/>
                  </a:lnTo>
                  <a:lnTo>
                    <a:pt x="1211777" y="4089329"/>
                  </a:lnTo>
                  <a:lnTo>
                    <a:pt x="1171411" y="4069153"/>
                  </a:lnTo>
                  <a:lnTo>
                    <a:pt x="1131532" y="4048161"/>
                  </a:lnTo>
                  <a:lnTo>
                    <a:pt x="1092150" y="4026365"/>
                  </a:lnTo>
                  <a:lnTo>
                    <a:pt x="1053279" y="4003776"/>
                  </a:lnTo>
                  <a:lnTo>
                    <a:pt x="1014927" y="3980404"/>
                  </a:lnTo>
                  <a:lnTo>
                    <a:pt x="977106" y="3956261"/>
                  </a:lnTo>
                  <a:lnTo>
                    <a:pt x="939827" y="3931356"/>
                  </a:lnTo>
                  <a:lnTo>
                    <a:pt x="903101" y="3905702"/>
                  </a:lnTo>
                  <a:lnTo>
                    <a:pt x="866938" y="3879310"/>
                  </a:lnTo>
                  <a:lnTo>
                    <a:pt x="831351" y="3852189"/>
                  </a:lnTo>
                  <a:lnTo>
                    <a:pt x="796349" y="3824351"/>
                  </a:lnTo>
                  <a:lnTo>
                    <a:pt x="761943" y="3795808"/>
                  </a:lnTo>
                  <a:lnTo>
                    <a:pt x="728146" y="3766569"/>
                  </a:lnTo>
                  <a:lnTo>
                    <a:pt x="694966" y="3736646"/>
                  </a:lnTo>
                  <a:lnTo>
                    <a:pt x="662416" y="3706050"/>
                  </a:lnTo>
                  <a:lnTo>
                    <a:pt x="630507" y="3674792"/>
                  </a:lnTo>
                  <a:lnTo>
                    <a:pt x="599249" y="3642883"/>
                  </a:lnTo>
                  <a:lnTo>
                    <a:pt x="568653" y="3610333"/>
                  </a:lnTo>
                  <a:lnTo>
                    <a:pt x="538730" y="3577153"/>
                  </a:lnTo>
                  <a:lnTo>
                    <a:pt x="509491" y="3543356"/>
                  </a:lnTo>
                  <a:lnTo>
                    <a:pt x="480948" y="3508950"/>
                  </a:lnTo>
                  <a:lnTo>
                    <a:pt x="453110" y="3473948"/>
                  </a:lnTo>
                  <a:lnTo>
                    <a:pt x="425989" y="3438361"/>
                  </a:lnTo>
                  <a:lnTo>
                    <a:pt x="399597" y="3402198"/>
                  </a:lnTo>
                  <a:lnTo>
                    <a:pt x="373943" y="3365472"/>
                  </a:lnTo>
                  <a:lnTo>
                    <a:pt x="349038" y="3328193"/>
                  </a:lnTo>
                  <a:lnTo>
                    <a:pt x="324895" y="3290372"/>
                  </a:lnTo>
                  <a:lnTo>
                    <a:pt x="301523" y="3252020"/>
                  </a:lnTo>
                  <a:lnTo>
                    <a:pt x="278934" y="3213149"/>
                  </a:lnTo>
                  <a:lnTo>
                    <a:pt x="257138" y="3173767"/>
                  </a:lnTo>
                  <a:lnTo>
                    <a:pt x="236146" y="3133888"/>
                  </a:lnTo>
                  <a:lnTo>
                    <a:pt x="215970" y="3093522"/>
                  </a:lnTo>
                  <a:lnTo>
                    <a:pt x="196621" y="3052679"/>
                  </a:lnTo>
                  <a:lnTo>
                    <a:pt x="178108" y="3011371"/>
                  </a:lnTo>
                  <a:lnTo>
                    <a:pt x="160444" y="2969609"/>
                  </a:lnTo>
                  <a:lnTo>
                    <a:pt x="143639" y="2927403"/>
                  </a:lnTo>
                  <a:lnTo>
                    <a:pt x="127704" y="2884764"/>
                  </a:lnTo>
                  <a:lnTo>
                    <a:pt x="112650" y="2841704"/>
                  </a:lnTo>
                  <a:lnTo>
                    <a:pt x="98488" y="2798233"/>
                  </a:lnTo>
                  <a:lnTo>
                    <a:pt x="85229" y="2754363"/>
                  </a:lnTo>
                  <a:lnTo>
                    <a:pt x="72883" y="2710104"/>
                  </a:lnTo>
                  <a:lnTo>
                    <a:pt x="61463" y="2665466"/>
                  </a:lnTo>
                  <a:lnTo>
                    <a:pt x="50978" y="2620462"/>
                  </a:lnTo>
                  <a:lnTo>
                    <a:pt x="41440" y="2575103"/>
                  </a:lnTo>
                  <a:lnTo>
                    <a:pt x="32859" y="2529398"/>
                  </a:lnTo>
                  <a:lnTo>
                    <a:pt x="25247" y="2483359"/>
                  </a:lnTo>
                  <a:lnTo>
                    <a:pt x="18614" y="2436996"/>
                  </a:lnTo>
                  <a:lnTo>
                    <a:pt x="12972" y="2390322"/>
                  </a:lnTo>
                  <a:lnTo>
                    <a:pt x="8331" y="2343346"/>
                  </a:lnTo>
                  <a:lnTo>
                    <a:pt x="4702" y="2296080"/>
                  </a:lnTo>
                  <a:lnTo>
                    <a:pt x="2097" y="2248535"/>
                  </a:lnTo>
                  <a:lnTo>
                    <a:pt x="526" y="2200721"/>
                  </a:lnTo>
                  <a:lnTo>
                    <a:pt x="0" y="215265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548633" y="1662897"/>
            <a:ext cx="3034665" cy="3028315"/>
          </a:xfrm>
          <a:prstGeom prst="rect">
            <a:avLst/>
          </a:prstGeom>
        </p:spPr>
        <p:txBody>
          <a:bodyPr vert="horz" wrap="square" lIns="0" tIns="309880" rIns="0" bIns="0" rtlCol="0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2440"/>
              </a:spcBef>
            </a:pPr>
            <a:r>
              <a:rPr sz="7900" b="1" spc="-5" dirty="0">
                <a:latin typeface="Times New Roman"/>
                <a:cs typeface="Times New Roman"/>
              </a:rPr>
              <a:t>Edema</a:t>
            </a:r>
            <a:endParaRPr sz="79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2345"/>
              </a:spcBef>
            </a:pPr>
            <a:r>
              <a:rPr lang="ar-JO" sz="7900" b="1" u="heavy" spc="-335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الوذمة</a:t>
            </a:r>
            <a:endParaRPr sz="79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12"/>
          </p:nvPr>
        </p:nvSpPr>
        <p:spPr>
          <a:xfrm>
            <a:off x="10134600" y="6468063"/>
            <a:ext cx="2743200" cy="141705"/>
          </a:xfrm>
          <a:prstGeom prst="rect">
            <a:avLst/>
          </a:prstGeom>
        </p:spPr>
        <p:txBody>
          <a:bodyPr vert="horz" wrap="square" lIns="0" tIns="3175" rIns="0" bIns="0" rtlCol="0" anchor="ctr">
            <a:spAutoFit/>
          </a:bodyPr>
          <a:lstStyle/>
          <a:p>
            <a:pPr marL="38100">
              <a:spcBef>
                <a:spcPts val="25"/>
              </a:spcBef>
            </a:pPr>
            <a:fld id="{81D60167-4931-47E6-BA6A-407CBD079E47}" type="slidenum">
              <a:rPr dirty="0"/>
              <a:pPr marL="38100">
                <a:spcBef>
                  <a:spcPts val="25"/>
                </a:spcBef>
              </a:pPr>
              <a:t>38</a:t>
            </a:fld>
            <a:endParaRPr dirty="0"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82912" y="6262115"/>
            <a:ext cx="259829" cy="23851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69389" y="1588389"/>
            <a:ext cx="8246109" cy="2284095"/>
            <a:chOff x="445388" y="1588388"/>
            <a:chExt cx="8246109" cy="2284095"/>
          </a:xfrm>
        </p:grpSpPr>
        <p:sp>
          <p:nvSpPr>
            <p:cNvPr id="3" name="object 3"/>
            <p:cNvSpPr/>
            <p:nvPr/>
          </p:nvSpPr>
          <p:spPr>
            <a:xfrm>
              <a:off x="454913" y="1597913"/>
              <a:ext cx="8227059" cy="2265045"/>
            </a:xfrm>
            <a:custGeom>
              <a:avLst/>
              <a:gdLst/>
              <a:ahLst/>
              <a:cxnLst/>
              <a:rect l="l" t="t" r="r" b="b"/>
              <a:pathLst>
                <a:path w="8227059" h="2265045">
                  <a:moveTo>
                    <a:pt x="7849108" y="0"/>
                  </a:moveTo>
                  <a:lnTo>
                    <a:pt x="377456" y="0"/>
                  </a:lnTo>
                  <a:lnTo>
                    <a:pt x="330107" y="2941"/>
                  </a:lnTo>
                  <a:lnTo>
                    <a:pt x="284514" y="11530"/>
                  </a:lnTo>
                  <a:lnTo>
                    <a:pt x="241030" y="25412"/>
                  </a:lnTo>
                  <a:lnTo>
                    <a:pt x="200009" y="44233"/>
                  </a:lnTo>
                  <a:lnTo>
                    <a:pt x="161804" y="67638"/>
                  </a:lnTo>
                  <a:lnTo>
                    <a:pt x="126769" y="95275"/>
                  </a:lnTo>
                  <a:lnTo>
                    <a:pt x="95259" y="126788"/>
                  </a:lnTo>
                  <a:lnTo>
                    <a:pt x="67625" y="161823"/>
                  </a:lnTo>
                  <a:lnTo>
                    <a:pt x="44223" y="200027"/>
                  </a:lnTo>
                  <a:lnTo>
                    <a:pt x="25406" y="241045"/>
                  </a:lnTo>
                  <a:lnTo>
                    <a:pt x="11527" y="284523"/>
                  </a:lnTo>
                  <a:lnTo>
                    <a:pt x="2940" y="330107"/>
                  </a:lnTo>
                  <a:lnTo>
                    <a:pt x="0" y="377444"/>
                  </a:lnTo>
                  <a:lnTo>
                    <a:pt x="0" y="1887220"/>
                  </a:lnTo>
                  <a:lnTo>
                    <a:pt x="2940" y="1934556"/>
                  </a:lnTo>
                  <a:lnTo>
                    <a:pt x="11527" y="1980140"/>
                  </a:lnTo>
                  <a:lnTo>
                    <a:pt x="25406" y="2023618"/>
                  </a:lnTo>
                  <a:lnTo>
                    <a:pt x="44223" y="2064636"/>
                  </a:lnTo>
                  <a:lnTo>
                    <a:pt x="67625" y="2102840"/>
                  </a:lnTo>
                  <a:lnTo>
                    <a:pt x="95259" y="2137875"/>
                  </a:lnTo>
                  <a:lnTo>
                    <a:pt x="126769" y="2169388"/>
                  </a:lnTo>
                  <a:lnTo>
                    <a:pt x="161804" y="2197025"/>
                  </a:lnTo>
                  <a:lnTo>
                    <a:pt x="200009" y="2220430"/>
                  </a:lnTo>
                  <a:lnTo>
                    <a:pt x="241030" y="2239251"/>
                  </a:lnTo>
                  <a:lnTo>
                    <a:pt x="284514" y="2253133"/>
                  </a:lnTo>
                  <a:lnTo>
                    <a:pt x="330107" y="2261722"/>
                  </a:lnTo>
                  <a:lnTo>
                    <a:pt x="377456" y="2264664"/>
                  </a:lnTo>
                  <a:lnTo>
                    <a:pt x="7849108" y="2264664"/>
                  </a:lnTo>
                  <a:lnTo>
                    <a:pt x="7896444" y="2261722"/>
                  </a:lnTo>
                  <a:lnTo>
                    <a:pt x="7942028" y="2253133"/>
                  </a:lnTo>
                  <a:lnTo>
                    <a:pt x="7985506" y="2239251"/>
                  </a:lnTo>
                  <a:lnTo>
                    <a:pt x="8026524" y="2220430"/>
                  </a:lnTo>
                  <a:lnTo>
                    <a:pt x="8064728" y="2197025"/>
                  </a:lnTo>
                  <a:lnTo>
                    <a:pt x="8099763" y="2169388"/>
                  </a:lnTo>
                  <a:lnTo>
                    <a:pt x="8131276" y="2137875"/>
                  </a:lnTo>
                  <a:lnTo>
                    <a:pt x="8158913" y="2102840"/>
                  </a:lnTo>
                  <a:lnTo>
                    <a:pt x="8182318" y="2064636"/>
                  </a:lnTo>
                  <a:lnTo>
                    <a:pt x="8201139" y="2023618"/>
                  </a:lnTo>
                  <a:lnTo>
                    <a:pt x="8215021" y="1980140"/>
                  </a:lnTo>
                  <a:lnTo>
                    <a:pt x="8223610" y="1934556"/>
                  </a:lnTo>
                  <a:lnTo>
                    <a:pt x="8226552" y="1887220"/>
                  </a:lnTo>
                  <a:lnTo>
                    <a:pt x="8226552" y="377444"/>
                  </a:lnTo>
                  <a:lnTo>
                    <a:pt x="8223610" y="330107"/>
                  </a:lnTo>
                  <a:lnTo>
                    <a:pt x="8215021" y="284523"/>
                  </a:lnTo>
                  <a:lnTo>
                    <a:pt x="8201139" y="241045"/>
                  </a:lnTo>
                  <a:lnTo>
                    <a:pt x="8182318" y="200027"/>
                  </a:lnTo>
                  <a:lnTo>
                    <a:pt x="8158913" y="161823"/>
                  </a:lnTo>
                  <a:lnTo>
                    <a:pt x="8131276" y="126788"/>
                  </a:lnTo>
                  <a:lnTo>
                    <a:pt x="8099763" y="95275"/>
                  </a:lnTo>
                  <a:lnTo>
                    <a:pt x="8064728" y="67638"/>
                  </a:lnTo>
                  <a:lnTo>
                    <a:pt x="8026524" y="44233"/>
                  </a:lnTo>
                  <a:lnTo>
                    <a:pt x="7985506" y="25412"/>
                  </a:lnTo>
                  <a:lnTo>
                    <a:pt x="7942028" y="11530"/>
                  </a:lnTo>
                  <a:lnTo>
                    <a:pt x="7896444" y="2941"/>
                  </a:lnTo>
                  <a:lnTo>
                    <a:pt x="7849108" y="0"/>
                  </a:lnTo>
                  <a:close/>
                </a:path>
              </a:pathLst>
            </a:custGeom>
            <a:solidFill>
              <a:srgbClr val="6E6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54913" y="1597913"/>
              <a:ext cx="8227059" cy="2265045"/>
            </a:xfrm>
            <a:custGeom>
              <a:avLst/>
              <a:gdLst/>
              <a:ahLst/>
              <a:cxnLst/>
              <a:rect l="l" t="t" r="r" b="b"/>
              <a:pathLst>
                <a:path w="8227059" h="2265045">
                  <a:moveTo>
                    <a:pt x="0" y="377444"/>
                  </a:moveTo>
                  <a:lnTo>
                    <a:pt x="2940" y="330107"/>
                  </a:lnTo>
                  <a:lnTo>
                    <a:pt x="11527" y="284523"/>
                  </a:lnTo>
                  <a:lnTo>
                    <a:pt x="25406" y="241045"/>
                  </a:lnTo>
                  <a:lnTo>
                    <a:pt x="44223" y="200027"/>
                  </a:lnTo>
                  <a:lnTo>
                    <a:pt x="67625" y="161823"/>
                  </a:lnTo>
                  <a:lnTo>
                    <a:pt x="95259" y="126788"/>
                  </a:lnTo>
                  <a:lnTo>
                    <a:pt x="126769" y="95275"/>
                  </a:lnTo>
                  <a:lnTo>
                    <a:pt x="161804" y="67638"/>
                  </a:lnTo>
                  <a:lnTo>
                    <a:pt x="200009" y="44233"/>
                  </a:lnTo>
                  <a:lnTo>
                    <a:pt x="241030" y="25412"/>
                  </a:lnTo>
                  <a:lnTo>
                    <a:pt x="284514" y="11530"/>
                  </a:lnTo>
                  <a:lnTo>
                    <a:pt x="330107" y="2941"/>
                  </a:lnTo>
                  <a:lnTo>
                    <a:pt x="377456" y="0"/>
                  </a:lnTo>
                  <a:lnTo>
                    <a:pt x="7849108" y="0"/>
                  </a:lnTo>
                  <a:lnTo>
                    <a:pt x="7896444" y="2941"/>
                  </a:lnTo>
                  <a:lnTo>
                    <a:pt x="7942028" y="11530"/>
                  </a:lnTo>
                  <a:lnTo>
                    <a:pt x="7985506" y="25412"/>
                  </a:lnTo>
                  <a:lnTo>
                    <a:pt x="8026524" y="44233"/>
                  </a:lnTo>
                  <a:lnTo>
                    <a:pt x="8064728" y="67638"/>
                  </a:lnTo>
                  <a:lnTo>
                    <a:pt x="8099763" y="95275"/>
                  </a:lnTo>
                  <a:lnTo>
                    <a:pt x="8131276" y="126788"/>
                  </a:lnTo>
                  <a:lnTo>
                    <a:pt x="8158913" y="161823"/>
                  </a:lnTo>
                  <a:lnTo>
                    <a:pt x="8182318" y="200027"/>
                  </a:lnTo>
                  <a:lnTo>
                    <a:pt x="8201139" y="241045"/>
                  </a:lnTo>
                  <a:lnTo>
                    <a:pt x="8215021" y="284523"/>
                  </a:lnTo>
                  <a:lnTo>
                    <a:pt x="8223610" y="330107"/>
                  </a:lnTo>
                  <a:lnTo>
                    <a:pt x="8226552" y="377444"/>
                  </a:lnTo>
                  <a:lnTo>
                    <a:pt x="8226552" y="1887220"/>
                  </a:lnTo>
                  <a:lnTo>
                    <a:pt x="8223610" y="1934556"/>
                  </a:lnTo>
                  <a:lnTo>
                    <a:pt x="8215021" y="1980140"/>
                  </a:lnTo>
                  <a:lnTo>
                    <a:pt x="8201139" y="2023618"/>
                  </a:lnTo>
                  <a:lnTo>
                    <a:pt x="8182318" y="2064636"/>
                  </a:lnTo>
                  <a:lnTo>
                    <a:pt x="8158913" y="2102840"/>
                  </a:lnTo>
                  <a:lnTo>
                    <a:pt x="8131276" y="2137875"/>
                  </a:lnTo>
                  <a:lnTo>
                    <a:pt x="8099763" y="2169388"/>
                  </a:lnTo>
                  <a:lnTo>
                    <a:pt x="8064728" y="2197025"/>
                  </a:lnTo>
                  <a:lnTo>
                    <a:pt x="8026524" y="2220430"/>
                  </a:lnTo>
                  <a:lnTo>
                    <a:pt x="7985506" y="2239251"/>
                  </a:lnTo>
                  <a:lnTo>
                    <a:pt x="7942028" y="2253133"/>
                  </a:lnTo>
                  <a:lnTo>
                    <a:pt x="7896444" y="2261722"/>
                  </a:lnTo>
                  <a:lnTo>
                    <a:pt x="7849108" y="2264664"/>
                  </a:lnTo>
                  <a:lnTo>
                    <a:pt x="377456" y="2264664"/>
                  </a:lnTo>
                  <a:lnTo>
                    <a:pt x="330107" y="2261722"/>
                  </a:lnTo>
                  <a:lnTo>
                    <a:pt x="284514" y="2253133"/>
                  </a:lnTo>
                  <a:lnTo>
                    <a:pt x="241030" y="2239251"/>
                  </a:lnTo>
                  <a:lnTo>
                    <a:pt x="200009" y="2220430"/>
                  </a:lnTo>
                  <a:lnTo>
                    <a:pt x="161804" y="2197025"/>
                  </a:lnTo>
                  <a:lnTo>
                    <a:pt x="126769" y="2169388"/>
                  </a:lnTo>
                  <a:lnTo>
                    <a:pt x="95259" y="2137875"/>
                  </a:lnTo>
                  <a:lnTo>
                    <a:pt x="67625" y="2102840"/>
                  </a:lnTo>
                  <a:lnTo>
                    <a:pt x="44223" y="2064636"/>
                  </a:lnTo>
                  <a:lnTo>
                    <a:pt x="25406" y="2023618"/>
                  </a:lnTo>
                  <a:lnTo>
                    <a:pt x="11527" y="1980140"/>
                  </a:lnTo>
                  <a:lnTo>
                    <a:pt x="2940" y="1934556"/>
                  </a:lnTo>
                  <a:lnTo>
                    <a:pt x="0" y="1887220"/>
                  </a:lnTo>
                  <a:lnTo>
                    <a:pt x="0" y="377444"/>
                  </a:lnTo>
                  <a:close/>
                </a:path>
              </a:pathLst>
            </a:custGeom>
            <a:ln w="190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idx="1"/>
          </p:nvPr>
        </p:nvSpPr>
        <p:spPr>
          <a:xfrm>
            <a:off x="2152650" y="1825625"/>
            <a:ext cx="7886700" cy="1427314"/>
          </a:xfrm>
          <a:prstGeom prst="rect">
            <a:avLst/>
          </a:prstGeom>
        </p:spPr>
        <p:txBody>
          <a:bodyPr vert="horz" wrap="square" lIns="0" tIns="118110" rIns="0" bIns="0" rtlCol="0">
            <a:spAutoFit/>
          </a:bodyPr>
          <a:lstStyle/>
          <a:p>
            <a:pPr marL="12065" marR="5080" indent="0" algn="ctr">
              <a:lnSpc>
                <a:spcPts val="5080"/>
              </a:lnSpc>
              <a:spcBef>
                <a:spcPts val="930"/>
              </a:spcBef>
              <a:buNone/>
            </a:pPr>
            <a:r>
              <a:rPr sz="4900" spc="-5" dirty="0">
                <a:solidFill>
                  <a:srgbClr val="FFFFFF"/>
                </a:solidFill>
                <a:latin typeface="Times New Roman"/>
                <a:cs typeface="Times New Roman"/>
              </a:rPr>
              <a:t>Edema = increase in the  intercellular fluid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12"/>
          </p:nvPr>
        </p:nvSpPr>
        <p:spPr>
          <a:xfrm>
            <a:off x="10134600" y="6468063"/>
            <a:ext cx="2743200" cy="141705"/>
          </a:xfrm>
          <a:prstGeom prst="rect">
            <a:avLst/>
          </a:prstGeom>
        </p:spPr>
        <p:txBody>
          <a:bodyPr vert="horz" wrap="square" lIns="0" tIns="3175" rIns="0" bIns="0" rtlCol="0" anchor="ctr">
            <a:spAutoFit/>
          </a:bodyPr>
          <a:lstStyle/>
          <a:p>
            <a:pPr marL="38100">
              <a:spcBef>
                <a:spcPts val="25"/>
              </a:spcBef>
            </a:pPr>
            <a:fld id="{81D60167-4931-47E6-BA6A-407CBD079E47}" type="slidenum">
              <a:rPr dirty="0"/>
              <a:pPr marL="38100">
                <a:spcBef>
                  <a:spcPts val="25"/>
                </a:spcBef>
              </a:pPr>
              <a:t>39</a:t>
            </a:fld>
            <a:endParaRPr dirty="0"/>
          </a:p>
        </p:txBody>
      </p:sp>
      <p:grpSp>
        <p:nvGrpSpPr>
          <p:cNvPr id="6" name="object 6"/>
          <p:cNvGrpSpPr/>
          <p:nvPr/>
        </p:nvGrpSpPr>
        <p:grpSpPr>
          <a:xfrm>
            <a:off x="4935092" y="4080129"/>
            <a:ext cx="5289550" cy="1831339"/>
            <a:chOff x="3411092" y="4080128"/>
            <a:chExt cx="5289550" cy="1831339"/>
          </a:xfrm>
        </p:grpSpPr>
        <p:sp>
          <p:nvSpPr>
            <p:cNvPr id="7" name="object 7"/>
            <p:cNvSpPr/>
            <p:nvPr/>
          </p:nvSpPr>
          <p:spPr>
            <a:xfrm>
              <a:off x="3420617" y="4089653"/>
              <a:ext cx="5270500" cy="1812289"/>
            </a:xfrm>
            <a:custGeom>
              <a:avLst/>
              <a:gdLst/>
              <a:ahLst/>
              <a:cxnLst/>
              <a:rect l="l" t="t" r="r" b="b"/>
              <a:pathLst>
                <a:path w="5270500" h="1812289">
                  <a:moveTo>
                    <a:pt x="4967986" y="0"/>
                  </a:moveTo>
                  <a:lnTo>
                    <a:pt x="0" y="0"/>
                  </a:lnTo>
                  <a:lnTo>
                    <a:pt x="0" y="1812036"/>
                  </a:lnTo>
                  <a:lnTo>
                    <a:pt x="4967986" y="1812036"/>
                  </a:lnTo>
                  <a:lnTo>
                    <a:pt x="5016962" y="1808083"/>
                  </a:lnTo>
                  <a:lnTo>
                    <a:pt x="5063427" y="1796639"/>
                  </a:lnTo>
                  <a:lnTo>
                    <a:pt x="5106756" y="1778325"/>
                  </a:lnTo>
                  <a:lnTo>
                    <a:pt x="5146328" y="1753765"/>
                  </a:lnTo>
                  <a:lnTo>
                    <a:pt x="5181520" y="1723578"/>
                  </a:lnTo>
                  <a:lnTo>
                    <a:pt x="5211710" y="1688389"/>
                  </a:lnTo>
                  <a:lnTo>
                    <a:pt x="5236274" y="1648817"/>
                  </a:lnTo>
                  <a:lnTo>
                    <a:pt x="5254591" y="1605485"/>
                  </a:lnTo>
                  <a:lnTo>
                    <a:pt x="5266038" y="1559015"/>
                  </a:lnTo>
                  <a:lnTo>
                    <a:pt x="5269992" y="1510030"/>
                  </a:lnTo>
                  <a:lnTo>
                    <a:pt x="5269992" y="302006"/>
                  </a:lnTo>
                  <a:lnTo>
                    <a:pt x="5266038" y="253029"/>
                  </a:lnTo>
                  <a:lnTo>
                    <a:pt x="5254591" y="206564"/>
                  </a:lnTo>
                  <a:lnTo>
                    <a:pt x="5236274" y="163235"/>
                  </a:lnTo>
                  <a:lnTo>
                    <a:pt x="5211710" y="123663"/>
                  </a:lnTo>
                  <a:lnTo>
                    <a:pt x="5181520" y="88471"/>
                  </a:lnTo>
                  <a:lnTo>
                    <a:pt x="5146328" y="58281"/>
                  </a:lnTo>
                  <a:lnTo>
                    <a:pt x="5106756" y="33717"/>
                  </a:lnTo>
                  <a:lnTo>
                    <a:pt x="5063427" y="15400"/>
                  </a:lnTo>
                  <a:lnTo>
                    <a:pt x="5016962" y="3953"/>
                  </a:lnTo>
                  <a:lnTo>
                    <a:pt x="4967986" y="0"/>
                  </a:lnTo>
                  <a:close/>
                </a:path>
              </a:pathLst>
            </a:custGeom>
            <a:solidFill>
              <a:srgbClr val="D4D4D4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420617" y="4089653"/>
              <a:ext cx="5270500" cy="1812289"/>
            </a:xfrm>
            <a:custGeom>
              <a:avLst/>
              <a:gdLst/>
              <a:ahLst/>
              <a:cxnLst/>
              <a:rect l="l" t="t" r="r" b="b"/>
              <a:pathLst>
                <a:path w="5270500" h="1812289">
                  <a:moveTo>
                    <a:pt x="5269992" y="302006"/>
                  </a:moveTo>
                  <a:lnTo>
                    <a:pt x="5269992" y="1510030"/>
                  </a:lnTo>
                  <a:lnTo>
                    <a:pt x="5266038" y="1559015"/>
                  </a:lnTo>
                  <a:lnTo>
                    <a:pt x="5254591" y="1605485"/>
                  </a:lnTo>
                  <a:lnTo>
                    <a:pt x="5236274" y="1648817"/>
                  </a:lnTo>
                  <a:lnTo>
                    <a:pt x="5211710" y="1688389"/>
                  </a:lnTo>
                  <a:lnTo>
                    <a:pt x="5181520" y="1723578"/>
                  </a:lnTo>
                  <a:lnTo>
                    <a:pt x="5146328" y="1753765"/>
                  </a:lnTo>
                  <a:lnTo>
                    <a:pt x="5106756" y="1778325"/>
                  </a:lnTo>
                  <a:lnTo>
                    <a:pt x="5063427" y="1796639"/>
                  </a:lnTo>
                  <a:lnTo>
                    <a:pt x="5016962" y="1808083"/>
                  </a:lnTo>
                  <a:lnTo>
                    <a:pt x="4967986" y="1812036"/>
                  </a:lnTo>
                  <a:lnTo>
                    <a:pt x="0" y="1812036"/>
                  </a:lnTo>
                  <a:lnTo>
                    <a:pt x="0" y="0"/>
                  </a:lnTo>
                  <a:lnTo>
                    <a:pt x="4967986" y="0"/>
                  </a:lnTo>
                  <a:lnTo>
                    <a:pt x="5016962" y="3953"/>
                  </a:lnTo>
                  <a:lnTo>
                    <a:pt x="5063427" y="15400"/>
                  </a:lnTo>
                  <a:lnTo>
                    <a:pt x="5106756" y="33717"/>
                  </a:lnTo>
                  <a:lnTo>
                    <a:pt x="5146328" y="58281"/>
                  </a:lnTo>
                  <a:lnTo>
                    <a:pt x="5181520" y="88471"/>
                  </a:lnTo>
                  <a:lnTo>
                    <a:pt x="5211710" y="123663"/>
                  </a:lnTo>
                  <a:lnTo>
                    <a:pt x="5236274" y="163235"/>
                  </a:lnTo>
                  <a:lnTo>
                    <a:pt x="5254591" y="206564"/>
                  </a:lnTo>
                  <a:lnTo>
                    <a:pt x="5266038" y="253029"/>
                  </a:lnTo>
                  <a:lnTo>
                    <a:pt x="5269992" y="302006"/>
                  </a:lnTo>
                  <a:close/>
                </a:path>
              </a:pathLst>
            </a:custGeom>
            <a:ln w="19050">
              <a:solidFill>
                <a:srgbClr val="D4D4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5165852" y="4352672"/>
            <a:ext cx="1760220" cy="12211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spcBef>
                <a:spcPts val="100"/>
              </a:spcBef>
              <a:buChar char="•"/>
              <a:tabLst>
                <a:tab pos="241300" algn="l"/>
              </a:tabLst>
            </a:pPr>
            <a:r>
              <a:rPr sz="2600" spc="-5" dirty="0">
                <a:latin typeface="Times New Roman"/>
                <a:cs typeface="Times New Roman"/>
              </a:rPr>
              <a:t>Arterial:</a:t>
            </a:r>
            <a:endParaRPr sz="2600">
              <a:latin typeface="Times New Roman"/>
              <a:cs typeface="Times New Roman"/>
            </a:endParaRPr>
          </a:p>
          <a:p>
            <a:pPr marL="241300" indent="-228600">
              <a:spcBef>
                <a:spcPts val="30"/>
              </a:spcBef>
              <a:buChar char="•"/>
              <a:tabLst>
                <a:tab pos="241300" algn="l"/>
              </a:tabLst>
            </a:pPr>
            <a:r>
              <a:rPr sz="2600" spc="-40" dirty="0">
                <a:latin typeface="Times New Roman"/>
                <a:cs typeface="Times New Roman"/>
              </a:rPr>
              <a:t>Venous:</a:t>
            </a:r>
            <a:endParaRPr sz="2600">
              <a:latin typeface="Times New Roman"/>
              <a:cs typeface="Times New Roman"/>
            </a:endParaRPr>
          </a:p>
          <a:p>
            <a:pPr marL="241300" indent="-228600">
              <a:spcBef>
                <a:spcPts val="20"/>
              </a:spcBef>
              <a:buChar char="•"/>
              <a:tabLst>
                <a:tab pos="241300" algn="l"/>
              </a:tabLst>
            </a:pPr>
            <a:r>
              <a:rPr sz="2600" spc="-140" dirty="0">
                <a:latin typeface="Times New Roman"/>
                <a:cs typeface="Times New Roman"/>
              </a:rPr>
              <a:t>L</a:t>
            </a:r>
            <a:r>
              <a:rPr sz="2600" dirty="0">
                <a:latin typeface="Times New Roman"/>
                <a:cs typeface="Times New Roman"/>
              </a:rPr>
              <a:t>ymp</a:t>
            </a:r>
            <a:r>
              <a:rPr sz="2600" spc="5" dirty="0">
                <a:latin typeface="Times New Roman"/>
                <a:cs typeface="Times New Roman"/>
              </a:rPr>
              <a:t>h</a:t>
            </a:r>
            <a:r>
              <a:rPr sz="2600" dirty="0">
                <a:latin typeface="Times New Roman"/>
                <a:cs typeface="Times New Roman"/>
              </a:rPr>
              <a:t>a</a:t>
            </a:r>
            <a:r>
              <a:rPr sz="2600" spc="-10" dirty="0">
                <a:latin typeface="Times New Roman"/>
                <a:cs typeface="Times New Roman"/>
              </a:rPr>
              <a:t>t</a:t>
            </a:r>
            <a:r>
              <a:rPr sz="2600" dirty="0">
                <a:latin typeface="Times New Roman"/>
                <a:cs typeface="Times New Roman"/>
              </a:rPr>
              <a:t>i</a:t>
            </a:r>
            <a:r>
              <a:rPr sz="2600" spc="-10" dirty="0">
                <a:latin typeface="Times New Roman"/>
                <a:cs typeface="Times New Roman"/>
              </a:rPr>
              <a:t>c</a:t>
            </a:r>
            <a:r>
              <a:rPr sz="2600" dirty="0">
                <a:latin typeface="Times New Roman"/>
                <a:cs typeface="Times New Roman"/>
              </a:rPr>
              <a:t>:</a:t>
            </a:r>
            <a:endParaRPr sz="2600">
              <a:latin typeface="Times New Roman"/>
              <a:cs typeface="Times New Roman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969389" y="3853054"/>
            <a:ext cx="2985135" cy="2284095"/>
            <a:chOff x="445388" y="3853053"/>
            <a:chExt cx="2985135" cy="2284095"/>
          </a:xfrm>
        </p:grpSpPr>
        <p:sp>
          <p:nvSpPr>
            <p:cNvPr id="11" name="object 11"/>
            <p:cNvSpPr/>
            <p:nvPr/>
          </p:nvSpPr>
          <p:spPr>
            <a:xfrm>
              <a:off x="454913" y="3862578"/>
              <a:ext cx="2966085" cy="2265045"/>
            </a:xfrm>
            <a:custGeom>
              <a:avLst/>
              <a:gdLst/>
              <a:ahLst/>
              <a:cxnLst/>
              <a:rect l="l" t="t" r="r" b="b"/>
              <a:pathLst>
                <a:path w="2966085" h="2265045">
                  <a:moveTo>
                    <a:pt x="2588260" y="0"/>
                  </a:moveTo>
                  <a:lnTo>
                    <a:pt x="377456" y="0"/>
                  </a:lnTo>
                  <a:lnTo>
                    <a:pt x="330107" y="2941"/>
                  </a:lnTo>
                  <a:lnTo>
                    <a:pt x="284514" y="11530"/>
                  </a:lnTo>
                  <a:lnTo>
                    <a:pt x="241030" y="25412"/>
                  </a:lnTo>
                  <a:lnTo>
                    <a:pt x="200009" y="44233"/>
                  </a:lnTo>
                  <a:lnTo>
                    <a:pt x="161804" y="67638"/>
                  </a:lnTo>
                  <a:lnTo>
                    <a:pt x="126769" y="95275"/>
                  </a:lnTo>
                  <a:lnTo>
                    <a:pt x="95259" y="126788"/>
                  </a:lnTo>
                  <a:lnTo>
                    <a:pt x="67625" y="161823"/>
                  </a:lnTo>
                  <a:lnTo>
                    <a:pt x="44223" y="200027"/>
                  </a:lnTo>
                  <a:lnTo>
                    <a:pt x="25406" y="241045"/>
                  </a:lnTo>
                  <a:lnTo>
                    <a:pt x="11527" y="284523"/>
                  </a:lnTo>
                  <a:lnTo>
                    <a:pt x="2940" y="330107"/>
                  </a:lnTo>
                  <a:lnTo>
                    <a:pt x="0" y="377444"/>
                  </a:lnTo>
                  <a:lnTo>
                    <a:pt x="0" y="1887207"/>
                  </a:lnTo>
                  <a:lnTo>
                    <a:pt x="2940" y="1934556"/>
                  </a:lnTo>
                  <a:lnTo>
                    <a:pt x="11527" y="1980149"/>
                  </a:lnTo>
                  <a:lnTo>
                    <a:pt x="25406" y="2023633"/>
                  </a:lnTo>
                  <a:lnTo>
                    <a:pt x="44223" y="2064654"/>
                  </a:lnTo>
                  <a:lnTo>
                    <a:pt x="67625" y="2102859"/>
                  </a:lnTo>
                  <a:lnTo>
                    <a:pt x="95259" y="2137894"/>
                  </a:lnTo>
                  <a:lnTo>
                    <a:pt x="126769" y="2169404"/>
                  </a:lnTo>
                  <a:lnTo>
                    <a:pt x="161804" y="2197038"/>
                  </a:lnTo>
                  <a:lnTo>
                    <a:pt x="200009" y="2220440"/>
                  </a:lnTo>
                  <a:lnTo>
                    <a:pt x="241030" y="2239257"/>
                  </a:lnTo>
                  <a:lnTo>
                    <a:pt x="284514" y="2253136"/>
                  </a:lnTo>
                  <a:lnTo>
                    <a:pt x="330107" y="2261723"/>
                  </a:lnTo>
                  <a:lnTo>
                    <a:pt x="377456" y="2264664"/>
                  </a:lnTo>
                  <a:lnTo>
                    <a:pt x="2588260" y="2264664"/>
                  </a:lnTo>
                  <a:lnTo>
                    <a:pt x="2635596" y="2261723"/>
                  </a:lnTo>
                  <a:lnTo>
                    <a:pt x="2681180" y="2253136"/>
                  </a:lnTo>
                  <a:lnTo>
                    <a:pt x="2724658" y="2239257"/>
                  </a:lnTo>
                  <a:lnTo>
                    <a:pt x="2765676" y="2220440"/>
                  </a:lnTo>
                  <a:lnTo>
                    <a:pt x="2803880" y="2197038"/>
                  </a:lnTo>
                  <a:lnTo>
                    <a:pt x="2838915" y="2169404"/>
                  </a:lnTo>
                  <a:lnTo>
                    <a:pt x="2870428" y="2137894"/>
                  </a:lnTo>
                  <a:lnTo>
                    <a:pt x="2898065" y="2102859"/>
                  </a:lnTo>
                  <a:lnTo>
                    <a:pt x="2921470" y="2064654"/>
                  </a:lnTo>
                  <a:lnTo>
                    <a:pt x="2940291" y="2023633"/>
                  </a:lnTo>
                  <a:lnTo>
                    <a:pt x="2954173" y="1980149"/>
                  </a:lnTo>
                  <a:lnTo>
                    <a:pt x="2962762" y="1934556"/>
                  </a:lnTo>
                  <a:lnTo>
                    <a:pt x="2965704" y="1887207"/>
                  </a:lnTo>
                  <a:lnTo>
                    <a:pt x="2965704" y="377444"/>
                  </a:lnTo>
                  <a:lnTo>
                    <a:pt x="2962762" y="330107"/>
                  </a:lnTo>
                  <a:lnTo>
                    <a:pt x="2954173" y="284523"/>
                  </a:lnTo>
                  <a:lnTo>
                    <a:pt x="2940291" y="241045"/>
                  </a:lnTo>
                  <a:lnTo>
                    <a:pt x="2921470" y="200027"/>
                  </a:lnTo>
                  <a:lnTo>
                    <a:pt x="2898065" y="161823"/>
                  </a:lnTo>
                  <a:lnTo>
                    <a:pt x="2870428" y="126788"/>
                  </a:lnTo>
                  <a:lnTo>
                    <a:pt x="2838915" y="95275"/>
                  </a:lnTo>
                  <a:lnTo>
                    <a:pt x="2803880" y="67638"/>
                  </a:lnTo>
                  <a:lnTo>
                    <a:pt x="2765676" y="44233"/>
                  </a:lnTo>
                  <a:lnTo>
                    <a:pt x="2724658" y="25412"/>
                  </a:lnTo>
                  <a:lnTo>
                    <a:pt x="2681180" y="11530"/>
                  </a:lnTo>
                  <a:lnTo>
                    <a:pt x="2635596" y="2941"/>
                  </a:lnTo>
                  <a:lnTo>
                    <a:pt x="2588260" y="0"/>
                  </a:lnTo>
                  <a:close/>
                </a:path>
              </a:pathLst>
            </a:custGeom>
            <a:solidFill>
              <a:srgbClr val="6E6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54913" y="3862578"/>
              <a:ext cx="2966085" cy="2265045"/>
            </a:xfrm>
            <a:custGeom>
              <a:avLst/>
              <a:gdLst/>
              <a:ahLst/>
              <a:cxnLst/>
              <a:rect l="l" t="t" r="r" b="b"/>
              <a:pathLst>
                <a:path w="2966085" h="2265045">
                  <a:moveTo>
                    <a:pt x="0" y="377444"/>
                  </a:moveTo>
                  <a:lnTo>
                    <a:pt x="2940" y="330107"/>
                  </a:lnTo>
                  <a:lnTo>
                    <a:pt x="11527" y="284523"/>
                  </a:lnTo>
                  <a:lnTo>
                    <a:pt x="25406" y="241045"/>
                  </a:lnTo>
                  <a:lnTo>
                    <a:pt x="44223" y="200027"/>
                  </a:lnTo>
                  <a:lnTo>
                    <a:pt x="67625" y="161823"/>
                  </a:lnTo>
                  <a:lnTo>
                    <a:pt x="95259" y="126788"/>
                  </a:lnTo>
                  <a:lnTo>
                    <a:pt x="126769" y="95275"/>
                  </a:lnTo>
                  <a:lnTo>
                    <a:pt x="161804" y="67638"/>
                  </a:lnTo>
                  <a:lnTo>
                    <a:pt x="200009" y="44233"/>
                  </a:lnTo>
                  <a:lnTo>
                    <a:pt x="241030" y="25412"/>
                  </a:lnTo>
                  <a:lnTo>
                    <a:pt x="284514" y="11530"/>
                  </a:lnTo>
                  <a:lnTo>
                    <a:pt x="330107" y="2941"/>
                  </a:lnTo>
                  <a:lnTo>
                    <a:pt x="377456" y="0"/>
                  </a:lnTo>
                  <a:lnTo>
                    <a:pt x="2588260" y="0"/>
                  </a:lnTo>
                  <a:lnTo>
                    <a:pt x="2635596" y="2941"/>
                  </a:lnTo>
                  <a:lnTo>
                    <a:pt x="2681180" y="11530"/>
                  </a:lnTo>
                  <a:lnTo>
                    <a:pt x="2724658" y="25412"/>
                  </a:lnTo>
                  <a:lnTo>
                    <a:pt x="2765676" y="44233"/>
                  </a:lnTo>
                  <a:lnTo>
                    <a:pt x="2803880" y="67638"/>
                  </a:lnTo>
                  <a:lnTo>
                    <a:pt x="2838915" y="95275"/>
                  </a:lnTo>
                  <a:lnTo>
                    <a:pt x="2870428" y="126788"/>
                  </a:lnTo>
                  <a:lnTo>
                    <a:pt x="2898065" y="161823"/>
                  </a:lnTo>
                  <a:lnTo>
                    <a:pt x="2921470" y="200027"/>
                  </a:lnTo>
                  <a:lnTo>
                    <a:pt x="2940291" y="241045"/>
                  </a:lnTo>
                  <a:lnTo>
                    <a:pt x="2954173" y="284523"/>
                  </a:lnTo>
                  <a:lnTo>
                    <a:pt x="2962762" y="330107"/>
                  </a:lnTo>
                  <a:lnTo>
                    <a:pt x="2965704" y="377444"/>
                  </a:lnTo>
                  <a:lnTo>
                    <a:pt x="2965704" y="1887207"/>
                  </a:lnTo>
                  <a:lnTo>
                    <a:pt x="2962762" y="1934556"/>
                  </a:lnTo>
                  <a:lnTo>
                    <a:pt x="2954173" y="1980149"/>
                  </a:lnTo>
                  <a:lnTo>
                    <a:pt x="2940291" y="2023633"/>
                  </a:lnTo>
                  <a:lnTo>
                    <a:pt x="2921470" y="2064654"/>
                  </a:lnTo>
                  <a:lnTo>
                    <a:pt x="2898065" y="2102859"/>
                  </a:lnTo>
                  <a:lnTo>
                    <a:pt x="2870428" y="2137894"/>
                  </a:lnTo>
                  <a:lnTo>
                    <a:pt x="2838915" y="2169404"/>
                  </a:lnTo>
                  <a:lnTo>
                    <a:pt x="2803880" y="2197038"/>
                  </a:lnTo>
                  <a:lnTo>
                    <a:pt x="2765676" y="2220440"/>
                  </a:lnTo>
                  <a:lnTo>
                    <a:pt x="2724658" y="2239257"/>
                  </a:lnTo>
                  <a:lnTo>
                    <a:pt x="2681180" y="2253136"/>
                  </a:lnTo>
                  <a:lnTo>
                    <a:pt x="2635596" y="2261723"/>
                  </a:lnTo>
                  <a:lnTo>
                    <a:pt x="2588260" y="2264664"/>
                  </a:lnTo>
                  <a:lnTo>
                    <a:pt x="377456" y="2264664"/>
                  </a:lnTo>
                  <a:lnTo>
                    <a:pt x="330107" y="2261723"/>
                  </a:lnTo>
                  <a:lnTo>
                    <a:pt x="284514" y="2253136"/>
                  </a:lnTo>
                  <a:lnTo>
                    <a:pt x="241030" y="2239257"/>
                  </a:lnTo>
                  <a:lnTo>
                    <a:pt x="200009" y="2220440"/>
                  </a:lnTo>
                  <a:lnTo>
                    <a:pt x="161804" y="2197038"/>
                  </a:lnTo>
                  <a:lnTo>
                    <a:pt x="126769" y="2169404"/>
                  </a:lnTo>
                  <a:lnTo>
                    <a:pt x="95259" y="2137894"/>
                  </a:lnTo>
                  <a:lnTo>
                    <a:pt x="67625" y="2102859"/>
                  </a:lnTo>
                  <a:lnTo>
                    <a:pt x="44223" y="2064654"/>
                  </a:lnTo>
                  <a:lnTo>
                    <a:pt x="25406" y="2023633"/>
                  </a:lnTo>
                  <a:lnTo>
                    <a:pt x="11527" y="1980149"/>
                  </a:lnTo>
                  <a:lnTo>
                    <a:pt x="2940" y="1934556"/>
                  </a:lnTo>
                  <a:lnTo>
                    <a:pt x="0" y="1887207"/>
                  </a:lnTo>
                  <a:lnTo>
                    <a:pt x="0" y="377444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481478" y="4548632"/>
            <a:ext cx="1959610" cy="772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4900" spc="-5" dirty="0">
                <a:solidFill>
                  <a:srgbClr val="FFFFFF"/>
                </a:solidFill>
                <a:latin typeface="Times New Roman"/>
                <a:cs typeface="Times New Roman"/>
              </a:rPr>
              <a:t>Causes:</a:t>
            </a:r>
            <a:endParaRPr sz="4900" dirty="0">
              <a:latin typeface="Times New Roman"/>
              <a:cs typeface="Times New Roman"/>
            </a:endParaRPr>
          </a:p>
        </p:txBody>
      </p:sp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82912" y="6262115"/>
            <a:ext cx="259829" cy="23851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345305" y="541401"/>
            <a:ext cx="3503295" cy="2341880"/>
            <a:chOff x="2821304" y="541401"/>
            <a:chExt cx="3503295" cy="2341880"/>
          </a:xfrm>
        </p:grpSpPr>
        <p:sp>
          <p:nvSpPr>
            <p:cNvPr id="3" name="object 3"/>
            <p:cNvSpPr/>
            <p:nvPr/>
          </p:nvSpPr>
          <p:spPr>
            <a:xfrm>
              <a:off x="2830829" y="550926"/>
              <a:ext cx="3484245" cy="2322830"/>
            </a:xfrm>
            <a:custGeom>
              <a:avLst/>
              <a:gdLst/>
              <a:ahLst/>
              <a:cxnLst/>
              <a:rect l="l" t="t" r="r" b="b"/>
              <a:pathLst>
                <a:path w="3484245" h="2322830">
                  <a:moveTo>
                    <a:pt x="3251580" y="0"/>
                  </a:moveTo>
                  <a:lnTo>
                    <a:pt x="232282" y="0"/>
                  </a:lnTo>
                  <a:lnTo>
                    <a:pt x="185474" y="4719"/>
                  </a:lnTo>
                  <a:lnTo>
                    <a:pt x="141874" y="18256"/>
                  </a:lnTo>
                  <a:lnTo>
                    <a:pt x="102418" y="39674"/>
                  </a:lnTo>
                  <a:lnTo>
                    <a:pt x="68040" y="68040"/>
                  </a:lnTo>
                  <a:lnTo>
                    <a:pt x="39674" y="102418"/>
                  </a:lnTo>
                  <a:lnTo>
                    <a:pt x="18256" y="141874"/>
                  </a:lnTo>
                  <a:lnTo>
                    <a:pt x="4719" y="185474"/>
                  </a:lnTo>
                  <a:lnTo>
                    <a:pt x="0" y="232283"/>
                  </a:lnTo>
                  <a:lnTo>
                    <a:pt x="0" y="2090293"/>
                  </a:lnTo>
                  <a:lnTo>
                    <a:pt x="4719" y="2137101"/>
                  </a:lnTo>
                  <a:lnTo>
                    <a:pt x="18256" y="2180701"/>
                  </a:lnTo>
                  <a:lnTo>
                    <a:pt x="39674" y="2220157"/>
                  </a:lnTo>
                  <a:lnTo>
                    <a:pt x="68040" y="2254535"/>
                  </a:lnTo>
                  <a:lnTo>
                    <a:pt x="102418" y="2282901"/>
                  </a:lnTo>
                  <a:lnTo>
                    <a:pt x="141874" y="2304319"/>
                  </a:lnTo>
                  <a:lnTo>
                    <a:pt x="185474" y="2317856"/>
                  </a:lnTo>
                  <a:lnTo>
                    <a:pt x="232282" y="2322576"/>
                  </a:lnTo>
                  <a:lnTo>
                    <a:pt x="3251580" y="2322576"/>
                  </a:lnTo>
                  <a:lnTo>
                    <a:pt x="3298389" y="2317856"/>
                  </a:lnTo>
                  <a:lnTo>
                    <a:pt x="3341989" y="2304319"/>
                  </a:lnTo>
                  <a:lnTo>
                    <a:pt x="3381445" y="2282901"/>
                  </a:lnTo>
                  <a:lnTo>
                    <a:pt x="3415823" y="2254535"/>
                  </a:lnTo>
                  <a:lnTo>
                    <a:pt x="3444189" y="2220157"/>
                  </a:lnTo>
                  <a:lnTo>
                    <a:pt x="3465607" y="2180701"/>
                  </a:lnTo>
                  <a:lnTo>
                    <a:pt x="3479144" y="2137101"/>
                  </a:lnTo>
                  <a:lnTo>
                    <a:pt x="3483864" y="2090293"/>
                  </a:lnTo>
                  <a:lnTo>
                    <a:pt x="3483864" y="232283"/>
                  </a:lnTo>
                  <a:lnTo>
                    <a:pt x="3479144" y="185474"/>
                  </a:lnTo>
                  <a:lnTo>
                    <a:pt x="3465607" y="141874"/>
                  </a:lnTo>
                  <a:lnTo>
                    <a:pt x="3444189" y="102418"/>
                  </a:lnTo>
                  <a:lnTo>
                    <a:pt x="3415823" y="68040"/>
                  </a:lnTo>
                  <a:lnTo>
                    <a:pt x="3381445" y="39674"/>
                  </a:lnTo>
                  <a:lnTo>
                    <a:pt x="3341989" y="18256"/>
                  </a:lnTo>
                  <a:lnTo>
                    <a:pt x="3298389" y="4719"/>
                  </a:lnTo>
                  <a:lnTo>
                    <a:pt x="32515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830829" y="550926"/>
              <a:ext cx="3484245" cy="2322830"/>
            </a:xfrm>
            <a:custGeom>
              <a:avLst/>
              <a:gdLst/>
              <a:ahLst/>
              <a:cxnLst/>
              <a:rect l="l" t="t" r="r" b="b"/>
              <a:pathLst>
                <a:path w="3484245" h="2322830">
                  <a:moveTo>
                    <a:pt x="0" y="232283"/>
                  </a:moveTo>
                  <a:lnTo>
                    <a:pt x="4719" y="185474"/>
                  </a:lnTo>
                  <a:lnTo>
                    <a:pt x="18256" y="141874"/>
                  </a:lnTo>
                  <a:lnTo>
                    <a:pt x="39674" y="102418"/>
                  </a:lnTo>
                  <a:lnTo>
                    <a:pt x="68040" y="68040"/>
                  </a:lnTo>
                  <a:lnTo>
                    <a:pt x="102418" y="39674"/>
                  </a:lnTo>
                  <a:lnTo>
                    <a:pt x="141874" y="18256"/>
                  </a:lnTo>
                  <a:lnTo>
                    <a:pt x="185474" y="4719"/>
                  </a:lnTo>
                  <a:lnTo>
                    <a:pt x="232282" y="0"/>
                  </a:lnTo>
                  <a:lnTo>
                    <a:pt x="3251580" y="0"/>
                  </a:lnTo>
                  <a:lnTo>
                    <a:pt x="3298389" y="4719"/>
                  </a:lnTo>
                  <a:lnTo>
                    <a:pt x="3341989" y="18256"/>
                  </a:lnTo>
                  <a:lnTo>
                    <a:pt x="3381445" y="39674"/>
                  </a:lnTo>
                  <a:lnTo>
                    <a:pt x="3415823" y="68040"/>
                  </a:lnTo>
                  <a:lnTo>
                    <a:pt x="3444189" y="102418"/>
                  </a:lnTo>
                  <a:lnTo>
                    <a:pt x="3465607" y="141874"/>
                  </a:lnTo>
                  <a:lnTo>
                    <a:pt x="3479144" y="185474"/>
                  </a:lnTo>
                  <a:lnTo>
                    <a:pt x="3483864" y="232283"/>
                  </a:lnTo>
                  <a:lnTo>
                    <a:pt x="3483864" y="2090293"/>
                  </a:lnTo>
                  <a:lnTo>
                    <a:pt x="3479144" y="2137101"/>
                  </a:lnTo>
                  <a:lnTo>
                    <a:pt x="3465607" y="2180701"/>
                  </a:lnTo>
                  <a:lnTo>
                    <a:pt x="3444189" y="2220157"/>
                  </a:lnTo>
                  <a:lnTo>
                    <a:pt x="3415823" y="2254535"/>
                  </a:lnTo>
                  <a:lnTo>
                    <a:pt x="3381445" y="2282901"/>
                  </a:lnTo>
                  <a:lnTo>
                    <a:pt x="3341989" y="2304319"/>
                  </a:lnTo>
                  <a:lnTo>
                    <a:pt x="3298389" y="2317856"/>
                  </a:lnTo>
                  <a:lnTo>
                    <a:pt x="3251580" y="2322576"/>
                  </a:lnTo>
                  <a:lnTo>
                    <a:pt x="232282" y="2322576"/>
                  </a:lnTo>
                  <a:lnTo>
                    <a:pt x="185474" y="2317856"/>
                  </a:lnTo>
                  <a:lnTo>
                    <a:pt x="141874" y="2304319"/>
                  </a:lnTo>
                  <a:lnTo>
                    <a:pt x="102418" y="2282901"/>
                  </a:lnTo>
                  <a:lnTo>
                    <a:pt x="68040" y="2254535"/>
                  </a:lnTo>
                  <a:lnTo>
                    <a:pt x="39674" y="2220157"/>
                  </a:lnTo>
                  <a:lnTo>
                    <a:pt x="18256" y="2180701"/>
                  </a:lnTo>
                  <a:lnTo>
                    <a:pt x="4719" y="2137101"/>
                  </a:lnTo>
                  <a:lnTo>
                    <a:pt x="0" y="2090293"/>
                  </a:lnTo>
                  <a:lnTo>
                    <a:pt x="0" y="232283"/>
                  </a:lnTo>
                  <a:close/>
                </a:path>
              </a:pathLst>
            </a:custGeom>
            <a:ln w="19050">
              <a:solidFill>
                <a:srgbClr val="63636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595877" y="957198"/>
            <a:ext cx="3002915" cy="1388110"/>
          </a:xfrm>
          <a:prstGeom prst="rect">
            <a:avLst/>
          </a:prstGeom>
        </p:spPr>
        <p:txBody>
          <a:bodyPr vert="horz" wrap="square" lIns="0" tIns="117475" rIns="0" bIns="0" rtlCol="0" anchor="ctr">
            <a:spAutoFit/>
          </a:bodyPr>
          <a:lstStyle/>
          <a:p>
            <a:pPr marL="12700" marR="5080" indent="99060">
              <a:lnSpc>
                <a:spcPts val="4970"/>
              </a:lnSpc>
              <a:spcBef>
                <a:spcPts val="925"/>
              </a:spcBef>
            </a:pPr>
            <a:r>
              <a:rPr sz="4800" dirty="0">
                <a:solidFill>
                  <a:srgbClr val="000000"/>
                </a:solidFill>
              </a:rPr>
              <a:t>Connective </a:t>
            </a:r>
            <a:r>
              <a:rPr sz="4800" spc="-1185" dirty="0">
                <a:solidFill>
                  <a:srgbClr val="000000"/>
                </a:solidFill>
              </a:rPr>
              <a:t> </a:t>
            </a:r>
            <a:r>
              <a:rPr sz="4800" spc="-30" dirty="0">
                <a:solidFill>
                  <a:srgbClr val="000000"/>
                </a:solidFill>
              </a:rPr>
              <a:t>Tissue</a:t>
            </a:r>
            <a:r>
              <a:rPr sz="4800" spc="-85" dirty="0">
                <a:solidFill>
                  <a:srgbClr val="000000"/>
                </a:solidFill>
              </a:rPr>
              <a:t> </a:t>
            </a:r>
            <a:r>
              <a:rPr sz="4800" dirty="0">
                <a:solidFill>
                  <a:srgbClr val="000000"/>
                </a:solidFill>
              </a:rPr>
              <a:t>Cells</a:t>
            </a:r>
            <a:endParaRPr sz="4800"/>
          </a:p>
        </p:txBody>
      </p:sp>
      <p:grpSp>
        <p:nvGrpSpPr>
          <p:cNvPr id="6" name="object 6"/>
          <p:cNvGrpSpPr/>
          <p:nvPr/>
        </p:nvGrpSpPr>
        <p:grpSpPr>
          <a:xfrm>
            <a:off x="2080641" y="2863976"/>
            <a:ext cx="4025900" cy="3271520"/>
            <a:chOff x="556641" y="2863976"/>
            <a:chExt cx="4025900" cy="3271520"/>
          </a:xfrm>
        </p:grpSpPr>
        <p:sp>
          <p:nvSpPr>
            <p:cNvPr id="7" name="object 7"/>
            <p:cNvSpPr/>
            <p:nvPr/>
          </p:nvSpPr>
          <p:spPr>
            <a:xfrm>
              <a:off x="2308098" y="2873501"/>
              <a:ext cx="2265045" cy="929005"/>
            </a:xfrm>
            <a:custGeom>
              <a:avLst/>
              <a:gdLst/>
              <a:ahLst/>
              <a:cxnLst/>
              <a:rect l="l" t="t" r="r" b="b"/>
              <a:pathLst>
                <a:path w="2265045" h="929004">
                  <a:moveTo>
                    <a:pt x="2264537" y="0"/>
                  </a:moveTo>
                  <a:lnTo>
                    <a:pt x="2264537" y="464565"/>
                  </a:lnTo>
                  <a:lnTo>
                    <a:pt x="0" y="464565"/>
                  </a:lnTo>
                  <a:lnTo>
                    <a:pt x="0" y="929005"/>
                  </a:lnTo>
                </a:path>
              </a:pathLst>
            </a:custGeom>
            <a:ln w="19050">
              <a:solidFill>
                <a:srgbClr val="5656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66166" y="3803141"/>
              <a:ext cx="3484245" cy="2322830"/>
            </a:xfrm>
            <a:custGeom>
              <a:avLst/>
              <a:gdLst/>
              <a:ahLst/>
              <a:cxnLst/>
              <a:rect l="l" t="t" r="r" b="b"/>
              <a:pathLst>
                <a:path w="3484245" h="2322829">
                  <a:moveTo>
                    <a:pt x="3251581" y="0"/>
                  </a:moveTo>
                  <a:lnTo>
                    <a:pt x="232257" y="0"/>
                  </a:lnTo>
                  <a:lnTo>
                    <a:pt x="185450" y="4719"/>
                  </a:lnTo>
                  <a:lnTo>
                    <a:pt x="141853" y="18256"/>
                  </a:lnTo>
                  <a:lnTo>
                    <a:pt x="102401" y="39674"/>
                  </a:lnTo>
                  <a:lnTo>
                    <a:pt x="68027" y="68040"/>
                  </a:lnTo>
                  <a:lnTo>
                    <a:pt x="39666" y="102418"/>
                  </a:lnTo>
                  <a:lnTo>
                    <a:pt x="18252" y="141874"/>
                  </a:lnTo>
                  <a:lnTo>
                    <a:pt x="4718" y="185474"/>
                  </a:lnTo>
                  <a:lnTo>
                    <a:pt x="0" y="232282"/>
                  </a:lnTo>
                  <a:lnTo>
                    <a:pt x="0" y="2090318"/>
                  </a:lnTo>
                  <a:lnTo>
                    <a:pt x="4718" y="2137125"/>
                  </a:lnTo>
                  <a:lnTo>
                    <a:pt x="18252" y="2180722"/>
                  </a:lnTo>
                  <a:lnTo>
                    <a:pt x="39666" y="2220174"/>
                  </a:lnTo>
                  <a:lnTo>
                    <a:pt x="68027" y="2254548"/>
                  </a:lnTo>
                  <a:lnTo>
                    <a:pt x="102401" y="2282909"/>
                  </a:lnTo>
                  <a:lnTo>
                    <a:pt x="141853" y="2304323"/>
                  </a:lnTo>
                  <a:lnTo>
                    <a:pt x="185450" y="2317857"/>
                  </a:lnTo>
                  <a:lnTo>
                    <a:pt x="232257" y="2322575"/>
                  </a:lnTo>
                  <a:lnTo>
                    <a:pt x="3251581" y="2322575"/>
                  </a:lnTo>
                  <a:lnTo>
                    <a:pt x="3298389" y="2317857"/>
                  </a:lnTo>
                  <a:lnTo>
                    <a:pt x="3341989" y="2304323"/>
                  </a:lnTo>
                  <a:lnTo>
                    <a:pt x="3381445" y="2282909"/>
                  </a:lnTo>
                  <a:lnTo>
                    <a:pt x="3415823" y="2254548"/>
                  </a:lnTo>
                  <a:lnTo>
                    <a:pt x="3444189" y="2220174"/>
                  </a:lnTo>
                  <a:lnTo>
                    <a:pt x="3465607" y="2180722"/>
                  </a:lnTo>
                  <a:lnTo>
                    <a:pt x="3479144" y="2137125"/>
                  </a:lnTo>
                  <a:lnTo>
                    <a:pt x="3483864" y="2090318"/>
                  </a:lnTo>
                  <a:lnTo>
                    <a:pt x="3483864" y="232282"/>
                  </a:lnTo>
                  <a:lnTo>
                    <a:pt x="3479144" y="185474"/>
                  </a:lnTo>
                  <a:lnTo>
                    <a:pt x="3465607" y="141874"/>
                  </a:lnTo>
                  <a:lnTo>
                    <a:pt x="3444189" y="102418"/>
                  </a:lnTo>
                  <a:lnTo>
                    <a:pt x="3415823" y="68040"/>
                  </a:lnTo>
                  <a:lnTo>
                    <a:pt x="3381445" y="39674"/>
                  </a:lnTo>
                  <a:lnTo>
                    <a:pt x="3341989" y="18256"/>
                  </a:lnTo>
                  <a:lnTo>
                    <a:pt x="3298389" y="4719"/>
                  </a:lnTo>
                  <a:lnTo>
                    <a:pt x="325158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6166" y="3803141"/>
              <a:ext cx="3484245" cy="2322830"/>
            </a:xfrm>
            <a:custGeom>
              <a:avLst/>
              <a:gdLst/>
              <a:ahLst/>
              <a:cxnLst/>
              <a:rect l="l" t="t" r="r" b="b"/>
              <a:pathLst>
                <a:path w="3484245" h="2322829">
                  <a:moveTo>
                    <a:pt x="0" y="232282"/>
                  </a:moveTo>
                  <a:lnTo>
                    <a:pt x="4718" y="185474"/>
                  </a:lnTo>
                  <a:lnTo>
                    <a:pt x="18252" y="141874"/>
                  </a:lnTo>
                  <a:lnTo>
                    <a:pt x="39666" y="102418"/>
                  </a:lnTo>
                  <a:lnTo>
                    <a:pt x="68027" y="68040"/>
                  </a:lnTo>
                  <a:lnTo>
                    <a:pt x="102401" y="39674"/>
                  </a:lnTo>
                  <a:lnTo>
                    <a:pt x="141853" y="18256"/>
                  </a:lnTo>
                  <a:lnTo>
                    <a:pt x="185450" y="4719"/>
                  </a:lnTo>
                  <a:lnTo>
                    <a:pt x="232257" y="0"/>
                  </a:lnTo>
                  <a:lnTo>
                    <a:pt x="3251581" y="0"/>
                  </a:lnTo>
                  <a:lnTo>
                    <a:pt x="3298389" y="4719"/>
                  </a:lnTo>
                  <a:lnTo>
                    <a:pt x="3341989" y="18256"/>
                  </a:lnTo>
                  <a:lnTo>
                    <a:pt x="3381445" y="39674"/>
                  </a:lnTo>
                  <a:lnTo>
                    <a:pt x="3415823" y="68040"/>
                  </a:lnTo>
                  <a:lnTo>
                    <a:pt x="3444189" y="102418"/>
                  </a:lnTo>
                  <a:lnTo>
                    <a:pt x="3465607" y="141874"/>
                  </a:lnTo>
                  <a:lnTo>
                    <a:pt x="3479144" y="185474"/>
                  </a:lnTo>
                  <a:lnTo>
                    <a:pt x="3483864" y="232282"/>
                  </a:lnTo>
                  <a:lnTo>
                    <a:pt x="3483864" y="2090318"/>
                  </a:lnTo>
                  <a:lnTo>
                    <a:pt x="3479144" y="2137125"/>
                  </a:lnTo>
                  <a:lnTo>
                    <a:pt x="3465607" y="2180722"/>
                  </a:lnTo>
                  <a:lnTo>
                    <a:pt x="3444189" y="2220174"/>
                  </a:lnTo>
                  <a:lnTo>
                    <a:pt x="3415823" y="2254548"/>
                  </a:lnTo>
                  <a:lnTo>
                    <a:pt x="3381445" y="2282909"/>
                  </a:lnTo>
                  <a:lnTo>
                    <a:pt x="3341989" y="2304323"/>
                  </a:lnTo>
                  <a:lnTo>
                    <a:pt x="3298389" y="2317857"/>
                  </a:lnTo>
                  <a:lnTo>
                    <a:pt x="3251581" y="2322575"/>
                  </a:lnTo>
                  <a:lnTo>
                    <a:pt x="232257" y="2322575"/>
                  </a:lnTo>
                  <a:lnTo>
                    <a:pt x="185450" y="2317857"/>
                  </a:lnTo>
                  <a:lnTo>
                    <a:pt x="141853" y="2304323"/>
                  </a:lnTo>
                  <a:lnTo>
                    <a:pt x="102401" y="2282909"/>
                  </a:lnTo>
                  <a:lnTo>
                    <a:pt x="68027" y="2254548"/>
                  </a:lnTo>
                  <a:lnTo>
                    <a:pt x="39666" y="2220174"/>
                  </a:lnTo>
                  <a:lnTo>
                    <a:pt x="18252" y="2180722"/>
                  </a:lnTo>
                  <a:lnTo>
                    <a:pt x="4718" y="2137125"/>
                  </a:lnTo>
                  <a:lnTo>
                    <a:pt x="0" y="2090318"/>
                  </a:lnTo>
                  <a:lnTo>
                    <a:pt x="0" y="232282"/>
                  </a:lnTo>
                  <a:close/>
                </a:path>
              </a:pathLst>
            </a:custGeom>
            <a:ln w="19050">
              <a:solidFill>
                <a:srgbClr val="63636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489403" y="4525136"/>
            <a:ext cx="268351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1553210" algn="l"/>
              </a:tabLst>
            </a:pPr>
            <a:r>
              <a:rPr sz="4800" spc="-5" dirty="0">
                <a:latin typeface="Times New Roman"/>
                <a:cs typeface="Times New Roman"/>
              </a:rPr>
              <a:t>Fixed	cells</a:t>
            </a:r>
            <a:endParaRPr sz="4800">
              <a:latin typeface="Times New Roman"/>
              <a:cs typeface="Times New Roman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6087236" y="2863976"/>
            <a:ext cx="4025900" cy="3271520"/>
            <a:chOff x="4563236" y="2863976"/>
            <a:chExt cx="4025900" cy="3271520"/>
          </a:xfrm>
        </p:grpSpPr>
        <p:sp>
          <p:nvSpPr>
            <p:cNvPr id="12" name="object 12"/>
            <p:cNvSpPr/>
            <p:nvPr/>
          </p:nvSpPr>
          <p:spPr>
            <a:xfrm>
              <a:off x="4572761" y="2873501"/>
              <a:ext cx="2265045" cy="929005"/>
            </a:xfrm>
            <a:custGeom>
              <a:avLst/>
              <a:gdLst/>
              <a:ahLst/>
              <a:cxnLst/>
              <a:rect l="l" t="t" r="r" b="b"/>
              <a:pathLst>
                <a:path w="2265045" h="929004">
                  <a:moveTo>
                    <a:pt x="0" y="0"/>
                  </a:moveTo>
                  <a:lnTo>
                    <a:pt x="0" y="464565"/>
                  </a:lnTo>
                  <a:lnTo>
                    <a:pt x="2264537" y="464565"/>
                  </a:lnTo>
                  <a:lnTo>
                    <a:pt x="2264537" y="929005"/>
                  </a:lnTo>
                </a:path>
              </a:pathLst>
            </a:custGeom>
            <a:ln w="19050">
              <a:solidFill>
                <a:srgbClr val="5656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095493" y="3803141"/>
              <a:ext cx="3484245" cy="2322830"/>
            </a:xfrm>
            <a:custGeom>
              <a:avLst/>
              <a:gdLst/>
              <a:ahLst/>
              <a:cxnLst/>
              <a:rect l="l" t="t" r="r" b="b"/>
              <a:pathLst>
                <a:path w="3484245" h="2322829">
                  <a:moveTo>
                    <a:pt x="3251580" y="0"/>
                  </a:moveTo>
                  <a:lnTo>
                    <a:pt x="232282" y="0"/>
                  </a:lnTo>
                  <a:lnTo>
                    <a:pt x="185474" y="4719"/>
                  </a:lnTo>
                  <a:lnTo>
                    <a:pt x="141874" y="18256"/>
                  </a:lnTo>
                  <a:lnTo>
                    <a:pt x="102418" y="39674"/>
                  </a:lnTo>
                  <a:lnTo>
                    <a:pt x="68040" y="68040"/>
                  </a:lnTo>
                  <a:lnTo>
                    <a:pt x="39674" y="102418"/>
                  </a:lnTo>
                  <a:lnTo>
                    <a:pt x="18256" y="141874"/>
                  </a:lnTo>
                  <a:lnTo>
                    <a:pt x="4719" y="185474"/>
                  </a:lnTo>
                  <a:lnTo>
                    <a:pt x="0" y="232282"/>
                  </a:lnTo>
                  <a:lnTo>
                    <a:pt x="0" y="2090318"/>
                  </a:lnTo>
                  <a:lnTo>
                    <a:pt x="4719" y="2137125"/>
                  </a:lnTo>
                  <a:lnTo>
                    <a:pt x="18256" y="2180722"/>
                  </a:lnTo>
                  <a:lnTo>
                    <a:pt x="39674" y="2220174"/>
                  </a:lnTo>
                  <a:lnTo>
                    <a:pt x="68040" y="2254548"/>
                  </a:lnTo>
                  <a:lnTo>
                    <a:pt x="102418" y="2282909"/>
                  </a:lnTo>
                  <a:lnTo>
                    <a:pt x="141874" y="2304323"/>
                  </a:lnTo>
                  <a:lnTo>
                    <a:pt x="185474" y="2317857"/>
                  </a:lnTo>
                  <a:lnTo>
                    <a:pt x="232282" y="2322575"/>
                  </a:lnTo>
                  <a:lnTo>
                    <a:pt x="3251580" y="2322575"/>
                  </a:lnTo>
                  <a:lnTo>
                    <a:pt x="3298389" y="2317857"/>
                  </a:lnTo>
                  <a:lnTo>
                    <a:pt x="3341989" y="2304323"/>
                  </a:lnTo>
                  <a:lnTo>
                    <a:pt x="3381445" y="2282909"/>
                  </a:lnTo>
                  <a:lnTo>
                    <a:pt x="3415823" y="2254548"/>
                  </a:lnTo>
                  <a:lnTo>
                    <a:pt x="3444189" y="2220174"/>
                  </a:lnTo>
                  <a:lnTo>
                    <a:pt x="3465607" y="2180722"/>
                  </a:lnTo>
                  <a:lnTo>
                    <a:pt x="3479144" y="2137125"/>
                  </a:lnTo>
                  <a:lnTo>
                    <a:pt x="3483863" y="2090318"/>
                  </a:lnTo>
                  <a:lnTo>
                    <a:pt x="3483863" y="232282"/>
                  </a:lnTo>
                  <a:lnTo>
                    <a:pt x="3479144" y="185474"/>
                  </a:lnTo>
                  <a:lnTo>
                    <a:pt x="3465607" y="141874"/>
                  </a:lnTo>
                  <a:lnTo>
                    <a:pt x="3444189" y="102418"/>
                  </a:lnTo>
                  <a:lnTo>
                    <a:pt x="3415823" y="68040"/>
                  </a:lnTo>
                  <a:lnTo>
                    <a:pt x="3381445" y="39674"/>
                  </a:lnTo>
                  <a:lnTo>
                    <a:pt x="3341989" y="18256"/>
                  </a:lnTo>
                  <a:lnTo>
                    <a:pt x="3298389" y="4719"/>
                  </a:lnTo>
                  <a:lnTo>
                    <a:pt x="32515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095493" y="3803141"/>
              <a:ext cx="3484245" cy="2322830"/>
            </a:xfrm>
            <a:custGeom>
              <a:avLst/>
              <a:gdLst/>
              <a:ahLst/>
              <a:cxnLst/>
              <a:rect l="l" t="t" r="r" b="b"/>
              <a:pathLst>
                <a:path w="3484245" h="2322829">
                  <a:moveTo>
                    <a:pt x="0" y="232282"/>
                  </a:moveTo>
                  <a:lnTo>
                    <a:pt x="4719" y="185474"/>
                  </a:lnTo>
                  <a:lnTo>
                    <a:pt x="18256" y="141874"/>
                  </a:lnTo>
                  <a:lnTo>
                    <a:pt x="39674" y="102418"/>
                  </a:lnTo>
                  <a:lnTo>
                    <a:pt x="68040" y="68040"/>
                  </a:lnTo>
                  <a:lnTo>
                    <a:pt x="102418" y="39674"/>
                  </a:lnTo>
                  <a:lnTo>
                    <a:pt x="141874" y="18256"/>
                  </a:lnTo>
                  <a:lnTo>
                    <a:pt x="185474" y="4719"/>
                  </a:lnTo>
                  <a:lnTo>
                    <a:pt x="232282" y="0"/>
                  </a:lnTo>
                  <a:lnTo>
                    <a:pt x="3251580" y="0"/>
                  </a:lnTo>
                  <a:lnTo>
                    <a:pt x="3298389" y="4719"/>
                  </a:lnTo>
                  <a:lnTo>
                    <a:pt x="3341989" y="18256"/>
                  </a:lnTo>
                  <a:lnTo>
                    <a:pt x="3381445" y="39674"/>
                  </a:lnTo>
                  <a:lnTo>
                    <a:pt x="3415823" y="68040"/>
                  </a:lnTo>
                  <a:lnTo>
                    <a:pt x="3444189" y="102418"/>
                  </a:lnTo>
                  <a:lnTo>
                    <a:pt x="3465607" y="141874"/>
                  </a:lnTo>
                  <a:lnTo>
                    <a:pt x="3479144" y="185474"/>
                  </a:lnTo>
                  <a:lnTo>
                    <a:pt x="3483863" y="232282"/>
                  </a:lnTo>
                  <a:lnTo>
                    <a:pt x="3483863" y="2090318"/>
                  </a:lnTo>
                  <a:lnTo>
                    <a:pt x="3479144" y="2137125"/>
                  </a:lnTo>
                  <a:lnTo>
                    <a:pt x="3465607" y="2180722"/>
                  </a:lnTo>
                  <a:lnTo>
                    <a:pt x="3444189" y="2220174"/>
                  </a:lnTo>
                  <a:lnTo>
                    <a:pt x="3415823" y="2254548"/>
                  </a:lnTo>
                  <a:lnTo>
                    <a:pt x="3381445" y="2282909"/>
                  </a:lnTo>
                  <a:lnTo>
                    <a:pt x="3341989" y="2304323"/>
                  </a:lnTo>
                  <a:lnTo>
                    <a:pt x="3298389" y="2317857"/>
                  </a:lnTo>
                  <a:lnTo>
                    <a:pt x="3251580" y="2322575"/>
                  </a:lnTo>
                  <a:lnTo>
                    <a:pt x="232282" y="2322575"/>
                  </a:lnTo>
                  <a:lnTo>
                    <a:pt x="185474" y="2317857"/>
                  </a:lnTo>
                  <a:lnTo>
                    <a:pt x="141874" y="2304323"/>
                  </a:lnTo>
                  <a:lnTo>
                    <a:pt x="102418" y="2282909"/>
                  </a:lnTo>
                  <a:lnTo>
                    <a:pt x="68040" y="2254548"/>
                  </a:lnTo>
                  <a:lnTo>
                    <a:pt x="39674" y="2220174"/>
                  </a:lnTo>
                  <a:lnTo>
                    <a:pt x="18256" y="2180722"/>
                  </a:lnTo>
                  <a:lnTo>
                    <a:pt x="4719" y="2137125"/>
                  </a:lnTo>
                  <a:lnTo>
                    <a:pt x="0" y="2090318"/>
                  </a:lnTo>
                  <a:lnTo>
                    <a:pt x="0" y="232282"/>
                  </a:lnTo>
                  <a:close/>
                </a:path>
              </a:pathLst>
            </a:custGeom>
            <a:ln w="19050">
              <a:solidFill>
                <a:srgbClr val="63636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7208266" y="4209669"/>
            <a:ext cx="2305685" cy="1388110"/>
          </a:xfrm>
          <a:prstGeom prst="rect">
            <a:avLst/>
          </a:prstGeom>
        </p:spPr>
        <p:txBody>
          <a:bodyPr vert="horz" wrap="square" lIns="0" tIns="117475" rIns="0" bIns="0" rtlCol="0">
            <a:spAutoFit/>
          </a:bodyPr>
          <a:lstStyle/>
          <a:p>
            <a:pPr marL="593090" marR="5080" indent="-581025">
              <a:lnSpc>
                <a:spcPts val="4970"/>
              </a:lnSpc>
              <a:spcBef>
                <a:spcPts val="925"/>
              </a:spcBef>
            </a:pPr>
            <a:r>
              <a:rPr sz="4800" spc="-175" dirty="0">
                <a:latin typeface="Times New Roman"/>
                <a:cs typeface="Times New Roman"/>
              </a:rPr>
              <a:t>T</a:t>
            </a:r>
            <a:r>
              <a:rPr sz="4800" dirty="0">
                <a:latin typeface="Times New Roman"/>
                <a:cs typeface="Times New Roman"/>
              </a:rPr>
              <a:t>ransient  cells</a:t>
            </a:r>
            <a:endParaRPr sz="4800">
              <a:latin typeface="Times New Roman"/>
              <a:cs typeface="Times New Roman"/>
            </a:endParaRPr>
          </a:p>
        </p:txBody>
      </p:sp>
      <p:pic>
        <p:nvPicPr>
          <p:cNvPr id="16" name="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39301" y="6262115"/>
            <a:ext cx="203453" cy="238518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9696450" y="6285688"/>
            <a:ext cx="8255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b="1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800">
              <a:latin typeface="Arial"/>
              <a:cs typeface="Arial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114"/>
          <p:cNvSpPr/>
          <p:nvPr/>
        </p:nvSpPr>
        <p:spPr>
          <a:xfrm>
            <a:off x="1752600" y="2065019"/>
            <a:ext cx="8534400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" name="object 2"/>
          <p:cNvGrpSpPr/>
          <p:nvPr/>
        </p:nvGrpSpPr>
        <p:grpSpPr>
          <a:xfrm>
            <a:off x="2295073" y="2327786"/>
            <a:ext cx="5167630" cy="369570"/>
            <a:chOff x="859536" y="874788"/>
            <a:chExt cx="5167630" cy="3695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9536" y="1152182"/>
              <a:ext cx="5167122" cy="9216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5632" y="874788"/>
              <a:ext cx="5156454" cy="34847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93064" y="905243"/>
              <a:ext cx="5125974" cy="28881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15504" y="927988"/>
              <a:ext cx="5082832" cy="245872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2439504" y="2811435"/>
            <a:ext cx="2195830" cy="369570"/>
            <a:chOff x="859536" y="1301508"/>
            <a:chExt cx="2195830" cy="369570"/>
          </a:xfrm>
        </p:grpSpPr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73252" y="1301508"/>
              <a:ext cx="2093214" cy="31926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99160" y="1331963"/>
              <a:ext cx="2062733" cy="28881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22616" y="1354709"/>
              <a:ext cx="2018830" cy="24587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59536" y="1578902"/>
              <a:ext cx="2125218" cy="9216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09789" y="1633220"/>
              <a:ext cx="2051342" cy="1676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941319" y="1377683"/>
              <a:ext cx="113507" cy="24309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968752" y="1408176"/>
              <a:ext cx="81492" cy="21259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991612" y="1431544"/>
              <a:ext cx="38862" cy="168528"/>
            </a:xfrm>
            <a:prstGeom prst="rect">
              <a:avLst/>
            </a:prstGeom>
          </p:spPr>
        </p:pic>
      </p:grpSp>
      <p:grpSp>
        <p:nvGrpSpPr>
          <p:cNvPr id="16" name="object 16"/>
          <p:cNvGrpSpPr/>
          <p:nvPr/>
        </p:nvGrpSpPr>
        <p:grpSpPr>
          <a:xfrm>
            <a:off x="1879092" y="3276600"/>
            <a:ext cx="3024505" cy="1328420"/>
            <a:chOff x="355091" y="3276600"/>
            <a:chExt cx="3024505" cy="1328420"/>
          </a:xfrm>
        </p:grpSpPr>
        <p:pic>
          <p:nvPicPr>
            <p:cNvPr id="17" name="object 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55091" y="3276600"/>
              <a:ext cx="505206" cy="64846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76427" y="3299459"/>
              <a:ext cx="468629" cy="61188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12291" y="3477780"/>
              <a:ext cx="236969" cy="218681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33627" y="3500640"/>
              <a:ext cx="200393" cy="182105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51065" y="3516884"/>
              <a:ext cx="168884" cy="15138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07719" y="3649979"/>
              <a:ext cx="2527554" cy="89154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87551" y="3505200"/>
              <a:ext cx="1248918" cy="19431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008887" y="3528059"/>
              <a:ext cx="1212341" cy="157733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026185" y="3544443"/>
              <a:ext cx="1181201" cy="126619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316480" y="3505200"/>
              <a:ext cx="1011173" cy="19431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337815" y="3528059"/>
              <a:ext cx="974597" cy="157733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355087" y="3544443"/>
              <a:ext cx="942721" cy="126619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287268" y="3523488"/>
              <a:ext cx="92237" cy="176022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325621" y="3562858"/>
              <a:ext cx="25018" cy="108584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815340" y="3779519"/>
              <a:ext cx="1073658" cy="194310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836675" y="3802380"/>
              <a:ext cx="1037082" cy="157733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852868" y="3818762"/>
              <a:ext cx="1006665" cy="126618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818131" y="3881592"/>
              <a:ext cx="92237" cy="92237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856105" y="3920870"/>
              <a:ext cx="24764" cy="24892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55091" y="3956304"/>
              <a:ext cx="505206" cy="648462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76427" y="3979163"/>
              <a:ext cx="468629" cy="611886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816863" y="4155935"/>
              <a:ext cx="229374" cy="224802"/>
            </a:xfrm>
            <a:prstGeom prst="rect">
              <a:avLst/>
            </a:prstGeom>
          </p:spPr>
        </p:pic>
      </p:grpSp>
      <p:grpSp>
        <p:nvGrpSpPr>
          <p:cNvPr id="39" name="object 39"/>
          <p:cNvGrpSpPr/>
          <p:nvPr/>
        </p:nvGrpSpPr>
        <p:grpSpPr>
          <a:xfrm>
            <a:off x="4991101" y="3505200"/>
            <a:ext cx="738505" cy="194310"/>
            <a:chOff x="3467100" y="3505200"/>
            <a:chExt cx="738505" cy="194310"/>
          </a:xfrm>
        </p:grpSpPr>
        <p:pic>
          <p:nvPicPr>
            <p:cNvPr id="40" name="object 40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3467100" y="3505200"/>
              <a:ext cx="738377" cy="194310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3488435" y="3528059"/>
              <a:ext cx="703326" cy="157733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3505580" y="3544442"/>
              <a:ext cx="670978" cy="126619"/>
            </a:xfrm>
            <a:prstGeom prst="rect">
              <a:avLst/>
            </a:prstGeom>
          </p:spPr>
        </p:pic>
      </p:grpSp>
      <p:grpSp>
        <p:nvGrpSpPr>
          <p:cNvPr id="43" name="object 43"/>
          <p:cNvGrpSpPr/>
          <p:nvPr/>
        </p:nvGrpSpPr>
        <p:grpSpPr>
          <a:xfrm>
            <a:off x="5809488" y="3505200"/>
            <a:ext cx="1098550" cy="194310"/>
            <a:chOff x="4285488" y="3505200"/>
            <a:chExt cx="1098550" cy="194310"/>
          </a:xfrm>
        </p:grpSpPr>
        <p:pic>
          <p:nvPicPr>
            <p:cNvPr id="44" name="object 44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4285488" y="3505200"/>
              <a:ext cx="1098041" cy="194310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4306824" y="3528059"/>
              <a:ext cx="1061465" cy="157733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4323969" y="3544442"/>
              <a:ext cx="1030223" cy="126619"/>
            </a:xfrm>
            <a:prstGeom prst="rect">
              <a:avLst/>
            </a:prstGeom>
          </p:spPr>
        </p:pic>
      </p:grpSp>
      <p:grpSp>
        <p:nvGrpSpPr>
          <p:cNvPr id="47" name="object 47"/>
          <p:cNvGrpSpPr/>
          <p:nvPr/>
        </p:nvGrpSpPr>
        <p:grpSpPr>
          <a:xfrm>
            <a:off x="6976872" y="3505212"/>
            <a:ext cx="287655" cy="191770"/>
            <a:chOff x="5452871" y="3505212"/>
            <a:chExt cx="287655" cy="191770"/>
          </a:xfrm>
        </p:grpSpPr>
        <p:pic>
          <p:nvPicPr>
            <p:cNvPr id="48" name="object 48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5452871" y="3505212"/>
              <a:ext cx="287261" cy="191249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5474207" y="3528085"/>
              <a:ext cx="250685" cy="154660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5491352" y="3544443"/>
              <a:ext cx="218439" cy="123825"/>
            </a:xfrm>
            <a:prstGeom prst="rect">
              <a:avLst/>
            </a:prstGeom>
          </p:spPr>
        </p:pic>
      </p:grpSp>
      <p:grpSp>
        <p:nvGrpSpPr>
          <p:cNvPr id="51" name="object 51"/>
          <p:cNvGrpSpPr/>
          <p:nvPr/>
        </p:nvGrpSpPr>
        <p:grpSpPr>
          <a:xfrm>
            <a:off x="7335011" y="3508236"/>
            <a:ext cx="414020" cy="188595"/>
            <a:chOff x="5811011" y="3508235"/>
            <a:chExt cx="414020" cy="188595"/>
          </a:xfrm>
        </p:grpSpPr>
        <p:pic>
          <p:nvPicPr>
            <p:cNvPr id="52" name="object 52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5811011" y="3508235"/>
              <a:ext cx="413765" cy="188226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5832347" y="3531082"/>
              <a:ext cx="377189" cy="151663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5848984" y="3547237"/>
              <a:ext cx="345820" cy="121031"/>
            </a:xfrm>
            <a:prstGeom prst="rect">
              <a:avLst/>
            </a:prstGeom>
          </p:spPr>
        </p:pic>
      </p:grpSp>
      <p:grpSp>
        <p:nvGrpSpPr>
          <p:cNvPr id="55" name="object 55"/>
          <p:cNvGrpSpPr/>
          <p:nvPr/>
        </p:nvGrpSpPr>
        <p:grpSpPr>
          <a:xfrm>
            <a:off x="7818120" y="3505212"/>
            <a:ext cx="955040" cy="191770"/>
            <a:chOff x="6294120" y="3505212"/>
            <a:chExt cx="955040" cy="191770"/>
          </a:xfrm>
        </p:grpSpPr>
        <p:pic>
          <p:nvPicPr>
            <p:cNvPr id="56" name="object 56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6294120" y="3505212"/>
              <a:ext cx="954785" cy="191249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6315456" y="3528085"/>
              <a:ext cx="918209" cy="154660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6332601" y="3544443"/>
              <a:ext cx="886587" cy="123825"/>
            </a:xfrm>
            <a:prstGeom prst="rect">
              <a:avLst/>
            </a:prstGeom>
          </p:spPr>
        </p:pic>
      </p:grpSp>
      <p:grpSp>
        <p:nvGrpSpPr>
          <p:cNvPr id="59" name="object 59"/>
          <p:cNvGrpSpPr/>
          <p:nvPr/>
        </p:nvGrpSpPr>
        <p:grpSpPr>
          <a:xfrm>
            <a:off x="8846819" y="3505200"/>
            <a:ext cx="458470" cy="194310"/>
            <a:chOff x="7322819" y="3505200"/>
            <a:chExt cx="458470" cy="194310"/>
          </a:xfrm>
        </p:grpSpPr>
        <p:pic>
          <p:nvPicPr>
            <p:cNvPr id="60" name="object 60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7322819" y="3505200"/>
              <a:ext cx="457974" cy="194310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7344155" y="3528059"/>
              <a:ext cx="421398" cy="157733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7360665" y="3544442"/>
              <a:ext cx="390143" cy="126619"/>
            </a:xfrm>
            <a:prstGeom prst="rect">
              <a:avLst/>
            </a:prstGeom>
          </p:spPr>
        </p:pic>
      </p:grpSp>
      <p:grpSp>
        <p:nvGrpSpPr>
          <p:cNvPr id="63" name="object 63"/>
          <p:cNvGrpSpPr/>
          <p:nvPr/>
        </p:nvGrpSpPr>
        <p:grpSpPr>
          <a:xfrm>
            <a:off x="9378696" y="3505200"/>
            <a:ext cx="288925" cy="194310"/>
            <a:chOff x="7854695" y="3505200"/>
            <a:chExt cx="288925" cy="194310"/>
          </a:xfrm>
        </p:grpSpPr>
        <p:pic>
          <p:nvPicPr>
            <p:cNvPr id="64" name="object 64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7854695" y="3505200"/>
              <a:ext cx="288810" cy="194310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7877555" y="3528059"/>
              <a:ext cx="250685" cy="157733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7893557" y="3544442"/>
              <a:ext cx="220345" cy="126619"/>
            </a:xfrm>
            <a:prstGeom prst="rect">
              <a:avLst/>
            </a:prstGeom>
          </p:spPr>
        </p:pic>
      </p:grpSp>
      <p:grpSp>
        <p:nvGrpSpPr>
          <p:cNvPr id="67" name="object 67"/>
          <p:cNvGrpSpPr/>
          <p:nvPr/>
        </p:nvGrpSpPr>
        <p:grpSpPr>
          <a:xfrm>
            <a:off x="9745981" y="3508236"/>
            <a:ext cx="410845" cy="188595"/>
            <a:chOff x="8221980" y="3508235"/>
            <a:chExt cx="410845" cy="188595"/>
          </a:xfrm>
        </p:grpSpPr>
        <p:pic>
          <p:nvPicPr>
            <p:cNvPr id="68" name="object 68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8221980" y="3508235"/>
              <a:ext cx="410705" cy="188226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8243316" y="3531082"/>
              <a:ext cx="374129" cy="151663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8259953" y="3547237"/>
              <a:ext cx="342773" cy="121031"/>
            </a:xfrm>
            <a:prstGeom prst="rect">
              <a:avLst/>
            </a:prstGeom>
          </p:spPr>
        </p:pic>
      </p:grpSp>
      <p:sp>
        <p:nvSpPr>
          <p:cNvPr id="71" name="object 71"/>
          <p:cNvSpPr txBox="1"/>
          <p:nvPr/>
        </p:nvSpPr>
        <p:spPr>
          <a:xfrm>
            <a:off x="2071218" y="3359278"/>
            <a:ext cx="2842895" cy="1365117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>
              <a:spcBef>
                <a:spcPts val="25"/>
              </a:spcBef>
            </a:pPr>
            <a:endParaRPr sz="2100" dirty="0">
              <a:latin typeface="Times New Roman"/>
              <a:cs typeface="Times New Roman"/>
            </a:endParaRPr>
          </a:p>
          <a:p>
            <a:pPr marL="298450" indent="-286385">
              <a:buFont typeface="Arial MT"/>
              <a:buChar char="•"/>
              <a:tabLst>
                <a:tab pos="298450" algn="l"/>
                <a:tab pos="299085" algn="l"/>
                <a:tab pos="2829560" algn="l"/>
              </a:tabLst>
            </a:pPr>
            <a:r>
              <a:rPr sz="2350" u="heavy" spc="-5" dirty="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endParaRPr sz="2600" dirty="0">
              <a:latin typeface="Times New Roman"/>
              <a:cs typeface="Times New Roman"/>
            </a:endParaRPr>
          </a:p>
          <a:p>
            <a:pPr>
              <a:spcBef>
                <a:spcPts val="5"/>
              </a:spcBef>
              <a:buClr>
                <a:srgbClr val="FFFFFF"/>
              </a:buClr>
              <a:buFont typeface="Arial MT"/>
              <a:buChar char="•"/>
            </a:pPr>
            <a:endParaRPr sz="2050" dirty="0">
              <a:latin typeface="Times New Roman"/>
              <a:cs typeface="Times New Roman"/>
            </a:endParaRPr>
          </a:p>
          <a:p>
            <a:pPr marL="298450" indent="-286385">
              <a:buFont typeface="Arial MT"/>
              <a:buChar char="•"/>
              <a:tabLst>
                <a:tab pos="298450" algn="l"/>
                <a:tab pos="299085" algn="l"/>
                <a:tab pos="2292985" algn="l"/>
              </a:tabLst>
            </a:pPr>
            <a:r>
              <a:rPr sz="2350" u="heavy" spc="-5" dirty="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endParaRPr sz="2350" dirty="0">
              <a:latin typeface="Times New Roman"/>
              <a:cs typeface="Times New Roman"/>
            </a:endParaRPr>
          </a:p>
        </p:txBody>
      </p:sp>
      <p:grpSp>
        <p:nvGrpSpPr>
          <p:cNvPr id="72" name="object 72"/>
          <p:cNvGrpSpPr/>
          <p:nvPr/>
        </p:nvGrpSpPr>
        <p:grpSpPr>
          <a:xfrm>
            <a:off x="2331719" y="4177272"/>
            <a:ext cx="7698740" cy="241935"/>
            <a:chOff x="807719" y="4177271"/>
            <a:chExt cx="7698740" cy="241935"/>
          </a:xfrm>
        </p:grpSpPr>
        <p:pic>
          <p:nvPicPr>
            <p:cNvPr id="73" name="object 73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838199" y="4177271"/>
              <a:ext cx="192798" cy="188226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855203" y="4194556"/>
              <a:ext cx="160719" cy="156844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807719" y="4329684"/>
              <a:ext cx="1991106" cy="89154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989075" y="4184904"/>
              <a:ext cx="787145" cy="194310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1010411" y="4207764"/>
              <a:ext cx="750569" cy="157733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1027163" y="4224147"/>
              <a:ext cx="719975" cy="126618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1778508" y="4184904"/>
              <a:ext cx="1012697" cy="194310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1799844" y="4207764"/>
              <a:ext cx="976121" cy="157733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1817116" y="4224147"/>
              <a:ext cx="944244" cy="126618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750819" y="4203192"/>
              <a:ext cx="92237" cy="176022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2789174" y="4242562"/>
              <a:ext cx="25018" cy="108585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2852927" y="4184904"/>
              <a:ext cx="741426" cy="194310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2874263" y="4207764"/>
              <a:ext cx="706374" cy="157733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2891409" y="4224147"/>
              <a:ext cx="674026" cy="126618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3578352" y="4184904"/>
              <a:ext cx="1213865" cy="194310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3599687" y="4207764"/>
              <a:ext cx="1177289" cy="157733"/>
            </a:xfrm>
            <a:prstGeom prst="rect">
              <a:avLst/>
            </a:prstGeom>
          </p:spPr>
        </p:pic>
        <p:pic>
          <p:nvPicPr>
            <p:cNvPr id="89" name="object 89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3616833" y="4224147"/>
              <a:ext cx="1146047" cy="126618"/>
            </a:xfrm>
            <a:prstGeom prst="rect">
              <a:avLst/>
            </a:prstGeom>
          </p:spPr>
        </p:pic>
        <p:pic>
          <p:nvPicPr>
            <p:cNvPr id="90" name="object 90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4770119" y="4184916"/>
              <a:ext cx="287261" cy="191249"/>
            </a:xfrm>
            <a:prstGeom prst="rect">
              <a:avLst/>
            </a:prstGeom>
          </p:spPr>
        </p:pic>
        <p:pic>
          <p:nvPicPr>
            <p:cNvPr id="91" name="object 91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4791455" y="4207789"/>
              <a:ext cx="250685" cy="154660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4808600" y="4224147"/>
              <a:ext cx="218439" cy="123825"/>
            </a:xfrm>
            <a:prstGeom prst="rect">
              <a:avLst/>
            </a:prstGeom>
          </p:spPr>
        </p:pic>
        <p:pic>
          <p:nvPicPr>
            <p:cNvPr id="93" name="object 93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5045963" y="4187939"/>
              <a:ext cx="413765" cy="188226"/>
            </a:xfrm>
            <a:prstGeom prst="rect">
              <a:avLst/>
            </a:prstGeom>
          </p:spPr>
        </p:pic>
        <p:pic>
          <p:nvPicPr>
            <p:cNvPr id="94" name="object 94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5067299" y="4210786"/>
              <a:ext cx="377189" cy="151663"/>
            </a:xfrm>
            <a:prstGeom prst="rect">
              <a:avLst/>
            </a:prstGeom>
          </p:spPr>
        </p:pic>
        <p:pic>
          <p:nvPicPr>
            <p:cNvPr id="95" name="object 95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5083936" y="4226941"/>
              <a:ext cx="345821" cy="121031"/>
            </a:xfrm>
            <a:prstGeom prst="rect">
              <a:avLst/>
            </a:prstGeom>
          </p:spPr>
        </p:pic>
        <p:pic>
          <p:nvPicPr>
            <p:cNvPr id="96" name="object 96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5448299" y="4184904"/>
              <a:ext cx="799338" cy="194310"/>
            </a:xfrm>
            <a:prstGeom prst="rect">
              <a:avLst/>
            </a:prstGeom>
          </p:spPr>
        </p:pic>
        <p:pic>
          <p:nvPicPr>
            <p:cNvPr id="97" name="object 97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5469635" y="4207764"/>
              <a:ext cx="764286" cy="157733"/>
            </a:xfrm>
            <a:prstGeom prst="rect">
              <a:avLst/>
            </a:prstGeom>
          </p:spPr>
        </p:pic>
        <p:pic>
          <p:nvPicPr>
            <p:cNvPr id="98" name="object 98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5486908" y="4224147"/>
              <a:ext cx="731811" cy="126618"/>
            </a:xfrm>
            <a:prstGeom prst="rect">
              <a:avLst/>
            </a:prstGeom>
          </p:spPr>
        </p:pic>
        <p:pic>
          <p:nvPicPr>
            <p:cNvPr id="99" name="object 99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6256019" y="4184904"/>
              <a:ext cx="459485" cy="194310"/>
            </a:xfrm>
            <a:prstGeom prst="rect">
              <a:avLst/>
            </a:prstGeom>
          </p:spPr>
        </p:pic>
        <p:pic>
          <p:nvPicPr>
            <p:cNvPr id="100" name="object 100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6277355" y="4207764"/>
              <a:ext cx="422909" cy="157733"/>
            </a:xfrm>
            <a:prstGeom prst="rect">
              <a:avLst/>
            </a:prstGeom>
          </p:spPr>
        </p:pic>
        <p:pic>
          <p:nvPicPr>
            <p:cNvPr id="101" name="object 101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6293866" y="4224147"/>
              <a:ext cx="391667" cy="126618"/>
            </a:xfrm>
            <a:prstGeom prst="rect">
              <a:avLst/>
            </a:prstGeom>
          </p:spPr>
        </p:pic>
        <p:pic>
          <p:nvPicPr>
            <p:cNvPr id="102" name="object 102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6711696" y="4184904"/>
              <a:ext cx="288810" cy="194310"/>
            </a:xfrm>
            <a:prstGeom prst="rect">
              <a:avLst/>
            </a:prstGeom>
          </p:spPr>
        </p:pic>
        <p:pic>
          <p:nvPicPr>
            <p:cNvPr id="103" name="object 103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6734555" y="4207764"/>
              <a:ext cx="250685" cy="157733"/>
            </a:xfrm>
            <a:prstGeom prst="rect">
              <a:avLst/>
            </a:prstGeom>
          </p:spPr>
        </p:pic>
        <p:pic>
          <p:nvPicPr>
            <p:cNvPr id="104" name="object 104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6750558" y="4224147"/>
              <a:ext cx="220345" cy="126618"/>
            </a:xfrm>
            <a:prstGeom prst="rect">
              <a:avLst/>
            </a:prstGeom>
          </p:spPr>
        </p:pic>
        <p:pic>
          <p:nvPicPr>
            <p:cNvPr id="105" name="object 105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6998208" y="4187939"/>
              <a:ext cx="413766" cy="188226"/>
            </a:xfrm>
            <a:prstGeom prst="rect">
              <a:avLst/>
            </a:prstGeom>
          </p:spPr>
        </p:pic>
        <p:pic>
          <p:nvPicPr>
            <p:cNvPr id="106" name="object 106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7019543" y="4210786"/>
              <a:ext cx="377190" cy="151663"/>
            </a:xfrm>
            <a:prstGeom prst="rect">
              <a:avLst/>
            </a:prstGeom>
          </p:spPr>
        </p:pic>
        <p:pic>
          <p:nvPicPr>
            <p:cNvPr id="107" name="object 107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7036180" y="4226941"/>
              <a:ext cx="345821" cy="121031"/>
            </a:xfrm>
            <a:prstGeom prst="rect">
              <a:avLst/>
            </a:prstGeom>
          </p:spPr>
        </p:pic>
        <p:pic>
          <p:nvPicPr>
            <p:cNvPr id="108" name="object 108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7411212" y="4184904"/>
              <a:ext cx="1073657" cy="194310"/>
            </a:xfrm>
            <a:prstGeom prst="rect">
              <a:avLst/>
            </a:prstGeom>
          </p:spPr>
        </p:pic>
        <p:pic>
          <p:nvPicPr>
            <p:cNvPr id="109" name="object 109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432548" y="4207764"/>
              <a:ext cx="1037081" cy="157733"/>
            </a:xfrm>
            <a:prstGeom prst="rect">
              <a:avLst/>
            </a:prstGeom>
          </p:spPr>
        </p:pic>
        <p:pic>
          <p:nvPicPr>
            <p:cNvPr id="110" name="object 110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7448803" y="4224147"/>
              <a:ext cx="1006601" cy="126618"/>
            </a:xfrm>
            <a:prstGeom prst="rect">
              <a:avLst/>
            </a:prstGeom>
          </p:spPr>
        </p:pic>
        <p:pic>
          <p:nvPicPr>
            <p:cNvPr id="111" name="object 111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8414003" y="4286976"/>
              <a:ext cx="92237" cy="92237"/>
            </a:xfrm>
            <a:prstGeom prst="rect">
              <a:avLst/>
            </a:prstGeom>
          </p:spPr>
        </p:pic>
        <p:pic>
          <p:nvPicPr>
            <p:cNvPr id="112" name="object 112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8451976" y="4326255"/>
              <a:ext cx="24765" cy="24892"/>
            </a:xfrm>
            <a:prstGeom prst="rect">
              <a:avLst/>
            </a:prstGeom>
          </p:spPr>
        </p:pic>
      </p:grpSp>
      <p:pic>
        <p:nvPicPr>
          <p:cNvPr id="113" name="object 113"/>
          <p:cNvPicPr/>
          <p:nvPr/>
        </p:nvPicPr>
        <p:blipFill>
          <a:blip r:embed="rId85" cstate="print"/>
          <a:stretch>
            <a:fillRect/>
          </a:stretch>
        </p:blipFill>
        <p:spPr>
          <a:xfrm>
            <a:off x="9582912" y="6262115"/>
            <a:ext cx="259829" cy="238518"/>
          </a:xfrm>
          <a:prstGeom prst="rect">
            <a:avLst/>
          </a:prstGeom>
        </p:spPr>
      </p:pic>
      <p:sp>
        <p:nvSpPr>
          <p:cNvPr id="114" name="object 114"/>
          <p:cNvSpPr txBox="1">
            <a:spLocks noGrp="1"/>
          </p:cNvSpPr>
          <p:nvPr>
            <p:ph type="sldNum" sz="quarter" idx="12"/>
          </p:nvPr>
        </p:nvSpPr>
        <p:spPr>
          <a:xfrm>
            <a:off x="10134600" y="6468063"/>
            <a:ext cx="2743200" cy="141705"/>
          </a:xfrm>
          <a:prstGeom prst="rect">
            <a:avLst/>
          </a:prstGeom>
        </p:spPr>
        <p:txBody>
          <a:bodyPr vert="horz" wrap="square" lIns="0" tIns="3175" rIns="0" bIns="0" rtlCol="0" anchor="ctr">
            <a:spAutoFit/>
          </a:bodyPr>
          <a:lstStyle/>
          <a:p>
            <a:pPr marL="38100">
              <a:spcBef>
                <a:spcPts val="25"/>
              </a:spcBef>
            </a:pPr>
            <a:fld id="{81D60167-4931-47E6-BA6A-407CBD079E47}" type="slidenum">
              <a:rPr dirty="0"/>
              <a:pPr marL="38100">
                <a:spcBef>
                  <a:spcPts val="25"/>
                </a:spcBef>
              </a:pPr>
              <a:t>40</a:t>
            </a:fld>
            <a:endParaRPr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1" y="1219200"/>
            <a:ext cx="8991600" cy="493623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582912" y="6262115"/>
            <a:ext cx="259829" cy="23851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xfrm>
            <a:off x="10134600" y="6468063"/>
            <a:ext cx="2743200" cy="141705"/>
          </a:xfrm>
          <a:prstGeom prst="rect">
            <a:avLst/>
          </a:prstGeom>
        </p:spPr>
        <p:txBody>
          <a:bodyPr vert="horz" wrap="square" lIns="0" tIns="3175" rIns="0" bIns="0" rtlCol="0" anchor="ctr">
            <a:spAutoFit/>
          </a:bodyPr>
          <a:lstStyle/>
          <a:p>
            <a:pPr marL="38100">
              <a:spcBef>
                <a:spcPts val="25"/>
              </a:spcBef>
            </a:pPr>
            <a:fld id="{81D60167-4931-47E6-BA6A-407CBD079E47}" type="slidenum">
              <a:rPr dirty="0"/>
              <a:pPr marL="38100">
                <a:spcBef>
                  <a:spcPts val="25"/>
                </a:spcBef>
              </a:pPr>
              <a:t>41</a:t>
            </a:fld>
            <a:endParaRPr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Rectangle 218"/>
          <p:cNvSpPr/>
          <p:nvPr/>
        </p:nvSpPr>
        <p:spPr>
          <a:xfrm>
            <a:off x="1783080" y="1005840"/>
            <a:ext cx="8580121" cy="53483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" name="object 2"/>
          <p:cNvGrpSpPr/>
          <p:nvPr/>
        </p:nvGrpSpPr>
        <p:grpSpPr>
          <a:xfrm>
            <a:off x="1783079" y="282703"/>
            <a:ext cx="8431784" cy="3195827"/>
            <a:chOff x="259079" y="282702"/>
            <a:chExt cx="8431784" cy="3195827"/>
          </a:xfrm>
        </p:grpSpPr>
        <p:sp>
          <p:nvSpPr>
            <p:cNvPr id="3" name="object 3"/>
            <p:cNvSpPr/>
            <p:nvPr/>
          </p:nvSpPr>
          <p:spPr>
            <a:xfrm>
              <a:off x="1351025" y="282702"/>
              <a:ext cx="6497575" cy="619125"/>
            </a:xfrm>
            <a:custGeom>
              <a:avLst/>
              <a:gdLst/>
              <a:ahLst/>
              <a:cxnLst/>
              <a:rect l="l" t="t" r="r" b="b"/>
              <a:pathLst>
                <a:path w="8235950" h="619125">
                  <a:moveTo>
                    <a:pt x="8132571" y="0"/>
                  </a:moveTo>
                  <a:lnTo>
                    <a:pt x="103123" y="0"/>
                  </a:lnTo>
                  <a:lnTo>
                    <a:pt x="62986" y="8112"/>
                  </a:lnTo>
                  <a:lnTo>
                    <a:pt x="30206" y="30225"/>
                  </a:lnTo>
                  <a:lnTo>
                    <a:pt x="8104" y="63007"/>
                  </a:lnTo>
                  <a:lnTo>
                    <a:pt x="0" y="103124"/>
                  </a:lnTo>
                  <a:lnTo>
                    <a:pt x="0" y="515620"/>
                  </a:lnTo>
                  <a:lnTo>
                    <a:pt x="8104" y="555736"/>
                  </a:lnTo>
                  <a:lnTo>
                    <a:pt x="30206" y="588517"/>
                  </a:lnTo>
                  <a:lnTo>
                    <a:pt x="62986" y="610631"/>
                  </a:lnTo>
                  <a:lnTo>
                    <a:pt x="103123" y="618744"/>
                  </a:lnTo>
                  <a:lnTo>
                    <a:pt x="8132571" y="618744"/>
                  </a:lnTo>
                  <a:lnTo>
                    <a:pt x="8172688" y="610631"/>
                  </a:lnTo>
                  <a:lnTo>
                    <a:pt x="8205469" y="588518"/>
                  </a:lnTo>
                  <a:lnTo>
                    <a:pt x="8227583" y="555736"/>
                  </a:lnTo>
                  <a:lnTo>
                    <a:pt x="8235695" y="515620"/>
                  </a:lnTo>
                  <a:lnTo>
                    <a:pt x="8235695" y="103124"/>
                  </a:lnTo>
                  <a:lnTo>
                    <a:pt x="8227583" y="63007"/>
                  </a:lnTo>
                  <a:lnTo>
                    <a:pt x="8205469" y="30225"/>
                  </a:lnTo>
                  <a:lnTo>
                    <a:pt x="8172688" y="8112"/>
                  </a:lnTo>
                  <a:lnTo>
                    <a:pt x="8132571" y="0"/>
                  </a:lnTo>
                  <a:close/>
                </a:path>
              </a:pathLst>
            </a:custGeom>
            <a:solidFill>
              <a:srgbClr val="363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54913" y="282702"/>
              <a:ext cx="8235950" cy="619125"/>
            </a:xfrm>
            <a:custGeom>
              <a:avLst/>
              <a:gdLst/>
              <a:ahLst/>
              <a:cxnLst/>
              <a:rect l="l" t="t" r="r" b="b"/>
              <a:pathLst>
                <a:path w="8235950" h="619125">
                  <a:moveTo>
                    <a:pt x="0" y="103124"/>
                  </a:moveTo>
                  <a:lnTo>
                    <a:pt x="8104" y="63007"/>
                  </a:lnTo>
                  <a:lnTo>
                    <a:pt x="30206" y="30225"/>
                  </a:lnTo>
                  <a:lnTo>
                    <a:pt x="62986" y="8112"/>
                  </a:lnTo>
                  <a:lnTo>
                    <a:pt x="103123" y="0"/>
                  </a:lnTo>
                  <a:lnTo>
                    <a:pt x="8132571" y="0"/>
                  </a:lnTo>
                  <a:lnTo>
                    <a:pt x="8172688" y="8112"/>
                  </a:lnTo>
                  <a:lnTo>
                    <a:pt x="8205469" y="30225"/>
                  </a:lnTo>
                  <a:lnTo>
                    <a:pt x="8227583" y="63007"/>
                  </a:lnTo>
                  <a:lnTo>
                    <a:pt x="8235695" y="103124"/>
                  </a:lnTo>
                  <a:lnTo>
                    <a:pt x="8235695" y="515620"/>
                  </a:lnTo>
                  <a:lnTo>
                    <a:pt x="8227583" y="555736"/>
                  </a:lnTo>
                  <a:lnTo>
                    <a:pt x="8205469" y="588518"/>
                  </a:lnTo>
                  <a:lnTo>
                    <a:pt x="8172688" y="610631"/>
                  </a:lnTo>
                  <a:lnTo>
                    <a:pt x="8132571" y="618744"/>
                  </a:lnTo>
                  <a:lnTo>
                    <a:pt x="103123" y="618744"/>
                  </a:lnTo>
                  <a:lnTo>
                    <a:pt x="62986" y="610631"/>
                  </a:lnTo>
                  <a:lnTo>
                    <a:pt x="30206" y="588517"/>
                  </a:lnTo>
                  <a:lnTo>
                    <a:pt x="8104" y="555736"/>
                  </a:lnTo>
                  <a:lnTo>
                    <a:pt x="0" y="515620"/>
                  </a:lnTo>
                  <a:lnTo>
                    <a:pt x="0" y="103124"/>
                  </a:lnTo>
                  <a:close/>
                </a:path>
              </a:pathLst>
            </a:custGeom>
            <a:ln w="19050">
              <a:solidFill>
                <a:srgbClr val="EBEBE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9079" y="720852"/>
              <a:ext cx="720090" cy="92887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6511" y="748284"/>
              <a:ext cx="672845" cy="88468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8575" y="1005839"/>
              <a:ext cx="296405" cy="31775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26007" y="1033271"/>
              <a:ext cx="250685" cy="27203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48232" y="1056259"/>
              <a:ext cx="207657" cy="22898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84860" y="1260348"/>
              <a:ext cx="4110990" cy="12115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12292" y="1287779"/>
              <a:ext cx="4065270" cy="7543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35152" y="1310766"/>
              <a:ext cx="4021836" cy="3200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34796" y="1051547"/>
              <a:ext cx="1663445" cy="27052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62228" y="1078992"/>
              <a:ext cx="1617725" cy="226313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84730" y="1101724"/>
              <a:ext cx="1574014" cy="18249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708147" y="1051560"/>
              <a:ext cx="1003553" cy="27203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734056" y="1078992"/>
              <a:ext cx="959357" cy="226313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757297" y="1101724"/>
              <a:ext cx="914907" cy="18262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729227" y="1053096"/>
              <a:ext cx="1169670" cy="268973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755135" y="1080503"/>
              <a:ext cx="1123950" cy="224802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778631" y="1103249"/>
              <a:ext cx="1080516" cy="180975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835651" y="1077480"/>
              <a:ext cx="125729" cy="246113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863083" y="1104912"/>
              <a:ext cx="78527" cy="200393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885435" y="1127760"/>
              <a:ext cx="36194" cy="156972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60475" y="1161288"/>
              <a:ext cx="607314" cy="784098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784860" y="1185671"/>
              <a:ext cx="566166" cy="744474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254252" y="1405115"/>
              <a:ext cx="235458" cy="261378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278635" y="1429512"/>
              <a:ext cx="195821" cy="221741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297940" y="1449196"/>
              <a:ext cx="158750" cy="184657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427988" y="1438655"/>
              <a:ext cx="648462" cy="230886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450847" y="1463052"/>
              <a:ext cx="608838" cy="191249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470913" y="1482090"/>
              <a:ext cx="571881" cy="155067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2086356" y="1395971"/>
              <a:ext cx="151663" cy="329958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2110740" y="1420368"/>
              <a:ext cx="112013" cy="290322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2129790" y="1438655"/>
              <a:ext cx="1175004" cy="254762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2193035" y="1463052"/>
              <a:ext cx="1094993" cy="191249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2213102" y="1482090"/>
              <a:ext cx="1057910" cy="155067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3232403" y="1395971"/>
              <a:ext cx="217169" cy="329958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3255263" y="1420368"/>
              <a:ext cx="179082" cy="290322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3275203" y="1440179"/>
              <a:ext cx="141224" cy="253237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3470147" y="1438655"/>
              <a:ext cx="1404365" cy="230886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3493007" y="1463052"/>
              <a:ext cx="1364741" cy="191249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3513454" y="1482090"/>
              <a:ext cx="1326769" cy="155067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60475" y="1505712"/>
              <a:ext cx="607314" cy="784098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784860" y="1530096"/>
              <a:ext cx="566166" cy="744474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1254252" y="1749539"/>
              <a:ext cx="262890" cy="261378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1277112" y="1773935"/>
              <a:ext cx="223253" cy="221741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1297177" y="1793621"/>
              <a:ext cx="185928" cy="184657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1455419" y="1783079"/>
              <a:ext cx="627126" cy="230886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1478279" y="1807476"/>
              <a:ext cx="587501" cy="191249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1498091" y="1826513"/>
              <a:ext cx="550799" cy="155066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2083307" y="1783079"/>
              <a:ext cx="1133094" cy="230886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2107691" y="1807476"/>
              <a:ext cx="1091945" cy="191249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2126741" y="1826513"/>
              <a:ext cx="1055877" cy="155194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3160775" y="1805952"/>
              <a:ext cx="107441" cy="209537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3185159" y="1830298"/>
              <a:ext cx="67767" cy="169951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3204590" y="1849754"/>
              <a:ext cx="30479" cy="132334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3285744" y="1783079"/>
              <a:ext cx="1102614" cy="230886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3308603" y="1807476"/>
              <a:ext cx="1064514" cy="191249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3329050" y="1826513"/>
              <a:ext cx="1026200" cy="155066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4379976" y="1783079"/>
              <a:ext cx="550926" cy="230886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4402835" y="1807476"/>
              <a:ext cx="512825" cy="191249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4422901" y="1826513"/>
              <a:ext cx="474599" cy="154177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1254252" y="1984247"/>
              <a:ext cx="1354073" cy="230886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1277112" y="2008644"/>
              <a:ext cx="1315974" cy="191249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1296796" y="2027681"/>
              <a:ext cx="1278422" cy="155066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60475" y="2051303"/>
              <a:ext cx="607314" cy="784098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784860" y="2075687"/>
              <a:ext cx="566166" cy="744474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1254252" y="2295131"/>
              <a:ext cx="262890" cy="261378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1277112" y="2319528"/>
              <a:ext cx="223253" cy="221741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1297177" y="2339212"/>
              <a:ext cx="185928" cy="184658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1455419" y="2328672"/>
              <a:ext cx="627126" cy="230886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1478279" y="2353068"/>
              <a:ext cx="587501" cy="191249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1498091" y="2372106"/>
              <a:ext cx="550799" cy="155067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2084831" y="2328672"/>
              <a:ext cx="1355597" cy="230886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2109215" y="2353068"/>
              <a:ext cx="1314450" cy="191249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2128519" y="2372106"/>
              <a:ext cx="1278128" cy="155194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3384803" y="2351544"/>
              <a:ext cx="107441" cy="209537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3409187" y="2375890"/>
              <a:ext cx="67767" cy="169951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3428619" y="2395347"/>
              <a:ext cx="30479" cy="132333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3511295" y="2328672"/>
              <a:ext cx="907541" cy="230886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3535679" y="2353068"/>
              <a:ext cx="867918" cy="191249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3554729" y="2372106"/>
              <a:ext cx="831001" cy="155067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4369308" y="2452090"/>
              <a:ext cx="118080" cy="151663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4393691" y="2476500"/>
              <a:ext cx="76917" cy="112013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4413250" y="2496566"/>
              <a:ext cx="40512" cy="73660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1257299" y="2529840"/>
              <a:ext cx="1177289" cy="230886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1280160" y="2554236"/>
              <a:ext cx="1139190" cy="191249"/>
            </a:xfrm>
            <a:prstGeom prst="rect">
              <a:avLst/>
            </a:prstGeom>
          </p:spPr>
        </p:pic>
        <p:pic>
          <p:nvPicPr>
            <p:cNvPr id="89" name="object 89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1300479" y="2573274"/>
              <a:ext cx="1101003" cy="155193"/>
            </a:xfrm>
            <a:prstGeom prst="rect">
              <a:avLst/>
            </a:prstGeom>
          </p:spPr>
        </p:pic>
        <p:pic>
          <p:nvPicPr>
            <p:cNvPr id="90" name="object 90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2391156" y="2654807"/>
              <a:ext cx="105949" cy="107441"/>
            </a:xfrm>
            <a:prstGeom prst="rect">
              <a:avLst/>
            </a:prstGeom>
          </p:spPr>
        </p:pic>
        <p:pic>
          <p:nvPicPr>
            <p:cNvPr id="91" name="object 91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2414015" y="2679242"/>
              <a:ext cx="67767" cy="67767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2433700" y="2698622"/>
              <a:ext cx="30353" cy="30225"/>
            </a:xfrm>
            <a:prstGeom prst="rect">
              <a:avLst/>
            </a:prstGeom>
          </p:spPr>
        </p:pic>
        <p:pic>
          <p:nvPicPr>
            <p:cNvPr id="93" name="object 9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9079" y="2549652"/>
              <a:ext cx="720090" cy="928877"/>
            </a:xfrm>
            <a:prstGeom prst="rect">
              <a:avLst/>
            </a:prstGeom>
          </p:spPr>
        </p:pic>
        <p:pic>
          <p:nvPicPr>
            <p:cNvPr id="94" name="object 9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6511" y="2577084"/>
              <a:ext cx="672845" cy="884682"/>
            </a:xfrm>
            <a:prstGeom prst="rect">
              <a:avLst/>
            </a:prstGeom>
          </p:spPr>
        </p:pic>
      </p:grpSp>
      <p:sp>
        <p:nvSpPr>
          <p:cNvPr id="95" name="object 95"/>
          <p:cNvSpPr txBox="1"/>
          <p:nvPr/>
        </p:nvSpPr>
        <p:spPr>
          <a:xfrm>
            <a:off x="1301623" y="235931"/>
            <a:ext cx="7903209" cy="2997615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1678939">
              <a:spcBef>
                <a:spcPts val="475"/>
              </a:spcBef>
            </a:pPr>
            <a:r>
              <a:rPr sz="3300" b="1" dirty="0">
                <a:solidFill>
                  <a:srgbClr val="FFFFFF"/>
                </a:solidFill>
                <a:latin typeface="Times New Roman"/>
                <a:cs typeface="Times New Roman"/>
              </a:rPr>
              <a:t>Classification</a:t>
            </a:r>
            <a:r>
              <a:rPr sz="33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300" b="1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33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300" b="1" dirty="0">
                <a:solidFill>
                  <a:srgbClr val="FFFFFF"/>
                </a:solidFill>
                <a:latin typeface="Times New Roman"/>
                <a:cs typeface="Times New Roman"/>
              </a:rPr>
              <a:t>Connective</a:t>
            </a:r>
            <a:r>
              <a:rPr lang="ar-JO" sz="33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3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Tissue</a:t>
            </a:r>
            <a:endParaRPr sz="3300" dirty="0">
              <a:latin typeface="Times New Roman"/>
              <a:cs typeface="Times New Roman"/>
            </a:endParaRPr>
          </a:p>
          <a:p>
            <a:pPr marL="12700">
              <a:lnSpc>
                <a:spcPts val="3654"/>
              </a:lnSpc>
              <a:spcBef>
                <a:spcPts val="420"/>
              </a:spcBef>
            </a:pPr>
            <a:r>
              <a:rPr sz="3350" spc="10" dirty="0">
                <a:solidFill>
                  <a:srgbClr val="FFFFFF"/>
                </a:solidFill>
                <a:latin typeface="Arial MT"/>
                <a:cs typeface="Arial MT"/>
              </a:rPr>
              <a:t>•</a:t>
            </a:r>
            <a:endParaRPr sz="3350" dirty="0">
              <a:latin typeface="Arial MT"/>
              <a:cs typeface="Arial MT"/>
            </a:endParaRPr>
          </a:p>
          <a:p>
            <a:pPr marL="469900">
              <a:lnSpc>
                <a:spcPts val="2700"/>
              </a:lnSpc>
            </a:pPr>
            <a:r>
              <a:rPr sz="2850" dirty="0">
                <a:solidFill>
                  <a:srgbClr val="FFFFFF"/>
                </a:solidFill>
                <a:latin typeface="Arial MT"/>
                <a:cs typeface="Arial MT"/>
              </a:rPr>
              <a:t>•</a:t>
            </a:r>
            <a:endParaRPr sz="2850" dirty="0">
              <a:latin typeface="Arial MT"/>
              <a:cs typeface="Arial MT"/>
            </a:endParaRPr>
          </a:p>
          <a:p>
            <a:pPr marL="469900">
              <a:lnSpc>
                <a:spcPts val="3065"/>
              </a:lnSpc>
            </a:pPr>
            <a:r>
              <a:rPr sz="2850" dirty="0">
                <a:solidFill>
                  <a:srgbClr val="FFFFFF"/>
                </a:solidFill>
                <a:latin typeface="Arial MT"/>
                <a:cs typeface="Arial MT"/>
              </a:rPr>
              <a:t>•</a:t>
            </a:r>
            <a:endParaRPr sz="2850" dirty="0">
              <a:latin typeface="Arial MT"/>
              <a:cs typeface="Arial MT"/>
            </a:endParaRPr>
          </a:p>
          <a:p>
            <a:pPr marL="469900">
              <a:spcBef>
                <a:spcPts val="875"/>
              </a:spcBef>
            </a:pPr>
            <a:r>
              <a:rPr sz="2850" dirty="0">
                <a:solidFill>
                  <a:srgbClr val="FFFFFF"/>
                </a:solidFill>
                <a:latin typeface="Arial MT"/>
                <a:cs typeface="Arial MT"/>
              </a:rPr>
              <a:t>•</a:t>
            </a:r>
            <a:endParaRPr sz="2850" dirty="0">
              <a:latin typeface="Arial MT"/>
              <a:cs typeface="Arial MT"/>
            </a:endParaRPr>
          </a:p>
          <a:p>
            <a:pPr marL="12700">
              <a:spcBef>
                <a:spcPts val="690"/>
              </a:spcBef>
            </a:pPr>
            <a:r>
              <a:rPr sz="3350" spc="10" dirty="0">
                <a:solidFill>
                  <a:srgbClr val="FFFFFF"/>
                </a:solidFill>
                <a:latin typeface="Arial MT"/>
                <a:cs typeface="Arial MT"/>
              </a:rPr>
              <a:t>•</a:t>
            </a:r>
            <a:endParaRPr sz="3350" dirty="0">
              <a:latin typeface="Arial MT"/>
              <a:cs typeface="Arial MT"/>
            </a:endParaRPr>
          </a:p>
        </p:txBody>
      </p:sp>
      <p:grpSp>
        <p:nvGrpSpPr>
          <p:cNvPr id="96" name="object 96"/>
          <p:cNvGrpSpPr/>
          <p:nvPr/>
        </p:nvGrpSpPr>
        <p:grpSpPr>
          <a:xfrm>
            <a:off x="1783079" y="2834639"/>
            <a:ext cx="4733290" cy="3103880"/>
            <a:chOff x="259079" y="2834639"/>
            <a:chExt cx="4733290" cy="3103880"/>
          </a:xfrm>
        </p:grpSpPr>
        <p:pic>
          <p:nvPicPr>
            <p:cNvPr id="97" name="object 97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803147" y="2834639"/>
              <a:ext cx="241541" cy="317753"/>
            </a:xfrm>
            <a:prstGeom prst="rect">
              <a:avLst/>
            </a:prstGeom>
          </p:spPr>
        </p:pic>
        <p:pic>
          <p:nvPicPr>
            <p:cNvPr id="98" name="object 98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829056" y="2862071"/>
              <a:ext cx="197370" cy="272034"/>
            </a:xfrm>
            <a:prstGeom prst="rect">
              <a:avLst/>
            </a:prstGeom>
          </p:spPr>
        </p:pic>
        <p:pic>
          <p:nvPicPr>
            <p:cNvPr id="99" name="object 99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852271" y="2885058"/>
              <a:ext cx="153568" cy="229107"/>
            </a:xfrm>
            <a:prstGeom prst="rect">
              <a:avLst/>
            </a:prstGeom>
          </p:spPr>
        </p:pic>
        <p:pic>
          <p:nvPicPr>
            <p:cNvPr id="100" name="object 100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784860" y="3087623"/>
              <a:ext cx="4141470" cy="121158"/>
            </a:xfrm>
            <a:prstGeom prst="rect">
              <a:avLst/>
            </a:prstGeom>
          </p:spPr>
        </p:pic>
        <p:pic>
          <p:nvPicPr>
            <p:cNvPr id="101" name="object 101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812292" y="3115055"/>
              <a:ext cx="4095750" cy="75437"/>
            </a:xfrm>
            <a:prstGeom prst="rect">
              <a:avLst/>
            </a:prstGeom>
          </p:spPr>
        </p:pic>
        <p:pic>
          <p:nvPicPr>
            <p:cNvPr id="102" name="object 102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835152" y="3138042"/>
              <a:ext cx="4052316" cy="32004"/>
            </a:xfrm>
            <a:prstGeom prst="rect">
              <a:avLst/>
            </a:prstGeom>
          </p:spPr>
        </p:pic>
        <p:pic>
          <p:nvPicPr>
            <p:cNvPr id="103" name="object 103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976884" y="2880347"/>
              <a:ext cx="1069086" cy="270522"/>
            </a:xfrm>
            <a:prstGeom prst="rect">
              <a:avLst/>
            </a:prstGeom>
          </p:spPr>
        </p:pic>
        <p:pic>
          <p:nvPicPr>
            <p:cNvPr id="104" name="object 104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1002792" y="2907791"/>
              <a:ext cx="1023366" cy="226313"/>
            </a:xfrm>
            <a:prstGeom prst="rect">
              <a:avLst/>
            </a:prstGeom>
          </p:spPr>
        </p:pic>
        <p:pic>
          <p:nvPicPr>
            <p:cNvPr id="105" name="object 105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1026248" y="2930524"/>
              <a:ext cx="979716" cy="182499"/>
            </a:xfrm>
            <a:prstGeom prst="rect">
              <a:avLst/>
            </a:prstGeom>
          </p:spPr>
        </p:pic>
        <p:pic>
          <p:nvPicPr>
            <p:cNvPr id="106" name="object 106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2046731" y="2880347"/>
              <a:ext cx="1853945" cy="270522"/>
            </a:xfrm>
            <a:prstGeom prst="rect">
              <a:avLst/>
            </a:prstGeom>
          </p:spPr>
        </p:pic>
        <p:pic>
          <p:nvPicPr>
            <p:cNvPr id="107" name="object 107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2074163" y="2907791"/>
              <a:ext cx="1808226" cy="226313"/>
            </a:xfrm>
            <a:prstGeom prst="rect">
              <a:avLst/>
            </a:prstGeom>
          </p:spPr>
        </p:pic>
        <p:pic>
          <p:nvPicPr>
            <p:cNvPr id="108" name="object 108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2096769" y="2930524"/>
              <a:ext cx="1764410" cy="182499"/>
            </a:xfrm>
            <a:prstGeom prst="rect">
              <a:avLst/>
            </a:prstGeom>
          </p:spPr>
        </p:pic>
        <p:pic>
          <p:nvPicPr>
            <p:cNvPr id="109" name="object 10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912108" y="2880359"/>
              <a:ext cx="1003553" cy="272034"/>
            </a:xfrm>
            <a:prstGeom prst="rect">
              <a:avLst/>
            </a:prstGeom>
          </p:spPr>
        </p:pic>
        <p:pic>
          <p:nvPicPr>
            <p:cNvPr id="110" name="object 11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938015" y="2907791"/>
              <a:ext cx="959358" cy="226313"/>
            </a:xfrm>
            <a:prstGeom prst="rect">
              <a:avLst/>
            </a:prstGeom>
          </p:spPr>
        </p:pic>
        <p:pic>
          <p:nvPicPr>
            <p:cNvPr id="111" name="object 11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961257" y="2930524"/>
              <a:ext cx="914907" cy="182625"/>
            </a:xfrm>
            <a:prstGeom prst="rect">
              <a:avLst/>
            </a:prstGeom>
          </p:spPr>
        </p:pic>
        <p:pic>
          <p:nvPicPr>
            <p:cNvPr id="112" name="object 11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866132" y="2906280"/>
              <a:ext cx="125729" cy="246113"/>
            </a:xfrm>
            <a:prstGeom prst="rect">
              <a:avLst/>
            </a:prstGeom>
          </p:spPr>
        </p:pic>
        <p:pic>
          <p:nvPicPr>
            <p:cNvPr id="113" name="object 11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893564" y="2933712"/>
              <a:ext cx="78527" cy="200393"/>
            </a:xfrm>
            <a:prstGeom prst="rect">
              <a:avLst/>
            </a:prstGeom>
          </p:spPr>
        </p:pic>
        <p:pic>
          <p:nvPicPr>
            <p:cNvPr id="114" name="object 114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4915915" y="2956559"/>
              <a:ext cx="36195" cy="156972"/>
            </a:xfrm>
            <a:prstGeom prst="rect">
              <a:avLst/>
            </a:prstGeom>
          </p:spPr>
        </p:pic>
        <p:pic>
          <p:nvPicPr>
            <p:cNvPr id="115" name="object 11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60475" y="2990087"/>
              <a:ext cx="607314" cy="784098"/>
            </a:xfrm>
            <a:prstGeom prst="rect">
              <a:avLst/>
            </a:prstGeom>
          </p:spPr>
        </p:pic>
        <p:pic>
          <p:nvPicPr>
            <p:cNvPr id="116" name="object 11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784860" y="3014471"/>
              <a:ext cx="566166" cy="744473"/>
            </a:xfrm>
            <a:prstGeom prst="rect">
              <a:avLst/>
            </a:prstGeom>
          </p:spPr>
        </p:pic>
        <p:pic>
          <p:nvPicPr>
            <p:cNvPr id="117" name="object 117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1254252" y="3233915"/>
              <a:ext cx="235458" cy="261378"/>
            </a:xfrm>
            <a:prstGeom prst="rect">
              <a:avLst/>
            </a:prstGeom>
          </p:spPr>
        </p:pic>
        <p:pic>
          <p:nvPicPr>
            <p:cNvPr id="118" name="object 118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1278635" y="3258311"/>
              <a:ext cx="195821" cy="221741"/>
            </a:xfrm>
            <a:prstGeom prst="rect">
              <a:avLst/>
            </a:prstGeom>
          </p:spPr>
        </p:pic>
        <p:pic>
          <p:nvPicPr>
            <p:cNvPr id="119" name="object 119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1298066" y="3277996"/>
              <a:ext cx="158242" cy="184657"/>
            </a:xfrm>
            <a:prstGeom prst="rect">
              <a:avLst/>
            </a:prstGeom>
          </p:spPr>
        </p:pic>
        <p:pic>
          <p:nvPicPr>
            <p:cNvPr id="120" name="object 120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1424940" y="3267455"/>
              <a:ext cx="849630" cy="230886"/>
            </a:xfrm>
            <a:prstGeom prst="rect">
              <a:avLst/>
            </a:prstGeom>
          </p:spPr>
        </p:pic>
        <p:pic>
          <p:nvPicPr>
            <p:cNvPr id="121" name="object 121"/>
            <p:cNvPicPr/>
            <p:nvPr/>
          </p:nvPicPr>
          <p:blipFill>
            <a:blip r:embed="rId97" cstate="print"/>
            <a:stretch>
              <a:fillRect/>
            </a:stretch>
          </p:blipFill>
          <p:spPr>
            <a:xfrm>
              <a:off x="1447799" y="3291852"/>
              <a:ext cx="810006" cy="191249"/>
            </a:xfrm>
            <a:prstGeom prst="rect">
              <a:avLst/>
            </a:prstGeom>
          </p:spPr>
        </p:pic>
        <p:pic>
          <p:nvPicPr>
            <p:cNvPr id="122" name="object 122"/>
            <p:cNvPicPr/>
            <p:nvPr/>
          </p:nvPicPr>
          <p:blipFill>
            <a:blip r:embed="rId98" cstate="print"/>
            <a:stretch>
              <a:fillRect/>
            </a:stretch>
          </p:blipFill>
          <p:spPr>
            <a:xfrm>
              <a:off x="1467485" y="3310889"/>
              <a:ext cx="772667" cy="155067"/>
            </a:xfrm>
            <a:prstGeom prst="rect">
              <a:avLst/>
            </a:prstGeom>
          </p:spPr>
        </p:pic>
        <p:pic>
          <p:nvPicPr>
            <p:cNvPr id="123" name="object 12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60475" y="3334511"/>
              <a:ext cx="607314" cy="784098"/>
            </a:xfrm>
            <a:prstGeom prst="rect">
              <a:avLst/>
            </a:prstGeom>
          </p:spPr>
        </p:pic>
        <p:pic>
          <p:nvPicPr>
            <p:cNvPr id="124" name="object 12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784860" y="3358895"/>
              <a:ext cx="566166" cy="744473"/>
            </a:xfrm>
            <a:prstGeom prst="rect">
              <a:avLst/>
            </a:prstGeom>
          </p:spPr>
        </p:pic>
        <p:pic>
          <p:nvPicPr>
            <p:cNvPr id="125" name="object 125"/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1254252" y="3578339"/>
              <a:ext cx="259829" cy="261378"/>
            </a:xfrm>
            <a:prstGeom prst="rect">
              <a:avLst/>
            </a:prstGeom>
          </p:spPr>
        </p:pic>
        <p:pic>
          <p:nvPicPr>
            <p:cNvPr id="126" name="object 126"/>
            <p:cNvPicPr/>
            <p:nvPr/>
          </p:nvPicPr>
          <p:blipFill>
            <a:blip r:embed="rId100" cstate="print"/>
            <a:stretch>
              <a:fillRect/>
            </a:stretch>
          </p:blipFill>
          <p:spPr>
            <a:xfrm>
              <a:off x="1277112" y="3602735"/>
              <a:ext cx="221742" cy="221741"/>
            </a:xfrm>
            <a:prstGeom prst="rect">
              <a:avLst/>
            </a:prstGeom>
          </p:spPr>
        </p:pic>
        <p:pic>
          <p:nvPicPr>
            <p:cNvPr id="127" name="object 127"/>
            <p:cNvPicPr/>
            <p:nvPr/>
          </p:nvPicPr>
          <p:blipFill>
            <a:blip r:embed="rId101" cstate="print"/>
            <a:stretch>
              <a:fillRect/>
            </a:stretch>
          </p:blipFill>
          <p:spPr>
            <a:xfrm>
              <a:off x="1297177" y="3622420"/>
              <a:ext cx="183641" cy="184658"/>
            </a:xfrm>
            <a:prstGeom prst="rect">
              <a:avLst/>
            </a:prstGeom>
          </p:spPr>
        </p:pic>
        <p:pic>
          <p:nvPicPr>
            <p:cNvPr id="128" name="object 128"/>
            <p:cNvPicPr/>
            <p:nvPr/>
          </p:nvPicPr>
          <p:blipFill>
            <a:blip r:embed="rId102" cstate="print"/>
            <a:stretch>
              <a:fillRect/>
            </a:stretch>
          </p:blipFill>
          <p:spPr>
            <a:xfrm>
              <a:off x="1440179" y="3611879"/>
              <a:ext cx="1181862" cy="230886"/>
            </a:xfrm>
            <a:prstGeom prst="rect">
              <a:avLst/>
            </a:prstGeom>
          </p:spPr>
        </p:pic>
        <p:pic>
          <p:nvPicPr>
            <p:cNvPr id="129" name="object 129"/>
            <p:cNvPicPr/>
            <p:nvPr/>
          </p:nvPicPr>
          <p:blipFill>
            <a:blip r:embed="rId103" cstate="print"/>
            <a:stretch>
              <a:fillRect/>
            </a:stretch>
          </p:blipFill>
          <p:spPr>
            <a:xfrm>
              <a:off x="1463040" y="3636276"/>
              <a:ext cx="1142237" cy="191249"/>
            </a:xfrm>
            <a:prstGeom prst="rect">
              <a:avLst/>
            </a:prstGeom>
          </p:spPr>
        </p:pic>
        <p:pic>
          <p:nvPicPr>
            <p:cNvPr id="130" name="object 130"/>
            <p:cNvPicPr/>
            <p:nvPr/>
          </p:nvPicPr>
          <p:blipFill>
            <a:blip r:embed="rId104" cstate="print"/>
            <a:stretch>
              <a:fillRect/>
            </a:stretch>
          </p:blipFill>
          <p:spPr>
            <a:xfrm>
              <a:off x="1482852" y="3655313"/>
              <a:ext cx="1105408" cy="155194"/>
            </a:xfrm>
            <a:prstGeom prst="rect">
              <a:avLst/>
            </a:prstGeom>
          </p:spPr>
        </p:pic>
        <p:pic>
          <p:nvPicPr>
            <p:cNvPr id="131" name="object 131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60475" y="3678936"/>
              <a:ext cx="607314" cy="784098"/>
            </a:xfrm>
            <a:prstGeom prst="rect">
              <a:avLst/>
            </a:prstGeom>
          </p:spPr>
        </p:pic>
        <p:pic>
          <p:nvPicPr>
            <p:cNvPr id="132" name="object 132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784860" y="3703319"/>
              <a:ext cx="566166" cy="744474"/>
            </a:xfrm>
            <a:prstGeom prst="rect">
              <a:avLst/>
            </a:prstGeom>
          </p:spPr>
        </p:pic>
        <p:pic>
          <p:nvPicPr>
            <p:cNvPr id="133" name="object 133"/>
            <p:cNvPicPr/>
            <p:nvPr/>
          </p:nvPicPr>
          <p:blipFill>
            <a:blip r:embed="rId105" cstate="print"/>
            <a:stretch>
              <a:fillRect/>
            </a:stretch>
          </p:blipFill>
          <p:spPr>
            <a:xfrm>
              <a:off x="1251204" y="3918191"/>
              <a:ext cx="273545" cy="265950"/>
            </a:xfrm>
            <a:prstGeom prst="rect">
              <a:avLst/>
            </a:prstGeom>
          </p:spPr>
        </p:pic>
        <p:pic>
          <p:nvPicPr>
            <p:cNvPr id="134" name="object 134"/>
            <p:cNvPicPr/>
            <p:nvPr/>
          </p:nvPicPr>
          <p:blipFill>
            <a:blip r:embed="rId106" cstate="print"/>
            <a:stretch>
              <a:fillRect/>
            </a:stretch>
          </p:blipFill>
          <p:spPr>
            <a:xfrm>
              <a:off x="1274063" y="3942587"/>
              <a:ext cx="233946" cy="226313"/>
            </a:xfrm>
            <a:prstGeom prst="rect">
              <a:avLst/>
            </a:prstGeom>
          </p:spPr>
        </p:pic>
        <p:pic>
          <p:nvPicPr>
            <p:cNvPr id="135" name="object 135"/>
            <p:cNvPicPr/>
            <p:nvPr/>
          </p:nvPicPr>
          <p:blipFill>
            <a:blip r:embed="rId107" cstate="print"/>
            <a:stretch>
              <a:fillRect/>
            </a:stretch>
          </p:blipFill>
          <p:spPr>
            <a:xfrm>
              <a:off x="1294510" y="3962653"/>
              <a:ext cx="196087" cy="188848"/>
            </a:xfrm>
            <a:prstGeom prst="rect">
              <a:avLst/>
            </a:prstGeom>
          </p:spPr>
        </p:pic>
        <p:pic>
          <p:nvPicPr>
            <p:cNvPr id="136" name="object 136"/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1453896" y="3956303"/>
              <a:ext cx="852678" cy="230886"/>
            </a:xfrm>
            <a:prstGeom prst="rect">
              <a:avLst/>
            </a:prstGeom>
          </p:spPr>
        </p:pic>
        <p:pic>
          <p:nvPicPr>
            <p:cNvPr id="137" name="object 137"/>
            <p:cNvPicPr/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1478279" y="3980700"/>
              <a:ext cx="811530" cy="191249"/>
            </a:xfrm>
            <a:prstGeom prst="rect">
              <a:avLst/>
            </a:prstGeom>
          </p:spPr>
        </p:pic>
        <p:pic>
          <p:nvPicPr>
            <p:cNvPr id="138" name="object 138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1497329" y="3999737"/>
              <a:ext cx="775588" cy="155067"/>
            </a:xfrm>
            <a:prstGeom prst="rect">
              <a:avLst/>
            </a:prstGeom>
          </p:spPr>
        </p:pic>
        <p:pic>
          <p:nvPicPr>
            <p:cNvPr id="139" name="object 13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60475" y="4023359"/>
              <a:ext cx="607314" cy="784098"/>
            </a:xfrm>
            <a:prstGeom prst="rect">
              <a:avLst/>
            </a:prstGeom>
          </p:spPr>
        </p:pic>
        <p:pic>
          <p:nvPicPr>
            <p:cNvPr id="140" name="object 140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784860" y="4047743"/>
              <a:ext cx="566166" cy="744474"/>
            </a:xfrm>
            <a:prstGeom prst="rect">
              <a:avLst/>
            </a:prstGeom>
          </p:spPr>
        </p:pic>
        <p:pic>
          <p:nvPicPr>
            <p:cNvPr id="141" name="object 141"/>
            <p:cNvPicPr/>
            <p:nvPr/>
          </p:nvPicPr>
          <p:blipFill>
            <a:blip r:embed="rId111" cstate="print"/>
            <a:stretch>
              <a:fillRect/>
            </a:stretch>
          </p:blipFill>
          <p:spPr>
            <a:xfrm>
              <a:off x="1254252" y="4267187"/>
              <a:ext cx="243090" cy="261378"/>
            </a:xfrm>
            <a:prstGeom prst="rect">
              <a:avLst/>
            </a:prstGeom>
          </p:spPr>
        </p:pic>
        <p:pic>
          <p:nvPicPr>
            <p:cNvPr id="142" name="object 142"/>
            <p:cNvPicPr/>
            <p:nvPr/>
          </p:nvPicPr>
          <p:blipFill>
            <a:blip r:embed="rId112" cstate="print"/>
            <a:stretch>
              <a:fillRect/>
            </a:stretch>
          </p:blipFill>
          <p:spPr>
            <a:xfrm>
              <a:off x="1277112" y="4291583"/>
              <a:ext cx="203453" cy="221742"/>
            </a:xfrm>
            <a:prstGeom prst="rect">
              <a:avLst/>
            </a:prstGeom>
          </p:spPr>
        </p:pic>
        <p:pic>
          <p:nvPicPr>
            <p:cNvPr id="143" name="object 143"/>
            <p:cNvPicPr/>
            <p:nvPr/>
          </p:nvPicPr>
          <p:blipFill>
            <a:blip r:embed="rId113" cstate="print"/>
            <a:stretch>
              <a:fillRect/>
            </a:stretch>
          </p:blipFill>
          <p:spPr>
            <a:xfrm>
              <a:off x="1296924" y="4311268"/>
              <a:ext cx="166242" cy="184657"/>
            </a:xfrm>
            <a:prstGeom prst="rect">
              <a:avLst/>
            </a:prstGeom>
          </p:spPr>
        </p:pic>
        <p:pic>
          <p:nvPicPr>
            <p:cNvPr id="144" name="object 144"/>
            <p:cNvPicPr/>
            <p:nvPr/>
          </p:nvPicPr>
          <p:blipFill>
            <a:blip r:embed="rId114" cstate="print"/>
            <a:stretch>
              <a:fillRect/>
            </a:stretch>
          </p:blipFill>
          <p:spPr>
            <a:xfrm>
              <a:off x="1443227" y="4300727"/>
              <a:ext cx="523494" cy="230886"/>
            </a:xfrm>
            <a:prstGeom prst="rect">
              <a:avLst/>
            </a:prstGeom>
          </p:spPr>
        </p:pic>
        <p:pic>
          <p:nvPicPr>
            <p:cNvPr id="145" name="object 145"/>
            <p:cNvPicPr/>
            <p:nvPr/>
          </p:nvPicPr>
          <p:blipFill>
            <a:blip r:embed="rId115" cstate="print"/>
            <a:stretch>
              <a:fillRect/>
            </a:stretch>
          </p:blipFill>
          <p:spPr>
            <a:xfrm>
              <a:off x="1466088" y="4325124"/>
              <a:ext cx="483857" cy="191249"/>
            </a:xfrm>
            <a:prstGeom prst="rect">
              <a:avLst/>
            </a:prstGeom>
          </p:spPr>
        </p:pic>
        <p:pic>
          <p:nvPicPr>
            <p:cNvPr id="146" name="object 146"/>
            <p:cNvPicPr/>
            <p:nvPr/>
          </p:nvPicPr>
          <p:blipFill>
            <a:blip r:embed="rId116" cstate="print"/>
            <a:stretch>
              <a:fillRect/>
            </a:stretch>
          </p:blipFill>
          <p:spPr>
            <a:xfrm>
              <a:off x="1486154" y="4344161"/>
              <a:ext cx="446913" cy="155067"/>
            </a:xfrm>
            <a:prstGeom prst="rect">
              <a:avLst/>
            </a:prstGeom>
          </p:spPr>
        </p:pic>
        <p:pic>
          <p:nvPicPr>
            <p:cNvPr id="147" name="object 147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60475" y="4367783"/>
              <a:ext cx="607314" cy="784098"/>
            </a:xfrm>
            <a:prstGeom prst="rect">
              <a:avLst/>
            </a:prstGeom>
          </p:spPr>
        </p:pic>
        <p:pic>
          <p:nvPicPr>
            <p:cNvPr id="148" name="object 148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784860" y="4392167"/>
              <a:ext cx="566166" cy="744474"/>
            </a:xfrm>
            <a:prstGeom prst="rect">
              <a:avLst/>
            </a:prstGeom>
          </p:spPr>
        </p:pic>
        <p:pic>
          <p:nvPicPr>
            <p:cNvPr id="149" name="object 149"/>
            <p:cNvPicPr/>
            <p:nvPr/>
          </p:nvPicPr>
          <p:blipFill>
            <a:blip r:embed="rId117" cstate="print"/>
            <a:stretch>
              <a:fillRect/>
            </a:stretch>
          </p:blipFill>
          <p:spPr>
            <a:xfrm>
              <a:off x="1258824" y="4607039"/>
              <a:ext cx="243090" cy="270522"/>
            </a:xfrm>
            <a:prstGeom prst="rect">
              <a:avLst/>
            </a:prstGeom>
          </p:spPr>
        </p:pic>
        <p:pic>
          <p:nvPicPr>
            <p:cNvPr id="150" name="object 150"/>
            <p:cNvPicPr/>
            <p:nvPr/>
          </p:nvPicPr>
          <p:blipFill>
            <a:blip r:embed="rId118" cstate="print"/>
            <a:stretch>
              <a:fillRect/>
            </a:stretch>
          </p:blipFill>
          <p:spPr>
            <a:xfrm>
              <a:off x="1283207" y="4631435"/>
              <a:ext cx="203453" cy="230886"/>
            </a:xfrm>
            <a:prstGeom prst="rect">
              <a:avLst/>
            </a:prstGeom>
          </p:spPr>
        </p:pic>
        <p:pic>
          <p:nvPicPr>
            <p:cNvPr id="151" name="object 151"/>
            <p:cNvPicPr/>
            <p:nvPr/>
          </p:nvPicPr>
          <p:blipFill>
            <a:blip r:embed="rId119" cstate="print"/>
            <a:stretch>
              <a:fillRect/>
            </a:stretch>
          </p:blipFill>
          <p:spPr>
            <a:xfrm>
              <a:off x="1302385" y="4651501"/>
              <a:ext cx="166370" cy="193040"/>
            </a:xfrm>
            <a:prstGeom prst="rect">
              <a:avLst/>
            </a:prstGeom>
          </p:spPr>
        </p:pic>
        <p:pic>
          <p:nvPicPr>
            <p:cNvPr id="152" name="object 152"/>
            <p:cNvPicPr/>
            <p:nvPr/>
          </p:nvPicPr>
          <p:blipFill>
            <a:blip r:embed="rId120" cstate="print"/>
            <a:stretch>
              <a:fillRect/>
            </a:stretch>
          </p:blipFill>
          <p:spPr>
            <a:xfrm>
              <a:off x="1437132" y="4645151"/>
              <a:ext cx="1175766" cy="230886"/>
            </a:xfrm>
            <a:prstGeom prst="rect">
              <a:avLst/>
            </a:prstGeom>
          </p:spPr>
        </p:pic>
        <p:pic>
          <p:nvPicPr>
            <p:cNvPr id="153" name="object 153"/>
            <p:cNvPicPr/>
            <p:nvPr/>
          </p:nvPicPr>
          <p:blipFill>
            <a:blip r:embed="rId121" cstate="print"/>
            <a:stretch>
              <a:fillRect/>
            </a:stretch>
          </p:blipFill>
          <p:spPr>
            <a:xfrm>
              <a:off x="1459991" y="4669548"/>
              <a:ext cx="1136142" cy="191249"/>
            </a:xfrm>
            <a:prstGeom prst="rect">
              <a:avLst/>
            </a:prstGeom>
          </p:spPr>
        </p:pic>
        <p:pic>
          <p:nvPicPr>
            <p:cNvPr id="154" name="object 154"/>
            <p:cNvPicPr/>
            <p:nvPr/>
          </p:nvPicPr>
          <p:blipFill>
            <a:blip r:embed="rId122" cstate="print"/>
            <a:stretch>
              <a:fillRect/>
            </a:stretch>
          </p:blipFill>
          <p:spPr>
            <a:xfrm>
              <a:off x="1480057" y="4688585"/>
              <a:ext cx="1099185" cy="155066"/>
            </a:xfrm>
            <a:prstGeom prst="rect">
              <a:avLst/>
            </a:prstGeom>
          </p:spPr>
        </p:pic>
        <p:pic>
          <p:nvPicPr>
            <p:cNvPr id="155" name="object 15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60475" y="4712207"/>
              <a:ext cx="607314" cy="784098"/>
            </a:xfrm>
            <a:prstGeom prst="rect">
              <a:avLst/>
            </a:prstGeom>
          </p:spPr>
        </p:pic>
        <p:pic>
          <p:nvPicPr>
            <p:cNvPr id="156" name="object 15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784860" y="4736591"/>
              <a:ext cx="566166" cy="744473"/>
            </a:xfrm>
            <a:prstGeom prst="rect">
              <a:avLst/>
            </a:prstGeom>
          </p:spPr>
        </p:pic>
        <p:pic>
          <p:nvPicPr>
            <p:cNvPr id="157" name="object 157"/>
            <p:cNvPicPr/>
            <p:nvPr/>
          </p:nvPicPr>
          <p:blipFill>
            <a:blip r:embed="rId111" cstate="print"/>
            <a:stretch>
              <a:fillRect/>
            </a:stretch>
          </p:blipFill>
          <p:spPr>
            <a:xfrm>
              <a:off x="1254252" y="4956035"/>
              <a:ext cx="243090" cy="261378"/>
            </a:xfrm>
            <a:prstGeom prst="rect">
              <a:avLst/>
            </a:prstGeom>
          </p:spPr>
        </p:pic>
        <p:pic>
          <p:nvPicPr>
            <p:cNvPr id="158" name="object 158"/>
            <p:cNvPicPr/>
            <p:nvPr/>
          </p:nvPicPr>
          <p:blipFill>
            <a:blip r:embed="rId112" cstate="print"/>
            <a:stretch>
              <a:fillRect/>
            </a:stretch>
          </p:blipFill>
          <p:spPr>
            <a:xfrm>
              <a:off x="1277112" y="4980432"/>
              <a:ext cx="203453" cy="221742"/>
            </a:xfrm>
            <a:prstGeom prst="rect">
              <a:avLst/>
            </a:prstGeom>
          </p:spPr>
        </p:pic>
        <p:pic>
          <p:nvPicPr>
            <p:cNvPr id="159" name="object 159"/>
            <p:cNvPicPr/>
            <p:nvPr/>
          </p:nvPicPr>
          <p:blipFill>
            <a:blip r:embed="rId113" cstate="print"/>
            <a:stretch>
              <a:fillRect/>
            </a:stretch>
          </p:blipFill>
          <p:spPr>
            <a:xfrm>
              <a:off x="1296924" y="5000116"/>
              <a:ext cx="166242" cy="184657"/>
            </a:xfrm>
            <a:prstGeom prst="rect">
              <a:avLst/>
            </a:prstGeom>
          </p:spPr>
        </p:pic>
        <p:pic>
          <p:nvPicPr>
            <p:cNvPr id="160" name="object 160"/>
            <p:cNvPicPr/>
            <p:nvPr/>
          </p:nvPicPr>
          <p:blipFill>
            <a:blip r:embed="rId123" cstate="print"/>
            <a:stretch>
              <a:fillRect/>
            </a:stretch>
          </p:blipFill>
          <p:spPr>
            <a:xfrm>
              <a:off x="1440179" y="4989575"/>
              <a:ext cx="685038" cy="230886"/>
            </a:xfrm>
            <a:prstGeom prst="rect">
              <a:avLst/>
            </a:prstGeom>
          </p:spPr>
        </p:pic>
        <p:pic>
          <p:nvPicPr>
            <p:cNvPr id="161" name="object 161"/>
            <p:cNvPicPr/>
            <p:nvPr/>
          </p:nvPicPr>
          <p:blipFill>
            <a:blip r:embed="rId124" cstate="print"/>
            <a:stretch>
              <a:fillRect/>
            </a:stretch>
          </p:blipFill>
          <p:spPr>
            <a:xfrm>
              <a:off x="1463040" y="5013972"/>
              <a:ext cx="646937" cy="191249"/>
            </a:xfrm>
            <a:prstGeom prst="rect">
              <a:avLst/>
            </a:prstGeom>
          </p:spPr>
        </p:pic>
        <p:pic>
          <p:nvPicPr>
            <p:cNvPr id="162" name="object 162"/>
            <p:cNvPicPr/>
            <p:nvPr/>
          </p:nvPicPr>
          <p:blipFill>
            <a:blip r:embed="rId125" cstate="print"/>
            <a:stretch>
              <a:fillRect/>
            </a:stretch>
          </p:blipFill>
          <p:spPr>
            <a:xfrm>
              <a:off x="1482724" y="5033010"/>
              <a:ext cx="609092" cy="155066"/>
            </a:xfrm>
            <a:prstGeom prst="rect">
              <a:avLst/>
            </a:prstGeom>
          </p:spPr>
        </p:pic>
        <p:pic>
          <p:nvPicPr>
            <p:cNvPr id="163" name="object 16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9079" y="5009388"/>
              <a:ext cx="720090" cy="928878"/>
            </a:xfrm>
            <a:prstGeom prst="rect">
              <a:avLst/>
            </a:prstGeom>
          </p:spPr>
        </p:pic>
        <p:pic>
          <p:nvPicPr>
            <p:cNvPr id="164" name="object 16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6511" y="5036819"/>
              <a:ext cx="672845" cy="884681"/>
            </a:xfrm>
            <a:prstGeom prst="rect">
              <a:avLst/>
            </a:prstGeom>
          </p:spPr>
        </p:pic>
      </p:grpSp>
      <p:sp>
        <p:nvSpPr>
          <p:cNvPr id="165" name="object 165"/>
          <p:cNvSpPr txBox="1"/>
          <p:nvPr/>
        </p:nvSpPr>
        <p:spPr>
          <a:xfrm>
            <a:off x="2059941" y="5127753"/>
            <a:ext cx="175895" cy="5416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spcBef>
                <a:spcPts val="135"/>
              </a:spcBef>
            </a:pPr>
            <a:r>
              <a:rPr sz="3350" spc="10" dirty="0">
                <a:solidFill>
                  <a:srgbClr val="FFFFFF"/>
                </a:solidFill>
                <a:latin typeface="Arial MT"/>
                <a:cs typeface="Arial MT"/>
              </a:rPr>
              <a:t>•</a:t>
            </a:r>
            <a:endParaRPr sz="3350">
              <a:latin typeface="Arial MT"/>
              <a:cs typeface="Arial MT"/>
            </a:endParaRPr>
          </a:p>
        </p:txBody>
      </p:sp>
      <p:grpSp>
        <p:nvGrpSpPr>
          <p:cNvPr id="166" name="object 166"/>
          <p:cNvGrpSpPr/>
          <p:nvPr/>
        </p:nvGrpSpPr>
        <p:grpSpPr>
          <a:xfrm>
            <a:off x="2284477" y="5298948"/>
            <a:ext cx="4769485" cy="935355"/>
            <a:chOff x="760476" y="5298947"/>
            <a:chExt cx="4769485" cy="935355"/>
          </a:xfrm>
        </p:grpSpPr>
        <p:pic>
          <p:nvPicPr>
            <p:cNvPr id="167" name="object 167"/>
            <p:cNvPicPr/>
            <p:nvPr/>
          </p:nvPicPr>
          <p:blipFill>
            <a:blip r:embed="rId126" cstate="print"/>
            <a:stretch>
              <a:fillRect/>
            </a:stretch>
          </p:blipFill>
          <p:spPr>
            <a:xfrm>
              <a:off x="792480" y="5298947"/>
              <a:ext cx="287261" cy="308609"/>
            </a:xfrm>
            <a:prstGeom prst="rect">
              <a:avLst/>
            </a:prstGeom>
          </p:spPr>
        </p:pic>
        <p:pic>
          <p:nvPicPr>
            <p:cNvPr id="168" name="object 168"/>
            <p:cNvPicPr/>
            <p:nvPr/>
          </p:nvPicPr>
          <p:blipFill>
            <a:blip r:embed="rId127" cstate="print"/>
            <a:stretch>
              <a:fillRect/>
            </a:stretch>
          </p:blipFill>
          <p:spPr>
            <a:xfrm>
              <a:off x="818388" y="5326379"/>
              <a:ext cx="243090" cy="262890"/>
            </a:xfrm>
            <a:prstGeom prst="rect">
              <a:avLst/>
            </a:prstGeom>
          </p:spPr>
        </p:pic>
        <p:pic>
          <p:nvPicPr>
            <p:cNvPr id="169" name="object 169"/>
            <p:cNvPicPr/>
            <p:nvPr/>
          </p:nvPicPr>
          <p:blipFill>
            <a:blip r:embed="rId128" cstate="print"/>
            <a:stretch>
              <a:fillRect/>
            </a:stretch>
          </p:blipFill>
          <p:spPr>
            <a:xfrm>
              <a:off x="841768" y="5349874"/>
              <a:ext cx="199110" cy="218947"/>
            </a:xfrm>
            <a:prstGeom prst="rect">
              <a:avLst/>
            </a:prstGeom>
          </p:spPr>
        </p:pic>
        <p:pic>
          <p:nvPicPr>
            <p:cNvPr id="170" name="object 170"/>
            <p:cNvPicPr/>
            <p:nvPr/>
          </p:nvPicPr>
          <p:blipFill>
            <a:blip r:embed="rId129" cstate="print"/>
            <a:stretch>
              <a:fillRect/>
            </a:stretch>
          </p:blipFill>
          <p:spPr>
            <a:xfrm>
              <a:off x="784860" y="5547359"/>
              <a:ext cx="4679442" cy="121157"/>
            </a:xfrm>
            <a:prstGeom prst="rect">
              <a:avLst/>
            </a:prstGeom>
          </p:spPr>
        </p:pic>
        <p:pic>
          <p:nvPicPr>
            <p:cNvPr id="171" name="object 171"/>
            <p:cNvPicPr/>
            <p:nvPr/>
          </p:nvPicPr>
          <p:blipFill>
            <a:blip r:embed="rId130" cstate="print"/>
            <a:stretch>
              <a:fillRect/>
            </a:stretch>
          </p:blipFill>
          <p:spPr>
            <a:xfrm>
              <a:off x="812292" y="5574791"/>
              <a:ext cx="4633722" cy="75437"/>
            </a:xfrm>
            <a:prstGeom prst="rect">
              <a:avLst/>
            </a:prstGeom>
          </p:spPr>
        </p:pic>
        <p:pic>
          <p:nvPicPr>
            <p:cNvPr id="172" name="object 172"/>
            <p:cNvPicPr/>
            <p:nvPr/>
          </p:nvPicPr>
          <p:blipFill>
            <a:blip r:embed="rId131" cstate="print"/>
            <a:stretch>
              <a:fillRect/>
            </a:stretch>
          </p:blipFill>
          <p:spPr>
            <a:xfrm>
              <a:off x="835152" y="5597740"/>
              <a:ext cx="4590288" cy="32004"/>
            </a:xfrm>
            <a:prstGeom prst="rect">
              <a:avLst/>
            </a:prstGeom>
          </p:spPr>
        </p:pic>
        <p:pic>
          <p:nvPicPr>
            <p:cNvPr id="173" name="object 173"/>
            <p:cNvPicPr/>
            <p:nvPr/>
          </p:nvPicPr>
          <p:blipFill>
            <a:blip r:embed="rId132" cstate="print"/>
            <a:stretch>
              <a:fillRect/>
            </a:stretch>
          </p:blipFill>
          <p:spPr>
            <a:xfrm>
              <a:off x="1011936" y="5340095"/>
              <a:ext cx="1553718" cy="270522"/>
            </a:xfrm>
            <a:prstGeom prst="rect">
              <a:avLst/>
            </a:prstGeom>
          </p:spPr>
        </p:pic>
        <p:pic>
          <p:nvPicPr>
            <p:cNvPr id="174" name="object 174"/>
            <p:cNvPicPr/>
            <p:nvPr/>
          </p:nvPicPr>
          <p:blipFill>
            <a:blip r:embed="rId133" cstate="print"/>
            <a:stretch>
              <a:fillRect/>
            </a:stretch>
          </p:blipFill>
          <p:spPr>
            <a:xfrm>
              <a:off x="1037844" y="5367527"/>
              <a:ext cx="1507997" cy="226314"/>
            </a:xfrm>
            <a:prstGeom prst="rect">
              <a:avLst/>
            </a:prstGeom>
          </p:spPr>
        </p:pic>
        <p:pic>
          <p:nvPicPr>
            <p:cNvPr id="175" name="object 175"/>
            <p:cNvPicPr/>
            <p:nvPr/>
          </p:nvPicPr>
          <p:blipFill>
            <a:blip r:embed="rId134" cstate="print"/>
            <a:stretch>
              <a:fillRect/>
            </a:stretch>
          </p:blipFill>
          <p:spPr>
            <a:xfrm>
              <a:off x="1061415" y="5390260"/>
              <a:ext cx="1464614" cy="182498"/>
            </a:xfrm>
            <a:prstGeom prst="rect">
              <a:avLst/>
            </a:prstGeom>
          </p:spPr>
        </p:pic>
        <p:pic>
          <p:nvPicPr>
            <p:cNvPr id="176" name="object 176"/>
            <p:cNvPicPr/>
            <p:nvPr/>
          </p:nvPicPr>
          <p:blipFill>
            <a:blip r:embed="rId135" cstate="print"/>
            <a:stretch>
              <a:fillRect/>
            </a:stretch>
          </p:blipFill>
          <p:spPr>
            <a:xfrm>
              <a:off x="2584704" y="5340095"/>
              <a:ext cx="1853945" cy="270522"/>
            </a:xfrm>
            <a:prstGeom prst="rect">
              <a:avLst/>
            </a:prstGeom>
          </p:spPr>
        </p:pic>
        <p:pic>
          <p:nvPicPr>
            <p:cNvPr id="177" name="object 177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2612136" y="5367527"/>
              <a:ext cx="1808226" cy="226314"/>
            </a:xfrm>
            <a:prstGeom prst="rect">
              <a:avLst/>
            </a:prstGeom>
          </p:spPr>
        </p:pic>
        <p:pic>
          <p:nvPicPr>
            <p:cNvPr id="178" name="object 178"/>
            <p:cNvPicPr/>
            <p:nvPr/>
          </p:nvPicPr>
          <p:blipFill>
            <a:blip r:embed="rId136" cstate="print"/>
            <a:stretch>
              <a:fillRect/>
            </a:stretch>
          </p:blipFill>
          <p:spPr>
            <a:xfrm>
              <a:off x="2634742" y="5390260"/>
              <a:ext cx="1764410" cy="182498"/>
            </a:xfrm>
            <a:prstGeom prst="rect">
              <a:avLst/>
            </a:prstGeom>
          </p:spPr>
        </p:pic>
        <p:pic>
          <p:nvPicPr>
            <p:cNvPr id="179" name="object 17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450079" y="5340095"/>
              <a:ext cx="1003553" cy="272034"/>
            </a:xfrm>
            <a:prstGeom prst="rect">
              <a:avLst/>
            </a:prstGeom>
          </p:spPr>
        </p:pic>
        <p:pic>
          <p:nvPicPr>
            <p:cNvPr id="180" name="object 18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475987" y="5367527"/>
              <a:ext cx="959358" cy="226314"/>
            </a:xfrm>
            <a:prstGeom prst="rect">
              <a:avLst/>
            </a:prstGeom>
          </p:spPr>
        </p:pic>
        <p:pic>
          <p:nvPicPr>
            <p:cNvPr id="181" name="object 181"/>
            <p:cNvPicPr/>
            <p:nvPr/>
          </p:nvPicPr>
          <p:blipFill>
            <a:blip r:embed="rId137" cstate="print"/>
            <a:stretch>
              <a:fillRect/>
            </a:stretch>
          </p:blipFill>
          <p:spPr>
            <a:xfrm>
              <a:off x="4499229" y="5390260"/>
              <a:ext cx="914908" cy="182625"/>
            </a:xfrm>
            <a:prstGeom prst="rect">
              <a:avLst/>
            </a:prstGeom>
          </p:spPr>
        </p:pic>
        <p:pic>
          <p:nvPicPr>
            <p:cNvPr id="182" name="object 18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404104" y="5366003"/>
              <a:ext cx="125729" cy="246113"/>
            </a:xfrm>
            <a:prstGeom prst="rect">
              <a:avLst/>
            </a:prstGeom>
          </p:spPr>
        </p:pic>
        <p:pic>
          <p:nvPicPr>
            <p:cNvPr id="183" name="object 18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431535" y="5393435"/>
              <a:ext cx="78527" cy="200393"/>
            </a:xfrm>
            <a:prstGeom prst="rect">
              <a:avLst/>
            </a:prstGeom>
          </p:spPr>
        </p:pic>
        <p:pic>
          <p:nvPicPr>
            <p:cNvPr id="184" name="object 184"/>
            <p:cNvPicPr/>
            <p:nvPr/>
          </p:nvPicPr>
          <p:blipFill>
            <a:blip r:embed="rId138" cstate="print"/>
            <a:stretch>
              <a:fillRect/>
            </a:stretch>
          </p:blipFill>
          <p:spPr>
            <a:xfrm>
              <a:off x="5453887" y="5416295"/>
              <a:ext cx="36195" cy="156972"/>
            </a:xfrm>
            <a:prstGeom prst="rect">
              <a:avLst/>
            </a:prstGeom>
          </p:spPr>
        </p:pic>
        <p:pic>
          <p:nvPicPr>
            <p:cNvPr id="185" name="object 18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60476" y="5449823"/>
              <a:ext cx="607314" cy="784097"/>
            </a:xfrm>
            <a:prstGeom prst="rect">
              <a:avLst/>
            </a:prstGeom>
          </p:spPr>
        </p:pic>
        <p:pic>
          <p:nvPicPr>
            <p:cNvPr id="186" name="object 18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784860" y="5474207"/>
              <a:ext cx="566166" cy="744474"/>
            </a:xfrm>
            <a:prstGeom prst="rect">
              <a:avLst/>
            </a:prstGeom>
          </p:spPr>
        </p:pic>
      </p:grpSp>
      <p:sp>
        <p:nvSpPr>
          <p:cNvPr id="187" name="object 187"/>
          <p:cNvSpPr txBox="1"/>
          <p:nvPr/>
        </p:nvSpPr>
        <p:spPr>
          <a:xfrm>
            <a:off x="2517445" y="3088005"/>
            <a:ext cx="153035" cy="2921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3065"/>
              </a:lnSpc>
              <a:spcBef>
                <a:spcPts val="105"/>
              </a:spcBef>
            </a:pPr>
            <a:r>
              <a:rPr sz="2850" dirty="0">
                <a:solidFill>
                  <a:srgbClr val="FFFFFF"/>
                </a:solidFill>
                <a:latin typeface="Arial MT"/>
                <a:cs typeface="Arial MT"/>
              </a:rPr>
              <a:t>•</a:t>
            </a:r>
            <a:endParaRPr sz="2850">
              <a:latin typeface="Arial MT"/>
              <a:cs typeface="Arial MT"/>
            </a:endParaRPr>
          </a:p>
          <a:p>
            <a:pPr marL="12700">
              <a:lnSpc>
                <a:spcPts val="2715"/>
              </a:lnSpc>
            </a:pPr>
            <a:r>
              <a:rPr sz="2850" dirty="0">
                <a:solidFill>
                  <a:srgbClr val="FFFFFF"/>
                </a:solidFill>
                <a:latin typeface="Arial MT"/>
                <a:cs typeface="Arial MT"/>
              </a:rPr>
              <a:t>•</a:t>
            </a:r>
            <a:endParaRPr sz="2850">
              <a:latin typeface="Arial MT"/>
              <a:cs typeface="Arial MT"/>
            </a:endParaRPr>
          </a:p>
          <a:p>
            <a:pPr marL="12700">
              <a:lnSpc>
                <a:spcPts val="2715"/>
              </a:lnSpc>
            </a:pPr>
            <a:r>
              <a:rPr sz="2850" dirty="0">
                <a:solidFill>
                  <a:srgbClr val="FFFFFF"/>
                </a:solidFill>
                <a:latin typeface="Arial MT"/>
                <a:cs typeface="Arial MT"/>
              </a:rPr>
              <a:t>•</a:t>
            </a:r>
            <a:endParaRPr sz="2850">
              <a:latin typeface="Arial MT"/>
              <a:cs typeface="Arial MT"/>
            </a:endParaRPr>
          </a:p>
          <a:p>
            <a:pPr marL="12700">
              <a:lnSpc>
                <a:spcPts val="2710"/>
              </a:lnSpc>
            </a:pPr>
            <a:r>
              <a:rPr sz="2850" dirty="0">
                <a:solidFill>
                  <a:srgbClr val="FFFFFF"/>
                </a:solidFill>
                <a:latin typeface="Arial MT"/>
                <a:cs typeface="Arial MT"/>
              </a:rPr>
              <a:t>•</a:t>
            </a:r>
            <a:endParaRPr sz="2850">
              <a:latin typeface="Arial MT"/>
              <a:cs typeface="Arial MT"/>
            </a:endParaRPr>
          </a:p>
          <a:p>
            <a:pPr marL="12700">
              <a:lnSpc>
                <a:spcPts val="2715"/>
              </a:lnSpc>
            </a:pPr>
            <a:r>
              <a:rPr sz="2850" dirty="0">
                <a:solidFill>
                  <a:srgbClr val="FFFFFF"/>
                </a:solidFill>
                <a:latin typeface="Arial MT"/>
                <a:cs typeface="Arial MT"/>
              </a:rPr>
              <a:t>•</a:t>
            </a:r>
            <a:endParaRPr sz="2850">
              <a:latin typeface="Arial MT"/>
              <a:cs typeface="Arial MT"/>
            </a:endParaRPr>
          </a:p>
          <a:p>
            <a:pPr marL="12700">
              <a:lnSpc>
                <a:spcPts val="3065"/>
              </a:lnSpc>
            </a:pPr>
            <a:r>
              <a:rPr sz="2850" dirty="0">
                <a:solidFill>
                  <a:srgbClr val="FFFFFF"/>
                </a:solidFill>
                <a:latin typeface="Arial MT"/>
                <a:cs typeface="Arial MT"/>
              </a:rPr>
              <a:t>•</a:t>
            </a:r>
            <a:endParaRPr sz="2850">
              <a:latin typeface="Arial MT"/>
              <a:cs typeface="Arial MT"/>
            </a:endParaRPr>
          </a:p>
          <a:p>
            <a:pPr marL="12700">
              <a:spcBef>
                <a:spcPts val="2390"/>
              </a:spcBef>
            </a:pPr>
            <a:r>
              <a:rPr sz="2850" dirty="0">
                <a:solidFill>
                  <a:srgbClr val="FFFFFF"/>
                </a:solidFill>
                <a:latin typeface="Arial MT"/>
                <a:cs typeface="Arial MT"/>
              </a:rPr>
              <a:t>•</a:t>
            </a:r>
            <a:endParaRPr sz="2850">
              <a:latin typeface="Arial MT"/>
              <a:cs typeface="Arial MT"/>
            </a:endParaRPr>
          </a:p>
        </p:txBody>
      </p:sp>
      <p:grpSp>
        <p:nvGrpSpPr>
          <p:cNvPr id="188" name="object 188"/>
          <p:cNvGrpSpPr/>
          <p:nvPr/>
        </p:nvGrpSpPr>
        <p:grpSpPr>
          <a:xfrm>
            <a:off x="2284477" y="5693664"/>
            <a:ext cx="4653915" cy="885190"/>
            <a:chOff x="760476" y="5693664"/>
            <a:chExt cx="4653915" cy="885190"/>
          </a:xfrm>
        </p:grpSpPr>
        <p:pic>
          <p:nvPicPr>
            <p:cNvPr id="189" name="object 189"/>
            <p:cNvPicPr/>
            <p:nvPr/>
          </p:nvPicPr>
          <p:blipFill>
            <a:blip r:embed="rId139" cstate="print"/>
            <a:stretch>
              <a:fillRect/>
            </a:stretch>
          </p:blipFill>
          <p:spPr>
            <a:xfrm>
              <a:off x="1254252" y="5693664"/>
              <a:ext cx="313181" cy="261378"/>
            </a:xfrm>
            <a:prstGeom prst="rect">
              <a:avLst/>
            </a:prstGeom>
          </p:spPr>
        </p:pic>
        <p:pic>
          <p:nvPicPr>
            <p:cNvPr id="190" name="object 190"/>
            <p:cNvPicPr/>
            <p:nvPr/>
          </p:nvPicPr>
          <p:blipFill>
            <a:blip r:embed="rId140" cstate="print"/>
            <a:stretch>
              <a:fillRect/>
            </a:stretch>
          </p:blipFill>
          <p:spPr>
            <a:xfrm>
              <a:off x="1277112" y="5718048"/>
              <a:ext cx="275094" cy="221741"/>
            </a:xfrm>
            <a:prstGeom prst="rect">
              <a:avLst/>
            </a:prstGeom>
          </p:spPr>
        </p:pic>
        <p:pic>
          <p:nvPicPr>
            <p:cNvPr id="191" name="object 191"/>
            <p:cNvPicPr/>
            <p:nvPr/>
          </p:nvPicPr>
          <p:blipFill>
            <a:blip r:embed="rId141" cstate="print"/>
            <a:stretch>
              <a:fillRect/>
            </a:stretch>
          </p:blipFill>
          <p:spPr>
            <a:xfrm>
              <a:off x="1296924" y="5737707"/>
              <a:ext cx="237489" cy="184645"/>
            </a:xfrm>
            <a:prstGeom prst="rect">
              <a:avLst/>
            </a:prstGeom>
          </p:spPr>
        </p:pic>
        <p:pic>
          <p:nvPicPr>
            <p:cNvPr id="192" name="object 192"/>
            <p:cNvPicPr/>
            <p:nvPr/>
          </p:nvPicPr>
          <p:blipFill>
            <a:blip r:embed="rId142" cstate="print"/>
            <a:stretch>
              <a:fillRect/>
            </a:stretch>
          </p:blipFill>
          <p:spPr>
            <a:xfrm>
              <a:off x="1502663" y="5727192"/>
              <a:ext cx="1597914" cy="230885"/>
            </a:xfrm>
            <a:prstGeom prst="rect">
              <a:avLst/>
            </a:prstGeom>
          </p:spPr>
        </p:pic>
        <p:pic>
          <p:nvPicPr>
            <p:cNvPr id="193" name="object 193"/>
            <p:cNvPicPr/>
            <p:nvPr/>
          </p:nvPicPr>
          <p:blipFill>
            <a:blip r:embed="rId143" cstate="print"/>
            <a:stretch>
              <a:fillRect/>
            </a:stretch>
          </p:blipFill>
          <p:spPr>
            <a:xfrm>
              <a:off x="1525524" y="5751576"/>
              <a:ext cx="1559814" cy="191249"/>
            </a:xfrm>
            <a:prstGeom prst="rect">
              <a:avLst/>
            </a:prstGeom>
          </p:spPr>
        </p:pic>
        <p:pic>
          <p:nvPicPr>
            <p:cNvPr id="194" name="object 194"/>
            <p:cNvPicPr/>
            <p:nvPr/>
          </p:nvPicPr>
          <p:blipFill>
            <a:blip r:embed="rId144" cstate="print"/>
            <a:stretch>
              <a:fillRect/>
            </a:stretch>
          </p:blipFill>
          <p:spPr>
            <a:xfrm>
              <a:off x="1545336" y="5770638"/>
              <a:ext cx="1521968" cy="155105"/>
            </a:xfrm>
            <a:prstGeom prst="rect">
              <a:avLst/>
            </a:prstGeom>
          </p:spPr>
        </p:pic>
        <p:pic>
          <p:nvPicPr>
            <p:cNvPr id="195" name="object 195"/>
            <p:cNvPicPr/>
            <p:nvPr/>
          </p:nvPicPr>
          <p:blipFill>
            <a:blip r:embed="rId145" cstate="print"/>
            <a:stretch>
              <a:fillRect/>
            </a:stretch>
          </p:blipFill>
          <p:spPr>
            <a:xfrm>
              <a:off x="3095243" y="5727192"/>
              <a:ext cx="1494282" cy="230885"/>
            </a:xfrm>
            <a:prstGeom prst="rect">
              <a:avLst/>
            </a:prstGeom>
          </p:spPr>
        </p:pic>
        <p:pic>
          <p:nvPicPr>
            <p:cNvPr id="196" name="object 196"/>
            <p:cNvPicPr/>
            <p:nvPr/>
          </p:nvPicPr>
          <p:blipFill>
            <a:blip r:embed="rId146" cstate="print"/>
            <a:stretch>
              <a:fillRect/>
            </a:stretch>
          </p:blipFill>
          <p:spPr>
            <a:xfrm>
              <a:off x="3118104" y="5751576"/>
              <a:ext cx="1454658" cy="191249"/>
            </a:xfrm>
            <a:prstGeom prst="rect">
              <a:avLst/>
            </a:prstGeom>
          </p:spPr>
        </p:pic>
        <p:pic>
          <p:nvPicPr>
            <p:cNvPr id="197" name="object 197"/>
            <p:cNvPicPr/>
            <p:nvPr/>
          </p:nvPicPr>
          <p:blipFill>
            <a:blip r:embed="rId147" cstate="print"/>
            <a:stretch>
              <a:fillRect/>
            </a:stretch>
          </p:blipFill>
          <p:spPr>
            <a:xfrm>
              <a:off x="3138424" y="5770638"/>
              <a:ext cx="1417447" cy="155105"/>
            </a:xfrm>
            <a:prstGeom prst="rect">
              <a:avLst/>
            </a:prstGeom>
          </p:spPr>
        </p:pic>
        <p:pic>
          <p:nvPicPr>
            <p:cNvPr id="198" name="object 198"/>
            <p:cNvPicPr/>
            <p:nvPr/>
          </p:nvPicPr>
          <p:blipFill>
            <a:blip r:embed="rId148" cstate="print"/>
            <a:stretch>
              <a:fillRect/>
            </a:stretch>
          </p:blipFill>
          <p:spPr>
            <a:xfrm>
              <a:off x="4588764" y="5727192"/>
              <a:ext cx="825246" cy="230885"/>
            </a:xfrm>
            <a:prstGeom prst="rect">
              <a:avLst/>
            </a:prstGeom>
          </p:spPr>
        </p:pic>
        <p:pic>
          <p:nvPicPr>
            <p:cNvPr id="199" name="object 199"/>
            <p:cNvPicPr/>
            <p:nvPr/>
          </p:nvPicPr>
          <p:blipFill>
            <a:blip r:embed="rId149" cstate="print"/>
            <a:stretch>
              <a:fillRect/>
            </a:stretch>
          </p:blipFill>
          <p:spPr>
            <a:xfrm>
              <a:off x="4611623" y="5751576"/>
              <a:ext cx="785622" cy="191249"/>
            </a:xfrm>
            <a:prstGeom prst="rect">
              <a:avLst/>
            </a:prstGeom>
          </p:spPr>
        </p:pic>
        <p:pic>
          <p:nvPicPr>
            <p:cNvPr id="200" name="object 200"/>
            <p:cNvPicPr/>
            <p:nvPr/>
          </p:nvPicPr>
          <p:blipFill>
            <a:blip r:embed="rId150" cstate="print"/>
            <a:stretch>
              <a:fillRect/>
            </a:stretch>
          </p:blipFill>
          <p:spPr>
            <a:xfrm>
              <a:off x="4632071" y="5770638"/>
              <a:ext cx="748283" cy="155219"/>
            </a:xfrm>
            <a:prstGeom prst="rect">
              <a:avLst/>
            </a:prstGeom>
          </p:spPr>
        </p:pic>
        <p:pic>
          <p:nvPicPr>
            <p:cNvPr id="201" name="object 201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60476" y="5794248"/>
              <a:ext cx="607314" cy="784098"/>
            </a:xfrm>
            <a:prstGeom prst="rect">
              <a:avLst/>
            </a:prstGeom>
          </p:spPr>
        </p:pic>
        <p:pic>
          <p:nvPicPr>
            <p:cNvPr id="202" name="object 202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784860" y="5818632"/>
              <a:ext cx="566166" cy="744474"/>
            </a:xfrm>
            <a:prstGeom prst="rect">
              <a:avLst/>
            </a:prstGeom>
          </p:spPr>
        </p:pic>
      </p:grpSp>
      <p:sp>
        <p:nvSpPr>
          <p:cNvPr id="203" name="object 203"/>
          <p:cNvSpPr txBox="1"/>
          <p:nvPr/>
        </p:nvSpPr>
        <p:spPr>
          <a:xfrm>
            <a:off x="2517445" y="5892496"/>
            <a:ext cx="153035" cy="4616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850" dirty="0">
                <a:solidFill>
                  <a:srgbClr val="FFFFFF"/>
                </a:solidFill>
                <a:latin typeface="Arial MT"/>
                <a:cs typeface="Arial MT"/>
              </a:rPr>
              <a:t>•</a:t>
            </a:r>
            <a:endParaRPr sz="2850">
              <a:latin typeface="Arial MT"/>
              <a:cs typeface="Arial MT"/>
            </a:endParaRPr>
          </a:p>
        </p:txBody>
      </p:sp>
      <p:grpSp>
        <p:nvGrpSpPr>
          <p:cNvPr id="204" name="object 204"/>
          <p:cNvGrpSpPr/>
          <p:nvPr/>
        </p:nvGrpSpPr>
        <p:grpSpPr>
          <a:xfrm>
            <a:off x="2778253" y="6038089"/>
            <a:ext cx="7065009" cy="462915"/>
            <a:chOff x="1254252" y="6038088"/>
            <a:chExt cx="7065009" cy="462915"/>
          </a:xfrm>
        </p:grpSpPr>
        <p:pic>
          <p:nvPicPr>
            <p:cNvPr id="205" name="object 205"/>
            <p:cNvPicPr/>
            <p:nvPr/>
          </p:nvPicPr>
          <p:blipFill>
            <a:blip r:embed="rId139" cstate="print"/>
            <a:stretch>
              <a:fillRect/>
            </a:stretch>
          </p:blipFill>
          <p:spPr>
            <a:xfrm>
              <a:off x="1254252" y="6038088"/>
              <a:ext cx="313181" cy="261378"/>
            </a:xfrm>
            <a:prstGeom prst="rect">
              <a:avLst/>
            </a:prstGeom>
          </p:spPr>
        </p:pic>
        <p:pic>
          <p:nvPicPr>
            <p:cNvPr id="206" name="object 206"/>
            <p:cNvPicPr/>
            <p:nvPr/>
          </p:nvPicPr>
          <p:blipFill>
            <a:blip r:embed="rId140" cstate="print"/>
            <a:stretch>
              <a:fillRect/>
            </a:stretch>
          </p:blipFill>
          <p:spPr>
            <a:xfrm>
              <a:off x="1277112" y="6062472"/>
              <a:ext cx="275094" cy="221742"/>
            </a:xfrm>
            <a:prstGeom prst="rect">
              <a:avLst/>
            </a:prstGeom>
          </p:spPr>
        </p:pic>
        <p:pic>
          <p:nvPicPr>
            <p:cNvPr id="207" name="object 207"/>
            <p:cNvPicPr/>
            <p:nvPr/>
          </p:nvPicPr>
          <p:blipFill>
            <a:blip r:embed="rId141" cstate="print"/>
            <a:stretch>
              <a:fillRect/>
            </a:stretch>
          </p:blipFill>
          <p:spPr>
            <a:xfrm>
              <a:off x="1296924" y="6082131"/>
              <a:ext cx="237489" cy="184645"/>
            </a:xfrm>
            <a:prstGeom prst="rect">
              <a:avLst/>
            </a:prstGeom>
          </p:spPr>
        </p:pic>
        <p:pic>
          <p:nvPicPr>
            <p:cNvPr id="208" name="object 208"/>
            <p:cNvPicPr/>
            <p:nvPr/>
          </p:nvPicPr>
          <p:blipFill>
            <a:blip r:embed="rId151" cstate="print"/>
            <a:stretch>
              <a:fillRect/>
            </a:stretch>
          </p:blipFill>
          <p:spPr>
            <a:xfrm>
              <a:off x="1498092" y="6071616"/>
              <a:ext cx="822197" cy="230886"/>
            </a:xfrm>
            <a:prstGeom prst="rect">
              <a:avLst/>
            </a:prstGeom>
          </p:spPr>
        </p:pic>
        <p:pic>
          <p:nvPicPr>
            <p:cNvPr id="209" name="object 209"/>
            <p:cNvPicPr/>
            <p:nvPr/>
          </p:nvPicPr>
          <p:blipFill>
            <a:blip r:embed="rId152" cstate="print"/>
            <a:stretch>
              <a:fillRect/>
            </a:stretch>
          </p:blipFill>
          <p:spPr>
            <a:xfrm>
              <a:off x="1522476" y="6096000"/>
              <a:ext cx="782574" cy="191249"/>
            </a:xfrm>
            <a:prstGeom prst="rect">
              <a:avLst/>
            </a:prstGeom>
          </p:spPr>
        </p:pic>
        <p:pic>
          <p:nvPicPr>
            <p:cNvPr id="210" name="object 210"/>
            <p:cNvPicPr/>
            <p:nvPr/>
          </p:nvPicPr>
          <p:blipFill>
            <a:blip r:embed="rId153" cstate="print"/>
            <a:stretch>
              <a:fillRect/>
            </a:stretch>
          </p:blipFill>
          <p:spPr>
            <a:xfrm>
              <a:off x="1541907" y="6115062"/>
              <a:ext cx="745265" cy="155219"/>
            </a:xfrm>
            <a:prstGeom prst="rect">
              <a:avLst/>
            </a:prstGeom>
          </p:spPr>
        </p:pic>
        <p:pic>
          <p:nvPicPr>
            <p:cNvPr id="211" name="object 211"/>
            <p:cNvPicPr/>
            <p:nvPr/>
          </p:nvPicPr>
          <p:blipFill>
            <a:blip r:embed="rId145" cstate="print"/>
            <a:stretch>
              <a:fillRect/>
            </a:stretch>
          </p:blipFill>
          <p:spPr>
            <a:xfrm>
              <a:off x="2333244" y="6071616"/>
              <a:ext cx="1494282" cy="230886"/>
            </a:xfrm>
            <a:prstGeom prst="rect">
              <a:avLst/>
            </a:prstGeom>
          </p:spPr>
        </p:pic>
        <p:pic>
          <p:nvPicPr>
            <p:cNvPr id="212" name="object 212"/>
            <p:cNvPicPr/>
            <p:nvPr/>
          </p:nvPicPr>
          <p:blipFill>
            <a:blip r:embed="rId146" cstate="print"/>
            <a:stretch>
              <a:fillRect/>
            </a:stretch>
          </p:blipFill>
          <p:spPr>
            <a:xfrm>
              <a:off x="2356104" y="6096000"/>
              <a:ext cx="1454658" cy="191249"/>
            </a:xfrm>
            <a:prstGeom prst="rect">
              <a:avLst/>
            </a:prstGeom>
          </p:spPr>
        </p:pic>
        <p:pic>
          <p:nvPicPr>
            <p:cNvPr id="213" name="object 213"/>
            <p:cNvPicPr/>
            <p:nvPr/>
          </p:nvPicPr>
          <p:blipFill>
            <a:blip r:embed="rId154" cstate="print"/>
            <a:stretch>
              <a:fillRect/>
            </a:stretch>
          </p:blipFill>
          <p:spPr>
            <a:xfrm>
              <a:off x="2376424" y="6115062"/>
              <a:ext cx="1417447" cy="155105"/>
            </a:xfrm>
            <a:prstGeom prst="rect">
              <a:avLst/>
            </a:prstGeom>
          </p:spPr>
        </p:pic>
        <p:pic>
          <p:nvPicPr>
            <p:cNvPr id="214" name="object 214"/>
            <p:cNvPicPr/>
            <p:nvPr/>
          </p:nvPicPr>
          <p:blipFill>
            <a:blip r:embed="rId148" cstate="print"/>
            <a:stretch>
              <a:fillRect/>
            </a:stretch>
          </p:blipFill>
          <p:spPr>
            <a:xfrm>
              <a:off x="3826763" y="6071616"/>
              <a:ext cx="825246" cy="230886"/>
            </a:xfrm>
            <a:prstGeom prst="rect">
              <a:avLst/>
            </a:prstGeom>
          </p:spPr>
        </p:pic>
        <p:pic>
          <p:nvPicPr>
            <p:cNvPr id="215" name="object 215"/>
            <p:cNvPicPr/>
            <p:nvPr/>
          </p:nvPicPr>
          <p:blipFill>
            <a:blip r:embed="rId149" cstate="print"/>
            <a:stretch>
              <a:fillRect/>
            </a:stretch>
          </p:blipFill>
          <p:spPr>
            <a:xfrm>
              <a:off x="3849624" y="6096000"/>
              <a:ext cx="785622" cy="191249"/>
            </a:xfrm>
            <a:prstGeom prst="rect">
              <a:avLst/>
            </a:prstGeom>
          </p:spPr>
        </p:pic>
        <p:pic>
          <p:nvPicPr>
            <p:cNvPr id="216" name="object 216"/>
            <p:cNvPicPr/>
            <p:nvPr/>
          </p:nvPicPr>
          <p:blipFill>
            <a:blip r:embed="rId155" cstate="print"/>
            <a:stretch>
              <a:fillRect/>
            </a:stretch>
          </p:blipFill>
          <p:spPr>
            <a:xfrm>
              <a:off x="3870071" y="6115062"/>
              <a:ext cx="748283" cy="155219"/>
            </a:xfrm>
            <a:prstGeom prst="rect">
              <a:avLst/>
            </a:prstGeom>
          </p:spPr>
        </p:pic>
        <p:pic>
          <p:nvPicPr>
            <p:cNvPr id="217" name="object 217"/>
            <p:cNvPicPr/>
            <p:nvPr/>
          </p:nvPicPr>
          <p:blipFill>
            <a:blip r:embed="rId156" cstate="print"/>
            <a:stretch>
              <a:fillRect/>
            </a:stretch>
          </p:blipFill>
          <p:spPr>
            <a:xfrm>
              <a:off x="8058911" y="6262116"/>
              <a:ext cx="259829" cy="238518"/>
            </a:xfrm>
            <a:prstGeom prst="rect">
              <a:avLst/>
            </a:prstGeom>
          </p:spPr>
        </p:pic>
      </p:grpSp>
      <p:sp>
        <p:nvSpPr>
          <p:cNvPr id="218" name="object 218"/>
          <p:cNvSpPr txBox="1">
            <a:spLocks noGrp="1"/>
          </p:cNvSpPr>
          <p:nvPr>
            <p:ph type="sldNum" sz="quarter" idx="12"/>
          </p:nvPr>
        </p:nvSpPr>
        <p:spPr>
          <a:xfrm>
            <a:off x="10134600" y="6468063"/>
            <a:ext cx="2743200" cy="141705"/>
          </a:xfrm>
          <a:prstGeom prst="rect">
            <a:avLst/>
          </a:prstGeom>
        </p:spPr>
        <p:txBody>
          <a:bodyPr vert="horz" wrap="square" lIns="0" tIns="3175" rIns="0" bIns="0" rtlCol="0" anchor="ctr">
            <a:spAutoFit/>
          </a:bodyPr>
          <a:lstStyle/>
          <a:p>
            <a:pPr marL="38100">
              <a:spcBef>
                <a:spcPts val="25"/>
              </a:spcBef>
            </a:pPr>
            <a:fld id="{81D60167-4931-47E6-BA6A-407CBD079E47}" type="slidenum">
              <a:rPr dirty="0"/>
              <a:pPr marL="38100">
                <a:spcBef>
                  <a:spcPts val="25"/>
                </a:spcBef>
              </a:pPr>
              <a:t>42</a:t>
            </a:fld>
            <a:endParaRPr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9675" y="2551100"/>
            <a:ext cx="3072650" cy="17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4419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514476" y="468249"/>
          <a:ext cx="9140189" cy="604874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85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87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870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839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5675"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FFFFFF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307975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200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Fibroblasts</a:t>
                      </a:r>
                      <a:endParaRPr sz="4200">
                        <a:latin typeface="Times New Roman"/>
                        <a:cs typeface="Times New Roman"/>
                      </a:endParaRPr>
                    </a:p>
                  </a:txBody>
                  <a:tcPr marL="0" marR="0" marT="8255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71717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5675">
                <a:tc rowSpan="5"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717171"/>
                      </a:solidFill>
                      <a:prstDash val="solid"/>
                    </a:lnR>
                  </a:tcPr>
                </a:tc>
                <a:tc rowSpan="5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5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717171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717171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255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71717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3380">
                <a:tc gridSpan="3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9050">
                      <a:solidFill>
                        <a:srgbClr val="717171"/>
                      </a:solidFill>
                      <a:prstDash val="solid"/>
                    </a:lnR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717171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4151">
                <a:tc gridSpan="3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9050">
                      <a:solidFill>
                        <a:srgbClr val="717171"/>
                      </a:solidFill>
                      <a:prstDash val="solid"/>
                    </a:lnR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717171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717171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48895">
                        <a:lnSpc>
                          <a:spcPct val="100000"/>
                        </a:lnSpc>
                        <a:spcBef>
                          <a:spcPts val="650"/>
                        </a:spcBef>
                        <a:tabLst>
                          <a:tab pos="1959610" algn="l"/>
                        </a:tabLst>
                      </a:pPr>
                      <a:r>
                        <a:rPr sz="4200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Adipose	cells</a:t>
                      </a:r>
                      <a:endParaRPr sz="4200">
                        <a:latin typeface="Times New Roman"/>
                        <a:cs typeface="Times New Roman"/>
                      </a:endParaRPr>
                    </a:p>
                  </a:txBody>
                  <a:tcPr marL="0" marR="0" marT="8255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71717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5675">
                <a:tc gridSpan="3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9050">
                      <a:solidFill>
                        <a:srgbClr val="717171"/>
                      </a:solidFill>
                      <a:prstDash val="solid"/>
                    </a:lnR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717171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717171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255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71717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3379">
                <a:tc gridSpan="3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9050">
                      <a:solidFill>
                        <a:srgbClr val="717171"/>
                      </a:solidFill>
                      <a:prstDash val="solid"/>
                    </a:lnR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717171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567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FFFFFF"/>
                      </a:solidFill>
                      <a:prstDash val="solid"/>
                    </a:lnR>
                  </a:tcPr>
                </a:tc>
                <a:tc rowSpan="2">
                  <a:txBody>
                    <a:bodyPr/>
                    <a:lstStyle/>
                    <a:p>
                      <a:pPr marL="226695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4200" b="1" u="heavy" spc="-5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cs typeface="Times New Roman"/>
                        </a:rPr>
                        <a:t>Fixed</a:t>
                      </a:r>
                      <a:r>
                        <a:rPr sz="4200" b="1" u="heavy" spc="-30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4200" b="1" u="heavy" spc="-5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cs typeface="Times New Roman"/>
                        </a:rPr>
                        <a:t>cells</a:t>
                      </a:r>
                      <a:r>
                        <a:rPr sz="4200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:</a:t>
                      </a:r>
                      <a:endParaRPr sz="4200">
                        <a:latin typeface="Times New Roman"/>
                        <a:cs typeface="Times New Roman"/>
                      </a:endParaRPr>
                    </a:p>
                  </a:txBody>
                  <a:tcPr marL="0" marR="0" marT="844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63636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717171"/>
                      </a:solidFill>
                      <a:prstDash val="solid"/>
                    </a:lnR>
                    <a:lnB w="28575">
                      <a:solidFill>
                        <a:srgbClr val="71717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717171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B w="28575">
                      <a:solidFill>
                        <a:srgbClr val="717171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515620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4200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Pericytes</a:t>
                      </a:r>
                      <a:endParaRPr sz="4200">
                        <a:latin typeface="Times New Roman"/>
                        <a:cs typeface="Times New Roman"/>
                      </a:endParaRPr>
                    </a:p>
                  </a:txBody>
                  <a:tcPr marL="0" marR="0" marT="844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71717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567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9050">
                      <a:solidFill>
                        <a:srgbClr val="FFFFFF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44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63636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717171"/>
                      </a:solidFill>
                      <a:prstDash val="solid"/>
                    </a:lnR>
                    <a:lnT w="28575">
                      <a:solidFill>
                        <a:srgbClr val="717171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717171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717171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44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71717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3379">
                <a:tc rowSpan="5"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717171"/>
                      </a:solidFill>
                      <a:prstDash val="solid"/>
                    </a:lnR>
                  </a:tcPr>
                </a:tc>
                <a:tc rowSpan="5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5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717171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5295">
                <a:tc gridSpan="3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9050">
                      <a:solidFill>
                        <a:srgbClr val="717171"/>
                      </a:solidFill>
                      <a:prstDash val="solid"/>
                    </a:lnR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717171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717171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405765">
                        <a:lnSpc>
                          <a:spcPct val="100000"/>
                        </a:lnSpc>
                        <a:spcBef>
                          <a:spcPts val="660"/>
                        </a:spcBef>
                        <a:tabLst>
                          <a:tab pos="1605280" algn="l"/>
                        </a:tabLst>
                      </a:pPr>
                      <a:r>
                        <a:rPr sz="4200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Mast	cells</a:t>
                      </a:r>
                      <a:endParaRPr sz="4200">
                        <a:latin typeface="Times New Roman"/>
                        <a:cs typeface="Times New Roman"/>
                      </a:endParaRPr>
                    </a:p>
                  </a:txBody>
                  <a:tcPr marL="0" marR="0" marT="838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71717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6056">
                <a:tc gridSpan="3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9050">
                      <a:solidFill>
                        <a:srgbClr val="717171"/>
                      </a:solidFill>
                      <a:prstDash val="solid"/>
                    </a:lnR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717171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717171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38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71717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3379">
                <a:tc gridSpan="3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9050">
                      <a:solidFill>
                        <a:srgbClr val="717171"/>
                      </a:solidFill>
                      <a:prstDash val="solid"/>
                    </a:lnR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717171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54914">
                <a:tc gridSpan="3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9050">
                      <a:solidFill>
                        <a:srgbClr val="717171"/>
                      </a:solidFill>
                      <a:prstDash val="solid"/>
                    </a:lnR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717171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717171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4200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Macrophages</a:t>
                      </a:r>
                      <a:endParaRPr sz="4200">
                        <a:latin typeface="Times New Roman"/>
                        <a:cs typeface="Times New Roman"/>
                      </a:endParaRPr>
                    </a:p>
                  </a:txBody>
                  <a:tcPr marL="0" marR="0" marT="838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71717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327660">
                        <a:lnSpc>
                          <a:spcPct val="100000"/>
                        </a:lnSpc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56438"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FFFFFF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38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71717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39301" y="6262115"/>
            <a:ext cx="203453" cy="23851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77008" y="1720977"/>
            <a:ext cx="4503420" cy="3234055"/>
            <a:chOff x="453008" y="1720976"/>
            <a:chExt cx="4503420" cy="3234055"/>
          </a:xfrm>
        </p:grpSpPr>
        <p:sp>
          <p:nvSpPr>
            <p:cNvPr id="3" name="object 3"/>
            <p:cNvSpPr/>
            <p:nvPr/>
          </p:nvSpPr>
          <p:spPr>
            <a:xfrm>
              <a:off x="4199381" y="1730501"/>
              <a:ext cx="747395" cy="3215005"/>
            </a:xfrm>
            <a:custGeom>
              <a:avLst/>
              <a:gdLst/>
              <a:ahLst/>
              <a:cxnLst/>
              <a:rect l="l" t="t" r="r" b="b"/>
              <a:pathLst>
                <a:path w="747395" h="3215004">
                  <a:moveTo>
                    <a:pt x="0" y="1607820"/>
                  </a:moveTo>
                  <a:lnTo>
                    <a:pt x="373760" y="1607820"/>
                  </a:lnTo>
                  <a:lnTo>
                    <a:pt x="373760" y="3214751"/>
                  </a:lnTo>
                  <a:lnTo>
                    <a:pt x="747394" y="3214751"/>
                  </a:lnTo>
                </a:path>
                <a:path w="747395" h="3215004">
                  <a:moveTo>
                    <a:pt x="0" y="1607820"/>
                  </a:moveTo>
                  <a:lnTo>
                    <a:pt x="747394" y="1607820"/>
                  </a:lnTo>
                </a:path>
                <a:path w="747395" h="3215004">
                  <a:moveTo>
                    <a:pt x="0" y="1606931"/>
                  </a:moveTo>
                  <a:lnTo>
                    <a:pt x="373760" y="1606931"/>
                  </a:lnTo>
                  <a:lnTo>
                    <a:pt x="373760" y="0"/>
                  </a:lnTo>
                  <a:lnTo>
                    <a:pt x="747394" y="0"/>
                  </a:lnTo>
                </a:path>
              </a:pathLst>
            </a:custGeom>
            <a:ln w="19050">
              <a:solidFill>
                <a:srgbClr val="292E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62533" y="2768345"/>
              <a:ext cx="3736975" cy="1140460"/>
            </a:xfrm>
            <a:custGeom>
              <a:avLst/>
              <a:gdLst/>
              <a:ahLst/>
              <a:cxnLst/>
              <a:rect l="l" t="t" r="r" b="b"/>
              <a:pathLst>
                <a:path w="3736975" h="1140460">
                  <a:moveTo>
                    <a:pt x="3736848" y="0"/>
                  </a:moveTo>
                  <a:lnTo>
                    <a:pt x="0" y="0"/>
                  </a:lnTo>
                  <a:lnTo>
                    <a:pt x="0" y="1139952"/>
                  </a:lnTo>
                  <a:lnTo>
                    <a:pt x="3736848" y="1139952"/>
                  </a:lnTo>
                  <a:lnTo>
                    <a:pt x="3736848" y="0"/>
                  </a:lnTo>
                  <a:close/>
                </a:path>
              </a:pathLst>
            </a:custGeom>
            <a:solidFill>
              <a:srgbClr val="363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62533" y="2768345"/>
              <a:ext cx="3736975" cy="1140460"/>
            </a:xfrm>
            <a:custGeom>
              <a:avLst/>
              <a:gdLst/>
              <a:ahLst/>
              <a:cxnLst/>
              <a:rect l="l" t="t" r="r" b="b"/>
              <a:pathLst>
                <a:path w="3736975" h="1140460">
                  <a:moveTo>
                    <a:pt x="0" y="1139952"/>
                  </a:moveTo>
                  <a:lnTo>
                    <a:pt x="3736848" y="1139952"/>
                  </a:lnTo>
                  <a:lnTo>
                    <a:pt x="3736848" y="0"/>
                  </a:lnTo>
                  <a:lnTo>
                    <a:pt x="0" y="0"/>
                  </a:lnTo>
                  <a:lnTo>
                    <a:pt x="0" y="1139952"/>
                  </a:lnTo>
                  <a:close/>
                </a:path>
              </a:pathLst>
            </a:custGeom>
            <a:ln w="19049">
              <a:solidFill>
                <a:srgbClr val="EBEBE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898775" y="3121280"/>
            <a:ext cx="1910080" cy="3765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300" b="1" u="heavy" spc="-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Transient</a:t>
            </a:r>
            <a:r>
              <a:rPr sz="2300" b="1" u="heavy" spc="-7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3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cells</a:t>
            </a:r>
            <a:r>
              <a:rPr sz="2300" spc="-5" dirty="0">
                <a:solidFill>
                  <a:srgbClr val="FFFFFF"/>
                </a:solidFill>
                <a:latin typeface="Times New Roman"/>
                <a:cs typeface="Times New Roman"/>
              </a:rPr>
              <a:t>:</a:t>
            </a:r>
            <a:endParaRPr sz="2300"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6460617" y="1152526"/>
            <a:ext cx="3756025" cy="1157605"/>
            <a:chOff x="4936616" y="1152525"/>
            <a:chExt cx="3756025" cy="1157605"/>
          </a:xfrm>
        </p:grpSpPr>
        <p:sp>
          <p:nvSpPr>
            <p:cNvPr id="8" name="object 8"/>
            <p:cNvSpPr/>
            <p:nvPr/>
          </p:nvSpPr>
          <p:spPr>
            <a:xfrm>
              <a:off x="4946141" y="1162050"/>
              <a:ext cx="3736975" cy="1138555"/>
            </a:xfrm>
            <a:custGeom>
              <a:avLst/>
              <a:gdLst/>
              <a:ahLst/>
              <a:cxnLst/>
              <a:rect l="l" t="t" r="r" b="b"/>
              <a:pathLst>
                <a:path w="3736975" h="1138555">
                  <a:moveTo>
                    <a:pt x="3736848" y="0"/>
                  </a:moveTo>
                  <a:lnTo>
                    <a:pt x="0" y="0"/>
                  </a:lnTo>
                  <a:lnTo>
                    <a:pt x="0" y="1138427"/>
                  </a:lnTo>
                  <a:lnTo>
                    <a:pt x="3736848" y="1138427"/>
                  </a:lnTo>
                  <a:lnTo>
                    <a:pt x="3736848" y="0"/>
                  </a:lnTo>
                  <a:close/>
                </a:path>
              </a:pathLst>
            </a:custGeom>
            <a:solidFill>
              <a:srgbClr val="363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946141" y="1162050"/>
              <a:ext cx="3736975" cy="1138555"/>
            </a:xfrm>
            <a:custGeom>
              <a:avLst/>
              <a:gdLst/>
              <a:ahLst/>
              <a:cxnLst/>
              <a:rect l="l" t="t" r="r" b="b"/>
              <a:pathLst>
                <a:path w="3736975" h="1138555">
                  <a:moveTo>
                    <a:pt x="0" y="1138427"/>
                  </a:moveTo>
                  <a:lnTo>
                    <a:pt x="3736848" y="1138427"/>
                  </a:lnTo>
                  <a:lnTo>
                    <a:pt x="3736848" y="0"/>
                  </a:lnTo>
                  <a:lnTo>
                    <a:pt x="0" y="0"/>
                  </a:lnTo>
                  <a:lnTo>
                    <a:pt x="0" y="1138427"/>
                  </a:lnTo>
                  <a:close/>
                </a:path>
              </a:pathLst>
            </a:custGeom>
            <a:ln w="19050">
              <a:solidFill>
                <a:srgbClr val="EBEBE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7600316" y="1513714"/>
            <a:ext cx="1477645" cy="376555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spc="-5" dirty="0"/>
              <a:t>Plasma</a:t>
            </a:r>
            <a:r>
              <a:rPr sz="2300" spc="-50" dirty="0"/>
              <a:t> </a:t>
            </a:r>
            <a:r>
              <a:rPr sz="2300" spc="-5" dirty="0"/>
              <a:t>cells</a:t>
            </a:r>
            <a:endParaRPr sz="2300"/>
          </a:p>
        </p:txBody>
      </p:sp>
      <p:grpSp>
        <p:nvGrpSpPr>
          <p:cNvPr id="11" name="object 11"/>
          <p:cNvGrpSpPr/>
          <p:nvPr/>
        </p:nvGrpSpPr>
        <p:grpSpPr>
          <a:xfrm>
            <a:off x="6460617" y="2758820"/>
            <a:ext cx="3756025" cy="1159510"/>
            <a:chOff x="4936616" y="2758820"/>
            <a:chExt cx="3756025" cy="1159510"/>
          </a:xfrm>
        </p:grpSpPr>
        <p:sp>
          <p:nvSpPr>
            <p:cNvPr id="12" name="object 12"/>
            <p:cNvSpPr/>
            <p:nvPr/>
          </p:nvSpPr>
          <p:spPr>
            <a:xfrm>
              <a:off x="4946141" y="2768345"/>
              <a:ext cx="3736975" cy="1140460"/>
            </a:xfrm>
            <a:custGeom>
              <a:avLst/>
              <a:gdLst/>
              <a:ahLst/>
              <a:cxnLst/>
              <a:rect l="l" t="t" r="r" b="b"/>
              <a:pathLst>
                <a:path w="3736975" h="1140460">
                  <a:moveTo>
                    <a:pt x="3736848" y="0"/>
                  </a:moveTo>
                  <a:lnTo>
                    <a:pt x="0" y="0"/>
                  </a:lnTo>
                  <a:lnTo>
                    <a:pt x="0" y="1139952"/>
                  </a:lnTo>
                  <a:lnTo>
                    <a:pt x="3736848" y="1139952"/>
                  </a:lnTo>
                  <a:lnTo>
                    <a:pt x="3736848" y="0"/>
                  </a:lnTo>
                  <a:close/>
                </a:path>
              </a:pathLst>
            </a:custGeom>
            <a:solidFill>
              <a:srgbClr val="363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946141" y="2768345"/>
              <a:ext cx="3736975" cy="1140460"/>
            </a:xfrm>
            <a:custGeom>
              <a:avLst/>
              <a:gdLst/>
              <a:ahLst/>
              <a:cxnLst/>
              <a:rect l="l" t="t" r="r" b="b"/>
              <a:pathLst>
                <a:path w="3736975" h="1140460">
                  <a:moveTo>
                    <a:pt x="0" y="1139952"/>
                  </a:moveTo>
                  <a:lnTo>
                    <a:pt x="3736848" y="1139952"/>
                  </a:lnTo>
                  <a:lnTo>
                    <a:pt x="3736848" y="0"/>
                  </a:lnTo>
                  <a:lnTo>
                    <a:pt x="0" y="0"/>
                  </a:lnTo>
                  <a:lnTo>
                    <a:pt x="0" y="1139952"/>
                  </a:lnTo>
                  <a:close/>
                </a:path>
              </a:pathLst>
            </a:custGeom>
            <a:ln w="19050">
              <a:solidFill>
                <a:srgbClr val="EBEBE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6483222" y="2818892"/>
            <a:ext cx="3710304" cy="98171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 algn="ctr">
              <a:lnSpc>
                <a:spcPct val="86300"/>
              </a:lnSpc>
              <a:spcBef>
                <a:spcPts val="480"/>
              </a:spcBef>
            </a:pPr>
            <a:r>
              <a:rPr sz="2300" dirty="0">
                <a:solidFill>
                  <a:srgbClr val="FFFFFF"/>
                </a:solidFill>
                <a:latin typeface="Times New Roman"/>
                <a:cs typeface="Times New Roman"/>
              </a:rPr>
              <a:t>White</a:t>
            </a:r>
            <a:r>
              <a:rPr sz="23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FFFFFF"/>
                </a:solidFill>
                <a:latin typeface="Times New Roman"/>
                <a:cs typeface="Times New Roman"/>
              </a:rPr>
              <a:t>blood</a:t>
            </a:r>
            <a:r>
              <a:rPr sz="23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00" spc="-5" dirty="0">
                <a:solidFill>
                  <a:srgbClr val="FFFFFF"/>
                </a:solidFill>
                <a:latin typeface="Times New Roman"/>
                <a:cs typeface="Times New Roman"/>
              </a:rPr>
              <a:t>cells</a:t>
            </a:r>
            <a:r>
              <a:rPr sz="23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FFFFFF"/>
                </a:solidFill>
                <a:latin typeface="Times New Roman"/>
                <a:cs typeface="Times New Roman"/>
              </a:rPr>
              <a:t>(Neutrophils, </a:t>
            </a:r>
            <a:r>
              <a:rPr sz="2300" spc="-5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FFFFFF"/>
                </a:solidFill>
                <a:latin typeface="Times New Roman"/>
                <a:cs typeface="Times New Roman"/>
              </a:rPr>
              <a:t>Eosinophils, Basophils, </a:t>
            </a:r>
            <a:r>
              <a:rPr sz="23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00" spc="-15" dirty="0">
                <a:solidFill>
                  <a:srgbClr val="FFFFFF"/>
                </a:solidFill>
                <a:latin typeface="Times New Roman"/>
                <a:cs typeface="Times New Roman"/>
              </a:rPr>
              <a:t>Lymphocytes,</a:t>
            </a:r>
            <a:r>
              <a:rPr sz="23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FFFFFF"/>
                </a:solidFill>
                <a:latin typeface="Times New Roman"/>
                <a:cs typeface="Times New Roman"/>
              </a:rPr>
              <a:t>Monocytes)</a:t>
            </a:r>
            <a:endParaRPr sz="2300">
              <a:latin typeface="Times New Roman"/>
              <a:cs typeface="Times New Roman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6460617" y="4365116"/>
            <a:ext cx="3756025" cy="1159510"/>
            <a:chOff x="4936616" y="4365116"/>
            <a:chExt cx="3756025" cy="1159510"/>
          </a:xfrm>
        </p:grpSpPr>
        <p:sp>
          <p:nvSpPr>
            <p:cNvPr id="16" name="object 16"/>
            <p:cNvSpPr/>
            <p:nvPr/>
          </p:nvSpPr>
          <p:spPr>
            <a:xfrm>
              <a:off x="4946141" y="4374641"/>
              <a:ext cx="3736975" cy="1140460"/>
            </a:xfrm>
            <a:custGeom>
              <a:avLst/>
              <a:gdLst/>
              <a:ahLst/>
              <a:cxnLst/>
              <a:rect l="l" t="t" r="r" b="b"/>
              <a:pathLst>
                <a:path w="3736975" h="1140460">
                  <a:moveTo>
                    <a:pt x="3736848" y="0"/>
                  </a:moveTo>
                  <a:lnTo>
                    <a:pt x="0" y="0"/>
                  </a:lnTo>
                  <a:lnTo>
                    <a:pt x="0" y="1139952"/>
                  </a:lnTo>
                  <a:lnTo>
                    <a:pt x="3736848" y="1139952"/>
                  </a:lnTo>
                  <a:lnTo>
                    <a:pt x="3736848" y="0"/>
                  </a:lnTo>
                  <a:close/>
                </a:path>
              </a:pathLst>
            </a:custGeom>
            <a:solidFill>
              <a:srgbClr val="363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946141" y="4374641"/>
              <a:ext cx="3736975" cy="1140460"/>
            </a:xfrm>
            <a:custGeom>
              <a:avLst/>
              <a:gdLst/>
              <a:ahLst/>
              <a:cxnLst/>
              <a:rect l="l" t="t" r="r" b="b"/>
              <a:pathLst>
                <a:path w="3736975" h="1140460">
                  <a:moveTo>
                    <a:pt x="0" y="1139952"/>
                  </a:moveTo>
                  <a:lnTo>
                    <a:pt x="3736848" y="1139952"/>
                  </a:lnTo>
                  <a:lnTo>
                    <a:pt x="3736848" y="0"/>
                  </a:lnTo>
                  <a:lnTo>
                    <a:pt x="0" y="0"/>
                  </a:lnTo>
                  <a:lnTo>
                    <a:pt x="0" y="1139952"/>
                  </a:lnTo>
                  <a:close/>
                </a:path>
              </a:pathLst>
            </a:custGeom>
            <a:ln w="19050">
              <a:solidFill>
                <a:srgbClr val="EBEBE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7537831" y="4728465"/>
            <a:ext cx="1600835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300" dirty="0">
                <a:solidFill>
                  <a:srgbClr val="FFFFFF"/>
                </a:solidFill>
                <a:latin typeface="Times New Roman"/>
                <a:cs typeface="Times New Roman"/>
              </a:rPr>
              <a:t>Macrophag</a:t>
            </a:r>
            <a:r>
              <a:rPr sz="2300" spc="-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300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endParaRPr sz="2300">
              <a:latin typeface="Times New Roman"/>
              <a:cs typeface="Times New Roman"/>
            </a:endParaRPr>
          </a:p>
        </p:txBody>
      </p:sp>
      <p:pic>
        <p:nvPicPr>
          <p:cNvPr id="19" name="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39301" y="6262115"/>
            <a:ext cx="203453" cy="238518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9614662" y="6295360"/>
            <a:ext cx="189865" cy="126317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spcBef>
                <a:spcPts val="25"/>
              </a:spcBef>
            </a:pPr>
            <a:fld id="{81D60167-4931-47E6-BA6A-407CBD079E47}" type="slidenum">
              <a:rPr sz="800" b="1" dirty="0">
                <a:solidFill>
                  <a:srgbClr val="FFFFFF"/>
                </a:solidFill>
                <a:latin typeface="Arial"/>
                <a:cs typeface="Arial"/>
              </a:rPr>
              <a:pPr marL="38100">
                <a:spcBef>
                  <a:spcPts val="25"/>
                </a:spcBef>
              </a:pPr>
              <a:t>6</a:t>
            </a:fld>
            <a:endParaRPr sz="800">
              <a:latin typeface="Arial"/>
              <a:cs typeface="Arial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69388" y="1914525"/>
            <a:ext cx="8255000" cy="1892300"/>
            <a:chOff x="445388" y="1914525"/>
            <a:chExt cx="8255000" cy="1892300"/>
          </a:xfrm>
        </p:grpSpPr>
        <p:sp>
          <p:nvSpPr>
            <p:cNvPr id="3" name="object 3"/>
            <p:cNvSpPr/>
            <p:nvPr/>
          </p:nvSpPr>
          <p:spPr>
            <a:xfrm>
              <a:off x="454913" y="1924050"/>
              <a:ext cx="8235950" cy="1873250"/>
            </a:xfrm>
            <a:custGeom>
              <a:avLst/>
              <a:gdLst/>
              <a:ahLst/>
              <a:cxnLst/>
              <a:rect l="l" t="t" r="r" b="b"/>
              <a:pathLst>
                <a:path w="8235950" h="1873250">
                  <a:moveTo>
                    <a:pt x="7923530" y="0"/>
                  </a:moveTo>
                  <a:lnTo>
                    <a:pt x="312166" y="0"/>
                  </a:lnTo>
                  <a:lnTo>
                    <a:pt x="266036" y="3386"/>
                  </a:lnTo>
                  <a:lnTo>
                    <a:pt x="222009" y="13222"/>
                  </a:lnTo>
                  <a:lnTo>
                    <a:pt x="180565" y="29024"/>
                  </a:lnTo>
                  <a:lnTo>
                    <a:pt x="142189" y="50308"/>
                  </a:lnTo>
                  <a:lnTo>
                    <a:pt x="107362" y="76591"/>
                  </a:lnTo>
                  <a:lnTo>
                    <a:pt x="76569" y="107388"/>
                  </a:lnTo>
                  <a:lnTo>
                    <a:pt x="50292" y="142217"/>
                  </a:lnTo>
                  <a:lnTo>
                    <a:pt x="29013" y="180593"/>
                  </a:lnTo>
                  <a:lnTo>
                    <a:pt x="13216" y="222032"/>
                  </a:lnTo>
                  <a:lnTo>
                    <a:pt x="3384" y="266051"/>
                  </a:lnTo>
                  <a:lnTo>
                    <a:pt x="0" y="312165"/>
                  </a:lnTo>
                  <a:lnTo>
                    <a:pt x="0" y="1560829"/>
                  </a:lnTo>
                  <a:lnTo>
                    <a:pt x="3384" y="1606944"/>
                  </a:lnTo>
                  <a:lnTo>
                    <a:pt x="13216" y="1650963"/>
                  </a:lnTo>
                  <a:lnTo>
                    <a:pt x="29013" y="1692402"/>
                  </a:lnTo>
                  <a:lnTo>
                    <a:pt x="50292" y="1730778"/>
                  </a:lnTo>
                  <a:lnTo>
                    <a:pt x="76569" y="1765607"/>
                  </a:lnTo>
                  <a:lnTo>
                    <a:pt x="107362" y="1796404"/>
                  </a:lnTo>
                  <a:lnTo>
                    <a:pt x="142189" y="1822687"/>
                  </a:lnTo>
                  <a:lnTo>
                    <a:pt x="180565" y="1843971"/>
                  </a:lnTo>
                  <a:lnTo>
                    <a:pt x="222009" y="1859773"/>
                  </a:lnTo>
                  <a:lnTo>
                    <a:pt x="266036" y="1869609"/>
                  </a:lnTo>
                  <a:lnTo>
                    <a:pt x="312166" y="1872995"/>
                  </a:lnTo>
                  <a:lnTo>
                    <a:pt x="7923530" y="1872995"/>
                  </a:lnTo>
                  <a:lnTo>
                    <a:pt x="7969644" y="1869609"/>
                  </a:lnTo>
                  <a:lnTo>
                    <a:pt x="8013663" y="1859773"/>
                  </a:lnTo>
                  <a:lnTo>
                    <a:pt x="8055102" y="1843971"/>
                  </a:lnTo>
                  <a:lnTo>
                    <a:pt x="8093478" y="1822687"/>
                  </a:lnTo>
                  <a:lnTo>
                    <a:pt x="8128307" y="1796404"/>
                  </a:lnTo>
                  <a:lnTo>
                    <a:pt x="8159104" y="1765607"/>
                  </a:lnTo>
                  <a:lnTo>
                    <a:pt x="8185387" y="1730778"/>
                  </a:lnTo>
                  <a:lnTo>
                    <a:pt x="8206671" y="1692402"/>
                  </a:lnTo>
                  <a:lnTo>
                    <a:pt x="8222473" y="1650963"/>
                  </a:lnTo>
                  <a:lnTo>
                    <a:pt x="8232309" y="1606944"/>
                  </a:lnTo>
                  <a:lnTo>
                    <a:pt x="8235695" y="1560829"/>
                  </a:lnTo>
                  <a:lnTo>
                    <a:pt x="8235695" y="312165"/>
                  </a:lnTo>
                  <a:lnTo>
                    <a:pt x="8232309" y="266051"/>
                  </a:lnTo>
                  <a:lnTo>
                    <a:pt x="8222473" y="222032"/>
                  </a:lnTo>
                  <a:lnTo>
                    <a:pt x="8206671" y="180593"/>
                  </a:lnTo>
                  <a:lnTo>
                    <a:pt x="8185387" y="142217"/>
                  </a:lnTo>
                  <a:lnTo>
                    <a:pt x="8159104" y="107388"/>
                  </a:lnTo>
                  <a:lnTo>
                    <a:pt x="8128307" y="76591"/>
                  </a:lnTo>
                  <a:lnTo>
                    <a:pt x="8093478" y="50308"/>
                  </a:lnTo>
                  <a:lnTo>
                    <a:pt x="8055102" y="29024"/>
                  </a:lnTo>
                  <a:lnTo>
                    <a:pt x="8013663" y="13222"/>
                  </a:lnTo>
                  <a:lnTo>
                    <a:pt x="7969644" y="3386"/>
                  </a:lnTo>
                  <a:lnTo>
                    <a:pt x="7923530" y="0"/>
                  </a:lnTo>
                  <a:close/>
                </a:path>
              </a:pathLst>
            </a:custGeom>
            <a:solidFill>
              <a:srgbClr val="363C46"/>
            </a:solidFill>
          </p:spPr>
          <p:txBody>
            <a:bodyPr wrap="square" lIns="0" tIns="0" rIns="0" bIns="0" rtlCol="0"/>
            <a:lstStyle/>
            <a:p>
              <a:endParaRPr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454913" y="1924050"/>
              <a:ext cx="8235950" cy="1873250"/>
            </a:xfrm>
            <a:custGeom>
              <a:avLst/>
              <a:gdLst/>
              <a:ahLst/>
              <a:cxnLst/>
              <a:rect l="l" t="t" r="r" b="b"/>
              <a:pathLst>
                <a:path w="8235950" h="1873250">
                  <a:moveTo>
                    <a:pt x="0" y="312165"/>
                  </a:moveTo>
                  <a:lnTo>
                    <a:pt x="3384" y="266051"/>
                  </a:lnTo>
                  <a:lnTo>
                    <a:pt x="13216" y="222032"/>
                  </a:lnTo>
                  <a:lnTo>
                    <a:pt x="29013" y="180593"/>
                  </a:lnTo>
                  <a:lnTo>
                    <a:pt x="50292" y="142217"/>
                  </a:lnTo>
                  <a:lnTo>
                    <a:pt x="76569" y="107388"/>
                  </a:lnTo>
                  <a:lnTo>
                    <a:pt x="107362" y="76591"/>
                  </a:lnTo>
                  <a:lnTo>
                    <a:pt x="142189" y="50308"/>
                  </a:lnTo>
                  <a:lnTo>
                    <a:pt x="180565" y="29024"/>
                  </a:lnTo>
                  <a:lnTo>
                    <a:pt x="222009" y="13222"/>
                  </a:lnTo>
                  <a:lnTo>
                    <a:pt x="266036" y="3386"/>
                  </a:lnTo>
                  <a:lnTo>
                    <a:pt x="312166" y="0"/>
                  </a:lnTo>
                  <a:lnTo>
                    <a:pt x="7923530" y="0"/>
                  </a:lnTo>
                  <a:lnTo>
                    <a:pt x="7969644" y="3386"/>
                  </a:lnTo>
                  <a:lnTo>
                    <a:pt x="8013663" y="13222"/>
                  </a:lnTo>
                  <a:lnTo>
                    <a:pt x="8055102" y="29024"/>
                  </a:lnTo>
                  <a:lnTo>
                    <a:pt x="8093478" y="50308"/>
                  </a:lnTo>
                  <a:lnTo>
                    <a:pt x="8128307" y="76591"/>
                  </a:lnTo>
                  <a:lnTo>
                    <a:pt x="8159104" y="107388"/>
                  </a:lnTo>
                  <a:lnTo>
                    <a:pt x="8185387" y="142217"/>
                  </a:lnTo>
                  <a:lnTo>
                    <a:pt x="8206671" y="180593"/>
                  </a:lnTo>
                  <a:lnTo>
                    <a:pt x="8222473" y="222032"/>
                  </a:lnTo>
                  <a:lnTo>
                    <a:pt x="8232309" y="266051"/>
                  </a:lnTo>
                  <a:lnTo>
                    <a:pt x="8235695" y="312165"/>
                  </a:lnTo>
                  <a:lnTo>
                    <a:pt x="8235695" y="1560829"/>
                  </a:lnTo>
                  <a:lnTo>
                    <a:pt x="8232309" y="1606944"/>
                  </a:lnTo>
                  <a:lnTo>
                    <a:pt x="8222473" y="1650963"/>
                  </a:lnTo>
                  <a:lnTo>
                    <a:pt x="8206671" y="1692402"/>
                  </a:lnTo>
                  <a:lnTo>
                    <a:pt x="8185387" y="1730778"/>
                  </a:lnTo>
                  <a:lnTo>
                    <a:pt x="8159104" y="1765607"/>
                  </a:lnTo>
                  <a:lnTo>
                    <a:pt x="8128307" y="1796404"/>
                  </a:lnTo>
                  <a:lnTo>
                    <a:pt x="8093478" y="1822687"/>
                  </a:lnTo>
                  <a:lnTo>
                    <a:pt x="8055102" y="1843971"/>
                  </a:lnTo>
                  <a:lnTo>
                    <a:pt x="8013663" y="1859773"/>
                  </a:lnTo>
                  <a:lnTo>
                    <a:pt x="7969644" y="1869609"/>
                  </a:lnTo>
                  <a:lnTo>
                    <a:pt x="7923530" y="1872995"/>
                  </a:lnTo>
                  <a:lnTo>
                    <a:pt x="312166" y="1872995"/>
                  </a:lnTo>
                  <a:lnTo>
                    <a:pt x="266036" y="1869609"/>
                  </a:lnTo>
                  <a:lnTo>
                    <a:pt x="222009" y="1859773"/>
                  </a:lnTo>
                  <a:lnTo>
                    <a:pt x="180565" y="1843971"/>
                  </a:lnTo>
                  <a:lnTo>
                    <a:pt x="142189" y="1822687"/>
                  </a:lnTo>
                  <a:lnTo>
                    <a:pt x="107362" y="1796404"/>
                  </a:lnTo>
                  <a:lnTo>
                    <a:pt x="76569" y="1765607"/>
                  </a:lnTo>
                  <a:lnTo>
                    <a:pt x="50292" y="1730778"/>
                  </a:lnTo>
                  <a:lnTo>
                    <a:pt x="29013" y="1692402"/>
                  </a:lnTo>
                  <a:lnTo>
                    <a:pt x="13216" y="1650963"/>
                  </a:lnTo>
                  <a:lnTo>
                    <a:pt x="3384" y="1606944"/>
                  </a:lnTo>
                  <a:lnTo>
                    <a:pt x="0" y="1560829"/>
                  </a:lnTo>
                  <a:lnTo>
                    <a:pt x="0" y="312165"/>
                  </a:lnTo>
                  <a:close/>
                </a:path>
              </a:pathLst>
            </a:custGeom>
            <a:ln w="19050">
              <a:solidFill>
                <a:srgbClr val="EBEBE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276345" y="1960321"/>
            <a:ext cx="5645150" cy="1549400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Fibroblast</a:t>
            </a:r>
            <a:endParaRPr sz="10000" dirty="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639301" y="6262115"/>
            <a:ext cx="203453" cy="238518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9614662" y="6295360"/>
            <a:ext cx="189865" cy="126317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spcBef>
                <a:spcPts val="25"/>
              </a:spcBef>
            </a:pPr>
            <a:fld id="{81D60167-4931-47E6-BA6A-407CBD079E47}" type="slidenum">
              <a:rPr sz="800" b="1" dirty="0">
                <a:solidFill>
                  <a:srgbClr val="FFFFFF"/>
                </a:solidFill>
                <a:latin typeface="Arial"/>
                <a:cs typeface="Arial"/>
              </a:rPr>
              <a:pPr marL="38100">
                <a:spcBef>
                  <a:spcPts val="25"/>
                </a:spcBef>
              </a:pPr>
              <a:t>7</a:t>
            </a:fld>
            <a:endParaRPr sz="800">
              <a:latin typeface="Arial"/>
              <a:cs typeface="Arial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43579" y="748941"/>
            <a:ext cx="4848860" cy="887730"/>
            <a:chOff x="238125" y="425576"/>
            <a:chExt cx="4848860" cy="887730"/>
          </a:xfrm>
        </p:grpSpPr>
        <p:sp>
          <p:nvSpPr>
            <p:cNvPr id="3" name="object 3"/>
            <p:cNvSpPr/>
            <p:nvPr/>
          </p:nvSpPr>
          <p:spPr>
            <a:xfrm>
              <a:off x="247650" y="435101"/>
              <a:ext cx="4829810" cy="868680"/>
            </a:xfrm>
            <a:custGeom>
              <a:avLst/>
              <a:gdLst/>
              <a:ahLst/>
              <a:cxnLst/>
              <a:rect l="l" t="t" r="r" b="b"/>
              <a:pathLst>
                <a:path w="4829810" h="868680">
                  <a:moveTo>
                    <a:pt x="4684776" y="0"/>
                  </a:moveTo>
                  <a:lnTo>
                    <a:pt x="144779" y="0"/>
                  </a:lnTo>
                  <a:lnTo>
                    <a:pt x="99018" y="7376"/>
                  </a:lnTo>
                  <a:lnTo>
                    <a:pt x="59275" y="27919"/>
                  </a:lnTo>
                  <a:lnTo>
                    <a:pt x="27934" y="59253"/>
                  </a:lnTo>
                  <a:lnTo>
                    <a:pt x="7381" y="98999"/>
                  </a:lnTo>
                  <a:lnTo>
                    <a:pt x="0" y="144780"/>
                  </a:lnTo>
                  <a:lnTo>
                    <a:pt x="0" y="723900"/>
                  </a:lnTo>
                  <a:lnTo>
                    <a:pt x="7381" y="769680"/>
                  </a:lnTo>
                  <a:lnTo>
                    <a:pt x="27934" y="809426"/>
                  </a:lnTo>
                  <a:lnTo>
                    <a:pt x="59275" y="840760"/>
                  </a:lnTo>
                  <a:lnTo>
                    <a:pt x="99018" y="861303"/>
                  </a:lnTo>
                  <a:lnTo>
                    <a:pt x="144779" y="868680"/>
                  </a:lnTo>
                  <a:lnTo>
                    <a:pt x="4684776" y="868680"/>
                  </a:lnTo>
                  <a:lnTo>
                    <a:pt x="4730556" y="861303"/>
                  </a:lnTo>
                  <a:lnTo>
                    <a:pt x="4770302" y="840760"/>
                  </a:lnTo>
                  <a:lnTo>
                    <a:pt x="4801636" y="809426"/>
                  </a:lnTo>
                  <a:lnTo>
                    <a:pt x="4822179" y="769680"/>
                  </a:lnTo>
                  <a:lnTo>
                    <a:pt x="4829556" y="723900"/>
                  </a:lnTo>
                  <a:lnTo>
                    <a:pt x="4829556" y="144780"/>
                  </a:lnTo>
                  <a:lnTo>
                    <a:pt x="4822179" y="98999"/>
                  </a:lnTo>
                  <a:lnTo>
                    <a:pt x="4801636" y="59253"/>
                  </a:lnTo>
                  <a:lnTo>
                    <a:pt x="4770302" y="27919"/>
                  </a:lnTo>
                  <a:lnTo>
                    <a:pt x="4730556" y="7376"/>
                  </a:lnTo>
                  <a:lnTo>
                    <a:pt x="4684776" y="0"/>
                  </a:lnTo>
                  <a:close/>
                </a:path>
              </a:pathLst>
            </a:custGeom>
            <a:solidFill>
              <a:srgbClr val="363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47650" y="435101"/>
              <a:ext cx="4829810" cy="868680"/>
            </a:xfrm>
            <a:custGeom>
              <a:avLst/>
              <a:gdLst/>
              <a:ahLst/>
              <a:cxnLst/>
              <a:rect l="l" t="t" r="r" b="b"/>
              <a:pathLst>
                <a:path w="4829810" h="868680">
                  <a:moveTo>
                    <a:pt x="0" y="144780"/>
                  </a:moveTo>
                  <a:lnTo>
                    <a:pt x="7381" y="98999"/>
                  </a:lnTo>
                  <a:lnTo>
                    <a:pt x="27934" y="59253"/>
                  </a:lnTo>
                  <a:lnTo>
                    <a:pt x="59275" y="27919"/>
                  </a:lnTo>
                  <a:lnTo>
                    <a:pt x="99018" y="7376"/>
                  </a:lnTo>
                  <a:lnTo>
                    <a:pt x="144779" y="0"/>
                  </a:lnTo>
                  <a:lnTo>
                    <a:pt x="4684776" y="0"/>
                  </a:lnTo>
                  <a:lnTo>
                    <a:pt x="4730556" y="7376"/>
                  </a:lnTo>
                  <a:lnTo>
                    <a:pt x="4770302" y="27919"/>
                  </a:lnTo>
                  <a:lnTo>
                    <a:pt x="4801636" y="59253"/>
                  </a:lnTo>
                  <a:lnTo>
                    <a:pt x="4822179" y="98999"/>
                  </a:lnTo>
                  <a:lnTo>
                    <a:pt x="4829556" y="144780"/>
                  </a:lnTo>
                  <a:lnTo>
                    <a:pt x="4829556" y="723900"/>
                  </a:lnTo>
                  <a:lnTo>
                    <a:pt x="4822179" y="769680"/>
                  </a:lnTo>
                  <a:lnTo>
                    <a:pt x="4801636" y="809426"/>
                  </a:lnTo>
                  <a:lnTo>
                    <a:pt x="4770302" y="840760"/>
                  </a:lnTo>
                  <a:lnTo>
                    <a:pt x="4730556" y="861303"/>
                  </a:lnTo>
                  <a:lnTo>
                    <a:pt x="4684776" y="868680"/>
                  </a:lnTo>
                  <a:lnTo>
                    <a:pt x="144779" y="868680"/>
                  </a:lnTo>
                  <a:lnTo>
                    <a:pt x="99018" y="861303"/>
                  </a:lnTo>
                  <a:lnTo>
                    <a:pt x="59275" y="840760"/>
                  </a:lnTo>
                  <a:lnTo>
                    <a:pt x="27934" y="809426"/>
                  </a:lnTo>
                  <a:lnTo>
                    <a:pt x="7381" y="769680"/>
                  </a:lnTo>
                  <a:lnTo>
                    <a:pt x="0" y="723900"/>
                  </a:lnTo>
                  <a:lnTo>
                    <a:pt x="0" y="144780"/>
                  </a:lnTo>
                  <a:close/>
                </a:path>
              </a:pathLst>
            </a:custGeom>
            <a:ln w="19050">
              <a:solidFill>
                <a:srgbClr val="EBEBE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1634054" y="1683048"/>
            <a:ext cx="4848860" cy="887730"/>
            <a:chOff x="238125" y="1371980"/>
            <a:chExt cx="4848860" cy="887730"/>
          </a:xfrm>
        </p:grpSpPr>
        <p:sp>
          <p:nvSpPr>
            <p:cNvPr id="6" name="object 6"/>
            <p:cNvSpPr/>
            <p:nvPr/>
          </p:nvSpPr>
          <p:spPr>
            <a:xfrm>
              <a:off x="247650" y="1381505"/>
              <a:ext cx="4829810" cy="868680"/>
            </a:xfrm>
            <a:custGeom>
              <a:avLst/>
              <a:gdLst/>
              <a:ahLst/>
              <a:cxnLst/>
              <a:rect l="l" t="t" r="r" b="b"/>
              <a:pathLst>
                <a:path w="4829810" h="868680">
                  <a:moveTo>
                    <a:pt x="4684776" y="0"/>
                  </a:moveTo>
                  <a:lnTo>
                    <a:pt x="144779" y="0"/>
                  </a:lnTo>
                  <a:lnTo>
                    <a:pt x="99018" y="7376"/>
                  </a:lnTo>
                  <a:lnTo>
                    <a:pt x="59275" y="27919"/>
                  </a:lnTo>
                  <a:lnTo>
                    <a:pt x="27934" y="59253"/>
                  </a:lnTo>
                  <a:lnTo>
                    <a:pt x="7381" y="98999"/>
                  </a:lnTo>
                  <a:lnTo>
                    <a:pt x="0" y="144780"/>
                  </a:lnTo>
                  <a:lnTo>
                    <a:pt x="0" y="723900"/>
                  </a:lnTo>
                  <a:lnTo>
                    <a:pt x="7381" y="769680"/>
                  </a:lnTo>
                  <a:lnTo>
                    <a:pt x="27934" y="809426"/>
                  </a:lnTo>
                  <a:lnTo>
                    <a:pt x="59275" y="840760"/>
                  </a:lnTo>
                  <a:lnTo>
                    <a:pt x="99018" y="861303"/>
                  </a:lnTo>
                  <a:lnTo>
                    <a:pt x="144779" y="868680"/>
                  </a:lnTo>
                  <a:lnTo>
                    <a:pt x="4684776" y="868680"/>
                  </a:lnTo>
                  <a:lnTo>
                    <a:pt x="4730556" y="861303"/>
                  </a:lnTo>
                  <a:lnTo>
                    <a:pt x="4770302" y="840760"/>
                  </a:lnTo>
                  <a:lnTo>
                    <a:pt x="4801636" y="809426"/>
                  </a:lnTo>
                  <a:lnTo>
                    <a:pt x="4822179" y="769680"/>
                  </a:lnTo>
                  <a:lnTo>
                    <a:pt x="4829556" y="723900"/>
                  </a:lnTo>
                  <a:lnTo>
                    <a:pt x="4829556" y="144780"/>
                  </a:lnTo>
                  <a:lnTo>
                    <a:pt x="4822179" y="98999"/>
                  </a:lnTo>
                  <a:lnTo>
                    <a:pt x="4801636" y="59253"/>
                  </a:lnTo>
                  <a:lnTo>
                    <a:pt x="4770302" y="27919"/>
                  </a:lnTo>
                  <a:lnTo>
                    <a:pt x="4730556" y="7376"/>
                  </a:lnTo>
                  <a:lnTo>
                    <a:pt x="4684776" y="0"/>
                  </a:lnTo>
                  <a:close/>
                </a:path>
              </a:pathLst>
            </a:custGeom>
            <a:solidFill>
              <a:srgbClr val="363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47650" y="1381505"/>
              <a:ext cx="4829810" cy="868680"/>
            </a:xfrm>
            <a:custGeom>
              <a:avLst/>
              <a:gdLst/>
              <a:ahLst/>
              <a:cxnLst/>
              <a:rect l="l" t="t" r="r" b="b"/>
              <a:pathLst>
                <a:path w="4829810" h="868680">
                  <a:moveTo>
                    <a:pt x="0" y="144780"/>
                  </a:moveTo>
                  <a:lnTo>
                    <a:pt x="7381" y="98999"/>
                  </a:lnTo>
                  <a:lnTo>
                    <a:pt x="27934" y="59253"/>
                  </a:lnTo>
                  <a:lnTo>
                    <a:pt x="59275" y="27919"/>
                  </a:lnTo>
                  <a:lnTo>
                    <a:pt x="99018" y="7376"/>
                  </a:lnTo>
                  <a:lnTo>
                    <a:pt x="144779" y="0"/>
                  </a:lnTo>
                  <a:lnTo>
                    <a:pt x="4684776" y="0"/>
                  </a:lnTo>
                  <a:lnTo>
                    <a:pt x="4730556" y="7376"/>
                  </a:lnTo>
                  <a:lnTo>
                    <a:pt x="4770302" y="27919"/>
                  </a:lnTo>
                  <a:lnTo>
                    <a:pt x="4801636" y="59253"/>
                  </a:lnTo>
                  <a:lnTo>
                    <a:pt x="4822179" y="98999"/>
                  </a:lnTo>
                  <a:lnTo>
                    <a:pt x="4829556" y="144780"/>
                  </a:lnTo>
                  <a:lnTo>
                    <a:pt x="4829556" y="723900"/>
                  </a:lnTo>
                  <a:lnTo>
                    <a:pt x="4822179" y="769680"/>
                  </a:lnTo>
                  <a:lnTo>
                    <a:pt x="4801636" y="809426"/>
                  </a:lnTo>
                  <a:lnTo>
                    <a:pt x="4770302" y="840760"/>
                  </a:lnTo>
                  <a:lnTo>
                    <a:pt x="4730556" y="861303"/>
                  </a:lnTo>
                  <a:lnTo>
                    <a:pt x="4684776" y="868680"/>
                  </a:lnTo>
                  <a:lnTo>
                    <a:pt x="144779" y="868680"/>
                  </a:lnTo>
                  <a:lnTo>
                    <a:pt x="99018" y="861303"/>
                  </a:lnTo>
                  <a:lnTo>
                    <a:pt x="59275" y="840760"/>
                  </a:lnTo>
                  <a:lnTo>
                    <a:pt x="27934" y="809426"/>
                  </a:lnTo>
                  <a:lnTo>
                    <a:pt x="7381" y="769680"/>
                  </a:lnTo>
                  <a:lnTo>
                    <a:pt x="0" y="723900"/>
                  </a:lnTo>
                  <a:lnTo>
                    <a:pt x="0" y="144780"/>
                  </a:lnTo>
                  <a:close/>
                </a:path>
              </a:pathLst>
            </a:custGeom>
            <a:ln w="19050">
              <a:solidFill>
                <a:srgbClr val="EBEBE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1624529" y="2657835"/>
            <a:ext cx="4848860" cy="889635"/>
            <a:chOff x="238125" y="2318385"/>
            <a:chExt cx="4848860" cy="889635"/>
          </a:xfrm>
        </p:grpSpPr>
        <p:sp>
          <p:nvSpPr>
            <p:cNvPr id="9" name="object 9"/>
            <p:cNvSpPr/>
            <p:nvPr/>
          </p:nvSpPr>
          <p:spPr>
            <a:xfrm>
              <a:off x="247650" y="2327910"/>
              <a:ext cx="4829810" cy="870585"/>
            </a:xfrm>
            <a:custGeom>
              <a:avLst/>
              <a:gdLst/>
              <a:ahLst/>
              <a:cxnLst/>
              <a:rect l="l" t="t" r="r" b="b"/>
              <a:pathLst>
                <a:path w="4829810" h="870585">
                  <a:moveTo>
                    <a:pt x="4684522" y="0"/>
                  </a:moveTo>
                  <a:lnTo>
                    <a:pt x="145034" y="0"/>
                  </a:lnTo>
                  <a:lnTo>
                    <a:pt x="99192" y="7390"/>
                  </a:lnTo>
                  <a:lnTo>
                    <a:pt x="59379" y="27972"/>
                  </a:lnTo>
                  <a:lnTo>
                    <a:pt x="27983" y="59362"/>
                  </a:lnTo>
                  <a:lnTo>
                    <a:pt x="7394" y="99177"/>
                  </a:lnTo>
                  <a:lnTo>
                    <a:pt x="0" y="145034"/>
                  </a:lnTo>
                  <a:lnTo>
                    <a:pt x="0" y="725169"/>
                  </a:lnTo>
                  <a:lnTo>
                    <a:pt x="7394" y="771026"/>
                  </a:lnTo>
                  <a:lnTo>
                    <a:pt x="27983" y="810841"/>
                  </a:lnTo>
                  <a:lnTo>
                    <a:pt x="59379" y="842231"/>
                  </a:lnTo>
                  <a:lnTo>
                    <a:pt x="99192" y="862813"/>
                  </a:lnTo>
                  <a:lnTo>
                    <a:pt x="145034" y="870203"/>
                  </a:lnTo>
                  <a:lnTo>
                    <a:pt x="4684522" y="870203"/>
                  </a:lnTo>
                  <a:lnTo>
                    <a:pt x="4730378" y="862813"/>
                  </a:lnTo>
                  <a:lnTo>
                    <a:pt x="4770193" y="842231"/>
                  </a:lnTo>
                  <a:lnTo>
                    <a:pt x="4801583" y="810841"/>
                  </a:lnTo>
                  <a:lnTo>
                    <a:pt x="4822165" y="771026"/>
                  </a:lnTo>
                  <a:lnTo>
                    <a:pt x="4829556" y="725169"/>
                  </a:lnTo>
                  <a:lnTo>
                    <a:pt x="4829556" y="145034"/>
                  </a:lnTo>
                  <a:lnTo>
                    <a:pt x="4822165" y="99177"/>
                  </a:lnTo>
                  <a:lnTo>
                    <a:pt x="4801583" y="59362"/>
                  </a:lnTo>
                  <a:lnTo>
                    <a:pt x="4770193" y="27972"/>
                  </a:lnTo>
                  <a:lnTo>
                    <a:pt x="4730378" y="7390"/>
                  </a:lnTo>
                  <a:lnTo>
                    <a:pt x="4684522" y="0"/>
                  </a:lnTo>
                  <a:close/>
                </a:path>
              </a:pathLst>
            </a:custGeom>
            <a:solidFill>
              <a:srgbClr val="363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47650" y="2327910"/>
              <a:ext cx="4829810" cy="870585"/>
            </a:xfrm>
            <a:custGeom>
              <a:avLst/>
              <a:gdLst/>
              <a:ahLst/>
              <a:cxnLst/>
              <a:rect l="l" t="t" r="r" b="b"/>
              <a:pathLst>
                <a:path w="4829810" h="870585">
                  <a:moveTo>
                    <a:pt x="0" y="145034"/>
                  </a:moveTo>
                  <a:lnTo>
                    <a:pt x="7394" y="99177"/>
                  </a:lnTo>
                  <a:lnTo>
                    <a:pt x="27983" y="59362"/>
                  </a:lnTo>
                  <a:lnTo>
                    <a:pt x="59379" y="27972"/>
                  </a:lnTo>
                  <a:lnTo>
                    <a:pt x="99192" y="7390"/>
                  </a:lnTo>
                  <a:lnTo>
                    <a:pt x="145034" y="0"/>
                  </a:lnTo>
                  <a:lnTo>
                    <a:pt x="4684522" y="0"/>
                  </a:lnTo>
                  <a:lnTo>
                    <a:pt x="4730378" y="7390"/>
                  </a:lnTo>
                  <a:lnTo>
                    <a:pt x="4770193" y="27972"/>
                  </a:lnTo>
                  <a:lnTo>
                    <a:pt x="4801583" y="59362"/>
                  </a:lnTo>
                  <a:lnTo>
                    <a:pt x="4822165" y="99177"/>
                  </a:lnTo>
                  <a:lnTo>
                    <a:pt x="4829556" y="145034"/>
                  </a:lnTo>
                  <a:lnTo>
                    <a:pt x="4829556" y="725169"/>
                  </a:lnTo>
                  <a:lnTo>
                    <a:pt x="4822165" y="771026"/>
                  </a:lnTo>
                  <a:lnTo>
                    <a:pt x="4801583" y="810841"/>
                  </a:lnTo>
                  <a:lnTo>
                    <a:pt x="4770193" y="842231"/>
                  </a:lnTo>
                  <a:lnTo>
                    <a:pt x="4730378" y="862813"/>
                  </a:lnTo>
                  <a:lnTo>
                    <a:pt x="4684522" y="870203"/>
                  </a:lnTo>
                  <a:lnTo>
                    <a:pt x="145034" y="870203"/>
                  </a:lnTo>
                  <a:lnTo>
                    <a:pt x="99192" y="862813"/>
                  </a:lnTo>
                  <a:lnTo>
                    <a:pt x="59379" y="842231"/>
                  </a:lnTo>
                  <a:lnTo>
                    <a:pt x="27983" y="810841"/>
                  </a:lnTo>
                  <a:lnTo>
                    <a:pt x="7394" y="771026"/>
                  </a:lnTo>
                  <a:lnTo>
                    <a:pt x="0" y="725169"/>
                  </a:lnTo>
                  <a:lnTo>
                    <a:pt x="0" y="145034"/>
                  </a:lnTo>
                  <a:close/>
                </a:path>
              </a:pathLst>
            </a:custGeom>
            <a:ln w="19050">
              <a:solidFill>
                <a:srgbClr val="EBEBE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1609725" y="3594713"/>
            <a:ext cx="4848860" cy="887730"/>
            <a:chOff x="238125" y="3266313"/>
            <a:chExt cx="4848860" cy="887730"/>
          </a:xfrm>
        </p:grpSpPr>
        <p:sp>
          <p:nvSpPr>
            <p:cNvPr id="12" name="object 12"/>
            <p:cNvSpPr/>
            <p:nvPr/>
          </p:nvSpPr>
          <p:spPr>
            <a:xfrm>
              <a:off x="247650" y="3275838"/>
              <a:ext cx="4829810" cy="868680"/>
            </a:xfrm>
            <a:custGeom>
              <a:avLst/>
              <a:gdLst/>
              <a:ahLst/>
              <a:cxnLst/>
              <a:rect l="l" t="t" r="r" b="b"/>
              <a:pathLst>
                <a:path w="4829810" h="868679">
                  <a:moveTo>
                    <a:pt x="4684776" y="0"/>
                  </a:moveTo>
                  <a:lnTo>
                    <a:pt x="144779" y="0"/>
                  </a:lnTo>
                  <a:lnTo>
                    <a:pt x="99018" y="7376"/>
                  </a:lnTo>
                  <a:lnTo>
                    <a:pt x="59275" y="27919"/>
                  </a:lnTo>
                  <a:lnTo>
                    <a:pt x="27934" y="59253"/>
                  </a:lnTo>
                  <a:lnTo>
                    <a:pt x="7381" y="98999"/>
                  </a:lnTo>
                  <a:lnTo>
                    <a:pt x="0" y="144779"/>
                  </a:lnTo>
                  <a:lnTo>
                    <a:pt x="0" y="723900"/>
                  </a:lnTo>
                  <a:lnTo>
                    <a:pt x="7381" y="769680"/>
                  </a:lnTo>
                  <a:lnTo>
                    <a:pt x="27934" y="809426"/>
                  </a:lnTo>
                  <a:lnTo>
                    <a:pt x="59275" y="840760"/>
                  </a:lnTo>
                  <a:lnTo>
                    <a:pt x="99018" y="861303"/>
                  </a:lnTo>
                  <a:lnTo>
                    <a:pt x="144779" y="868680"/>
                  </a:lnTo>
                  <a:lnTo>
                    <a:pt x="4684776" y="868680"/>
                  </a:lnTo>
                  <a:lnTo>
                    <a:pt x="4730556" y="861303"/>
                  </a:lnTo>
                  <a:lnTo>
                    <a:pt x="4770302" y="840760"/>
                  </a:lnTo>
                  <a:lnTo>
                    <a:pt x="4801636" y="809426"/>
                  </a:lnTo>
                  <a:lnTo>
                    <a:pt x="4822179" y="769680"/>
                  </a:lnTo>
                  <a:lnTo>
                    <a:pt x="4829556" y="723900"/>
                  </a:lnTo>
                  <a:lnTo>
                    <a:pt x="4829556" y="144779"/>
                  </a:lnTo>
                  <a:lnTo>
                    <a:pt x="4822179" y="98999"/>
                  </a:lnTo>
                  <a:lnTo>
                    <a:pt x="4801636" y="59253"/>
                  </a:lnTo>
                  <a:lnTo>
                    <a:pt x="4770302" y="27919"/>
                  </a:lnTo>
                  <a:lnTo>
                    <a:pt x="4730556" y="7376"/>
                  </a:lnTo>
                  <a:lnTo>
                    <a:pt x="4684776" y="0"/>
                  </a:lnTo>
                  <a:close/>
                </a:path>
              </a:pathLst>
            </a:custGeom>
            <a:solidFill>
              <a:srgbClr val="363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47650" y="3275838"/>
              <a:ext cx="4829810" cy="868680"/>
            </a:xfrm>
            <a:custGeom>
              <a:avLst/>
              <a:gdLst/>
              <a:ahLst/>
              <a:cxnLst/>
              <a:rect l="l" t="t" r="r" b="b"/>
              <a:pathLst>
                <a:path w="4829810" h="868679">
                  <a:moveTo>
                    <a:pt x="0" y="144779"/>
                  </a:moveTo>
                  <a:lnTo>
                    <a:pt x="7381" y="98999"/>
                  </a:lnTo>
                  <a:lnTo>
                    <a:pt x="27934" y="59253"/>
                  </a:lnTo>
                  <a:lnTo>
                    <a:pt x="59275" y="27919"/>
                  </a:lnTo>
                  <a:lnTo>
                    <a:pt x="99018" y="7376"/>
                  </a:lnTo>
                  <a:lnTo>
                    <a:pt x="144779" y="0"/>
                  </a:lnTo>
                  <a:lnTo>
                    <a:pt x="4684776" y="0"/>
                  </a:lnTo>
                  <a:lnTo>
                    <a:pt x="4730556" y="7376"/>
                  </a:lnTo>
                  <a:lnTo>
                    <a:pt x="4770302" y="27919"/>
                  </a:lnTo>
                  <a:lnTo>
                    <a:pt x="4801636" y="59253"/>
                  </a:lnTo>
                  <a:lnTo>
                    <a:pt x="4822179" y="98999"/>
                  </a:lnTo>
                  <a:lnTo>
                    <a:pt x="4829556" y="144779"/>
                  </a:lnTo>
                  <a:lnTo>
                    <a:pt x="4829556" y="723900"/>
                  </a:lnTo>
                  <a:lnTo>
                    <a:pt x="4822179" y="769680"/>
                  </a:lnTo>
                  <a:lnTo>
                    <a:pt x="4801636" y="809426"/>
                  </a:lnTo>
                  <a:lnTo>
                    <a:pt x="4770302" y="840760"/>
                  </a:lnTo>
                  <a:lnTo>
                    <a:pt x="4730556" y="861303"/>
                  </a:lnTo>
                  <a:lnTo>
                    <a:pt x="4684776" y="868680"/>
                  </a:lnTo>
                  <a:lnTo>
                    <a:pt x="144779" y="868680"/>
                  </a:lnTo>
                  <a:lnTo>
                    <a:pt x="99018" y="861303"/>
                  </a:lnTo>
                  <a:lnTo>
                    <a:pt x="59275" y="840760"/>
                  </a:lnTo>
                  <a:lnTo>
                    <a:pt x="27934" y="809426"/>
                  </a:lnTo>
                  <a:lnTo>
                    <a:pt x="7381" y="769680"/>
                  </a:lnTo>
                  <a:lnTo>
                    <a:pt x="0" y="723900"/>
                  </a:lnTo>
                  <a:lnTo>
                    <a:pt x="0" y="144779"/>
                  </a:lnTo>
                  <a:close/>
                </a:path>
              </a:pathLst>
            </a:custGeom>
            <a:ln w="19050">
              <a:solidFill>
                <a:srgbClr val="EBEBE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1609725" y="4554859"/>
            <a:ext cx="4848860" cy="887730"/>
            <a:chOff x="238125" y="4212716"/>
            <a:chExt cx="4848860" cy="887730"/>
          </a:xfrm>
        </p:grpSpPr>
        <p:sp>
          <p:nvSpPr>
            <p:cNvPr id="15" name="object 15"/>
            <p:cNvSpPr/>
            <p:nvPr/>
          </p:nvSpPr>
          <p:spPr>
            <a:xfrm>
              <a:off x="247650" y="4222241"/>
              <a:ext cx="4829810" cy="868680"/>
            </a:xfrm>
            <a:custGeom>
              <a:avLst/>
              <a:gdLst/>
              <a:ahLst/>
              <a:cxnLst/>
              <a:rect l="l" t="t" r="r" b="b"/>
              <a:pathLst>
                <a:path w="4829810" h="868679">
                  <a:moveTo>
                    <a:pt x="4684776" y="0"/>
                  </a:moveTo>
                  <a:lnTo>
                    <a:pt x="144779" y="0"/>
                  </a:lnTo>
                  <a:lnTo>
                    <a:pt x="99018" y="7376"/>
                  </a:lnTo>
                  <a:lnTo>
                    <a:pt x="59275" y="27919"/>
                  </a:lnTo>
                  <a:lnTo>
                    <a:pt x="27934" y="59253"/>
                  </a:lnTo>
                  <a:lnTo>
                    <a:pt x="7381" y="98999"/>
                  </a:lnTo>
                  <a:lnTo>
                    <a:pt x="0" y="144779"/>
                  </a:lnTo>
                  <a:lnTo>
                    <a:pt x="0" y="723899"/>
                  </a:lnTo>
                  <a:lnTo>
                    <a:pt x="7381" y="769680"/>
                  </a:lnTo>
                  <a:lnTo>
                    <a:pt x="27934" y="809426"/>
                  </a:lnTo>
                  <a:lnTo>
                    <a:pt x="59275" y="840760"/>
                  </a:lnTo>
                  <a:lnTo>
                    <a:pt x="99018" y="861303"/>
                  </a:lnTo>
                  <a:lnTo>
                    <a:pt x="144779" y="868679"/>
                  </a:lnTo>
                  <a:lnTo>
                    <a:pt x="4684776" y="868679"/>
                  </a:lnTo>
                  <a:lnTo>
                    <a:pt x="4730556" y="861303"/>
                  </a:lnTo>
                  <a:lnTo>
                    <a:pt x="4770302" y="840760"/>
                  </a:lnTo>
                  <a:lnTo>
                    <a:pt x="4801636" y="809426"/>
                  </a:lnTo>
                  <a:lnTo>
                    <a:pt x="4822179" y="769680"/>
                  </a:lnTo>
                  <a:lnTo>
                    <a:pt x="4829556" y="723899"/>
                  </a:lnTo>
                  <a:lnTo>
                    <a:pt x="4829556" y="144779"/>
                  </a:lnTo>
                  <a:lnTo>
                    <a:pt x="4822179" y="98999"/>
                  </a:lnTo>
                  <a:lnTo>
                    <a:pt x="4801636" y="59253"/>
                  </a:lnTo>
                  <a:lnTo>
                    <a:pt x="4770302" y="27919"/>
                  </a:lnTo>
                  <a:lnTo>
                    <a:pt x="4730556" y="7376"/>
                  </a:lnTo>
                  <a:lnTo>
                    <a:pt x="4684776" y="0"/>
                  </a:lnTo>
                  <a:close/>
                </a:path>
              </a:pathLst>
            </a:custGeom>
            <a:solidFill>
              <a:srgbClr val="363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47650" y="4222241"/>
              <a:ext cx="4829810" cy="868680"/>
            </a:xfrm>
            <a:custGeom>
              <a:avLst/>
              <a:gdLst/>
              <a:ahLst/>
              <a:cxnLst/>
              <a:rect l="l" t="t" r="r" b="b"/>
              <a:pathLst>
                <a:path w="4829810" h="868679">
                  <a:moveTo>
                    <a:pt x="0" y="144779"/>
                  </a:moveTo>
                  <a:lnTo>
                    <a:pt x="7381" y="98999"/>
                  </a:lnTo>
                  <a:lnTo>
                    <a:pt x="27934" y="59253"/>
                  </a:lnTo>
                  <a:lnTo>
                    <a:pt x="59275" y="27919"/>
                  </a:lnTo>
                  <a:lnTo>
                    <a:pt x="99018" y="7376"/>
                  </a:lnTo>
                  <a:lnTo>
                    <a:pt x="144779" y="0"/>
                  </a:lnTo>
                  <a:lnTo>
                    <a:pt x="4684776" y="0"/>
                  </a:lnTo>
                  <a:lnTo>
                    <a:pt x="4730556" y="7376"/>
                  </a:lnTo>
                  <a:lnTo>
                    <a:pt x="4770302" y="27919"/>
                  </a:lnTo>
                  <a:lnTo>
                    <a:pt x="4801636" y="59253"/>
                  </a:lnTo>
                  <a:lnTo>
                    <a:pt x="4822179" y="98999"/>
                  </a:lnTo>
                  <a:lnTo>
                    <a:pt x="4829556" y="144779"/>
                  </a:lnTo>
                  <a:lnTo>
                    <a:pt x="4829556" y="723899"/>
                  </a:lnTo>
                  <a:lnTo>
                    <a:pt x="4822179" y="769680"/>
                  </a:lnTo>
                  <a:lnTo>
                    <a:pt x="4801636" y="809426"/>
                  </a:lnTo>
                  <a:lnTo>
                    <a:pt x="4770302" y="840760"/>
                  </a:lnTo>
                  <a:lnTo>
                    <a:pt x="4730556" y="861303"/>
                  </a:lnTo>
                  <a:lnTo>
                    <a:pt x="4684776" y="868679"/>
                  </a:lnTo>
                  <a:lnTo>
                    <a:pt x="144779" y="868679"/>
                  </a:lnTo>
                  <a:lnTo>
                    <a:pt x="99018" y="861303"/>
                  </a:lnTo>
                  <a:lnTo>
                    <a:pt x="59275" y="840760"/>
                  </a:lnTo>
                  <a:lnTo>
                    <a:pt x="27934" y="809426"/>
                  </a:lnTo>
                  <a:lnTo>
                    <a:pt x="7381" y="769680"/>
                  </a:lnTo>
                  <a:lnTo>
                    <a:pt x="0" y="723899"/>
                  </a:lnTo>
                  <a:lnTo>
                    <a:pt x="0" y="144779"/>
                  </a:lnTo>
                  <a:close/>
                </a:path>
              </a:pathLst>
            </a:custGeom>
            <a:ln w="19050">
              <a:solidFill>
                <a:srgbClr val="EBEBE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1600200" y="5493644"/>
            <a:ext cx="4848860" cy="887730"/>
            <a:chOff x="238125" y="5159121"/>
            <a:chExt cx="4848860" cy="887730"/>
          </a:xfrm>
        </p:grpSpPr>
        <p:sp>
          <p:nvSpPr>
            <p:cNvPr id="18" name="object 18"/>
            <p:cNvSpPr/>
            <p:nvPr/>
          </p:nvSpPr>
          <p:spPr>
            <a:xfrm>
              <a:off x="247650" y="5168646"/>
              <a:ext cx="4829810" cy="868680"/>
            </a:xfrm>
            <a:custGeom>
              <a:avLst/>
              <a:gdLst/>
              <a:ahLst/>
              <a:cxnLst/>
              <a:rect l="l" t="t" r="r" b="b"/>
              <a:pathLst>
                <a:path w="4829810" h="868679">
                  <a:moveTo>
                    <a:pt x="4684776" y="0"/>
                  </a:moveTo>
                  <a:lnTo>
                    <a:pt x="144779" y="0"/>
                  </a:lnTo>
                  <a:lnTo>
                    <a:pt x="99018" y="7376"/>
                  </a:lnTo>
                  <a:lnTo>
                    <a:pt x="59275" y="27919"/>
                  </a:lnTo>
                  <a:lnTo>
                    <a:pt x="27934" y="59253"/>
                  </a:lnTo>
                  <a:lnTo>
                    <a:pt x="7381" y="98999"/>
                  </a:lnTo>
                  <a:lnTo>
                    <a:pt x="0" y="144779"/>
                  </a:lnTo>
                  <a:lnTo>
                    <a:pt x="0" y="723899"/>
                  </a:lnTo>
                  <a:lnTo>
                    <a:pt x="7381" y="769661"/>
                  </a:lnTo>
                  <a:lnTo>
                    <a:pt x="27934" y="809404"/>
                  </a:lnTo>
                  <a:lnTo>
                    <a:pt x="59275" y="840745"/>
                  </a:lnTo>
                  <a:lnTo>
                    <a:pt x="99018" y="861298"/>
                  </a:lnTo>
                  <a:lnTo>
                    <a:pt x="144779" y="868679"/>
                  </a:lnTo>
                  <a:lnTo>
                    <a:pt x="4684776" y="868679"/>
                  </a:lnTo>
                  <a:lnTo>
                    <a:pt x="4730556" y="861298"/>
                  </a:lnTo>
                  <a:lnTo>
                    <a:pt x="4770302" y="840745"/>
                  </a:lnTo>
                  <a:lnTo>
                    <a:pt x="4801636" y="809404"/>
                  </a:lnTo>
                  <a:lnTo>
                    <a:pt x="4822179" y="769661"/>
                  </a:lnTo>
                  <a:lnTo>
                    <a:pt x="4829556" y="723899"/>
                  </a:lnTo>
                  <a:lnTo>
                    <a:pt x="4829556" y="144779"/>
                  </a:lnTo>
                  <a:lnTo>
                    <a:pt x="4822179" y="98999"/>
                  </a:lnTo>
                  <a:lnTo>
                    <a:pt x="4801636" y="59253"/>
                  </a:lnTo>
                  <a:lnTo>
                    <a:pt x="4770302" y="27919"/>
                  </a:lnTo>
                  <a:lnTo>
                    <a:pt x="4730556" y="7376"/>
                  </a:lnTo>
                  <a:lnTo>
                    <a:pt x="4684776" y="0"/>
                  </a:lnTo>
                  <a:close/>
                </a:path>
              </a:pathLst>
            </a:custGeom>
            <a:solidFill>
              <a:srgbClr val="363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47650" y="5168646"/>
              <a:ext cx="4829810" cy="868680"/>
            </a:xfrm>
            <a:custGeom>
              <a:avLst/>
              <a:gdLst/>
              <a:ahLst/>
              <a:cxnLst/>
              <a:rect l="l" t="t" r="r" b="b"/>
              <a:pathLst>
                <a:path w="4829810" h="868679">
                  <a:moveTo>
                    <a:pt x="0" y="144779"/>
                  </a:moveTo>
                  <a:lnTo>
                    <a:pt x="7381" y="98999"/>
                  </a:lnTo>
                  <a:lnTo>
                    <a:pt x="27934" y="59253"/>
                  </a:lnTo>
                  <a:lnTo>
                    <a:pt x="59275" y="27919"/>
                  </a:lnTo>
                  <a:lnTo>
                    <a:pt x="99018" y="7376"/>
                  </a:lnTo>
                  <a:lnTo>
                    <a:pt x="144779" y="0"/>
                  </a:lnTo>
                  <a:lnTo>
                    <a:pt x="4684776" y="0"/>
                  </a:lnTo>
                  <a:lnTo>
                    <a:pt x="4730556" y="7376"/>
                  </a:lnTo>
                  <a:lnTo>
                    <a:pt x="4770302" y="27919"/>
                  </a:lnTo>
                  <a:lnTo>
                    <a:pt x="4801636" y="59253"/>
                  </a:lnTo>
                  <a:lnTo>
                    <a:pt x="4822179" y="98999"/>
                  </a:lnTo>
                  <a:lnTo>
                    <a:pt x="4829556" y="144779"/>
                  </a:lnTo>
                  <a:lnTo>
                    <a:pt x="4829556" y="723899"/>
                  </a:lnTo>
                  <a:lnTo>
                    <a:pt x="4822179" y="769661"/>
                  </a:lnTo>
                  <a:lnTo>
                    <a:pt x="4801636" y="809404"/>
                  </a:lnTo>
                  <a:lnTo>
                    <a:pt x="4770302" y="840745"/>
                  </a:lnTo>
                  <a:lnTo>
                    <a:pt x="4730556" y="861298"/>
                  </a:lnTo>
                  <a:lnTo>
                    <a:pt x="4684776" y="868679"/>
                  </a:lnTo>
                  <a:lnTo>
                    <a:pt x="144779" y="868679"/>
                  </a:lnTo>
                  <a:lnTo>
                    <a:pt x="99018" y="861298"/>
                  </a:lnTo>
                  <a:lnTo>
                    <a:pt x="59275" y="840745"/>
                  </a:lnTo>
                  <a:lnTo>
                    <a:pt x="27934" y="809404"/>
                  </a:lnTo>
                  <a:lnTo>
                    <a:pt x="7381" y="769661"/>
                  </a:lnTo>
                  <a:lnTo>
                    <a:pt x="0" y="723899"/>
                  </a:lnTo>
                  <a:lnTo>
                    <a:pt x="0" y="144779"/>
                  </a:lnTo>
                  <a:close/>
                </a:path>
              </a:pathLst>
            </a:custGeom>
            <a:ln w="19050">
              <a:solidFill>
                <a:srgbClr val="EBEBE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1744823" y="712127"/>
            <a:ext cx="4694712" cy="5452775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12700" marR="516255">
              <a:lnSpc>
                <a:spcPts val="2800"/>
              </a:lnSpc>
              <a:spcBef>
                <a:spcPts val="560"/>
              </a:spcBef>
            </a:pP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srgbClr val="FFFFFF"/>
                </a:solidFill>
                <a:latin typeface="Times New Roman"/>
                <a:cs typeface="Times New Roman"/>
              </a:rPr>
              <a:t>most</a:t>
            </a:r>
            <a:r>
              <a:rPr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numerous</a:t>
            </a:r>
            <a:r>
              <a:rPr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cells</a:t>
            </a:r>
            <a:r>
              <a:rPr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pc="-6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connective</a:t>
            </a:r>
            <a:r>
              <a:rPr spc="-5" dirty="0">
                <a:solidFill>
                  <a:srgbClr val="FFFFFF"/>
                </a:solidFill>
                <a:latin typeface="Times New Roman"/>
                <a:cs typeface="Times New Roman"/>
              </a:rPr>
              <a:t> tissue.</a:t>
            </a:r>
            <a:endParaRPr dirty="0">
              <a:latin typeface="Times New Roman"/>
              <a:cs typeface="Times New Roman"/>
            </a:endParaRPr>
          </a:p>
          <a:p>
            <a:pPr marL="12700" marR="475615">
              <a:lnSpc>
                <a:spcPts val="2800"/>
              </a:lnSpc>
              <a:spcBef>
                <a:spcPts val="1855"/>
              </a:spcBef>
            </a:pP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Occur</a:t>
            </a:r>
            <a:r>
              <a:rPr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active</a:t>
            </a:r>
            <a:r>
              <a:rPr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inactive </a:t>
            </a:r>
            <a:r>
              <a:rPr spc="-6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srgbClr val="FFFFFF"/>
                </a:solidFill>
                <a:latin typeface="Times New Roman"/>
                <a:cs typeface="Times New Roman"/>
              </a:rPr>
              <a:t>forms </a:t>
            </a: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(fibrocyte).</a:t>
            </a:r>
            <a:endParaRPr dirty="0">
              <a:latin typeface="Times New Roman"/>
              <a:cs typeface="Times New Roman"/>
            </a:endParaRPr>
          </a:p>
          <a:p>
            <a:pPr marL="12700" marR="5080">
              <a:lnSpc>
                <a:spcPts val="2800"/>
              </a:lnSpc>
              <a:spcBef>
                <a:spcPts val="1855"/>
              </a:spcBef>
            </a:pP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Originate</a:t>
            </a:r>
            <a:r>
              <a:rPr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srgbClr val="FFFFFF"/>
                </a:solidFill>
                <a:latin typeface="Times New Roman"/>
                <a:cs typeface="Times New Roman"/>
              </a:rPr>
              <a:t>from</a:t>
            </a:r>
            <a:r>
              <a:rPr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srgbClr val="FFFFFF"/>
                </a:solidFill>
                <a:latin typeface="Times New Roman"/>
                <a:cs typeface="Times New Roman"/>
              </a:rPr>
              <a:t>undifferentiated </a:t>
            </a:r>
            <a:r>
              <a:rPr spc="-6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mesenchymal</a:t>
            </a:r>
            <a:r>
              <a:rPr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cells.</a:t>
            </a:r>
            <a:endParaRPr dirty="0">
              <a:latin typeface="Times New Roman"/>
              <a:cs typeface="Times New Roman"/>
            </a:endParaRPr>
          </a:p>
          <a:p>
            <a:pPr>
              <a:spcBef>
                <a:spcPts val="35"/>
              </a:spcBef>
            </a:pPr>
            <a:endParaRPr dirty="0">
              <a:latin typeface="Times New Roman"/>
              <a:cs typeface="Times New Roman"/>
            </a:endParaRPr>
          </a:p>
          <a:p>
            <a:pPr marL="12700"/>
            <a:endParaRPr lang="en-US" dirty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marL="12700"/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Capable</a:t>
            </a:r>
            <a:r>
              <a:rPr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some</a:t>
            </a:r>
            <a:r>
              <a:rPr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srgbClr val="FFFFFF"/>
                </a:solidFill>
                <a:latin typeface="Times New Roman"/>
                <a:cs typeface="Times New Roman"/>
              </a:rPr>
              <a:t>movement.</a:t>
            </a:r>
            <a:endParaRPr dirty="0">
              <a:latin typeface="Times New Roman"/>
              <a:cs typeface="Times New Roman"/>
            </a:endParaRPr>
          </a:p>
          <a:p>
            <a:pPr>
              <a:spcBef>
                <a:spcPts val="15"/>
              </a:spcBef>
            </a:pPr>
            <a:endParaRPr dirty="0">
              <a:latin typeface="Times New Roman"/>
              <a:cs typeface="Times New Roman"/>
            </a:endParaRPr>
          </a:p>
          <a:p>
            <a:pPr marL="12700"/>
            <a:endParaRPr lang="en-US" dirty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marL="12700"/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Rarely</a:t>
            </a:r>
            <a:r>
              <a:rPr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srgbClr val="FFFFFF"/>
                </a:solidFill>
                <a:latin typeface="Times New Roman"/>
                <a:cs typeface="Times New Roman"/>
              </a:rPr>
              <a:t>undergo</a:t>
            </a:r>
            <a:r>
              <a:rPr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division.</a:t>
            </a:r>
            <a:endParaRPr dirty="0">
              <a:latin typeface="Times New Roman"/>
              <a:cs typeface="Times New Roman"/>
            </a:endParaRPr>
          </a:p>
          <a:p>
            <a:pPr marL="12700" marR="20955">
              <a:lnSpc>
                <a:spcPts val="2800"/>
              </a:lnSpc>
            </a:pPr>
            <a:r>
              <a:rPr lang="en-US" spc="-5" dirty="0">
                <a:solidFill>
                  <a:srgbClr val="FFFFFF"/>
                </a:solidFill>
                <a:latin typeface="Times New Roman"/>
                <a:cs typeface="Times New Roman"/>
              </a:rPr>
              <a:t/>
            </a:r>
            <a:br>
              <a:rPr lang="en-US" spc="-5" dirty="0">
                <a:solidFill>
                  <a:srgbClr val="FFFFFF"/>
                </a:solidFill>
                <a:latin typeface="Times New Roman"/>
                <a:cs typeface="Times New Roman"/>
              </a:rPr>
            </a:br>
            <a:endParaRPr lang="en-US" spc="-5" dirty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marL="12700" marR="20955">
              <a:lnSpc>
                <a:spcPts val="2800"/>
              </a:lnSpc>
            </a:pPr>
            <a:r>
              <a:rPr spc="-5" dirty="0">
                <a:solidFill>
                  <a:srgbClr val="FFFFFF"/>
                </a:solidFill>
                <a:latin typeface="Times New Roman"/>
                <a:cs typeface="Times New Roman"/>
              </a:rPr>
              <a:t>FGF</a:t>
            </a:r>
            <a:r>
              <a:rPr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srgbClr val="FFFFFF"/>
                </a:solidFill>
                <a:latin typeface="Times New Roman"/>
                <a:cs typeface="Times New Roman"/>
              </a:rPr>
              <a:t>may</a:t>
            </a:r>
            <a:r>
              <a:rPr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influence</a:t>
            </a:r>
            <a:r>
              <a:rPr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cell</a:t>
            </a:r>
            <a:r>
              <a:rPr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growth </a:t>
            </a:r>
            <a:r>
              <a:rPr spc="-6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srgbClr val="FFFFFF"/>
                </a:solidFill>
                <a:latin typeface="Times New Roman"/>
                <a:cs typeface="Times New Roman"/>
              </a:rPr>
              <a:t>differentiation.</a:t>
            </a:r>
            <a:endParaRPr dirty="0">
              <a:latin typeface="Times New Roman"/>
              <a:cs typeface="Times New Roman"/>
            </a:endParaRPr>
          </a:p>
        </p:txBody>
      </p:sp>
      <p:pic>
        <p:nvPicPr>
          <p:cNvPr id="21" name="object 2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39301" y="6262115"/>
            <a:ext cx="203453" cy="238518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63512" y="1066800"/>
            <a:ext cx="3828289" cy="5111496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9614662" y="6295360"/>
            <a:ext cx="189865" cy="126317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spcBef>
                <a:spcPts val="25"/>
              </a:spcBef>
            </a:pPr>
            <a:fld id="{81D60167-4931-47E6-BA6A-407CBD079E47}" type="slidenum">
              <a:rPr sz="800" b="1" dirty="0">
                <a:solidFill>
                  <a:srgbClr val="FFFFFF"/>
                </a:solidFill>
                <a:latin typeface="Arial"/>
                <a:cs typeface="Arial"/>
              </a:rPr>
              <a:pPr marL="38100">
                <a:spcBef>
                  <a:spcPts val="25"/>
                </a:spcBef>
              </a:pPr>
              <a:t>8</a:t>
            </a:fld>
            <a:endParaRPr sz="800">
              <a:latin typeface="Arial"/>
              <a:cs typeface="Arial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00200" y="914400"/>
            <a:ext cx="7531100" cy="955040"/>
            <a:chOff x="445388" y="180212"/>
            <a:chExt cx="7531100" cy="955040"/>
          </a:xfrm>
        </p:grpSpPr>
        <p:sp>
          <p:nvSpPr>
            <p:cNvPr id="3" name="object 3"/>
            <p:cNvSpPr/>
            <p:nvPr/>
          </p:nvSpPr>
          <p:spPr>
            <a:xfrm>
              <a:off x="454913" y="189737"/>
              <a:ext cx="7512050" cy="935990"/>
            </a:xfrm>
            <a:custGeom>
              <a:avLst/>
              <a:gdLst/>
              <a:ahLst/>
              <a:cxnLst/>
              <a:rect l="l" t="t" r="r" b="b"/>
              <a:pathLst>
                <a:path w="7512050" h="935990">
                  <a:moveTo>
                    <a:pt x="7355839" y="0"/>
                  </a:moveTo>
                  <a:lnTo>
                    <a:pt x="155956" y="0"/>
                  </a:lnTo>
                  <a:lnTo>
                    <a:pt x="106662" y="7953"/>
                  </a:lnTo>
                  <a:lnTo>
                    <a:pt x="63850" y="30097"/>
                  </a:lnTo>
                  <a:lnTo>
                    <a:pt x="30090" y="63861"/>
                  </a:lnTo>
                  <a:lnTo>
                    <a:pt x="7950" y="106671"/>
                  </a:lnTo>
                  <a:lnTo>
                    <a:pt x="0" y="155955"/>
                  </a:lnTo>
                  <a:lnTo>
                    <a:pt x="0" y="779779"/>
                  </a:lnTo>
                  <a:lnTo>
                    <a:pt x="7950" y="829064"/>
                  </a:lnTo>
                  <a:lnTo>
                    <a:pt x="30090" y="871874"/>
                  </a:lnTo>
                  <a:lnTo>
                    <a:pt x="63850" y="905638"/>
                  </a:lnTo>
                  <a:lnTo>
                    <a:pt x="106662" y="927782"/>
                  </a:lnTo>
                  <a:lnTo>
                    <a:pt x="155956" y="935735"/>
                  </a:lnTo>
                  <a:lnTo>
                    <a:pt x="7355839" y="935735"/>
                  </a:lnTo>
                  <a:lnTo>
                    <a:pt x="7405124" y="927782"/>
                  </a:lnTo>
                  <a:lnTo>
                    <a:pt x="7447934" y="905638"/>
                  </a:lnTo>
                  <a:lnTo>
                    <a:pt x="7481698" y="871874"/>
                  </a:lnTo>
                  <a:lnTo>
                    <a:pt x="7503842" y="829064"/>
                  </a:lnTo>
                  <a:lnTo>
                    <a:pt x="7511795" y="779779"/>
                  </a:lnTo>
                  <a:lnTo>
                    <a:pt x="7511795" y="155955"/>
                  </a:lnTo>
                  <a:lnTo>
                    <a:pt x="7503842" y="106671"/>
                  </a:lnTo>
                  <a:lnTo>
                    <a:pt x="7481698" y="63861"/>
                  </a:lnTo>
                  <a:lnTo>
                    <a:pt x="7447934" y="30097"/>
                  </a:lnTo>
                  <a:lnTo>
                    <a:pt x="7405124" y="7953"/>
                  </a:lnTo>
                  <a:lnTo>
                    <a:pt x="7355839" y="0"/>
                  </a:lnTo>
                  <a:close/>
                </a:path>
              </a:pathLst>
            </a:custGeom>
            <a:solidFill>
              <a:srgbClr val="6E6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54913" y="189737"/>
              <a:ext cx="7512050" cy="935990"/>
            </a:xfrm>
            <a:custGeom>
              <a:avLst/>
              <a:gdLst/>
              <a:ahLst/>
              <a:cxnLst/>
              <a:rect l="l" t="t" r="r" b="b"/>
              <a:pathLst>
                <a:path w="7512050" h="935990">
                  <a:moveTo>
                    <a:pt x="0" y="155955"/>
                  </a:moveTo>
                  <a:lnTo>
                    <a:pt x="7950" y="106671"/>
                  </a:lnTo>
                  <a:lnTo>
                    <a:pt x="30090" y="63861"/>
                  </a:lnTo>
                  <a:lnTo>
                    <a:pt x="63850" y="30097"/>
                  </a:lnTo>
                  <a:lnTo>
                    <a:pt x="106662" y="7953"/>
                  </a:lnTo>
                  <a:lnTo>
                    <a:pt x="155956" y="0"/>
                  </a:lnTo>
                  <a:lnTo>
                    <a:pt x="7355839" y="0"/>
                  </a:lnTo>
                  <a:lnTo>
                    <a:pt x="7405124" y="7953"/>
                  </a:lnTo>
                  <a:lnTo>
                    <a:pt x="7447934" y="30097"/>
                  </a:lnTo>
                  <a:lnTo>
                    <a:pt x="7481698" y="63861"/>
                  </a:lnTo>
                  <a:lnTo>
                    <a:pt x="7503842" y="106671"/>
                  </a:lnTo>
                  <a:lnTo>
                    <a:pt x="7511795" y="155955"/>
                  </a:lnTo>
                  <a:lnTo>
                    <a:pt x="7511795" y="779779"/>
                  </a:lnTo>
                  <a:lnTo>
                    <a:pt x="7503842" y="829064"/>
                  </a:lnTo>
                  <a:lnTo>
                    <a:pt x="7481698" y="871874"/>
                  </a:lnTo>
                  <a:lnTo>
                    <a:pt x="7447934" y="905638"/>
                  </a:lnTo>
                  <a:lnTo>
                    <a:pt x="7405124" y="927782"/>
                  </a:lnTo>
                  <a:lnTo>
                    <a:pt x="7355839" y="935735"/>
                  </a:lnTo>
                  <a:lnTo>
                    <a:pt x="155956" y="935735"/>
                  </a:lnTo>
                  <a:lnTo>
                    <a:pt x="106662" y="927782"/>
                  </a:lnTo>
                  <a:lnTo>
                    <a:pt x="63850" y="905638"/>
                  </a:lnTo>
                  <a:lnTo>
                    <a:pt x="30090" y="871874"/>
                  </a:lnTo>
                  <a:lnTo>
                    <a:pt x="7950" y="829064"/>
                  </a:lnTo>
                  <a:lnTo>
                    <a:pt x="0" y="779779"/>
                  </a:lnTo>
                  <a:lnTo>
                    <a:pt x="0" y="155955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900299" y="1068361"/>
            <a:ext cx="3651885" cy="635000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Active</a:t>
            </a:r>
            <a:r>
              <a:rPr sz="4000" spc="-30" dirty="0"/>
              <a:t> </a:t>
            </a:r>
            <a:r>
              <a:rPr sz="4000" spc="-5" dirty="0"/>
              <a:t>fibroblasts</a:t>
            </a:r>
            <a:endParaRPr sz="4000" dirty="0"/>
          </a:p>
        </p:txBody>
      </p:sp>
      <p:grpSp>
        <p:nvGrpSpPr>
          <p:cNvPr id="6" name="object 6"/>
          <p:cNvGrpSpPr/>
          <p:nvPr/>
        </p:nvGrpSpPr>
        <p:grpSpPr>
          <a:xfrm>
            <a:off x="1628238" y="1875751"/>
            <a:ext cx="8255000" cy="855980"/>
            <a:chOff x="445388" y="1614297"/>
            <a:chExt cx="8255000" cy="855980"/>
          </a:xfrm>
        </p:grpSpPr>
        <p:sp>
          <p:nvSpPr>
            <p:cNvPr id="7" name="object 7"/>
            <p:cNvSpPr/>
            <p:nvPr/>
          </p:nvSpPr>
          <p:spPr>
            <a:xfrm>
              <a:off x="454913" y="1623822"/>
              <a:ext cx="8235950" cy="836930"/>
            </a:xfrm>
            <a:custGeom>
              <a:avLst/>
              <a:gdLst/>
              <a:ahLst/>
              <a:cxnLst/>
              <a:rect l="l" t="t" r="r" b="b"/>
              <a:pathLst>
                <a:path w="8235950" h="836930">
                  <a:moveTo>
                    <a:pt x="8096250" y="0"/>
                  </a:moveTo>
                  <a:lnTo>
                    <a:pt x="139445" y="0"/>
                  </a:lnTo>
                  <a:lnTo>
                    <a:pt x="95370" y="7114"/>
                  </a:lnTo>
                  <a:lnTo>
                    <a:pt x="57091" y="26919"/>
                  </a:lnTo>
                  <a:lnTo>
                    <a:pt x="26905" y="57113"/>
                  </a:lnTo>
                  <a:lnTo>
                    <a:pt x="7109" y="95390"/>
                  </a:lnTo>
                  <a:lnTo>
                    <a:pt x="0" y="139445"/>
                  </a:lnTo>
                  <a:lnTo>
                    <a:pt x="0" y="697229"/>
                  </a:lnTo>
                  <a:lnTo>
                    <a:pt x="7109" y="741285"/>
                  </a:lnTo>
                  <a:lnTo>
                    <a:pt x="26905" y="779562"/>
                  </a:lnTo>
                  <a:lnTo>
                    <a:pt x="57091" y="809756"/>
                  </a:lnTo>
                  <a:lnTo>
                    <a:pt x="95370" y="829561"/>
                  </a:lnTo>
                  <a:lnTo>
                    <a:pt x="139445" y="836676"/>
                  </a:lnTo>
                  <a:lnTo>
                    <a:pt x="8096250" y="836676"/>
                  </a:lnTo>
                  <a:lnTo>
                    <a:pt x="8140305" y="829561"/>
                  </a:lnTo>
                  <a:lnTo>
                    <a:pt x="8178582" y="809756"/>
                  </a:lnTo>
                  <a:lnTo>
                    <a:pt x="8208776" y="779562"/>
                  </a:lnTo>
                  <a:lnTo>
                    <a:pt x="8228581" y="741285"/>
                  </a:lnTo>
                  <a:lnTo>
                    <a:pt x="8235695" y="697229"/>
                  </a:lnTo>
                  <a:lnTo>
                    <a:pt x="8235695" y="139445"/>
                  </a:lnTo>
                  <a:lnTo>
                    <a:pt x="8228581" y="95390"/>
                  </a:lnTo>
                  <a:lnTo>
                    <a:pt x="8208776" y="57113"/>
                  </a:lnTo>
                  <a:lnTo>
                    <a:pt x="8178582" y="26919"/>
                  </a:lnTo>
                  <a:lnTo>
                    <a:pt x="8140305" y="7114"/>
                  </a:lnTo>
                  <a:lnTo>
                    <a:pt x="8096250" y="0"/>
                  </a:lnTo>
                  <a:close/>
                </a:path>
              </a:pathLst>
            </a:custGeom>
            <a:solidFill>
              <a:srgbClr val="363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54913" y="1623822"/>
              <a:ext cx="8235950" cy="836930"/>
            </a:xfrm>
            <a:custGeom>
              <a:avLst/>
              <a:gdLst/>
              <a:ahLst/>
              <a:cxnLst/>
              <a:rect l="l" t="t" r="r" b="b"/>
              <a:pathLst>
                <a:path w="8235950" h="836930">
                  <a:moveTo>
                    <a:pt x="0" y="139445"/>
                  </a:moveTo>
                  <a:lnTo>
                    <a:pt x="7109" y="95390"/>
                  </a:lnTo>
                  <a:lnTo>
                    <a:pt x="26905" y="57113"/>
                  </a:lnTo>
                  <a:lnTo>
                    <a:pt x="57091" y="26919"/>
                  </a:lnTo>
                  <a:lnTo>
                    <a:pt x="95370" y="7114"/>
                  </a:lnTo>
                  <a:lnTo>
                    <a:pt x="139445" y="0"/>
                  </a:lnTo>
                  <a:lnTo>
                    <a:pt x="8096250" y="0"/>
                  </a:lnTo>
                  <a:lnTo>
                    <a:pt x="8140305" y="7114"/>
                  </a:lnTo>
                  <a:lnTo>
                    <a:pt x="8178582" y="26919"/>
                  </a:lnTo>
                  <a:lnTo>
                    <a:pt x="8208776" y="57113"/>
                  </a:lnTo>
                  <a:lnTo>
                    <a:pt x="8228581" y="95390"/>
                  </a:lnTo>
                  <a:lnTo>
                    <a:pt x="8235695" y="139445"/>
                  </a:lnTo>
                  <a:lnTo>
                    <a:pt x="8235695" y="697229"/>
                  </a:lnTo>
                  <a:lnTo>
                    <a:pt x="8228581" y="741285"/>
                  </a:lnTo>
                  <a:lnTo>
                    <a:pt x="8208776" y="779562"/>
                  </a:lnTo>
                  <a:lnTo>
                    <a:pt x="8178582" y="809756"/>
                  </a:lnTo>
                  <a:lnTo>
                    <a:pt x="8140305" y="829561"/>
                  </a:lnTo>
                  <a:lnTo>
                    <a:pt x="8096250" y="836676"/>
                  </a:lnTo>
                  <a:lnTo>
                    <a:pt x="139445" y="836676"/>
                  </a:lnTo>
                  <a:lnTo>
                    <a:pt x="95370" y="829561"/>
                  </a:lnTo>
                  <a:lnTo>
                    <a:pt x="57091" y="809756"/>
                  </a:lnTo>
                  <a:lnTo>
                    <a:pt x="26905" y="779562"/>
                  </a:lnTo>
                  <a:lnTo>
                    <a:pt x="7109" y="741285"/>
                  </a:lnTo>
                  <a:lnTo>
                    <a:pt x="0" y="697229"/>
                  </a:lnTo>
                  <a:lnTo>
                    <a:pt x="0" y="139445"/>
                  </a:lnTo>
                  <a:close/>
                </a:path>
              </a:pathLst>
            </a:custGeom>
            <a:ln w="19050">
              <a:solidFill>
                <a:srgbClr val="EBEBE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1628238" y="2787102"/>
            <a:ext cx="8255000" cy="855980"/>
            <a:chOff x="445388" y="2525648"/>
            <a:chExt cx="8255000" cy="855980"/>
          </a:xfrm>
        </p:grpSpPr>
        <p:sp>
          <p:nvSpPr>
            <p:cNvPr id="10" name="object 10"/>
            <p:cNvSpPr/>
            <p:nvPr/>
          </p:nvSpPr>
          <p:spPr>
            <a:xfrm>
              <a:off x="454913" y="2535173"/>
              <a:ext cx="8235950" cy="836930"/>
            </a:xfrm>
            <a:custGeom>
              <a:avLst/>
              <a:gdLst/>
              <a:ahLst/>
              <a:cxnLst/>
              <a:rect l="l" t="t" r="r" b="b"/>
              <a:pathLst>
                <a:path w="8235950" h="836929">
                  <a:moveTo>
                    <a:pt x="8096250" y="0"/>
                  </a:moveTo>
                  <a:lnTo>
                    <a:pt x="139445" y="0"/>
                  </a:lnTo>
                  <a:lnTo>
                    <a:pt x="95370" y="7114"/>
                  </a:lnTo>
                  <a:lnTo>
                    <a:pt x="57091" y="26919"/>
                  </a:lnTo>
                  <a:lnTo>
                    <a:pt x="26905" y="57113"/>
                  </a:lnTo>
                  <a:lnTo>
                    <a:pt x="7109" y="95390"/>
                  </a:lnTo>
                  <a:lnTo>
                    <a:pt x="0" y="139446"/>
                  </a:lnTo>
                  <a:lnTo>
                    <a:pt x="0" y="697229"/>
                  </a:lnTo>
                  <a:lnTo>
                    <a:pt x="7109" y="741285"/>
                  </a:lnTo>
                  <a:lnTo>
                    <a:pt x="26905" y="779562"/>
                  </a:lnTo>
                  <a:lnTo>
                    <a:pt x="57091" y="809756"/>
                  </a:lnTo>
                  <a:lnTo>
                    <a:pt x="95370" y="829561"/>
                  </a:lnTo>
                  <a:lnTo>
                    <a:pt x="139445" y="836676"/>
                  </a:lnTo>
                  <a:lnTo>
                    <a:pt x="8096250" y="836676"/>
                  </a:lnTo>
                  <a:lnTo>
                    <a:pt x="8140305" y="829561"/>
                  </a:lnTo>
                  <a:lnTo>
                    <a:pt x="8178582" y="809756"/>
                  </a:lnTo>
                  <a:lnTo>
                    <a:pt x="8208776" y="779562"/>
                  </a:lnTo>
                  <a:lnTo>
                    <a:pt x="8228581" y="741285"/>
                  </a:lnTo>
                  <a:lnTo>
                    <a:pt x="8235695" y="697229"/>
                  </a:lnTo>
                  <a:lnTo>
                    <a:pt x="8235695" y="139446"/>
                  </a:lnTo>
                  <a:lnTo>
                    <a:pt x="8228581" y="95390"/>
                  </a:lnTo>
                  <a:lnTo>
                    <a:pt x="8208776" y="57113"/>
                  </a:lnTo>
                  <a:lnTo>
                    <a:pt x="8178582" y="26919"/>
                  </a:lnTo>
                  <a:lnTo>
                    <a:pt x="8140305" y="7114"/>
                  </a:lnTo>
                  <a:lnTo>
                    <a:pt x="8096250" y="0"/>
                  </a:lnTo>
                  <a:close/>
                </a:path>
              </a:pathLst>
            </a:custGeom>
            <a:solidFill>
              <a:srgbClr val="363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54913" y="2535173"/>
              <a:ext cx="8235950" cy="836930"/>
            </a:xfrm>
            <a:custGeom>
              <a:avLst/>
              <a:gdLst/>
              <a:ahLst/>
              <a:cxnLst/>
              <a:rect l="l" t="t" r="r" b="b"/>
              <a:pathLst>
                <a:path w="8235950" h="836929">
                  <a:moveTo>
                    <a:pt x="0" y="139446"/>
                  </a:moveTo>
                  <a:lnTo>
                    <a:pt x="7109" y="95390"/>
                  </a:lnTo>
                  <a:lnTo>
                    <a:pt x="26905" y="57113"/>
                  </a:lnTo>
                  <a:lnTo>
                    <a:pt x="57091" y="26919"/>
                  </a:lnTo>
                  <a:lnTo>
                    <a:pt x="95370" y="7114"/>
                  </a:lnTo>
                  <a:lnTo>
                    <a:pt x="139445" y="0"/>
                  </a:lnTo>
                  <a:lnTo>
                    <a:pt x="8096250" y="0"/>
                  </a:lnTo>
                  <a:lnTo>
                    <a:pt x="8140305" y="7114"/>
                  </a:lnTo>
                  <a:lnTo>
                    <a:pt x="8178582" y="26919"/>
                  </a:lnTo>
                  <a:lnTo>
                    <a:pt x="8208776" y="57113"/>
                  </a:lnTo>
                  <a:lnTo>
                    <a:pt x="8228581" y="95390"/>
                  </a:lnTo>
                  <a:lnTo>
                    <a:pt x="8235695" y="139446"/>
                  </a:lnTo>
                  <a:lnTo>
                    <a:pt x="8235695" y="697229"/>
                  </a:lnTo>
                  <a:lnTo>
                    <a:pt x="8228581" y="741285"/>
                  </a:lnTo>
                  <a:lnTo>
                    <a:pt x="8208776" y="779562"/>
                  </a:lnTo>
                  <a:lnTo>
                    <a:pt x="8178582" y="809756"/>
                  </a:lnTo>
                  <a:lnTo>
                    <a:pt x="8140305" y="829561"/>
                  </a:lnTo>
                  <a:lnTo>
                    <a:pt x="8096250" y="836676"/>
                  </a:lnTo>
                  <a:lnTo>
                    <a:pt x="139445" y="836676"/>
                  </a:lnTo>
                  <a:lnTo>
                    <a:pt x="95370" y="829561"/>
                  </a:lnTo>
                  <a:lnTo>
                    <a:pt x="57091" y="809756"/>
                  </a:lnTo>
                  <a:lnTo>
                    <a:pt x="26905" y="779562"/>
                  </a:lnTo>
                  <a:lnTo>
                    <a:pt x="7109" y="741285"/>
                  </a:lnTo>
                  <a:lnTo>
                    <a:pt x="0" y="697229"/>
                  </a:lnTo>
                  <a:lnTo>
                    <a:pt x="0" y="139446"/>
                  </a:lnTo>
                  <a:close/>
                </a:path>
              </a:pathLst>
            </a:custGeom>
            <a:ln w="19050">
              <a:solidFill>
                <a:srgbClr val="EBEBE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1628238" y="3698455"/>
            <a:ext cx="8255000" cy="855980"/>
            <a:chOff x="445388" y="3437001"/>
            <a:chExt cx="8255000" cy="855980"/>
          </a:xfrm>
        </p:grpSpPr>
        <p:sp>
          <p:nvSpPr>
            <p:cNvPr id="13" name="object 13"/>
            <p:cNvSpPr/>
            <p:nvPr/>
          </p:nvSpPr>
          <p:spPr>
            <a:xfrm>
              <a:off x="454913" y="3446526"/>
              <a:ext cx="8235950" cy="836930"/>
            </a:xfrm>
            <a:custGeom>
              <a:avLst/>
              <a:gdLst/>
              <a:ahLst/>
              <a:cxnLst/>
              <a:rect l="l" t="t" r="r" b="b"/>
              <a:pathLst>
                <a:path w="8235950" h="836929">
                  <a:moveTo>
                    <a:pt x="8096250" y="0"/>
                  </a:moveTo>
                  <a:lnTo>
                    <a:pt x="139445" y="0"/>
                  </a:lnTo>
                  <a:lnTo>
                    <a:pt x="95370" y="7114"/>
                  </a:lnTo>
                  <a:lnTo>
                    <a:pt x="57091" y="26919"/>
                  </a:lnTo>
                  <a:lnTo>
                    <a:pt x="26905" y="57113"/>
                  </a:lnTo>
                  <a:lnTo>
                    <a:pt x="7109" y="95390"/>
                  </a:lnTo>
                  <a:lnTo>
                    <a:pt x="0" y="139446"/>
                  </a:lnTo>
                  <a:lnTo>
                    <a:pt x="0" y="697230"/>
                  </a:lnTo>
                  <a:lnTo>
                    <a:pt x="7109" y="741285"/>
                  </a:lnTo>
                  <a:lnTo>
                    <a:pt x="26905" y="779562"/>
                  </a:lnTo>
                  <a:lnTo>
                    <a:pt x="57091" y="809756"/>
                  </a:lnTo>
                  <a:lnTo>
                    <a:pt x="95370" y="829561"/>
                  </a:lnTo>
                  <a:lnTo>
                    <a:pt x="139445" y="836676"/>
                  </a:lnTo>
                  <a:lnTo>
                    <a:pt x="8096250" y="836676"/>
                  </a:lnTo>
                  <a:lnTo>
                    <a:pt x="8140305" y="829561"/>
                  </a:lnTo>
                  <a:lnTo>
                    <a:pt x="8178582" y="809756"/>
                  </a:lnTo>
                  <a:lnTo>
                    <a:pt x="8208776" y="779562"/>
                  </a:lnTo>
                  <a:lnTo>
                    <a:pt x="8228581" y="741285"/>
                  </a:lnTo>
                  <a:lnTo>
                    <a:pt x="8235695" y="697230"/>
                  </a:lnTo>
                  <a:lnTo>
                    <a:pt x="8235695" y="139446"/>
                  </a:lnTo>
                  <a:lnTo>
                    <a:pt x="8228581" y="95390"/>
                  </a:lnTo>
                  <a:lnTo>
                    <a:pt x="8208776" y="57113"/>
                  </a:lnTo>
                  <a:lnTo>
                    <a:pt x="8178582" y="26919"/>
                  </a:lnTo>
                  <a:lnTo>
                    <a:pt x="8140305" y="7114"/>
                  </a:lnTo>
                  <a:lnTo>
                    <a:pt x="8096250" y="0"/>
                  </a:lnTo>
                  <a:close/>
                </a:path>
              </a:pathLst>
            </a:custGeom>
            <a:solidFill>
              <a:srgbClr val="363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54913" y="3446526"/>
              <a:ext cx="8235950" cy="836930"/>
            </a:xfrm>
            <a:custGeom>
              <a:avLst/>
              <a:gdLst/>
              <a:ahLst/>
              <a:cxnLst/>
              <a:rect l="l" t="t" r="r" b="b"/>
              <a:pathLst>
                <a:path w="8235950" h="836929">
                  <a:moveTo>
                    <a:pt x="0" y="139446"/>
                  </a:moveTo>
                  <a:lnTo>
                    <a:pt x="7109" y="95390"/>
                  </a:lnTo>
                  <a:lnTo>
                    <a:pt x="26905" y="57113"/>
                  </a:lnTo>
                  <a:lnTo>
                    <a:pt x="57091" y="26919"/>
                  </a:lnTo>
                  <a:lnTo>
                    <a:pt x="95370" y="7114"/>
                  </a:lnTo>
                  <a:lnTo>
                    <a:pt x="139445" y="0"/>
                  </a:lnTo>
                  <a:lnTo>
                    <a:pt x="8096250" y="0"/>
                  </a:lnTo>
                  <a:lnTo>
                    <a:pt x="8140305" y="7114"/>
                  </a:lnTo>
                  <a:lnTo>
                    <a:pt x="8178582" y="26919"/>
                  </a:lnTo>
                  <a:lnTo>
                    <a:pt x="8208776" y="57113"/>
                  </a:lnTo>
                  <a:lnTo>
                    <a:pt x="8228581" y="95390"/>
                  </a:lnTo>
                  <a:lnTo>
                    <a:pt x="8235695" y="139446"/>
                  </a:lnTo>
                  <a:lnTo>
                    <a:pt x="8235695" y="697230"/>
                  </a:lnTo>
                  <a:lnTo>
                    <a:pt x="8228581" y="741285"/>
                  </a:lnTo>
                  <a:lnTo>
                    <a:pt x="8208776" y="779562"/>
                  </a:lnTo>
                  <a:lnTo>
                    <a:pt x="8178582" y="809756"/>
                  </a:lnTo>
                  <a:lnTo>
                    <a:pt x="8140305" y="829561"/>
                  </a:lnTo>
                  <a:lnTo>
                    <a:pt x="8096250" y="836676"/>
                  </a:lnTo>
                  <a:lnTo>
                    <a:pt x="139445" y="836676"/>
                  </a:lnTo>
                  <a:lnTo>
                    <a:pt x="95370" y="829561"/>
                  </a:lnTo>
                  <a:lnTo>
                    <a:pt x="57091" y="809756"/>
                  </a:lnTo>
                  <a:lnTo>
                    <a:pt x="26905" y="779562"/>
                  </a:lnTo>
                  <a:lnTo>
                    <a:pt x="7109" y="741285"/>
                  </a:lnTo>
                  <a:lnTo>
                    <a:pt x="0" y="697230"/>
                  </a:lnTo>
                  <a:lnTo>
                    <a:pt x="0" y="139446"/>
                  </a:lnTo>
                  <a:close/>
                </a:path>
              </a:pathLst>
            </a:custGeom>
            <a:ln w="19050">
              <a:solidFill>
                <a:srgbClr val="EBEBE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1628238" y="4609807"/>
            <a:ext cx="8255000" cy="855980"/>
            <a:chOff x="445388" y="4348353"/>
            <a:chExt cx="8255000" cy="855980"/>
          </a:xfrm>
        </p:grpSpPr>
        <p:sp>
          <p:nvSpPr>
            <p:cNvPr id="16" name="object 16"/>
            <p:cNvSpPr/>
            <p:nvPr/>
          </p:nvSpPr>
          <p:spPr>
            <a:xfrm>
              <a:off x="454913" y="4357878"/>
              <a:ext cx="8235950" cy="836930"/>
            </a:xfrm>
            <a:custGeom>
              <a:avLst/>
              <a:gdLst/>
              <a:ahLst/>
              <a:cxnLst/>
              <a:rect l="l" t="t" r="r" b="b"/>
              <a:pathLst>
                <a:path w="8235950" h="836929">
                  <a:moveTo>
                    <a:pt x="8096250" y="0"/>
                  </a:moveTo>
                  <a:lnTo>
                    <a:pt x="139445" y="0"/>
                  </a:lnTo>
                  <a:lnTo>
                    <a:pt x="95370" y="7114"/>
                  </a:lnTo>
                  <a:lnTo>
                    <a:pt x="57091" y="26919"/>
                  </a:lnTo>
                  <a:lnTo>
                    <a:pt x="26905" y="57113"/>
                  </a:lnTo>
                  <a:lnTo>
                    <a:pt x="7109" y="95390"/>
                  </a:lnTo>
                  <a:lnTo>
                    <a:pt x="0" y="139446"/>
                  </a:lnTo>
                  <a:lnTo>
                    <a:pt x="0" y="697230"/>
                  </a:lnTo>
                  <a:lnTo>
                    <a:pt x="7109" y="741285"/>
                  </a:lnTo>
                  <a:lnTo>
                    <a:pt x="26905" y="779562"/>
                  </a:lnTo>
                  <a:lnTo>
                    <a:pt x="57091" y="809756"/>
                  </a:lnTo>
                  <a:lnTo>
                    <a:pt x="95370" y="829561"/>
                  </a:lnTo>
                  <a:lnTo>
                    <a:pt x="139445" y="836676"/>
                  </a:lnTo>
                  <a:lnTo>
                    <a:pt x="8096250" y="836676"/>
                  </a:lnTo>
                  <a:lnTo>
                    <a:pt x="8140305" y="829561"/>
                  </a:lnTo>
                  <a:lnTo>
                    <a:pt x="8178582" y="809756"/>
                  </a:lnTo>
                  <a:lnTo>
                    <a:pt x="8208776" y="779562"/>
                  </a:lnTo>
                  <a:lnTo>
                    <a:pt x="8228581" y="741285"/>
                  </a:lnTo>
                  <a:lnTo>
                    <a:pt x="8235695" y="697230"/>
                  </a:lnTo>
                  <a:lnTo>
                    <a:pt x="8235695" y="139446"/>
                  </a:lnTo>
                  <a:lnTo>
                    <a:pt x="8228581" y="95390"/>
                  </a:lnTo>
                  <a:lnTo>
                    <a:pt x="8208776" y="57113"/>
                  </a:lnTo>
                  <a:lnTo>
                    <a:pt x="8178582" y="26919"/>
                  </a:lnTo>
                  <a:lnTo>
                    <a:pt x="8140305" y="7114"/>
                  </a:lnTo>
                  <a:lnTo>
                    <a:pt x="8096250" y="0"/>
                  </a:lnTo>
                  <a:close/>
                </a:path>
              </a:pathLst>
            </a:custGeom>
            <a:solidFill>
              <a:srgbClr val="363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54913" y="4357878"/>
              <a:ext cx="8235950" cy="836930"/>
            </a:xfrm>
            <a:custGeom>
              <a:avLst/>
              <a:gdLst/>
              <a:ahLst/>
              <a:cxnLst/>
              <a:rect l="l" t="t" r="r" b="b"/>
              <a:pathLst>
                <a:path w="8235950" h="836929">
                  <a:moveTo>
                    <a:pt x="0" y="139446"/>
                  </a:moveTo>
                  <a:lnTo>
                    <a:pt x="7109" y="95390"/>
                  </a:lnTo>
                  <a:lnTo>
                    <a:pt x="26905" y="57113"/>
                  </a:lnTo>
                  <a:lnTo>
                    <a:pt x="57091" y="26919"/>
                  </a:lnTo>
                  <a:lnTo>
                    <a:pt x="95370" y="7114"/>
                  </a:lnTo>
                  <a:lnTo>
                    <a:pt x="139445" y="0"/>
                  </a:lnTo>
                  <a:lnTo>
                    <a:pt x="8096250" y="0"/>
                  </a:lnTo>
                  <a:lnTo>
                    <a:pt x="8140305" y="7114"/>
                  </a:lnTo>
                  <a:lnTo>
                    <a:pt x="8178582" y="26919"/>
                  </a:lnTo>
                  <a:lnTo>
                    <a:pt x="8208776" y="57113"/>
                  </a:lnTo>
                  <a:lnTo>
                    <a:pt x="8228581" y="95390"/>
                  </a:lnTo>
                  <a:lnTo>
                    <a:pt x="8235695" y="139446"/>
                  </a:lnTo>
                  <a:lnTo>
                    <a:pt x="8235695" y="697230"/>
                  </a:lnTo>
                  <a:lnTo>
                    <a:pt x="8228581" y="741285"/>
                  </a:lnTo>
                  <a:lnTo>
                    <a:pt x="8208776" y="779562"/>
                  </a:lnTo>
                  <a:lnTo>
                    <a:pt x="8178582" y="809756"/>
                  </a:lnTo>
                  <a:lnTo>
                    <a:pt x="8140305" y="829561"/>
                  </a:lnTo>
                  <a:lnTo>
                    <a:pt x="8096250" y="836676"/>
                  </a:lnTo>
                  <a:lnTo>
                    <a:pt x="139445" y="836676"/>
                  </a:lnTo>
                  <a:lnTo>
                    <a:pt x="95370" y="829561"/>
                  </a:lnTo>
                  <a:lnTo>
                    <a:pt x="57091" y="809756"/>
                  </a:lnTo>
                  <a:lnTo>
                    <a:pt x="26905" y="779562"/>
                  </a:lnTo>
                  <a:lnTo>
                    <a:pt x="7109" y="741285"/>
                  </a:lnTo>
                  <a:lnTo>
                    <a:pt x="0" y="697230"/>
                  </a:lnTo>
                  <a:lnTo>
                    <a:pt x="0" y="139446"/>
                  </a:lnTo>
                  <a:close/>
                </a:path>
              </a:pathLst>
            </a:custGeom>
            <a:ln w="19050">
              <a:solidFill>
                <a:srgbClr val="EBEBE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1628238" y="5521158"/>
            <a:ext cx="8255000" cy="855980"/>
            <a:chOff x="445388" y="5259704"/>
            <a:chExt cx="8255000" cy="855980"/>
          </a:xfrm>
        </p:grpSpPr>
        <p:sp>
          <p:nvSpPr>
            <p:cNvPr id="19" name="object 19"/>
            <p:cNvSpPr/>
            <p:nvPr/>
          </p:nvSpPr>
          <p:spPr>
            <a:xfrm>
              <a:off x="454913" y="5269229"/>
              <a:ext cx="8235950" cy="836930"/>
            </a:xfrm>
            <a:custGeom>
              <a:avLst/>
              <a:gdLst/>
              <a:ahLst/>
              <a:cxnLst/>
              <a:rect l="l" t="t" r="r" b="b"/>
              <a:pathLst>
                <a:path w="8235950" h="836929">
                  <a:moveTo>
                    <a:pt x="8096250" y="0"/>
                  </a:moveTo>
                  <a:lnTo>
                    <a:pt x="139445" y="0"/>
                  </a:lnTo>
                  <a:lnTo>
                    <a:pt x="95370" y="7114"/>
                  </a:lnTo>
                  <a:lnTo>
                    <a:pt x="57091" y="26919"/>
                  </a:lnTo>
                  <a:lnTo>
                    <a:pt x="26905" y="57113"/>
                  </a:lnTo>
                  <a:lnTo>
                    <a:pt x="7109" y="95390"/>
                  </a:lnTo>
                  <a:lnTo>
                    <a:pt x="0" y="139446"/>
                  </a:lnTo>
                  <a:lnTo>
                    <a:pt x="0" y="697230"/>
                  </a:lnTo>
                  <a:lnTo>
                    <a:pt x="7109" y="741305"/>
                  </a:lnTo>
                  <a:lnTo>
                    <a:pt x="26905" y="779584"/>
                  </a:lnTo>
                  <a:lnTo>
                    <a:pt x="57091" y="809770"/>
                  </a:lnTo>
                  <a:lnTo>
                    <a:pt x="95370" y="829566"/>
                  </a:lnTo>
                  <a:lnTo>
                    <a:pt x="139445" y="836676"/>
                  </a:lnTo>
                  <a:lnTo>
                    <a:pt x="8096250" y="836676"/>
                  </a:lnTo>
                  <a:lnTo>
                    <a:pt x="8140305" y="829566"/>
                  </a:lnTo>
                  <a:lnTo>
                    <a:pt x="8178582" y="809770"/>
                  </a:lnTo>
                  <a:lnTo>
                    <a:pt x="8208776" y="779584"/>
                  </a:lnTo>
                  <a:lnTo>
                    <a:pt x="8228581" y="741305"/>
                  </a:lnTo>
                  <a:lnTo>
                    <a:pt x="8235695" y="697230"/>
                  </a:lnTo>
                  <a:lnTo>
                    <a:pt x="8235695" y="139446"/>
                  </a:lnTo>
                  <a:lnTo>
                    <a:pt x="8228581" y="95390"/>
                  </a:lnTo>
                  <a:lnTo>
                    <a:pt x="8208776" y="57113"/>
                  </a:lnTo>
                  <a:lnTo>
                    <a:pt x="8178582" y="26919"/>
                  </a:lnTo>
                  <a:lnTo>
                    <a:pt x="8140305" y="7114"/>
                  </a:lnTo>
                  <a:lnTo>
                    <a:pt x="8096250" y="0"/>
                  </a:lnTo>
                  <a:close/>
                </a:path>
              </a:pathLst>
            </a:custGeom>
            <a:solidFill>
              <a:srgbClr val="363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54913" y="5269229"/>
              <a:ext cx="8235950" cy="836930"/>
            </a:xfrm>
            <a:custGeom>
              <a:avLst/>
              <a:gdLst/>
              <a:ahLst/>
              <a:cxnLst/>
              <a:rect l="l" t="t" r="r" b="b"/>
              <a:pathLst>
                <a:path w="8235950" h="836929">
                  <a:moveTo>
                    <a:pt x="0" y="139446"/>
                  </a:moveTo>
                  <a:lnTo>
                    <a:pt x="7109" y="95390"/>
                  </a:lnTo>
                  <a:lnTo>
                    <a:pt x="26905" y="57113"/>
                  </a:lnTo>
                  <a:lnTo>
                    <a:pt x="57091" y="26919"/>
                  </a:lnTo>
                  <a:lnTo>
                    <a:pt x="95370" y="7114"/>
                  </a:lnTo>
                  <a:lnTo>
                    <a:pt x="139445" y="0"/>
                  </a:lnTo>
                  <a:lnTo>
                    <a:pt x="8096250" y="0"/>
                  </a:lnTo>
                  <a:lnTo>
                    <a:pt x="8140305" y="7114"/>
                  </a:lnTo>
                  <a:lnTo>
                    <a:pt x="8178582" y="26919"/>
                  </a:lnTo>
                  <a:lnTo>
                    <a:pt x="8208776" y="57113"/>
                  </a:lnTo>
                  <a:lnTo>
                    <a:pt x="8228581" y="95390"/>
                  </a:lnTo>
                  <a:lnTo>
                    <a:pt x="8235695" y="139446"/>
                  </a:lnTo>
                  <a:lnTo>
                    <a:pt x="8235695" y="697230"/>
                  </a:lnTo>
                  <a:lnTo>
                    <a:pt x="8228581" y="741305"/>
                  </a:lnTo>
                  <a:lnTo>
                    <a:pt x="8208776" y="779584"/>
                  </a:lnTo>
                  <a:lnTo>
                    <a:pt x="8178582" y="809770"/>
                  </a:lnTo>
                  <a:lnTo>
                    <a:pt x="8140305" y="829566"/>
                  </a:lnTo>
                  <a:lnTo>
                    <a:pt x="8096250" y="836676"/>
                  </a:lnTo>
                  <a:lnTo>
                    <a:pt x="139445" y="836676"/>
                  </a:lnTo>
                  <a:lnTo>
                    <a:pt x="95370" y="829566"/>
                  </a:lnTo>
                  <a:lnTo>
                    <a:pt x="57091" y="809770"/>
                  </a:lnTo>
                  <a:lnTo>
                    <a:pt x="26905" y="779584"/>
                  </a:lnTo>
                  <a:lnTo>
                    <a:pt x="7109" y="741305"/>
                  </a:lnTo>
                  <a:lnTo>
                    <a:pt x="0" y="697230"/>
                  </a:lnTo>
                  <a:lnTo>
                    <a:pt x="0" y="139446"/>
                  </a:lnTo>
                  <a:close/>
                </a:path>
              </a:pathLst>
            </a:custGeom>
            <a:ln w="19050">
              <a:solidFill>
                <a:srgbClr val="EBEBE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1850768" y="2058073"/>
            <a:ext cx="7402830" cy="43479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Closely</a:t>
            </a:r>
            <a:r>
              <a:rPr sz="26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Times New Roman"/>
                <a:cs typeface="Times New Roman"/>
              </a:rPr>
              <a:t>associated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 with</a:t>
            </a:r>
            <a:r>
              <a:rPr sz="26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collagen</a:t>
            </a:r>
            <a:r>
              <a:rPr sz="26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bundles.</a:t>
            </a:r>
            <a:endParaRPr sz="2600">
              <a:latin typeface="Times New Roman"/>
              <a:cs typeface="Times New Roman"/>
            </a:endParaRPr>
          </a:p>
          <a:p>
            <a:pPr>
              <a:spcBef>
                <a:spcPts val="30"/>
              </a:spcBef>
            </a:pPr>
            <a:endParaRPr sz="3500">
              <a:latin typeface="Times New Roman"/>
              <a:cs typeface="Times New Roman"/>
            </a:endParaRPr>
          </a:p>
          <a:p>
            <a:pPr marL="12700">
              <a:spcBef>
                <a:spcPts val="5"/>
              </a:spcBef>
            </a:pP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Elongated,</a:t>
            </a:r>
            <a:r>
              <a:rPr sz="26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Times New Roman"/>
                <a:cs typeface="Times New Roman"/>
              </a:rPr>
              <a:t>fusiform,</a:t>
            </a:r>
            <a:r>
              <a:rPr sz="26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have</a:t>
            </a:r>
            <a:r>
              <a:rPr sz="26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Times New Roman"/>
                <a:cs typeface="Times New Roman"/>
              </a:rPr>
              <a:t>many processes.</a:t>
            </a:r>
            <a:endParaRPr sz="2600">
              <a:latin typeface="Times New Roman"/>
              <a:cs typeface="Times New Roman"/>
            </a:endParaRPr>
          </a:p>
          <a:p>
            <a:pPr>
              <a:spcBef>
                <a:spcPts val="50"/>
              </a:spcBef>
            </a:pPr>
            <a:endParaRPr sz="2700">
              <a:latin typeface="Times New Roman"/>
              <a:cs typeface="Times New Roman"/>
            </a:endParaRPr>
          </a:p>
          <a:p>
            <a:pPr marL="12700" marR="5080">
              <a:lnSpc>
                <a:spcPts val="2700"/>
              </a:lnSpc>
            </a:pP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Cytoplasm</a:t>
            </a:r>
            <a:r>
              <a:rPr sz="26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is pale</a:t>
            </a:r>
            <a:r>
              <a:rPr sz="26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6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Times New Roman"/>
                <a:cs typeface="Times New Roman"/>
              </a:rPr>
              <a:t>difficult</a:t>
            </a:r>
            <a:r>
              <a:rPr sz="26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6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be</a:t>
            </a:r>
            <a:r>
              <a:rPr sz="26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Times New Roman"/>
                <a:cs typeface="Times New Roman"/>
              </a:rPr>
              <a:t>differentiated</a:t>
            </a:r>
            <a:r>
              <a:rPr sz="26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from </a:t>
            </a:r>
            <a:r>
              <a:rPr sz="2600" spc="-6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near</a:t>
            </a:r>
            <a:r>
              <a:rPr sz="26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by</a:t>
            </a:r>
            <a:r>
              <a:rPr sz="2600" spc="-5" dirty="0">
                <a:solidFill>
                  <a:srgbClr val="FFFFFF"/>
                </a:solidFill>
                <a:latin typeface="Times New Roman"/>
                <a:cs typeface="Times New Roman"/>
              </a:rPr>
              <a:t> tissue.</a:t>
            </a:r>
            <a:endParaRPr sz="2600">
              <a:latin typeface="Times New Roman"/>
              <a:cs typeface="Times New Roman"/>
            </a:endParaRPr>
          </a:p>
          <a:p>
            <a:pPr>
              <a:spcBef>
                <a:spcPts val="35"/>
              </a:spcBef>
            </a:pPr>
            <a:endParaRPr sz="2300">
              <a:latin typeface="Times New Roman"/>
              <a:cs typeface="Times New Roman"/>
            </a:endParaRPr>
          </a:p>
          <a:p>
            <a:pPr marL="12700"/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Nucleus</a:t>
            </a:r>
            <a:r>
              <a:rPr sz="26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sz="2600" spc="-10" dirty="0">
                <a:solidFill>
                  <a:srgbClr val="FFFFFF"/>
                </a:solidFill>
                <a:latin typeface="Times New Roman"/>
                <a:cs typeface="Times New Roman"/>
              </a:rPr>
              <a:t> large,</a:t>
            </a:r>
            <a:r>
              <a:rPr sz="26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dark</a:t>
            </a:r>
            <a:r>
              <a:rPr sz="2600" spc="-5" dirty="0">
                <a:solidFill>
                  <a:srgbClr val="FFFFFF"/>
                </a:solidFill>
                <a:latin typeface="Times New Roman"/>
                <a:cs typeface="Times New Roman"/>
              </a:rPr>
              <a:t> stained</a:t>
            </a:r>
            <a:r>
              <a:rPr sz="26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600" spc="-15" dirty="0">
                <a:solidFill>
                  <a:srgbClr val="FFFFFF"/>
                </a:solidFill>
                <a:latin typeface="Times New Roman"/>
                <a:cs typeface="Times New Roman"/>
              </a:rPr>
              <a:t> granular.</a:t>
            </a:r>
            <a:endParaRPr sz="2600">
              <a:latin typeface="Times New Roman"/>
              <a:cs typeface="Times New Roman"/>
            </a:endParaRPr>
          </a:p>
          <a:p>
            <a:pPr>
              <a:spcBef>
                <a:spcPts val="50"/>
              </a:spcBef>
            </a:pPr>
            <a:endParaRPr sz="2700">
              <a:latin typeface="Times New Roman"/>
              <a:cs typeface="Times New Roman"/>
            </a:endParaRPr>
          </a:p>
          <a:p>
            <a:pPr marL="12700" marR="450850">
              <a:lnSpc>
                <a:spcPts val="2700"/>
              </a:lnSpc>
            </a:pP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E.M:</a:t>
            </a:r>
            <a:r>
              <a:rPr sz="26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prominent</a:t>
            </a:r>
            <a:r>
              <a:rPr sz="26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Golgi,</a:t>
            </a:r>
            <a:r>
              <a:rPr sz="26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mitochondria,</a:t>
            </a:r>
            <a:r>
              <a:rPr sz="26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rER,</a:t>
            </a:r>
            <a:r>
              <a:rPr sz="26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Times New Roman"/>
                <a:cs typeface="Times New Roman"/>
              </a:rPr>
              <a:t>actin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sz="2600" spc="-6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Times New Roman"/>
                <a:cs typeface="Times New Roman"/>
              </a:rPr>
              <a:t>myosin.</a:t>
            </a:r>
            <a:endParaRPr sz="2600">
              <a:latin typeface="Times New Roman"/>
              <a:cs typeface="Times New Roman"/>
            </a:endParaRPr>
          </a:p>
        </p:txBody>
      </p:sp>
      <p:pic>
        <p:nvPicPr>
          <p:cNvPr id="22" name="object 2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98151" y="6523569"/>
            <a:ext cx="203453" cy="238518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9273512" y="6556814"/>
            <a:ext cx="189865" cy="126317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spcBef>
                <a:spcPts val="25"/>
              </a:spcBef>
            </a:pPr>
            <a:fld id="{81D60167-4931-47E6-BA6A-407CBD079E47}" type="slidenum">
              <a:rPr sz="800" b="1" dirty="0">
                <a:solidFill>
                  <a:srgbClr val="FFFFFF"/>
                </a:solidFill>
                <a:latin typeface="Arial"/>
                <a:cs typeface="Arial"/>
              </a:rPr>
              <a:pPr marL="38100">
                <a:spcBef>
                  <a:spcPts val="25"/>
                </a:spcBef>
              </a:pPr>
              <a:t>9</a:t>
            </a:fld>
            <a:endParaRPr sz="800">
              <a:latin typeface="Arial"/>
              <a:cs typeface="Arial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diTec_ Presenation_ template" id="{840F2EB6-3FAD-4A12-B731-01CE4672A559}" vid="{7F85EB9D-0944-40AF-8931-957D8393C8B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MediTec_ Presenation_ template</Template>
  <TotalTime>31</TotalTime>
  <Words>1018</Words>
  <Application>Microsoft Office PowerPoint</Application>
  <PresentationFormat>Widescreen</PresentationFormat>
  <Paragraphs>265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1" baseType="lpstr">
      <vt:lpstr>Arial</vt:lpstr>
      <vt:lpstr>Arial MT</vt:lpstr>
      <vt:lpstr>Calibri</vt:lpstr>
      <vt:lpstr>Segoe UI Symbol</vt:lpstr>
      <vt:lpstr>Simplified Arabic Fixed</vt:lpstr>
      <vt:lpstr>Symbol</vt:lpstr>
      <vt:lpstr>Times New Roman</vt:lpstr>
      <vt:lpstr>Larissa</vt:lpstr>
      <vt:lpstr>Connective Tissue</vt:lpstr>
      <vt:lpstr>General Features</vt:lpstr>
      <vt:lpstr>Functions of Connective Tissue</vt:lpstr>
      <vt:lpstr>Connective  Tissue Cells</vt:lpstr>
      <vt:lpstr>PowerPoint Presentation</vt:lpstr>
      <vt:lpstr>Plasma cells</vt:lpstr>
      <vt:lpstr>Fibroblast</vt:lpstr>
      <vt:lpstr>PowerPoint Presentation</vt:lpstr>
      <vt:lpstr>Active fibroblasts</vt:lpstr>
      <vt:lpstr>PowerPoint Presentation</vt:lpstr>
      <vt:lpstr>Inactive Fibroblast (Fibrocyte)</vt:lpstr>
      <vt:lpstr>PowerPoint Presentation</vt:lpstr>
      <vt:lpstr>Myofibroblast</vt:lpstr>
      <vt:lpstr>Mast Cell</vt:lpstr>
      <vt:lpstr>Large cell ~ 20-30 m.</vt:lpstr>
      <vt:lpstr>Plasma Cell</vt:lpstr>
      <vt:lpstr>Cytoplasm:</vt:lpstr>
      <vt:lpstr>PowerPoint Presentation</vt:lpstr>
      <vt:lpstr>PowerPoint Presentation</vt:lpstr>
      <vt:lpstr>Extracellular Matrix</vt:lpstr>
      <vt:lpstr>Ground Substance</vt:lpstr>
      <vt:lpstr>Ground Substance</vt:lpstr>
      <vt:lpstr>PowerPoint Presentation</vt:lpstr>
      <vt:lpstr>Functions of Proteoglycans</vt:lpstr>
      <vt:lpstr>Connective  Tissue Fibres</vt:lpstr>
      <vt:lpstr>PowerPoint Presentation</vt:lpstr>
      <vt:lpstr>Collagen Fibers</vt:lpstr>
      <vt:lpstr>PowerPoint Presentation</vt:lpstr>
      <vt:lpstr>PowerPoint Presentation</vt:lpstr>
      <vt:lpstr>α-chains possess 1000 amino acids.</vt:lpstr>
      <vt:lpstr>PowerPoint Presentation</vt:lpstr>
      <vt:lpstr>Intracellular</vt:lpstr>
      <vt:lpstr>PowerPoint Presentation</vt:lpstr>
      <vt:lpstr>Clinical Notes:</vt:lpstr>
      <vt:lpstr>ELASTIC FIBERS</vt:lpstr>
      <vt:lpstr>PowerPoint Presentation</vt:lpstr>
      <vt:lpstr>RETICULAR FIBRES</vt:lpstr>
      <vt:lpstr>Edema الوذمة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Dr.Darweesh Badran</dc:creator>
  <cp:lastModifiedBy>Rasha</cp:lastModifiedBy>
  <cp:revision>5</cp:revision>
  <dcterms:created xsi:type="dcterms:W3CDTF">2021-05-10T08:41:31Z</dcterms:created>
  <dcterms:modified xsi:type="dcterms:W3CDTF">2021-11-22T14:25:21Z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2021-03-03T00:00:00Z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2021-05-10T00:00:00Z</vt:filetime>
  </property>
</Properties>
</file>