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7.jpg" ContentType="image/jpg"/>
  <Override PartName="/ppt/media/image12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7.jpg" ContentType="image/jpg"/>
  <Override PartName="/ppt/media/image38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5.jpg" ContentType="image/jpg"/>
  <Override PartName="/ppt/media/image47.jpg" ContentType="image/jpg"/>
  <Override PartName="/ppt/media/image49.jpg" ContentType="image/jpg"/>
  <Override PartName="/ppt/media/image50.jpg" ContentType="image/jpg"/>
  <Override PartName="/ppt/media/image55.jpg" ContentType="image/jpg"/>
  <Override PartName="/ppt/media/image62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5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media/image91.jpg" ContentType="image/jpg"/>
  <Override PartName="/ppt/media/image9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  <p:sldId id="304" r:id="rId50"/>
    <p:sldId id="305" r:id="rId51"/>
    <p:sldId id="306" r:id="rId52"/>
    <p:sldId id="307" r:id="rId53"/>
    <p:sldId id="309" r:id="rId5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7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7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6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77972" y="2980935"/>
            <a:ext cx="4518429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Abdomin</a:t>
            </a:r>
            <a:r>
              <a:rPr lang="en-US" sz="440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419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81000"/>
            <a:ext cx="5291327" cy="55983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914400"/>
            <a:ext cx="3629931" cy="2742023"/>
            <a:chOff x="138277" y="374650"/>
            <a:chExt cx="3686175" cy="2975610"/>
          </a:xfrm>
        </p:grpSpPr>
        <p:sp>
          <p:nvSpPr>
            <p:cNvPr id="3" name="object 3"/>
            <p:cNvSpPr/>
            <p:nvPr/>
          </p:nvSpPr>
          <p:spPr>
            <a:xfrm>
              <a:off x="150977" y="387350"/>
              <a:ext cx="3660775" cy="2950210"/>
            </a:xfrm>
            <a:custGeom>
              <a:avLst/>
              <a:gdLst/>
              <a:ahLst/>
              <a:cxnLst/>
              <a:rect l="l" t="t" r="r" b="b"/>
              <a:pathLst>
                <a:path w="3660775" h="2950210">
                  <a:moveTo>
                    <a:pt x="0" y="448817"/>
                  </a:moveTo>
                  <a:lnTo>
                    <a:pt x="3322599" y="0"/>
                  </a:lnTo>
                  <a:lnTo>
                    <a:pt x="3660419" y="2501138"/>
                  </a:lnTo>
                  <a:lnTo>
                    <a:pt x="337807" y="2949829"/>
                  </a:lnTo>
                  <a:lnTo>
                    <a:pt x="0" y="44881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3576" y="700786"/>
              <a:ext cx="751205" cy="296545"/>
            </a:xfrm>
            <a:custGeom>
              <a:avLst/>
              <a:gdLst/>
              <a:ahLst/>
              <a:cxnLst/>
              <a:rect l="l" t="t" r="r" b="b"/>
              <a:pathLst>
                <a:path w="751205" h="296544">
                  <a:moveTo>
                    <a:pt x="79394" y="35813"/>
                  </a:moveTo>
                  <a:lnTo>
                    <a:pt x="9652" y="35813"/>
                  </a:lnTo>
                  <a:lnTo>
                    <a:pt x="15748" y="37084"/>
                  </a:lnTo>
                  <a:lnTo>
                    <a:pt x="19304" y="40259"/>
                  </a:lnTo>
                  <a:lnTo>
                    <a:pt x="34239" y="116601"/>
                  </a:lnTo>
                  <a:lnTo>
                    <a:pt x="53185" y="256793"/>
                  </a:lnTo>
                  <a:lnTo>
                    <a:pt x="54577" y="267715"/>
                  </a:lnTo>
                  <a:lnTo>
                    <a:pt x="54516" y="274065"/>
                  </a:lnTo>
                  <a:lnTo>
                    <a:pt x="54395" y="276351"/>
                  </a:lnTo>
                  <a:lnTo>
                    <a:pt x="52197" y="279526"/>
                  </a:lnTo>
                  <a:lnTo>
                    <a:pt x="48895" y="284606"/>
                  </a:lnTo>
                  <a:lnTo>
                    <a:pt x="43180" y="287781"/>
                  </a:lnTo>
                  <a:lnTo>
                    <a:pt x="35052" y="289051"/>
                  </a:lnTo>
                  <a:lnTo>
                    <a:pt x="36068" y="296163"/>
                  </a:lnTo>
                  <a:lnTo>
                    <a:pt x="135381" y="282701"/>
                  </a:lnTo>
                  <a:lnTo>
                    <a:pt x="134573" y="276351"/>
                  </a:lnTo>
                  <a:lnTo>
                    <a:pt x="125603" y="276351"/>
                  </a:lnTo>
                  <a:lnTo>
                    <a:pt x="119380" y="275081"/>
                  </a:lnTo>
                  <a:lnTo>
                    <a:pt x="108077" y="247523"/>
                  </a:lnTo>
                  <a:lnTo>
                    <a:pt x="79394" y="35813"/>
                  </a:lnTo>
                  <a:close/>
                </a:path>
                <a:path w="751205" h="296544">
                  <a:moveTo>
                    <a:pt x="202193" y="103631"/>
                  </a:moveTo>
                  <a:lnTo>
                    <a:pt x="132461" y="103631"/>
                  </a:lnTo>
                  <a:lnTo>
                    <a:pt x="138556" y="104901"/>
                  </a:lnTo>
                  <a:lnTo>
                    <a:pt x="142124" y="108092"/>
                  </a:lnTo>
                  <a:lnTo>
                    <a:pt x="166208" y="252729"/>
                  </a:lnTo>
                  <a:lnTo>
                    <a:pt x="166136" y="256387"/>
                  </a:lnTo>
                  <a:lnTo>
                    <a:pt x="146558" y="274065"/>
                  </a:lnTo>
                  <a:lnTo>
                    <a:pt x="147574" y="281177"/>
                  </a:lnTo>
                  <a:lnTo>
                    <a:pt x="247015" y="267715"/>
                  </a:lnTo>
                  <a:lnTo>
                    <a:pt x="246089" y="261238"/>
                  </a:lnTo>
                  <a:lnTo>
                    <a:pt x="237236" y="261238"/>
                  </a:lnTo>
                  <a:lnTo>
                    <a:pt x="231012" y="259968"/>
                  </a:lnTo>
                  <a:lnTo>
                    <a:pt x="219583" y="232537"/>
                  </a:lnTo>
                  <a:lnTo>
                    <a:pt x="202193" y="103631"/>
                  </a:lnTo>
                  <a:close/>
                </a:path>
                <a:path w="751205" h="296544">
                  <a:moveTo>
                    <a:pt x="134493" y="275716"/>
                  </a:moveTo>
                  <a:lnTo>
                    <a:pt x="125603" y="276351"/>
                  </a:lnTo>
                  <a:lnTo>
                    <a:pt x="134573" y="276351"/>
                  </a:lnTo>
                  <a:lnTo>
                    <a:pt x="134493" y="275716"/>
                  </a:lnTo>
                  <a:close/>
                </a:path>
                <a:path w="751205" h="296544">
                  <a:moveTo>
                    <a:pt x="317366" y="88391"/>
                  </a:moveTo>
                  <a:lnTo>
                    <a:pt x="249300" y="88391"/>
                  </a:lnTo>
                  <a:lnTo>
                    <a:pt x="254889" y="89915"/>
                  </a:lnTo>
                  <a:lnTo>
                    <a:pt x="257937" y="92963"/>
                  </a:lnTo>
                  <a:lnTo>
                    <a:pt x="279273" y="222376"/>
                  </a:lnTo>
                  <a:lnTo>
                    <a:pt x="280744" y="239902"/>
                  </a:lnTo>
                  <a:lnTo>
                    <a:pt x="280451" y="245004"/>
                  </a:lnTo>
                  <a:lnTo>
                    <a:pt x="279400" y="248412"/>
                  </a:lnTo>
                  <a:lnTo>
                    <a:pt x="276733" y="253111"/>
                  </a:lnTo>
                  <a:lnTo>
                    <a:pt x="271525" y="256412"/>
                  </a:lnTo>
                  <a:lnTo>
                    <a:pt x="263906" y="258190"/>
                  </a:lnTo>
                  <a:lnTo>
                    <a:pt x="264795" y="265302"/>
                  </a:lnTo>
                  <a:lnTo>
                    <a:pt x="358013" y="252729"/>
                  </a:lnTo>
                  <a:lnTo>
                    <a:pt x="356997" y="245617"/>
                  </a:lnTo>
                  <a:lnTo>
                    <a:pt x="349885" y="245617"/>
                  </a:lnTo>
                  <a:lnTo>
                    <a:pt x="344931" y="243966"/>
                  </a:lnTo>
                  <a:lnTo>
                    <a:pt x="321219" y="116601"/>
                  </a:lnTo>
                  <a:lnTo>
                    <a:pt x="321237" y="116226"/>
                  </a:lnTo>
                  <a:lnTo>
                    <a:pt x="327159" y="104761"/>
                  </a:lnTo>
                  <a:lnTo>
                    <a:pt x="333851" y="96154"/>
                  </a:lnTo>
                  <a:lnTo>
                    <a:pt x="335542" y="94868"/>
                  </a:lnTo>
                  <a:lnTo>
                    <a:pt x="318262" y="94868"/>
                  </a:lnTo>
                  <a:lnTo>
                    <a:pt x="317366" y="88391"/>
                  </a:lnTo>
                  <a:close/>
                </a:path>
                <a:path w="751205" h="296544">
                  <a:moveTo>
                    <a:pt x="245999" y="260603"/>
                  </a:moveTo>
                  <a:lnTo>
                    <a:pt x="237236" y="261238"/>
                  </a:lnTo>
                  <a:lnTo>
                    <a:pt x="246089" y="261238"/>
                  </a:lnTo>
                  <a:lnTo>
                    <a:pt x="245999" y="260603"/>
                  </a:lnTo>
                  <a:close/>
                </a:path>
                <a:path w="751205" h="296544">
                  <a:moveTo>
                    <a:pt x="419866" y="87375"/>
                  </a:moveTo>
                  <a:lnTo>
                    <a:pt x="352806" y="87375"/>
                  </a:lnTo>
                  <a:lnTo>
                    <a:pt x="355981" y="88011"/>
                  </a:lnTo>
                  <a:lnTo>
                    <a:pt x="359156" y="89788"/>
                  </a:lnTo>
                  <a:lnTo>
                    <a:pt x="371983" y="126491"/>
                  </a:lnTo>
                  <a:lnTo>
                    <a:pt x="383031" y="208406"/>
                  </a:lnTo>
                  <a:lnTo>
                    <a:pt x="384810" y="221361"/>
                  </a:lnTo>
                  <a:lnTo>
                    <a:pt x="384819" y="229997"/>
                  </a:lnTo>
                  <a:lnTo>
                    <a:pt x="380873" y="238505"/>
                  </a:lnTo>
                  <a:lnTo>
                    <a:pt x="376300" y="242062"/>
                  </a:lnTo>
                  <a:lnTo>
                    <a:pt x="369443" y="243966"/>
                  </a:lnTo>
                  <a:lnTo>
                    <a:pt x="370331" y="251078"/>
                  </a:lnTo>
                  <a:lnTo>
                    <a:pt x="463550" y="238505"/>
                  </a:lnTo>
                  <a:lnTo>
                    <a:pt x="462552" y="231521"/>
                  </a:lnTo>
                  <a:lnTo>
                    <a:pt x="454279" y="231521"/>
                  </a:lnTo>
                  <a:lnTo>
                    <a:pt x="448691" y="229997"/>
                  </a:lnTo>
                  <a:lnTo>
                    <a:pt x="428498" y="129286"/>
                  </a:lnTo>
                  <a:lnTo>
                    <a:pt x="426358" y="114688"/>
                  </a:lnTo>
                  <a:lnTo>
                    <a:pt x="424148" y="102711"/>
                  </a:lnTo>
                  <a:lnTo>
                    <a:pt x="421890" y="93352"/>
                  </a:lnTo>
                  <a:lnTo>
                    <a:pt x="419866" y="87375"/>
                  </a:lnTo>
                  <a:close/>
                </a:path>
                <a:path w="751205" h="296544">
                  <a:moveTo>
                    <a:pt x="462534" y="231393"/>
                  </a:moveTo>
                  <a:lnTo>
                    <a:pt x="454279" y="231521"/>
                  </a:lnTo>
                  <a:lnTo>
                    <a:pt x="462552" y="231521"/>
                  </a:lnTo>
                  <a:lnTo>
                    <a:pt x="462534" y="231393"/>
                  </a:lnTo>
                  <a:close/>
                </a:path>
                <a:path w="751205" h="296544">
                  <a:moveTo>
                    <a:pt x="199898" y="86613"/>
                  </a:moveTo>
                  <a:lnTo>
                    <a:pt x="122681" y="97027"/>
                  </a:lnTo>
                  <a:lnTo>
                    <a:pt x="123698" y="104266"/>
                  </a:lnTo>
                  <a:lnTo>
                    <a:pt x="132461" y="103631"/>
                  </a:lnTo>
                  <a:lnTo>
                    <a:pt x="202193" y="103631"/>
                  </a:lnTo>
                  <a:lnTo>
                    <a:pt x="199898" y="86613"/>
                  </a:lnTo>
                  <a:close/>
                </a:path>
                <a:path w="751205" h="296544">
                  <a:moveTo>
                    <a:pt x="378088" y="57542"/>
                  </a:moveTo>
                  <a:lnTo>
                    <a:pt x="336276" y="73834"/>
                  </a:lnTo>
                  <a:lnTo>
                    <a:pt x="318262" y="94868"/>
                  </a:lnTo>
                  <a:lnTo>
                    <a:pt x="335542" y="94868"/>
                  </a:lnTo>
                  <a:lnTo>
                    <a:pt x="341256" y="90525"/>
                  </a:lnTo>
                  <a:lnTo>
                    <a:pt x="349377" y="87884"/>
                  </a:lnTo>
                  <a:lnTo>
                    <a:pt x="352806" y="87375"/>
                  </a:lnTo>
                  <a:lnTo>
                    <a:pt x="419866" y="87375"/>
                  </a:lnTo>
                  <a:lnTo>
                    <a:pt x="419608" y="86613"/>
                  </a:lnTo>
                  <a:lnTo>
                    <a:pt x="386127" y="58356"/>
                  </a:lnTo>
                  <a:lnTo>
                    <a:pt x="378088" y="57542"/>
                  </a:lnTo>
                  <a:close/>
                </a:path>
                <a:path w="751205" h="296544">
                  <a:moveTo>
                    <a:pt x="314960" y="70992"/>
                  </a:moveTo>
                  <a:lnTo>
                    <a:pt x="240030" y="81152"/>
                  </a:lnTo>
                  <a:lnTo>
                    <a:pt x="240919" y="88518"/>
                  </a:lnTo>
                  <a:lnTo>
                    <a:pt x="249300" y="88391"/>
                  </a:lnTo>
                  <a:lnTo>
                    <a:pt x="317366" y="88391"/>
                  </a:lnTo>
                  <a:lnTo>
                    <a:pt x="314960" y="70992"/>
                  </a:lnTo>
                  <a:close/>
                </a:path>
                <a:path w="751205" h="296544">
                  <a:moveTo>
                    <a:pt x="168783" y="0"/>
                  </a:moveTo>
                  <a:lnTo>
                    <a:pt x="151892" y="2286"/>
                  </a:lnTo>
                  <a:lnTo>
                    <a:pt x="145161" y="6223"/>
                  </a:lnTo>
                  <a:lnTo>
                    <a:pt x="134874" y="19812"/>
                  </a:lnTo>
                  <a:lnTo>
                    <a:pt x="132969" y="27304"/>
                  </a:lnTo>
                  <a:lnTo>
                    <a:pt x="135255" y="44196"/>
                  </a:lnTo>
                  <a:lnTo>
                    <a:pt x="139192" y="50926"/>
                  </a:lnTo>
                  <a:lnTo>
                    <a:pt x="145796" y="56006"/>
                  </a:lnTo>
                  <a:lnTo>
                    <a:pt x="152527" y="61087"/>
                  </a:lnTo>
                  <a:lnTo>
                    <a:pt x="160147" y="63118"/>
                  </a:lnTo>
                  <a:lnTo>
                    <a:pt x="176911" y="60833"/>
                  </a:lnTo>
                  <a:lnTo>
                    <a:pt x="183642" y="56896"/>
                  </a:lnTo>
                  <a:lnTo>
                    <a:pt x="194056" y="43434"/>
                  </a:lnTo>
                  <a:lnTo>
                    <a:pt x="196087" y="35940"/>
                  </a:lnTo>
                  <a:lnTo>
                    <a:pt x="193802" y="19176"/>
                  </a:lnTo>
                  <a:lnTo>
                    <a:pt x="189865" y="12318"/>
                  </a:lnTo>
                  <a:lnTo>
                    <a:pt x="183134" y="7112"/>
                  </a:lnTo>
                  <a:lnTo>
                    <a:pt x="176403" y="2031"/>
                  </a:lnTo>
                  <a:lnTo>
                    <a:pt x="168783" y="0"/>
                  </a:lnTo>
                  <a:close/>
                </a:path>
                <a:path w="751205" h="296544">
                  <a:moveTo>
                    <a:pt x="77089" y="18796"/>
                  </a:moveTo>
                  <a:lnTo>
                    <a:pt x="0" y="29210"/>
                  </a:lnTo>
                  <a:lnTo>
                    <a:pt x="889" y="36449"/>
                  </a:lnTo>
                  <a:lnTo>
                    <a:pt x="9652" y="35813"/>
                  </a:lnTo>
                  <a:lnTo>
                    <a:pt x="79394" y="35813"/>
                  </a:lnTo>
                  <a:lnTo>
                    <a:pt x="77089" y="18796"/>
                  </a:lnTo>
                  <a:close/>
                </a:path>
                <a:path w="751205" h="296544">
                  <a:moveTo>
                    <a:pt x="561542" y="33631"/>
                  </a:moveTo>
                  <a:lnTo>
                    <a:pt x="517413" y="45037"/>
                  </a:lnTo>
                  <a:lnTo>
                    <a:pt x="484209" y="85395"/>
                  </a:lnTo>
                  <a:lnTo>
                    <a:pt x="476728" y="123773"/>
                  </a:lnTo>
                  <a:lnTo>
                    <a:pt x="478155" y="145796"/>
                  </a:lnTo>
                  <a:lnTo>
                    <a:pt x="494317" y="194123"/>
                  </a:lnTo>
                  <a:lnTo>
                    <a:pt x="532796" y="226710"/>
                  </a:lnTo>
                  <a:lnTo>
                    <a:pt x="550346" y="230364"/>
                  </a:lnTo>
                  <a:lnTo>
                    <a:pt x="569849" y="229742"/>
                  </a:lnTo>
                  <a:lnTo>
                    <a:pt x="610108" y="211327"/>
                  </a:lnTo>
                  <a:lnTo>
                    <a:pt x="622045" y="196457"/>
                  </a:lnTo>
                  <a:lnTo>
                    <a:pt x="582634" y="196457"/>
                  </a:lnTo>
                  <a:lnTo>
                    <a:pt x="573738" y="194532"/>
                  </a:lnTo>
                  <a:lnTo>
                    <a:pt x="540019" y="161035"/>
                  </a:lnTo>
                  <a:lnTo>
                    <a:pt x="529844" y="129031"/>
                  </a:lnTo>
                  <a:lnTo>
                    <a:pt x="627034" y="115950"/>
                  </a:lnTo>
                  <a:lnTo>
                    <a:pt x="527050" y="115950"/>
                  </a:lnTo>
                  <a:lnTo>
                    <a:pt x="526034" y="109092"/>
                  </a:lnTo>
                  <a:lnTo>
                    <a:pt x="524847" y="94565"/>
                  </a:lnTo>
                  <a:lnTo>
                    <a:pt x="525303" y="81454"/>
                  </a:lnTo>
                  <a:lnTo>
                    <a:pt x="551180" y="46609"/>
                  </a:lnTo>
                  <a:lnTo>
                    <a:pt x="594080" y="46609"/>
                  </a:lnTo>
                  <a:lnTo>
                    <a:pt x="587347" y="41822"/>
                  </a:lnTo>
                  <a:lnTo>
                    <a:pt x="574706" y="36226"/>
                  </a:lnTo>
                  <a:lnTo>
                    <a:pt x="561542" y="33631"/>
                  </a:lnTo>
                  <a:close/>
                </a:path>
                <a:path w="751205" h="296544">
                  <a:moveTo>
                    <a:pt x="630047" y="160274"/>
                  </a:moveTo>
                  <a:lnTo>
                    <a:pt x="606679" y="192024"/>
                  </a:lnTo>
                  <a:lnTo>
                    <a:pt x="582634" y="196457"/>
                  </a:lnTo>
                  <a:lnTo>
                    <a:pt x="622045" y="196457"/>
                  </a:lnTo>
                  <a:lnTo>
                    <a:pt x="625078" y="191849"/>
                  </a:lnTo>
                  <a:lnTo>
                    <a:pt x="631521" y="178841"/>
                  </a:lnTo>
                  <a:lnTo>
                    <a:pt x="637286" y="163702"/>
                  </a:lnTo>
                  <a:lnTo>
                    <a:pt x="630047" y="160274"/>
                  </a:lnTo>
                  <a:close/>
                </a:path>
                <a:path w="751205" h="296544">
                  <a:moveTo>
                    <a:pt x="594080" y="46609"/>
                  </a:moveTo>
                  <a:lnTo>
                    <a:pt x="551180" y="46609"/>
                  </a:lnTo>
                  <a:lnTo>
                    <a:pt x="554990" y="47243"/>
                  </a:lnTo>
                  <a:lnTo>
                    <a:pt x="563499" y="52704"/>
                  </a:lnTo>
                  <a:lnTo>
                    <a:pt x="578371" y="94162"/>
                  </a:lnTo>
                  <a:lnTo>
                    <a:pt x="580517" y="108712"/>
                  </a:lnTo>
                  <a:lnTo>
                    <a:pt x="527050" y="115950"/>
                  </a:lnTo>
                  <a:lnTo>
                    <a:pt x="627034" y="115950"/>
                  </a:lnTo>
                  <a:lnTo>
                    <a:pt x="619125" y="76692"/>
                  </a:lnTo>
                  <a:lnTo>
                    <a:pt x="599440" y="50418"/>
                  </a:lnTo>
                  <a:lnTo>
                    <a:pt x="594080" y="46609"/>
                  </a:lnTo>
                  <a:close/>
                </a:path>
                <a:path w="751205" h="296544">
                  <a:moveTo>
                    <a:pt x="702683" y="13912"/>
                  </a:moveTo>
                  <a:lnTo>
                    <a:pt x="668480" y="38338"/>
                  </a:lnTo>
                  <a:lnTo>
                    <a:pt x="667510" y="44638"/>
                  </a:lnTo>
                  <a:lnTo>
                    <a:pt x="667766" y="51308"/>
                  </a:lnTo>
                  <a:lnTo>
                    <a:pt x="698253" y="79813"/>
                  </a:lnTo>
                  <a:lnTo>
                    <a:pt x="704850" y="79501"/>
                  </a:lnTo>
                  <a:lnTo>
                    <a:pt x="733480" y="49031"/>
                  </a:lnTo>
                  <a:lnTo>
                    <a:pt x="733171" y="42417"/>
                  </a:lnTo>
                  <a:lnTo>
                    <a:pt x="702683" y="13912"/>
                  </a:lnTo>
                  <a:close/>
                </a:path>
                <a:path w="751205" h="296544">
                  <a:moveTo>
                    <a:pt x="719974" y="142692"/>
                  </a:moveTo>
                  <a:lnTo>
                    <a:pt x="685688" y="167338"/>
                  </a:lnTo>
                  <a:lnTo>
                    <a:pt x="684726" y="173614"/>
                  </a:lnTo>
                  <a:lnTo>
                    <a:pt x="685038" y="180212"/>
                  </a:lnTo>
                  <a:lnTo>
                    <a:pt x="715525" y="208843"/>
                  </a:lnTo>
                  <a:lnTo>
                    <a:pt x="722122" y="208534"/>
                  </a:lnTo>
                  <a:lnTo>
                    <a:pt x="750879" y="178046"/>
                  </a:lnTo>
                  <a:lnTo>
                    <a:pt x="750570" y="171450"/>
                  </a:lnTo>
                  <a:lnTo>
                    <a:pt x="719974" y="14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150" y="790701"/>
              <a:ext cx="3089033" cy="230314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3969" y="290593"/>
            <a:ext cx="4917831" cy="60340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0" y="2057400"/>
            <a:ext cx="4648200" cy="255460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 marR="1997710">
              <a:spcBef>
                <a:spcPts val="285"/>
              </a:spcBef>
            </a:pPr>
            <a:r>
              <a:rPr sz="2000" b="1" dirty="0">
                <a:latin typeface="Times New Roman"/>
                <a:cs typeface="Times New Roman"/>
              </a:rPr>
              <a:t>1-The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rectus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abdominis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2-Pyramidalis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muscles</a:t>
            </a:r>
            <a:endParaRPr sz="2000">
              <a:latin typeface="Times New Roman"/>
              <a:cs typeface="Times New Roman"/>
            </a:endParaRPr>
          </a:p>
          <a:p>
            <a:pPr marL="90805"/>
            <a:r>
              <a:rPr sz="2000" b="1" dirty="0">
                <a:latin typeface="Times New Roman"/>
                <a:cs typeface="Times New Roman"/>
              </a:rPr>
              <a:t>3-The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anastomosing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superior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inferior</a:t>
            </a:r>
            <a:endParaRPr sz="2000">
              <a:latin typeface="Times New Roman"/>
              <a:cs typeface="Times New Roman"/>
            </a:endParaRPr>
          </a:p>
          <a:p>
            <a:pPr marL="90805" marR="1454785"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Epigastric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arteries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veins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4-The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lymphatic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vessels</a:t>
            </a:r>
            <a:endParaRPr sz="2000">
              <a:latin typeface="Times New Roman"/>
              <a:cs typeface="Times New Roman"/>
            </a:endParaRPr>
          </a:p>
          <a:p>
            <a:pPr marL="90805" marR="86360"/>
            <a:r>
              <a:rPr sz="2000" b="1" dirty="0">
                <a:latin typeface="Times New Roman"/>
                <a:cs typeface="Times New Roman"/>
              </a:rPr>
              <a:t>5-The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distal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portions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anterior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rami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Spinal nerves T7-T12, </a:t>
            </a:r>
            <a:r>
              <a:rPr sz="2000" b="1" spc="-5" dirty="0">
                <a:latin typeface="Times New Roman"/>
                <a:cs typeface="Times New Roman"/>
              </a:rPr>
              <a:t>which </a:t>
            </a:r>
            <a:r>
              <a:rPr sz="2000" b="1" dirty="0">
                <a:latin typeface="Times New Roman"/>
                <a:cs typeface="Times New Roman"/>
              </a:rPr>
              <a:t>supply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muscle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overlying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skin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533400"/>
            <a:ext cx="5217160" cy="467436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170">
              <a:spcBef>
                <a:spcPts val="105"/>
              </a:spcBef>
            </a:pPr>
            <a:r>
              <a:rPr sz="2800" i="0" spc="-5" dirty="0"/>
              <a:t>The</a:t>
            </a:r>
            <a:r>
              <a:rPr sz="2800" i="0" spc="-10" dirty="0"/>
              <a:t> </a:t>
            </a:r>
            <a:r>
              <a:rPr sz="2950" spc="-30" dirty="0"/>
              <a:t>contents </a:t>
            </a:r>
            <a:r>
              <a:rPr sz="2950" spc="-65" dirty="0"/>
              <a:t>of</a:t>
            </a:r>
            <a:r>
              <a:rPr sz="2950" spc="-25" dirty="0"/>
              <a:t> </a:t>
            </a:r>
            <a:r>
              <a:rPr sz="2950" spc="-10" dirty="0"/>
              <a:t>the</a:t>
            </a:r>
            <a:r>
              <a:rPr sz="2950" spc="-45" dirty="0"/>
              <a:t> </a:t>
            </a:r>
            <a:r>
              <a:rPr sz="2950" spc="-25" dirty="0"/>
              <a:t>rectus </a:t>
            </a:r>
            <a:r>
              <a:rPr sz="2950" spc="-45" dirty="0"/>
              <a:t>sheath</a:t>
            </a:r>
            <a:endParaRPr sz="295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1305" y="695705"/>
            <a:ext cx="4815840" cy="1145826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56565" marR="454025" indent="1905"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skin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muscles </a:t>
            </a:r>
            <a:r>
              <a:rPr dirty="0">
                <a:latin typeface="Times New Roman"/>
                <a:cs typeface="Times New Roman"/>
              </a:rPr>
              <a:t>of the anterolateral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abdominal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wall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supplied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mainly</a:t>
            </a:r>
            <a:r>
              <a:rPr dirty="0">
                <a:latin typeface="Times New Roman"/>
                <a:cs typeface="Times New Roman"/>
              </a:rPr>
              <a:t> by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136525" marR="13144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1-Thoraco-abdominal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nerves: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rami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inferior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six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thoracic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spinal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(T7-T11)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6022" y="41910"/>
            <a:ext cx="3977640" cy="307777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spcBef>
                <a:spcPts val="240"/>
              </a:spcBef>
            </a:pP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erv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</a:t>
            </a:r>
            <a:r>
              <a:rPr spc="5" dirty="0"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rol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Abd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0" dirty="0">
                <a:latin typeface="Times New Roman"/>
                <a:cs typeface="Times New Roman"/>
              </a:rPr>
              <a:t>W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6233" y="3448050"/>
            <a:ext cx="5468620" cy="59247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49580" marR="379730" indent="-60960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3-Iliohypogastric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ilio-inguinal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nerves: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terminal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ramus 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spinal </a:t>
            </a:r>
            <a:r>
              <a:rPr dirty="0">
                <a:latin typeface="Times New Roman"/>
                <a:cs typeface="Times New Roman"/>
              </a:rPr>
              <a:t>nerve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L1.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0405" y="4743450"/>
            <a:ext cx="4572000" cy="59247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Each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has</a:t>
            </a:r>
            <a:r>
              <a:rPr spc="4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muscular </a:t>
            </a:r>
            <a:r>
              <a:rPr dirty="0">
                <a:latin typeface="Times New Roman"/>
                <a:cs typeface="Times New Roman"/>
              </a:rPr>
              <a:t>branches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cutaneous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branches.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7985" y="2286761"/>
            <a:ext cx="4572000" cy="591186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0805" marR="624840">
              <a:lnSpc>
                <a:spcPts val="2110"/>
              </a:lnSpc>
              <a:spcBef>
                <a:spcPts val="409"/>
              </a:spcBef>
            </a:pPr>
            <a:r>
              <a:rPr spc="-5" dirty="0">
                <a:latin typeface="Times New Roman"/>
                <a:cs typeface="Times New Roman"/>
              </a:rPr>
              <a:t>2-Subcostal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nerve: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large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ramus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spinal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T12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98820" y="5550409"/>
            <a:ext cx="510540" cy="1004569"/>
            <a:chOff x="4274820" y="5550408"/>
            <a:chExt cx="510540" cy="1004569"/>
          </a:xfrm>
        </p:grpSpPr>
        <p:sp>
          <p:nvSpPr>
            <p:cNvPr id="8" name="object 8"/>
            <p:cNvSpPr/>
            <p:nvPr/>
          </p:nvSpPr>
          <p:spPr>
            <a:xfrm>
              <a:off x="4287774" y="556336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4">
                  <a:moveTo>
                    <a:pt x="363474" y="0"/>
                  </a:moveTo>
                  <a:lnTo>
                    <a:pt x="121158" y="0"/>
                  </a:lnTo>
                  <a:lnTo>
                    <a:pt x="121158" y="736092"/>
                  </a:lnTo>
                  <a:lnTo>
                    <a:pt x="0" y="736092"/>
                  </a:lnTo>
                  <a:lnTo>
                    <a:pt x="242315" y="978407"/>
                  </a:lnTo>
                  <a:lnTo>
                    <a:pt x="484631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7774" y="556336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4">
                  <a:moveTo>
                    <a:pt x="0" y="736092"/>
                  </a:moveTo>
                  <a:lnTo>
                    <a:pt x="121158" y="736092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1" y="736092"/>
                  </a:lnTo>
                  <a:lnTo>
                    <a:pt x="242315" y="978407"/>
                  </a:lnTo>
                  <a:lnTo>
                    <a:pt x="0" y="73609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09170"/>
            <a:ext cx="5791200" cy="63087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96961" y="84581"/>
            <a:ext cx="2971800" cy="1231900"/>
          </a:xfrm>
          <a:custGeom>
            <a:avLst/>
            <a:gdLst/>
            <a:ahLst/>
            <a:cxnLst/>
            <a:rect l="l" t="t" r="r" b="b"/>
            <a:pathLst>
              <a:path w="2971800" h="1231900">
                <a:moveTo>
                  <a:pt x="0" y="1231392"/>
                </a:moveTo>
                <a:lnTo>
                  <a:pt x="2971799" y="1231392"/>
                </a:lnTo>
                <a:lnTo>
                  <a:pt x="2971799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8722" y="109170"/>
            <a:ext cx="2745105" cy="1141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635" algn="ctr">
              <a:lnSpc>
                <a:spcPct val="98500"/>
              </a:lnSpc>
              <a:spcBef>
                <a:spcPts val="135"/>
              </a:spcBef>
            </a:pPr>
            <a:r>
              <a:rPr spc="-5" dirty="0">
                <a:latin typeface="Times New Roman"/>
                <a:cs typeface="Times New Roman"/>
              </a:rPr>
              <a:t>Spinal </a:t>
            </a:r>
            <a:r>
              <a:rPr dirty="0">
                <a:latin typeface="Times New Roman"/>
                <a:cs typeface="Times New Roman"/>
              </a:rPr>
              <a:t>nerves T7-T9 </a:t>
            </a:r>
            <a:r>
              <a:rPr spc="-5" dirty="0">
                <a:latin typeface="Times New Roman"/>
                <a:cs typeface="Times New Roman"/>
              </a:rPr>
              <a:t>supply </a:t>
            </a:r>
            <a:r>
              <a:rPr dirty="0">
                <a:latin typeface="Times New Roman"/>
                <a:cs typeface="Times New Roman"/>
              </a:rPr>
              <a:t>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skin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superior</a:t>
            </a: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umbilicus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9841" y="2411730"/>
            <a:ext cx="2209800" cy="1199515"/>
          </a:xfrm>
          <a:custGeom>
            <a:avLst/>
            <a:gdLst/>
            <a:ahLst/>
            <a:cxnLst/>
            <a:rect l="l" t="t" r="r" b="b"/>
            <a:pathLst>
              <a:path w="2209800" h="1199514">
                <a:moveTo>
                  <a:pt x="0" y="1199388"/>
                </a:moveTo>
                <a:lnTo>
                  <a:pt x="2209800" y="1199388"/>
                </a:lnTo>
                <a:lnTo>
                  <a:pt x="2209800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18527" y="2436367"/>
            <a:ext cx="1932939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T10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innervates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090"/>
              </a:lnSpc>
            </a:pPr>
            <a:r>
              <a:rPr spc="-5" dirty="0">
                <a:latin typeface="Times New Roman"/>
                <a:cs typeface="Times New Roman"/>
              </a:rPr>
              <a:t>skin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around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4250"/>
              </a:lnSpc>
            </a:pPr>
            <a:r>
              <a:rPr sz="3600" b="1" dirty="0">
                <a:latin typeface="Times New Roman"/>
                <a:cs typeface="Times New Roman"/>
              </a:rPr>
              <a:t>umbilicus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26744" y="4407344"/>
            <a:ext cx="3388360" cy="2088514"/>
            <a:chOff x="5702744" y="4407344"/>
            <a:chExt cx="3388360" cy="2088514"/>
          </a:xfrm>
        </p:grpSpPr>
        <p:sp>
          <p:nvSpPr>
            <p:cNvPr id="8" name="object 8"/>
            <p:cNvSpPr/>
            <p:nvPr/>
          </p:nvSpPr>
          <p:spPr>
            <a:xfrm>
              <a:off x="5715762" y="4420362"/>
              <a:ext cx="3362325" cy="2062480"/>
            </a:xfrm>
            <a:custGeom>
              <a:avLst/>
              <a:gdLst/>
              <a:ahLst/>
              <a:cxnLst/>
              <a:rect l="l" t="t" r="r" b="b"/>
              <a:pathLst>
                <a:path w="3362325" h="2062479">
                  <a:moveTo>
                    <a:pt x="3361943" y="0"/>
                  </a:moveTo>
                  <a:lnTo>
                    <a:pt x="0" y="0"/>
                  </a:lnTo>
                  <a:lnTo>
                    <a:pt x="0" y="2061972"/>
                  </a:lnTo>
                  <a:lnTo>
                    <a:pt x="3361943" y="2061972"/>
                  </a:lnTo>
                  <a:lnTo>
                    <a:pt x="3361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5762" y="4420362"/>
              <a:ext cx="3362325" cy="2062480"/>
            </a:xfrm>
            <a:custGeom>
              <a:avLst/>
              <a:gdLst/>
              <a:ahLst/>
              <a:cxnLst/>
              <a:rect l="l" t="t" r="r" b="b"/>
              <a:pathLst>
                <a:path w="3362325" h="2062479">
                  <a:moveTo>
                    <a:pt x="0" y="2061972"/>
                  </a:moveTo>
                  <a:lnTo>
                    <a:pt x="3361943" y="2061972"/>
                  </a:lnTo>
                  <a:lnTo>
                    <a:pt x="3361943" y="0"/>
                  </a:lnTo>
                  <a:lnTo>
                    <a:pt x="0" y="0"/>
                  </a:lnTo>
                  <a:lnTo>
                    <a:pt x="0" y="2061972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19848" y="4446271"/>
            <a:ext cx="3002915" cy="1971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lnSpc>
                <a:spcPct val="99700"/>
              </a:lnSpc>
              <a:spcBef>
                <a:spcPts val="105"/>
              </a:spcBef>
            </a:pPr>
            <a:r>
              <a:rPr spc="-5" dirty="0">
                <a:latin typeface="Times New Roman"/>
                <a:cs typeface="Times New Roman"/>
              </a:rPr>
              <a:t>Spinal </a:t>
            </a:r>
            <a:r>
              <a:rPr dirty="0">
                <a:latin typeface="Times New Roman"/>
                <a:cs typeface="Times New Roman"/>
              </a:rPr>
              <a:t>nerve </a:t>
            </a:r>
            <a:r>
              <a:rPr spc="-20" dirty="0">
                <a:latin typeface="Times New Roman"/>
                <a:cs typeface="Times New Roman"/>
              </a:rPr>
              <a:t>T11, </a:t>
            </a:r>
            <a:r>
              <a:rPr dirty="0">
                <a:latin typeface="Times New Roman"/>
                <a:cs typeface="Times New Roman"/>
              </a:rPr>
              <a:t>plus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cutaneous branches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subcostal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(T12),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iliohypogastric,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ilio-inguinal (L1) nerves: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supply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skin </a:t>
            </a:r>
            <a:r>
              <a:rPr sz="2800" b="1" spc="-5" dirty="0">
                <a:latin typeface="Times New Roman"/>
                <a:cs typeface="Times New Roman"/>
              </a:rPr>
              <a:t>inferior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umbilicus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9965" y="54864"/>
            <a:ext cx="1181735" cy="1853564"/>
            <a:chOff x="5045964" y="54864"/>
            <a:chExt cx="1181735" cy="185356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5964" y="54864"/>
              <a:ext cx="1181112" cy="18531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57419" y="75056"/>
              <a:ext cx="932180" cy="1602105"/>
            </a:xfrm>
            <a:custGeom>
              <a:avLst/>
              <a:gdLst/>
              <a:ahLst/>
              <a:cxnLst/>
              <a:rect l="l" t="t" r="r" b="b"/>
              <a:pathLst>
                <a:path w="932179" h="1602105">
                  <a:moveTo>
                    <a:pt x="18922" y="1417701"/>
                  </a:moveTo>
                  <a:lnTo>
                    <a:pt x="11501" y="1419215"/>
                  </a:lnTo>
                  <a:lnTo>
                    <a:pt x="5461" y="1423336"/>
                  </a:lnTo>
                  <a:lnTo>
                    <a:pt x="1420" y="1429434"/>
                  </a:lnTo>
                  <a:lnTo>
                    <a:pt x="0" y="1436878"/>
                  </a:lnTo>
                  <a:lnTo>
                    <a:pt x="1142" y="1601851"/>
                  </a:lnTo>
                  <a:lnTo>
                    <a:pt x="41811" y="1578483"/>
                  </a:lnTo>
                  <a:lnTo>
                    <a:pt x="36448" y="1578483"/>
                  </a:lnTo>
                  <a:lnTo>
                    <a:pt x="3428" y="1559560"/>
                  </a:lnTo>
                  <a:lnTo>
                    <a:pt x="38515" y="1498462"/>
                  </a:lnTo>
                  <a:lnTo>
                    <a:pt x="38100" y="1436624"/>
                  </a:lnTo>
                  <a:lnTo>
                    <a:pt x="36532" y="1429202"/>
                  </a:lnTo>
                  <a:lnTo>
                    <a:pt x="32416" y="1423162"/>
                  </a:lnTo>
                  <a:lnTo>
                    <a:pt x="26348" y="1419121"/>
                  </a:lnTo>
                  <a:lnTo>
                    <a:pt x="18922" y="1417701"/>
                  </a:lnTo>
                  <a:close/>
                </a:path>
                <a:path w="932179" h="1602105">
                  <a:moveTo>
                    <a:pt x="38515" y="1498462"/>
                  </a:moveTo>
                  <a:lnTo>
                    <a:pt x="3428" y="1559560"/>
                  </a:lnTo>
                  <a:lnTo>
                    <a:pt x="36448" y="1578483"/>
                  </a:lnTo>
                  <a:lnTo>
                    <a:pt x="41919" y="1568958"/>
                  </a:lnTo>
                  <a:lnTo>
                    <a:pt x="38988" y="1568958"/>
                  </a:lnTo>
                  <a:lnTo>
                    <a:pt x="10413" y="1552575"/>
                  </a:lnTo>
                  <a:lnTo>
                    <a:pt x="38769" y="1536295"/>
                  </a:lnTo>
                  <a:lnTo>
                    <a:pt x="38515" y="1498462"/>
                  </a:lnTo>
                  <a:close/>
                </a:path>
                <a:path w="932179" h="1602105">
                  <a:moveTo>
                    <a:pt x="132341" y="1484217"/>
                  </a:moveTo>
                  <a:lnTo>
                    <a:pt x="125221" y="1486662"/>
                  </a:lnTo>
                  <a:lnTo>
                    <a:pt x="71454" y="1517530"/>
                  </a:lnTo>
                  <a:lnTo>
                    <a:pt x="36448" y="1578483"/>
                  </a:lnTo>
                  <a:lnTo>
                    <a:pt x="41811" y="1578483"/>
                  </a:lnTo>
                  <a:lnTo>
                    <a:pt x="144144" y="1519682"/>
                  </a:lnTo>
                  <a:lnTo>
                    <a:pt x="149844" y="1514703"/>
                  </a:lnTo>
                  <a:lnTo>
                    <a:pt x="153066" y="1508140"/>
                  </a:lnTo>
                  <a:lnTo>
                    <a:pt x="153574" y="1500840"/>
                  </a:lnTo>
                  <a:lnTo>
                    <a:pt x="151129" y="1493647"/>
                  </a:lnTo>
                  <a:lnTo>
                    <a:pt x="146153" y="1487947"/>
                  </a:lnTo>
                  <a:lnTo>
                    <a:pt x="139604" y="1484725"/>
                  </a:lnTo>
                  <a:lnTo>
                    <a:pt x="132341" y="1484217"/>
                  </a:lnTo>
                  <a:close/>
                </a:path>
                <a:path w="932179" h="1602105">
                  <a:moveTo>
                    <a:pt x="38769" y="1536295"/>
                  </a:moveTo>
                  <a:lnTo>
                    <a:pt x="10413" y="1552575"/>
                  </a:lnTo>
                  <a:lnTo>
                    <a:pt x="38988" y="1568958"/>
                  </a:lnTo>
                  <a:lnTo>
                    <a:pt x="38769" y="1536295"/>
                  </a:lnTo>
                  <a:close/>
                </a:path>
                <a:path w="932179" h="1602105">
                  <a:moveTo>
                    <a:pt x="71454" y="1517530"/>
                  </a:moveTo>
                  <a:lnTo>
                    <a:pt x="38769" y="1536295"/>
                  </a:lnTo>
                  <a:lnTo>
                    <a:pt x="38988" y="1568958"/>
                  </a:lnTo>
                  <a:lnTo>
                    <a:pt x="41919" y="1568958"/>
                  </a:lnTo>
                  <a:lnTo>
                    <a:pt x="71454" y="1517530"/>
                  </a:lnTo>
                  <a:close/>
                </a:path>
                <a:path w="932179" h="1602105">
                  <a:moveTo>
                    <a:pt x="899032" y="0"/>
                  </a:moveTo>
                  <a:lnTo>
                    <a:pt x="38515" y="1498462"/>
                  </a:lnTo>
                  <a:lnTo>
                    <a:pt x="38769" y="1536295"/>
                  </a:lnTo>
                  <a:lnTo>
                    <a:pt x="71454" y="1517530"/>
                  </a:lnTo>
                  <a:lnTo>
                    <a:pt x="932052" y="19050"/>
                  </a:lnTo>
                  <a:lnTo>
                    <a:pt x="899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874765" y="2976384"/>
            <a:ext cx="1054735" cy="866140"/>
            <a:chOff x="5350764" y="2976384"/>
            <a:chExt cx="1054735" cy="8661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0764" y="2976384"/>
              <a:ext cx="1054620" cy="8656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63235" y="2995421"/>
              <a:ext cx="803910" cy="615950"/>
            </a:xfrm>
            <a:custGeom>
              <a:avLst/>
              <a:gdLst/>
              <a:ahLst/>
              <a:cxnLst/>
              <a:rect l="l" t="t" r="r" b="b"/>
              <a:pathLst>
                <a:path w="803910" h="615950">
                  <a:moveTo>
                    <a:pt x="80930" y="451399"/>
                  </a:moveTo>
                  <a:lnTo>
                    <a:pt x="73755" y="452834"/>
                  </a:lnTo>
                  <a:lnTo>
                    <a:pt x="67675" y="456864"/>
                  </a:lnTo>
                  <a:lnTo>
                    <a:pt x="63500" y="463168"/>
                  </a:lnTo>
                  <a:lnTo>
                    <a:pt x="0" y="615441"/>
                  </a:lnTo>
                  <a:lnTo>
                    <a:pt x="63011" y="607822"/>
                  </a:lnTo>
                  <a:lnTo>
                    <a:pt x="41655" y="607822"/>
                  </a:lnTo>
                  <a:lnTo>
                    <a:pt x="18668" y="577468"/>
                  </a:lnTo>
                  <a:lnTo>
                    <a:pt x="74874" y="534881"/>
                  </a:lnTo>
                  <a:lnTo>
                    <a:pt x="98678" y="477774"/>
                  </a:lnTo>
                  <a:lnTo>
                    <a:pt x="100089" y="470384"/>
                  </a:lnTo>
                  <a:lnTo>
                    <a:pt x="98631" y="463232"/>
                  </a:lnTo>
                  <a:lnTo>
                    <a:pt x="94624" y="457128"/>
                  </a:lnTo>
                  <a:lnTo>
                    <a:pt x="88391" y="452881"/>
                  </a:lnTo>
                  <a:lnTo>
                    <a:pt x="80930" y="451399"/>
                  </a:lnTo>
                  <a:close/>
                </a:path>
                <a:path w="803910" h="615950">
                  <a:moveTo>
                    <a:pt x="74874" y="534881"/>
                  </a:moveTo>
                  <a:lnTo>
                    <a:pt x="18668" y="577468"/>
                  </a:lnTo>
                  <a:lnTo>
                    <a:pt x="41655" y="607822"/>
                  </a:lnTo>
                  <a:lnTo>
                    <a:pt x="52050" y="599948"/>
                  </a:lnTo>
                  <a:lnTo>
                    <a:pt x="47751" y="599948"/>
                  </a:lnTo>
                  <a:lnTo>
                    <a:pt x="27939" y="573658"/>
                  </a:lnTo>
                  <a:lnTo>
                    <a:pt x="60343" y="569741"/>
                  </a:lnTo>
                  <a:lnTo>
                    <a:pt x="74874" y="534881"/>
                  </a:lnTo>
                  <a:close/>
                </a:path>
                <a:path w="803910" h="615950">
                  <a:moveTo>
                    <a:pt x="159257" y="557783"/>
                  </a:moveTo>
                  <a:lnTo>
                    <a:pt x="97920" y="565199"/>
                  </a:lnTo>
                  <a:lnTo>
                    <a:pt x="41655" y="607822"/>
                  </a:lnTo>
                  <a:lnTo>
                    <a:pt x="63011" y="607822"/>
                  </a:lnTo>
                  <a:lnTo>
                    <a:pt x="163829" y="595629"/>
                  </a:lnTo>
                  <a:lnTo>
                    <a:pt x="180466" y="574420"/>
                  </a:lnTo>
                  <a:lnTo>
                    <a:pt x="178081" y="567249"/>
                  </a:lnTo>
                  <a:lnTo>
                    <a:pt x="173291" y="561720"/>
                  </a:lnTo>
                  <a:lnTo>
                    <a:pt x="166786" y="558383"/>
                  </a:lnTo>
                  <a:lnTo>
                    <a:pt x="159257" y="557783"/>
                  </a:lnTo>
                  <a:close/>
                </a:path>
                <a:path w="803910" h="615950">
                  <a:moveTo>
                    <a:pt x="60343" y="569741"/>
                  </a:moveTo>
                  <a:lnTo>
                    <a:pt x="27939" y="573658"/>
                  </a:lnTo>
                  <a:lnTo>
                    <a:pt x="47751" y="599948"/>
                  </a:lnTo>
                  <a:lnTo>
                    <a:pt x="60343" y="569741"/>
                  </a:lnTo>
                  <a:close/>
                </a:path>
                <a:path w="803910" h="615950">
                  <a:moveTo>
                    <a:pt x="97920" y="565199"/>
                  </a:moveTo>
                  <a:lnTo>
                    <a:pt x="60343" y="569741"/>
                  </a:lnTo>
                  <a:lnTo>
                    <a:pt x="47751" y="599948"/>
                  </a:lnTo>
                  <a:lnTo>
                    <a:pt x="52050" y="599948"/>
                  </a:lnTo>
                  <a:lnTo>
                    <a:pt x="97920" y="565199"/>
                  </a:lnTo>
                  <a:close/>
                </a:path>
                <a:path w="803910" h="615950">
                  <a:moveTo>
                    <a:pt x="780795" y="0"/>
                  </a:moveTo>
                  <a:lnTo>
                    <a:pt x="74874" y="534881"/>
                  </a:lnTo>
                  <a:lnTo>
                    <a:pt x="60343" y="569741"/>
                  </a:lnTo>
                  <a:lnTo>
                    <a:pt x="97920" y="565199"/>
                  </a:lnTo>
                  <a:lnTo>
                    <a:pt x="803782" y="30479"/>
                  </a:lnTo>
                  <a:lnTo>
                    <a:pt x="78079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417564" y="4381463"/>
            <a:ext cx="866140" cy="422275"/>
            <a:chOff x="4893564" y="4381462"/>
            <a:chExt cx="866140" cy="42227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564" y="4381462"/>
              <a:ext cx="865619" cy="4221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06035" y="4401820"/>
              <a:ext cx="614680" cy="217804"/>
            </a:xfrm>
            <a:custGeom>
              <a:avLst/>
              <a:gdLst/>
              <a:ahLst/>
              <a:cxnLst/>
              <a:rect l="l" t="t" r="r" b="b"/>
              <a:pathLst>
                <a:path w="614679" h="217804">
                  <a:moveTo>
                    <a:pt x="131619" y="50323"/>
                  </a:moveTo>
                  <a:lnTo>
                    <a:pt x="124442" y="51633"/>
                  </a:lnTo>
                  <a:lnTo>
                    <a:pt x="118110" y="55752"/>
                  </a:lnTo>
                  <a:lnTo>
                    <a:pt x="0" y="170941"/>
                  </a:lnTo>
                  <a:lnTo>
                    <a:pt x="158495" y="217042"/>
                  </a:lnTo>
                  <a:lnTo>
                    <a:pt x="165990" y="217662"/>
                  </a:lnTo>
                  <a:lnTo>
                    <a:pt x="172926" y="215423"/>
                  </a:lnTo>
                  <a:lnTo>
                    <a:pt x="178552" y="210756"/>
                  </a:lnTo>
                  <a:lnTo>
                    <a:pt x="182117" y="204088"/>
                  </a:lnTo>
                  <a:lnTo>
                    <a:pt x="182735" y="196522"/>
                  </a:lnTo>
                  <a:lnTo>
                    <a:pt x="180482" y="189563"/>
                  </a:lnTo>
                  <a:lnTo>
                    <a:pt x="175777" y="183961"/>
                  </a:lnTo>
                  <a:lnTo>
                    <a:pt x="169037" y="180466"/>
                  </a:lnTo>
                  <a:lnTo>
                    <a:pt x="168164" y="180212"/>
                  </a:lnTo>
                  <a:lnTo>
                    <a:pt x="41401" y="180212"/>
                  </a:lnTo>
                  <a:lnTo>
                    <a:pt x="32130" y="143255"/>
                  </a:lnTo>
                  <a:lnTo>
                    <a:pt x="100564" y="126147"/>
                  </a:lnTo>
                  <a:lnTo>
                    <a:pt x="144779" y="83057"/>
                  </a:lnTo>
                  <a:lnTo>
                    <a:pt x="149016" y="76797"/>
                  </a:lnTo>
                  <a:lnTo>
                    <a:pt x="150479" y="69643"/>
                  </a:lnTo>
                  <a:lnTo>
                    <a:pt x="149155" y="62466"/>
                  </a:lnTo>
                  <a:lnTo>
                    <a:pt x="145034" y="56133"/>
                  </a:lnTo>
                  <a:lnTo>
                    <a:pt x="138773" y="51823"/>
                  </a:lnTo>
                  <a:lnTo>
                    <a:pt x="131619" y="50323"/>
                  </a:lnTo>
                  <a:close/>
                </a:path>
                <a:path w="614679" h="217804">
                  <a:moveTo>
                    <a:pt x="100564" y="126147"/>
                  </a:moveTo>
                  <a:lnTo>
                    <a:pt x="32130" y="143255"/>
                  </a:lnTo>
                  <a:lnTo>
                    <a:pt x="41401" y="180212"/>
                  </a:lnTo>
                  <a:lnTo>
                    <a:pt x="60718" y="175386"/>
                  </a:lnTo>
                  <a:lnTo>
                    <a:pt x="50037" y="175386"/>
                  </a:lnTo>
                  <a:lnTo>
                    <a:pt x="42037" y="143509"/>
                  </a:lnTo>
                  <a:lnTo>
                    <a:pt x="82748" y="143509"/>
                  </a:lnTo>
                  <a:lnTo>
                    <a:pt x="100564" y="126147"/>
                  </a:lnTo>
                  <a:close/>
                </a:path>
                <a:path w="614679" h="217804">
                  <a:moveTo>
                    <a:pt x="109607" y="163172"/>
                  </a:moveTo>
                  <a:lnTo>
                    <a:pt x="41401" y="180212"/>
                  </a:lnTo>
                  <a:lnTo>
                    <a:pt x="168164" y="180212"/>
                  </a:lnTo>
                  <a:lnTo>
                    <a:pt x="109607" y="163172"/>
                  </a:lnTo>
                  <a:close/>
                </a:path>
                <a:path w="614679" h="217804">
                  <a:moveTo>
                    <a:pt x="42037" y="143509"/>
                  </a:moveTo>
                  <a:lnTo>
                    <a:pt x="50037" y="175386"/>
                  </a:lnTo>
                  <a:lnTo>
                    <a:pt x="73386" y="152632"/>
                  </a:lnTo>
                  <a:lnTo>
                    <a:pt x="42037" y="143509"/>
                  </a:lnTo>
                  <a:close/>
                </a:path>
                <a:path w="614679" h="217804">
                  <a:moveTo>
                    <a:pt x="73386" y="152632"/>
                  </a:moveTo>
                  <a:lnTo>
                    <a:pt x="50037" y="175386"/>
                  </a:lnTo>
                  <a:lnTo>
                    <a:pt x="60718" y="175386"/>
                  </a:lnTo>
                  <a:lnTo>
                    <a:pt x="109607" y="163172"/>
                  </a:lnTo>
                  <a:lnTo>
                    <a:pt x="73386" y="152632"/>
                  </a:lnTo>
                  <a:close/>
                </a:path>
                <a:path w="614679" h="217804">
                  <a:moveTo>
                    <a:pt x="605154" y="0"/>
                  </a:moveTo>
                  <a:lnTo>
                    <a:pt x="100564" y="126147"/>
                  </a:lnTo>
                  <a:lnTo>
                    <a:pt x="73386" y="152632"/>
                  </a:lnTo>
                  <a:lnTo>
                    <a:pt x="109607" y="163172"/>
                  </a:lnTo>
                  <a:lnTo>
                    <a:pt x="614299" y="37083"/>
                  </a:lnTo>
                  <a:lnTo>
                    <a:pt x="605154" y="0"/>
                  </a:lnTo>
                  <a:close/>
                </a:path>
                <a:path w="614679" h="217804">
                  <a:moveTo>
                    <a:pt x="82748" y="143509"/>
                  </a:moveTo>
                  <a:lnTo>
                    <a:pt x="42037" y="143509"/>
                  </a:lnTo>
                  <a:lnTo>
                    <a:pt x="73386" y="152632"/>
                  </a:lnTo>
                  <a:lnTo>
                    <a:pt x="82748" y="143509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161" y="1372362"/>
            <a:ext cx="7543800" cy="2585085"/>
          </a:xfrm>
          <a:custGeom>
            <a:avLst/>
            <a:gdLst/>
            <a:ahLst/>
            <a:cxnLst/>
            <a:rect l="l" t="t" r="r" b="b"/>
            <a:pathLst>
              <a:path w="7543800" h="2585085">
                <a:moveTo>
                  <a:pt x="0" y="2584704"/>
                </a:moveTo>
                <a:lnTo>
                  <a:pt x="7543800" y="2584704"/>
                </a:lnTo>
                <a:lnTo>
                  <a:pt x="7543800" y="0"/>
                </a:lnTo>
                <a:lnTo>
                  <a:pt x="0" y="0"/>
                </a:lnTo>
                <a:lnTo>
                  <a:pt x="0" y="2584704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7444" y="1397254"/>
            <a:ext cx="7150734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Superior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Epigastric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Vessels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Times New Roman"/>
                <a:cs typeface="Times New Roman"/>
              </a:rPr>
              <a:t>Branches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Musculophrenic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Vessels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From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Internal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Thoracic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spc="-25" dirty="0">
                <a:latin typeface="Times New Roman"/>
                <a:cs typeface="Times New Roman"/>
              </a:rPr>
              <a:t>Vessels.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Times New Roman"/>
                <a:cs typeface="Times New Roman"/>
              </a:rPr>
              <a:t>Inferior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Epigastric</a:t>
            </a:r>
            <a:endParaRPr>
              <a:latin typeface="Times New Roman"/>
              <a:cs typeface="Times New Roman"/>
            </a:endParaRPr>
          </a:p>
          <a:p>
            <a:pPr marL="12700" marR="5080"/>
            <a:r>
              <a:rPr b="1" spc="-5" dirty="0">
                <a:latin typeface="Times New Roman"/>
                <a:cs typeface="Times New Roman"/>
              </a:rPr>
              <a:t>Deep Circumflex Iliac </a:t>
            </a:r>
            <a:r>
              <a:rPr b="1" spc="-25" dirty="0">
                <a:latin typeface="Times New Roman"/>
                <a:cs typeface="Times New Roman"/>
              </a:rPr>
              <a:t>Vessels </a:t>
            </a:r>
            <a:r>
              <a:rPr b="1" spc="-10" dirty="0">
                <a:latin typeface="Times New Roman"/>
                <a:cs typeface="Times New Roman"/>
              </a:rPr>
              <a:t>From </a:t>
            </a:r>
            <a:r>
              <a:rPr b="1" spc="-5" dirty="0">
                <a:latin typeface="Times New Roman"/>
                <a:cs typeface="Times New Roman"/>
              </a:rPr>
              <a:t>The External Iliac </a:t>
            </a:r>
            <a:r>
              <a:rPr b="1" spc="-25" dirty="0">
                <a:latin typeface="Times New Roman"/>
                <a:cs typeface="Times New Roman"/>
              </a:rPr>
              <a:t>Vessels. 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Superficial Circumflex Iliac And Superficial Epigastric </a:t>
            </a:r>
            <a:r>
              <a:rPr b="1" spc="-25" dirty="0">
                <a:latin typeface="Times New Roman"/>
                <a:cs typeface="Times New Roman"/>
              </a:rPr>
              <a:t>Vessels </a:t>
            </a:r>
            <a:r>
              <a:rPr b="1" spc="-10" dirty="0">
                <a:latin typeface="Times New Roman"/>
                <a:cs typeface="Times New Roman"/>
              </a:rPr>
              <a:t>From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moral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Arte</a:t>
            </a:r>
            <a:r>
              <a:rPr b="1" dirty="0">
                <a:latin typeface="Times New Roman"/>
                <a:cs typeface="Times New Roman"/>
              </a:rPr>
              <a:t>ry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spc="-1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</a:t>
            </a:r>
            <a:r>
              <a:rPr b="1" spc="-3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eat </a:t>
            </a:r>
            <a:r>
              <a:rPr b="1" spc="-1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ph</a:t>
            </a:r>
            <a:r>
              <a:rPr b="1" dirty="0">
                <a:latin typeface="Times New Roman"/>
                <a:cs typeface="Times New Roman"/>
              </a:rPr>
              <a:t>eno</a:t>
            </a:r>
            <a:r>
              <a:rPr b="1" spc="-10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75" dirty="0">
                <a:latin typeface="Times New Roman"/>
                <a:cs typeface="Times New Roman"/>
              </a:rPr>
              <a:t>V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b="1" spc="-10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115570">
              <a:spcBef>
                <a:spcPts val="5"/>
              </a:spcBef>
            </a:pPr>
            <a:r>
              <a:rPr b="1" dirty="0">
                <a:latin typeface="Times New Roman"/>
                <a:cs typeface="Times New Roman"/>
              </a:rPr>
              <a:t>Posterior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Intercostal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Vessels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25" dirty="0">
                <a:latin typeface="Times New Roman"/>
                <a:cs typeface="Times New Roman"/>
              </a:rPr>
              <a:t>11th</a:t>
            </a:r>
            <a:r>
              <a:rPr b="1" spc="-5" dirty="0">
                <a:latin typeface="Times New Roman"/>
                <a:cs typeface="Times New Roman"/>
              </a:rPr>
              <a:t> Intercostal Space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Anterior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Branches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Subcostal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Vessel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9361" y="393955"/>
            <a:ext cx="4806950" cy="314189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spcBef>
                <a:spcPts val="290"/>
              </a:spcBef>
            </a:pPr>
            <a:r>
              <a:rPr sz="1800" b="0" i="0" dirty="0"/>
              <a:t>Blood</a:t>
            </a:r>
            <a:r>
              <a:rPr sz="1800" b="0" i="0" spc="-10" dirty="0"/>
              <a:t> </a:t>
            </a:r>
            <a:r>
              <a:rPr sz="1800" b="0" i="0" spc="-5" dirty="0"/>
              <a:t>supply </a:t>
            </a:r>
            <a:r>
              <a:rPr sz="1800" b="0" i="0" dirty="0"/>
              <a:t>of</a:t>
            </a:r>
            <a:r>
              <a:rPr sz="1800" b="0" i="0" spc="-10" dirty="0"/>
              <a:t> </a:t>
            </a:r>
            <a:r>
              <a:rPr sz="1800" b="0" i="0" dirty="0"/>
              <a:t>the</a:t>
            </a:r>
            <a:r>
              <a:rPr sz="1800" b="0" i="0" spc="-10" dirty="0"/>
              <a:t> </a:t>
            </a:r>
            <a:r>
              <a:rPr sz="1800" b="0" i="0" dirty="0"/>
              <a:t>anterolateral</a:t>
            </a:r>
            <a:r>
              <a:rPr sz="1800" b="0" i="0" spc="-30" dirty="0"/>
              <a:t> </a:t>
            </a:r>
            <a:r>
              <a:rPr sz="1800" b="0" i="0" dirty="0"/>
              <a:t>abdominal</a:t>
            </a:r>
            <a:r>
              <a:rPr sz="1800" b="0" i="0" spc="-25" dirty="0"/>
              <a:t> </a:t>
            </a:r>
            <a:r>
              <a:rPr sz="1800" b="0" i="0" spc="-5" dirty="0"/>
              <a:t>wall</a:t>
            </a:r>
            <a:endParaRPr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1" y="0"/>
            <a:ext cx="5562599" cy="684123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41957" y="990600"/>
            <a:ext cx="3354070" cy="2308860"/>
          </a:xfrm>
          <a:custGeom>
            <a:avLst/>
            <a:gdLst/>
            <a:ahLst/>
            <a:cxnLst/>
            <a:rect l="l" t="t" r="r" b="b"/>
            <a:pathLst>
              <a:path w="3354070" h="2308860">
                <a:moveTo>
                  <a:pt x="0" y="2308860"/>
                </a:moveTo>
                <a:lnTo>
                  <a:pt x="3353562" y="2308860"/>
                </a:lnTo>
                <a:lnTo>
                  <a:pt x="3353562" y="0"/>
                </a:lnTo>
                <a:lnTo>
                  <a:pt x="0" y="0"/>
                </a:lnTo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1957" y="990600"/>
            <a:ext cx="32131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superior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epigastric artery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direct continuation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internal thoracic </a:t>
            </a:r>
            <a:r>
              <a:rPr spc="-15" dirty="0">
                <a:latin typeface="Times New Roman"/>
                <a:cs typeface="Times New Roman"/>
              </a:rPr>
              <a:t>artery, </a:t>
            </a:r>
            <a:r>
              <a:rPr dirty="0">
                <a:latin typeface="Times New Roman"/>
                <a:cs typeface="Times New Roman"/>
              </a:rPr>
              <a:t>enters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sheath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superiorly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through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 posterior </a:t>
            </a:r>
            <a:r>
              <a:rPr spc="5" dirty="0">
                <a:latin typeface="Times New Roman"/>
                <a:cs typeface="Times New Roman"/>
              </a:rPr>
              <a:t>layer </a:t>
            </a:r>
            <a:r>
              <a:rPr spc="-5" dirty="0">
                <a:latin typeface="Times New Roman"/>
                <a:cs typeface="Times New Roman"/>
              </a:rPr>
              <a:t>supplies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abdominis,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anastomoses with </a:t>
            </a:r>
            <a:r>
              <a:rPr dirty="0">
                <a:latin typeface="Times New Roman"/>
                <a:cs typeface="Times New Roman"/>
              </a:rPr>
              <a:t>the inferior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epigastric</a:t>
            </a:r>
            <a:r>
              <a:rPr spc="-15" dirty="0">
                <a:latin typeface="Times New Roman"/>
                <a:cs typeface="Times New Roman"/>
              </a:rPr>
              <a:t> artery.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2882" y="3505200"/>
            <a:ext cx="3538854" cy="286258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5730" marR="119380" indent="-1270" algn="ctr">
              <a:spcBef>
                <a:spcPts val="3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inferior epigastric artery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arises from the external iliac artery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just </a:t>
            </a:r>
            <a:r>
              <a:rPr spc="-5" dirty="0">
                <a:latin typeface="Times New Roman"/>
                <a:cs typeface="Times New Roman"/>
              </a:rPr>
              <a:t>superior </a:t>
            </a:r>
            <a:r>
              <a:rPr dirty="0">
                <a:latin typeface="Times New Roman"/>
                <a:cs typeface="Times New Roman"/>
              </a:rPr>
              <a:t>to the inguinal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ligament. It runs </a:t>
            </a:r>
            <a:r>
              <a:rPr spc="-5" dirty="0">
                <a:latin typeface="Times New Roman"/>
                <a:cs typeface="Times New Roman"/>
              </a:rPr>
              <a:t>superiorly </a:t>
            </a:r>
            <a:r>
              <a:rPr dirty="0">
                <a:latin typeface="Times New Roman"/>
                <a:cs typeface="Times New Roman"/>
              </a:rPr>
              <a:t>in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transversalis fascia to enter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 </a:t>
            </a:r>
            <a:r>
              <a:rPr spc="-5" dirty="0">
                <a:latin typeface="Times New Roman"/>
                <a:cs typeface="Times New Roman"/>
              </a:rPr>
              <a:t>sheath </a:t>
            </a:r>
            <a:r>
              <a:rPr dirty="0">
                <a:latin typeface="Times New Roman"/>
                <a:cs typeface="Times New Roman"/>
              </a:rPr>
              <a:t>inferior to the arcuate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line. Its branches enter the </a:t>
            </a:r>
            <a:r>
              <a:rPr spc="-5" dirty="0">
                <a:latin typeface="Times New Roman"/>
                <a:cs typeface="Times New Roman"/>
              </a:rPr>
              <a:t>lower </a:t>
            </a:r>
            <a:r>
              <a:rPr dirty="0">
                <a:latin typeface="Times New Roman"/>
                <a:cs typeface="Times New Roman"/>
              </a:rPr>
              <a:t> rectus abdominis and </a:t>
            </a:r>
            <a:r>
              <a:rPr spc="-5" dirty="0">
                <a:latin typeface="Times New Roman"/>
                <a:cs typeface="Times New Roman"/>
              </a:rPr>
              <a:t>anastomose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with </a:t>
            </a:r>
            <a:r>
              <a:rPr dirty="0">
                <a:latin typeface="Times New Roman"/>
                <a:cs typeface="Times New Roman"/>
              </a:rPr>
              <a:t>those of the </a:t>
            </a:r>
            <a:r>
              <a:rPr spc="-5" dirty="0">
                <a:latin typeface="Times New Roman"/>
                <a:cs typeface="Times New Roman"/>
              </a:rPr>
              <a:t>superior </a:t>
            </a:r>
            <a:r>
              <a:rPr dirty="0">
                <a:latin typeface="Times New Roman"/>
                <a:cs typeface="Times New Roman"/>
              </a:rPr>
              <a:t>epigastric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artery.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9561" y="46482"/>
            <a:ext cx="3390900" cy="868186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7005" marR="161925" algn="ctr">
              <a:spcBef>
                <a:spcPts val="29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superficial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lymphatic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vessels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accompany the </a:t>
            </a:r>
            <a:r>
              <a:rPr spc="-5" dirty="0">
                <a:latin typeface="Times New Roman"/>
                <a:cs typeface="Times New Roman"/>
              </a:rPr>
              <a:t>subcutaneous </a:t>
            </a:r>
            <a:r>
              <a:rPr dirty="0">
                <a:latin typeface="Times New Roman"/>
                <a:cs typeface="Times New Roman"/>
              </a:rPr>
              <a:t> veins;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5470" y="4039361"/>
            <a:ext cx="3398520" cy="147701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7155" marR="90805" indent="-2540" algn="ctr">
              <a:lnSpc>
                <a:spcPct val="99500"/>
              </a:lnSpc>
              <a:spcBef>
                <a:spcPts val="310"/>
              </a:spcBef>
            </a:pPr>
            <a:r>
              <a:rPr dirty="0">
                <a:latin typeface="Times New Roman"/>
                <a:cs typeface="Times New Roman"/>
              </a:rPr>
              <a:t>The deep lymphatic vessels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accompany the deep veins 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drain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external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iliac,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common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iliac,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lumbar </a:t>
            </a:r>
            <a:r>
              <a:rPr dirty="0">
                <a:latin typeface="Times New Roman"/>
                <a:cs typeface="Times New Roman"/>
              </a:rPr>
              <a:t>(caval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aortic)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lymph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nodes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42453" y="45719"/>
            <a:ext cx="8825865" cy="6812280"/>
            <a:chOff x="318452" y="45719"/>
            <a:chExt cx="8825865" cy="6812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799" y="45719"/>
              <a:ext cx="5029199" cy="68122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1470" y="1262633"/>
              <a:ext cx="3316604" cy="923925"/>
            </a:xfrm>
            <a:custGeom>
              <a:avLst/>
              <a:gdLst/>
              <a:ahLst/>
              <a:cxnLst/>
              <a:rect l="l" t="t" r="r" b="b"/>
              <a:pathLst>
                <a:path w="3316604" h="923925">
                  <a:moveTo>
                    <a:pt x="0" y="923544"/>
                  </a:moveTo>
                  <a:lnTo>
                    <a:pt x="3316224" y="923544"/>
                  </a:lnTo>
                  <a:lnTo>
                    <a:pt x="3316224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34362" y="1287602"/>
            <a:ext cx="3162300" cy="843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0" algn="ctr">
              <a:lnSpc>
                <a:spcPct val="98900"/>
              </a:lnSpc>
              <a:spcBef>
                <a:spcPts val="125"/>
              </a:spcBef>
            </a:pPr>
            <a:r>
              <a:rPr dirty="0">
                <a:latin typeface="Times New Roman"/>
                <a:cs typeface="Times New Roman"/>
              </a:rPr>
              <a:t>Those </a:t>
            </a:r>
            <a:r>
              <a:rPr spc="-5" dirty="0">
                <a:latin typeface="Times New Roman"/>
                <a:cs typeface="Times New Roman"/>
              </a:rPr>
              <a:t>superior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5" dirty="0">
                <a:latin typeface="Times New Roman"/>
                <a:cs typeface="Times New Roman"/>
              </a:rPr>
              <a:t>umbilicus </a:t>
            </a:r>
            <a:r>
              <a:rPr dirty="0">
                <a:latin typeface="Times New Roman"/>
                <a:cs typeface="Times New Roman"/>
              </a:rPr>
              <a:t> drain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mainly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axillary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lymph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nodes,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9186" y="2551939"/>
            <a:ext cx="3200400" cy="591829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97155" marR="92075" indent="91440">
              <a:lnSpc>
                <a:spcPts val="2110"/>
              </a:lnSpc>
              <a:spcBef>
                <a:spcPts val="415"/>
              </a:spcBef>
            </a:pPr>
            <a:r>
              <a:rPr dirty="0">
                <a:latin typeface="Times New Roman"/>
                <a:cs typeface="Times New Roman"/>
              </a:rPr>
              <a:t>Those inferior to it drain to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superficial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lymph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nodes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22165" y="1687043"/>
            <a:ext cx="725805" cy="450215"/>
            <a:chOff x="3598164" y="1687042"/>
            <a:chExt cx="725805" cy="4502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8164" y="1687042"/>
              <a:ext cx="725436" cy="4496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40836" y="1706625"/>
              <a:ext cx="474345" cy="225425"/>
            </a:xfrm>
            <a:custGeom>
              <a:avLst/>
              <a:gdLst/>
              <a:ahLst/>
              <a:cxnLst/>
              <a:rect l="l" t="t" r="r" b="b"/>
              <a:pathLst>
                <a:path w="474345" h="225425">
                  <a:moveTo>
                    <a:pt x="366547" y="177525"/>
                  </a:moveTo>
                  <a:lnTo>
                    <a:pt x="305435" y="187325"/>
                  </a:lnTo>
                  <a:lnTo>
                    <a:pt x="289687" y="209169"/>
                  </a:lnTo>
                  <a:lnTo>
                    <a:pt x="292330" y="216201"/>
                  </a:lnTo>
                  <a:lnTo>
                    <a:pt x="297307" y="221519"/>
                  </a:lnTo>
                  <a:lnTo>
                    <a:pt x="303903" y="224599"/>
                  </a:lnTo>
                  <a:lnTo>
                    <a:pt x="311403" y="224916"/>
                  </a:lnTo>
                  <a:lnTo>
                    <a:pt x="448910" y="202946"/>
                  </a:lnTo>
                  <a:lnTo>
                    <a:pt x="432180" y="202946"/>
                  </a:lnTo>
                  <a:lnTo>
                    <a:pt x="366547" y="177525"/>
                  </a:lnTo>
                  <a:close/>
                </a:path>
                <a:path w="474345" h="225425">
                  <a:moveTo>
                    <a:pt x="403828" y="171547"/>
                  </a:moveTo>
                  <a:lnTo>
                    <a:pt x="366547" y="177525"/>
                  </a:lnTo>
                  <a:lnTo>
                    <a:pt x="432180" y="202946"/>
                  </a:lnTo>
                  <a:lnTo>
                    <a:pt x="434463" y="197103"/>
                  </a:lnTo>
                  <a:lnTo>
                    <a:pt x="424179" y="197103"/>
                  </a:lnTo>
                  <a:lnTo>
                    <a:pt x="403828" y="171547"/>
                  </a:lnTo>
                  <a:close/>
                </a:path>
                <a:path w="474345" h="225425">
                  <a:moveTo>
                    <a:pt x="358759" y="62864"/>
                  </a:moveTo>
                  <a:lnTo>
                    <a:pt x="351490" y="63456"/>
                  </a:lnTo>
                  <a:lnTo>
                    <a:pt x="344804" y="66928"/>
                  </a:lnTo>
                  <a:lnTo>
                    <a:pt x="339917" y="72685"/>
                  </a:lnTo>
                  <a:lnTo>
                    <a:pt x="337708" y="79644"/>
                  </a:lnTo>
                  <a:lnTo>
                    <a:pt x="338286" y="86913"/>
                  </a:lnTo>
                  <a:lnTo>
                    <a:pt x="341756" y="93599"/>
                  </a:lnTo>
                  <a:lnTo>
                    <a:pt x="380352" y="142066"/>
                  </a:lnTo>
                  <a:lnTo>
                    <a:pt x="446024" y="167512"/>
                  </a:lnTo>
                  <a:lnTo>
                    <a:pt x="432180" y="202946"/>
                  </a:lnTo>
                  <a:lnTo>
                    <a:pt x="448910" y="202946"/>
                  </a:lnTo>
                  <a:lnTo>
                    <a:pt x="474344" y="198882"/>
                  </a:lnTo>
                  <a:lnTo>
                    <a:pt x="371475" y="69850"/>
                  </a:lnTo>
                  <a:lnTo>
                    <a:pt x="365718" y="65035"/>
                  </a:lnTo>
                  <a:lnTo>
                    <a:pt x="358759" y="62864"/>
                  </a:lnTo>
                  <a:close/>
                </a:path>
                <a:path w="474345" h="225425">
                  <a:moveTo>
                    <a:pt x="436117" y="166370"/>
                  </a:moveTo>
                  <a:lnTo>
                    <a:pt x="403828" y="171547"/>
                  </a:lnTo>
                  <a:lnTo>
                    <a:pt x="424179" y="197103"/>
                  </a:lnTo>
                  <a:lnTo>
                    <a:pt x="436117" y="166370"/>
                  </a:lnTo>
                  <a:close/>
                </a:path>
                <a:path w="474345" h="225425">
                  <a:moveTo>
                    <a:pt x="443074" y="166370"/>
                  </a:moveTo>
                  <a:lnTo>
                    <a:pt x="436117" y="166370"/>
                  </a:lnTo>
                  <a:lnTo>
                    <a:pt x="424179" y="197103"/>
                  </a:lnTo>
                  <a:lnTo>
                    <a:pt x="434463" y="197103"/>
                  </a:lnTo>
                  <a:lnTo>
                    <a:pt x="446024" y="167512"/>
                  </a:lnTo>
                  <a:lnTo>
                    <a:pt x="443074" y="166370"/>
                  </a:lnTo>
                  <a:close/>
                </a:path>
                <a:path w="474345" h="225425">
                  <a:moveTo>
                    <a:pt x="13715" y="0"/>
                  </a:moveTo>
                  <a:lnTo>
                    <a:pt x="0" y="35560"/>
                  </a:lnTo>
                  <a:lnTo>
                    <a:pt x="366547" y="177525"/>
                  </a:lnTo>
                  <a:lnTo>
                    <a:pt x="403828" y="171547"/>
                  </a:lnTo>
                  <a:lnTo>
                    <a:pt x="380352" y="142066"/>
                  </a:lnTo>
                  <a:lnTo>
                    <a:pt x="13715" y="0"/>
                  </a:lnTo>
                  <a:close/>
                </a:path>
                <a:path w="474345" h="225425">
                  <a:moveTo>
                    <a:pt x="380352" y="142066"/>
                  </a:moveTo>
                  <a:lnTo>
                    <a:pt x="403828" y="171547"/>
                  </a:lnTo>
                  <a:lnTo>
                    <a:pt x="436117" y="166370"/>
                  </a:lnTo>
                  <a:lnTo>
                    <a:pt x="443074" y="166370"/>
                  </a:lnTo>
                  <a:lnTo>
                    <a:pt x="380352" y="1420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009388" y="2848355"/>
            <a:ext cx="1219200" cy="2641600"/>
            <a:chOff x="3485388" y="2848355"/>
            <a:chExt cx="1219200" cy="26416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5388" y="2848355"/>
              <a:ext cx="1219200" cy="2641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27933" y="2867913"/>
              <a:ext cx="993140" cy="2390140"/>
            </a:xfrm>
            <a:custGeom>
              <a:avLst/>
              <a:gdLst/>
              <a:ahLst/>
              <a:cxnLst/>
              <a:rect l="l" t="t" r="r" b="b"/>
              <a:pathLst>
                <a:path w="993139" h="2390140">
                  <a:moveTo>
                    <a:pt x="847836" y="2254646"/>
                  </a:moveTo>
                  <a:lnTo>
                    <a:pt x="840892" y="2256907"/>
                  </a:lnTo>
                  <a:lnTo>
                    <a:pt x="835151" y="2261870"/>
                  </a:lnTo>
                  <a:lnTo>
                    <a:pt x="831774" y="2268608"/>
                  </a:lnTo>
                  <a:lnTo>
                    <a:pt x="831278" y="2275871"/>
                  </a:lnTo>
                  <a:lnTo>
                    <a:pt x="833544" y="2282801"/>
                  </a:lnTo>
                  <a:lnTo>
                    <a:pt x="838453" y="2288540"/>
                  </a:lnTo>
                  <a:lnTo>
                    <a:pt x="968501" y="2390140"/>
                  </a:lnTo>
                  <a:lnTo>
                    <a:pt x="972695" y="2362073"/>
                  </a:lnTo>
                  <a:lnTo>
                    <a:pt x="936751" y="2362073"/>
                  </a:lnTo>
                  <a:lnTo>
                    <a:pt x="910615" y="2296564"/>
                  </a:lnTo>
                  <a:lnTo>
                    <a:pt x="861949" y="2258568"/>
                  </a:lnTo>
                  <a:lnTo>
                    <a:pt x="855136" y="2255172"/>
                  </a:lnTo>
                  <a:lnTo>
                    <a:pt x="847836" y="2254646"/>
                  </a:lnTo>
                  <a:close/>
                </a:path>
                <a:path w="993139" h="2390140">
                  <a:moveTo>
                    <a:pt x="910615" y="2296564"/>
                  </a:moveTo>
                  <a:lnTo>
                    <a:pt x="936751" y="2362073"/>
                  </a:lnTo>
                  <a:lnTo>
                    <a:pt x="961650" y="2352167"/>
                  </a:lnTo>
                  <a:lnTo>
                    <a:pt x="935608" y="2352167"/>
                  </a:lnTo>
                  <a:lnTo>
                    <a:pt x="940440" y="2319850"/>
                  </a:lnTo>
                  <a:lnTo>
                    <a:pt x="910615" y="2296564"/>
                  </a:lnTo>
                  <a:close/>
                </a:path>
                <a:path w="993139" h="2390140">
                  <a:moveTo>
                    <a:pt x="976883" y="2205228"/>
                  </a:moveTo>
                  <a:lnTo>
                    <a:pt x="946034" y="2282438"/>
                  </a:lnTo>
                  <a:lnTo>
                    <a:pt x="972184" y="2347976"/>
                  </a:lnTo>
                  <a:lnTo>
                    <a:pt x="936751" y="2362073"/>
                  </a:lnTo>
                  <a:lnTo>
                    <a:pt x="972695" y="2362073"/>
                  </a:lnTo>
                  <a:lnTo>
                    <a:pt x="992886" y="2226945"/>
                  </a:lnTo>
                  <a:lnTo>
                    <a:pt x="992493" y="2219390"/>
                  </a:lnTo>
                  <a:lnTo>
                    <a:pt x="989361" y="2212800"/>
                  </a:lnTo>
                  <a:lnTo>
                    <a:pt x="983992" y="2207853"/>
                  </a:lnTo>
                  <a:lnTo>
                    <a:pt x="976883" y="2205228"/>
                  </a:lnTo>
                  <a:close/>
                </a:path>
                <a:path w="993139" h="2390140">
                  <a:moveTo>
                    <a:pt x="940440" y="2319850"/>
                  </a:moveTo>
                  <a:lnTo>
                    <a:pt x="935608" y="2352167"/>
                  </a:lnTo>
                  <a:lnTo>
                    <a:pt x="966215" y="2339975"/>
                  </a:lnTo>
                  <a:lnTo>
                    <a:pt x="940440" y="2319850"/>
                  </a:lnTo>
                  <a:close/>
                </a:path>
                <a:path w="993139" h="2390140">
                  <a:moveTo>
                    <a:pt x="946034" y="2282438"/>
                  </a:moveTo>
                  <a:lnTo>
                    <a:pt x="940440" y="2319850"/>
                  </a:lnTo>
                  <a:lnTo>
                    <a:pt x="966215" y="2339975"/>
                  </a:lnTo>
                  <a:lnTo>
                    <a:pt x="935608" y="2352167"/>
                  </a:lnTo>
                  <a:lnTo>
                    <a:pt x="961650" y="2352167"/>
                  </a:lnTo>
                  <a:lnTo>
                    <a:pt x="972184" y="2347976"/>
                  </a:lnTo>
                  <a:lnTo>
                    <a:pt x="946034" y="2282438"/>
                  </a:lnTo>
                  <a:close/>
                </a:path>
                <a:path w="993139" h="2390140">
                  <a:moveTo>
                    <a:pt x="35305" y="0"/>
                  </a:moveTo>
                  <a:lnTo>
                    <a:pt x="0" y="14224"/>
                  </a:lnTo>
                  <a:lnTo>
                    <a:pt x="910615" y="2296564"/>
                  </a:lnTo>
                  <a:lnTo>
                    <a:pt x="940440" y="2319850"/>
                  </a:lnTo>
                  <a:lnTo>
                    <a:pt x="946034" y="2282438"/>
                  </a:lnTo>
                  <a:lnTo>
                    <a:pt x="353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8610600" cy="5638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961" y="1219961"/>
            <a:ext cx="6781800" cy="147701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Instead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transecting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muscles,</a:t>
            </a:r>
            <a:r>
              <a:rPr dirty="0">
                <a:latin typeface="Times New Roman"/>
                <a:cs typeface="Times New Roman"/>
              </a:rPr>
              <a:t> causing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irreversible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necrosis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(death) of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muscle</a:t>
            </a:r>
            <a:r>
              <a:rPr dirty="0">
                <a:latin typeface="Times New Roman"/>
                <a:cs typeface="Times New Roman"/>
              </a:rPr>
              <a:t> fibers, the </a:t>
            </a:r>
            <a:r>
              <a:rPr spc="-10" dirty="0">
                <a:latin typeface="Times New Roman"/>
                <a:cs typeface="Times New Roman"/>
              </a:rPr>
              <a:t>surgeon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splits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between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their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fibers.</a:t>
            </a:r>
            <a:endParaRPr>
              <a:latin typeface="Times New Roman"/>
              <a:cs typeface="Times New Roman"/>
            </a:endParaRPr>
          </a:p>
          <a:p>
            <a:pPr marL="153670" marR="14922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abdominis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exception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transected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because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muscle </a:t>
            </a:r>
            <a:r>
              <a:rPr dirty="0">
                <a:latin typeface="Times New Roman"/>
                <a:cs typeface="Times New Roman"/>
              </a:rPr>
              <a:t>fibers are </a:t>
            </a:r>
            <a:r>
              <a:rPr spc="-5" dirty="0">
                <a:latin typeface="Times New Roman"/>
                <a:cs typeface="Times New Roman"/>
              </a:rPr>
              <a:t>short </a:t>
            </a:r>
            <a:r>
              <a:rPr dirty="0">
                <a:latin typeface="Times New Roman"/>
                <a:cs typeface="Times New Roman"/>
              </a:rPr>
              <a:t>and its nerves entering the lateral part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sheath</a:t>
            </a:r>
            <a:r>
              <a:rPr dirty="0">
                <a:latin typeface="Times New Roman"/>
                <a:cs typeface="Times New Roman"/>
              </a:rPr>
              <a:t> can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located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preserved.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1" y="270725"/>
            <a:ext cx="5159289" cy="264166"/>
          </a:xfrm>
          <a:custGeom>
            <a:avLst/>
            <a:gdLst/>
            <a:ahLst/>
            <a:cxnLst/>
            <a:rect l="l" t="t" r="r" b="b"/>
            <a:pathLst>
              <a:path w="5181600" h="368935">
                <a:moveTo>
                  <a:pt x="0" y="368807"/>
                </a:moveTo>
                <a:lnTo>
                  <a:pt x="5181599" y="368807"/>
                </a:lnTo>
                <a:lnTo>
                  <a:pt x="518159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240421"/>
            <a:ext cx="7852742" cy="2891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77470">
              <a:lnSpc>
                <a:spcPct val="100000"/>
              </a:lnSpc>
              <a:spcBef>
                <a:spcPts val="95"/>
              </a:spcBef>
            </a:pPr>
            <a:r>
              <a:rPr sz="18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8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b="1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18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800" b="1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</a:t>
            </a:r>
            <a:r>
              <a:rPr sz="18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rfa</a:t>
            </a:r>
            <a:r>
              <a:rPr sz="1800" b="1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sz="18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800" b="1" i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b="1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8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olate</a:t>
            </a:r>
            <a:r>
              <a:rPr sz="1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sz="1800" b="1" i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b="1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8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</a:t>
            </a:r>
            <a:r>
              <a:rPr sz="18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18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8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4001" y="1115787"/>
            <a:ext cx="9054247" cy="4637134"/>
            <a:chOff x="218208" y="381761"/>
            <a:chExt cx="8697953" cy="6476234"/>
          </a:xfrm>
        </p:grpSpPr>
        <p:sp>
          <p:nvSpPr>
            <p:cNvPr id="5" name="object 5"/>
            <p:cNvSpPr/>
            <p:nvPr/>
          </p:nvSpPr>
          <p:spPr>
            <a:xfrm>
              <a:off x="381761" y="381761"/>
              <a:ext cx="8534400" cy="1027430"/>
            </a:xfrm>
            <a:custGeom>
              <a:avLst/>
              <a:gdLst/>
              <a:ahLst/>
              <a:cxnLst/>
              <a:rect l="l" t="t" r="r" b="b"/>
              <a:pathLst>
                <a:path w="8534400" h="1027430">
                  <a:moveTo>
                    <a:pt x="228600" y="368808"/>
                  </a:moveTo>
                  <a:lnTo>
                    <a:pt x="8077200" y="368808"/>
                  </a:lnTo>
                  <a:lnTo>
                    <a:pt x="8077200" y="0"/>
                  </a:lnTo>
                  <a:lnTo>
                    <a:pt x="228600" y="0"/>
                  </a:lnTo>
                  <a:lnTo>
                    <a:pt x="228600" y="368808"/>
                  </a:lnTo>
                  <a:close/>
                </a:path>
                <a:path w="8534400" h="1027430">
                  <a:moveTo>
                    <a:pt x="0" y="1027176"/>
                  </a:moveTo>
                  <a:lnTo>
                    <a:pt x="8534400" y="1027176"/>
                  </a:lnTo>
                  <a:lnTo>
                    <a:pt x="8534400" y="381000"/>
                  </a:lnTo>
                  <a:lnTo>
                    <a:pt x="0" y="381000"/>
                  </a:lnTo>
                  <a:lnTo>
                    <a:pt x="0" y="102717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9" y="1447798"/>
              <a:ext cx="5562600" cy="54101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8208" y="1753362"/>
              <a:ext cx="3135354" cy="3062415"/>
            </a:xfrm>
            <a:custGeom>
              <a:avLst/>
              <a:gdLst/>
              <a:ahLst/>
              <a:cxnLst/>
              <a:rect l="l" t="t" r="r" b="b"/>
              <a:pathLst>
                <a:path w="3352800" h="1477010">
                  <a:moveTo>
                    <a:pt x="0" y="1476756"/>
                  </a:moveTo>
                  <a:lnTo>
                    <a:pt x="3352800" y="1476756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7675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98224" y="1000026"/>
            <a:ext cx="9296400" cy="26237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6670" algn="ctr">
              <a:spcBef>
                <a:spcPts val="940"/>
              </a:spcBef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infraumbilical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this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surface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wall exhibits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several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peritoneal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folds</a:t>
            </a:r>
          </a:p>
          <a:p>
            <a:pPr marL="214629" algn="ctr">
              <a:spcBef>
                <a:spcPts val="840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Five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umbilical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peritoneal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folds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two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side and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 in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median </a:t>
            </a:r>
            <a:r>
              <a:rPr sz="1600" dirty="0">
                <a:latin typeface="Times New Roman"/>
                <a:cs typeface="Times New Roman"/>
              </a:rPr>
              <a:t>plane—pass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toward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umbilicus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733415" algn="ctr">
              <a:spcBef>
                <a:spcPts val="1180"/>
              </a:spcBef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median umbilical </a:t>
            </a:r>
            <a:r>
              <a:rPr b="1" dirty="0">
                <a:latin typeface="Times New Roman"/>
                <a:cs typeface="Times New Roman"/>
              </a:rPr>
              <a:t>fold,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extending </a:t>
            </a:r>
            <a:r>
              <a:rPr b="1" spc="-10" dirty="0">
                <a:latin typeface="Times New Roman"/>
                <a:cs typeface="Times New Roman"/>
              </a:rPr>
              <a:t>from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apex of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4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urinary </a:t>
            </a:r>
            <a:r>
              <a:rPr b="1" spc="-5" dirty="0">
                <a:latin typeface="Times New Roman"/>
                <a:cs typeface="Times New Roman"/>
              </a:rPr>
              <a:t>bladder </a:t>
            </a:r>
            <a:r>
              <a:rPr b="1" dirty="0">
                <a:latin typeface="Times New Roman"/>
                <a:cs typeface="Times New Roman"/>
              </a:rPr>
              <a:t>to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umbilicus, </a:t>
            </a:r>
            <a:r>
              <a:rPr b="1" dirty="0">
                <a:latin typeface="Times New Roman"/>
                <a:cs typeface="Times New Roman"/>
              </a:rPr>
              <a:t>covers </a:t>
            </a:r>
            <a:r>
              <a:rPr b="1" spc="-5" dirty="0">
                <a:latin typeface="Times New Roman"/>
                <a:cs typeface="Times New Roman"/>
              </a:rPr>
              <a:t>the median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umbilical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ligament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08218" y="3429855"/>
            <a:ext cx="9131183" cy="3199546"/>
            <a:chOff x="-12700" y="2403348"/>
            <a:chExt cx="9170670" cy="44684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7935" y="2482596"/>
              <a:ext cx="2778252" cy="28544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39846" y="2502154"/>
              <a:ext cx="2528570" cy="2604135"/>
            </a:xfrm>
            <a:custGeom>
              <a:avLst/>
              <a:gdLst/>
              <a:ahLst/>
              <a:cxnLst/>
              <a:rect l="l" t="t" r="r" b="b"/>
              <a:pathLst>
                <a:path w="2528570" h="2604135">
                  <a:moveTo>
                    <a:pt x="2372161" y="2522456"/>
                  </a:moveTo>
                  <a:lnTo>
                    <a:pt x="2365216" y="2524775"/>
                  </a:lnTo>
                  <a:lnTo>
                    <a:pt x="2359652" y="2529500"/>
                  </a:lnTo>
                  <a:lnTo>
                    <a:pt x="2356230" y="2536190"/>
                  </a:lnTo>
                  <a:lnTo>
                    <a:pt x="2355687" y="2543754"/>
                  </a:lnTo>
                  <a:lnTo>
                    <a:pt x="2357977" y="2550699"/>
                  </a:lnTo>
                  <a:lnTo>
                    <a:pt x="2362696" y="2556263"/>
                  </a:lnTo>
                  <a:lnTo>
                    <a:pt x="2369439" y="2559685"/>
                  </a:lnTo>
                  <a:lnTo>
                    <a:pt x="2528316" y="2604008"/>
                  </a:lnTo>
                  <a:lnTo>
                    <a:pt x="2524933" y="2590292"/>
                  </a:lnTo>
                  <a:lnTo>
                    <a:pt x="2488438" y="2590292"/>
                  </a:lnTo>
                  <a:lnTo>
                    <a:pt x="2439231" y="2539593"/>
                  </a:lnTo>
                  <a:lnTo>
                    <a:pt x="2379726" y="2522982"/>
                  </a:lnTo>
                  <a:lnTo>
                    <a:pt x="2372161" y="2522456"/>
                  </a:lnTo>
                  <a:close/>
                </a:path>
                <a:path w="2528570" h="2604135">
                  <a:moveTo>
                    <a:pt x="2439231" y="2539593"/>
                  </a:moveTo>
                  <a:lnTo>
                    <a:pt x="2488438" y="2590292"/>
                  </a:lnTo>
                  <a:lnTo>
                    <a:pt x="2497452" y="2581529"/>
                  </a:lnTo>
                  <a:lnTo>
                    <a:pt x="2483612" y="2581529"/>
                  </a:lnTo>
                  <a:lnTo>
                    <a:pt x="2475738" y="2549785"/>
                  </a:lnTo>
                  <a:lnTo>
                    <a:pt x="2439231" y="2539593"/>
                  </a:lnTo>
                  <a:close/>
                </a:path>
                <a:path w="2528570" h="2604135">
                  <a:moveTo>
                    <a:pt x="2473245" y="2429680"/>
                  </a:moveTo>
                  <a:lnTo>
                    <a:pt x="2465704" y="2430018"/>
                  </a:lnTo>
                  <a:lnTo>
                    <a:pt x="2458896" y="2433252"/>
                  </a:lnTo>
                  <a:lnTo>
                    <a:pt x="2454005" y="2438654"/>
                  </a:lnTo>
                  <a:lnTo>
                    <a:pt x="2451471" y="2445484"/>
                  </a:lnTo>
                  <a:lnTo>
                    <a:pt x="2451734" y="2453005"/>
                  </a:lnTo>
                  <a:lnTo>
                    <a:pt x="2466659" y="2513177"/>
                  </a:lnTo>
                  <a:lnTo>
                    <a:pt x="2515742" y="2563749"/>
                  </a:lnTo>
                  <a:lnTo>
                    <a:pt x="2488438" y="2590292"/>
                  </a:lnTo>
                  <a:lnTo>
                    <a:pt x="2524933" y="2590292"/>
                  </a:lnTo>
                  <a:lnTo>
                    <a:pt x="2488818" y="2443861"/>
                  </a:lnTo>
                  <a:lnTo>
                    <a:pt x="2485564" y="2437054"/>
                  </a:lnTo>
                  <a:lnTo>
                    <a:pt x="2480119" y="2432177"/>
                  </a:lnTo>
                  <a:lnTo>
                    <a:pt x="2473245" y="2429680"/>
                  </a:lnTo>
                  <a:close/>
                </a:path>
                <a:path w="2528570" h="2604135">
                  <a:moveTo>
                    <a:pt x="2475738" y="2549785"/>
                  </a:moveTo>
                  <a:lnTo>
                    <a:pt x="2483612" y="2581529"/>
                  </a:lnTo>
                  <a:lnTo>
                    <a:pt x="2507106" y="2558542"/>
                  </a:lnTo>
                  <a:lnTo>
                    <a:pt x="2475738" y="2549785"/>
                  </a:lnTo>
                  <a:close/>
                </a:path>
                <a:path w="2528570" h="2604135">
                  <a:moveTo>
                    <a:pt x="2466659" y="2513177"/>
                  </a:moveTo>
                  <a:lnTo>
                    <a:pt x="2475738" y="2549785"/>
                  </a:lnTo>
                  <a:lnTo>
                    <a:pt x="2507106" y="2558542"/>
                  </a:lnTo>
                  <a:lnTo>
                    <a:pt x="2483612" y="2581529"/>
                  </a:lnTo>
                  <a:lnTo>
                    <a:pt x="2497452" y="2581529"/>
                  </a:lnTo>
                  <a:lnTo>
                    <a:pt x="2515742" y="2563749"/>
                  </a:lnTo>
                  <a:lnTo>
                    <a:pt x="2466659" y="2513177"/>
                  </a:lnTo>
                  <a:close/>
                </a:path>
                <a:path w="2528570" h="2604135">
                  <a:moveTo>
                    <a:pt x="27431" y="0"/>
                  </a:moveTo>
                  <a:lnTo>
                    <a:pt x="0" y="26416"/>
                  </a:lnTo>
                  <a:lnTo>
                    <a:pt x="2439231" y="2539593"/>
                  </a:lnTo>
                  <a:lnTo>
                    <a:pt x="2475738" y="2549785"/>
                  </a:lnTo>
                  <a:lnTo>
                    <a:pt x="2466659" y="2513177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984" y="2403348"/>
              <a:ext cx="2851404" cy="18669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3528" y="2422906"/>
              <a:ext cx="2600960" cy="1616710"/>
            </a:xfrm>
            <a:custGeom>
              <a:avLst/>
              <a:gdLst/>
              <a:ahLst/>
              <a:cxnLst/>
              <a:rect l="l" t="t" r="r" b="b"/>
              <a:pathLst>
                <a:path w="2600960" h="1616710">
                  <a:moveTo>
                    <a:pt x="2436876" y="1574292"/>
                  </a:moveTo>
                  <a:lnTo>
                    <a:pt x="2429482" y="1575599"/>
                  </a:lnTo>
                  <a:lnTo>
                    <a:pt x="2423350" y="1579514"/>
                  </a:lnTo>
                  <a:lnTo>
                    <a:pt x="2419123" y="1585454"/>
                  </a:lnTo>
                  <a:lnTo>
                    <a:pt x="2417445" y="1592834"/>
                  </a:lnTo>
                  <a:lnTo>
                    <a:pt x="2418752" y="1600301"/>
                  </a:lnTo>
                  <a:lnTo>
                    <a:pt x="2422667" y="1606470"/>
                  </a:lnTo>
                  <a:lnTo>
                    <a:pt x="2428607" y="1610711"/>
                  </a:lnTo>
                  <a:lnTo>
                    <a:pt x="2435987" y="1612392"/>
                  </a:lnTo>
                  <a:lnTo>
                    <a:pt x="2600960" y="1616456"/>
                  </a:lnTo>
                  <a:lnTo>
                    <a:pt x="2599064" y="1612900"/>
                  </a:lnTo>
                  <a:lnTo>
                    <a:pt x="2558796" y="1612900"/>
                  </a:lnTo>
                  <a:lnTo>
                    <a:pt x="2498787" y="1575836"/>
                  </a:lnTo>
                  <a:lnTo>
                    <a:pt x="2436876" y="1574292"/>
                  </a:lnTo>
                  <a:close/>
                </a:path>
                <a:path w="2600960" h="1616710">
                  <a:moveTo>
                    <a:pt x="2498787" y="1575836"/>
                  </a:moveTo>
                  <a:lnTo>
                    <a:pt x="2558796" y="1612900"/>
                  </a:lnTo>
                  <a:lnTo>
                    <a:pt x="2563313" y="1605534"/>
                  </a:lnTo>
                  <a:lnTo>
                    <a:pt x="2551938" y="1605534"/>
                  </a:lnTo>
                  <a:lnTo>
                    <a:pt x="2536606" y="1576780"/>
                  </a:lnTo>
                  <a:lnTo>
                    <a:pt x="2498787" y="1575836"/>
                  </a:lnTo>
                  <a:close/>
                </a:path>
                <a:path w="2600960" h="1616710">
                  <a:moveTo>
                    <a:pt x="2504824" y="1460877"/>
                  </a:moveTo>
                  <a:lnTo>
                    <a:pt x="2497582" y="1463040"/>
                  </a:lnTo>
                  <a:lnTo>
                    <a:pt x="2491743" y="1467854"/>
                  </a:lnTo>
                  <a:lnTo>
                    <a:pt x="2488311" y="1474311"/>
                  </a:lnTo>
                  <a:lnTo>
                    <a:pt x="2487545" y="1481578"/>
                  </a:lnTo>
                  <a:lnTo>
                    <a:pt x="2489708" y="1488821"/>
                  </a:lnTo>
                  <a:lnTo>
                    <a:pt x="2518788" y="1543361"/>
                  </a:lnTo>
                  <a:lnTo>
                    <a:pt x="2578735" y="1580388"/>
                  </a:lnTo>
                  <a:lnTo>
                    <a:pt x="2558796" y="1612900"/>
                  </a:lnTo>
                  <a:lnTo>
                    <a:pt x="2599064" y="1612900"/>
                  </a:lnTo>
                  <a:lnTo>
                    <a:pt x="2523363" y="1470914"/>
                  </a:lnTo>
                  <a:lnTo>
                    <a:pt x="2518548" y="1465075"/>
                  </a:lnTo>
                  <a:lnTo>
                    <a:pt x="2512091" y="1461643"/>
                  </a:lnTo>
                  <a:lnTo>
                    <a:pt x="2504824" y="1460877"/>
                  </a:lnTo>
                  <a:close/>
                </a:path>
                <a:path w="2600960" h="1616710">
                  <a:moveTo>
                    <a:pt x="2536606" y="1576780"/>
                  </a:moveTo>
                  <a:lnTo>
                    <a:pt x="2551938" y="1605534"/>
                  </a:lnTo>
                  <a:lnTo>
                    <a:pt x="2569210" y="1577594"/>
                  </a:lnTo>
                  <a:lnTo>
                    <a:pt x="2536606" y="1576780"/>
                  </a:lnTo>
                  <a:close/>
                </a:path>
                <a:path w="2600960" h="1616710">
                  <a:moveTo>
                    <a:pt x="2518788" y="1543361"/>
                  </a:moveTo>
                  <a:lnTo>
                    <a:pt x="2536606" y="1576780"/>
                  </a:lnTo>
                  <a:lnTo>
                    <a:pt x="2569210" y="1577594"/>
                  </a:lnTo>
                  <a:lnTo>
                    <a:pt x="2551938" y="1605534"/>
                  </a:lnTo>
                  <a:lnTo>
                    <a:pt x="2563313" y="1605534"/>
                  </a:lnTo>
                  <a:lnTo>
                    <a:pt x="2578735" y="1580388"/>
                  </a:lnTo>
                  <a:lnTo>
                    <a:pt x="2518788" y="1543361"/>
                  </a:lnTo>
                  <a:close/>
                </a:path>
                <a:path w="2600960" h="1616710">
                  <a:moveTo>
                    <a:pt x="20066" y="0"/>
                  </a:moveTo>
                  <a:lnTo>
                    <a:pt x="0" y="32512"/>
                  </a:lnTo>
                  <a:lnTo>
                    <a:pt x="2498787" y="1575836"/>
                  </a:lnTo>
                  <a:lnTo>
                    <a:pt x="2536606" y="1576780"/>
                  </a:lnTo>
                  <a:lnTo>
                    <a:pt x="2518788" y="1543361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836289"/>
              <a:ext cx="3352800" cy="2396490"/>
            </a:xfrm>
            <a:custGeom>
              <a:avLst/>
              <a:gdLst/>
              <a:ahLst/>
              <a:cxnLst/>
              <a:rect l="l" t="t" r="r" b="b"/>
              <a:pathLst>
                <a:path w="3352800" h="2396490">
                  <a:moveTo>
                    <a:pt x="486575" y="0"/>
                  </a:moveTo>
                  <a:lnTo>
                    <a:pt x="0" y="1069854"/>
                  </a:lnTo>
                  <a:lnTo>
                    <a:pt x="0" y="1097435"/>
                  </a:lnTo>
                  <a:lnTo>
                    <a:pt x="2855849" y="2396337"/>
                  </a:lnTo>
                  <a:lnTo>
                    <a:pt x="3352800" y="1303782"/>
                  </a:lnTo>
                  <a:lnTo>
                    <a:pt x="486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836289"/>
              <a:ext cx="3352800" cy="2396490"/>
            </a:xfrm>
            <a:custGeom>
              <a:avLst/>
              <a:gdLst/>
              <a:ahLst/>
              <a:cxnLst/>
              <a:rect l="l" t="t" r="r" b="b"/>
              <a:pathLst>
                <a:path w="3352800" h="2396490">
                  <a:moveTo>
                    <a:pt x="486575" y="0"/>
                  </a:moveTo>
                  <a:lnTo>
                    <a:pt x="3352800" y="1303782"/>
                  </a:lnTo>
                  <a:lnTo>
                    <a:pt x="2855849" y="2396337"/>
                  </a:lnTo>
                  <a:lnTo>
                    <a:pt x="0" y="1097435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2700" y="3493008"/>
              <a:ext cx="3041904" cy="22346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48761" y="6581394"/>
              <a:ext cx="6096000" cy="277495"/>
            </a:xfrm>
            <a:custGeom>
              <a:avLst/>
              <a:gdLst/>
              <a:ahLst/>
              <a:cxnLst/>
              <a:rect l="l" t="t" r="r" b="b"/>
              <a:pathLst>
                <a:path w="6096000" h="277495">
                  <a:moveTo>
                    <a:pt x="609599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5999" y="277367"/>
                  </a:lnTo>
                  <a:lnTo>
                    <a:pt x="609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761" y="6581394"/>
              <a:ext cx="6096000" cy="277495"/>
            </a:xfrm>
            <a:custGeom>
              <a:avLst/>
              <a:gdLst/>
              <a:ahLst/>
              <a:cxnLst/>
              <a:rect l="l" t="t" r="r" b="b"/>
              <a:pathLst>
                <a:path w="6096000" h="277495">
                  <a:moveTo>
                    <a:pt x="0" y="277367"/>
                  </a:moveTo>
                  <a:lnTo>
                    <a:pt x="6095999" y="277367"/>
                  </a:lnTo>
                  <a:lnTo>
                    <a:pt x="6095999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48294" y="6623090"/>
            <a:ext cx="4807118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250" b="1" i="1" spc="-10" dirty="0">
                <a:latin typeface="Times New Roman"/>
                <a:cs typeface="Times New Roman"/>
              </a:rPr>
              <a:t>note:</a:t>
            </a:r>
            <a:r>
              <a:rPr sz="1250" b="1" i="1" spc="-5" dirty="0">
                <a:latin typeface="Times New Roman"/>
                <a:cs typeface="Times New Roman"/>
              </a:rPr>
              <a:t> you</a:t>
            </a:r>
            <a:r>
              <a:rPr sz="1250" b="1" i="1" spc="-20" dirty="0">
                <a:latin typeface="Times New Roman"/>
                <a:cs typeface="Times New Roman"/>
              </a:rPr>
              <a:t> </a:t>
            </a:r>
            <a:r>
              <a:rPr sz="1250" b="1" i="1" spc="-15" dirty="0">
                <a:latin typeface="Times New Roman"/>
                <a:cs typeface="Times New Roman"/>
              </a:rPr>
              <a:t>are</a:t>
            </a:r>
            <a:r>
              <a:rPr sz="1250" b="1" i="1" spc="10" dirty="0">
                <a:latin typeface="Times New Roman"/>
                <a:cs typeface="Times New Roman"/>
              </a:rPr>
              <a:t> </a:t>
            </a:r>
            <a:r>
              <a:rPr sz="1250" b="1" i="1" spc="-15" dirty="0">
                <a:latin typeface="Times New Roman"/>
                <a:cs typeface="Times New Roman"/>
              </a:rPr>
              <a:t>looking</a:t>
            </a:r>
            <a:r>
              <a:rPr sz="1250" b="1" i="1" spc="-35" dirty="0">
                <a:latin typeface="Times New Roman"/>
                <a:cs typeface="Times New Roman"/>
              </a:rPr>
              <a:t> </a:t>
            </a:r>
            <a:r>
              <a:rPr sz="1250" b="1" i="1" spc="10" dirty="0">
                <a:latin typeface="Times New Roman"/>
                <a:cs typeface="Times New Roman"/>
              </a:rPr>
              <a:t>at</a:t>
            </a:r>
            <a:r>
              <a:rPr sz="1250" b="1" i="1" spc="-5" dirty="0">
                <a:latin typeface="Times New Roman"/>
                <a:cs typeface="Times New Roman"/>
              </a:rPr>
              <a:t> </a:t>
            </a:r>
            <a:r>
              <a:rPr sz="1250" b="1" i="1" spc="-10" dirty="0">
                <a:latin typeface="Times New Roman"/>
                <a:cs typeface="Times New Roman"/>
              </a:rPr>
              <a:t>internal </a:t>
            </a:r>
            <a:r>
              <a:rPr sz="1250" b="1" i="1" spc="-15" dirty="0">
                <a:latin typeface="Times New Roman"/>
                <a:cs typeface="Times New Roman"/>
              </a:rPr>
              <a:t>Surface </a:t>
            </a:r>
            <a:r>
              <a:rPr sz="1250" b="1" i="1" spc="-25" dirty="0">
                <a:latin typeface="Times New Roman"/>
                <a:cs typeface="Times New Roman"/>
              </a:rPr>
              <a:t>of</a:t>
            </a:r>
            <a:r>
              <a:rPr sz="1250" b="1" i="1" spc="-75" dirty="0">
                <a:latin typeface="Times New Roman"/>
                <a:cs typeface="Times New Roman"/>
              </a:rPr>
              <a:t> </a:t>
            </a:r>
            <a:r>
              <a:rPr sz="1250" b="1" i="1" dirty="0">
                <a:latin typeface="Times New Roman"/>
                <a:cs typeface="Times New Roman"/>
              </a:rPr>
              <a:t>Anterolateral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50" b="1" i="1" dirty="0">
                <a:latin typeface="Times New Roman"/>
                <a:cs typeface="Times New Roman"/>
              </a:rPr>
              <a:t>Abdominal</a:t>
            </a:r>
            <a:r>
              <a:rPr sz="1250" b="1" i="1" spc="-45" dirty="0">
                <a:latin typeface="Times New Roman"/>
                <a:cs typeface="Times New Roman"/>
              </a:rPr>
              <a:t> </a:t>
            </a:r>
            <a:r>
              <a:rPr sz="1250" b="1" i="1" spc="-10" dirty="0">
                <a:latin typeface="Times New Roman"/>
                <a:cs typeface="Times New Roman"/>
              </a:rPr>
              <a:t>Wall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371600"/>
            <a:ext cx="6109335" cy="319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0" b="1" i="1" spc="-5" dirty="0" smtClean="0"/>
              <a:t>Umbilical</a:t>
            </a:r>
            <a:r>
              <a:rPr lang="en-US" sz="11500" b="1" i="1" spc="-5" dirty="0" smtClean="0"/>
              <a:t> Hernia</a:t>
            </a:r>
            <a:endParaRPr sz="115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307" y="914399"/>
            <a:ext cx="10108894" cy="5486401"/>
            <a:chOff x="-1524156" y="913637"/>
            <a:chExt cx="10108894" cy="54864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3538" y="913637"/>
              <a:ext cx="5791200" cy="5486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1524156" y="1686818"/>
              <a:ext cx="4343400" cy="646430"/>
            </a:xfrm>
            <a:custGeom>
              <a:avLst/>
              <a:gdLst/>
              <a:ahLst/>
              <a:cxnLst/>
              <a:rect l="l" t="t" r="r" b="b"/>
              <a:pathLst>
                <a:path w="4343400" h="646430">
                  <a:moveTo>
                    <a:pt x="43434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4343400" y="646176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8601" y="1686801"/>
            <a:ext cx="4343400" cy="59182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spcBef>
                <a:spcPts val="295"/>
              </a:spcBef>
            </a:pPr>
            <a:r>
              <a:rPr b="1" spc="-5" dirty="0">
                <a:latin typeface="Times New Roman"/>
                <a:cs typeface="Times New Roman"/>
              </a:rPr>
              <a:t>(I)Umbilical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hernia</a:t>
            </a:r>
            <a:endParaRPr>
              <a:latin typeface="Times New Roman"/>
              <a:cs typeface="Times New Roman"/>
            </a:endParaRPr>
          </a:p>
          <a:p>
            <a:pPr marL="90170"/>
            <a:r>
              <a:rPr dirty="0">
                <a:latin typeface="Times New Roman"/>
                <a:cs typeface="Times New Roman"/>
              </a:rPr>
              <a:t>There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three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varieties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umbilical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hernia.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3428999"/>
            <a:ext cx="2743200" cy="2032000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0970" marR="135890" algn="ctr">
              <a:spcBef>
                <a:spcPts val="295"/>
              </a:spcBef>
            </a:pPr>
            <a:r>
              <a:rPr b="1" spc="-5" dirty="0">
                <a:latin typeface="Times New Roman"/>
                <a:cs typeface="Times New Roman"/>
              </a:rPr>
              <a:t>A-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Congenital herniation: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 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dirty="0">
                <a:latin typeface="Times New Roman"/>
                <a:cs typeface="Times New Roman"/>
              </a:rPr>
              <a:t>defect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present from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birth.</a:t>
            </a:r>
            <a:endParaRPr>
              <a:latin typeface="Times New Roman"/>
              <a:cs typeface="Times New Roman"/>
            </a:endParaRPr>
          </a:p>
          <a:p>
            <a:pPr marL="90805" marR="85725" indent="-635" algn="ctr">
              <a:lnSpc>
                <a:spcPct val="99300"/>
              </a:lnSpc>
              <a:spcBef>
                <a:spcPts val="20"/>
              </a:spcBef>
            </a:pPr>
            <a:r>
              <a:rPr spc="-5" dirty="0">
                <a:latin typeface="Times New Roman"/>
                <a:cs typeface="Times New Roman"/>
              </a:rPr>
              <a:t>Usually simply </a:t>
            </a:r>
            <a:r>
              <a:rPr dirty="0">
                <a:latin typeface="Times New Roman"/>
                <a:cs typeface="Times New Roman"/>
              </a:rPr>
              <a:t>the result 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failure of closure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umbilicus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after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retraction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umbilical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gut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loop.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5247" y="1"/>
            <a:ext cx="4492752" cy="6400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761" y="762"/>
            <a:ext cx="4572000" cy="85343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Less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commonly,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gut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loop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retract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remains,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dirty="0">
                <a:latin typeface="Times New Roman"/>
                <a:cs typeface="Times New Roman"/>
              </a:rPr>
              <a:t>part,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outside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abdominal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cavity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1641" y="902208"/>
            <a:ext cx="2941955" cy="2353310"/>
            <a:chOff x="987640" y="902208"/>
            <a:chExt cx="2941955" cy="2353310"/>
          </a:xfrm>
        </p:grpSpPr>
        <p:sp>
          <p:nvSpPr>
            <p:cNvPr id="5" name="object 5"/>
            <p:cNvSpPr/>
            <p:nvPr/>
          </p:nvSpPr>
          <p:spPr>
            <a:xfrm>
              <a:off x="1000340" y="1378331"/>
              <a:ext cx="2916555" cy="1864360"/>
            </a:xfrm>
            <a:custGeom>
              <a:avLst/>
              <a:gdLst/>
              <a:ahLst/>
              <a:cxnLst/>
              <a:rect l="l" t="t" r="r" b="b"/>
              <a:pathLst>
                <a:path w="2916554" h="1864360">
                  <a:moveTo>
                    <a:pt x="0" y="1282954"/>
                  </a:moveTo>
                  <a:lnTo>
                    <a:pt x="2633002" y="0"/>
                  </a:lnTo>
                  <a:lnTo>
                    <a:pt x="2916212" y="581025"/>
                  </a:lnTo>
                  <a:lnTo>
                    <a:pt x="283121" y="1863979"/>
                  </a:lnTo>
                  <a:lnTo>
                    <a:pt x="0" y="128295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903" y="902208"/>
              <a:ext cx="2488685" cy="215315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34362" y="4203953"/>
            <a:ext cx="4358640" cy="31483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spcBef>
                <a:spcPts val="295"/>
              </a:spcBef>
            </a:pPr>
            <a:r>
              <a:rPr b="1" spc="-5" dirty="0">
                <a:latin typeface="Times New Roman"/>
                <a:cs typeface="Times New Roman"/>
              </a:rPr>
              <a:t>Notice that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1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and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 </a:t>
            </a:r>
            <a:r>
              <a:rPr b="1" spc="-15" dirty="0">
                <a:latin typeface="Times New Roman"/>
                <a:cs typeface="Times New Roman"/>
              </a:rPr>
              <a:t>are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present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from</a:t>
            </a:r>
            <a:r>
              <a:rPr b="1" spc="-5" dirty="0">
                <a:latin typeface="Times New Roman"/>
                <a:cs typeface="Times New Roman"/>
              </a:rPr>
              <a:t> birth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761" y="1905761"/>
            <a:ext cx="2819400" cy="1477010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spc="-5" dirty="0">
                <a:latin typeface="Times New Roman"/>
                <a:cs typeface="Times New Roman"/>
              </a:rPr>
              <a:t>is</a:t>
            </a:r>
            <a:endParaRPr>
              <a:latin typeface="Times New Roman"/>
              <a:cs typeface="Times New Roman"/>
            </a:endParaRPr>
          </a:p>
          <a:p>
            <a:pPr marL="182245" marR="177800" algn="ctr"/>
            <a:r>
              <a:rPr dirty="0">
                <a:latin typeface="Times New Roman"/>
                <a:cs typeface="Times New Roman"/>
              </a:rPr>
              <a:t>caused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stretching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umbilical </a:t>
            </a:r>
            <a:r>
              <a:rPr spc="-5" dirty="0">
                <a:latin typeface="Times New Roman"/>
                <a:cs typeface="Times New Roman"/>
              </a:rPr>
              <a:t>scar tissue, </a:t>
            </a:r>
            <a:r>
              <a:rPr dirty="0">
                <a:latin typeface="Times New Roman"/>
                <a:cs typeface="Times New Roman"/>
              </a:rPr>
              <a:t> associated with increased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intra-abdominal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pressure.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413162"/>
            <a:ext cx="5181599" cy="59392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9561" y="610362"/>
            <a:ext cx="3327400" cy="30841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>
              <a:spcBef>
                <a:spcPts val="245"/>
              </a:spcBef>
            </a:pPr>
            <a:r>
              <a:rPr sz="1800" i="0" spc="-5" dirty="0"/>
              <a:t>B-An infantile</a:t>
            </a:r>
            <a:r>
              <a:rPr sz="1800" i="0" spc="5" dirty="0"/>
              <a:t> </a:t>
            </a:r>
            <a:r>
              <a:rPr sz="1800" i="0" spc="-5" dirty="0"/>
              <a:t>umbilical</a:t>
            </a:r>
            <a:r>
              <a:rPr sz="1800" i="0" spc="5" dirty="0"/>
              <a:t> </a:t>
            </a:r>
            <a:r>
              <a:rPr sz="1800" i="0" spc="-5" dirty="0"/>
              <a:t>hernia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596390" y="4051553"/>
            <a:ext cx="3560445" cy="1145826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55575" marR="149225" indent="635"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 infant </a:t>
            </a:r>
            <a:r>
              <a:rPr b="1" dirty="0">
                <a:latin typeface="Times New Roman"/>
                <a:cs typeface="Times New Roman"/>
              </a:rPr>
              <a:t>at time of </a:t>
            </a:r>
            <a:r>
              <a:rPr b="1" spc="-5" dirty="0">
                <a:latin typeface="Times New Roman"/>
                <a:cs typeface="Times New Roman"/>
              </a:rPr>
              <a:t>birth has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normal umbilicus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spc="-10" dirty="0">
                <a:latin typeface="Times New Roman"/>
                <a:cs typeface="Times New Roman"/>
              </a:rPr>
              <a:t>however, </a:t>
            </a:r>
            <a:r>
              <a:rPr dirty="0">
                <a:latin typeface="Times New Roman"/>
                <a:cs typeface="Times New Roman"/>
              </a:rPr>
              <a:t>after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with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increased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intra-abdominal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pressure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hernia</a:t>
            </a:r>
            <a:r>
              <a:rPr spc="-5" dirty="0">
                <a:latin typeface="Times New Roman"/>
                <a:cs typeface="Times New Roman"/>
              </a:rPr>
              <a:t> may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occur.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667000"/>
            <a:ext cx="3213735" cy="2004695"/>
            <a:chOff x="444500" y="901700"/>
            <a:chExt cx="3213735" cy="2004695"/>
          </a:xfrm>
        </p:grpSpPr>
        <p:sp>
          <p:nvSpPr>
            <p:cNvPr id="3" name="object 3"/>
            <p:cNvSpPr/>
            <p:nvPr/>
          </p:nvSpPr>
          <p:spPr>
            <a:xfrm>
              <a:off x="457200" y="914400"/>
              <a:ext cx="3188335" cy="1979295"/>
            </a:xfrm>
            <a:custGeom>
              <a:avLst/>
              <a:gdLst/>
              <a:ahLst/>
              <a:cxnLst/>
              <a:rect l="l" t="t" r="r" b="b"/>
              <a:pathLst>
                <a:path w="3188335" h="1979295">
                  <a:moveTo>
                    <a:pt x="0" y="826388"/>
                  </a:moveTo>
                  <a:lnTo>
                    <a:pt x="2854579" y="0"/>
                  </a:lnTo>
                  <a:lnTo>
                    <a:pt x="3188335" y="1153033"/>
                  </a:lnTo>
                  <a:lnTo>
                    <a:pt x="333768" y="1979295"/>
                  </a:lnTo>
                  <a:lnTo>
                    <a:pt x="0" y="82638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922" y="1062609"/>
              <a:ext cx="2689161" cy="148412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4876800" cy="48859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5158" y="1676400"/>
            <a:ext cx="4750435" cy="30841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>
              <a:spcBef>
                <a:spcPts val="245"/>
              </a:spcBef>
            </a:pPr>
            <a:r>
              <a:rPr spc="-5" dirty="0">
                <a:latin typeface="Times New Roman"/>
                <a:cs typeface="Times New Roman"/>
              </a:rPr>
              <a:t>C-An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acquired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umbilical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paraumbilical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hernia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1783" y="904239"/>
            <a:ext cx="5854065" cy="3528060"/>
            <a:chOff x="1557782" y="904239"/>
            <a:chExt cx="5854065" cy="3528060"/>
          </a:xfrm>
        </p:grpSpPr>
        <p:sp>
          <p:nvSpPr>
            <p:cNvPr id="3" name="object 3"/>
            <p:cNvSpPr/>
            <p:nvPr/>
          </p:nvSpPr>
          <p:spPr>
            <a:xfrm>
              <a:off x="1570482" y="916939"/>
              <a:ext cx="5828665" cy="3502660"/>
            </a:xfrm>
            <a:custGeom>
              <a:avLst/>
              <a:gdLst/>
              <a:ahLst/>
              <a:cxnLst/>
              <a:rect l="l" t="t" r="r" b="b"/>
              <a:pathLst>
                <a:path w="5828665" h="3502660">
                  <a:moveTo>
                    <a:pt x="0" y="2408682"/>
                  </a:moveTo>
                  <a:lnTo>
                    <a:pt x="5334254" y="0"/>
                  </a:lnTo>
                  <a:lnTo>
                    <a:pt x="5828284" y="1093977"/>
                  </a:lnTo>
                  <a:lnTo>
                    <a:pt x="494030" y="3502660"/>
                  </a:lnTo>
                  <a:lnTo>
                    <a:pt x="0" y="2408682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7337" y="1501453"/>
              <a:ext cx="5340349" cy="262299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457201"/>
            <a:ext cx="9448800" cy="5867400"/>
            <a:chOff x="761" y="761"/>
            <a:chExt cx="9049385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531627"/>
              <a:ext cx="5010964" cy="63263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6324600" cy="1477010"/>
            </a:xfrm>
            <a:custGeom>
              <a:avLst/>
              <a:gdLst/>
              <a:ahLst/>
              <a:cxnLst/>
              <a:rect l="l" t="t" r="r" b="b"/>
              <a:pathLst>
                <a:path w="6324600" h="1477010">
                  <a:moveTo>
                    <a:pt x="6324600" y="0"/>
                  </a:moveTo>
                  <a:lnTo>
                    <a:pt x="0" y="0"/>
                  </a:lnTo>
                  <a:lnTo>
                    <a:pt x="0" y="1476756"/>
                  </a:lnTo>
                  <a:lnTo>
                    <a:pt x="6324600" y="1476756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8356" y="1312730"/>
            <a:ext cx="6271877" cy="143308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170">
              <a:lnSpc>
                <a:spcPts val="2270"/>
              </a:lnSpc>
              <a:spcBef>
                <a:spcPts val="195"/>
              </a:spcBef>
            </a:pPr>
            <a:r>
              <a:rPr sz="1900" b="1" i="1" spc="-50" dirty="0">
                <a:latin typeface="Times New Roman"/>
                <a:cs typeface="Times New Roman"/>
              </a:rPr>
              <a:t>Inguinal canal</a:t>
            </a:r>
            <a:endParaRPr sz="1900">
              <a:latin typeface="Times New Roman"/>
              <a:cs typeface="Times New Roman"/>
            </a:endParaRPr>
          </a:p>
          <a:p>
            <a:pPr marL="90170">
              <a:lnSpc>
                <a:spcPts val="2150"/>
              </a:lnSpc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 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natural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hiatus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the</a:t>
            </a:r>
            <a:r>
              <a:rPr spc="-5" dirty="0">
                <a:latin typeface="Times New Roman"/>
                <a:cs typeface="Times New Roman"/>
              </a:rPr>
              <a:t> tissues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endParaRPr>
              <a:latin typeface="Times New Roman"/>
              <a:cs typeface="Times New Roman"/>
            </a:endParaRPr>
          </a:p>
          <a:p>
            <a:pPr marL="90170"/>
            <a:r>
              <a:rPr dirty="0">
                <a:latin typeface="Times New Roman"/>
                <a:cs typeface="Times New Roman"/>
              </a:rPr>
              <a:t>abdominal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wall.</a:t>
            </a:r>
            <a:endParaRPr>
              <a:latin typeface="Times New Roman"/>
              <a:cs typeface="Times New Roman"/>
            </a:endParaRPr>
          </a:p>
          <a:p>
            <a:pPr marL="90170" marR="285115"/>
            <a:r>
              <a:rPr spc="-5" dirty="0">
                <a:latin typeface="Times New Roman"/>
                <a:cs typeface="Times New Roman"/>
              </a:rPr>
              <a:t>Its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size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vary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age,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although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both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sexes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most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well developed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the</a:t>
            </a:r>
            <a:r>
              <a:rPr spc="-5" dirty="0">
                <a:latin typeface="Times New Roman"/>
                <a:cs typeface="Times New Roman"/>
              </a:rPr>
              <a:t> male.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287" y="4343400"/>
            <a:ext cx="5062840" cy="114646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spcBef>
                <a:spcPts val="300"/>
              </a:spcBef>
            </a:pPr>
            <a:r>
              <a:rPr b="1" spc="-5" dirty="0">
                <a:latin typeface="Times New Roman"/>
                <a:cs typeface="Times New Roman"/>
              </a:rPr>
              <a:t>Spermatic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cord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males</a:t>
            </a:r>
            <a:endParaRPr>
              <a:latin typeface="Times New Roman"/>
              <a:cs typeface="Times New Roman"/>
            </a:endParaRPr>
          </a:p>
          <a:p>
            <a:pPr marL="90170" marR="737870"/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10" dirty="0">
                <a:latin typeface="Times New Roman"/>
                <a:cs typeface="Times New Roman"/>
              </a:rPr>
              <a:t>round </a:t>
            </a:r>
            <a:r>
              <a:rPr b="1" dirty="0">
                <a:latin typeface="Times New Roman"/>
                <a:cs typeface="Times New Roman"/>
              </a:rPr>
              <a:t>ligament of </a:t>
            </a:r>
            <a:r>
              <a:rPr b="1" spc="-5" dirty="0">
                <a:latin typeface="Times New Roman"/>
                <a:cs typeface="Times New Roman"/>
              </a:rPr>
              <a:t>the uterus in </a:t>
            </a:r>
            <a:r>
              <a:rPr b="1" dirty="0">
                <a:latin typeface="Times New Roman"/>
                <a:cs typeface="Times New Roman"/>
              </a:rPr>
              <a:t>females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ilioinguinal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both</a:t>
            </a:r>
            <a:r>
              <a:rPr b="1" dirty="0">
                <a:latin typeface="Times New Roman"/>
                <a:cs typeface="Times New Roman"/>
              </a:rPr>
              <a:t> sexes.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62" y="3865320"/>
            <a:ext cx="1479810" cy="314830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contains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5287" y="3134991"/>
            <a:ext cx="5062840" cy="59182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oblique</a:t>
            </a: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tunnel,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deep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superficial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openings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rings.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762" y="48006"/>
            <a:ext cx="7847965" cy="6353175"/>
            <a:chOff x="761" y="48005"/>
            <a:chExt cx="7847965" cy="6353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304799"/>
              <a:ext cx="5867400" cy="6096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48005"/>
              <a:ext cx="4953000" cy="1231900"/>
            </a:xfrm>
            <a:custGeom>
              <a:avLst/>
              <a:gdLst/>
              <a:ahLst/>
              <a:cxnLst/>
              <a:rect l="l" t="t" r="r" b="b"/>
              <a:pathLst>
                <a:path w="4953000" h="1231900">
                  <a:moveTo>
                    <a:pt x="4953000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4953000" y="1231392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4761" y="48005"/>
            <a:ext cx="4953000" cy="12319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170">
              <a:lnSpc>
                <a:spcPts val="2515"/>
              </a:lnSpc>
              <a:spcBef>
                <a:spcPts val="190"/>
              </a:spcBef>
            </a:pPr>
            <a:r>
              <a:rPr sz="21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Superficial</a:t>
            </a:r>
            <a:r>
              <a:rPr sz="21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inguinal</a:t>
            </a:r>
            <a:r>
              <a:rPr sz="21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ring</a:t>
            </a:r>
            <a:endParaRPr sz="2100">
              <a:latin typeface="Times New Roman"/>
              <a:cs typeface="Times New Roman"/>
            </a:endParaRPr>
          </a:p>
          <a:p>
            <a:pPr marL="90170" marR="543560">
              <a:lnSpc>
                <a:spcPts val="2160"/>
              </a:lnSpc>
              <a:spcBef>
                <a:spcPts val="65"/>
              </a:spcBef>
            </a:pPr>
            <a:r>
              <a:rPr dirty="0">
                <a:latin typeface="Times New Roman"/>
                <a:cs typeface="Times New Roman"/>
              </a:rPr>
              <a:t>The superficial inguinal ring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a hiatus in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aponeurosis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external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oblique,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just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above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crest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pubis.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761" y="1829562"/>
            <a:ext cx="4648200" cy="923925"/>
          </a:xfrm>
          <a:custGeom>
            <a:avLst/>
            <a:gdLst/>
            <a:ahLst/>
            <a:cxnLst/>
            <a:rect l="l" t="t" r="r" b="b"/>
            <a:pathLst>
              <a:path w="4648200" h="923925">
                <a:moveTo>
                  <a:pt x="4648200" y="0"/>
                </a:moveTo>
                <a:lnTo>
                  <a:pt x="0" y="0"/>
                </a:lnTo>
                <a:lnTo>
                  <a:pt x="0" y="923544"/>
                </a:lnTo>
                <a:lnTo>
                  <a:pt x="4648200" y="923544"/>
                </a:lnTo>
                <a:lnTo>
                  <a:pt x="464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761" y="1829561"/>
            <a:ext cx="4648200" cy="86882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41069" indent="-182880">
              <a:spcBef>
                <a:spcPts val="295"/>
              </a:spcBef>
              <a:buSzPct val="94444"/>
              <a:buFont typeface="Wingdings"/>
              <a:buChar char=""/>
              <a:tabLst>
                <a:tab pos="941705" algn="l"/>
              </a:tabLst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ring</a:t>
            </a:r>
            <a:r>
              <a:rPr b="1" spc="-5" dirty="0">
                <a:latin typeface="Times New Roman"/>
                <a:cs typeface="Times New Roman"/>
              </a:rPr>
              <a:t> is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actually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triangular</a:t>
            </a:r>
            <a:endParaRPr>
              <a:latin typeface="Times New Roman"/>
              <a:cs typeface="Times New Roman"/>
            </a:endParaRPr>
          </a:p>
          <a:p>
            <a:pPr marL="810895" indent="-182880">
              <a:buSzPct val="94444"/>
              <a:buFont typeface="Wingdings"/>
              <a:buChar char=""/>
              <a:tabLst>
                <a:tab pos="811530" algn="l"/>
              </a:tabLst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ring</a:t>
            </a:r>
            <a:r>
              <a:rPr b="1" spc="-5" dirty="0">
                <a:latin typeface="Times New Roman"/>
                <a:cs typeface="Times New Roman"/>
              </a:rPr>
              <a:t> is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smaller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female.</a:t>
            </a:r>
            <a:endParaRPr>
              <a:latin typeface="Times New Roman"/>
              <a:cs typeface="Times New Roman"/>
            </a:endParaRPr>
          </a:p>
          <a:p>
            <a:pPr marL="553720" indent="-182880">
              <a:spcBef>
                <a:spcPts val="5"/>
              </a:spcBef>
              <a:buSzPct val="94444"/>
              <a:buFont typeface="Wingdings"/>
              <a:buChar char=""/>
              <a:tabLst>
                <a:tab pos="554355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base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along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crest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pubis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05761" y="2972562"/>
            <a:ext cx="7328534" cy="3527425"/>
            <a:chOff x="381761" y="2972561"/>
            <a:chExt cx="7328534" cy="3527425"/>
          </a:xfrm>
        </p:grpSpPr>
        <p:sp>
          <p:nvSpPr>
            <p:cNvPr id="9" name="object 9"/>
            <p:cNvSpPr/>
            <p:nvPr/>
          </p:nvSpPr>
          <p:spPr>
            <a:xfrm>
              <a:off x="2515361" y="5563361"/>
              <a:ext cx="5181600" cy="923925"/>
            </a:xfrm>
            <a:custGeom>
              <a:avLst/>
              <a:gdLst/>
              <a:ahLst/>
              <a:cxnLst/>
              <a:rect l="l" t="t" r="r" b="b"/>
              <a:pathLst>
                <a:path w="5181600" h="923925">
                  <a:moveTo>
                    <a:pt x="5181599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5181599" y="923544"/>
                  </a:lnTo>
                  <a:lnTo>
                    <a:pt x="5181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5361" y="5563361"/>
              <a:ext cx="5181600" cy="923925"/>
            </a:xfrm>
            <a:custGeom>
              <a:avLst/>
              <a:gdLst/>
              <a:ahLst/>
              <a:cxnLst/>
              <a:rect l="l" t="t" r="r" b="b"/>
              <a:pathLst>
                <a:path w="5181600" h="923925">
                  <a:moveTo>
                    <a:pt x="0" y="923544"/>
                  </a:moveTo>
                  <a:lnTo>
                    <a:pt x="5181599" y="923544"/>
                  </a:lnTo>
                  <a:lnTo>
                    <a:pt x="5181599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761" y="2972561"/>
              <a:ext cx="1981200" cy="1201420"/>
            </a:xfrm>
            <a:custGeom>
              <a:avLst/>
              <a:gdLst/>
              <a:ahLst/>
              <a:cxnLst/>
              <a:rect l="l" t="t" r="r" b="b"/>
              <a:pathLst>
                <a:path w="1981200" h="1201420">
                  <a:moveTo>
                    <a:pt x="1981200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1981200" y="1200912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5761" y="2972561"/>
            <a:ext cx="1981200" cy="1145826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34645" marR="193040" indent="-139065">
              <a:spcBef>
                <a:spcPts val="295"/>
              </a:spcBef>
              <a:buSzPct val="94444"/>
              <a:buFont typeface="Wingdings"/>
              <a:buChar char=""/>
              <a:tabLst>
                <a:tab pos="379095" algn="l"/>
              </a:tabLst>
            </a:pPr>
            <a:r>
              <a:rPr dirty="0">
                <a:latin typeface="Times New Roman"/>
                <a:cs typeface="Times New Roman"/>
              </a:rPr>
              <a:t>its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sides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crura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opening in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aponeurosis.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93764" y="2349945"/>
            <a:ext cx="4188460" cy="3275329"/>
            <a:chOff x="4969764" y="2349944"/>
            <a:chExt cx="4188460" cy="327532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9764" y="4002024"/>
              <a:ext cx="420674" cy="16230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87112" y="4191635"/>
              <a:ext cx="172720" cy="1372870"/>
            </a:xfrm>
            <a:custGeom>
              <a:avLst/>
              <a:gdLst/>
              <a:ahLst/>
              <a:cxnLst/>
              <a:rect l="l" t="t" r="r" b="b"/>
              <a:pathLst>
                <a:path w="172720" h="1372870">
                  <a:moveTo>
                    <a:pt x="91064" y="75584"/>
                  </a:moveTo>
                  <a:lnTo>
                    <a:pt x="70252" y="107129"/>
                  </a:lnTo>
                  <a:lnTo>
                    <a:pt x="0" y="1370711"/>
                  </a:lnTo>
                  <a:lnTo>
                    <a:pt x="38100" y="1372742"/>
                  </a:lnTo>
                  <a:lnTo>
                    <a:pt x="108236" y="109203"/>
                  </a:lnTo>
                  <a:lnTo>
                    <a:pt x="91064" y="75584"/>
                  </a:lnTo>
                  <a:close/>
                </a:path>
                <a:path w="172720" h="1372870">
                  <a:moveTo>
                    <a:pt x="113998" y="36702"/>
                  </a:moveTo>
                  <a:lnTo>
                    <a:pt x="74167" y="36702"/>
                  </a:lnTo>
                  <a:lnTo>
                    <a:pt x="112140" y="38862"/>
                  </a:lnTo>
                  <a:lnTo>
                    <a:pt x="108236" y="109203"/>
                  </a:lnTo>
                  <a:lnTo>
                    <a:pt x="136398" y="164337"/>
                  </a:lnTo>
                  <a:lnTo>
                    <a:pt x="141120" y="170217"/>
                  </a:lnTo>
                  <a:lnTo>
                    <a:pt x="147510" y="173751"/>
                  </a:lnTo>
                  <a:lnTo>
                    <a:pt x="154757" y="174642"/>
                  </a:lnTo>
                  <a:lnTo>
                    <a:pt x="162051" y="172592"/>
                  </a:lnTo>
                  <a:lnTo>
                    <a:pt x="167985" y="167870"/>
                  </a:lnTo>
                  <a:lnTo>
                    <a:pt x="171513" y="161480"/>
                  </a:lnTo>
                  <a:lnTo>
                    <a:pt x="172374" y="154233"/>
                  </a:lnTo>
                  <a:lnTo>
                    <a:pt x="170307" y="146938"/>
                  </a:lnTo>
                  <a:lnTo>
                    <a:pt x="113998" y="36702"/>
                  </a:lnTo>
                  <a:close/>
                </a:path>
                <a:path w="172720" h="1372870">
                  <a:moveTo>
                    <a:pt x="95250" y="0"/>
                  </a:moveTo>
                  <a:lnTo>
                    <a:pt x="4317" y="137667"/>
                  </a:lnTo>
                  <a:lnTo>
                    <a:pt x="1527" y="144742"/>
                  </a:lnTo>
                  <a:lnTo>
                    <a:pt x="1619" y="152066"/>
                  </a:lnTo>
                  <a:lnTo>
                    <a:pt x="4425" y="158795"/>
                  </a:lnTo>
                  <a:lnTo>
                    <a:pt x="9778" y="164083"/>
                  </a:lnTo>
                  <a:lnTo>
                    <a:pt x="16781" y="166947"/>
                  </a:lnTo>
                  <a:lnTo>
                    <a:pt x="24082" y="166893"/>
                  </a:lnTo>
                  <a:lnTo>
                    <a:pt x="30853" y="164083"/>
                  </a:lnTo>
                  <a:lnTo>
                    <a:pt x="36195" y="158750"/>
                  </a:lnTo>
                  <a:lnTo>
                    <a:pt x="70252" y="107129"/>
                  </a:lnTo>
                  <a:lnTo>
                    <a:pt x="74167" y="36702"/>
                  </a:lnTo>
                  <a:lnTo>
                    <a:pt x="113998" y="36702"/>
                  </a:lnTo>
                  <a:lnTo>
                    <a:pt x="95250" y="0"/>
                  </a:lnTo>
                  <a:close/>
                </a:path>
                <a:path w="172720" h="1372870">
                  <a:moveTo>
                    <a:pt x="111718" y="46481"/>
                  </a:moveTo>
                  <a:lnTo>
                    <a:pt x="76200" y="46481"/>
                  </a:lnTo>
                  <a:lnTo>
                    <a:pt x="109092" y="48259"/>
                  </a:lnTo>
                  <a:lnTo>
                    <a:pt x="91064" y="75584"/>
                  </a:lnTo>
                  <a:lnTo>
                    <a:pt x="108236" y="109203"/>
                  </a:lnTo>
                  <a:lnTo>
                    <a:pt x="111718" y="46481"/>
                  </a:lnTo>
                  <a:close/>
                </a:path>
                <a:path w="172720" h="1372870">
                  <a:moveTo>
                    <a:pt x="74167" y="36702"/>
                  </a:moveTo>
                  <a:lnTo>
                    <a:pt x="70252" y="107129"/>
                  </a:lnTo>
                  <a:lnTo>
                    <a:pt x="91064" y="75584"/>
                  </a:lnTo>
                  <a:lnTo>
                    <a:pt x="76200" y="46481"/>
                  </a:lnTo>
                  <a:lnTo>
                    <a:pt x="111718" y="46481"/>
                  </a:lnTo>
                  <a:lnTo>
                    <a:pt x="112140" y="38862"/>
                  </a:lnTo>
                  <a:lnTo>
                    <a:pt x="74167" y="36702"/>
                  </a:lnTo>
                  <a:close/>
                </a:path>
                <a:path w="172720" h="1372870">
                  <a:moveTo>
                    <a:pt x="76200" y="46481"/>
                  </a:moveTo>
                  <a:lnTo>
                    <a:pt x="91064" y="75584"/>
                  </a:lnTo>
                  <a:lnTo>
                    <a:pt x="109092" y="48259"/>
                  </a:lnTo>
                  <a:lnTo>
                    <a:pt x="76200" y="464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9762" y="2362962"/>
              <a:ext cx="1905000" cy="1816735"/>
            </a:xfrm>
            <a:custGeom>
              <a:avLst/>
              <a:gdLst/>
              <a:ahLst/>
              <a:cxnLst/>
              <a:rect l="l" t="t" r="r" b="b"/>
              <a:pathLst>
                <a:path w="1905000" h="1816735">
                  <a:moveTo>
                    <a:pt x="1905000" y="0"/>
                  </a:moveTo>
                  <a:lnTo>
                    <a:pt x="0" y="0"/>
                  </a:lnTo>
                  <a:lnTo>
                    <a:pt x="0" y="1816608"/>
                  </a:lnTo>
                  <a:lnTo>
                    <a:pt x="1905000" y="1816608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762" y="2362962"/>
              <a:ext cx="1905000" cy="1816735"/>
            </a:xfrm>
            <a:custGeom>
              <a:avLst/>
              <a:gdLst/>
              <a:ahLst/>
              <a:cxnLst/>
              <a:rect l="l" t="t" r="r" b="b"/>
              <a:pathLst>
                <a:path w="1905000" h="1816735">
                  <a:moveTo>
                    <a:pt x="0" y="1816608"/>
                  </a:moveTo>
                  <a:lnTo>
                    <a:pt x="1905000" y="1816608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81660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70950" y="2389758"/>
            <a:ext cx="16891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</a:t>
            </a:r>
            <a:r>
              <a:rPr sz="16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crus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thin. The fibres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attach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front of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symphysis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pubis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interlace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fibres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from the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opposite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side.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92809" y="3467125"/>
            <a:ext cx="8484235" cy="3404870"/>
            <a:chOff x="368808" y="3467125"/>
            <a:chExt cx="8484235" cy="340487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163" y="3467125"/>
              <a:ext cx="1778508" cy="57452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15635" y="3487293"/>
              <a:ext cx="1527810" cy="378460"/>
            </a:xfrm>
            <a:custGeom>
              <a:avLst/>
              <a:gdLst/>
              <a:ahLst/>
              <a:cxnLst/>
              <a:rect l="l" t="t" r="r" b="b"/>
              <a:pathLst>
                <a:path w="1527809" h="378460">
                  <a:moveTo>
                    <a:pt x="137239" y="209248"/>
                  </a:moveTo>
                  <a:lnTo>
                    <a:pt x="129990" y="210198"/>
                  </a:lnTo>
                  <a:lnTo>
                    <a:pt x="123443" y="213995"/>
                  </a:lnTo>
                  <a:lnTo>
                    <a:pt x="0" y="323469"/>
                  </a:lnTo>
                  <a:lnTo>
                    <a:pt x="156082" y="377063"/>
                  </a:lnTo>
                  <a:lnTo>
                    <a:pt x="163570" y="378057"/>
                  </a:lnTo>
                  <a:lnTo>
                    <a:pt x="170640" y="376158"/>
                  </a:lnTo>
                  <a:lnTo>
                    <a:pt x="176496" y="371758"/>
                  </a:lnTo>
                  <a:lnTo>
                    <a:pt x="180339" y="365252"/>
                  </a:lnTo>
                  <a:lnTo>
                    <a:pt x="181278" y="357711"/>
                  </a:lnTo>
                  <a:lnTo>
                    <a:pt x="179371" y="350647"/>
                  </a:lnTo>
                  <a:lnTo>
                    <a:pt x="174964" y="344820"/>
                  </a:lnTo>
                  <a:lnTo>
                    <a:pt x="168401" y="340995"/>
                  </a:lnTo>
                  <a:lnTo>
                    <a:pt x="150266" y="334772"/>
                  </a:lnTo>
                  <a:lnTo>
                    <a:pt x="40893" y="334772"/>
                  </a:lnTo>
                  <a:lnTo>
                    <a:pt x="33400" y="297434"/>
                  </a:lnTo>
                  <a:lnTo>
                    <a:pt x="102431" y="283626"/>
                  </a:lnTo>
                  <a:lnTo>
                    <a:pt x="148716" y="242570"/>
                  </a:lnTo>
                  <a:lnTo>
                    <a:pt x="153279" y="236523"/>
                  </a:lnTo>
                  <a:lnTo>
                    <a:pt x="155114" y="229441"/>
                  </a:lnTo>
                  <a:lnTo>
                    <a:pt x="154164" y="222192"/>
                  </a:lnTo>
                  <a:lnTo>
                    <a:pt x="150367" y="215646"/>
                  </a:lnTo>
                  <a:lnTo>
                    <a:pt x="144321" y="211083"/>
                  </a:lnTo>
                  <a:lnTo>
                    <a:pt x="137239" y="209248"/>
                  </a:lnTo>
                  <a:close/>
                </a:path>
                <a:path w="1527809" h="378460">
                  <a:moveTo>
                    <a:pt x="102431" y="283626"/>
                  </a:moveTo>
                  <a:lnTo>
                    <a:pt x="33400" y="297434"/>
                  </a:lnTo>
                  <a:lnTo>
                    <a:pt x="40893" y="334772"/>
                  </a:lnTo>
                  <a:lnTo>
                    <a:pt x="63115" y="330327"/>
                  </a:lnTo>
                  <a:lnTo>
                    <a:pt x="49784" y="330327"/>
                  </a:lnTo>
                  <a:lnTo>
                    <a:pt x="43306" y="298069"/>
                  </a:lnTo>
                  <a:lnTo>
                    <a:pt x="86150" y="298069"/>
                  </a:lnTo>
                  <a:lnTo>
                    <a:pt x="102431" y="283626"/>
                  </a:lnTo>
                  <a:close/>
                </a:path>
                <a:path w="1527809" h="378460">
                  <a:moveTo>
                    <a:pt x="109988" y="320950"/>
                  </a:moveTo>
                  <a:lnTo>
                    <a:pt x="40893" y="334772"/>
                  </a:lnTo>
                  <a:lnTo>
                    <a:pt x="150266" y="334772"/>
                  </a:lnTo>
                  <a:lnTo>
                    <a:pt x="109988" y="320950"/>
                  </a:lnTo>
                  <a:close/>
                </a:path>
                <a:path w="1527809" h="378460">
                  <a:moveTo>
                    <a:pt x="43306" y="298069"/>
                  </a:moveTo>
                  <a:lnTo>
                    <a:pt x="49784" y="330327"/>
                  </a:lnTo>
                  <a:lnTo>
                    <a:pt x="74199" y="308669"/>
                  </a:lnTo>
                  <a:lnTo>
                    <a:pt x="43306" y="298069"/>
                  </a:lnTo>
                  <a:close/>
                </a:path>
                <a:path w="1527809" h="378460">
                  <a:moveTo>
                    <a:pt x="74199" y="308669"/>
                  </a:moveTo>
                  <a:lnTo>
                    <a:pt x="49784" y="330327"/>
                  </a:lnTo>
                  <a:lnTo>
                    <a:pt x="63115" y="330327"/>
                  </a:lnTo>
                  <a:lnTo>
                    <a:pt x="109988" y="320950"/>
                  </a:lnTo>
                  <a:lnTo>
                    <a:pt x="74199" y="308669"/>
                  </a:lnTo>
                  <a:close/>
                </a:path>
                <a:path w="1527809" h="378460">
                  <a:moveTo>
                    <a:pt x="1520443" y="0"/>
                  </a:moveTo>
                  <a:lnTo>
                    <a:pt x="102431" y="283626"/>
                  </a:lnTo>
                  <a:lnTo>
                    <a:pt x="74199" y="308669"/>
                  </a:lnTo>
                  <a:lnTo>
                    <a:pt x="109988" y="320950"/>
                  </a:lnTo>
                  <a:lnTo>
                    <a:pt x="1527810" y="37337"/>
                  </a:lnTo>
                  <a:lnTo>
                    <a:pt x="1520443" y="0"/>
                  </a:lnTo>
                  <a:close/>
                </a:path>
                <a:path w="1527809" h="378460">
                  <a:moveTo>
                    <a:pt x="86150" y="298069"/>
                  </a:moveTo>
                  <a:lnTo>
                    <a:pt x="43306" y="298069"/>
                  </a:lnTo>
                  <a:lnTo>
                    <a:pt x="74199" y="308669"/>
                  </a:lnTo>
                  <a:lnTo>
                    <a:pt x="86150" y="2980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2" y="6489953"/>
              <a:ext cx="8458200" cy="368935"/>
            </a:xfrm>
            <a:custGeom>
              <a:avLst/>
              <a:gdLst/>
              <a:ahLst/>
              <a:cxnLst/>
              <a:rect l="l" t="t" r="r" b="b"/>
              <a:pathLst>
                <a:path w="8458200" h="368934">
                  <a:moveTo>
                    <a:pt x="0" y="368807"/>
                  </a:moveTo>
                  <a:lnTo>
                    <a:pt x="8458200" y="368807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983740" y="5588914"/>
            <a:ext cx="8198484" cy="1226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12975" marR="1115695" algn="ctr">
              <a:lnSpc>
                <a:spcPct val="98900"/>
              </a:lnSpc>
              <a:spcBef>
                <a:spcPts val="12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crus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 the </a:t>
            </a:r>
            <a:r>
              <a:rPr spc="-5" dirty="0">
                <a:latin typeface="Times New Roman"/>
                <a:cs typeface="Times New Roman"/>
              </a:rPr>
              <a:t>stronger </a:t>
            </a:r>
            <a:r>
              <a:rPr dirty="0">
                <a:latin typeface="Times New Roman"/>
                <a:cs typeface="Times New Roman"/>
              </a:rPr>
              <a:t>and is reinforced by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fibres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ligament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inserted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pubic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tubercle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860"/>
              </a:spcBef>
            </a:pPr>
            <a:r>
              <a:rPr b="1" dirty="0">
                <a:latin typeface="Times New Roman"/>
                <a:cs typeface="Times New Roman"/>
              </a:rPr>
              <a:t>In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male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crus 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curved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groove,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spermatic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cord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rests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0361" y="1143761"/>
            <a:ext cx="2438400" cy="2308860"/>
          </a:xfrm>
          <a:custGeom>
            <a:avLst/>
            <a:gdLst/>
            <a:ahLst/>
            <a:cxnLst/>
            <a:rect l="l" t="t" r="r" b="b"/>
            <a:pathLst>
              <a:path w="2438400" h="2308860">
                <a:moveTo>
                  <a:pt x="0" y="2308860"/>
                </a:moveTo>
                <a:lnTo>
                  <a:pt x="2438400" y="2308860"/>
                </a:lnTo>
                <a:lnTo>
                  <a:pt x="2438400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72603" y="1168654"/>
            <a:ext cx="21520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9845" algn="ctr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Deep inguinal </a:t>
            </a:r>
            <a:r>
              <a:rPr b="1" dirty="0">
                <a:latin typeface="Times New Roman"/>
                <a:cs typeface="Times New Roman"/>
              </a:rPr>
              <a:t>ring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deep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ring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 situated in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transversalis fascia,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midway</a:t>
            </a:r>
            <a:endParaRPr>
              <a:latin typeface="Times New Roman"/>
              <a:cs typeface="Times New Roman"/>
            </a:endParaRPr>
          </a:p>
          <a:p>
            <a:pPr marL="12700" marR="5080" indent="-635" algn="ctr"/>
            <a:r>
              <a:rPr dirty="0">
                <a:latin typeface="Times New Roman"/>
                <a:cs typeface="Times New Roman"/>
              </a:rPr>
              <a:t>between the anterior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superior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iliac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spine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symphysis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pubis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0" y="304800"/>
            <a:ext cx="6467604" cy="6096000"/>
            <a:chOff x="0" y="0"/>
            <a:chExt cx="690689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6294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29400" y="0"/>
              <a:ext cx="88900" cy="6858000"/>
            </a:xfrm>
            <a:custGeom>
              <a:avLst/>
              <a:gdLst/>
              <a:ahLst/>
              <a:cxnLst/>
              <a:rect l="l" t="t" r="r" b="b"/>
              <a:pathLst>
                <a:path w="88900" h="6858000">
                  <a:moveTo>
                    <a:pt x="1765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7653" y="6858000"/>
                  </a:lnTo>
                  <a:lnTo>
                    <a:pt x="17653" y="0"/>
                  </a:lnTo>
                  <a:close/>
                </a:path>
                <a:path w="88900" h="6858000">
                  <a:moveTo>
                    <a:pt x="88392" y="0"/>
                  </a:moveTo>
                  <a:lnTo>
                    <a:pt x="35306" y="0"/>
                  </a:lnTo>
                  <a:lnTo>
                    <a:pt x="35306" y="6858000"/>
                  </a:lnTo>
                  <a:lnTo>
                    <a:pt x="88392" y="6858000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9564" y="1412747"/>
              <a:ext cx="3537203" cy="2095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82034" y="1431925"/>
              <a:ext cx="3286125" cy="1849120"/>
            </a:xfrm>
            <a:custGeom>
              <a:avLst/>
              <a:gdLst/>
              <a:ahLst/>
              <a:cxnLst/>
              <a:rect l="l" t="t" r="r" b="b"/>
              <a:pathLst>
                <a:path w="3286125" h="1849120">
                  <a:moveTo>
                    <a:pt x="102913" y="1694253"/>
                  </a:moveTo>
                  <a:lnTo>
                    <a:pt x="95599" y="1694703"/>
                  </a:lnTo>
                  <a:lnTo>
                    <a:pt x="88999" y="1697845"/>
                  </a:lnTo>
                  <a:lnTo>
                    <a:pt x="83947" y="1703451"/>
                  </a:lnTo>
                  <a:lnTo>
                    <a:pt x="0" y="1845437"/>
                  </a:lnTo>
                  <a:lnTo>
                    <a:pt x="164973" y="1848612"/>
                  </a:lnTo>
                  <a:lnTo>
                    <a:pt x="172420" y="1847284"/>
                  </a:lnTo>
                  <a:lnTo>
                    <a:pt x="178030" y="1843659"/>
                  </a:lnTo>
                  <a:lnTo>
                    <a:pt x="42290" y="1843659"/>
                  </a:lnTo>
                  <a:lnTo>
                    <a:pt x="23749" y="1810385"/>
                  </a:lnTo>
                  <a:lnTo>
                    <a:pt x="85253" y="1776057"/>
                  </a:lnTo>
                  <a:lnTo>
                    <a:pt x="116712" y="1722754"/>
                  </a:lnTo>
                  <a:lnTo>
                    <a:pt x="119252" y="1715633"/>
                  </a:lnTo>
                  <a:lnTo>
                    <a:pt x="118840" y="1708356"/>
                  </a:lnTo>
                  <a:lnTo>
                    <a:pt x="115712" y="1701770"/>
                  </a:lnTo>
                  <a:lnTo>
                    <a:pt x="110109" y="1696720"/>
                  </a:lnTo>
                  <a:lnTo>
                    <a:pt x="102913" y="1694253"/>
                  </a:lnTo>
                  <a:close/>
                </a:path>
                <a:path w="3286125" h="1849120">
                  <a:moveTo>
                    <a:pt x="85253" y="1776057"/>
                  </a:moveTo>
                  <a:lnTo>
                    <a:pt x="23749" y="1810385"/>
                  </a:lnTo>
                  <a:lnTo>
                    <a:pt x="42290" y="1843659"/>
                  </a:lnTo>
                  <a:lnTo>
                    <a:pt x="54578" y="1836801"/>
                  </a:lnTo>
                  <a:lnTo>
                    <a:pt x="49402" y="1836801"/>
                  </a:lnTo>
                  <a:lnTo>
                    <a:pt x="33400" y="1807972"/>
                  </a:lnTo>
                  <a:lnTo>
                    <a:pt x="66417" y="1807972"/>
                  </a:lnTo>
                  <a:lnTo>
                    <a:pt x="85253" y="1776057"/>
                  </a:lnTo>
                  <a:close/>
                </a:path>
                <a:path w="3286125" h="1849120">
                  <a:moveTo>
                    <a:pt x="103810" y="1809323"/>
                  </a:moveTo>
                  <a:lnTo>
                    <a:pt x="42290" y="1843659"/>
                  </a:lnTo>
                  <a:lnTo>
                    <a:pt x="178030" y="1843659"/>
                  </a:lnTo>
                  <a:lnTo>
                    <a:pt x="178546" y="1843325"/>
                  </a:lnTo>
                  <a:lnTo>
                    <a:pt x="182743" y="1837342"/>
                  </a:lnTo>
                  <a:lnTo>
                    <a:pt x="184403" y="1829942"/>
                  </a:lnTo>
                  <a:lnTo>
                    <a:pt x="183076" y="1822495"/>
                  </a:lnTo>
                  <a:lnTo>
                    <a:pt x="179117" y="1816369"/>
                  </a:lnTo>
                  <a:lnTo>
                    <a:pt x="173134" y="1812172"/>
                  </a:lnTo>
                  <a:lnTo>
                    <a:pt x="165735" y="1810512"/>
                  </a:lnTo>
                  <a:lnTo>
                    <a:pt x="103810" y="1809323"/>
                  </a:lnTo>
                  <a:close/>
                </a:path>
                <a:path w="3286125" h="1849120">
                  <a:moveTo>
                    <a:pt x="33400" y="1807972"/>
                  </a:moveTo>
                  <a:lnTo>
                    <a:pt x="49402" y="1836801"/>
                  </a:lnTo>
                  <a:lnTo>
                    <a:pt x="66048" y="1808598"/>
                  </a:lnTo>
                  <a:lnTo>
                    <a:pt x="33400" y="1807972"/>
                  </a:lnTo>
                  <a:close/>
                </a:path>
                <a:path w="3286125" h="1849120">
                  <a:moveTo>
                    <a:pt x="66048" y="1808598"/>
                  </a:moveTo>
                  <a:lnTo>
                    <a:pt x="49402" y="1836801"/>
                  </a:lnTo>
                  <a:lnTo>
                    <a:pt x="54578" y="1836801"/>
                  </a:lnTo>
                  <a:lnTo>
                    <a:pt x="103810" y="1809323"/>
                  </a:lnTo>
                  <a:lnTo>
                    <a:pt x="66048" y="1808598"/>
                  </a:lnTo>
                  <a:close/>
                </a:path>
                <a:path w="3286125" h="1849120">
                  <a:moveTo>
                    <a:pt x="3267456" y="0"/>
                  </a:moveTo>
                  <a:lnTo>
                    <a:pt x="85253" y="1776057"/>
                  </a:lnTo>
                  <a:lnTo>
                    <a:pt x="66048" y="1808598"/>
                  </a:lnTo>
                  <a:lnTo>
                    <a:pt x="103810" y="1809323"/>
                  </a:lnTo>
                  <a:lnTo>
                    <a:pt x="3285997" y="33274"/>
                  </a:lnTo>
                  <a:lnTo>
                    <a:pt x="3267456" y="0"/>
                  </a:lnTo>
                  <a:close/>
                </a:path>
                <a:path w="3286125" h="1849120">
                  <a:moveTo>
                    <a:pt x="66417" y="1807972"/>
                  </a:moveTo>
                  <a:lnTo>
                    <a:pt x="33400" y="1807972"/>
                  </a:lnTo>
                  <a:lnTo>
                    <a:pt x="66048" y="1808598"/>
                  </a:lnTo>
                  <a:lnTo>
                    <a:pt x="66417" y="1807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609600"/>
            <a:ext cx="4495800" cy="4648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04187" y="5542280"/>
            <a:ext cx="9144000" cy="92392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544"/>
                </a:moveTo>
                <a:lnTo>
                  <a:pt x="9144000" y="923544"/>
                </a:lnTo>
                <a:lnTo>
                  <a:pt x="9144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1987" y="5597016"/>
            <a:ext cx="8788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Anterior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wall: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formed</a:t>
            </a:r>
            <a:r>
              <a:rPr b="1" spc="-5" dirty="0">
                <a:latin typeface="Times New Roman"/>
                <a:cs typeface="Times New Roman"/>
              </a:rPr>
              <a:t> by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external</a:t>
            </a:r>
            <a:r>
              <a:rPr b="1" spc="-5" dirty="0">
                <a:latin typeface="Times New Roman"/>
                <a:cs typeface="Times New Roman"/>
              </a:rPr>
              <a:t> oblique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aponeurosis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throughout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length of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canal;</a:t>
            </a:r>
            <a:endParaRPr dirty="0">
              <a:latin typeface="Times New Roman"/>
              <a:cs typeface="Times New Roman"/>
            </a:endParaRPr>
          </a:p>
          <a:p>
            <a:pPr marL="635" algn="ctr">
              <a:spcBef>
                <a:spcPts val="5"/>
              </a:spcBef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wall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lateral part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canal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reinforced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fibers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internal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oblique.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2543" y="25400"/>
            <a:ext cx="69634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has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two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walls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(anterior and </a:t>
            </a:r>
            <a:r>
              <a:rPr spc="-5" dirty="0">
                <a:latin typeface="Times New Roman"/>
                <a:cs typeface="Times New Roman"/>
              </a:rPr>
              <a:t>posterior),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roof,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floor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761" y="552450"/>
            <a:ext cx="2209800" cy="2801620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 marR="88900" algn="ctr"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Roof:</a:t>
            </a:r>
            <a:r>
              <a:rPr sz="1600" b="1" spc="-10" dirty="0">
                <a:latin typeface="Times New Roman"/>
                <a:cs typeface="Times New Roman"/>
              </a:rPr>
              <a:t> formed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laterally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by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transversalis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fascia,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centrally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by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musculo-aponeurotic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arches</a:t>
            </a:r>
            <a:r>
              <a:rPr sz="1600" b="1" spc="-5" dirty="0">
                <a:latin typeface="Times New Roman"/>
                <a:cs typeface="Times New Roman"/>
              </a:rPr>
              <a:t> of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internal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oblique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and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transversus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abdominis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muscles,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 medially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10" dirty="0">
                <a:latin typeface="Times New Roman"/>
                <a:cs typeface="Times New Roman"/>
              </a:rPr>
              <a:t>medial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crus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external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oblique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aponeurosis.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6561" y="1524761"/>
            <a:ext cx="2286000" cy="39090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1450" marR="164465" algn="ctr"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medial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part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of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posterior </a:t>
            </a:r>
            <a:r>
              <a:rPr sz="1600" b="1" dirty="0">
                <a:latin typeface="Times New Roman"/>
                <a:cs typeface="Times New Roman"/>
              </a:rPr>
              <a:t>wall </a:t>
            </a:r>
            <a:r>
              <a:rPr sz="1600" b="1" spc="-5" dirty="0">
                <a:latin typeface="Times New Roman"/>
                <a:cs typeface="Times New Roman"/>
              </a:rPr>
              <a:t>of the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canal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is </a:t>
            </a:r>
            <a:r>
              <a:rPr sz="1600" b="1" spc="-10" dirty="0">
                <a:latin typeface="Times New Roman"/>
                <a:cs typeface="Times New Roman"/>
              </a:rPr>
              <a:t>reinforced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by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merging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of the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pubic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attachments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internal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oblique and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transversus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abdominis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aponeuroses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into a</a:t>
            </a:r>
            <a:endParaRPr sz="1600">
              <a:latin typeface="Times New Roman"/>
              <a:cs typeface="Times New Roman"/>
            </a:endParaRPr>
          </a:p>
          <a:p>
            <a:pPr marL="325120" marR="317500" algn="ctr">
              <a:lnSpc>
                <a:spcPts val="2880"/>
              </a:lnSpc>
              <a:spcBef>
                <a:spcPts val="65"/>
              </a:spcBef>
            </a:pP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tendon—the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inguinal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falx</a:t>
            </a:r>
            <a:endParaRPr sz="2400">
              <a:latin typeface="Times New Roman"/>
              <a:cs typeface="Times New Roman"/>
            </a:endParaRPr>
          </a:p>
          <a:p>
            <a:pPr marL="556895" marR="551180" algn="ctr">
              <a:lnSpc>
                <a:spcPts val="288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(conjoi</a:t>
            </a:r>
            <a:r>
              <a:rPr sz="2400" b="1" spc="-5" dirty="0">
                <a:latin typeface="Times New Roman"/>
                <a:cs typeface="Times New Roman"/>
              </a:rPr>
              <a:t>nt  tendon).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79144" y="597344"/>
            <a:ext cx="1719580" cy="394970"/>
            <a:chOff x="5855144" y="597344"/>
            <a:chExt cx="1719580" cy="394970"/>
          </a:xfrm>
        </p:grpSpPr>
        <p:sp>
          <p:nvSpPr>
            <p:cNvPr id="9" name="object 9"/>
            <p:cNvSpPr/>
            <p:nvPr/>
          </p:nvSpPr>
          <p:spPr>
            <a:xfrm>
              <a:off x="5868162" y="610361"/>
              <a:ext cx="1693545" cy="368935"/>
            </a:xfrm>
            <a:custGeom>
              <a:avLst/>
              <a:gdLst/>
              <a:ahLst/>
              <a:cxnLst/>
              <a:rect l="l" t="t" r="r" b="b"/>
              <a:pathLst>
                <a:path w="1693545" h="368934">
                  <a:moveTo>
                    <a:pt x="169316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693164" y="368808"/>
                  </a:lnTo>
                  <a:lnTo>
                    <a:pt x="1693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162" y="610361"/>
              <a:ext cx="1693545" cy="368935"/>
            </a:xfrm>
            <a:custGeom>
              <a:avLst/>
              <a:gdLst/>
              <a:ahLst/>
              <a:cxnLst/>
              <a:rect l="l" t="t" r="r" b="b"/>
              <a:pathLst>
                <a:path w="1693545" h="368934">
                  <a:moveTo>
                    <a:pt x="0" y="368808"/>
                  </a:moveTo>
                  <a:lnTo>
                    <a:pt x="1693164" y="368808"/>
                  </a:lnTo>
                  <a:lnTo>
                    <a:pt x="169316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05115" y="629158"/>
            <a:ext cx="166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Posterior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wall: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17209" y="978408"/>
            <a:ext cx="3301365" cy="394970"/>
            <a:chOff x="5093208" y="978408"/>
            <a:chExt cx="3301365" cy="394970"/>
          </a:xfrm>
        </p:grpSpPr>
        <p:sp>
          <p:nvSpPr>
            <p:cNvPr id="13" name="object 13"/>
            <p:cNvSpPr/>
            <p:nvPr/>
          </p:nvSpPr>
          <p:spPr>
            <a:xfrm>
              <a:off x="5106162" y="991362"/>
              <a:ext cx="3275329" cy="368935"/>
            </a:xfrm>
            <a:custGeom>
              <a:avLst/>
              <a:gdLst/>
              <a:ahLst/>
              <a:cxnLst/>
              <a:rect l="l" t="t" r="r" b="b"/>
              <a:pathLst>
                <a:path w="3275329" h="368934">
                  <a:moveTo>
                    <a:pt x="327507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275076" y="368808"/>
                  </a:lnTo>
                  <a:lnTo>
                    <a:pt x="3275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6162" y="991362"/>
              <a:ext cx="3275329" cy="368935"/>
            </a:xfrm>
            <a:custGeom>
              <a:avLst/>
              <a:gdLst/>
              <a:ahLst/>
              <a:cxnLst/>
              <a:rect l="l" t="t" r="r" b="b"/>
              <a:pathLst>
                <a:path w="3275329" h="368934">
                  <a:moveTo>
                    <a:pt x="0" y="368808"/>
                  </a:moveTo>
                  <a:lnTo>
                    <a:pt x="3275076" y="368808"/>
                  </a:lnTo>
                  <a:lnTo>
                    <a:pt x="3275076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43116" y="1010158"/>
            <a:ext cx="324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formed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by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transversalis</a:t>
            </a:r>
            <a:r>
              <a:rPr b="1" dirty="0">
                <a:latin typeface="Times New Roman"/>
                <a:cs typeface="Times New Roman"/>
              </a:rPr>
              <a:t> fascia;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05555" y="1716037"/>
            <a:ext cx="2771140" cy="1030605"/>
            <a:chOff x="1781555" y="1716036"/>
            <a:chExt cx="2771140" cy="103060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1555" y="1716036"/>
              <a:ext cx="2084832" cy="8016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24227" y="1735074"/>
              <a:ext cx="1834514" cy="592455"/>
            </a:xfrm>
            <a:custGeom>
              <a:avLst/>
              <a:gdLst/>
              <a:ahLst/>
              <a:cxnLst/>
              <a:rect l="l" t="t" r="r" b="b"/>
              <a:pathLst>
                <a:path w="1834514" h="592455">
                  <a:moveTo>
                    <a:pt x="1724870" y="539678"/>
                  </a:moveTo>
                  <a:lnTo>
                    <a:pt x="1664970" y="554609"/>
                  </a:lnTo>
                  <a:lnTo>
                    <a:pt x="1658090" y="557863"/>
                  </a:lnTo>
                  <a:lnTo>
                    <a:pt x="1653174" y="563308"/>
                  </a:lnTo>
                  <a:lnTo>
                    <a:pt x="1650664" y="570182"/>
                  </a:lnTo>
                  <a:lnTo>
                    <a:pt x="1651000" y="577723"/>
                  </a:lnTo>
                  <a:lnTo>
                    <a:pt x="1654254" y="584529"/>
                  </a:lnTo>
                  <a:lnTo>
                    <a:pt x="1659699" y="589407"/>
                  </a:lnTo>
                  <a:lnTo>
                    <a:pt x="1666573" y="591903"/>
                  </a:lnTo>
                  <a:lnTo>
                    <a:pt x="1674114" y="591565"/>
                  </a:lnTo>
                  <a:lnTo>
                    <a:pt x="1803149" y="559435"/>
                  </a:lnTo>
                  <a:lnTo>
                    <a:pt x="1792605" y="559435"/>
                  </a:lnTo>
                  <a:lnTo>
                    <a:pt x="1724870" y="539678"/>
                  </a:lnTo>
                  <a:close/>
                </a:path>
                <a:path w="1834514" h="592455">
                  <a:moveTo>
                    <a:pt x="1761611" y="530520"/>
                  </a:moveTo>
                  <a:lnTo>
                    <a:pt x="1724870" y="539678"/>
                  </a:lnTo>
                  <a:lnTo>
                    <a:pt x="1792605" y="559435"/>
                  </a:lnTo>
                  <a:lnTo>
                    <a:pt x="1794123" y="554227"/>
                  </a:lnTo>
                  <a:lnTo>
                    <a:pt x="1784096" y="554227"/>
                  </a:lnTo>
                  <a:lnTo>
                    <a:pt x="1761611" y="530520"/>
                  </a:lnTo>
                  <a:close/>
                </a:path>
                <a:path w="1834514" h="592455">
                  <a:moveTo>
                    <a:pt x="1707403" y="426100"/>
                  </a:moveTo>
                  <a:lnTo>
                    <a:pt x="1700202" y="427285"/>
                  </a:lnTo>
                  <a:lnTo>
                    <a:pt x="1693799" y="431291"/>
                  </a:lnTo>
                  <a:lnTo>
                    <a:pt x="1689447" y="437481"/>
                  </a:lnTo>
                  <a:lnTo>
                    <a:pt x="1687845" y="444611"/>
                  </a:lnTo>
                  <a:lnTo>
                    <a:pt x="1689030" y="451812"/>
                  </a:lnTo>
                  <a:lnTo>
                    <a:pt x="1693037" y="458215"/>
                  </a:lnTo>
                  <a:lnTo>
                    <a:pt x="1735634" y="503130"/>
                  </a:lnTo>
                  <a:lnTo>
                    <a:pt x="1803273" y="522859"/>
                  </a:lnTo>
                  <a:lnTo>
                    <a:pt x="1792605" y="559435"/>
                  </a:lnTo>
                  <a:lnTo>
                    <a:pt x="1803149" y="559435"/>
                  </a:lnTo>
                  <a:lnTo>
                    <a:pt x="1834261" y="551688"/>
                  </a:lnTo>
                  <a:lnTo>
                    <a:pt x="1720723" y="432053"/>
                  </a:lnTo>
                  <a:lnTo>
                    <a:pt x="1714533" y="427702"/>
                  </a:lnTo>
                  <a:lnTo>
                    <a:pt x="1707403" y="426100"/>
                  </a:lnTo>
                  <a:close/>
                </a:path>
                <a:path w="1834514" h="592455">
                  <a:moveTo>
                    <a:pt x="1793367" y="522604"/>
                  </a:moveTo>
                  <a:lnTo>
                    <a:pt x="1761611" y="530520"/>
                  </a:lnTo>
                  <a:lnTo>
                    <a:pt x="1784096" y="554227"/>
                  </a:lnTo>
                  <a:lnTo>
                    <a:pt x="1793367" y="522604"/>
                  </a:lnTo>
                  <a:close/>
                </a:path>
                <a:path w="1834514" h="592455">
                  <a:moveTo>
                    <a:pt x="1802402" y="522604"/>
                  </a:moveTo>
                  <a:lnTo>
                    <a:pt x="1793367" y="522604"/>
                  </a:lnTo>
                  <a:lnTo>
                    <a:pt x="1784096" y="554227"/>
                  </a:lnTo>
                  <a:lnTo>
                    <a:pt x="1794123" y="554227"/>
                  </a:lnTo>
                  <a:lnTo>
                    <a:pt x="1803273" y="522859"/>
                  </a:lnTo>
                  <a:lnTo>
                    <a:pt x="1802402" y="522604"/>
                  </a:lnTo>
                  <a:close/>
                </a:path>
                <a:path w="1834514" h="592455">
                  <a:moveTo>
                    <a:pt x="10668" y="0"/>
                  </a:moveTo>
                  <a:lnTo>
                    <a:pt x="0" y="36575"/>
                  </a:lnTo>
                  <a:lnTo>
                    <a:pt x="1724870" y="539678"/>
                  </a:lnTo>
                  <a:lnTo>
                    <a:pt x="1761611" y="530520"/>
                  </a:lnTo>
                  <a:lnTo>
                    <a:pt x="1735634" y="503130"/>
                  </a:lnTo>
                  <a:lnTo>
                    <a:pt x="10668" y="0"/>
                  </a:lnTo>
                  <a:close/>
                </a:path>
                <a:path w="1834514" h="592455">
                  <a:moveTo>
                    <a:pt x="1735634" y="503130"/>
                  </a:moveTo>
                  <a:lnTo>
                    <a:pt x="1761611" y="530520"/>
                  </a:lnTo>
                  <a:lnTo>
                    <a:pt x="1793367" y="522604"/>
                  </a:lnTo>
                  <a:lnTo>
                    <a:pt x="1802402" y="522604"/>
                  </a:lnTo>
                  <a:lnTo>
                    <a:pt x="1735634" y="503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403" y="2171725"/>
              <a:ext cx="2462784" cy="5745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31694" y="2191639"/>
              <a:ext cx="2212975" cy="388620"/>
            </a:xfrm>
            <a:custGeom>
              <a:avLst/>
              <a:gdLst/>
              <a:ahLst/>
              <a:cxnLst/>
              <a:rect l="l" t="t" r="r" b="b"/>
              <a:pathLst>
                <a:path w="2212975" h="388619">
                  <a:moveTo>
                    <a:pt x="2102733" y="327823"/>
                  </a:moveTo>
                  <a:lnTo>
                    <a:pt x="2045462" y="351409"/>
                  </a:lnTo>
                  <a:lnTo>
                    <a:pt x="2039211" y="355584"/>
                  </a:lnTo>
                  <a:lnTo>
                    <a:pt x="2035175" y="361664"/>
                  </a:lnTo>
                  <a:lnTo>
                    <a:pt x="2033710" y="368839"/>
                  </a:lnTo>
                  <a:lnTo>
                    <a:pt x="2035175" y="376300"/>
                  </a:lnTo>
                  <a:lnTo>
                    <a:pt x="2039350" y="382551"/>
                  </a:lnTo>
                  <a:lnTo>
                    <a:pt x="2045430" y="386588"/>
                  </a:lnTo>
                  <a:lnTo>
                    <a:pt x="2052605" y="388052"/>
                  </a:lnTo>
                  <a:lnTo>
                    <a:pt x="2060067" y="386588"/>
                  </a:lnTo>
                  <a:lnTo>
                    <a:pt x="2179315" y="337438"/>
                  </a:lnTo>
                  <a:lnTo>
                    <a:pt x="2172462" y="337438"/>
                  </a:lnTo>
                  <a:lnTo>
                    <a:pt x="2102733" y="327823"/>
                  </a:lnTo>
                  <a:close/>
                </a:path>
                <a:path w="2212975" h="388619">
                  <a:moveTo>
                    <a:pt x="2137707" y="313419"/>
                  </a:moveTo>
                  <a:lnTo>
                    <a:pt x="2102733" y="327823"/>
                  </a:lnTo>
                  <a:lnTo>
                    <a:pt x="2172462" y="337438"/>
                  </a:lnTo>
                  <a:lnTo>
                    <a:pt x="2173005" y="333501"/>
                  </a:lnTo>
                  <a:lnTo>
                    <a:pt x="2163318" y="333501"/>
                  </a:lnTo>
                  <a:lnTo>
                    <a:pt x="2137707" y="313419"/>
                  </a:lnTo>
                  <a:close/>
                </a:path>
                <a:path w="2212975" h="388619">
                  <a:moveTo>
                    <a:pt x="2068687" y="217995"/>
                  </a:moveTo>
                  <a:lnTo>
                    <a:pt x="2061743" y="220261"/>
                  </a:lnTo>
                  <a:lnTo>
                    <a:pt x="2056003" y="225171"/>
                  </a:lnTo>
                  <a:lnTo>
                    <a:pt x="2052605" y="231909"/>
                  </a:lnTo>
                  <a:lnTo>
                    <a:pt x="2052066" y="239172"/>
                  </a:lnTo>
                  <a:lnTo>
                    <a:pt x="2054288" y="246102"/>
                  </a:lnTo>
                  <a:lnTo>
                    <a:pt x="2059178" y="251840"/>
                  </a:lnTo>
                  <a:lnTo>
                    <a:pt x="2107974" y="290104"/>
                  </a:lnTo>
                  <a:lnTo>
                    <a:pt x="2177669" y="299720"/>
                  </a:lnTo>
                  <a:lnTo>
                    <a:pt x="2172462" y="337438"/>
                  </a:lnTo>
                  <a:lnTo>
                    <a:pt x="2179315" y="337438"/>
                  </a:lnTo>
                  <a:lnTo>
                    <a:pt x="2212594" y="323723"/>
                  </a:lnTo>
                  <a:lnTo>
                    <a:pt x="2082800" y="221869"/>
                  </a:lnTo>
                  <a:lnTo>
                    <a:pt x="2075987" y="218491"/>
                  </a:lnTo>
                  <a:lnTo>
                    <a:pt x="2068687" y="217995"/>
                  </a:lnTo>
                  <a:close/>
                </a:path>
                <a:path w="2212975" h="388619">
                  <a:moveTo>
                    <a:pt x="2167890" y="300989"/>
                  </a:moveTo>
                  <a:lnTo>
                    <a:pt x="2137707" y="313419"/>
                  </a:lnTo>
                  <a:lnTo>
                    <a:pt x="2163318" y="333501"/>
                  </a:lnTo>
                  <a:lnTo>
                    <a:pt x="2167890" y="300989"/>
                  </a:lnTo>
                  <a:close/>
                </a:path>
                <a:path w="2212975" h="388619">
                  <a:moveTo>
                    <a:pt x="2177493" y="300989"/>
                  </a:moveTo>
                  <a:lnTo>
                    <a:pt x="2167890" y="300989"/>
                  </a:lnTo>
                  <a:lnTo>
                    <a:pt x="2163318" y="333501"/>
                  </a:lnTo>
                  <a:lnTo>
                    <a:pt x="2173005" y="333501"/>
                  </a:lnTo>
                  <a:lnTo>
                    <a:pt x="2177493" y="300989"/>
                  </a:lnTo>
                  <a:close/>
                </a:path>
                <a:path w="2212975" h="388619">
                  <a:moveTo>
                    <a:pt x="5206" y="0"/>
                  </a:moveTo>
                  <a:lnTo>
                    <a:pt x="0" y="37846"/>
                  </a:lnTo>
                  <a:lnTo>
                    <a:pt x="2102733" y="327823"/>
                  </a:lnTo>
                  <a:lnTo>
                    <a:pt x="2137707" y="313419"/>
                  </a:lnTo>
                  <a:lnTo>
                    <a:pt x="2107974" y="290104"/>
                  </a:lnTo>
                  <a:lnTo>
                    <a:pt x="5206" y="0"/>
                  </a:lnTo>
                  <a:close/>
                </a:path>
                <a:path w="2212975" h="388619">
                  <a:moveTo>
                    <a:pt x="2107974" y="290104"/>
                  </a:moveTo>
                  <a:lnTo>
                    <a:pt x="2137707" y="313419"/>
                  </a:lnTo>
                  <a:lnTo>
                    <a:pt x="2167890" y="300989"/>
                  </a:lnTo>
                  <a:lnTo>
                    <a:pt x="2177493" y="300989"/>
                  </a:lnTo>
                  <a:lnTo>
                    <a:pt x="2177669" y="299720"/>
                  </a:lnTo>
                  <a:lnTo>
                    <a:pt x="2107974" y="29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103365" y="3392436"/>
            <a:ext cx="1632585" cy="1104900"/>
            <a:chOff x="5579364" y="3392436"/>
            <a:chExt cx="1632585" cy="110490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9364" y="3392436"/>
              <a:ext cx="1632204" cy="11048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91835" y="3582162"/>
              <a:ext cx="1381760" cy="854710"/>
            </a:xfrm>
            <a:custGeom>
              <a:avLst/>
              <a:gdLst/>
              <a:ahLst/>
              <a:cxnLst/>
              <a:rect l="l" t="t" r="r" b="b"/>
              <a:pathLst>
                <a:path w="1381759" h="854710">
                  <a:moveTo>
                    <a:pt x="64527" y="39393"/>
                  </a:moveTo>
                  <a:lnTo>
                    <a:pt x="82507" y="72700"/>
                  </a:lnTo>
                  <a:lnTo>
                    <a:pt x="1361820" y="854456"/>
                  </a:lnTo>
                  <a:lnTo>
                    <a:pt x="1381633" y="821944"/>
                  </a:lnTo>
                  <a:lnTo>
                    <a:pt x="102387" y="40156"/>
                  </a:lnTo>
                  <a:lnTo>
                    <a:pt x="64527" y="39393"/>
                  </a:lnTo>
                  <a:close/>
                </a:path>
                <a:path w="1381759" h="854710">
                  <a:moveTo>
                    <a:pt x="0" y="0"/>
                  </a:moveTo>
                  <a:lnTo>
                    <a:pt x="78359" y="145161"/>
                  </a:lnTo>
                  <a:lnTo>
                    <a:pt x="83173" y="150979"/>
                  </a:lnTo>
                  <a:lnTo>
                    <a:pt x="89630" y="154368"/>
                  </a:lnTo>
                  <a:lnTo>
                    <a:pt x="96897" y="155090"/>
                  </a:lnTo>
                  <a:lnTo>
                    <a:pt x="104139" y="152907"/>
                  </a:lnTo>
                  <a:lnTo>
                    <a:pt x="109958" y="148093"/>
                  </a:lnTo>
                  <a:lnTo>
                    <a:pt x="113347" y="141636"/>
                  </a:lnTo>
                  <a:lnTo>
                    <a:pt x="114069" y="134369"/>
                  </a:lnTo>
                  <a:lnTo>
                    <a:pt x="111887" y="127126"/>
                  </a:lnTo>
                  <a:lnTo>
                    <a:pt x="82507" y="72700"/>
                  </a:lnTo>
                  <a:lnTo>
                    <a:pt x="22351" y="35940"/>
                  </a:lnTo>
                  <a:lnTo>
                    <a:pt x="42290" y="3428"/>
                  </a:lnTo>
                  <a:lnTo>
                    <a:pt x="165538" y="3428"/>
                  </a:lnTo>
                  <a:lnTo>
                    <a:pt x="164973" y="3301"/>
                  </a:lnTo>
                  <a:lnTo>
                    <a:pt x="0" y="0"/>
                  </a:lnTo>
                  <a:close/>
                </a:path>
                <a:path w="1381759" h="854710">
                  <a:moveTo>
                    <a:pt x="42290" y="3428"/>
                  </a:moveTo>
                  <a:lnTo>
                    <a:pt x="22351" y="35940"/>
                  </a:lnTo>
                  <a:lnTo>
                    <a:pt x="82507" y="72700"/>
                  </a:lnTo>
                  <a:lnTo>
                    <a:pt x="64527" y="39393"/>
                  </a:lnTo>
                  <a:lnTo>
                    <a:pt x="31876" y="38735"/>
                  </a:lnTo>
                  <a:lnTo>
                    <a:pt x="49022" y="10667"/>
                  </a:lnTo>
                  <a:lnTo>
                    <a:pt x="54136" y="10667"/>
                  </a:lnTo>
                  <a:lnTo>
                    <a:pt x="42290" y="3428"/>
                  </a:lnTo>
                  <a:close/>
                </a:path>
                <a:path w="1381759" h="854710">
                  <a:moveTo>
                    <a:pt x="165538" y="3428"/>
                  </a:moveTo>
                  <a:lnTo>
                    <a:pt x="42290" y="3428"/>
                  </a:lnTo>
                  <a:lnTo>
                    <a:pt x="102387" y="40156"/>
                  </a:lnTo>
                  <a:lnTo>
                    <a:pt x="164211" y="41401"/>
                  </a:lnTo>
                  <a:lnTo>
                    <a:pt x="171658" y="40074"/>
                  </a:lnTo>
                  <a:lnTo>
                    <a:pt x="177784" y="36115"/>
                  </a:lnTo>
                  <a:lnTo>
                    <a:pt x="181981" y="30132"/>
                  </a:lnTo>
                  <a:lnTo>
                    <a:pt x="183641" y="22733"/>
                  </a:lnTo>
                  <a:lnTo>
                    <a:pt x="182314" y="15285"/>
                  </a:lnTo>
                  <a:lnTo>
                    <a:pt x="178355" y="9159"/>
                  </a:lnTo>
                  <a:lnTo>
                    <a:pt x="172372" y="4962"/>
                  </a:lnTo>
                  <a:lnTo>
                    <a:pt x="165538" y="3428"/>
                  </a:lnTo>
                  <a:close/>
                </a:path>
                <a:path w="1381759" h="854710">
                  <a:moveTo>
                    <a:pt x="54136" y="10667"/>
                  </a:moveTo>
                  <a:lnTo>
                    <a:pt x="49022" y="10667"/>
                  </a:lnTo>
                  <a:lnTo>
                    <a:pt x="64527" y="39393"/>
                  </a:lnTo>
                  <a:lnTo>
                    <a:pt x="102387" y="40156"/>
                  </a:lnTo>
                  <a:lnTo>
                    <a:pt x="54136" y="10667"/>
                  </a:lnTo>
                  <a:close/>
                </a:path>
                <a:path w="1381759" h="854710">
                  <a:moveTo>
                    <a:pt x="49022" y="10667"/>
                  </a:moveTo>
                  <a:lnTo>
                    <a:pt x="31876" y="38735"/>
                  </a:lnTo>
                  <a:lnTo>
                    <a:pt x="64527" y="39393"/>
                  </a:lnTo>
                  <a:lnTo>
                    <a:pt x="49022" y="1066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2901" y="1066800"/>
            <a:ext cx="8637899" cy="5029200"/>
            <a:chOff x="48900" y="0"/>
            <a:chExt cx="9095105" cy="6858000"/>
          </a:xfrm>
        </p:grpSpPr>
        <p:sp>
          <p:nvSpPr>
            <p:cNvPr id="3" name="object 3"/>
            <p:cNvSpPr/>
            <p:nvPr/>
          </p:nvSpPr>
          <p:spPr>
            <a:xfrm>
              <a:off x="61600" y="163448"/>
              <a:ext cx="3218180" cy="3026410"/>
            </a:xfrm>
            <a:custGeom>
              <a:avLst/>
              <a:gdLst/>
              <a:ahLst/>
              <a:cxnLst/>
              <a:rect l="l" t="t" r="r" b="b"/>
              <a:pathLst>
                <a:path w="3218179" h="3026410">
                  <a:moveTo>
                    <a:pt x="0" y="840613"/>
                  </a:moveTo>
                  <a:lnTo>
                    <a:pt x="2475478" y="0"/>
                  </a:lnTo>
                  <a:lnTo>
                    <a:pt x="3217793" y="2185670"/>
                  </a:lnTo>
                  <a:lnTo>
                    <a:pt x="742284" y="3026410"/>
                  </a:lnTo>
                  <a:lnTo>
                    <a:pt x="0" y="84061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742" y="361568"/>
              <a:ext cx="2690558" cy="26402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9" y="0"/>
              <a:ext cx="6095999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20" y="1182573"/>
              <a:ext cx="3211068" cy="4206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07792" y="1237488"/>
              <a:ext cx="2960370" cy="214629"/>
            </a:xfrm>
            <a:custGeom>
              <a:avLst/>
              <a:gdLst/>
              <a:ahLst/>
              <a:cxnLst/>
              <a:rect l="l" t="t" r="r" b="b"/>
              <a:pathLst>
                <a:path w="2960370" h="214630">
                  <a:moveTo>
                    <a:pt x="2851273" y="149156"/>
                  </a:moveTo>
                  <a:lnTo>
                    <a:pt x="2796540" y="178308"/>
                  </a:lnTo>
                  <a:lnTo>
                    <a:pt x="2790701" y="183104"/>
                  </a:lnTo>
                  <a:lnTo>
                    <a:pt x="2787269" y="189531"/>
                  </a:lnTo>
                  <a:lnTo>
                    <a:pt x="2786503" y="196792"/>
                  </a:lnTo>
                  <a:lnTo>
                    <a:pt x="2788666" y="204088"/>
                  </a:lnTo>
                  <a:lnTo>
                    <a:pt x="2793480" y="209909"/>
                  </a:lnTo>
                  <a:lnTo>
                    <a:pt x="2799937" y="213312"/>
                  </a:lnTo>
                  <a:lnTo>
                    <a:pt x="2807204" y="214072"/>
                  </a:lnTo>
                  <a:lnTo>
                    <a:pt x="2814447" y="211962"/>
                  </a:lnTo>
                  <a:lnTo>
                    <a:pt x="2927215" y="151891"/>
                  </a:lnTo>
                  <a:lnTo>
                    <a:pt x="2921508" y="151891"/>
                  </a:lnTo>
                  <a:lnTo>
                    <a:pt x="2851273" y="149156"/>
                  </a:lnTo>
                  <a:close/>
                </a:path>
                <a:path w="2960370" h="214630">
                  <a:moveTo>
                    <a:pt x="2884567" y="131423"/>
                  </a:moveTo>
                  <a:lnTo>
                    <a:pt x="2851273" y="149156"/>
                  </a:lnTo>
                  <a:lnTo>
                    <a:pt x="2921508" y="151891"/>
                  </a:lnTo>
                  <a:lnTo>
                    <a:pt x="2921625" y="148971"/>
                  </a:lnTo>
                  <a:lnTo>
                    <a:pt x="2912110" y="148971"/>
                  </a:lnTo>
                  <a:lnTo>
                    <a:pt x="2884567" y="131423"/>
                  </a:lnTo>
                  <a:close/>
                </a:path>
                <a:path w="2960370" h="214630">
                  <a:moveTo>
                    <a:pt x="2813851" y="43025"/>
                  </a:moveTo>
                  <a:lnTo>
                    <a:pt x="2806541" y="43211"/>
                  </a:lnTo>
                  <a:lnTo>
                    <a:pt x="2799849" y="46112"/>
                  </a:lnTo>
                  <a:lnTo>
                    <a:pt x="2794635" y="51562"/>
                  </a:lnTo>
                  <a:lnTo>
                    <a:pt x="2791886" y="58634"/>
                  </a:lnTo>
                  <a:lnTo>
                    <a:pt x="2792079" y="65944"/>
                  </a:lnTo>
                  <a:lnTo>
                    <a:pt x="2795010" y="72636"/>
                  </a:lnTo>
                  <a:lnTo>
                    <a:pt x="2800477" y="77850"/>
                  </a:lnTo>
                  <a:lnTo>
                    <a:pt x="2852791" y="111180"/>
                  </a:lnTo>
                  <a:lnTo>
                    <a:pt x="2923032" y="113919"/>
                  </a:lnTo>
                  <a:lnTo>
                    <a:pt x="2921508" y="151891"/>
                  </a:lnTo>
                  <a:lnTo>
                    <a:pt x="2927215" y="151891"/>
                  </a:lnTo>
                  <a:lnTo>
                    <a:pt x="2960116" y="134365"/>
                  </a:lnTo>
                  <a:lnTo>
                    <a:pt x="2820923" y="45720"/>
                  </a:lnTo>
                  <a:lnTo>
                    <a:pt x="2813851" y="43025"/>
                  </a:lnTo>
                  <a:close/>
                </a:path>
                <a:path w="2960370" h="214630">
                  <a:moveTo>
                    <a:pt x="1524" y="0"/>
                  </a:moveTo>
                  <a:lnTo>
                    <a:pt x="0" y="38100"/>
                  </a:lnTo>
                  <a:lnTo>
                    <a:pt x="2851273" y="149156"/>
                  </a:lnTo>
                  <a:lnTo>
                    <a:pt x="2884567" y="131423"/>
                  </a:lnTo>
                  <a:lnTo>
                    <a:pt x="2852791" y="111180"/>
                  </a:lnTo>
                  <a:lnTo>
                    <a:pt x="1524" y="0"/>
                  </a:lnTo>
                  <a:close/>
                </a:path>
                <a:path w="2960370" h="214630">
                  <a:moveTo>
                    <a:pt x="2913380" y="116077"/>
                  </a:moveTo>
                  <a:lnTo>
                    <a:pt x="2884567" y="131423"/>
                  </a:lnTo>
                  <a:lnTo>
                    <a:pt x="2912110" y="148971"/>
                  </a:lnTo>
                  <a:lnTo>
                    <a:pt x="2913380" y="116077"/>
                  </a:lnTo>
                  <a:close/>
                </a:path>
                <a:path w="2960370" h="214630">
                  <a:moveTo>
                    <a:pt x="2922945" y="116077"/>
                  </a:moveTo>
                  <a:lnTo>
                    <a:pt x="2913380" y="116077"/>
                  </a:lnTo>
                  <a:lnTo>
                    <a:pt x="2912110" y="148971"/>
                  </a:lnTo>
                  <a:lnTo>
                    <a:pt x="2921625" y="148971"/>
                  </a:lnTo>
                  <a:lnTo>
                    <a:pt x="2922945" y="116077"/>
                  </a:lnTo>
                  <a:close/>
                </a:path>
                <a:path w="2960370" h="214630">
                  <a:moveTo>
                    <a:pt x="2852791" y="111180"/>
                  </a:moveTo>
                  <a:lnTo>
                    <a:pt x="2884567" y="131423"/>
                  </a:lnTo>
                  <a:lnTo>
                    <a:pt x="2913380" y="116077"/>
                  </a:lnTo>
                  <a:lnTo>
                    <a:pt x="2922945" y="116077"/>
                  </a:lnTo>
                  <a:lnTo>
                    <a:pt x="2923032" y="113919"/>
                  </a:lnTo>
                  <a:lnTo>
                    <a:pt x="2852791" y="111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181" y="3147314"/>
              <a:ext cx="2933700" cy="2743200"/>
            </a:xfrm>
            <a:custGeom>
              <a:avLst/>
              <a:gdLst/>
              <a:ahLst/>
              <a:cxnLst/>
              <a:rect l="l" t="t" r="r" b="b"/>
              <a:pathLst>
                <a:path w="2933700" h="2743200">
                  <a:moveTo>
                    <a:pt x="2205443" y="0"/>
                  </a:moveTo>
                  <a:lnTo>
                    <a:pt x="0" y="846328"/>
                  </a:lnTo>
                  <a:lnTo>
                    <a:pt x="727748" y="2742755"/>
                  </a:lnTo>
                  <a:lnTo>
                    <a:pt x="2933153" y="1896491"/>
                  </a:lnTo>
                  <a:lnTo>
                    <a:pt x="2205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181" y="3147314"/>
              <a:ext cx="2933700" cy="2743200"/>
            </a:xfrm>
            <a:custGeom>
              <a:avLst/>
              <a:gdLst/>
              <a:ahLst/>
              <a:cxnLst/>
              <a:rect l="l" t="t" r="r" b="b"/>
              <a:pathLst>
                <a:path w="2933700" h="2743200">
                  <a:moveTo>
                    <a:pt x="0" y="846328"/>
                  </a:moveTo>
                  <a:lnTo>
                    <a:pt x="2205443" y="0"/>
                  </a:lnTo>
                  <a:lnTo>
                    <a:pt x="2933153" y="1896491"/>
                  </a:lnTo>
                  <a:lnTo>
                    <a:pt x="727748" y="2742755"/>
                  </a:lnTo>
                  <a:lnTo>
                    <a:pt x="0" y="846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820" y="3313938"/>
              <a:ext cx="2494049" cy="22428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632" y="2173223"/>
              <a:ext cx="2391156" cy="19994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12668" y="2362961"/>
              <a:ext cx="2141220" cy="1748155"/>
            </a:xfrm>
            <a:custGeom>
              <a:avLst/>
              <a:gdLst/>
              <a:ahLst/>
              <a:cxnLst/>
              <a:rect l="l" t="t" r="r" b="b"/>
              <a:pathLst>
                <a:path w="2141220" h="1748154">
                  <a:moveTo>
                    <a:pt x="2081987" y="47726"/>
                  </a:moveTo>
                  <a:lnTo>
                    <a:pt x="2044588" y="53578"/>
                  </a:lnTo>
                  <a:lnTo>
                    <a:pt x="0" y="1718564"/>
                  </a:lnTo>
                  <a:lnTo>
                    <a:pt x="24130" y="1748155"/>
                  </a:lnTo>
                  <a:lnTo>
                    <a:pt x="2068667" y="83211"/>
                  </a:lnTo>
                  <a:lnTo>
                    <a:pt x="2081987" y="47726"/>
                  </a:lnTo>
                  <a:close/>
                </a:path>
                <a:path w="2141220" h="1748154">
                  <a:moveTo>
                    <a:pt x="2137323" y="9016"/>
                  </a:moveTo>
                  <a:lnTo>
                    <a:pt x="2099310" y="9016"/>
                  </a:lnTo>
                  <a:lnTo>
                    <a:pt x="2123440" y="38608"/>
                  </a:lnTo>
                  <a:lnTo>
                    <a:pt x="2068667" y="83211"/>
                  </a:lnTo>
                  <a:lnTo>
                    <a:pt x="2046985" y="140970"/>
                  </a:lnTo>
                  <a:lnTo>
                    <a:pt x="2045785" y="148461"/>
                  </a:lnTo>
                  <a:lnTo>
                    <a:pt x="2047478" y="155559"/>
                  </a:lnTo>
                  <a:lnTo>
                    <a:pt x="2051718" y="161490"/>
                  </a:lnTo>
                  <a:lnTo>
                    <a:pt x="2058161" y="165480"/>
                  </a:lnTo>
                  <a:lnTo>
                    <a:pt x="2065599" y="166683"/>
                  </a:lnTo>
                  <a:lnTo>
                    <a:pt x="2072703" y="165004"/>
                  </a:lnTo>
                  <a:lnTo>
                    <a:pt x="2078664" y="160801"/>
                  </a:lnTo>
                  <a:lnTo>
                    <a:pt x="2082672" y="154432"/>
                  </a:lnTo>
                  <a:lnTo>
                    <a:pt x="2137323" y="9016"/>
                  </a:lnTo>
                  <a:close/>
                </a:path>
                <a:path w="2141220" h="1748154">
                  <a:moveTo>
                    <a:pt x="2105937" y="17145"/>
                  </a:moveTo>
                  <a:lnTo>
                    <a:pt x="2093468" y="17145"/>
                  </a:lnTo>
                  <a:lnTo>
                    <a:pt x="2114296" y="42672"/>
                  </a:lnTo>
                  <a:lnTo>
                    <a:pt x="2081987" y="47726"/>
                  </a:lnTo>
                  <a:lnTo>
                    <a:pt x="2068667" y="83211"/>
                  </a:lnTo>
                  <a:lnTo>
                    <a:pt x="2123440" y="38608"/>
                  </a:lnTo>
                  <a:lnTo>
                    <a:pt x="2105937" y="17145"/>
                  </a:lnTo>
                  <a:close/>
                </a:path>
                <a:path w="2141220" h="1748154">
                  <a:moveTo>
                    <a:pt x="2140711" y="0"/>
                  </a:moveTo>
                  <a:lnTo>
                    <a:pt x="1977644" y="25526"/>
                  </a:lnTo>
                  <a:lnTo>
                    <a:pt x="1961769" y="47243"/>
                  </a:lnTo>
                  <a:lnTo>
                    <a:pt x="1964414" y="54350"/>
                  </a:lnTo>
                  <a:lnTo>
                    <a:pt x="1969404" y="59705"/>
                  </a:lnTo>
                  <a:lnTo>
                    <a:pt x="1976038" y="62799"/>
                  </a:lnTo>
                  <a:lnTo>
                    <a:pt x="1983613" y="63118"/>
                  </a:lnTo>
                  <a:lnTo>
                    <a:pt x="2044588" y="53578"/>
                  </a:lnTo>
                  <a:lnTo>
                    <a:pt x="2099310" y="9016"/>
                  </a:lnTo>
                  <a:lnTo>
                    <a:pt x="2137323" y="9016"/>
                  </a:lnTo>
                  <a:lnTo>
                    <a:pt x="2140711" y="0"/>
                  </a:lnTo>
                  <a:close/>
                </a:path>
                <a:path w="2141220" h="1748154">
                  <a:moveTo>
                    <a:pt x="2099310" y="9016"/>
                  </a:moveTo>
                  <a:lnTo>
                    <a:pt x="2044588" y="53578"/>
                  </a:lnTo>
                  <a:lnTo>
                    <a:pt x="2081987" y="47726"/>
                  </a:lnTo>
                  <a:lnTo>
                    <a:pt x="2093468" y="17145"/>
                  </a:lnTo>
                  <a:lnTo>
                    <a:pt x="2105937" y="17145"/>
                  </a:lnTo>
                  <a:lnTo>
                    <a:pt x="2099310" y="9016"/>
                  </a:lnTo>
                  <a:close/>
                </a:path>
                <a:path w="2141220" h="1748154">
                  <a:moveTo>
                    <a:pt x="2093468" y="17145"/>
                  </a:moveTo>
                  <a:lnTo>
                    <a:pt x="2081987" y="47726"/>
                  </a:lnTo>
                  <a:lnTo>
                    <a:pt x="2114296" y="42672"/>
                  </a:lnTo>
                  <a:lnTo>
                    <a:pt x="2093468" y="1714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2630423"/>
              <a:ext cx="4602480" cy="26304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82417" y="2815208"/>
              <a:ext cx="4352925" cy="2384425"/>
            </a:xfrm>
            <a:custGeom>
              <a:avLst/>
              <a:gdLst/>
              <a:ahLst/>
              <a:cxnLst/>
              <a:rect l="l" t="t" r="r" b="b"/>
              <a:pathLst>
                <a:path w="4352925" h="2384425">
                  <a:moveTo>
                    <a:pt x="4248264" y="39935"/>
                  </a:moveTo>
                  <a:lnTo>
                    <a:pt x="0" y="2350389"/>
                  </a:lnTo>
                  <a:lnTo>
                    <a:pt x="18287" y="2383916"/>
                  </a:lnTo>
                  <a:lnTo>
                    <a:pt x="4266541" y="73469"/>
                  </a:lnTo>
                  <a:lnTo>
                    <a:pt x="4286181" y="41063"/>
                  </a:lnTo>
                  <a:lnTo>
                    <a:pt x="4248264" y="39935"/>
                  </a:lnTo>
                  <a:close/>
                </a:path>
                <a:path w="4352925" h="2384425">
                  <a:moveTo>
                    <a:pt x="4351901" y="6223"/>
                  </a:moveTo>
                  <a:lnTo>
                    <a:pt x="4310253" y="6223"/>
                  </a:lnTo>
                  <a:lnTo>
                    <a:pt x="4328540" y="39750"/>
                  </a:lnTo>
                  <a:lnTo>
                    <a:pt x="4266541" y="73469"/>
                  </a:lnTo>
                  <a:lnTo>
                    <a:pt x="4234560" y="126237"/>
                  </a:lnTo>
                  <a:lnTo>
                    <a:pt x="4232001" y="133361"/>
                  </a:lnTo>
                  <a:lnTo>
                    <a:pt x="4232370" y="140652"/>
                  </a:lnTo>
                  <a:lnTo>
                    <a:pt x="4235453" y="147276"/>
                  </a:lnTo>
                  <a:lnTo>
                    <a:pt x="4241037" y="152400"/>
                  </a:lnTo>
                  <a:lnTo>
                    <a:pt x="4248108" y="154979"/>
                  </a:lnTo>
                  <a:lnTo>
                    <a:pt x="4255404" y="154654"/>
                  </a:lnTo>
                  <a:lnTo>
                    <a:pt x="4262058" y="151614"/>
                  </a:lnTo>
                  <a:lnTo>
                    <a:pt x="4267200" y="146050"/>
                  </a:lnTo>
                  <a:lnTo>
                    <a:pt x="4351901" y="6223"/>
                  </a:lnTo>
                  <a:close/>
                </a:path>
                <a:path w="4352925" h="2384425">
                  <a:moveTo>
                    <a:pt x="4286181" y="41063"/>
                  </a:moveTo>
                  <a:lnTo>
                    <a:pt x="4266541" y="73469"/>
                  </a:lnTo>
                  <a:lnTo>
                    <a:pt x="4324337" y="42037"/>
                  </a:lnTo>
                  <a:lnTo>
                    <a:pt x="4318888" y="42037"/>
                  </a:lnTo>
                  <a:lnTo>
                    <a:pt x="4286181" y="41063"/>
                  </a:lnTo>
                  <a:close/>
                </a:path>
                <a:path w="4352925" h="2384425">
                  <a:moveTo>
                    <a:pt x="4303140" y="13080"/>
                  </a:moveTo>
                  <a:lnTo>
                    <a:pt x="4286181" y="41063"/>
                  </a:lnTo>
                  <a:lnTo>
                    <a:pt x="4318888" y="42037"/>
                  </a:lnTo>
                  <a:lnTo>
                    <a:pt x="4303140" y="13080"/>
                  </a:lnTo>
                  <a:close/>
                </a:path>
                <a:path w="4352925" h="2384425">
                  <a:moveTo>
                    <a:pt x="4313993" y="13080"/>
                  </a:moveTo>
                  <a:lnTo>
                    <a:pt x="4303140" y="13080"/>
                  </a:lnTo>
                  <a:lnTo>
                    <a:pt x="4318888" y="42037"/>
                  </a:lnTo>
                  <a:lnTo>
                    <a:pt x="4324337" y="42037"/>
                  </a:lnTo>
                  <a:lnTo>
                    <a:pt x="4328540" y="39750"/>
                  </a:lnTo>
                  <a:lnTo>
                    <a:pt x="4313993" y="13080"/>
                  </a:lnTo>
                  <a:close/>
                </a:path>
                <a:path w="4352925" h="2384425">
                  <a:moveTo>
                    <a:pt x="4310253" y="6223"/>
                  </a:moveTo>
                  <a:lnTo>
                    <a:pt x="4248264" y="39935"/>
                  </a:lnTo>
                  <a:lnTo>
                    <a:pt x="4286181" y="41063"/>
                  </a:lnTo>
                  <a:lnTo>
                    <a:pt x="4303140" y="13080"/>
                  </a:lnTo>
                  <a:lnTo>
                    <a:pt x="4313993" y="13080"/>
                  </a:lnTo>
                  <a:lnTo>
                    <a:pt x="4310253" y="6223"/>
                  </a:lnTo>
                  <a:close/>
                </a:path>
                <a:path w="4352925" h="2384425">
                  <a:moveTo>
                    <a:pt x="4187698" y="0"/>
                  </a:moveTo>
                  <a:lnTo>
                    <a:pt x="4180230" y="1234"/>
                  </a:lnTo>
                  <a:lnTo>
                    <a:pt x="4174061" y="5111"/>
                  </a:lnTo>
                  <a:lnTo>
                    <a:pt x="4169820" y="11037"/>
                  </a:lnTo>
                  <a:lnTo>
                    <a:pt x="4168139" y="18414"/>
                  </a:lnTo>
                  <a:lnTo>
                    <a:pt x="4169374" y="25884"/>
                  </a:lnTo>
                  <a:lnTo>
                    <a:pt x="4173251" y="32067"/>
                  </a:lnTo>
                  <a:lnTo>
                    <a:pt x="4179177" y="36345"/>
                  </a:lnTo>
                  <a:lnTo>
                    <a:pt x="4186554" y="38100"/>
                  </a:lnTo>
                  <a:lnTo>
                    <a:pt x="4248264" y="39935"/>
                  </a:lnTo>
                  <a:lnTo>
                    <a:pt x="4310253" y="6223"/>
                  </a:lnTo>
                  <a:lnTo>
                    <a:pt x="4351901" y="6223"/>
                  </a:lnTo>
                  <a:lnTo>
                    <a:pt x="4352671" y="4952"/>
                  </a:lnTo>
                  <a:lnTo>
                    <a:pt x="418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1809" y="0"/>
            <a:ext cx="9156700" cy="6858000"/>
            <a:chOff x="-12191" y="0"/>
            <a:chExt cx="91567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6875" y="0"/>
              <a:ext cx="6707123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0008" y="0"/>
              <a:ext cx="88900" cy="6858000"/>
            </a:xfrm>
            <a:custGeom>
              <a:avLst/>
              <a:gdLst/>
              <a:ahLst/>
              <a:cxnLst/>
              <a:rect l="l" t="t" r="r" b="b"/>
              <a:pathLst>
                <a:path w="88900" h="6858000">
                  <a:moveTo>
                    <a:pt x="53086" y="5516118"/>
                  </a:moveTo>
                  <a:lnTo>
                    <a:pt x="0" y="5516118"/>
                  </a:lnTo>
                  <a:lnTo>
                    <a:pt x="0" y="6858000"/>
                  </a:lnTo>
                  <a:lnTo>
                    <a:pt x="53086" y="6858000"/>
                  </a:lnTo>
                  <a:lnTo>
                    <a:pt x="53086" y="5516118"/>
                  </a:lnTo>
                  <a:close/>
                </a:path>
                <a:path w="88900" h="6858000">
                  <a:moveTo>
                    <a:pt x="53086" y="0"/>
                  </a:moveTo>
                  <a:lnTo>
                    <a:pt x="0" y="0"/>
                  </a:lnTo>
                  <a:lnTo>
                    <a:pt x="0" y="4039362"/>
                  </a:lnTo>
                  <a:lnTo>
                    <a:pt x="53086" y="4039362"/>
                  </a:lnTo>
                  <a:lnTo>
                    <a:pt x="53086" y="0"/>
                  </a:lnTo>
                  <a:close/>
                </a:path>
                <a:path w="88900" h="6858000">
                  <a:moveTo>
                    <a:pt x="88392" y="5516118"/>
                  </a:moveTo>
                  <a:lnTo>
                    <a:pt x="70739" y="5516118"/>
                  </a:lnTo>
                  <a:lnTo>
                    <a:pt x="70739" y="6858000"/>
                  </a:lnTo>
                  <a:lnTo>
                    <a:pt x="88392" y="6858000"/>
                  </a:lnTo>
                  <a:lnTo>
                    <a:pt x="88392" y="5516118"/>
                  </a:lnTo>
                  <a:close/>
                </a:path>
                <a:path w="88900" h="6858000">
                  <a:moveTo>
                    <a:pt x="88392" y="0"/>
                  </a:moveTo>
                  <a:lnTo>
                    <a:pt x="70739" y="0"/>
                  </a:lnTo>
                  <a:lnTo>
                    <a:pt x="70739" y="4039362"/>
                  </a:lnTo>
                  <a:lnTo>
                    <a:pt x="88392" y="4039362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4039361"/>
              <a:ext cx="3581400" cy="1477010"/>
            </a:xfrm>
            <a:custGeom>
              <a:avLst/>
              <a:gdLst/>
              <a:ahLst/>
              <a:cxnLst/>
              <a:rect l="l" t="t" r="r" b="b"/>
              <a:pathLst>
                <a:path w="3581400" h="1477010">
                  <a:moveTo>
                    <a:pt x="0" y="1476756"/>
                  </a:moveTo>
                  <a:lnTo>
                    <a:pt x="3581400" y="1476756"/>
                  </a:lnTo>
                  <a:lnTo>
                    <a:pt x="3581400" y="0"/>
                  </a:lnTo>
                  <a:lnTo>
                    <a:pt x="0" y="0"/>
                  </a:lnTo>
                  <a:lnTo>
                    <a:pt x="0" y="147675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761" y="4039361"/>
            <a:ext cx="3581400" cy="147701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0350" marR="257175" indent="-1270" algn="ctr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Floor: formed laterally </a:t>
            </a:r>
            <a:r>
              <a:rPr b="1" spc="-5" dirty="0">
                <a:latin typeface="Times New Roman"/>
                <a:cs typeface="Times New Roman"/>
              </a:rPr>
              <a:t>by 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iliopubic </a:t>
            </a:r>
            <a:r>
              <a:rPr b="1" dirty="0">
                <a:latin typeface="Times New Roman"/>
                <a:cs typeface="Times New Roman"/>
              </a:rPr>
              <a:t>tract, centrally </a:t>
            </a:r>
            <a:r>
              <a:rPr b="1" spc="-5" dirty="0">
                <a:latin typeface="Times New Roman"/>
                <a:cs typeface="Times New Roman"/>
              </a:rPr>
              <a:t>by 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superior surface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inguinal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ligament, </a:t>
            </a:r>
            <a:r>
              <a:rPr b="1" spc="-5" dirty="0">
                <a:latin typeface="Times New Roman"/>
                <a:cs typeface="Times New Roman"/>
              </a:rPr>
              <a:t>and </a:t>
            </a:r>
            <a:r>
              <a:rPr b="1" dirty="0">
                <a:latin typeface="Times New Roman"/>
                <a:cs typeface="Times New Roman"/>
              </a:rPr>
              <a:t>medially </a:t>
            </a:r>
            <a:r>
              <a:rPr b="1" spc="-5" dirty="0">
                <a:latin typeface="Times New Roman"/>
                <a:cs typeface="Times New Roman"/>
              </a:rPr>
              <a:t>by 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lacunar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ligament.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2127" y="4154386"/>
            <a:ext cx="2613660" cy="1259205"/>
            <a:chOff x="2548127" y="4154385"/>
            <a:chExt cx="2613660" cy="12592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8127" y="4154385"/>
              <a:ext cx="2613660" cy="4221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90291" y="4268400"/>
              <a:ext cx="2364105" cy="247650"/>
            </a:xfrm>
            <a:custGeom>
              <a:avLst/>
              <a:gdLst/>
              <a:ahLst/>
              <a:cxnLst/>
              <a:rect l="l" t="t" r="r" b="b"/>
              <a:pathLst>
                <a:path w="2364104" h="247650">
                  <a:moveTo>
                    <a:pt x="2254305" y="63660"/>
                  </a:moveTo>
                  <a:lnTo>
                    <a:pt x="0" y="209111"/>
                  </a:lnTo>
                  <a:lnTo>
                    <a:pt x="2539" y="247211"/>
                  </a:lnTo>
                  <a:lnTo>
                    <a:pt x="2256827" y="101753"/>
                  </a:lnTo>
                  <a:lnTo>
                    <a:pt x="2288210" y="80613"/>
                  </a:lnTo>
                  <a:lnTo>
                    <a:pt x="2254305" y="63660"/>
                  </a:lnTo>
                  <a:close/>
                </a:path>
                <a:path w="2364104" h="247650">
                  <a:moveTo>
                    <a:pt x="2330322" y="59124"/>
                  </a:moveTo>
                  <a:lnTo>
                    <a:pt x="2324608" y="59124"/>
                  </a:lnTo>
                  <a:lnTo>
                    <a:pt x="2327021" y="97224"/>
                  </a:lnTo>
                  <a:lnTo>
                    <a:pt x="2256827" y="101753"/>
                  </a:lnTo>
                  <a:lnTo>
                    <a:pt x="2205482" y="136340"/>
                  </a:lnTo>
                  <a:lnTo>
                    <a:pt x="2200149" y="141700"/>
                  </a:lnTo>
                  <a:lnTo>
                    <a:pt x="2197401" y="148453"/>
                  </a:lnTo>
                  <a:lnTo>
                    <a:pt x="2197391" y="155753"/>
                  </a:lnTo>
                  <a:lnTo>
                    <a:pt x="2200274" y="162756"/>
                  </a:lnTo>
                  <a:lnTo>
                    <a:pt x="2205634" y="168032"/>
                  </a:lnTo>
                  <a:lnTo>
                    <a:pt x="2212387" y="170773"/>
                  </a:lnTo>
                  <a:lnTo>
                    <a:pt x="2219692" y="170773"/>
                  </a:lnTo>
                  <a:lnTo>
                    <a:pt x="2226691" y="167836"/>
                  </a:lnTo>
                  <a:lnTo>
                    <a:pt x="2363597" y="75761"/>
                  </a:lnTo>
                  <a:lnTo>
                    <a:pt x="2330322" y="59124"/>
                  </a:lnTo>
                  <a:close/>
                </a:path>
                <a:path w="2364104" h="247650">
                  <a:moveTo>
                    <a:pt x="2288210" y="80613"/>
                  </a:moveTo>
                  <a:lnTo>
                    <a:pt x="2256827" y="101753"/>
                  </a:lnTo>
                  <a:lnTo>
                    <a:pt x="2327021" y="97224"/>
                  </a:lnTo>
                  <a:lnTo>
                    <a:pt x="2326892" y="95192"/>
                  </a:lnTo>
                  <a:lnTo>
                    <a:pt x="2317369" y="95192"/>
                  </a:lnTo>
                  <a:lnTo>
                    <a:pt x="2288210" y="80613"/>
                  </a:lnTo>
                  <a:close/>
                </a:path>
                <a:path w="2364104" h="247650">
                  <a:moveTo>
                    <a:pt x="2315210" y="62426"/>
                  </a:moveTo>
                  <a:lnTo>
                    <a:pt x="2288210" y="80613"/>
                  </a:lnTo>
                  <a:lnTo>
                    <a:pt x="2317369" y="95192"/>
                  </a:lnTo>
                  <a:lnTo>
                    <a:pt x="2315210" y="62426"/>
                  </a:lnTo>
                  <a:close/>
                </a:path>
                <a:path w="2364104" h="247650">
                  <a:moveTo>
                    <a:pt x="2324817" y="62426"/>
                  </a:moveTo>
                  <a:lnTo>
                    <a:pt x="2315210" y="62426"/>
                  </a:lnTo>
                  <a:lnTo>
                    <a:pt x="2317369" y="95192"/>
                  </a:lnTo>
                  <a:lnTo>
                    <a:pt x="2326892" y="95192"/>
                  </a:lnTo>
                  <a:lnTo>
                    <a:pt x="2324817" y="62426"/>
                  </a:lnTo>
                  <a:close/>
                </a:path>
                <a:path w="2364104" h="247650">
                  <a:moveTo>
                    <a:pt x="2324608" y="59124"/>
                  </a:moveTo>
                  <a:lnTo>
                    <a:pt x="2254305" y="63660"/>
                  </a:lnTo>
                  <a:lnTo>
                    <a:pt x="2288210" y="80613"/>
                  </a:lnTo>
                  <a:lnTo>
                    <a:pt x="2315210" y="62426"/>
                  </a:lnTo>
                  <a:lnTo>
                    <a:pt x="2324817" y="62426"/>
                  </a:lnTo>
                  <a:lnTo>
                    <a:pt x="2324608" y="59124"/>
                  </a:lnTo>
                  <a:close/>
                </a:path>
                <a:path w="2364104" h="247650">
                  <a:moveTo>
                    <a:pt x="2208730" y="0"/>
                  </a:moveTo>
                  <a:lnTo>
                    <a:pt x="2201497" y="942"/>
                  </a:lnTo>
                  <a:lnTo>
                    <a:pt x="2195145" y="4528"/>
                  </a:lnTo>
                  <a:lnTo>
                    <a:pt x="2190496" y="10483"/>
                  </a:lnTo>
                  <a:lnTo>
                    <a:pt x="2188450" y="17776"/>
                  </a:lnTo>
                  <a:lnTo>
                    <a:pt x="2189368" y="25009"/>
                  </a:lnTo>
                  <a:lnTo>
                    <a:pt x="2192978" y="31361"/>
                  </a:lnTo>
                  <a:lnTo>
                    <a:pt x="2199005" y="36010"/>
                  </a:lnTo>
                  <a:lnTo>
                    <a:pt x="2254305" y="63660"/>
                  </a:lnTo>
                  <a:lnTo>
                    <a:pt x="2324608" y="59124"/>
                  </a:lnTo>
                  <a:lnTo>
                    <a:pt x="2330322" y="59124"/>
                  </a:lnTo>
                  <a:lnTo>
                    <a:pt x="2216022" y="1974"/>
                  </a:lnTo>
                  <a:lnTo>
                    <a:pt x="22087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9755" y="4459211"/>
              <a:ext cx="2389632" cy="9540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1919" y="4613253"/>
              <a:ext cx="2139950" cy="739775"/>
            </a:xfrm>
            <a:custGeom>
              <a:avLst/>
              <a:gdLst/>
              <a:ahLst/>
              <a:cxnLst/>
              <a:rect l="l" t="t" r="r" b="b"/>
              <a:pathLst>
                <a:path w="2139950" h="739775">
                  <a:moveTo>
                    <a:pt x="2030597" y="50660"/>
                  </a:moveTo>
                  <a:lnTo>
                    <a:pt x="0" y="703347"/>
                  </a:lnTo>
                  <a:lnTo>
                    <a:pt x="11684" y="739669"/>
                  </a:lnTo>
                  <a:lnTo>
                    <a:pt x="2042255" y="86990"/>
                  </a:lnTo>
                  <a:lnTo>
                    <a:pt x="2067605" y="58803"/>
                  </a:lnTo>
                  <a:lnTo>
                    <a:pt x="2030597" y="50660"/>
                  </a:lnTo>
                  <a:close/>
                </a:path>
                <a:path w="2139950" h="739775">
                  <a:moveTo>
                    <a:pt x="2109638" y="29104"/>
                  </a:moveTo>
                  <a:lnTo>
                    <a:pt x="2097659" y="29104"/>
                  </a:lnTo>
                  <a:lnTo>
                    <a:pt x="2109343" y="65426"/>
                  </a:lnTo>
                  <a:lnTo>
                    <a:pt x="2042255" y="86990"/>
                  </a:lnTo>
                  <a:lnTo>
                    <a:pt x="2000884" y="132990"/>
                  </a:lnTo>
                  <a:lnTo>
                    <a:pt x="1997069" y="139519"/>
                  </a:lnTo>
                  <a:lnTo>
                    <a:pt x="1996074" y="146738"/>
                  </a:lnTo>
                  <a:lnTo>
                    <a:pt x="1997866" y="153814"/>
                  </a:lnTo>
                  <a:lnTo>
                    <a:pt x="2002408" y="159914"/>
                  </a:lnTo>
                  <a:lnTo>
                    <a:pt x="2008884" y="163730"/>
                  </a:lnTo>
                  <a:lnTo>
                    <a:pt x="2016109" y="164724"/>
                  </a:lnTo>
                  <a:lnTo>
                    <a:pt x="2023215" y="162933"/>
                  </a:lnTo>
                  <a:lnTo>
                    <a:pt x="2029333" y="158390"/>
                  </a:lnTo>
                  <a:lnTo>
                    <a:pt x="2139569" y="35708"/>
                  </a:lnTo>
                  <a:lnTo>
                    <a:pt x="2109638" y="29104"/>
                  </a:lnTo>
                  <a:close/>
                </a:path>
                <a:path w="2139950" h="739775">
                  <a:moveTo>
                    <a:pt x="2067605" y="58803"/>
                  </a:moveTo>
                  <a:lnTo>
                    <a:pt x="2042255" y="86990"/>
                  </a:lnTo>
                  <a:lnTo>
                    <a:pt x="2108157" y="65807"/>
                  </a:lnTo>
                  <a:lnTo>
                    <a:pt x="2099437" y="65807"/>
                  </a:lnTo>
                  <a:lnTo>
                    <a:pt x="2067605" y="58803"/>
                  </a:lnTo>
                  <a:close/>
                </a:path>
                <a:path w="2139950" h="739775">
                  <a:moveTo>
                    <a:pt x="2089404" y="34565"/>
                  </a:moveTo>
                  <a:lnTo>
                    <a:pt x="2067605" y="58803"/>
                  </a:lnTo>
                  <a:lnTo>
                    <a:pt x="2099437" y="65807"/>
                  </a:lnTo>
                  <a:lnTo>
                    <a:pt x="2089404" y="34565"/>
                  </a:lnTo>
                  <a:close/>
                </a:path>
                <a:path w="2139950" h="739775">
                  <a:moveTo>
                    <a:pt x="2099415" y="34565"/>
                  </a:moveTo>
                  <a:lnTo>
                    <a:pt x="2089404" y="34565"/>
                  </a:lnTo>
                  <a:lnTo>
                    <a:pt x="2099437" y="65807"/>
                  </a:lnTo>
                  <a:lnTo>
                    <a:pt x="2108157" y="65807"/>
                  </a:lnTo>
                  <a:lnTo>
                    <a:pt x="2109343" y="65426"/>
                  </a:lnTo>
                  <a:lnTo>
                    <a:pt x="2099415" y="34565"/>
                  </a:lnTo>
                  <a:close/>
                </a:path>
                <a:path w="2139950" h="739775">
                  <a:moveTo>
                    <a:pt x="2097659" y="29104"/>
                  </a:moveTo>
                  <a:lnTo>
                    <a:pt x="2030597" y="50660"/>
                  </a:lnTo>
                  <a:lnTo>
                    <a:pt x="2067605" y="58803"/>
                  </a:lnTo>
                  <a:lnTo>
                    <a:pt x="2089404" y="34565"/>
                  </a:lnTo>
                  <a:lnTo>
                    <a:pt x="2099415" y="34565"/>
                  </a:lnTo>
                  <a:lnTo>
                    <a:pt x="2097659" y="29104"/>
                  </a:lnTo>
                  <a:close/>
                </a:path>
                <a:path w="2139950" h="739775">
                  <a:moveTo>
                    <a:pt x="1970835" y="0"/>
                  </a:moveTo>
                  <a:lnTo>
                    <a:pt x="1964039" y="2672"/>
                  </a:lnTo>
                  <a:lnTo>
                    <a:pt x="1958742" y="7703"/>
                  </a:lnTo>
                  <a:lnTo>
                    <a:pt x="1955672" y="14626"/>
                  </a:lnTo>
                  <a:lnTo>
                    <a:pt x="1955542" y="22197"/>
                  </a:lnTo>
                  <a:lnTo>
                    <a:pt x="1958244" y="28993"/>
                  </a:lnTo>
                  <a:lnTo>
                    <a:pt x="1963281" y="34290"/>
                  </a:lnTo>
                  <a:lnTo>
                    <a:pt x="1970151" y="37359"/>
                  </a:lnTo>
                  <a:lnTo>
                    <a:pt x="2030597" y="50660"/>
                  </a:lnTo>
                  <a:lnTo>
                    <a:pt x="2097659" y="29104"/>
                  </a:lnTo>
                  <a:lnTo>
                    <a:pt x="2109638" y="29104"/>
                  </a:lnTo>
                  <a:lnTo>
                    <a:pt x="1978406" y="148"/>
                  </a:lnTo>
                  <a:lnTo>
                    <a:pt x="19708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152400"/>
            <a:ext cx="8686800" cy="6477000"/>
            <a:chOff x="304800" y="152400"/>
            <a:chExt cx="8686800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52400"/>
              <a:ext cx="8686800" cy="647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50" y="3978402"/>
              <a:ext cx="1492250" cy="370840"/>
            </a:xfrm>
            <a:custGeom>
              <a:avLst/>
              <a:gdLst/>
              <a:ahLst/>
              <a:cxnLst/>
              <a:rect l="l" t="t" r="r" b="b"/>
              <a:pathLst>
                <a:path w="1492250" h="370839">
                  <a:moveTo>
                    <a:pt x="1491996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491996" y="370331"/>
                  </a:lnTo>
                  <a:lnTo>
                    <a:pt x="149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667750" y="3978402"/>
            <a:ext cx="1492250" cy="316112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78155">
              <a:spcBef>
                <a:spcPts val="305"/>
              </a:spcBef>
            </a:pPr>
            <a:r>
              <a:rPr b="1" dirty="0">
                <a:latin typeface="Times New Roman"/>
                <a:cs typeface="Times New Roman"/>
              </a:rPr>
              <a:t>Floor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22397" y="761"/>
            <a:ext cx="7656830" cy="4803140"/>
            <a:chOff x="898397" y="761"/>
            <a:chExt cx="7656830" cy="4803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9963" y="4130052"/>
              <a:ext cx="626364" cy="6735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82562" y="4150233"/>
              <a:ext cx="376555" cy="422275"/>
            </a:xfrm>
            <a:custGeom>
              <a:avLst/>
              <a:gdLst/>
              <a:ahLst/>
              <a:cxnLst/>
              <a:rect l="l" t="t" r="r" b="b"/>
              <a:pathLst>
                <a:path w="376554" h="422275">
                  <a:moveTo>
                    <a:pt x="54483" y="245237"/>
                  </a:moveTo>
                  <a:lnTo>
                    <a:pt x="0" y="422148"/>
                  </a:lnTo>
                  <a:lnTo>
                    <a:pt x="47591" y="406400"/>
                  </a:lnTo>
                  <a:lnTo>
                    <a:pt x="39243" y="406400"/>
                  </a:lnTo>
                  <a:lnTo>
                    <a:pt x="10668" y="381127"/>
                  </a:lnTo>
                  <a:lnTo>
                    <a:pt x="57454" y="328203"/>
                  </a:lnTo>
                  <a:lnTo>
                    <a:pt x="69469" y="267716"/>
                  </a:lnTo>
                  <a:lnTo>
                    <a:pt x="69431" y="260096"/>
                  </a:lnTo>
                  <a:lnTo>
                    <a:pt x="66595" y="253333"/>
                  </a:lnTo>
                  <a:lnTo>
                    <a:pt x="61450" y="248142"/>
                  </a:lnTo>
                  <a:lnTo>
                    <a:pt x="54483" y="245237"/>
                  </a:lnTo>
                  <a:close/>
                </a:path>
                <a:path w="376554" h="422275">
                  <a:moveTo>
                    <a:pt x="57454" y="328203"/>
                  </a:moveTo>
                  <a:lnTo>
                    <a:pt x="10668" y="381127"/>
                  </a:lnTo>
                  <a:lnTo>
                    <a:pt x="39243" y="406400"/>
                  </a:lnTo>
                  <a:lnTo>
                    <a:pt x="47099" y="397510"/>
                  </a:lnTo>
                  <a:lnTo>
                    <a:pt x="43688" y="397510"/>
                  </a:lnTo>
                  <a:lnTo>
                    <a:pt x="19050" y="375666"/>
                  </a:lnTo>
                  <a:lnTo>
                    <a:pt x="50063" y="365411"/>
                  </a:lnTo>
                  <a:lnTo>
                    <a:pt x="57454" y="328203"/>
                  </a:lnTo>
                  <a:close/>
                </a:path>
                <a:path w="376554" h="422275">
                  <a:moveTo>
                    <a:pt x="152191" y="333238"/>
                  </a:moveTo>
                  <a:lnTo>
                    <a:pt x="144653" y="334137"/>
                  </a:lnTo>
                  <a:lnTo>
                    <a:pt x="85952" y="353545"/>
                  </a:lnTo>
                  <a:lnTo>
                    <a:pt x="39243" y="406400"/>
                  </a:lnTo>
                  <a:lnTo>
                    <a:pt x="47591" y="406400"/>
                  </a:lnTo>
                  <a:lnTo>
                    <a:pt x="156591" y="370332"/>
                  </a:lnTo>
                  <a:lnTo>
                    <a:pt x="163193" y="366581"/>
                  </a:lnTo>
                  <a:lnTo>
                    <a:pt x="167687" y="360807"/>
                  </a:lnTo>
                  <a:lnTo>
                    <a:pt x="169681" y="353794"/>
                  </a:lnTo>
                  <a:lnTo>
                    <a:pt x="168783" y="346329"/>
                  </a:lnTo>
                  <a:lnTo>
                    <a:pt x="165030" y="339726"/>
                  </a:lnTo>
                  <a:lnTo>
                    <a:pt x="159242" y="335232"/>
                  </a:lnTo>
                  <a:lnTo>
                    <a:pt x="152191" y="333238"/>
                  </a:lnTo>
                  <a:close/>
                </a:path>
                <a:path w="376554" h="422275">
                  <a:moveTo>
                    <a:pt x="50063" y="365411"/>
                  </a:moveTo>
                  <a:lnTo>
                    <a:pt x="19050" y="375666"/>
                  </a:lnTo>
                  <a:lnTo>
                    <a:pt x="43688" y="397510"/>
                  </a:lnTo>
                  <a:lnTo>
                    <a:pt x="50063" y="365411"/>
                  </a:lnTo>
                  <a:close/>
                </a:path>
                <a:path w="376554" h="422275">
                  <a:moveTo>
                    <a:pt x="85952" y="353545"/>
                  </a:moveTo>
                  <a:lnTo>
                    <a:pt x="50063" y="365411"/>
                  </a:lnTo>
                  <a:lnTo>
                    <a:pt x="43688" y="397510"/>
                  </a:lnTo>
                  <a:lnTo>
                    <a:pt x="47099" y="397510"/>
                  </a:lnTo>
                  <a:lnTo>
                    <a:pt x="85952" y="353545"/>
                  </a:lnTo>
                  <a:close/>
                </a:path>
                <a:path w="376554" h="422275">
                  <a:moveTo>
                    <a:pt x="347599" y="0"/>
                  </a:moveTo>
                  <a:lnTo>
                    <a:pt x="57454" y="328203"/>
                  </a:lnTo>
                  <a:lnTo>
                    <a:pt x="50063" y="365411"/>
                  </a:lnTo>
                  <a:lnTo>
                    <a:pt x="85952" y="353545"/>
                  </a:lnTo>
                  <a:lnTo>
                    <a:pt x="376174" y="25146"/>
                  </a:lnTo>
                  <a:lnTo>
                    <a:pt x="3475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8397" y="761"/>
              <a:ext cx="7656830" cy="368935"/>
            </a:xfrm>
            <a:custGeom>
              <a:avLst/>
              <a:gdLst/>
              <a:ahLst/>
              <a:cxnLst/>
              <a:rect l="l" t="t" r="r" b="b"/>
              <a:pathLst>
                <a:path w="7656830" h="368935">
                  <a:moveTo>
                    <a:pt x="765657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656576" y="368807"/>
                  </a:lnTo>
                  <a:lnTo>
                    <a:pt x="7656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22397" y="762"/>
            <a:ext cx="7656830" cy="314189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spcBef>
                <a:spcPts val="290"/>
              </a:spcBef>
            </a:pPr>
            <a:r>
              <a:rPr sz="1800" i="0" dirty="0"/>
              <a:t>Look</a:t>
            </a:r>
            <a:r>
              <a:rPr sz="1800" i="0" spc="-10" dirty="0"/>
              <a:t> </a:t>
            </a:r>
            <a:r>
              <a:rPr sz="1800" i="0" dirty="0"/>
              <a:t>at </a:t>
            </a:r>
            <a:r>
              <a:rPr sz="1800" i="0" spc="-5" dirty="0"/>
              <a:t>the</a:t>
            </a:r>
            <a:r>
              <a:rPr sz="1800" i="0" dirty="0"/>
              <a:t> floor</a:t>
            </a:r>
            <a:r>
              <a:rPr sz="1800" i="0" spc="-35" dirty="0"/>
              <a:t> </a:t>
            </a:r>
            <a:r>
              <a:rPr sz="1800" i="0" dirty="0"/>
              <a:t>in</a:t>
            </a:r>
            <a:r>
              <a:rPr sz="1800" i="0" spc="-10" dirty="0"/>
              <a:t> </a:t>
            </a:r>
            <a:r>
              <a:rPr sz="1800" i="0" dirty="0"/>
              <a:t>a</a:t>
            </a:r>
            <a:r>
              <a:rPr sz="1800" i="0" spc="-5" dirty="0"/>
              <a:t> sagittal section</a:t>
            </a:r>
            <a:r>
              <a:rPr sz="1800" i="0" spc="-15" dirty="0"/>
              <a:t> </a:t>
            </a:r>
            <a:r>
              <a:rPr sz="1800" i="0" dirty="0"/>
              <a:t>as the</a:t>
            </a:r>
            <a:r>
              <a:rPr sz="1800" i="0" spc="5" dirty="0"/>
              <a:t> </a:t>
            </a:r>
            <a:r>
              <a:rPr sz="1800" i="0" spc="-5" dirty="0"/>
              <a:t>inguinal </a:t>
            </a:r>
            <a:r>
              <a:rPr sz="1800" i="0" dirty="0"/>
              <a:t>ligament</a:t>
            </a:r>
            <a:r>
              <a:rPr sz="1800" i="0" spc="-15" dirty="0"/>
              <a:t> </a:t>
            </a:r>
            <a:r>
              <a:rPr sz="1800" i="0" dirty="0"/>
              <a:t>forms</a:t>
            </a:r>
            <a:r>
              <a:rPr sz="1800" i="0" spc="-15" dirty="0"/>
              <a:t> </a:t>
            </a:r>
            <a:r>
              <a:rPr sz="1800" i="0" dirty="0"/>
              <a:t>a gutter</a:t>
            </a:r>
            <a:endParaRPr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2200" y="63500"/>
            <a:ext cx="8283447" cy="6261100"/>
            <a:chOff x="1456563" y="63500"/>
            <a:chExt cx="7665084" cy="6794500"/>
          </a:xfrm>
        </p:grpSpPr>
        <p:sp>
          <p:nvSpPr>
            <p:cNvPr id="3" name="object 3"/>
            <p:cNvSpPr/>
            <p:nvPr/>
          </p:nvSpPr>
          <p:spPr>
            <a:xfrm>
              <a:off x="1469263" y="76200"/>
              <a:ext cx="6352540" cy="1553845"/>
            </a:xfrm>
            <a:custGeom>
              <a:avLst/>
              <a:gdLst/>
              <a:ahLst/>
              <a:cxnLst/>
              <a:rect l="l" t="t" r="r" b="b"/>
              <a:pathLst>
                <a:path w="6352540" h="1553845">
                  <a:moveTo>
                    <a:pt x="0" y="1190625"/>
                  </a:moveTo>
                  <a:lnTo>
                    <a:pt x="6283325" y="0"/>
                  </a:lnTo>
                  <a:lnTo>
                    <a:pt x="6352159" y="362838"/>
                  </a:lnTo>
                  <a:lnTo>
                    <a:pt x="68834" y="1553464"/>
                  </a:lnTo>
                  <a:lnTo>
                    <a:pt x="0" y="1190625"/>
                  </a:lnTo>
                  <a:close/>
                </a:path>
              </a:pathLst>
            </a:custGeom>
            <a:ln w="25399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452" y="1112774"/>
              <a:ext cx="1262380" cy="398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9918" y="305561"/>
              <a:ext cx="4571618" cy="9518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1219198"/>
              <a:ext cx="4853940" cy="5638797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533400"/>
            <a:ext cx="8839200" cy="579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76200"/>
            <a:ext cx="8077200" cy="6324600"/>
            <a:chOff x="690130" y="206120"/>
            <a:chExt cx="8063230" cy="6634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4609" y="990598"/>
              <a:ext cx="5798556" cy="58495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2830" y="218820"/>
              <a:ext cx="6490970" cy="1725930"/>
            </a:xfrm>
            <a:custGeom>
              <a:avLst/>
              <a:gdLst/>
              <a:ahLst/>
              <a:cxnLst/>
              <a:rect l="l" t="t" r="r" b="b"/>
              <a:pathLst>
                <a:path w="6490970" h="1725930">
                  <a:moveTo>
                    <a:pt x="6393167" y="0"/>
                  </a:moveTo>
                  <a:lnTo>
                    <a:pt x="0" y="1211326"/>
                  </a:lnTo>
                  <a:lnTo>
                    <a:pt x="97409" y="1725421"/>
                  </a:lnTo>
                  <a:lnTo>
                    <a:pt x="6490576" y="514095"/>
                  </a:lnTo>
                  <a:lnTo>
                    <a:pt x="6393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830" y="218820"/>
              <a:ext cx="6490970" cy="1725930"/>
            </a:xfrm>
            <a:custGeom>
              <a:avLst/>
              <a:gdLst/>
              <a:ahLst/>
              <a:cxnLst/>
              <a:rect l="l" t="t" r="r" b="b"/>
              <a:pathLst>
                <a:path w="6490970" h="1725930">
                  <a:moveTo>
                    <a:pt x="0" y="1211326"/>
                  </a:moveTo>
                  <a:lnTo>
                    <a:pt x="6393167" y="0"/>
                  </a:lnTo>
                  <a:lnTo>
                    <a:pt x="6490576" y="514095"/>
                  </a:lnTo>
                  <a:lnTo>
                    <a:pt x="97409" y="1725421"/>
                  </a:lnTo>
                  <a:lnTo>
                    <a:pt x="0" y="1211326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689" y="1489074"/>
              <a:ext cx="977696" cy="305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8043" y="527811"/>
              <a:ext cx="5175123" cy="1143762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399" y="3058231"/>
            <a:ext cx="4014467" cy="334307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19250" y="762"/>
            <a:ext cx="9048750" cy="368935"/>
          </a:xfrm>
          <a:custGeom>
            <a:avLst/>
            <a:gdLst/>
            <a:ahLst/>
            <a:cxnLst/>
            <a:rect l="l" t="t" r="r" b="b"/>
            <a:pathLst>
              <a:path w="9048750" h="368935">
                <a:moveTo>
                  <a:pt x="0" y="368807"/>
                </a:moveTo>
                <a:lnTo>
                  <a:pt x="9048750" y="368807"/>
                </a:lnTo>
              </a:path>
              <a:path w="9048750" h="368935">
                <a:moveTo>
                  <a:pt x="9048750" y="0"/>
                </a:moveTo>
                <a:lnTo>
                  <a:pt x="0" y="0"/>
                </a:lnTo>
                <a:lnTo>
                  <a:pt x="0" y="368807"/>
                </a:lnTo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23" y="25400"/>
            <a:ext cx="8506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testis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migrate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abdomen 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scrotum,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with </a:t>
            </a:r>
            <a:r>
              <a:rPr dirty="0">
                <a:latin typeface="Times New Roman"/>
                <a:cs typeface="Times New Roman"/>
              </a:rPr>
              <a:t>it part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peritoneum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2362" y="547878"/>
            <a:ext cx="734695" cy="315471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called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72940" y="905255"/>
            <a:ext cx="2295525" cy="1043940"/>
            <a:chOff x="2948939" y="905255"/>
            <a:chExt cx="2295525" cy="1043940"/>
          </a:xfrm>
        </p:grpSpPr>
        <p:sp>
          <p:nvSpPr>
            <p:cNvPr id="7" name="object 7"/>
            <p:cNvSpPr/>
            <p:nvPr/>
          </p:nvSpPr>
          <p:spPr>
            <a:xfrm>
              <a:off x="3928109" y="918209"/>
              <a:ext cx="340360" cy="489584"/>
            </a:xfrm>
            <a:custGeom>
              <a:avLst/>
              <a:gdLst/>
              <a:ahLst/>
              <a:cxnLst/>
              <a:rect l="l" t="t" r="r" b="b"/>
              <a:pathLst>
                <a:path w="340360" h="489584">
                  <a:moveTo>
                    <a:pt x="254888" y="0"/>
                  </a:moveTo>
                  <a:lnTo>
                    <a:pt x="84962" y="0"/>
                  </a:lnTo>
                  <a:lnTo>
                    <a:pt x="84962" y="319277"/>
                  </a:lnTo>
                  <a:lnTo>
                    <a:pt x="0" y="319277"/>
                  </a:lnTo>
                  <a:lnTo>
                    <a:pt x="169925" y="489203"/>
                  </a:lnTo>
                  <a:lnTo>
                    <a:pt x="339851" y="319277"/>
                  </a:lnTo>
                  <a:lnTo>
                    <a:pt x="254888" y="319277"/>
                  </a:lnTo>
                  <a:lnTo>
                    <a:pt x="254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8109" y="918209"/>
              <a:ext cx="340360" cy="489584"/>
            </a:xfrm>
            <a:custGeom>
              <a:avLst/>
              <a:gdLst/>
              <a:ahLst/>
              <a:cxnLst/>
              <a:rect l="l" t="t" r="r" b="b"/>
              <a:pathLst>
                <a:path w="340360" h="489584">
                  <a:moveTo>
                    <a:pt x="0" y="319277"/>
                  </a:moveTo>
                  <a:lnTo>
                    <a:pt x="84962" y="319277"/>
                  </a:lnTo>
                  <a:lnTo>
                    <a:pt x="84962" y="0"/>
                  </a:lnTo>
                  <a:lnTo>
                    <a:pt x="254888" y="0"/>
                  </a:lnTo>
                  <a:lnTo>
                    <a:pt x="254888" y="319277"/>
                  </a:lnTo>
                  <a:lnTo>
                    <a:pt x="339851" y="319277"/>
                  </a:lnTo>
                  <a:lnTo>
                    <a:pt x="169925" y="489203"/>
                  </a:lnTo>
                  <a:lnTo>
                    <a:pt x="0" y="319277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8939" y="1406651"/>
              <a:ext cx="2295143" cy="5425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544561" y="2384299"/>
            <a:ext cx="2139950" cy="315471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lower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439911" y="2740151"/>
            <a:ext cx="407034" cy="515620"/>
            <a:chOff x="6915911" y="2740151"/>
            <a:chExt cx="407034" cy="515620"/>
          </a:xfrm>
        </p:grpSpPr>
        <p:sp>
          <p:nvSpPr>
            <p:cNvPr id="12" name="object 12"/>
            <p:cNvSpPr/>
            <p:nvPr/>
          </p:nvSpPr>
          <p:spPr>
            <a:xfrm>
              <a:off x="6928865" y="2753105"/>
              <a:ext cx="381000" cy="489584"/>
            </a:xfrm>
            <a:custGeom>
              <a:avLst/>
              <a:gdLst/>
              <a:ahLst/>
              <a:cxnLst/>
              <a:rect l="l" t="t" r="r" b="b"/>
              <a:pathLst>
                <a:path w="381000" h="489585">
                  <a:moveTo>
                    <a:pt x="285750" y="0"/>
                  </a:moveTo>
                  <a:lnTo>
                    <a:pt x="95250" y="0"/>
                  </a:lnTo>
                  <a:lnTo>
                    <a:pt x="95250" y="298704"/>
                  </a:lnTo>
                  <a:lnTo>
                    <a:pt x="0" y="298704"/>
                  </a:lnTo>
                  <a:lnTo>
                    <a:pt x="190500" y="489204"/>
                  </a:lnTo>
                  <a:lnTo>
                    <a:pt x="381000" y="298704"/>
                  </a:lnTo>
                  <a:lnTo>
                    <a:pt x="285750" y="29870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8865" y="2753105"/>
              <a:ext cx="381000" cy="489584"/>
            </a:xfrm>
            <a:custGeom>
              <a:avLst/>
              <a:gdLst/>
              <a:ahLst/>
              <a:cxnLst/>
              <a:rect l="l" t="t" r="r" b="b"/>
              <a:pathLst>
                <a:path w="381000" h="489585">
                  <a:moveTo>
                    <a:pt x="0" y="298704"/>
                  </a:moveTo>
                  <a:lnTo>
                    <a:pt x="95250" y="298704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98704"/>
                  </a:lnTo>
                  <a:lnTo>
                    <a:pt x="381000" y="298704"/>
                  </a:lnTo>
                  <a:lnTo>
                    <a:pt x="190500" y="489204"/>
                  </a:lnTo>
                  <a:lnTo>
                    <a:pt x="0" y="298704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87945" y="2197545"/>
            <a:ext cx="8193405" cy="1708785"/>
            <a:chOff x="63944" y="2197544"/>
            <a:chExt cx="8193405" cy="170878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3787" y="3429000"/>
              <a:ext cx="2333243" cy="4770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961" y="2210562"/>
              <a:ext cx="4535805" cy="368935"/>
            </a:xfrm>
            <a:custGeom>
              <a:avLst/>
              <a:gdLst/>
              <a:ahLst/>
              <a:cxnLst/>
              <a:rect l="l" t="t" r="r" b="b"/>
              <a:pathLst>
                <a:path w="4535805" h="368935">
                  <a:moveTo>
                    <a:pt x="0" y="368808"/>
                  </a:moveTo>
                  <a:lnTo>
                    <a:pt x="4535424" y="368808"/>
                  </a:lnTo>
                  <a:lnTo>
                    <a:pt x="453542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78940" y="2235834"/>
            <a:ext cx="417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5" dirty="0">
                <a:latin typeface="Times New Roman"/>
                <a:cs typeface="Times New Roman"/>
              </a:rPr>
              <a:t> becomes </a:t>
            </a:r>
            <a:r>
              <a:rPr dirty="0">
                <a:latin typeface="Times New Roman"/>
                <a:cs typeface="Times New Roman"/>
              </a:rPr>
              <a:t>obliterated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before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birth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0" y="1937131"/>
            <a:ext cx="4042410" cy="492125"/>
            <a:chOff x="3048000" y="1937130"/>
            <a:chExt cx="4042410" cy="492125"/>
          </a:xfrm>
        </p:grpSpPr>
        <p:sp>
          <p:nvSpPr>
            <p:cNvPr id="19" name="object 19"/>
            <p:cNvSpPr/>
            <p:nvPr/>
          </p:nvSpPr>
          <p:spPr>
            <a:xfrm>
              <a:off x="3048000" y="1942972"/>
              <a:ext cx="1050925" cy="295910"/>
            </a:xfrm>
            <a:custGeom>
              <a:avLst/>
              <a:gdLst/>
              <a:ahLst/>
              <a:cxnLst/>
              <a:rect l="l" t="t" r="r" b="b"/>
              <a:pathLst>
                <a:path w="1050925" h="295910">
                  <a:moveTo>
                    <a:pt x="73532" y="195199"/>
                  </a:moveTo>
                  <a:lnTo>
                    <a:pt x="70993" y="197738"/>
                  </a:lnTo>
                  <a:lnTo>
                    <a:pt x="0" y="266826"/>
                  </a:lnTo>
                  <a:lnTo>
                    <a:pt x="95123" y="294639"/>
                  </a:lnTo>
                  <a:lnTo>
                    <a:pt x="98425" y="295655"/>
                  </a:lnTo>
                  <a:lnTo>
                    <a:pt x="101981" y="293624"/>
                  </a:lnTo>
                  <a:lnTo>
                    <a:pt x="102997" y="290322"/>
                  </a:lnTo>
                  <a:lnTo>
                    <a:pt x="104012" y="286892"/>
                  </a:lnTo>
                  <a:lnTo>
                    <a:pt x="101981" y="283463"/>
                  </a:lnTo>
                  <a:lnTo>
                    <a:pt x="98679" y="282448"/>
                  </a:lnTo>
                  <a:lnTo>
                    <a:pt x="55672" y="269875"/>
                  </a:lnTo>
                  <a:lnTo>
                    <a:pt x="13716" y="269875"/>
                  </a:lnTo>
                  <a:lnTo>
                    <a:pt x="10668" y="257555"/>
                  </a:lnTo>
                  <a:lnTo>
                    <a:pt x="33561" y="251868"/>
                  </a:lnTo>
                  <a:lnTo>
                    <a:pt x="79882" y="206755"/>
                  </a:lnTo>
                  <a:lnTo>
                    <a:pt x="82423" y="204342"/>
                  </a:lnTo>
                  <a:lnTo>
                    <a:pt x="82423" y="200405"/>
                  </a:lnTo>
                  <a:lnTo>
                    <a:pt x="77597" y="195325"/>
                  </a:lnTo>
                  <a:lnTo>
                    <a:pt x="73532" y="195199"/>
                  </a:lnTo>
                  <a:close/>
                </a:path>
                <a:path w="1050925" h="295910">
                  <a:moveTo>
                    <a:pt x="33561" y="251868"/>
                  </a:moveTo>
                  <a:lnTo>
                    <a:pt x="10668" y="257555"/>
                  </a:lnTo>
                  <a:lnTo>
                    <a:pt x="13716" y="269875"/>
                  </a:lnTo>
                  <a:lnTo>
                    <a:pt x="19853" y="268350"/>
                  </a:lnTo>
                  <a:lnTo>
                    <a:pt x="16637" y="268350"/>
                  </a:lnTo>
                  <a:lnTo>
                    <a:pt x="13969" y="257682"/>
                  </a:lnTo>
                  <a:lnTo>
                    <a:pt x="27590" y="257682"/>
                  </a:lnTo>
                  <a:lnTo>
                    <a:pt x="33561" y="251868"/>
                  </a:lnTo>
                  <a:close/>
                </a:path>
                <a:path w="1050925" h="295910">
                  <a:moveTo>
                    <a:pt x="36403" y="264241"/>
                  </a:moveTo>
                  <a:lnTo>
                    <a:pt x="13716" y="269875"/>
                  </a:lnTo>
                  <a:lnTo>
                    <a:pt x="55672" y="269875"/>
                  </a:lnTo>
                  <a:lnTo>
                    <a:pt x="36403" y="264241"/>
                  </a:lnTo>
                  <a:close/>
                </a:path>
                <a:path w="1050925" h="295910">
                  <a:moveTo>
                    <a:pt x="13969" y="257682"/>
                  </a:moveTo>
                  <a:lnTo>
                    <a:pt x="16637" y="268350"/>
                  </a:lnTo>
                  <a:lnTo>
                    <a:pt x="24446" y="260745"/>
                  </a:lnTo>
                  <a:lnTo>
                    <a:pt x="13969" y="257682"/>
                  </a:lnTo>
                  <a:close/>
                </a:path>
                <a:path w="1050925" h="295910">
                  <a:moveTo>
                    <a:pt x="24446" y="260745"/>
                  </a:moveTo>
                  <a:lnTo>
                    <a:pt x="16637" y="268350"/>
                  </a:lnTo>
                  <a:lnTo>
                    <a:pt x="19853" y="268350"/>
                  </a:lnTo>
                  <a:lnTo>
                    <a:pt x="36403" y="264241"/>
                  </a:lnTo>
                  <a:lnTo>
                    <a:pt x="24446" y="260745"/>
                  </a:lnTo>
                  <a:close/>
                </a:path>
                <a:path w="1050925" h="295910">
                  <a:moveTo>
                    <a:pt x="1047369" y="0"/>
                  </a:moveTo>
                  <a:lnTo>
                    <a:pt x="33561" y="251868"/>
                  </a:lnTo>
                  <a:lnTo>
                    <a:pt x="24446" y="260745"/>
                  </a:lnTo>
                  <a:lnTo>
                    <a:pt x="36403" y="264241"/>
                  </a:lnTo>
                  <a:lnTo>
                    <a:pt x="1050416" y="12446"/>
                  </a:lnTo>
                  <a:lnTo>
                    <a:pt x="1047369" y="0"/>
                  </a:lnTo>
                  <a:close/>
                </a:path>
                <a:path w="1050925" h="295910">
                  <a:moveTo>
                    <a:pt x="27590" y="257682"/>
                  </a:moveTo>
                  <a:lnTo>
                    <a:pt x="13969" y="257682"/>
                  </a:lnTo>
                  <a:lnTo>
                    <a:pt x="24446" y="260745"/>
                  </a:lnTo>
                  <a:lnTo>
                    <a:pt x="27590" y="25768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95369" y="1937130"/>
              <a:ext cx="2995295" cy="492125"/>
            </a:xfrm>
            <a:custGeom>
              <a:avLst/>
              <a:gdLst/>
              <a:ahLst/>
              <a:cxnLst/>
              <a:rect l="l" t="t" r="r" b="b"/>
              <a:pathLst>
                <a:path w="2995295" h="492125">
                  <a:moveTo>
                    <a:pt x="2920222" y="449291"/>
                  </a:moveTo>
                  <a:lnTo>
                    <a:pt x="2874645" y="467741"/>
                  </a:lnTo>
                  <a:lnTo>
                    <a:pt x="2871470" y="475234"/>
                  </a:lnTo>
                  <a:lnTo>
                    <a:pt x="2874136" y="481838"/>
                  </a:lnTo>
                  <a:lnTo>
                    <a:pt x="2876804" y="488569"/>
                  </a:lnTo>
                  <a:lnTo>
                    <a:pt x="2884297" y="491744"/>
                  </a:lnTo>
                  <a:lnTo>
                    <a:pt x="2972415" y="456184"/>
                  </a:lnTo>
                  <a:lnTo>
                    <a:pt x="2967735" y="456184"/>
                  </a:lnTo>
                  <a:lnTo>
                    <a:pt x="2920222" y="449291"/>
                  </a:lnTo>
                  <a:close/>
                </a:path>
                <a:path w="2995295" h="492125">
                  <a:moveTo>
                    <a:pt x="2944161" y="439601"/>
                  </a:moveTo>
                  <a:lnTo>
                    <a:pt x="2920222" y="449291"/>
                  </a:lnTo>
                  <a:lnTo>
                    <a:pt x="2967735" y="456184"/>
                  </a:lnTo>
                  <a:lnTo>
                    <a:pt x="2968137" y="453390"/>
                  </a:lnTo>
                  <a:lnTo>
                    <a:pt x="2961512" y="453390"/>
                  </a:lnTo>
                  <a:lnTo>
                    <a:pt x="2944161" y="439601"/>
                  </a:lnTo>
                  <a:close/>
                </a:path>
                <a:path w="2995295" h="492125">
                  <a:moveTo>
                    <a:pt x="2901569" y="372745"/>
                  </a:moveTo>
                  <a:lnTo>
                    <a:pt x="2893440" y="373634"/>
                  </a:lnTo>
                  <a:lnTo>
                    <a:pt x="2884551" y="384810"/>
                  </a:lnTo>
                  <a:lnTo>
                    <a:pt x="2885439" y="392938"/>
                  </a:lnTo>
                  <a:lnTo>
                    <a:pt x="2924108" y="423666"/>
                  </a:lnTo>
                  <a:lnTo>
                    <a:pt x="2971419" y="430530"/>
                  </a:lnTo>
                  <a:lnTo>
                    <a:pt x="2967735" y="456184"/>
                  </a:lnTo>
                  <a:lnTo>
                    <a:pt x="2972415" y="456184"/>
                  </a:lnTo>
                  <a:lnTo>
                    <a:pt x="2995040" y="447040"/>
                  </a:lnTo>
                  <a:lnTo>
                    <a:pt x="2901569" y="372745"/>
                  </a:lnTo>
                  <a:close/>
                </a:path>
                <a:path w="2995295" h="492125">
                  <a:moveTo>
                    <a:pt x="2964687" y="431292"/>
                  </a:moveTo>
                  <a:lnTo>
                    <a:pt x="2944161" y="439601"/>
                  </a:lnTo>
                  <a:lnTo>
                    <a:pt x="2961512" y="453390"/>
                  </a:lnTo>
                  <a:lnTo>
                    <a:pt x="2964687" y="431292"/>
                  </a:lnTo>
                  <a:close/>
                </a:path>
                <a:path w="2995295" h="492125">
                  <a:moveTo>
                    <a:pt x="2971309" y="431292"/>
                  </a:moveTo>
                  <a:lnTo>
                    <a:pt x="2964687" y="431292"/>
                  </a:lnTo>
                  <a:lnTo>
                    <a:pt x="2961512" y="453390"/>
                  </a:lnTo>
                  <a:lnTo>
                    <a:pt x="2968137" y="453390"/>
                  </a:lnTo>
                  <a:lnTo>
                    <a:pt x="2971309" y="431292"/>
                  </a:lnTo>
                  <a:close/>
                </a:path>
                <a:path w="2995295" h="492125">
                  <a:moveTo>
                    <a:pt x="3809" y="0"/>
                  </a:moveTo>
                  <a:lnTo>
                    <a:pt x="0" y="25654"/>
                  </a:lnTo>
                  <a:lnTo>
                    <a:pt x="2920222" y="449291"/>
                  </a:lnTo>
                  <a:lnTo>
                    <a:pt x="2944161" y="439601"/>
                  </a:lnTo>
                  <a:lnTo>
                    <a:pt x="2924108" y="423666"/>
                  </a:lnTo>
                  <a:lnTo>
                    <a:pt x="3809" y="0"/>
                  </a:lnTo>
                  <a:close/>
                </a:path>
                <a:path w="2995295" h="492125">
                  <a:moveTo>
                    <a:pt x="2924108" y="423666"/>
                  </a:moveTo>
                  <a:lnTo>
                    <a:pt x="2944161" y="439601"/>
                  </a:lnTo>
                  <a:lnTo>
                    <a:pt x="2964687" y="431292"/>
                  </a:lnTo>
                  <a:lnTo>
                    <a:pt x="2971309" y="431292"/>
                  </a:lnTo>
                  <a:lnTo>
                    <a:pt x="2971419" y="430530"/>
                  </a:lnTo>
                  <a:lnTo>
                    <a:pt x="2924108" y="42366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524000" y="2542033"/>
            <a:ext cx="5937250" cy="3859529"/>
            <a:chOff x="0" y="2542032"/>
            <a:chExt cx="5937250" cy="3859529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67456"/>
              <a:ext cx="3048000" cy="7711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24761" y="2568702"/>
              <a:ext cx="485140" cy="699770"/>
            </a:xfrm>
            <a:custGeom>
              <a:avLst/>
              <a:gdLst/>
              <a:ahLst/>
              <a:cxnLst/>
              <a:rect l="l" t="t" r="r" b="b"/>
              <a:pathLst>
                <a:path w="485139" h="699770">
                  <a:moveTo>
                    <a:pt x="363474" y="0"/>
                  </a:moveTo>
                  <a:lnTo>
                    <a:pt x="121157" y="0"/>
                  </a:lnTo>
                  <a:lnTo>
                    <a:pt x="121157" y="457200"/>
                  </a:lnTo>
                  <a:lnTo>
                    <a:pt x="0" y="457200"/>
                  </a:lnTo>
                  <a:lnTo>
                    <a:pt x="242315" y="699515"/>
                  </a:lnTo>
                  <a:lnTo>
                    <a:pt x="484631" y="457200"/>
                  </a:lnTo>
                  <a:lnTo>
                    <a:pt x="363474" y="4572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4761" y="2568702"/>
              <a:ext cx="485140" cy="699770"/>
            </a:xfrm>
            <a:custGeom>
              <a:avLst/>
              <a:gdLst/>
              <a:ahLst/>
              <a:cxnLst/>
              <a:rect l="l" t="t" r="r" b="b"/>
              <a:pathLst>
                <a:path w="485139" h="699770">
                  <a:moveTo>
                    <a:pt x="0" y="457200"/>
                  </a:moveTo>
                  <a:lnTo>
                    <a:pt x="121157" y="457200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457200"/>
                  </a:lnTo>
                  <a:lnTo>
                    <a:pt x="484631" y="457200"/>
                  </a:lnTo>
                  <a:lnTo>
                    <a:pt x="242315" y="699515"/>
                  </a:lnTo>
                  <a:lnTo>
                    <a:pt x="0" y="457200"/>
                  </a:lnTo>
                  <a:close/>
                </a:path>
              </a:pathLst>
            </a:custGeom>
            <a:ln w="25907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28110" y="3654932"/>
              <a:ext cx="2009139" cy="2746375"/>
            </a:xfrm>
            <a:custGeom>
              <a:avLst/>
              <a:gdLst/>
              <a:ahLst/>
              <a:cxnLst/>
              <a:rect l="l" t="t" r="r" b="b"/>
              <a:pathLst>
                <a:path w="2009139" h="2746375">
                  <a:moveTo>
                    <a:pt x="2008632" y="17018"/>
                  </a:moveTo>
                  <a:lnTo>
                    <a:pt x="1996503" y="12611"/>
                  </a:lnTo>
                  <a:lnTo>
                    <a:pt x="1995792" y="11734"/>
                  </a:lnTo>
                  <a:lnTo>
                    <a:pt x="1993011" y="0"/>
                  </a:lnTo>
                  <a:lnTo>
                    <a:pt x="166344" y="430669"/>
                  </a:lnTo>
                  <a:lnTo>
                    <a:pt x="147586" y="448487"/>
                  </a:lnTo>
                  <a:lnTo>
                    <a:pt x="154444" y="441960"/>
                  </a:lnTo>
                  <a:lnTo>
                    <a:pt x="166344" y="430669"/>
                  </a:lnTo>
                  <a:lnTo>
                    <a:pt x="196723" y="401828"/>
                  </a:lnTo>
                  <a:lnTo>
                    <a:pt x="184023" y="378079"/>
                  </a:lnTo>
                  <a:lnTo>
                    <a:pt x="97536" y="460248"/>
                  </a:lnTo>
                  <a:lnTo>
                    <a:pt x="211582" y="495173"/>
                  </a:lnTo>
                  <a:lnTo>
                    <a:pt x="218821" y="491236"/>
                  </a:lnTo>
                  <a:lnTo>
                    <a:pt x="220980" y="484378"/>
                  </a:lnTo>
                  <a:lnTo>
                    <a:pt x="223012" y="477647"/>
                  </a:lnTo>
                  <a:lnTo>
                    <a:pt x="219202" y="470408"/>
                  </a:lnTo>
                  <a:lnTo>
                    <a:pt x="208178" y="466979"/>
                  </a:lnTo>
                  <a:lnTo>
                    <a:pt x="172135" y="455980"/>
                  </a:lnTo>
                  <a:lnTo>
                    <a:pt x="1946402" y="37553"/>
                  </a:lnTo>
                  <a:lnTo>
                    <a:pt x="48221" y="1622221"/>
                  </a:lnTo>
                  <a:lnTo>
                    <a:pt x="62484" y="1582801"/>
                  </a:lnTo>
                  <a:lnTo>
                    <a:pt x="64897" y="1576070"/>
                  </a:lnTo>
                  <a:lnTo>
                    <a:pt x="61468" y="1568704"/>
                  </a:lnTo>
                  <a:lnTo>
                    <a:pt x="54737" y="1566176"/>
                  </a:lnTo>
                  <a:lnTo>
                    <a:pt x="48006" y="1563751"/>
                  </a:lnTo>
                  <a:lnTo>
                    <a:pt x="40513" y="1567307"/>
                  </a:lnTo>
                  <a:lnTo>
                    <a:pt x="38100" y="1574038"/>
                  </a:lnTo>
                  <a:lnTo>
                    <a:pt x="0" y="1679448"/>
                  </a:lnTo>
                  <a:lnTo>
                    <a:pt x="38366" y="1672971"/>
                  </a:lnTo>
                  <a:lnTo>
                    <a:pt x="117602" y="1659636"/>
                  </a:lnTo>
                  <a:lnTo>
                    <a:pt x="122428" y="1652905"/>
                  </a:lnTo>
                  <a:lnTo>
                    <a:pt x="121158" y="1645793"/>
                  </a:lnTo>
                  <a:lnTo>
                    <a:pt x="120015" y="1638808"/>
                  </a:lnTo>
                  <a:lnTo>
                    <a:pt x="113284" y="1633982"/>
                  </a:lnTo>
                  <a:lnTo>
                    <a:pt x="106299" y="1635252"/>
                  </a:lnTo>
                  <a:lnTo>
                    <a:pt x="64706" y="1642275"/>
                  </a:lnTo>
                  <a:lnTo>
                    <a:pt x="1943836" y="73393"/>
                  </a:lnTo>
                  <a:lnTo>
                    <a:pt x="492112" y="2448102"/>
                  </a:lnTo>
                  <a:lnTo>
                    <a:pt x="493014" y="2406065"/>
                  </a:lnTo>
                  <a:lnTo>
                    <a:pt x="493141" y="2398915"/>
                  </a:lnTo>
                  <a:lnTo>
                    <a:pt x="487426" y="2392997"/>
                  </a:lnTo>
                  <a:lnTo>
                    <a:pt x="473202" y="2392705"/>
                  </a:lnTo>
                  <a:lnTo>
                    <a:pt x="467233" y="2398382"/>
                  </a:lnTo>
                  <a:lnTo>
                    <a:pt x="467093" y="2406065"/>
                  </a:lnTo>
                  <a:lnTo>
                    <a:pt x="464820" y="2517698"/>
                  </a:lnTo>
                  <a:lnTo>
                    <a:pt x="492975" y="2502535"/>
                  </a:lnTo>
                  <a:lnTo>
                    <a:pt x="569849" y="2461107"/>
                  </a:lnTo>
                  <a:lnTo>
                    <a:pt x="572262" y="2453246"/>
                  </a:lnTo>
                  <a:lnTo>
                    <a:pt x="565404" y="2440648"/>
                  </a:lnTo>
                  <a:lnTo>
                    <a:pt x="557530" y="2438298"/>
                  </a:lnTo>
                  <a:lnTo>
                    <a:pt x="514172" y="2461691"/>
                  </a:lnTo>
                  <a:lnTo>
                    <a:pt x="1940001" y="129273"/>
                  </a:lnTo>
                  <a:lnTo>
                    <a:pt x="1011262" y="2672613"/>
                  </a:lnTo>
                  <a:lnTo>
                    <a:pt x="1002538" y="2624251"/>
                  </a:lnTo>
                  <a:lnTo>
                    <a:pt x="995807" y="2619578"/>
                  </a:lnTo>
                  <a:lnTo>
                    <a:pt x="981710" y="2622105"/>
                  </a:lnTo>
                  <a:lnTo>
                    <a:pt x="977011" y="2628849"/>
                  </a:lnTo>
                  <a:lnTo>
                    <a:pt x="998220" y="2746298"/>
                  </a:lnTo>
                  <a:lnTo>
                    <a:pt x="1021930" y="2726626"/>
                  </a:lnTo>
                  <a:lnTo>
                    <a:pt x="1090041" y="2670098"/>
                  </a:lnTo>
                  <a:lnTo>
                    <a:pt x="1090803" y="2661932"/>
                  </a:lnTo>
                  <a:lnTo>
                    <a:pt x="1081659" y="2650921"/>
                  </a:lnTo>
                  <a:lnTo>
                    <a:pt x="1073531" y="2650159"/>
                  </a:lnTo>
                  <a:lnTo>
                    <a:pt x="1067943" y="2654731"/>
                  </a:lnTo>
                  <a:lnTo>
                    <a:pt x="1035634" y="2681554"/>
                  </a:lnTo>
                  <a:lnTo>
                    <a:pt x="2008632" y="1701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3620" y="2542032"/>
              <a:ext cx="2307335" cy="11948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36800" y="2561971"/>
              <a:ext cx="2056130" cy="960755"/>
            </a:xfrm>
            <a:custGeom>
              <a:avLst/>
              <a:gdLst/>
              <a:ahLst/>
              <a:cxnLst/>
              <a:rect l="l" t="t" r="r" b="b"/>
              <a:pathLst>
                <a:path w="2056129" h="960754">
                  <a:moveTo>
                    <a:pt x="1949276" y="916238"/>
                  </a:moveTo>
                  <a:lnTo>
                    <a:pt x="1887727" y="922654"/>
                  </a:lnTo>
                  <a:lnTo>
                    <a:pt x="1870710" y="943482"/>
                  </a:lnTo>
                  <a:lnTo>
                    <a:pt x="1873001" y="950749"/>
                  </a:lnTo>
                  <a:lnTo>
                    <a:pt x="1877710" y="956373"/>
                  </a:lnTo>
                  <a:lnTo>
                    <a:pt x="1884158" y="959806"/>
                  </a:lnTo>
                  <a:lnTo>
                    <a:pt x="1891664" y="960501"/>
                  </a:lnTo>
                  <a:lnTo>
                    <a:pt x="2038605" y="945261"/>
                  </a:lnTo>
                  <a:lnTo>
                    <a:pt x="2013458" y="945261"/>
                  </a:lnTo>
                  <a:lnTo>
                    <a:pt x="1949276" y="916238"/>
                  </a:lnTo>
                  <a:close/>
                </a:path>
                <a:path w="2056129" h="960754">
                  <a:moveTo>
                    <a:pt x="1986916" y="912314"/>
                  </a:moveTo>
                  <a:lnTo>
                    <a:pt x="1949276" y="916238"/>
                  </a:lnTo>
                  <a:lnTo>
                    <a:pt x="2013458" y="945261"/>
                  </a:lnTo>
                  <a:lnTo>
                    <a:pt x="2016342" y="938911"/>
                  </a:lnTo>
                  <a:lnTo>
                    <a:pt x="2005838" y="938911"/>
                  </a:lnTo>
                  <a:lnTo>
                    <a:pt x="1986916" y="912314"/>
                  </a:lnTo>
                  <a:close/>
                </a:path>
                <a:path w="2056129" h="960754">
                  <a:moveTo>
                    <a:pt x="1947799" y="801290"/>
                  </a:moveTo>
                  <a:lnTo>
                    <a:pt x="1940508" y="801471"/>
                  </a:lnTo>
                  <a:lnTo>
                    <a:pt x="1933575" y="804544"/>
                  </a:lnTo>
                  <a:lnTo>
                    <a:pt x="1928433" y="810067"/>
                  </a:lnTo>
                  <a:lnTo>
                    <a:pt x="1925875" y="816911"/>
                  </a:lnTo>
                  <a:lnTo>
                    <a:pt x="1926056" y="824208"/>
                  </a:lnTo>
                  <a:lnTo>
                    <a:pt x="1929129" y="831088"/>
                  </a:lnTo>
                  <a:lnTo>
                    <a:pt x="1965046" y="881573"/>
                  </a:lnTo>
                  <a:lnTo>
                    <a:pt x="2029205" y="910589"/>
                  </a:lnTo>
                  <a:lnTo>
                    <a:pt x="2013458" y="945261"/>
                  </a:lnTo>
                  <a:lnTo>
                    <a:pt x="2038605" y="945261"/>
                  </a:lnTo>
                  <a:lnTo>
                    <a:pt x="2055749" y="943482"/>
                  </a:lnTo>
                  <a:lnTo>
                    <a:pt x="1960117" y="808989"/>
                  </a:lnTo>
                  <a:lnTo>
                    <a:pt x="1954613" y="803848"/>
                  </a:lnTo>
                  <a:lnTo>
                    <a:pt x="1947799" y="801290"/>
                  </a:lnTo>
                  <a:close/>
                </a:path>
                <a:path w="2056129" h="960754">
                  <a:moveTo>
                    <a:pt x="2019300" y="908938"/>
                  </a:moveTo>
                  <a:lnTo>
                    <a:pt x="1986916" y="912314"/>
                  </a:lnTo>
                  <a:lnTo>
                    <a:pt x="2005838" y="938911"/>
                  </a:lnTo>
                  <a:lnTo>
                    <a:pt x="2019300" y="908938"/>
                  </a:lnTo>
                  <a:close/>
                </a:path>
                <a:path w="2056129" h="960754">
                  <a:moveTo>
                    <a:pt x="2025555" y="908938"/>
                  </a:moveTo>
                  <a:lnTo>
                    <a:pt x="2019300" y="908938"/>
                  </a:lnTo>
                  <a:lnTo>
                    <a:pt x="2005838" y="938911"/>
                  </a:lnTo>
                  <a:lnTo>
                    <a:pt x="2016342" y="938911"/>
                  </a:lnTo>
                  <a:lnTo>
                    <a:pt x="2029205" y="910589"/>
                  </a:lnTo>
                  <a:lnTo>
                    <a:pt x="2025555" y="908938"/>
                  </a:lnTo>
                  <a:close/>
                </a:path>
                <a:path w="2056129" h="960754">
                  <a:moveTo>
                    <a:pt x="15748" y="0"/>
                  </a:moveTo>
                  <a:lnTo>
                    <a:pt x="0" y="34798"/>
                  </a:lnTo>
                  <a:lnTo>
                    <a:pt x="1949276" y="916238"/>
                  </a:lnTo>
                  <a:lnTo>
                    <a:pt x="1986916" y="912314"/>
                  </a:lnTo>
                  <a:lnTo>
                    <a:pt x="1965046" y="881573"/>
                  </a:lnTo>
                  <a:lnTo>
                    <a:pt x="15748" y="0"/>
                  </a:lnTo>
                  <a:close/>
                </a:path>
                <a:path w="2056129" h="960754">
                  <a:moveTo>
                    <a:pt x="1965046" y="881573"/>
                  </a:moveTo>
                  <a:lnTo>
                    <a:pt x="1986916" y="912314"/>
                  </a:lnTo>
                  <a:lnTo>
                    <a:pt x="2019300" y="908938"/>
                  </a:lnTo>
                  <a:lnTo>
                    <a:pt x="2025555" y="908938"/>
                  </a:lnTo>
                  <a:lnTo>
                    <a:pt x="1965046" y="881573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8458200" cy="6019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3252" y="762000"/>
            <a:ext cx="6019800" cy="5562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36650" y="1118360"/>
            <a:ext cx="2199640" cy="646430"/>
          </a:xfrm>
          <a:custGeom>
            <a:avLst/>
            <a:gdLst/>
            <a:ahLst/>
            <a:cxnLst/>
            <a:rect l="l" t="t" r="r" b="b"/>
            <a:pathLst>
              <a:path w="2199640" h="646430">
                <a:moveTo>
                  <a:pt x="0" y="646176"/>
                </a:moveTo>
                <a:lnTo>
                  <a:pt x="2199132" y="646176"/>
                </a:lnTo>
                <a:lnTo>
                  <a:pt x="219913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5400" y="1143000"/>
            <a:ext cx="18789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</a:p>
          <a:p>
            <a:pPr marL="52069"/>
            <a:r>
              <a:rPr spc="-5" dirty="0">
                <a:latin typeface="Times New Roman"/>
                <a:cs typeface="Times New Roman"/>
              </a:rPr>
              <a:t>processus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vaginalis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367025" y="1117600"/>
            <a:ext cx="515620" cy="421005"/>
            <a:chOff x="2241804" y="0"/>
            <a:chExt cx="515620" cy="421005"/>
          </a:xfrm>
        </p:grpSpPr>
        <p:sp>
          <p:nvSpPr>
            <p:cNvPr id="6" name="object 6"/>
            <p:cNvSpPr/>
            <p:nvPr/>
          </p:nvSpPr>
          <p:spPr>
            <a:xfrm>
              <a:off x="2254758" y="762"/>
              <a:ext cx="489584" cy="394970"/>
            </a:xfrm>
            <a:custGeom>
              <a:avLst/>
              <a:gdLst/>
              <a:ahLst/>
              <a:cxnLst/>
              <a:rect l="l" t="t" r="r" b="b"/>
              <a:pathLst>
                <a:path w="489585" h="394970">
                  <a:moveTo>
                    <a:pt x="291846" y="0"/>
                  </a:moveTo>
                  <a:lnTo>
                    <a:pt x="291846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291846" y="296037"/>
                  </a:lnTo>
                  <a:lnTo>
                    <a:pt x="291846" y="394716"/>
                  </a:lnTo>
                  <a:lnTo>
                    <a:pt x="489204" y="197358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4758" y="762"/>
              <a:ext cx="489584" cy="394970"/>
            </a:xfrm>
            <a:custGeom>
              <a:avLst/>
              <a:gdLst/>
              <a:ahLst/>
              <a:cxnLst/>
              <a:rect l="l" t="t" r="r" b="b"/>
              <a:pathLst>
                <a:path w="489585" h="394970">
                  <a:moveTo>
                    <a:pt x="0" y="98679"/>
                  </a:moveTo>
                  <a:lnTo>
                    <a:pt x="291846" y="98679"/>
                  </a:lnTo>
                  <a:lnTo>
                    <a:pt x="291846" y="0"/>
                  </a:lnTo>
                  <a:lnTo>
                    <a:pt x="489204" y="197358"/>
                  </a:lnTo>
                  <a:lnTo>
                    <a:pt x="291846" y="394716"/>
                  </a:lnTo>
                  <a:lnTo>
                    <a:pt x="291846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533400"/>
            <a:ext cx="4800600" cy="5257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304800"/>
            <a:ext cx="4800600" cy="5867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161" y="769640"/>
            <a:ext cx="6394260" cy="30136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4130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depressions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lateral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umbilical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folds are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peritoneal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fossae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7162" y="2134361"/>
            <a:ext cx="3004532" cy="2826928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8110" marR="115570" indent="1270" algn="ctr">
              <a:spcBef>
                <a:spcPts val="29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1-Supravesical fossae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between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median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medial </a:t>
            </a:r>
            <a:r>
              <a:rPr b="1" spc="-5" dirty="0">
                <a:latin typeface="Times New Roman"/>
                <a:cs typeface="Times New Roman"/>
              </a:rPr>
              <a:t>umbilical folds, </a:t>
            </a:r>
            <a:r>
              <a:rPr b="1" dirty="0">
                <a:latin typeface="Times New Roman"/>
                <a:cs typeface="Times New Roman"/>
              </a:rPr>
              <a:t> formed as the </a:t>
            </a:r>
            <a:r>
              <a:rPr b="1" spc="-5" dirty="0">
                <a:latin typeface="Times New Roman"/>
                <a:cs typeface="Times New Roman"/>
              </a:rPr>
              <a:t>peritoneum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reflects </a:t>
            </a:r>
            <a:r>
              <a:rPr b="1" spc="-10" dirty="0">
                <a:latin typeface="Times New Roman"/>
                <a:cs typeface="Times New Roman"/>
              </a:rPr>
              <a:t>from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anterior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abdominal</a:t>
            </a:r>
            <a:r>
              <a:rPr b="1" dirty="0">
                <a:latin typeface="Times New Roman"/>
                <a:cs typeface="Times New Roman"/>
              </a:rPr>
              <a:t> wall</a:t>
            </a:r>
            <a:endParaRPr>
              <a:latin typeface="Times New Roman"/>
              <a:cs typeface="Times New Roman"/>
            </a:endParaRPr>
          </a:p>
          <a:p>
            <a:pPr marL="139700" marR="137160" algn="ctr">
              <a:lnSpc>
                <a:spcPct val="99300"/>
              </a:lnSpc>
              <a:spcBef>
                <a:spcPts val="25"/>
              </a:spcBef>
            </a:pPr>
            <a:r>
              <a:rPr dirty="0">
                <a:latin typeface="Times New Roman"/>
                <a:cs typeface="Times New Roman"/>
              </a:rPr>
              <a:t>onto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bladder.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level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supravesical </a:t>
            </a:r>
            <a:r>
              <a:rPr spc="-5" dirty="0">
                <a:latin typeface="Times New Roman"/>
                <a:cs typeface="Times New Roman"/>
              </a:rPr>
              <a:t>fossae </a:t>
            </a:r>
            <a:r>
              <a:rPr dirty="0">
                <a:latin typeface="Times New Roman"/>
                <a:cs typeface="Times New Roman"/>
              </a:rPr>
              <a:t>rises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falls </a:t>
            </a:r>
            <a:r>
              <a:rPr dirty="0">
                <a:latin typeface="Times New Roman"/>
                <a:cs typeface="Times New Roman"/>
              </a:rPr>
              <a:t>with filling 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emptying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bladder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5282184"/>
            <a:ext cx="1965785" cy="1411406"/>
          </a:xfrm>
          <a:custGeom>
            <a:avLst/>
            <a:gdLst/>
            <a:ahLst/>
            <a:cxnLst/>
            <a:rect l="l" t="t" r="r" b="b"/>
            <a:pathLst>
              <a:path w="1944370" h="1576070">
                <a:moveTo>
                  <a:pt x="1723898" y="0"/>
                </a:moveTo>
                <a:lnTo>
                  <a:pt x="0" y="1279220"/>
                </a:lnTo>
                <a:lnTo>
                  <a:pt x="220091" y="1575815"/>
                </a:lnTo>
                <a:lnTo>
                  <a:pt x="1943989" y="296544"/>
                </a:lnTo>
                <a:lnTo>
                  <a:pt x="1723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191000" y="1752600"/>
            <a:ext cx="6324600" cy="4572000"/>
            <a:chOff x="2008632" y="914400"/>
            <a:chExt cx="6906895" cy="59563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1444" y="914400"/>
              <a:ext cx="5743956" cy="54574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4832" y="2630423"/>
              <a:ext cx="4143755" cy="16398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28012" y="2649854"/>
              <a:ext cx="3893185" cy="1420495"/>
            </a:xfrm>
            <a:custGeom>
              <a:avLst/>
              <a:gdLst/>
              <a:ahLst/>
              <a:cxnLst/>
              <a:rect l="l" t="t" r="r" b="b"/>
              <a:pathLst>
                <a:path w="3893185" h="1420495">
                  <a:moveTo>
                    <a:pt x="3784075" y="1371472"/>
                  </a:moveTo>
                  <a:lnTo>
                    <a:pt x="3723386" y="1383030"/>
                  </a:lnTo>
                  <a:lnTo>
                    <a:pt x="3708273" y="1405382"/>
                  </a:lnTo>
                  <a:lnTo>
                    <a:pt x="3711158" y="1412368"/>
                  </a:lnTo>
                  <a:lnTo>
                    <a:pt x="3716305" y="1417558"/>
                  </a:lnTo>
                  <a:lnTo>
                    <a:pt x="3723024" y="1420437"/>
                  </a:lnTo>
                  <a:lnTo>
                    <a:pt x="3730625" y="1420495"/>
                  </a:lnTo>
                  <a:lnTo>
                    <a:pt x="3864118" y="1394968"/>
                  </a:lnTo>
                  <a:lnTo>
                    <a:pt x="3850640" y="1394968"/>
                  </a:lnTo>
                  <a:lnTo>
                    <a:pt x="3784075" y="1371472"/>
                  </a:lnTo>
                  <a:close/>
                </a:path>
                <a:path w="3893185" h="1420495">
                  <a:moveTo>
                    <a:pt x="3821387" y="1364367"/>
                  </a:moveTo>
                  <a:lnTo>
                    <a:pt x="3784075" y="1371472"/>
                  </a:lnTo>
                  <a:lnTo>
                    <a:pt x="3850640" y="1394968"/>
                  </a:lnTo>
                  <a:lnTo>
                    <a:pt x="3852659" y="1389253"/>
                  </a:lnTo>
                  <a:lnTo>
                    <a:pt x="3842512" y="1389253"/>
                  </a:lnTo>
                  <a:lnTo>
                    <a:pt x="3821387" y="1364367"/>
                  </a:lnTo>
                  <a:close/>
                </a:path>
                <a:path w="3893185" h="1420495">
                  <a:moveTo>
                    <a:pt x="3772947" y="1257061"/>
                  </a:moveTo>
                  <a:lnTo>
                    <a:pt x="3765688" y="1257865"/>
                  </a:lnTo>
                  <a:lnTo>
                    <a:pt x="3759073" y="1261491"/>
                  </a:lnTo>
                  <a:lnTo>
                    <a:pt x="3754395" y="1267448"/>
                  </a:lnTo>
                  <a:lnTo>
                    <a:pt x="3752421" y="1274476"/>
                  </a:lnTo>
                  <a:lnTo>
                    <a:pt x="3753232" y="1281743"/>
                  </a:lnTo>
                  <a:lnTo>
                    <a:pt x="3756914" y="1288415"/>
                  </a:lnTo>
                  <a:lnTo>
                    <a:pt x="3796970" y="1335602"/>
                  </a:lnTo>
                  <a:lnTo>
                    <a:pt x="3863340" y="1359027"/>
                  </a:lnTo>
                  <a:lnTo>
                    <a:pt x="3850640" y="1394968"/>
                  </a:lnTo>
                  <a:lnTo>
                    <a:pt x="3864118" y="1394968"/>
                  </a:lnTo>
                  <a:lnTo>
                    <a:pt x="3892677" y="1389507"/>
                  </a:lnTo>
                  <a:lnTo>
                    <a:pt x="3785870" y="1263777"/>
                  </a:lnTo>
                  <a:lnTo>
                    <a:pt x="3779968" y="1259044"/>
                  </a:lnTo>
                  <a:lnTo>
                    <a:pt x="3772947" y="1257061"/>
                  </a:lnTo>
                  <a:close/>
                </a:path>
                <a:path w="3893185" h="1420495">
                  <a:moveTo>
                    <a:pt x="3853434" y="1358265"/>
                  </a:moveTo>
                  <a:lnTo>
                    <a:pt x="3821387" y="1364367"/>
                  </a:lnTo>
                  <a:lnTo>
                    <a:pt x="3842512" y="1389253"/>
                  </a:lnTo>
                  <a:lnTo>
                    <a:pt x="3853434" y="1358265"/>
                  </a:lnTo>
                  <a:close/>
                </a:path>
                <a:path w="3893185" h="1420495">
                  <a:moveTo>
                    <a:pt x="3861180" y="1358265"/>
                  </a:moveTo>
                  <a:lnTo>
                    <a:pt x="3853434" y="1358265"/>
                  </a:lnTo>
                  <a:lnTo>
                    <a:pt x="3842512" y="1389253"/>
                  </a:lnTo>
                  <a:lnTo>
                    <a:pt x="3852659" y="1389253"/>
                  </a:lnTo>
                  <a:lnTo>
                    <a:pt x="3863340" y="1359027"/>
                  </a:lnTo>
                  <a:lnTo>
                    <a:pt x="3861180" y="1358265"/>
                  </a:lnTo>
                  <a:close/>
                </a:path>
                <a:path w="3893185" h="1420495">
                  <a:moveTo>
                    <a:pt x="12700" y="0"/>
                  </a:moveTo>
                  <a:lnTo>
                    <a:pt x="0" y="35814"/>
                  </a:lnTo>
                  <a:lnTo>
                    <a:pt x="3784075" y="1371472"/>
                  </a:lnTo>
                  <a:lnTo>
                    <a:pt x="3821387" y="1364367"/>
                  </a:lnTo>
                  <a:lnTo>
                    <a:pt x="3796970" y="1335602"/>
                  </a:lnTo>
                  <a:lnTo>
                    <a:pt x="12700" y="0"/>
                  </a:lnTo>
                  <a:close/>
                </a:path>
                <a:path w="3893185" h="1420495">
                  <a:moveTo>
                    <a:pt x="3796970" y="1335602"/>
                  </a:moveTo>
                  <a:lnTo>
                    <a:pt x="3821387" y="1364367"/>
                  </a:lnTo>
                  <a:lnTo>
                    <a:pt x="3853434" y="1358265"/>
                  </a:lnTo>
                  <a:lnTo>
                    <a:pt x="3861180" y="1358265"/>
                  </a:lnTo>
                  <a:lnTo>
                    <a:pt x="3796970" y="1335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8632" y="3011423"/>
              <a:ext cx="3915155" cy="17160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51177" y="3031108"/>
              <a:ext cx="3665220" cy="1490345"/>
            </a:xfrm>
            <a:custGeom>
              <a:avLst/>
              <a:gdLst/>
              <a:ahLst/>
              <a:cxnLst/>
              <a:rect l="l" t="t" r="r" b="b"/>
              <a:pathLst>
                <a:path w="3665220" h="1490345">
                  <a:moveTo>
                    <a:pt x="3556966" y="1443302"/>
                  </a:moveTo>
                  <a:lnTo>
                    <a:pt x="3495802" y="1452626"/>
                  </a:lnTo>
                  <a:lnTo>
                    <a:pt x="3479800" y="1474342"/>
                  </a:lnTo>
                  <a:lnTo>
                    <a:pt x="3482425" y="1481451"/>
                  </a:lnTo>
                  <a:lnTo>
                    <a:pt x="3487372" y="1486820"/>
                  </a:lnTo>
                  <a:lnTo>
                    <a:pt x="3493962" y="1489952"/>
                  </a:lnTo>
                  <a:lnTo>
                    <a:pt x="3501517" y="1490345"/>
                  </a:lnTo>
                  <a:lnTo>
                    <a:pt x="3639733" y="1469263"/>
                  </a:lnTo>
                  <a:lnTo>
                    <a:pt x="3622548" y="1469263"/>
                  </a:lnTo>
                  <a:lnTo>
                    <a:pt x="3556966" y="1443302"/>
                  </a:lnTo>
                  <a:close/>
                </a:path>
                <a:path w="3665220" h="1490345">
                  <a:moveTo>
                    <a:pt x="3594347" y="1437605"/>
                  </a:moveTo>
                  <a:lnTo>
                    <a:pt x="3556966" y="1443302"/>
                  </a:lnTo>
                  <a:lnTo>
                    <a:pt x="3622548" y="1469263"/>
                  </a:lnTo>
                  <a:lnTo>
                    <a:pt x="3624901" y="1463293"/>
                  </a:lnTo>
                  <a:lnTo>
                    <a:pt x="3614547" y="1463293"/>
                  </a:lnTo>
                  <a:lnTo>
                    <a:pt x="3594347" y="1437605"/>
                  </a:lnTo>
                  <a:close/>
                </a:path>
                <a:path w="3665220" h="1490345">
                  <a:moveTo>
                    <a:pt x="3550062" y="1328562"/>
                  </a:moveTo>
                  <a:lnTo>
                    <a:pt x="3542799" y="1329088"/>
                  </a:lnTo>
                  <a:lnTo>
                    <a:pt x="3536061" y="1332483"/>
                  </a:lnTo>
                  <a:lnTo>
                    <a:pt x="3531098" y="1338242"/>
                  </a:lnTo>
                  <a:lnTo>
                    <a:pt x="3528837" y="1345215"/>
                  </a:lnTo>
                  <a:lnTo>
                    <a:pt x="3529363" y="1352522"/>
                  </a:lnTo>
                  <a:lnTo>
                    <a:pt x="3532759" y="1359280"/>
                  </a:lnTo>
                  <a:lnTo>
                    <a:pt x="3570981" y="1407890"/>
                  </a:lnTo>
                  <a:lnTo>
                    <a:pt x="3636518" y="1433829"/>
                  </a:lnTo>
                  <a:lnTo>
                    <a:pt x="3622548" y="1469263"/>
                  </a:lnTo>
                  <a:lnTo>
                    <a:pt x="3639733" y="1469263"/>
                  </a:lnTo>
                  <a:lnTo>
                    <a:pt x="3664712" y="1465452"/>
                  </a:lnTo>
                  <a:lnTo>
                    <a:pt x="3562731" y="1335785"/>
                  </a:lnTo>
                  <a:lnTo>
                    <a:pt x="3556992" y="1330823"/>
                  </a:lnTo>
                  <a:lnTo>
                    <a:pt x="3550062" y="1328562"/>
                  </a:lnTo>
                  <a:close/>
                </a:path>
                <a:path w="3665220" h="1490345">
                  <a:moveTo>
                    <a:pt x="3626612" y="1432686"/>
                  </a:moveTo>
                  <a:lnTo>
                    <a:pt x="3594347" y="1437605"/>
                  </a:lnTo>
                  <a:lnTo>
                    <a:pt x="3614547" y="1463293"/>
                  </a:lnTo>
                  <a:lnTo>
                    <a:pt x="3626612" y="1432686"/>
                  </a:lnTo>
                  <a:close/>
                </a:path>
                <a:path w="3665220" h="1490345">
                  <a:moveTo>
                    <a:pt x="3633630" y="1432686"/>
                  </a:moveTo>
                  <a:lnTo>
                    <a:pt x="3626612" y="1432686"/>
                  </a:lnTo>
                  <a:lnTo>
                    <a:pt x="3614547" y="1463293"/>
                  </a:lnTo>
                  <a:lnTo>
                    <a:pt x="3624901" y="1463293"/>
                  </a:lnTo>
                  <a:lnTo>
                    <a:pt x="3636518" y="1433829"/>
                  </a:lnTo>
                  <a:lnTo>
                    <a:pt x="3633630" y="1432686"/>
                  </a:lnTo>
                  <a:close/>
                </a:path>
                <a:path w="3665220" h="1490345">
                  <a:moveTo>
                    <a:pt x="13970" y="0"/>
                  </a:moveTo>
                  <a:lnTo>
                    <a:pt x="0" y="35305"/>
                  </a:lnTo>
                  <a:lnTo>
                    <a:pt x="3556966" y="1443302"/>
                  </a:lnTo>
                  <a:lnTo>
                    <a:pt x="3594347" y="1437605"/>
                  </a:lnTo>
                  <a:lnTo>
                    <a:pt x="3570981" y="1407890"/>
                  </a:lnTo>
                  <a:lnTo>
                    <a:pt x="13970" y="0"/>
                  </a:lnTo>
                  <a:close/>
                </a:path>
                <a:path w="3665220" h="1490345">
                  <a:moveTo>
                    <a:pt x="3570981" y="1407890"/>
                  </a:moveTo>
                  <a:lnTo>
                    <a:pt x="3594347" y="1437605"/>
                  </a:lnTo>
                  <a:lnTo>
                    <a:pt x="3626612" y="1432686"/>
                  </a:lnTo>
                  <a:lnTo>
                    <a:pt x="3633630" y="1432686"/>
                  </a:lnTo>
                  <a:lnTo>
                    <a:pt x="3570981" y="1407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2361" y="4124823"/>
              <a:ext cx="763905" cy="1570355"/>
            </a:xfrm>
            <a:custGeom>
              <a:avLst/>
              <a:gdLst/>
              <a:ahLst/>
              <a:cxnLst/>
              <a:rect l="l" t="t" r="r" b="b"/>
              <a:pathLst>
                <a:path w="763904" h="1570354">
                  <a:moveTo>
                    <a:pt x="367223" y="718721"/>
                  </a:moveTo>
                  <a:lnTo>
                    <a:pt x="362744" y="733156"/>
                  </a:lnTo>
                  <a:lnTo>
                    <a:pt x="351916" y="766200"/>
                  </a:lnTo>
                  <a:lnTo>
                    <a:pt x="341167" y="769313"/>
                  </a:lnTo>
                  <a:lnTo>
                    <a:pt x="330311" y="772153"/>
                  </a:lnTo>
                  <a:lnTo>
                    <a:pt x="319716" y="775540"/>
                  </a:lnTo>
                  <a:lnTo>
                    <a:pt x="309752" y="780297"/>
                  </a:lnTo>
                  <a:lnTo>
                    <a:pt x="301990" y="786415"/>
                  </a:lnTo>
                  <a:lnTo>
                    <a:pt x="295275" y="793807"/>
                  </a:lnTo>
                  <a:lnTo>
                    <a:pt x="288750" y="801460"/>
                  </a:lnTo>
                  <a:lnTo>
                    <a:pt x="281559" y="808364"/>
                  </a:lnTo>
                  <a:lnTo>
                    <a:pt x="271363" y="815948"/>
                  </a:lnTo>
                  <a:lnTo>
                    <a:pt x="260762" y="822937"/>
                  </a:lnTo>
                  <a:lnTo>
                    <a:pt x="250019" y="829688"/>
                  </a:lnTo>
                  <a:lnTo>
                    <a:pt x="239395" y="836558"/>
                  </a:lnTo>
                  <a:lnTo>
                    <a:pt x="219553" y="846158"/>
                  </a:lnTo>
                  <a:lnTo>
                    <a:pt x="198008" y="852211"/>
                  </a:lnTo>
                  <a:lnTo>
                    <a:pt x="176012" y="857453"/>
                  </a:lnTo>
                  <a:lnTo>
                    <a:pt x="154812" y="864625"/>
                  </a:lnTo>
                  <a:lnTo>
                    <a:pt x="143867" y="870852"/>
                  </a:lnTo>
                  <a:lnTo>
                    <a:pt x="133635" y="878436"/>
                  </a:lnTo>
                  <a:lnTo>
                    <a:pt x="123342" y="886231"/>
                  </a:lnTo>
                  <a:lnTo>
                    <a:pt x="112649" y="892819"/>
                  </a:lnTo>
                  <a:lnTo>
                    <a:pt x="88862" y="901800"/>
                  </a:lnTo>
                  <a:lnTo>
                    <a:pt x="67706" y="907614"/>
                  </a:lnTo>
                  <a:lnTo>
                    <a:pt x="47908" y="916572"/>
                  </a:lnTo>
                  <a:lnTo>
                    <a:pt x="18145" y="954874"/>
                  </a:lnTo>
                  <a:lnTo>
                    <a:pt x="10512" y="1026271"/>
                  </a:lnTo>
                  <a:lnTo>
                    <a:pt x="7817" y="1075459"/>
                  </a:lnTo>
                  <a:lnTo>
                    <a:pt x="5715" y="1124689"/>
                  </a:lnTo>
                  <a:lnTo>
                    <a:pt x="2065" y="1224063"/>
                  </a:lnTo>
                  <a:lnTo>
                    <a:pt x="0" y="1272422"/>
                  </a:lnTo>
                  <a:lnTo>
                    <a:pt x="7540" y="1318742"/>
                  </a:lnTo>
                  <a:lnTo>
                    <a:pt x="11314" y="1342483"/>
                  </a:lnTo>
                  <a:lnTo>
                    <a:pt x="14136" y="1357123"/>
                  </a:lnTo>
                  <a:lnTo>
                    <a:pt x="28193" y="1413011"/>
                  </a:lnTo>
                  <a:lnTo>
                    <a:pt x="41989" y="1455311"/>
                  </a:lnTo>
                  <a:lnTo>
                    <a:pt x="49607" y="1476237"/>
                  </a:lnTo>
                  <a:lnTo>
                    <a:pt x="56261" y="1497441"/>
                  </a:lnTo>
                  <a:lnTo>
                    <a:pt x="60338" y="1521417"/>
                  </a:lnTo>
                  <a:lnTo>
                    <a:pt x="63547" y="1549939"/>
                  </a:lnTo>
                  <a:lnTo>
                    <a:pt x="66637" y="1569789"/>
                  </a:lnTo>
                  <a:lnTo>
                    <a:pt x="70358" y="1567748"/>
                  </a:lnTo>
                  <a:lnTo>
                    <a:pt x="78168" y="1522747"/>
                  </a:lnTo>
                  <a:lnTo>
                    <a:pt x="81216" y="1476974"/>
                  </a:lnTo>
                  <a:lnTo>
                    <a:pt x="82359" y="1430888"/>
                  </a:lnTo>
                  <a:lnTo>
                    <a:pt x="84454" y="1384944"/>
                  </a:lnTo>
                  <a:lnTo>
                    <a:pt x="168910" y="1328683"/>
                  </a:lnTo>
                  <a:lnTo>
                    <a:pt x="233949" y="1266389"/>
                  </a:lnTo>
                  <a:lnTo>
                    <a:pt x="270190" y="1224063"/>
                  </a:lnTo>
                  <a:lnTo>
                    <a:pt x="295655" y="1188094"/>
                  </a:lnTo>
                  <a:lnTo>
                    <a:pt x="306603" y="1156608"/>
                  </a:lnTo>
                  <a:lnTo>
                    <a:pt x="309752" y="1145930"/>
                  </a:lnTo>
                  <a:lnTo>
                    <a:pt x="337820" y="1103766"/>
                  </a:lnTo>
                  <a:lnTo>
                    <a:pt x="351702" y="1082480"/>
                  </a:lnTo>
                  <a:lnTo>
                    <a:pt x="365442" y="1061110"/>
                  </a:lnTo>
                  <a:lnTo>
                    <a:pt x="379468" y="1039954"/>
                  </a:lnTo>
                  <a:lnTo>
                    <a:pt x="394208" y="1019311"/>
                  </a:lnTo>
                  <a:lnTo>
                    <a:pt x="415518" y="996622"/>
                  </a:lnTo>
                  <a:lnTo>
                    <a:pt x="438483" y="980576"/>
                  </a:lnTo>
                  <a:lnTo>
                    <a:pt x="463948" y="966340"/>
                  </a:lnTo>
                  <a:lnTo>
                    <a:pt x="492760" y="949080"/>
                  </a:lnTo>
                  <a:lnTo>
                    <a:pt x="536658" y="919165"/>
                  </a:lnTo>
                  <a:lnTo>
                    <a:pt x="556797" y="886163"/>
                  </a:lnTo>
                  <a:lnTo>
                    <a:pt x="559040" y="874981"/>
                  </a:lnTo>
                  <a:lnTo>
                    <a:pt x="563117" y="864625"/>
                  </a:lnTo>
                  <a:lnTo>
                    <a:pt x="569094" y="856793"/>
                  </a:lnTo>
                  <a:lnTo>
                    <a:pt x="576262" y="849877"/>
                  </a:lnTo>
                  <a:lnTo>
                    <a:pt x="583906" y="843319"/>
                  </a:lnTo>
                  <a:lnTo>
                    <a:pt x="591312" y="836558"/>
                  </a:lnTo>
                  <a:lnTo>
                    <a:pt x="651373" y="818395"/>
                  </a:lnTo>
                  <a:lnTo>
                    <a:pt x="697984" y="791598"/>
                  </a:lnTo>
                  <a:lnTo>
                    <a:pt x="709128" y="751017"/>
                  </a:lnTo>
                  <a:lnTo>
                    <a:pt x="715039" y="733156"/>
                  </a:lnTo>
                  <a:lnTo>
                    <a:pt x="369020" y="733156"/>
                  </a:lnTo>
                  <a:lnTo>
                    <a:pt x="365576" y="732775"/>
                  </a:lnTo>
                  <a:lnTo>
                    <a:pt x="365670" y="726123"/>
                  </a:lnTo>
                  <a:lnTo>
                    <a:pt x="367223" y="718721"/>
                  </a:lnTo>
                  <a:close/>
                </a:path>
                <a:path w="763904" h="1570354">
                  <a:moveTo>
                    <a:pt x="755499" y="0"/>
                  </a:moveTo>
                  <a:lnTo>
                    <a:pt x="751379" y="6708"/>
                  </a:lnTo>
                  <a:lnTo>
                    <a:pt x="741407" y="21270"/>
                  </a:lnTo>
                  <a:lnTo>
                    <a:pt x="722072" y="33961"/>
                  </a:lnTo>
                  <a:lnTo>
                    <a:pt x="689863" y="35061"/>
                  </a:lnTo>
                  <a:lnTo>
                    <a:pt x="679832" y="64606"/>
                  </a:lnTo>
                  <a:lnTo>
                    <a:pt x="667057" y="112696"/>
                  </a:lnTo>
                  <a:lnTo>
                    <a:pt x="654176" y="209704"/>
                  </a:lnTo>
                  <a:lnTo>
                    <a:pt x="650439" y="265661"/>
                  </a:lnTo>
                  <a:lnTo>
                    <a:pt x="650304" y="275579"/>
                  </a:lnTo>
                  <a:lnTo>
                    <a:pt x="648729" y="284260"/>
                  </a:lnTo>
                  <a:lnTo>
                    <a:pt x="643768" y="299811"/>
                  </a:lnTo>
                  <a:lnTo>
                    <a:pt x="633476" y="330336"/>
                  </a:lnTo>
                  <a:lnTo>
                    <a:pt x="577214" y="386597"/>
                  </a:lnTo>
                  <a:lnTo>
                    <a:pt x="548290" y="419274"/>
                  </a:lnTo>
                  <a:lnTo>
                    <a:pt x="530510" y="448081"/>
                  </a:lnTo>
                  <a:lnTo>
                    <a:pt x="518493" y="477769"/>
                  </a:lnTo>
                  <a:lnTo>
                    <a:pt x="506857" y="513089"/>
                  </a:lnTo>
                  <a:lnTo>
                    <a:pt x="481230" y="538564"/>
                  </a:lnTo>
                  <a:lnTo>
                    <a:pt x="445742" y="584419"/>
                  </a:lnTo>
                  <a:lnTo>
                    <a:pt x="422401" y="625611"/>
                  </a:lnTo>
                  <a:lnTo>
                    <a:pt x="408447" y="660838"/>
                  </a:lnTo>
                  <a:lnTo>
                    <a:pt x="402203" y="678814"/>
                  </a:lnTo>
                  <a:lnTo>
                    <a:pt x="394208" y="695969"/>
                  </a:lnTo>
                  <a:lnTo>
                    <a:pt x="377923" y="722481"/>
                  </a:lnTo>
                  <a:lnTo>
                    <a:pt x="369020" y="733156"/>
                  </a:lnTo>
                  <a:lnTo>
                    <a:pt x="715039" y="733156"/>
                  </a:lnTo>
                  <a:lnTo>
                    <a:pt x="718058" y="724036"/>
                  </a:lnTo>
                  <a:lnTo>
                    <a:pt x="724800" y="716525"/>
                  </a:lnTo>
                  <a:lnTo>
                    <a:pt x="733996" y="710526"/>
                  </a:lnTo>
                  <a:lnTo>
                    <a:pt x="742239" y="704266"/>
                  </a:lnTo>
                  <a:lnTo>
                    <a:pt x="749254" y="642837"/>
                  </a:lnTo>
                  <a:lnTo>
                    <a:pt x="752036" y="590233"/>
                  </a:lnTo>
                  <a:lnTo>
                    <a:pt x="754700" y="533877"/>
                  </a:lnTo>
                  <a:lnTo>
                    <a:pt x="757111" y="476353"/>
                  </a:lnTo>
                  <a:lnTo>
                    <a:pt x="759225" y="418526"/>
                  </a:lnTo>
                  <a:lnTo>
                    <a:pt x="761000" y="361263"/>
                  </a:lnTo>
                  <a:lnTo>
                    <a:pt x="762390" y="305431"/>
                  </a:lnTo>
                  <a:lnTo>
                    <a:pt x="763353" y="251897"/>
                  </a:lnTo>
                  <a:lnTo>
                    <a:pt x="763764" y="209704"/>
                  </a:lnTo>
                  <a:lnTo>
                    <a:pt x="763711" y="147456"/>
                  </a:lnTo>
                  <a:lnTo>
                    <a:pt x="763238" y="113750"/>
                  </a:lnTo>
                  <a:lnTo>
                    <a:pt x="762053" y="78075"/>
                  </a:lnTo>
                  <a:lnTo>
                    <a:pt x="760222" y="49031"/>
                  </a:lnTo>
                  <a:lnTo>
                    <a:pt x="757276" y="10866"/>
                  </a:lnTo>
                  <a:lnTo>
                    <a:pt x="755499" y="0"/>
                  </a:lnTo>
                  <a:close/>
                </a:path>
                <a:path w="763904" h="1570354">
                  <a:moveTo>
                    <a:pt x="368779" y="713137"/>
                  </a:moveTo>
                  <a:lnTo>
                    <a:pt x="367378" y="717983"/>
                  </a:lnTo>
                  <a:lnTo>
                    <a:pt x="367223" y="718721"/>
                  </a:lnTo>
                  <a:lnTo>
                    <a:pt x="367951" y="716370"/>
                  </a:lnTo>
                  <a:lnTo>
                    <a:pt x="368779" y="71313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2361" y="4124823"/>
              <a:ext cx="763905" cy="1570355"/>
            </a:xfrm>
            <a:custGeom>
              <a:avLst/>
              <a:gdLst/>
              <a:ahLst/>
              <a:cxnLst/>
              <a:rect l="l" t="t" r="r" b="b"/>
              <a:pathLst>
                <a:path w="763904" h="1570354">
                  <a:moveTo>
                    <a:pt x="760222" y="49031"/>
                  </a:moveTo>
                  <a:lnTo>
                    <a:pt x="762053" y="78075"/>
                  </a:lnTo>
                  <a:lnTo>
                    <a:pt x="763238" y="113750"/>
                  </a:lnTo>
                  <a:lnTo>
                    <a:pt x="763820" y="155190"/>
                  </a:lnTo>
                  <a:lnTo>
                    <a:pt x="763844" y="201528"/>
                  </a:lnTo>
                  <a:lnTo>
                    <a:pt x="763353" y="251897"/>
                  </a:lnTo>
                  <a:lnTo>
                    <a:pt x="762390" y="305431"/>
                  </a:lnTo>
                  <a:lnTo>
                    <a:pt x="761000" y="361263"/>
                  </a:lnTo>
                  <a:lnTo>
                    <a:pt x="759225" y="418526"/>
                  </a:lnTo>
                  <a:lnTo>
                    <a:pt x="757111" y="476353"/>
                  </a:lnTo>
                  <a:lnTo>
                    <a:pt x="754700" y="533877"/>
                  </a:lnTo>
                  <a:lnTo>
                    <a:pt x="752036" y="590233"/>
                  </a:lnTo>
                  <a:lnTo>
                    <a:pt x="749163" y="644552"/>
                  </a:lnTo>
                  <a:lnTo>
                    <a:pt x="746125" y="695969"/>
                  </a:lnTo>
                  <a:lnTo>
                    <a:pt x="724800" y="716525"/>
                  </a:lnTo>
                  <a:lnTo>
                    <a:pt x="718058" y="724036"/>
                  </a:lnTo>
                  <a:lnTo>
                    <a:pt x="709128" y="751017"/>
                  </a:lnTo>
                  <a:lnTo>
                    <a:pt x="705770" y="773010"/>
                  </a:lnTo>
                  <a:lnTo>
                    <a:pt x="697984" y="791598"/>
                  </a:lnTo>
                  <a:lnTo>
                    <a:pt x="651373" y="818395"/>
                  </a:lnTo>
                  <a:lnTo>
                    <a:pt x="600775" y="834028"/>
                  </a:lnTo>
                  <a:lnTo>
                    <a:pt x="591312" y="836558"/>
                  </a:lnTo>
                  <a:lnTo>
                    <a:pt x="583906" y="843319"/>
                  </a:lnTo>
                  <a:lnTo>
                    <a:pt x="559040" y="874981"/>
                  </a:lnTo>
                  <a:lnTo>
                    <a:pt x="556783" y="886231"/>
                  </a:lnTo>
                  <a:lnTo>
                    <a:pt x="554170" y="897218"/>
                  </a:lnTo>
                  <a:lnTo>
                    <a:pt x="522605" y="929792"/>
                  </a:lnTo>
                  <a:lnTo>
                    <a:pt x="463948" y="966340"/>
                  </a:lnTo>
                  <a:lnTo>
                    <a:pt x="438483" y="980576"/>
                  </a:lnTo>
                  <a:lnTo>
                    <a:pt x="415518" y="996622"/>
                  </a:lnTo>
                  <a:lnTo>
                    <a:pt x="394208" y="1019311"/>
                  </a:lnTo>
                  <a:lnTo>
                    <a:pt x="379468" y="1039954"/>
                  </a:lnTo>
                  <a:lnTo>
                    <a:pt x="365442" y="1061110"/>
                  </a:lnTo>
                  <a:lnTo>
                    <a:pt x="351702" y="1082480"/>
                  </a:lnTo>
                  <a:lnTo>
                    <a:pt x="337820" y="1103766"/>
                  </a:lnTo>
                  <a:lnTo>
                    <a:pt x="309752" y="1145930"/>
                  </a:lnTo>
                  <a:lnTo>
                    <a:pt x="306603" y="1156608"/>
                  </a:lnTo>
                  <a:lnTo>
                    <a:pt x="303704" y="1167441"/>
                  </a:lnTo>
                  <a:lnTo>
                    <a:pt x="300305" y="1178059"/>
                  </a:lnTo>
                  <a:lnTo>
                    <a:pt x="270190" y="1224063"/>
                  </a:lnTo>
                  <a:lnTo>
                    <a:pt x="233949" y="1266389"/>
                  </a:lnTo>
                  <a:lnTo>
                    <a:pt x="196875" y="1304716"/>
                  </a:lnTo>
                  <a:lnTo>
                    <a:pt x="84454" y="1384944"/>
                  </a:lnTo>
                  <a:lnTo>
                    <a:pt x="82359" y="1430888"/>
                  </a:lnTo>
                  <a:lnTo>
                    <a:pt x="81216" y="1476974"/>
                  </a:lnTo>
                  <a:lnTo>
                    <a:pt x="78168" y="1522747"/>
                  </a:lnTo>
                  <a:lnTo>
                    <a:pt x="70358" y="1567748"/>
                  </a:lnTo>
                  <a:lnTo>
                    <a:pt x="66637" y="1569789"/>
                  </a:lnTo>
                  <a:lnTo>
                    <a:pt x="63547" y="1549939"/>
                  </a:lnTo>
                  <a:lnTo>
                    <a:pt x="60338" y="1521417"/>
                  </a:lnTo>
                  <a:lnTo>
                    <a:pt x="56261" y="1497441"/>
                  </a:lnTo>
                  <a:lnTo>
                    <a:pt x="49607" y="1476237"/>
                  </a:lnTo>
                  <a:lnTo>
                    <a:pt x="41989" y="1455311"/>
                  </a:lnTo>
                  <a:lnTo>
                    <a:pt x="34490" y="1434343"/>
                  </a:lnTo>
                  <a:lnTo>
                    <a:pt x="18824" y="1376139"/>
                  </a:lnTo>
                  <a:lnTo>
                    <a:pt x="7540" y="1318742"/>
                  </a:lnTo>
                  <a:lnTo>
                    <a:pt x="0" y="1272422"/>
                  </a:lnTo>
                  <a:lnTo>
                    <a:pt x="2102" y="1223192"/>
                  </a:lnTo>
                  <a:lnTo>
                    <a:pt x="3908" y="1173940"/>
                  </a:lnTo>
                  <a:lnTo>
                    <a:pt x="5715" y="1124689"/>
                  </a:lnTo>
                  <a:lnTo>
                    <a:pt x="7817" y="1075459"/>
                  </a:lnTo>
                  <a:lnTo>
                    <a:pt x="10512" y="1026271"/>
                  </a:lnTo>
                  <a:lnTo>
                    <a:pt x="14097" y="977147"/>
                  </a:lnTo>
                  <a:lnTo>
                    <a:pt x="28193" y="934983"/>
                  </a:lnTo>
                  <a:lnTo>
                    <a:pt x="67706" y="907614"/>
                  </a:lnTo>
                  <a:lnTo>
                    <a:pt x="88862" y="901800"/>
                  </a:lnTo>
                  <a:lnTo>
                    <a:pt x="112649" y="892819"/>
                  </a:lnTo>
                  <a:lnTo>
                    <a:pt x="123451" y="886163"/>
                  </a:lnTo>
                  <a:lnTo>
                    <a:pt x="133635" y="878436"/>
                  </a:lnTo>
                  <a:lnTo>
                    <a:pt x="143867" y="870852"/>
                  </a:lnTo>
                  <a:lnTo>
                    <a:pt x="154812" y="864625"/>
                  </a:lnTo>
                  <a:lnTo>
                    <a:pt x="176012" y="857453"/>
                  </a:lnTo>
                  <a:lnTo>
                    <a:pt x="198008" y="852211"/>
                  </a:lnTo>
                  <a:lnTo>
                    <a:pt x="219553" y="846158"/>
                  </a:lnTo>
                  <a:lnTo>
                    <a:pt x="239395" y="836558"/>
                  </a:lnTo>
                  <a:lnTo>
                    <a:pt x="250019" y="829688"/>
                  </a:lnTo>
                  <a:lnTo>
                    <a:pt x="260762" y="822937"/>
                  </a:lnTo>
                  <a:lnTo>
                    <a:pt x="271363" y="815948"/>
                  </a:lnTo>
                  <a:lnTo>
                    <a:pt x="281559" y="808364"/>
                  </a:lnTo>
                  <a:lnTo>
                    <a:pt x="288750" y="801460"/>
                  </a:lnTo>
                  <a:lnTo>
                    <a:pt x="295275" y="793807"/>
                  </a:lnTo>
                  <a:lnTo>
                    <a:pt x="301990" y="786415"/>
                  </a:lnTo>
                  <a:lnTo>
                    <a:pt x="309752" y="780297"/>
                  </a:lnTo>
                  <a:lnTo>
                    <a:pt x="319716" y="775540"/>
                  </a:lnTo>
                  <a:lnTo>
                    <a:pt x="330311" y="772153"/>
                  </a:lnTo>
                  <a:lnTo>
                    <a:pt x="341167" y="769313"/>
                  </a:lnTo>
                  <a:lnTo>
                    <a:pt x="351916" y="766200"/>
                  </a:lnTo>
                  <a:lnTo>
                    <a:pt x="367951" y="716370"/>
                  </a:lnTo>
                  <a:lnTo>
                    <a:pt x="402203" y="678814"/>
                  </a:lnTo>
                  <a:lnTo>
                    <a:pt x="414621" y="642837"/>
                  </a:lnTo>
                  <a:lnTo>
                    <a:pt x="422401" y="625611"/>
                  </a:lnTo>
                  <a:lnTo>
                    <a:pt x="445742" y="584419"/>
                  </a:lnTo>
                  <a:lnTo>
                    <a:pt x="463105" y="558872"/>
                  </a:lnTo>
                  <a:lnTo>
                    <a:pt x="481230" y="538564"/>
                  </a:lnTo>
                  <a:lnTo>
                    <a:pt x="506857" y="513089"/>
                  </a:lnTo>
                  <a:lnTo>
                    <a:pt x="518493" y="477769"/>
                  </a:lnTo>
                  <a:lnTo>
                    <a:pt x="530510" y="448081"/>
                  </a:lnTo>
                  <a:lnTo>
                    <a:pt x="548290" y="419274"/>
                  </a:lnTo>
                  <a:lnTo>
                    <a:pt x="577214" y="386597"/>
                  </a:lnTo>
                  <a:lnTo>
                    <a:pt x="633476" y="330336"/>
                  </a:lnTo>
                  <a:lnTo>
                    <a:pt x="643768" y="299811"/>
                  </a:lnTo>
                  <a:lnTo>
                    <a:pt x="648729" y="284260"/>
                  </a:lnTo>
                  <a:lnTo>
                    <a:pt x="650304" y="275579"/>
                  </a:lnTo>
                  <a:lnTo>
                    <a:pt x="650439" y="265661"/>
                  </a:lnTo>
                  <a:lnTo>
                    <a:pt x="651081" y="246405"/>
                  </a:lnTo>
                  <a:lnTo>
                    <a:pt x="661670" y="147456"/>
                  </a:lnTo>
                  <a:lnTo>
                    <a:pt x="672671" y="87782"/>
                  </a:lnTo>
                  <a:lnTo>
                    <a:pt x="689863" y="35061"/>
                  </a:lnTo>
                  <a:lnTo>
                    <a:pt x="722072" y="33961"/>
                  </a:lnTo>
                  <a:lnTo>
                    <a:pt x="741407" y="21270"/>
                  </a:lnTo>
                  <a:lnTo>
                    <a:pt x="751379" y="6708"/>
                  </a:lnTo>
                  <a:lnTo>
                    <a:pt x="755499" y="0"/>
                  </a:lnTo>
                  <a:lnTo>
                    <a:pt x="757276" y="10866"/>
                  </a:lnTo>
                  <a:lnTo>
                    <a:pt x="760222" y="4903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62200" y="5282184"/>
              <a:ext cx="1944370" cy="1576070"/>
            </a:xfrm>
            <a:custGeom>
              <a:avLst/>
              <a:gdLst/>
              <a:ahLst/>
              <a:cxnLst/>
              <a:rect l="l" t="t" r="r" b="b"/>
              <a:pathLst>
                <a:path w="1944370" h="1576070">
                  <a:moveTo>
                    <a:pt x="0" y="1279220"/>
                  </a:moveTo>
                  <a:lnTo>
                    <a:pt x="1723898" y="0"/>
                  </a:lnTo>
                  <a:lnTo>
                    <a:pt x="1943989" y="296544"/>
                  </a:lnTo>
                  <a:lnTo>
                    <a:pt x="220091" y="1575815"/>
                  </a:lnTo>
                  <a:lnTo>
                    <a:pt x="0" y="127922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5871" y="5527294"/>
              <a:ext cx="1652682" cy="12256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0" y="4916449"/>
              <a:ext cx="1626107" cy="5745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63771" y="5055062"/>
              <a:ext cx="1376045" cy="374650"/>
            </a:xfrm>
            <a:custGeom>
              <a:avLst/>
              <a:gdLst/>
              <a:ahLst/>
              <a:cxnLst/>
              <a:rect l="l" t="t" r="r" b="b"/>
              <a:pathLst>
                <a:path w="1376045" h="374650">
                  <a:moveTo>
                    <a:pt x="1266105" y="55974"/>
                  </a:moveTo>
                  <a:lnTo>
                    <a:pt x="0" y="337357"/>
                  </a:lnTo>
                  <a:lnTo>
                    <a:pt x="8381" y="374441"/>
                  </a:lnTo>
                  <a:lnTo>
                    <a:pt x="1274184" y="93219"/>
                  </a:lnTo>
                  <a:lnTo>
                    <a:pt x="1302025" y="67452"/>
                  </a:lnTo>
                  <a:lnTo>
                    <a:pt x="1266105" y="55974"/>
                  </a:lnTo>
                  <a:close/>
                </a:path>
                <a:path w="1376045" h="374650">
                  <a:moveTo>
                    <a:pt x="1343361" y="40685"/>
                  </a:moveTo>
                  <a:lnTo>
                    <a:pt x="1334896" y="40685"/>
                  </a:lnTo>
                  <a:lnTo>
                    <a:pt x="1343152" y="77896"/>
                  </a:lnTo>
                  <a:lnTo>
                    <a:pt x="1274184" y="93219"/>
                  </a:lnTo>
                  <a:lnTo>
                    <a:pt x="1228852" y="135173"/>
                  </a:lnTo>
                  <a:lnTo>
                    <a:pt x="1224478" y="141291"/>
                  </a:lnTo>
                  <a:lnTo>
                    <a:pt x="1222819" y="148397"/>
                  </a:lnTo>
                  <a:lnTo>
                    <a:pt x="1223922" y="155622"/>
                  </a:lnTo>
                  <a:lnTo>
                    <a:pt x="1227836" y="162097"/>
                  </a:lnTo>
                  <a:lnTo>
                    <a:pt x="1234007" y="166542"/>
                  </a:lnTo>
                  <a:lnTo>
                    <a:pt x="1241107" y="168225"/>
                  </a:lnTo>
                  <a:lnTo>
                    <a:pt x="1248302" y="167098"/>
                  </a:lnTo>
                  <a:lnTo>
                    <a:pt x="1254759" y="163113"/>
                  </a:lnTo>
                  <a:lnTo>
                    <a:pt x="1375917" y="51099"/>
                  </a:lnTo>
                  <a:lnTo>
                    <a:pt x="1343361" y="40685"/>
                  </a:lnTo>
                  <a:close/>
                </a:path>
                <a:path w="1376045" h="374650">
                  <a:moveTo>
                    <a:pt x="1302025" y="67452"/>
                  </a:moveTo>
                  <a:lnTo>
                    <a:pt x="1274184" y="93219"/>
                  </a:lnTo>
                  <a:lnTo>
                    <a:pt x="1343152" y="77896"/>
                  </a:lnTo>
                  <a:lnTo>
                    <a:pt x="1343039" y="77388"/>
                  </a:lnTo>
                  <a:lnTo>
                    <a:pt x="1333118" y="77388"/>
                  </a:lnTo>
                  <a:lnTo>
                    <a:pt x="1302025" y="67452"/>
                  </a:lnTo>
                  <a:close/>
                </a:path>
                <a:path w="1376045" h="374650">
                  <a:moveTo>
                    <a:pt x="1326006" y="45257"/>
                  </a:moveTo>
                  <a:lnTo>
                    <a:pt x="1302025" y="67452"/>
                  </a:lnTo>
                  <a:lnTo>
                    <a:pt x="1333118" y="77388"/>
                  </a:lnTo>
                  <a:lnTo>
                    <a:pt x="1326006" y="45257"/>
                  </a:lnTo>
                  <a:close/>
                </a:path>
                <a:path w="1376045" h="374650">
                  <a:moveTo>
                    <a:pt x="1335911" y="45257"/>
                  </a:moveTo>
                  <a:lnTo>
                    <a:pt x="1326006" y="45257"/>
                  </a:lnTo>
                  <a:lnTo>
                    <a:pt x="1333118" y="77388"/>
                  </a:lnTo>
                  <a:lnTo>
                    <a:pt x="1343039" y="77388"/>
                  </a:lnTo>
                  <a:lnTo>
                    <a:pt x="1335911" y="45257"/>
                  </a:lnTo>
                  <a:close/>
                </a:path>
                <a:path w="1376045" h="374650">
                  <a:moveTo>
                    <a:pt x="1334896" y="40685"/>
                  </a:moveTo>
                  <a:lnTo>
                    <a:pt x="1266105" y="55974"/>
                  </a:lnTo>
                  <a:lnTo>
                    <a:pt x="1302025" y="67452"/>
                  </a:lnTo>
                  <a:lnTo>
                    <a:pt x="1326006" y="45257"/>
                  </a:lnTo>
                  <a:lnTo>
                    <a:pt x="1335911" y="45257"/>
                  </a:lnTo>
                  <a:lnTo>
                    <a:pt x="1334896" y="40685"/>
                  </a:lnTo>
                  <a:close/>
                </a:path>
                <a:path w="1376045" h="374650">
                  <a:moveTo>
                    <a:pt x="1211175" y="0"/>
                  </a:moveTo>
                  <a:lnTo>
                    <a:pt x="1204182" y="2061"/>
                  </a:lnTo>
                  <a:lnTo>
                    <a:pt x="1198475" y="6576"/>
                  </a:lnTo>
                  <a:lnTo>
                    <a:pt x="1194815" y="13126"/>
                  </a:lnTo>
                  <a:lnTo>
                    <a:pt x="1193936" y="20663"/>
                  </a:lnTo>
                  <a:lnTo>
                    <a:pt x="1195974" y="27699"/>
                  </a:lnTo>
                  <a:lnTo>
                    <a:pt x="1200513" y="33450"/>
                  </a:lnTo>
                  <a:lnTo>
                    <a:pt x="1207134" y="37129"/>
                  </a:lnTo>
                  <a:lnTo>
                    <a:pt x="1266105" y="55974"/>
                  </a:lnTo>
                  <a:lnTo>
                    <a:pt x="1334896" y="40685"/>
                  </a:lnTo>
                  <a:lnTo>
                    <a:pt x="1343361" y="40685"/>
                  </a:lnTo>
                  <a:lnTo>
                    <a:pt x="1218691" y="807"/>
                  </a:lnTo>
                  <a:lnTo>
                    <a:pt x="1211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7691" y="3425951"/>
              <a:ext cx="161505" cy="15605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79414" y="3448050"/>
              <a:ext cx="43180" cy="1477010"/>
            </a:xfrm>
            <a:custGeom>
              <a:avLst/>
              <a:gdLst/>
              <a:ahLst/>
              <a:cxnLst/>
              <a:rect l="l" t="t" r="r" b="b"/>
              <a:pathLst>
                <a:path w="43179" h="1477010">
                  <a:moveTo>
                    <a:pt x="0" y="0"/>
                  </a:moveTo>
                  <a:lnTo>
                    <a:pt x="3026" y="31714"/>
                  </a:lnTo>
                  <a:lnTo>
                    <a:pt x="5730" y="63500"/>
                  </a:lnTo>
                  <a:lnTo>
                    <a:pt x="9126" y="95190"/>
                  </a:lnTo>
                  <a:lnTo>
                    <a:pt x="21133" y="152064"/>
                  </a:lnTo>
                  <a:lnTo>
                    <a:pt x="39048" y="201860"/>
                  </a:lnTo>
                  <a:lnTo>
                    <a:pt x="42672" y="210947"/>
                  </a:lnTo>
                  <a:lnTo>
                    <a:pt x="41308" y="267142"/>
                  </a:lnTo>
                  <a:lnTo>
                    <a:pt x="40027" y="319332"/>
                  </a:lnTo>
                  <a:lnTo>
                    <a:pt x="38827" y="367723"/>
                  </a:lnTo>
                  <a:lnTo>
                    <a:pt x="37705" y="412520"/>
                  </a:lnTo>
                  <a:lnTo>
                    <a:pt x="36659" y="453927"/>
                  </a:lnTo>
                  <a:lnTo>
                    <a:pt x="35685" y="492149"/>
                  </a:lnTo>
                  <a:lnTo>
                    <a:pt x="33948" y="559861"/>
                  </a:lnTo>
                  <a:lnTo>
                    <a:pt x="33180" y="589760"/>
                  </a:lnTo>
                  <a:lnTo>
                    <a:pt x="32474" y="617294"/>
                  </a:lnTo>
                  <a:lnTo>
                    <a:pt x="31243" y="666090"/>
                  </a:lnTo>
                  <a:lnTo>
                    <a:pt x="30235" y="707888"/>
                  </a:lnTo>
                  <a:lnTo>
                    <a:pt x="29098" y="761052"/>
                  </a:lnTo>
                  <a:lnTo>
                    <a:pt x="28351" y="807697"/>
                  </a:lnTo>
                  <a:lnTo>
                    <a:pt x="27928" y="853358"/>
                  </a:lnTo>
                  <a:lnTo>
                    <a:pt x="27762" y="903570"/>
                  </a:lnTo>
                  <a:lnTo>
                    <a:pt x="27752" y="922275"/>
                  </a:lnTo>
                  <a:lnTo>
                    <a:pt x="27761" y="942307"/>
                  </a:lnTo>
                  <a:lnTo>
                    <a:pt x="27824" y="987166"/>
                  </a:lnTo>
                  <a:lnTo>
                    <a:pt x="27932" y="1039789"/>
                  </a:lnTo>
                  <a:lnTo>
                    <a:pt x="27996" y="1069525"/>
                  </a:lnTo>
                  <a:lnTo>
                    <a:pt x="28065" y="1101816"/>
                  </a:lnTo>
                  <a:lnTo>
                    <a:pt x="28202" y="1174885"/>
                  </a:lnTo>
                  <a:lnTo>
                    <a:pt x="28267" y="1216074"/>
                  </a:lnTo>
                  <a:lnTo>
                    <a:pt x="28325" y="1260638"/>
                  </a:lnTo>
                  <a:lnTo>
                    <a:pt x="28375" y="1308784"/>
                  </a:lnTo>
                  <a:lnTo>
                    <a:pt x="28414" y="1360715"/>
                  </a:lnTo>
                  <a:lnTo>
                    <a:pt x="28439" y="1416637"/>
                  </a:lnTo>
                  <a:lnTo>
                    <a:pt x="28448" y="147675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8448" y="3467100"/>
              <a:ext cx="900684" cy="17145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64074" y="3489198"/>
              <a:ext cx="788035" cy="1618615"/>
            </a:xfrm>
            <a:custGeom>
              <a:avLst/>
              <a:gdLst/>
              <a:ahLst/>
              <a:cxnLst/>
              <a:rect l="l" t="t" r="r" b="b"/>
              <a:pathLst>
                <a:path w="788035" h="1618614">
                  <a:moveTo>
                    <a:pt x="787908" y="0"/>
                  </a:moveTo>
                  <a:lnTo>
                    <a:pt x="781097" y="95392"/>
                  </a:lnTo>
                  <a:lnTo>
                    <a:pt x="772923" y="160180"/>
                  </a:lnTo>
                  <a:lnTo>
                    <a:pt x="759713" y="211074"/>
                  </a:lnTo>
                  <a:lnTo>
                    <a:pt x="735155" y="249443"/>
                  </a:lnTo>
                  <a:lnTo>
                    <a:pt x="703452" y="281431"/>
                  </a:lnTo>
                  <a:lnTo>
                    <a:pt x="700232" y="309659"/>
                  </a:lnTo>
                  <a:lnTo>
                    <a:pt x="693791" y="366067"/>
                  </a:lnTo>
                  <a:lnTo>
                    <a:pt x="686333" y="404758"/>
                  </a:lnTo>
                  <a:lnTo>
                    <a:pt x="682037" y="415115"/>
                  </a:lnTo>
                  <a:lnTo>
                    <a:pt x="677908" y="425495"/>
                  </a:lnTo>
                  <a:lnTo>
                    <a:pt x="675386" y="436244"/>
                  </a:lnTo>
                  <a:lnTo>
                    <a:pt x="670897" y="488944"/>
                  </a:lnTo>
                  <a:lnTo>
                    <a:pt x="668147" y="541797"/>
                  </a:lnTo>
                  <a:lnTo>
                    <a:pt x="665491" y="594675"/>
                  </a:lnTo>
                  <a:lnTo>
                    <a:pt x="661288" y="647445"/>
                  </a:lnTo>
                  <a:lnTo>
                    <a:pt x="652752" y="690326"/>
                  </a:lnTo>
                  <a:lnTo>
                    <a:pt x="625992" y="724656"/>
                  </a:lnTo>
                  <a:lnTo>
                    <a:pt x="619125" y="731901"/>
                  </a:lnTo>
                  <a:lnTo>
                    <a:pt x="586664" y="775063"/>
                  </a:lnTo>
                  <a:lnTo>
                    <a:pt x="560796" y="821858"/>
                  </a:lnTo>
                  <a:lnTo>
                    <a:pt x="548766" y="858519"/>
                  </a:lnTo>
                  <a:lnTo>
                    <a:pt x="545617" y="897247"/>
                  </a:lnTo>
                  <a:lnTo>
                    <a:pt x="542718" y="936021"/>
                  </a:lnTo>
                  <a:lnTo>
                    <a:pt x="539319" y="974748"/>
                  </a:lnTo>
                  <a:lnTo>
                    <a:pt x="534670" y="1013332"/>
                  </a:lnTo>
                  <a:lnTo>
                    <a:pt x="521497" y="1053363"/>
                  </a:lnTo>
                  <a:lnTo>
                    <a:pt x="497776" y="1104598"/>
                  </a:lnTo>
                  <a:lnTo>
                    <a:pt x="474912" y="1148903"/>
                  </a:lnTo>
                  <a:lnTo>
                    <a:pt x="379856" y="1252601"/>
                  </a:lnTo>
                  <a:lnTo>
                    <a:pt x="365061" y="1266015"/>
                  </a:lnTo>
                  <a:lnTo>
                    <a:pt x="357961" y="1272942"/>
                  </a:lnTo>
                  <a:lnTo>
                    <a:pt x="351789" y="1280668"/>
                  </a:lnTo>
                  <a:lnTo>
                    <a:pt x="323572" y="1324058"/>
                  </a:lnTo>
                  <a:lnTo>
                    <a:pt x="309571" y="1346582"/>
                  </a:lnTo>
                  <a:lnTo>
                    <a:pt x="301232" y="1358675"/>
                  </a:lnTo>
                  <a:lnTo>
                    <a:pt x="290005" y="1370775"/>
                  </a:lnTo>
                  <a:lnTo>
                    <a:pt x="267335" y="1393316"/>
                  </a:lnTo>
                  <a:lnTo>
                    <a:pt x="258853" y="1419836"/>
                  </a:lnTo>
                  <a:lnTo>
                    <a:pt x="242796" y="1454396"/>
                  </a:lnTo>
                  <a:lnTo>
                    <a:pt x="218836" y="1485550"/>
                  </a:lnTo>
                  <a:lnTo>
                    <a:pt x="172412" y="1515334"/>
                  </a:lnTo>
                  <a:lnTo>
                    <a:pt x="105376" y="1530181"/>
                  </a:lnTo>
                  <a:lnTo>
                    <a:pt x="84454" y="1534033"/>
                  </a:lnTo>
                  <a:lnTo>
                    <a:pt x="0" y="1618488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609600"/>
            <a:ext cx="3486912" cy="4953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8153400" cy="609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457200"/>
            <a:ext cx="8153400" cy="56387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8001000" cy="5867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1368" y="1427057"/>
            <a:ext cx="7987253" cy="30085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8305800" cy="609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8534400" cy="5943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484" y="1443227"/>
            <a:ext cx="7943507" cy="39715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52400"/>
            <a:ext cx="6324600" cy="6019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7924800" cy="6019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1" y="304800"/>
            <a:ext cx="5791199" cy="5791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71601" y="915161"/>
            <a:ext cx="2810636" cy="2544516"/>
          </a:xfrm>
          <a:custGeom>
            <a:avLst/>
            <a:gdLst/>
            <a:ahLst/>
            <a:cxnLst/>
            <a:rect l="l" t="t" r="r" b="b"/>
            <a:pathLst>
              <a:path w="2590800" h="2862579">
                <a:moveTo>
                  <a:pt x="0" y="2862072"/>
                </a:moveTo>
                <a:lnTo>
                  <a:pt x="2590800" y="2862072"/>
                </a:lnTo>
                <a:lnTo>
                  <a:pt x="2590800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1601" y="940055"/>
            <a:ext cx="2734578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Medial </a:t>
            </a:r>
            <a:r>
              <a:rPr b="1" spc="-5" dirty="0">
                <a:latin typeface="Times New Roman"/>
                <a:cs typeface="Times New Roman"/>
              </a:rPr>
              <a:t>inguinal fossae </a:t>
            </a:r>
            <a:r>
              <a:rPr b="1" dirty="0">
                <a:latin typeface="Times New Roman"/>
                <a:cs typeface="Times New Roman"/>
              </a:rPr>
              <a:t> between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medial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lateral </a:t>
            </a:r>
            <a:r>
              <a:rPr b="1" spc="-5" dirty="0">
                <a:latin typeface="Times New Roman"/>
                <a:cs typeface="Times New Roman"/>
              </a:rPr>
              <a:t>umbilical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folds, </a:t>
            </a:r>
            <a:r>
              <a:rPr b="1" spc="-10" dirty="0">
                <a:latin typeface="Times New Roman"/>
                <a:cs typeface="Times New Roman"/>
              </a:rPr>
              <a:t>areas</a:t>
            </a:r>
            <a:r>
              <a:rPr b="1" dirty="0">
                <a:latin typeface="Times New Roman"/>
                <a:cs typeface="Times New Roman"/>
              </a:rPr>
              <a:t> also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commonly called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inguinal </a:t>
            </a:r>
            <a:r>
              <a:rPr b="1" dirty="0">
                <a:latin typeface="Times New Roman"/>
                <a:cs typeface="Times New Roman"/>
              </a:rPr>
              <a:t>t riangles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(Hesselbach</a:t>
            </a:r>
            <a:endParaRPr dirty="0">
              <a:latin typeface="Times New Roman"/>
              <a:cs typeface="Times New Roman"/>
            </a:endParaRPr>
          </a:p>
          <a:p>
            <a:pPr marL="81280" marR="75565" indent="3175" algn="ctr"/>
            <a:r>
              <a:rPr dirty="0">
                <a:latin typeface="Times New Roman"/>
                <a:cs typeface="Times New Roman"/>
              </a:rPr>
              <a:t>triangles). These are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potential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sites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direct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hernias.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300727" y="2307285"/>
            <a:ext cx="2307431" cy="390596"/>
            <a:chOff x="2776727" y="2307285"/>
            <a:chExt cx="2461260" cy="4394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6727" y="2307285"/>
              <a:ext cx="2461260" cy="4389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18764" y="2327147"/>
              <a:ext cx="2211705" cy="262255"/>
            </a:xfrm>
            <a:custGeom>
              <a:avLst/>
              <a:gdLst/>
              <a:ahLst/>
              <a:cxnLst/>
              <a:rect l="l" t="t" r="r" b="b"/>
              <a:pathLst>
                <a:path w="2211704" h="262255">
                  <a:moveTo>
                    <a:pt x="2101776" y="198829"/>
                  </a:moveTo>
                  <a:lnTo>
                    <a:pt x="2046224" y="225805"/>
                  </a:lnTo>
                  <a:lnTo>
                    <a:pt x="2040173" y="230383"/>
                  </a:lnTo>
                  <a:lnTo>
                    <a:pt x="2036492" y="236712"/>
                  </a:lnTo>
                  <a:lnTo>
                    <a:pt x="2035454" y="243968"/>
                  </a:lnTo>
                  <a:lnTo>
                    <a:pt x="2037334" y="251332"/>
                  </a:lnTo>
                  <a:lnTo>
                    <a:pt x="2041965" y="257309"/>
                  </a:lnTo>
                  <a:lnTo>
                    <a:pt x="2048287" y="260953"/>
                  </a:lnTo>
                  <a:lnTo>
                    <a:pt x="2055514" y="261977"/>
                  </a:lnTo>
                  <a:lnTo>
                    <a:pt x="2062861" y="260096"/>
                  </a:lnTo>
                  <a:lnTo>
                    <a:pt x="2178070" y="204215"/>
                  </a:lnTo>
                  <a:lnTo>
                    <a:pt x="2172208" y="204215"/>
                  </a:lnTo>
                  <a:lnTo>
                    <a:pt x="2101776" y="198829"/>
                  </a:lnTo>
                  <a:close/>
                </a:path>
                <a:path w="2211704" h="262255">
                  <a:moveTo>
                    <a:pt x="2135826" y="182295"/>
                  </a:moveTo>
                  <a:lnTo>
                    <a:pt x="2101776" y="198829"/>
                  </a:lnTo>
                  <a:lnTo>
                    <a:pt x="2172208" y="204215"/>
                  </a:lnTo>
                  <a:lnTo>
                    <a:pt x="2172450" y="200913"/>
                  </a:lnTo>
                  <a:lnTo>
                    <a:pt x="2162810" y="200913"/>
                  </a:lnTo>
                  <a:lnTo>
                    <a:pt x="2135826" y="182295"/>
                  </a:lnTo>
                  <a:close/>
                </a:path>
                <a:path w="2211704" h="262255">
                  <a:moveTo>
                    <a:pt x="2061289" y="91297"/>
                  </a:moveTo>
                  <a:lnTo>
                    <a:pt x="2054469" y="93950"/>
                  </a:lnTo>
                  <a:lnTo>
                    <a:pt x="2049018" y="99187"/>
                  </a:lnTo>
                  <a:lnTo>
                    <a:pt x="2046039" y="106138"/>
                  </a:lnTo>
                  <a:lnTo>
                    <a:pt x="2045954" y="113458"/>
                  </a:lnTo>
                  <a:lnTo>
                    <a:pt x="2048607" y="120278"/>
                  </a:lnTo>
                  <a:lnTo>
                    <a:pt x="2053844" y="125729"/>
                  </a:lnTo>
                  <a:lnTo>
                    <a:pt x="2104770" y="160868"/>
                  </a:lnTo>
                  <a:lnTo>
                    <a:pt x="2175002" y="166242"/>
                  </a:lnTo>
                  <a:lnTo>
                    <a:pt x="2172208" y="204215"/>
                  </a:lnTo>
                  <a:lnTo>
                    <a:pt x="2178070" y="204215"/>
                  </a:lnTo>
                  <a:lnTo>
                    <a:pt x="2211324" y="188087"/>
                  </a:lnTo>
                  <a:lnTo>
                    <a:pt x="2075561" y="94361"/>
                  </a:lnTo>
                  <a:lnTo>
                    <a:pt x="2068609" y="91382"/>
                  </a:lnTo>
                  <a:lnTo>
                    <a:pt x="2061289" y="91297"/>
                  </a:lnTo>
                  <a:close/>
                </a:path>
                <a:path w="2211704" h="262255">
                  <a:moveTo>
                    <a:pt x="2165223" y="168021"/>
                  </a:moveTo>
                  <a:lnTo>
                    <a:pt x="2135826" y="182295"/>
                  </a:lnTo>
                  <a:lnTo>
                    <a:pt x="2162810" y="200913"/>
                  </a:lnTo>
                  <a:lnTo>
                    <a:pt x="2165223" y="168021"/>
                  </a:lnTo>
                  <a:close/>
                </a:path>
                <a:path w="2211704" h="262255">
                  <a:moveTo>
                    <a:pt x="2174871" y="168021"/>
                  </a:moveTo>
                  <a:lnTo>
                    <a:pt x="2165223" y="168021"/>
                  </a:lnTo>
                  <a:lnTo>
                    <a:pt x="2162810" y="200913"/>
                  </a:lnTo>
                  <a:lnTo>
                    <a:pt x="2172450" y="200913"/>
                  </a:lnTo>
                  <a:lnTo>
                    <a:pt x="2174871" y="168021"/>
                  </a:lnTo>
                  <a:close/>
                </a:path>
                <a:path w="2211704" h="262255">
                  <a:moveTo>
                    <a:pt x="2793" y="0"/>
                  </a:moveTo>
                  <a:lnTo>
                    <a:pt x="0" y="38100"/>
                  </a:lnTo>
                  <a:lnTo>
                    <a:pt x="2101776" y="198829"/>
                  </a:lnTo>
                  <a:lnTo>
                    <a:pt x="2135826" y="182295"/>
                  </a:lnTo>
                  <a:lnTo>
                    <a:pt x="2104770" y="160868"/>
                  </a:lnTo>
                  <a:lnTo>
                    <a:pt x="2793" y="0"/>
                  </a:lnTo>
                  <a:close/>
                </a:path>
                <a:path w="2211704" h="262255">
                  <a:moveTo>
                    <a:pt x="2104770" y="160868"/>
                  </a:moveTo>
                  <a:lnTo>
                    <a:pt x="2135826" y="182295"/>
                  </a:lnTo>
                  <a:lnTo>
                    <a:pt x="2165223" y="168021"/>
                  </a:lnTo>
                  <a:lnTo>
                    <a:pt x="2174871" y="168021"/>
                  </a:lnTo>
                  <a:lnTo>
                    <a:pt x="2175002" y="166242"/>
                  </a:lnTo>
                  <a:lnTo>
                    <a:pt x="2104770" y="16086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7836915" cy="5867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"/>
            <a:ext cx="7391401" cy="5943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8382000" cy="609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1191" y="2967335"/>
            <a:ext cx="30696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Thank You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 smtClean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253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584" y="5830572"/>
            <a:ext cx="10727816" cy="60811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78435" marR="171450" indent="-3810" algn="ctr">
              <a:lnSpc>
                <a:spcPct val="95200"/>
              </a:lnSpc>
              <a:spcBef>
                <a:spcPts val="409"/>
              </a:spcBef>
            </a:pP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inguinal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fossae,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-5" dirty="0">
                <a:latin typeface="Times New Roman"/>
                <a:cs typeface="Times New Roman"/>
              </a:rPr>
              <a:t> umbilical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folds;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these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include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deep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inguinal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ring</a:t>
            </a:r>
            <a:r>
              <a:rPr b="1" spc="-15" dirty="0">
                <a:latin typeface="Times New Roman"/>
                <a:cs typeface="Times New Roman"/>
              </a:rPr>
              <a:t>s </a:t>
            </a:r>
            <a:r>
              <a:rPr b="1" spc="-5" dirty="0">
                <a:latin typeface="Times New Roman"/>
                <a:cs typeface="Times New Roman"/>
              </a:rPr>
              <a:t>and </a:t>
            </a:r>
            <a:r>
              <a:rPr b="1" spc="-10" dirty="0">
                <a:latin typeface="Times New Roman"/>
                <a:cs typeface="Times New Roman"/>
              </a:rPr>
              <a:t>are </a:t>
            </a:r>
            <a:r>
              <a:rPr b="1" spc="-5" dirty="0">
                <a:latin typeface="Times New Roman"/>
                <a:cs typeface="Times New Roman"/>
              </a:rPr>
              <a:t>potential </a:t>
            </a:r>
            <a:r>
              <a:rPr b="1" dirty="0">
                <a:latin typeface="Times New Roman"/>
                <a:cs typeface="Times New Roman"/>
              </a:rPr>
              <a:t>sites for the </a:t>
            </a:r>
            <a:r>
              <a:rPr b="1" spc="-5" dirty="0">
                <a:latin typeface="Times New Roman"/>
                <a:cs typeface="Times New Roman"/>
              </a:rPr>
              <a:t>most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common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type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hernia,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indirect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inguinal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hernia.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460" y="864565"/>
            <a:ext cx="9336672" cy="48456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35584" y="909581"/>
            <a:ext cx="9372600" cy="5096510"/>
            <a:chOff x="0" y="0"/>
            <a:chExt cx="9144000" cy="601091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5803900"/>
            </a:xfrm>
            <a:custGeom>
              <a:avLst/>
              <a:gdLst/>
              <a:ahLst/>
              <a:cxnLst/>
              <a:rect l="l" t="t" r="r" b="b"/>
              <a:pathLst>
                <a:path w="9144000" h="5803900">
                  <a:moveTo>
                    <a:pt x="9126601" y="0"/>
                  </a:moveTo>
                  <a:lnTo>
                    <a:pt x="9108948" y="0"/>
                  </a:lnTo>
                  <a:lnTo>
                    <a:pt x="9108948" y="5715000"/>
                  </a:lnTo>
                  <a:lnTo>
                    <a:pt x="0" y="5715000"/>
                  </a:lnTo>
                  <a:lnTo>
                    <a:pt x="0" y="5732780"/>
                  </a:lnTo>
                  <a:lnTo>
                    <a:pt x="9126601" y="5732780"/>
                  </a:lnTo>
                  <a:lnTo>
                    <a:pt x="9126601" y="5715000"/>
                  </a:lnTo>
                  <a:lnTo>
                    <a:pt x="9126601" y="0"/>
                  </a:lnTo>
                  <a:close/>
                </a:path>
                <a:path w="9144000" h="5803900">
                  <a:moveTo>
                    <a:pt x="9144000" y="5750357"/>
                  </a:moveTo>
                  <a:lnTo>
                    <a:pt x="0" y="5750357"/>
                  </a:lnTo>
                  <a:lnTo>
                    <a:pt x="0" y="5803392"/>
                  </a:lnTo>
                  <a:lnTo>
                    <a:pt x="9144000" y="5803392"/>
                  </a:lnTo>
                  <a:lnTo>
                    <a:pt x="9144000" y="57503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9564" y="2249423"/>
              <a:ext cx="1335024" cy="37612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11473" y="2439035"/>
              <a:ext cx="1123950" cy="3510915"/>
            </a:xfrm>
            <a:custGeom>
              <a:avLst/>
              <a:gdLst/>
              <a:ahLst/>
              <a:cxnLst/>
              <a:rect l="l" t="t" r="r" b="b"/>
              <a:pathLst>
                <a:path w="1123950" h="3510915">
                  <a:moveTo>
                    <a:pt x="1063115" y="72292"/>
                  </a:moveTo>
                  <a:lnTo>
                    <a:pt x="1035363" y="98010"/>
                  </a:lnTo>
                  <a:lnTo>
                    <a:pt x="0" y="3499777"/>
                  </a:lnTo>
                  <a:lnTo>
                    <a:pt x="36449" y="3510876"/>
                  </a:lnTo>
                  <a:lnTo>
                    <a:pt x="1071815" y="109049"/>
                  </a:lnTo>
                  <a:lnTo>
                    <a:pt x="1063115" y="72292"/>
                  </a:lnTo>
                  <a:close/>
                </a:path>
                <a:path w="1123950" h="3510915">
                  <a:moveTo>
                    <a:pt x="1092352" y="30606"/>
                  </a:moveTo>
                  <a:lnTo>
                    <a:pt x="1055877" y="30606"/>
                  </a:lnTo>
                  <a:lnTo>
                    <a:pt x="1092327" y="41655"/>
                  </a:lnTo>
                  <a:lnTo>
                    <a:pt x="1071815" y="109049"/>
                  </a:lnTo>
                  <a:lnTo>
                    <a:pt x="1086103" y="169417"/>
                  </a:lnTo>
                  <a:lnTo>
                    <a:pt x="1089265" y="176246"/>
                  </a:lnTo>
                  <a:lnTo>
                    <a:pt x="1094628" y="181181"/>
                  </a:lnTo>
                  <a:lnTo>
                    <a:pt x="1101445" y="183759"/>
                  </a:lnTo>
                  <a:lnTo>
                    <a:pt x="1108964" y="183514"/>
                  </a:lnTo>
                  <a:lnTo>
                    <a:pt x="1115865" y="180351"/>
                  </a:lnTo>
                  <a:lnTo>
                    <a:pt x="1120838" y="174974"/>
                  </a:lnTo>
                  <a:lnTo>
                    <a:pt x="1123430" y="168120"/>
                  </a:lnTo>
                  <a:lnTo>
                    <a:pt x="1123188" y="160527"/>
                  </a:lnTo>
                  <a:lnTo>
                    <a:pt x="1092352" y="30606"/>
                  </a:lnTo>
                  <a:close/>
                </a:path>
                <a:path w="1123950" h="3510915">
                  <a:moveTo>
                    <a:pt x="1085088" y="0"/>
                  </a:moveTo>
                  <a:lnTo>
                    <a:pt x="964056" y="112140"/>
                  </a:lnTo>
                  <a:lnTo>
                    <a:pt x="959629" y="118312"/>
                  </a:lnTo>
                  <a:lnTo>
                    <a:pt x="957976" y="125412"/>
                  </a:lnTo>
                  <a:lnTo>
                    <a:pt x="959109" y="132607"/>
                  </a:lnTo>
                  <a:lnTo>
                    <a:pt x="963040" y="139064"/>
                  </a:lnTo>
                  <a:lnTo>
                    <a:pt x="969158" y="143510"/>
                  </a:lnTo>
                  <a:lnTo>
                    <a:pt x="976264" y="145192"/>
                  </a:lnTo>
                  <a:lnTo>
                    <a:pt x="983489" y="144065"/>
                  </a:lnTo>
                  <a:lnTo>
                    <a:pt x="989964" y="140080"/>
                  </a:lnTo>
                  <a:lnTo>
                    <a:pt x="1035363" y="98010"/>
                  </a:lnTo>
                  <a:lnTo>
                    <a:pt x="1055877" y="30606"/>
                  </a:lnTo>
                  <a:lnTo>
                    <a:pt x="1092352" y="30606"/>
                  </a:lnTo>
                  <a:lnTo>
                    <a:pt x="1085088" y="0"/>
                  </a:lnTo>
                  <a:close/>
                </a:path>
                <a:path w="1123950" h="3510915">
                  <a:moveTo>
                    <a:pt x="1088975" y="40639"/>
                  </a:moveTo>
                  <a:lnTo>
                    <a:pt x="1055624" y="40639"/>
                  </a:lnTo>
                  <a:lnTo>
                    <a:pt x="1086992" y="50164"/>
                  </a:lnTo>
                  <a:lnTo>
                    <a:pt x="1063115" y="72292"/>
                  </a:lnTo>
                  <a:lnTo>
                    <a:pt x="1071815" y="109049"/>
                  </a:lnTo>
                  <a:lnTo>
                    <a:pt x="1092327" y="41655"/>
                  </a:lnTo>
                  <a:lnTo>
                    <a:pt x="1088975" y="40639"/>
                  </a:lnTo>
                  <a:close/>
                </a:path>
                <a:path w="1123950" h="3510915">
                  <a:moveTo>
                    <a:pt x="1055877" y="30606"/>
                  </a:moveTo>
                  <a:lnTo>
                    <a:pt x="1035363" y="98010"/>
                  </a:lnTo>
                  <a:lnTo>
                    <a:pt x="1063115" y="72292"/>
                  </a:lnTo>
                  <a:lnTo>
                    <a:pt x="1055624" y="40639"/>
                  </a:lnTo>
                  <a:lnTo>
                    <a:pt x="1088975" y="40639"/>
                  </a:lnTo>
                  <a:lnTo>
                    <a:pt x="1055877" y="30606"/>
                  </a:lnTo>
                  <a:close/>
                </a:path>
                <a:path w="1123950" h="3510915">
                  <a:moveTo>
                    <a:pt x="1055624" y="40639"/>
                  </a:moveTo>
                  <a:lnTo>
                    <a:pt x="1063115" y="72292"/>
                  </a:lnTo>
                  <a:lnTo>
                    <a:pt x="1086992" y="50164"/>
                  </a:lnTo>
                  <a:lnTo>
                    <a:pt x="1055624" y="40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6786" y="6427114"/>
            <a:ext cx="1138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Amjad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8018" y="1730783"/>
            <a:ext cx="3566160" cy="28648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spcBef>
                <a:spcPts val="290"/>
              </a:spcBef>
            </a:pPr>
            <a:r>
              <a:rPr sz="1800" b="1" i="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sz="1800" b="1" i="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ligament</a:t>
            </a:r>
            <a:endParaRPr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1745" y="2697416"/>
            <a:ext cx="4022090" cy="1256030"/>
            <a:chOff x="-12255" y="2697416"/>
            <a:chExt cx="4022090" cy="1256030"/>
          </a:xfrm>
        </p:grpSpPr>
        <p:sp>
          <p:nvSpPr>
            <p:cNvPr id="5" name="object 5"/>
            <p:cNvSpPr/>
            <p:nvPr/>
          </p:nvSpPr>
          <p:spPr>
            <a:xfrm>
              <a:off x="762" y="2710434"/>
              <a:ext cx="3996054" cy="1229995"/>
            </a:xfrm>
            <a:custGeom>
              <a:avLst/>
              <a:gdLst/>
              <a:ahLst/>
              <a:cxnLst/>
              <a:rect l="l" t="t" r="r" b="b"/>
              <a:pathLst>
                <a:path w="3996054" h="1229995">
                  <a:moveTo>
                    <a:pt x="0" y="1229868"/>
                  </a:moveTo>
                  <a:lnTo>
                    <a:pt x="3995928" y="1229868"/>
                  </a:lnTo>
                  <a:lnTo>
                    <a:pt x="3995928" y="0"/>
                  </a:lnTo>
                  <a:lnTo>
                    <a:pt x="0" y="0"/>
                  </a:lnTo>
                  <a:lnTo>
                    <a:pt x="0" y="122986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106" y="3853434"/>
              <a:ext cx="2298700" cy="21590"/>
            </a:xfrm>
            <a:custGeom>
              <a:avLst/>
              <a:gdLst/>
              <a:ahLst/>
              <a:cxnLst/>
              <a:rect l="l" t="t" r="r" b="b"/>
              <a:pathLst>
                <a:path w="2298700" h="21589">
                  <a:moveTo>
                    <a:pt x="229819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2298192" y="21336"/>
                  </a:lnTo>
                  <a:lnTo>
                    <a:pt x="2298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00250" y="2733549"/>
            <a:ext cx="3442970" cy="11576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270" algn="ctr">
              <a:lnSpc>
                <a:spcPct val="96900"/>
              </a:lnSpc>
              <a:spcBef>
                <a:spcPts val="17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Medially</a:t>
            </a:r>
            <a:r>
              <a:rPr dirty="0">
                <a:latin typeface="Times New Roman"/>
                <a:cs typeface="Times New Roman"/>
              </a:rPr>
              <a:t>: the sharp free edge of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pectineal part of the inguinal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gament</a:t>
            </a:r>
            <a:r>
              <a:rPr spc="5" dirty="0">
                <a:latin typeface="Times New Roman"/>
                <a:cs typeface="Times New Roman"/>
              </a:rPr>
              <a:t>,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z="1900" i="1" spc="-65" dirty="0">
                <a:latin typeface="Times New Roman"/>
                <a:cs typeface="Times New Roman"/>
              </a:rPr>
              <a:t>l</a:t>
            </a:r>
            <a:r>
              <a:rPr sz="1900" i="1" spc="-110" dirty="0">
                <a:latin typeface="Times New Roman"/>
                <a:cs typeface="Times New Roman"/>
              </a:rPr>
              <a:t>a</a:t>
            </a:r>
            <a:r>
              <a:rPr sz="1900" i="1" spc="-75" dirty="0">
                <a:latin typeface="Times New Roman"/>
                <a:cs typeface="Times New Roman"/>
              </a:rPr>
              <a:t>cuna</a:t>
            </a:r>
            <a:r>
              <a:rPr sz="1900" i="1" spc="-140" dirty="0">
                <a:latin typeface="Times New Roman"/>
                <a:cs typeface="Times New Roman"/>
              </a:rPr>
              <a:t>r</a:t>
            </a:r>
            <a:r>
              <a:rPr sz="1900" i="1" spc="-4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l</a:t>
            </a:r>
            <a:r>
              <a:rPr sz="1900" i="1" spc="-25" dirty="0">
                <a:latin typeface="Times New Roman"/>
                <a:cs typeface="Times New Roman"/>
              </a:rPr>
              <a:t>i</a:t>
            </a:r>
            <a:r>
              <a:rPr sz="1900" i="1" spc="-45" dirty="0">
                <a:latin typeface="Times New Roman"/>
                <a:cs typeface="Times New Roman"/>
              </a:rPr>
              <a:t>gament  </a:t>
            </a:r>
            <a:r>
              <a:rPr sz="1900" b="1" i="1" spc="-15" dirty="0">
                <a:latin typeface="Times New Roman"/>
                <a:cs typeface="Times New Roman"/>
              </a:rPr>
              <a:t>(Gimbernat’s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ligament)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54424" y="0"/>
            <a:ext cx="6014085" cy="5019040"/>
            <a:chOff x="3130423" y="0"/>
            <a:chExt cx="6014085" cy="5019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6032" y="0"/>
              <a:ext cx="5042916" cy="47320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79164" y="0"/>
              <a:ext cx="5165090" cy="4820920"/>
            </a:xfrm>
            <a:custGeom>
              <a:avLst/>
              <a:gdLst/>
              <a:ahLst/>
              <a:cxnLst/>
              <a:rect l="l" t="t" r="r" b="b"/>
              <a:pathLst>
                <a:path w="5165090" h="4820920">
                  <a:moveTo>
                    <a:pt x="5147437" y="0"/>
                  </a:moveTo>
                  <a:lnTo>
                    <a:pt x="5129784" y="0"/>
                  </a:lnTo>
                  <a:lnTo>
                    <a:pt x="5129784" y="4732020"/>
                  </a:lnTo>
                  <a:lnTo>
                    <a:pt x="88392" y="4732020"/>
                  </a:lnTo>
                  <a:lnTo>
                    <a:pt x="88392" y="0"/>
                  </a:lnTo>
                  <a:lnTo>
                    <a:pt x="70739" y="0"/>
                  </a:lnTo>
                  <a:lnTo>
                    <a:pt x="70739" y="4732020"/>
                  </a:lnTo>
                  <a:lnTo>
                    <a:pt x="70739" y="4749800"/>
                  </a:lnTo>
                  <a:lnTo>
                    <a:pt x="5147437" y="4749800"/>
                  </a:lnTo>
                  <a:lnTo>
                    <a:pt x="5147437" y="4732032"/>
                  </a:lnTo>
                  <a:lnTo>
                    <a:pt x="5147437" y="0"/>
                  </a:lnTo>
                  <a:close/>
                </a:path>
                <a:path w="5165090" h="4820920">
                  <a:moveTo>
                    <a:pt x="5164823" y="4767580"/>
                  </a:moveTo>
                  <a:lnTo>
                    <a:pt x="53086" y="4767580"/>
                  </a:lnTo>
                  <a:lnTo>
                    <a:pt x="53086" y="0"/>
                  </a:lnTo>
                  <a:lnTo>
                    <a:pt x="0" y="0"/>
                  </a:lnTo>
                  <a:lnTo>
                    <a:pt x="0" y="4767580"/>
                  </a:lnTo>
                  <a:lnTo>
                    <a:pt x="0" y="4820920"/>
                  </a:lnTo>
                  <a:lnTo>
                    <a:pt x="5164823" y="4820920"/>
                  </a:lnTo>
                  <a:lnTo>
                    <a:pt x="5164823" y="4767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0423" y="3181604"/>
              <a:ext cx="2882265" cy="685800"/>
            </a:xfrm>
            <a:custGeom>
              <a:avLst/>
              <a:gdLst/>
              <a:ahLst/>
              <a:cxnLst/>
              <a:rect l="l" t="t" r="r" b="b"/>
              <a:pathLst>
                <a:path w="2882265" h="685800">
                  <a:moveTo>
                    <a:pt x="2845195" y="32698"/>
                  </a:moveTo>
                  <a:lnTo>
                    <a:pt x="0" y="672846"/>
                  </a:lnTo>
                  <a:lnTo>
                    <a:pt x="2793" y="685292"/>
                  </a:lnTo>
                  <a:lnTo>
                    <a:pt x="2847965" y="45024"/>
                  </a:lnTo>
                  <a:lnTo>
                    <a:pt x="2857163" y="36477"/>
                  </a:lnTo>
                  <a:lnTo>
                    <a:pt x="2845195" y="32698"/>
                  </a:lnTo>
                  <a:close/>
                </a:path>
                <a:path w="2882265" h="685800">
                  <a:moveTo>
                    <a:pt x="2870946" y="27559"/>
                  </a:moveTo>
                  <a:lnTo>
                    <a:pt x="2868041" y="27559"/>
                  </a:lnTo>
                  <a:lnTo>
                    <a:pt x="2870835" y="39878"/>
                  </a:lnTo>
                  <a:lnTo>
                    <a:pt x="2847965" y="45024"/>
                  </a:lnTo>
                  <a:lnTo>
                    <a:pt x="2800477" y="89154"/>
                  </a:lnTo>
                  <a:lnTo>
                    <a:pt x="2797937" y="91567"/>
                  </a:lnTo>
                  <a:lnTo>
                    <a:pt x="2797810" y="95631"/>
                  </a:lnTo>
                  <a:lnTo>
                    <a:pt x="2802636" y="100711"/>
                  </a:lnTo>
                  <a:lnTo>
                    <a:pt x="2806573" y="100837"/>
                  </a:lnTo>
                  <a:lnTo>
                    <a:pt x="2809240" y="98551"/>
                  </a:lnTo>
                  <a:lnTo>
                    <a:pt x="2881756" y="30987"/>
                  </a:lnTo>
                  <a:lnTo>
                    <a:pt x="2870946" y="27559"/>
                  </a:lnTo>
                  <a:close/>
                </a:path>
                <a:path w="2882265" h="685800">
                  <a:moveTo>
                    <a:pt x="2857163" y="36477"/>
                  </a:moveTo>
                  <a:lnTo>
                    <a:pt x="2847965" y="45024"/>
                  </a:lnTo>
                  <a:lnTo>
                    <a:pt x="2870835" y="39878"/>
                  </a:lnTo>
                  <a:lnTo>
                    <a:pt x="2870806" y="39750"/>
                  </a:lnTo>
                  <a:lnTo>
                    <a:pt x="2867532" y="39750"/>
                  </a:lnTo>
                  <a:lnTo>
                    <a:pt x="2857163" y="36477"/>
                  </a:lnTo>
                  <a:close/>
                </a:path>
                <a:path w="2882265" h="685800">
                  <a:moveTo>
                    <a:pt x="2865119" y="29083"/>
                  </a:moveTo>
                  <a:lnTo>
                    <a:pt x="2857163" y="36477"/>
                  </a:lnTo>
                  <a:lnTo>
                    <a:pt x="2867532" y="39750"/>
                  </a:lnTo>
                  <a:lnTo>
                    <a:pt x="2865119" y="29083"/>
                  </a:lnTo>
                  <a:close/>
                </a:path>
                <a:path w="2882265" h="685800">
                  <a:moveTo>
                    <a:pt x="2868386" y="29083"/>
                  </a:moveTo>
                  <a:lnTo>
                    <a:pt x="2865119" y="29083"/>
                  </a:lnTo>
                  <a:lnTo>
                    <a:pt x="2867532" y="39750"/>
                  </a:lnTo>
                  <a:lnTo>
                    <a:pt x="2870806" y="39750"/>
                  </a:lnTo>
                  <a:lnTo>
                    <a:pt x="2868386" y="29083"/>
                  </a:lnTo>
                  <a:close/>
                </a:path>
                <a:path w="2882265" h="685800">
                  <a:moveTo>
                    <a:pt x="2868041" y="27559"/>
                  </a:moveTo>
                  <a:lnTo>
                    <a:pt x="2845195" y="32698"/>
                  </a:lnTo>
                  <a:lnTo>
                    <a:pt x="2857163" y="36477"/>
                  </a:lnTo>
                  <a:lnTo>
                    <a:pt x="2865119" y="29083"/>
                  </a:lnTo>
                  <a:lnTo>
                    <a:pt x="2868386" y="29083"/>
                  </a:lnTo>
                  <a:lnTo>
                    <a:pt x="2868041" y="27559"/>
                  </a:lnTo>
                  <a:close/>
                </a:path>
                <a:path w="2882265" h="685800">
                  <a:moveTo>
                    <a:pt x="2783966" y="0"/>
                  </a:moveTo>
                  <a:lnTo>
                    <a:pt x="2780411" y="1905"/>
                  </a:lnTo>
                  <a:lnTo>
                    <a:pt x="2779267" y="5207"/>
                  </a:lnTo>
                  <a:lnTo>
                    <a:pt x="2778252" y="8509"/>
                  </a:lnTo>
                  <a:lnTo>
                    <a:pt x="2780029" y="12065"/>
                  </a:lnTo>
                  <a:lnTo>
                    <a:pt x="2783459" y="13208"/>
                  </a:lnTo>
                  <a:lnTo>
                    <a:pt x="2845195" y="32698"/>
                  </a:lnTo>
                  <a:lnTo>
                    <a:pt x="2868041" y="27559"/>
                  </a:lnTo>
                  <a:lnTo>
                    <a:pt x="2870946" y="27559"/>
                  </a:lnTo>
                  <a:lnTo>
                    <a:pt x="2783966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7130" y="1894458"/>
              <a:ext cx="2520950" cy="975360"/>
            </a:xfrm>
            <a:custGeom>
              <a:avLst/>
              <a:gdLst/>
              <a:ahLst/>
              <a:cxnLst/>
              <a:rect l="l" t="t" r="r" b="b"/>
              <a:pathLst>
                <a:path w="2520950" h="975360">
                  <a:moveTo>
                    <a:pt x="2484701" y="951237"/>
                  </a:moveTo>
                  <a:lnTo>
                    <a:pt x="2421001" y="962025"/>
                  </a:lnTo>
                  <a:lnTo>
                    <a:pt x="2417572" y="962532"/>
                  </a:lnTo>
                  <a:lnTo>
                    <a:pt x="2415286" y="965835"/>
                  </a:lnTo>
                  <a:lnTo>
                    <a:pt x="2415794" y="969263"/>
                  </a:lnTo>
                  <a:lnTo>
                    <a:pt x="2416429" y="972692"/>
                  </a:lnTo>
                  <a:lnTo>
                    <a:pt x="2419731" y="975105"/>
                  </a:lnTo>
                  <a:lnTo>
                    <a:pt x="2423160" y="974470"/>
                  </a:lnTo>
                  <a:lnTo>
                    <a:pt x="2511738" y="959612"/>
                  </a:lnTo>
                  <a:lnTo>
                    <a:pt x="2506853" y="959612"/>
                  </a:lnTo>
                  <a:lnTo>
                    <a:pt x="2484701" y="951237"/>
                  </a:lnTo>
                  <a:close/>
                </a:path>
                <a:path w="2520950" h="975360">
                  <a:moveTo>
                    <a:pt x="2497298" y="949104"/>
                  </a:moveTo>
                  <a:lnTo>
                    <a:pt x="2484701" y="951237"/>
                  </a:lnTo>
                  <a:lnTo>
                    <a:pt x="2506853" y="959612"/>
                  </a:lnTo>
                  <a:lnTo>
                    <a:pt x="2507631" y="957579"/>
                  </a:lnTo>
                  <a:lnTo>
                    <a:pt x="2504186" y="957579"/>
                  </a:lnTo>
                  <a:lnTo>
                    <a:pt x="2497298" y="949104"/>
                  </a:lnTo>
                  <a:close/>
                </a:path>
                <a:path w="2520950" h="975360">
                  <a:moveTo>
                    <a:pt x="2452243" y="877951"/>
                  </a:moveTo>
                  <a:lnTo>
                    <a:pt x="2446782" y="882395"/>
                  </a:lnTo>
                  <a:lnTo>
                    <a:pt x="2446401" y="886332"/>
                  </a:lnTo>
                  <a:lnTo>
                    <a:pt x="2448560" y="889126"/>
                  </a:lnTo>
                  <a:lnTo>
                    <a:pt x="2489357" y="939331"/>
                  </a:lnTo>
                  <a:lnTo>
                    <a:pt x="2511425" y="947674"/>
                  </a:lnTo>
                  <a:lnTo>
                    <a:pt x="2506853" y="959612"/>
                  </a:lnTo>
                  <a:lnTo>
                    <a:pt x="2511738" y="959612"/>
                  </a:lnTo>
                  <a:lnTo>
                    <a:pt x="2520823" y="958088"/>
                  </a:lnTo>
                  <a:lnTo>
                    <a:pt x="2458466" y="881126"/>
                  </a:lnTo>
                  <a:lnTo>
                    <a:pt x="2456307" y="878331"/>
                  </a:lnTo>
                  <a:lnTo>
                    <a:pt x="2452243" y="877951"/>
                  </a:lnTo>
                  <a:close/>
                </a:path>
                <a:path w="2520950" h="975360">
                  <a:moveTo>
                    <a:pt x="2507996" y="947292"/>
                  </a:moveTo>
                  <a:lnTo>
                    <a:pt x="2497298" y="949104"/>
                  </a:lnTo>
                  <a:lnTo>
                    <a:pt x="2504186" y="957579"/>
                  </a:lnTo>
                  <a:lnTo>
                    <a:pt x="2507996" y="947292"/>
                  </a:lnTo>
                  <a:close/>
                </a:path>
                <a:path w="2520950" h="975360">
                  <a:moveTo>
                    <a:pt x="2510417" y="947292"/>
                  </a:moveTo>
                  <a:lnTo>
                    <a:pt x="2507996" y="947292"/>
                  </a:lnTo>
                  <a:lnTo>
                    <a:pt x="2504186" y="957579"/>
                  </a:lnTo>
                  <a:lnTo>
                    <a:pt x="2507631" y="957579"/>
                  </a:lnTo>
                  <a:lnTo>
                    <a:pt x="2511425" y="947674"/>
                  </a:lnTo>
                  <a:lnTo>
                    <a:pt x="2510417" y="947292"/>
                  </a:lnTo>
                  <a:close/>
                </a:path>
                <a:path w="2520950" h="975360">
                  <a:moveTo>
                    <a:pt x="4572" y="0"/>
                  </a:moveTo>
                  <a:lnTo>
                    <a:pt x="0" y="11937"/>
                  </a:lnTo>
                  <a:lnTo>
                    <a:pt x="2484701" y="951237"/>
                  </a:lnTo>
                  <a:lnTo>
                    <a:pt x="2497298" y="949104"/>
                  </a:lnTo>
                  <a:lnTo>
                    <a:pt x="2489357" y="939331"/>
                  </a:lnTo>
                  <a:lnTo>
                    <a:pt x="4572" y="0"/>
                  </a:lnTo>
                  <a:close/>
                </a:path>
                <a:path w="2520950" h="975360">
                  <a:moveTo>
                    <a:pt x="2489357" y="939331"/>
                  </a:moveTo>
                  <a:lnTo>
                    <a:pt x="2497298" y="949104"/>
                  </a:lnTo>
                  <a:lnTo>
                    <a:pt x="2507996" y="947292"/>
                  </a:lnTo>
                  <a:lnTo>
                    <a:pt x="2510417" y="947292"/>
                  </a:lnTo>
                  <a:lnTo>
                    <a:pt x="2489357" y="93933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5272" y="4482058"/>
              <a:ext cx="2839212" cy="4587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4124" y="4457687"/>
              <a:ext cx="2895600" cy="560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516" y="4509515"/>
              <a:ext cx="2749295" cy="3688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52516" y="4509515"/>
              <a:ext cx="2749550" cy="368935"/>
            </a:xfrm>
            <a:custGeom>
              <a:avLst/>
              <a:gdLst/>
              <a:ahLst/>
              <a:cxnLst/>
              <a:rect l="l" t="t" r="r" b="b"/>
              <a:pathLst>
                <a:path w="2749550" h="368935">
                  <a:moveTo>
                    <a:pt x="0" y="368807"/>
                  </a:moveTo>
                  <a:lnTo>
                    <a:pt x="2749295" y="368807"/>
                  </a:lnTo>
                  <a:lnTo>
                    <a:pt x="2749295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575" y="4794122"/>
              <a:ext cx="817244" cy="21590"/>
            </a:xfrm>
            <a:custGeom>
              <a:avLst/>
              <a:gdLst/>
              <a:ahLst/>
              <a:cxnLst/>
              <a:rect l="l" t="t" r="r" b="b"/>
              <a:pathLst>
                <a:path w="817245" h="21589">
                  <a:moveTo>
                    <a:pt x="816864" y="0"/>
                  </a:moveTo>
                  <a:lnTo>
                    <a:pt x="0" y="0"/>
                  </a:lnTo>
                  <a:lnTo>
                    <a:pt x="0" y="21335"/>
                  </a:lnTo>
                  <a:lnTo>
                    <a:pt x="816864" y="21335"/>
                  </a:lnTo>
                  <a:lnTo>
                    <a:pt x="816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55890" y="4529454"/>
            <a:ext cx="256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laterally</a:t>
            </a:r>
            <a:r>
              <a:rPr dirty="0">
                <a:latin typeface="Times New Roman"/>
                <a:cs typeface="Times New Roman"/>
              </a:rPr>
              <a:t>—the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femoral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vein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11746" y="2735580"/>
            <a:ext cx="7096125" cy="3674745"/>
            <a:chOff x="-12255" y="2735579"/>
            <a:chExt cx="7096125" cy="367474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6416" y="2735579"/>
              <a:ext cx="707148" cy="18394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46419" y="2925190"/>
              <a:ext cx="499745" cy="1589405"/>
            </a:xfrm>
            <a:custGeom>
              <a:avLst/>
              <a:gdLst/>
              <a:ahLst/>
              <a:cxnLst/>
              <a:rect l="l" t="t" r="r" b="b"/>
              <a:pathLst>
                <a:path w="499745" h="1589404">
                  <a:moveTo>
                    <a:pt x="62707" y="72859"/>
                  </a:moveTo>
                  <a:lnTo>
                    <a:pt x="53095" y="109283"/>
                  </a:lnTo>
                  <a:lnTo>
                    <a:pt x="462837" y="1589405"/>
                  </a:lnTo>
                  <a:lnTo>
                    <a:pt x="499540" y="1579245"/>
                  </a:lnTo>
                  <a:lnTo>
                    <a:pt x="89851" y="99312"/>
                  </a:lnTo>
                  <a:lnTo>
                    <a:pt x="62707" y="72859"/>
                  </a:lnTo>
                  <a:close/>
                </a:path>
                <a:path w="499745" h="1589404">
                  <a:moveTo>
                    <a:pt x="42594" y="0"/>
                  </a:moveTo>
                  <a:lnTo>
                    <a:pt x="430" y="159512"/>
                  </a:lnTo>
                  <a:lnTo>
                    <a:pt x="0" y="167128"/>
                  </a:lnTo>
                  <a:lnTo>
                    <a:pt x="2414" y="174053"/>
                  </a:lnTo>
                  <a:lnTo>
                    <a:pt x="7235" y="179550"/>
                  </a:lnTo>
                  <a:lnTo>
                    <a:pt x="14019" y="182880"/>
                  </a:lnTo>
                  <a:lnTo>
                    <a:pt x="21562" y="183310"/>
                  </a:lnTo>
                  <a:lnTo>
                    <a:pt x="28449" y="180895"/>
                  </a:lnTo>
                  <a:lnTo>
                    <a:pt x="33932" y="176075"/>
                  </a:lnTo>
                  <a:lnTo>
                    <a:pt x="37260" y="169291"/>
                  </a:lnTo>
                  <a:lnTo>
                    <a:pt x="53095" y="109283"/>
                  </a:lnTo>
                  <a:lnTo>
                    <a:pt x="34339" y="41529"/>
                  </a:lnTo>
                  <a:lnTo>
                    <a:pt x="71042" y="31369"/>
                  </a:lnTo>
                  <a:lnTo>
                    <a:pt x="74759" y="31369"/>
                  </a:lnTo>
                  <a:lnTo>
                    <a:pt x="42594" y="0"/>
                  </a:lnTo>
                  <a:close/>
                </a:path>
                <a:path w="499745" h="1589404">
                  <a:moveTo>
                    <a:pt x="74759" y="31369"/>
                  </a:moveTo>
                  <a:lnTo>
                    <a:pt x="71042" y="31369"/>
                  </a:lnTo>
                  <a:lnTo>
                    <a:pt x="89851" y="99312"/>
                  </a:lnTo>
                  <a:lnTo>
                    <a:pt x="134161" y="142494"/>
                  </a:lnTo>
                  <a:lnTo>
                    <a:pt x="140493" y="146613"/>
                  </a:lnTo>
                  <a:lnTo>
                    <a:pt x="147671" y="147923"/>
                  </a:lnTo>
                  <a:lnTo>
                    <a:pt x="154824" y="146423"/>
                  </a:lnTo>
                  <a:lnTo>
                    <a:pt x="161085" y="142112"/>
                  </a:lnTo>
                  <a:lnTo>
                    <a:pt x="165187" y="135780"/>
                  </a:lnTo>
                  <a:lnTo>
                    <a:pt x="166467" y="128603"/>
                  </a:lnTo>
                  <a:lnTo>
                    <a:pt x="164961" y="121449"/>
                  </a:lnTo>
                  <a:lnTo>
                    <a:pt x="160704" y="115188"/>
                  </a:lnTo>
                  <a:lnTo>
                    <a:pt x="74759" y="31369"/>
                  </a:lnTo>
                  <a:close/>
                </a:path>
                <a:path w="499745" h="1589404">
                  <a:moveTo>
                    <a:pt x="71042" y="31369"/>
                  </a:moveTo>
                  <a:lnTo>
                    <a:pt x="34339" y="41529"/>
                  </a:lnTo>
                  <a:lnTo>
                    <a:pt x="53095" y="109283"/>
                  </a:lnTo>
                  <a:lnTo>
                    <a:pt x="62707" y="72859"/>
                  </a:lnTo>
                  <a:lnTo>
                    <a:pt x="39419" y="50164"/>
                  </a:lnTo>
                  <a:lnTo>
                    <a:pt x="71042" y="41275"/>
                  </a:lnTo>
                  <a:lnTo>
                    <a:pt x="73784" y="41275"/>
                  </a:lnTo>
                  <a:lnTo>
                    <a:pt x="71042" y="31369"/>
                  </a:lnTo>
                  <a:close/>
                </a:path>
                <a:path w="499745" h="1589404">
                  <a:moveTo>
                    <a:pt x="73784" y="41275"/>
                  </a:moveTo>
                  <a:lnTo>
                    <a:pt x="71042" y="41275"/>
                  </a:lnTo>
                  <a:lnTo>
                    <a:pt x="62707" y="72859"/>
                  </a:lnTo>
                  <a:lnTo>
                    <a:pt x="89851" y="99312"/>
                  </a:lnTo>
                  <a:lnTo>
                    <a:pt x="73784" y="41275"/>
                  </a:lnTo>
                  <a:close/>
                </a:path>
                <a:path w="499745" h="1589404">
                  <a:moveTo>
                    <a:pt x="71042" y="41275"/>
                  </a:moveTo>
                  <a:lnTo>
                    <a:pt x="39419" y="50164"/>
                  </a:lnTo>
                  <a:lnTo>
                    <a:pt x="62707" y="72859"/>
                  </a:lnTo>
                  <a:lnTo>
                    <a:pt x="71042" y="412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" y="4365497"/>
              <a:ext cx="4572000" cy="2032000"/>
            </a:xfrm>
            <a:custGeom>
              <a:avLst/>
              <a:gdLst/>
              <a:ahLst/>
              <a:cxnLst/>
              <a:rect l="l" t="t" r="r" b="b"/>
              <a:pathLst>
                <a:path w="4572000" h="2032000">
                  <a:moveTo>
                    <a:pt x="4572000" y="0"/>
                  </a:moveTo>
                  <a:lnTo>
                    <a:pt x="0" y="0"/>
                  </a:lnTo>
                  <a:lnTo>
                    <a:pt x="0" y="2031491"/>
                  </a:lnTo>
                  <a:lnTo>
                    <a:pt x="4572000" y="203149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" y="4365497"/>
              <a:ext cx="4572000" cy="2032000"/>
            </a:xfrm>
            <a:custGeom>
              <a:avLst/>
              <a:gdLst/>
              <a:ahLst/>
              <a:cxnLst/>
              <a:rect l="l" t="t" r="r" b="b"/>
              <a:pathLst>
                <a:path w="4572000" h="2032000">
                  <a:moveTo>
                    <a:pt x="0" y="2031491"/>
                  </a:moveTo>
                  <a:lnTo>
                    <a:pt x="4572000" y="203149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031491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75790" y="4379297"/>
            <a:ext cx="34664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Posteriorly</a:t>
            </a:r>
            <a:r>
              <a:rPr sz="1900" b="1" i="1"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—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pectineal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58034" y="4665979"/>
            <a:ext cx="295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(of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Astley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Cooper),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9174" y="4940301"/>
            <a:ext cx="41776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6375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thickened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periosteum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along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pectineal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border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superior pubic</a:t>
            </a:r>
            <a:endParaRPr>
              <a:latin typeface="Times New Roman"/>
              <a:cs typeface="Times New Roman"/>
            </a:endParaRPr>
          </a:p>
          <a:p>
            <a:pPr marL="12065" marR="5080" algn="ctr"/>
            <a:r>
              <a:rPr spc="-5" dirty="0">
                <a:latin typeface="Times New Roman"/>
                <a:cs typeface="Times New Roman"/>
              </a:rPr>
              <a:t>ramus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and which</a:t>
            </a:r>
            <a:r>
              <a:rPr dirty="0">
                <a:latin typeface="Times New Roman"/>
                <a:cs typeface="Times New Roman"/>
              </a:rPr>
              <a:t> continues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medially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pectineal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 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inguinal</a:t>
            </a:r>
            <a:endParaRPr>
              <a:latin typeface="Times New Roman"/>
              <a:cs typeface="Times New Roman"/>
            </a:endParaRPr>
          </a:p>
          <a:p>
            <a:pPr marL="1270" algn="ctr"/>
            <a:r>
              <a:rPr dirty="0">
                <a:latin typeface="Times New Roman"/>
                <a:cs typeface="Times New Roman"/>
              </a:rPr>
              <a:t>ligament.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44185" y="3023617"/>
            <a:ext cx="2060575" cy="1419225"/>
            <a:chOff x="4520184" y="3023616"/>
            <a:chExt cx="2060575" cy="1419225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184" y="3023616"/>
              <a:ext cx="2060448" cy="14188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62475" y="3213354"/>
              <a:ext cx="1811020" cy="1168400"/>
            </a:xfrm>
            <a:custGeom>
              <a:avLst/>
              <a:gdLst/>
              <a:ahLst/>
              <a:cxnLst/>
              <a:rect l="l" t="t" r="r" b="b"/>
              <a:pathLst>
                <a:path w="1811020" h="1168400">
                  <a:moveTo>
                    <a:pt x="1746866" y="40718"/>
                  </a:moveTo>
                  <a:lnTo>
                    <a:pt x="1709165" y="42276"/>
                  </a:lnTo>
                  <a:lnTo>
                    <a:pt x="0" y="1136142"/>
                  </a:lnTo>
                  <a:lnTo>
                    <a:pt x="20574" y="1168146"/>
                  </a:lnTo>
                  <a:lnTo>
                    <a:pt x="1729635" y="74346"/>
                  </a:lnTo>
                  <a:lnTo>
                    <a:pt x="1746866" y="40718"/>
                  </a:lnTo>
                  <a:close/>
                </a:path>
                <a:path w="1811020" h="1168400">
                  <a:moveTo>
                    <a:pt x="1808300" y="4318"/>
                  </a:moveTo>
                  <a:lnTo>
                    <a:pt x="1768475" y="4318"/>
                  </a:lnTo>
                  <a:lnTo>
                    <a:pt x="1789049" y="36322"/>
                  </a:lnTo>
                  <a:lnTo>
                    <a:pt x="1729635" y="74346"/>
                  </a:lnTo>
                  <a:lnTo>
                    <a:pt x="1701419" y="129412"/>
                  </a:lnTo>
                  <a:lnTo>
                    <a:pt x="1699351" y="136707"/>
                  </a:lnTo>
                  <a:lnTo>
                    <a:pt x="1700212" y="143954"/>
                  </a:lnTo>
                  <a:lnTo>
                    <a:pt x="1703740" y="150344"/>
                  </a:lnTo>
                  <a:lnTo>
                    <a:pt x="1709674" y="155067"/>
                  </a:lnTo>
                  <a:lnTo>
                    <a:pt x="1716968" y="157134"/>
                  </a:lnTo>
                  <a:lnTo>
                    <a:pt x="1724215" y="156273"/>
                  </a:lnTo>
                  <a:lnTo>
                    <a:pt x="1730605" y="152745"/>
                  </a:lnTo>
                  <a:lnTo>
                    <a:pt x="1735327" y="146812"/>
                  </a:lnTo>
                  <a:lnTo>
                    <a:pt x="1808300" y="4318"/>
                  </a:lnTo>
                  <a:close/>
                </a:path>
                <a:path w="1811020" h="1168400">
                  <a:moveTo>
                    <a:pt x="1773210" y="11684"/>
                  </a:moveTo>
                  <a:lnTo>
                    <a:pt x="1761744" y="11684"/>
                  </a:lnTo>
                  <a:lnTo>
                    <a:pt x="1779524" y="39370"/>
                  </a:lnTo>
                  <a:lnTo>
                    <a:pt x="1746866" y="40718"/>
                  </a:lnTo>
                  <a:lnTo>
                    <a:pt x="1729635" y="74346"/>
                  </a:lnTo>
                  <a:lnTo>
                    <a:pt x="1789049" y="36322"/>
                  </a:lnTo>
                  <a:lnTo>
                    <a:pt x="1773210" y="11684"/>
                  </a:lnTo>
                  <a:close/>
                </a:path>
                <a:path w="1811020" h="1168400">
                  <a:moveTo>
                    <a:pt x="1810512" y="0"/>
                  </a:moveTo>
                  <a:lnTo>
                    <a:pt x="1645665" y="6731"/>
                  </a:lnTo>
                  <a:lnTo>
                    <a:pt x="1627504" y="26543"/>
                  </a:lnTo>
                  <a:lnTo>
                    <a:pt x="1629279" y="33901"/>
                  </a:lnTo>
                  <a:lnTo>
                    <a:pt x="1633601" y="39782"/>
                  </a:lnTo>
                  <a:lnTo>
                    <a:pt x="1639827" y="43616"/>
                  </a:lnTo>
                  <a:lnTo>
                    <a:pt x="1647316" y="44831"/>
                  </a:lnTo>
                  <a:lnTo>
                    <a:pt x="1709165" y="42276"/>
                  </a:lnTo>
                  <a:lnTo>
                    <a:pt x="1768475" y="4318"/>
                  </a:lnTo>
                  <a:lnTo>
                    <a:pt x="1808300" y="4318"/>
                  </a:lnTo>
                  <a:lnTo>
                    <a:pt x="1810512" y="0"/>
                  </a:lnTo>
                  <a:close/>
                </a:path>
                <a:path w="1811020" h="1168400">
                  <a:moveTo>
                    <a:pt x="1768475" y="4318"/>
                  </a:moveTo>
                  <a:lnTo>
                    <a:pt x="1709165" y="42276"/>
                  </a:lnTo>
                  <a:lnTo>
                    <a:pt x="1746866" y="40718"/>
                  </a:lnTo>
                  <a:lnTo>
                    <a:pt x="1761744" y="11684"/>
                  </a:lnTo>
                  <a:lnTo>
                    <a:pt x="1773210" y="11684"/>
                  </a:lnTo>
                  <a:lnTo>
                    <a:pt x="1768475" y="4318"/>
                  </a:lnTo>
                  <a:close/>
                </a:path>
                <a:path w="1811020" h="1168400">
                  <a:moveTo>
                    <a:pt x="1761744" y="11684"/>
                  </a:moveTo>
                  <a:lnTo>
                    <a:pt x="1746866" y="40718"/>
                  </a:lnTo>
                  <a:lnTo>
                    <a:pt x="1779524" y="39370"/>
                  </a:lnTo>
                  <a:lnTo>
                    <a:pt x="1761744" y="11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21002" y="549402"/>
            <a:ext cx="3176270" cy="59182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55344" marR="198755" indent="-654050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boundaries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femoral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(ring)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are: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962" y="739693"/>
            <a:ext cx="8609566" cy="5660945"/>
            <a:chOff x="76729" y="739692"/>
            <a:chExt cx="8455308" cy="607106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399" y="739692"/>
              <a:ext cx="4950638" cy="60710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729" y="1600962"/>
              <a:ext cx="3505433" cy="1134894"/>
            </a:xfrm>
            <a:custGeom>
              <a:avLst/>
              <a:gdLst/>
              <a:ahLst/>
              <a:cxnLst/>
              <a:rect l="l" t="t" r="r" b="b"/>
              <a:pathLst>
                <a:path w="3505200" h="923925">
                  <a:moveTo>
                    <a:pt x="0" y="923544"/>
                  </a:moveTo>
                  <a:lnTo>
                    <a:pt x="3505200" y="923544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3361" y="4315205"/>
            <a:ext cx="3276600" cy="147701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49680" marR="300990" indent="-943610">
              <a:lnSpc>
                <a:spcPts val="2160"/>
              </a:lnSpc>
              <a:spcBef>
                <a:spcPts val="370"/>
              </a:spcBef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19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lamina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internal</a:t>
            </a:r>
            <a:endParaRPr sz="1900">
              <a:latin typeface="Times New Roman"/>
              <a:cs typeface="Times New Roman"/>
            </a:endParaRPr>
          </a:p>
          <a:p>
            <a:pPr marL="316865" marR="310515" indent="348615">
              <a:lnSpc>
                <a:spcPts val="2160"/>
              </a:lnSpc>
            </a:pP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oblique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aponeurosis 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transversus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abdominis</a:t>
            </a:r>
            <a:endParaRPr sz="1900">
              <a:latin typeface="Times New Roman"/>
              <a:cs typeface="Times New Roman"/>
            </a:endParaRPr>
          </a:p>
          <a:p>
            <a:pPr marL="1056005">
              <a:lnSpc>
                <a:spcPts val="2110"/>
              </a:lnSpc>
            </a:pP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aponeurosis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3361" y="762762"/>
            <a:ext cx="3276600" cy="646430"/>
          </a:xfrm>
          <a:custGeom>
            <a:avLst/>
            <a:gdLst/>
            <a:ahLst/>
            <a:cxnLst/>
            <a:rect l="l" t="t" r="r" b="b"/>
            <a:pathLst>
              <a:path w="3276600" h="646430">
                <a:moveTo>
                  <a:pt x="0" y="646176"/>
                </a:moveTo>
                <a:lnTo>
                  <a:pt x="3276600" y="646176"/>
                </a:lnTo>
                <a:lnTo>
                  <a:pt x="32766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19173" y="787654"/>
            <a:ext cx="3265804" cy="1713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9775" marR="173355" indent="-481965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layer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sheath 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formed</a:t>
            </a:r>
            <a:r>
              <a:rPr spc="5" dirty="0">
                <a:latin typeface="Times New Roman"/>
                <a:cs typeface="Times New Roman"/>
              </a:rPr>
              <a:t> by: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4800"/>
              </a:lnSpc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external oblique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aponeurosis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lamina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internal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oblique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aponeurosis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0961" y="2935985"/>
            <a:ext cx="3581400" cy="59247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57885" marR="320675" indent="-534035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layer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sheath 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formed</a:t>
            </a:r>
            <a:r>
              <a:rPr spc="5" dirty="0">
                <a:latin typeface="Times New Roman"/>
                <a:cs typeface="Times New Roman"/>
              </a:rPr>
              <a:t> by: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59608" y="482345"/>
            <a:ext cx="3278504" cy="3798570"/>
            <a:chOff x="1435608" y="482345"/>
            <a:chExt cx="3278504" cy="3798570"/>
          </a:xfrm>
        </p:grpSpPr>
        <p:sp>
          <p:nvSpPr>
            <p:cNvPr id="10" name="object 10"/>
            <p:cNvSpPr/>
            <p:nvPr/>
          </p:nvSpPr>
          <p:spPr>
            <a:xfrm>
              <a:off x="1448562" y="3582162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228600" y="0"/>
                  </a:moveTo>
                  <a:lnTo>
                    <a:pt x="76200" y="0"/>
                  </a:ln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8562" y="3582162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0" y="533400"/>
                  </a:moveTo>
                  <a:lnTo>
                    <a:pt x="76200" y="5334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533400"/>
                  </a:lnTo>
                  <a:lnTo>
                    <a:pt x="304800" y="533400"/>
                  </a:lnTo>
                  <a:lnTo>
                    <a:pt x="152400" y="685800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762" y="13723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762" y="13723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9261" y="495045"/>
              <a:ext cx="962025" cy="590550"/>
            </a:xfrm>
            <a:custGeom>
              <a:avLst/>
              <a:gdLst/>
              <a:ahLst/>
              <a:cxnLst/>
              <a:rect l="l" t="t" r="r" b="b"/>
              <a:pathLst>
                <a:path w="962025" h="590550">
                  <a:moveTo>
                    <a:pt x="880363" y="0"/>
                  </a:moveTo>
                  <a:lnTo>
                    <a:pt x="187325" y="248157"/>
                  </a:lnTo>
                  <a:lnTo>
                    <a:pt x="146430" y="134112"/>
                  </a:lnTo>
                  <a:lnTo>
                    <a:pt x="0" y="443991"/>
                  </a:lnTo>
                  <a:lnTo>
                    <a:pt x="309879" y="590423"/>
                  </a:lnTo>
                  <a:lnTo>
                    <a:pt x="268986" y="476376"/>
                  </a:lnTo>
                  <a:lnTo>
                    <a:pt x="962025" y="228091"/>
                  </a:lnTo>
                  <a:lnTo>
                    <a:pt x="880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9261" y="495045"/>
              <a:ext cx="962025" cy="590550"/>
            </a:xfrm>
            <a:custGeom>
              <a:avLst/>
              <a:gdLst/>
              <a:ahLst/>
              <a:cxnLst/>
              <a:rect l="l" t="t" r="r" b="b"/>
              <a:pathLst>
                <a:path w="962025" h="590550">
                  <a:moveTo>
                    <a:pt x="146430" y="134112"/>
                  </a:moveTo>
                  <a:lnTo>
                    <a:pt x="187325" y="248157"/>
                  </a:lnTo>
                  <a:lnTo>
                    <a:pt x="880363" y="0"/>
                  </a:lnTo>
                  <a:lnTo>
                    <a:pt x="962025" y="228091"/>
                  </a:lnTo>
                  <a:lnTo>
                    <a:pt x="268986" y="476376"/>
                  </a:lnTo>
                  <a:lnTo>
                    <a:pt x="309879" y="590423"/>
                  </a:lnTo>
                  <a:lnTo>
                    <a:pt x="0" y="443991"/>
                  </a:lnTo>
                  <a:lnTo>
                    <a:pt x="146430" y="134112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761" y="762"/>
            <a:ext cx="5791200" cy="40395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66065">
              <a:spcBef>
                <a:spcPts val="270"/>
              </a:spcBef>
            </a:pPr>
            <a:r>
              <a:rPr sz="2400" i="0" spc="-20" dirty="0"/>
              <a:t>Transverse </a:t>
            </a:r>
            <a:r>
              <a:rPr sz="2400" i="0" dirty="0"/>
              <a:t>section</a:t>
            </a:r>
            <a:r>
              <a:rPr sz="2400" i="0" spc="-25" dirty="0"/>
              <a:t> </a:t>
            </a:r>
            <a:r>
              <a:rPr sz="2400" i="0" dirty="0"/>
              <a:t>superior</a:t>
            </a:r>
            <a:r>
              <a:rPr sz="2400" i="0" spc="-70" dirty="0"/>
              <a:t> </a:t>
            </a:r>
            <a:r>
              <a:rPr sz="2400" i="0" dirty="0"/>
              <a:t>to</a:t>
            </a:r>
            <a:r>
              <a:rPr sz="2400" i="0" spc="-10" dirty="0"/>
              <a:t> </a:t>
            </a:r>
            <a:r>
              <a:rPr sz="2400" i="0" dirty="0"/>
              <a:t>umbilicus</a:t>
            </a:r>
            <a:endParaRPr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423317"/>
            <a:ext cx="5029200" cy="59774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762"/>
            <a:ext cx="4648200" cy="3443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spcBef>
                <a:spcPts val="285"/>
              </a:spcBef>
            </a:pPr>
            <a:r>
              <a:rPr sz="2000" i="0" spc="-15" dirty="0"/>
              <a:t>Transverse</a:t>
            </a:r>
            <a:r>
              <a:rPr sz="2000" i="0" spc="-40" dirty="0"/>
              <a:t> </a:t>
            </a:r>
            <a:r>
              <a:rPr sz="2000" i="0" dirty="0"/>
              <a:t>section</a:t>
            </a:r>
            <a:r>
              <a:rPr sz="2000" i="0" spc="-35" dirty="0"/>
              <a:t> </a:t>
            </a:r>
            <a:r>
              <a:rPr sz="2000" i="0" dirty="0"/>
              <a:t>inferior</a:t>
            </a:r>
            <a:r>
              <a:rPr sz="2000" i="0" spc="-60" dirty="0"/>
              <a:t> </a:t>
            </a:r>
            <a:r>
              <a:rPr sz="2000" i="0" dirty="0"/>
              <a:t>to</a:t>
            </a:r>
            <a:r>
              <a:rPr sz="2000" i="0" spc="-20" dirty="0"/>
              <a:t> </a:t>
            </a:r>
            <a:r>
              <a:rPr sz="2000" i="0" spc="-5" dirty="0"/>
              <a:t>umbilicus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677162" y="2134361"/>
            <a:ext cx="3657600" cy="1145826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aponeuroses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all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three</a:t>
            </a:r>
            <a:r>
              <a:rPr spc="-5" dirty="0">
                <a:latin typeface="Times New Roman"/>
                <a:cs typeface="Times New Roman"/>
              </a:rPr>
              <a:t> muscles,</a:t>
            </a:r>
            <a:endParaRPr>
              <a:latin typeface="Times New Roman"/>
              <a:cs typeface="Times New Roman"/>
            </a:endParaRPr>
          </a:p>
          <a:p>
            <a:pPr marL="1049655" marR="1044575" algn="ctr"/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external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internal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oblique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b="1" dirty="0">
                <a:latin typeface="Times New Roman"/>
                <a:cs typeface="Times New Roman"/>
              </a:rPr>
              <a:t>the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transversus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abdominis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4761" y="444945"/>
            <a:ext cx="4038600" cy="1116965"/>
            <a:chOff x="761" y="444944"/>
            <a:chExt cx="4038600" cy="1116965"/>
          </a:xfrm>
        </p:grpSpPr>
        <p:sp>
          <p:nvSpPr>
            <p:cNvPr id="6" name="object 6"/>
            <p:cNvSpPr/>
            <p:nvPr/>
          </p:nvSpPr>
          <p:spPr>
            <a:xfrm>
              <a:off x="1600961" y="457961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04800"/>
                  </a:moveTo>
                  <a:lnTo>
                    <a:pt x="76200" y="3048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04800"/>
                  </a:lnTo>
                  <a:lnTo>
                    <a:pt x="304800" y="304800"/>
                  </a:lnTo>
                  <a:lnTo>
                    <a:pt x="152400" y="457200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915162"/>
              <a:ext cx="4038600" cy="646430"/>
            </a:xfrm>
            <a:custGeom>
              <a:avLst/>
              <a:gdLst/>
              <a:ahLst/>
              <a:cxnLst/>
              <a:rect l="l" t="t" r="r" b="b"/>
              <a:pathLst>
                <a:path w="4038600" h="646430">
                  <a:moveTo>
                    <a:pt x="40386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4038600" y="646176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4761" y="915162"/>
            <a:ext cx="4038600" cy="61106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511935" marR="102235" indent="-1403985">
              <a:lnSpc>
                <a:spcPts val="2160"/>
              </a:lnSpc>
              <a:spcBef>
                <a:spcPts val="365"/>
              </a:spcBef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</a:t>
            </a:r>
            <a:r>
              <a:rPr sz="19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sz="1900" b="1" i="1"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sheath</a:t>
            </a:r>
            <a:r>
              <a:rPr spc="-5" dirty="0">
                <a:latin typeface="Times New Roman"/>
                <a:cs typeface="Times New Roman"/>
              </a:rPr>
              <a:t> 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formed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by: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1945" y="1587945"/>
            <a:ext cx="330835" cy="559435"/>
            <a:chOff x="1587944" y="1587944"/>
            <a:chExt cx="330835" cy="559435"/>
          </a:xfrm>
        </p:grpSpPr>
        <p:sp>
          <p:nvSpPr>
            <p:cNvPr id="10" name="object 10"/>
            <p:cNvSpPr/>
            <p:nvPr/>
          </p:nvSpPr>
          <p:spPr>
            <a:xfrm>
              <a:off x="1600962" y="160096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0962" y="160096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81962" y="5334762"/>
            <a:ext cx="2971800" cy="315471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spcBef>
                <a:spcPts val="300"/>
              </a:spcBef>
            </a:pPr>
            <a:r>
              <a:rPr b="1" spc="-5" dirty="0">
                <a:latin typeface="Times New Roman"/>
                <a:cs typeface="Times New Roman"/>
              </a:rPr>
              <a:t>only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transversalis </a:t>
            </a:r>
            <a:r>
              <a:rPr b="1" dirty="0">
                <a:latin typeface="Times New Roman"/>
                <a:cs typeface="Times New Roman"/>
              </a:rPr>
              <a:t>fascia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3361" y="3963162"/>
            <a:ext cx="3581400" cy="60272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ts val="2270"/>
              </a:lnSpc>
              <a:spcBef>
                <a:spcPts val="200"/>
              </a:spcBef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19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sz="1900" b="1" i="1"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rectus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50"/>
              </a:lnSpc>
            </a:pPr>
            <a:r>
              <a:rPr dirty="0">
                <a:latin typeface="Times New Roman"/>
                <a:cs typeface="Times New Roman"/>
              </a:rPr>
              <a:t>sheath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by: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24961" y="3353561"/>
            <a:ext cx="304800" cy="1828800"/>
          </a:xfrm>
          <a:custGeom>
            <a:avLst/>
            <a:gdLst/>
            <a:ahLst/>
            <a:cxnLst/>
            <a:rect l="l" t="t" r="r" b="b"/>
            <a:pathLst>
              <a:path w="304800" h="1828800">
                <a:moveTo>
                  <a:pt x="0" y="381000"/>
                </a:moveTo>
                <a:lnTo>
                  <a:pt x="76200" y="3810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381000"/>
                </a:lnTo>
                <a:lnTo>
                  <a:pt x="304800" y="381000"/>
                </a:lnTo>
                <a:lnTo>
                  <a:pt x="152400" y="533400"/>
                </a:lnTo>
                <a:lnTo>
                  <a:pt x="0" y="381000"/>
                </a:lnTo>
                <a:close/>
              </a:path>
              <a:path w="304800" h="1828800">
                <a:moveTo>
                  <a:pt x="0" y="1676400"/>
                </a:moveTo>
                <a:lnTo>
                  <a:pt x="76200" y="1676400"/>
                </a:lnTo>
                <a:lnTo>
                  <a:pt x="76200" y="1295400"/>
                </a:lnTo>
                <a:lnTo>
                  <a:pt x="228600" y="1295400"/>
                </a:lnTo>
                <a:lnTo>
                  <a:pt x="228600" y="1676400"/>
                </a:lnTo>
                <a:lnTo>
                  <a:pt x="304800" y="1676400"/>
                </a:lnTo>
                <a:lnTo>
                  <a:pt x="152400" y="1828800"/>
                </a:lnTo>
                <a:lnTo>
                  <a:pt x="0" y="16764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22</TotalTime>
  <Words>1357</Words>
  <Application>Microsoft Office PowerPoint</Application>
  <PresentationFormat>Widescreen</PresentationFormat>
  <Paragraphs>126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Simplified Arabic Fixed</vt:lpstr>
      <vt:lpstr>Times New Roman</vt:lpstr>
      <vt:lpstr>Wingdings</vt:lpstr>
      <vt:lpstr>MediTec</vt:lpstr>
      <vt:lpstr>PowerPoint Presentation</vt:lpstr>
      <vt:lpstr>Internal Surface of Anterolateral Abdominal Wall</vt:lpstr>
      <vt:lpstr>PowerPoint Presentation</vt:lpstr>
      <vt:lpstr>The depressions lateral to the umbilical folds are peritoneal fossae</vt:lpstr>
      <vt:lpstr>PowerPoint Presentation</vt:lpstr>
      <vt:lpstr>PowerPoint Presentation</vt:lpstr>
      <vt:lpstr>Anteriorly:the inguinal ligament</vt:lpstr>
      <vt:lpstr>Transverse section superior to umbilicus</vt:lpstr>
      <vt:lpstr>Transverse section inferior to umbilicus</vt:lpstr>
      <vt:lpstr>PowerPoint Presentation</vt:lpstr>
      <vt:lpstr>PowerPoint Presentation</vt:lpstr>
      <vt:lpstr>The contents of the rectus sheath</vt:lpstr>
      <vt:lpstr>PowerPoint Presentation</vt:lpstr>
      <vt:lpstr>PowerPoint Presentation</vt:lpstr>
      <vt:lpstr>Blood supply of the anterolateral abdominal wall</vt:lpstr>
      <vt:lpstr>PowerPoint Presentation</vt:lpstr>
      <vt:lpstr>PowerPoint Presentation</vt:lpstr>
      <vt:lpstr>PowerPoint Presentation</vt:lpstr>
      <vt:lpstr>PowerPoint Presentation</vt:lpstr>
      <vt:lpstr>Umbilical Hernia</vt:lpstr>
      <vt:lpstr>PowerPoint Presentation</vt:lpstr>
      <vt:lpstr>PowerPoint Presentation</vt:lpstr>
      <vt:lpstr>B-An infantile umbilical hernia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floor in a sagittal section as the inguinal ligament forms a gutter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Rasha</cp:lastModifiedBy>
  <cp:revision>5</cp:revision>
  <dcterms:created xsi:type="dcterms:W3CDTF">2021-05-10T08:40:37Z</dcterms:created>
  <dcterms:modified xsi:type="dcterms:W3CDTF">2021-11-22T14:38:59Z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