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13.jpg" ContentType="image/jpg"/>
  <Override PartName="/ppt/media/image26.jpg" ContentType="image/jpg"/>
  <Override PartName="/ppt/media/image27.jpg" ContentType="image/jpg"/>
  <Override PartName="/ppt/media/image37.jpg" ContentType="image/jpg"/>
  <Override PartName="/ppt/media/image47.jpg" ContentType="image/jpg"/>
  <Override PartName="/ppt/media/image53.jpg" ContentType="image/jpg"/>
  <Override PartName="/ppt/media/image67.jpg" ContentType="image/jpg"/>
  <Override PartName="/ppt/media/image86.jpg" ContentType="image/jpg"/>
  <Override PartName="/ppt/media/image102.jpg" ContentType="image/jpg"/>
  <Override PartName="/ppt/media/image103.jpg" ContentType="image/jpg"/>
  <Override PartName="/ppt/media/image107.jpg" ContentType="image/jpg"/>
  <Override PartName="/ppt/media/image120.jpg" ContentType="image/jpg"/>
  <Override PartName="/ppt/media/image151.jpg" ContentType="image/jpg"/>
  <Override PartName="/ppt/media/image158.jpg" ContentType="image/jpg"/>
  <Override PartName="/ppt/media/image162.jpg" ContentType="image/jpg"/>
  <Override PartName="/ppt/media/image18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5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2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58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9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5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7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67.jp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jp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26" Type="http://schemas.openxmlformats.org/officeDocument/2006/relationships/image" Target="../media/image141.png"/><Relationship Id="rId3" Type="http://schemas.openxmlformats.org/officeDocument/2006/relationships/image" Target="../media/image118.png"/><Relationship Id="rId21" Type="http://schemas.openxmlformats.org/officeDocument/2006/relationships/image" Target="../media/image136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5" Type="http://schemas.openxmlformats.org/officeDocument/2006/relationships/image" Target="../media/image140.png"/><Relationship Id="rId2" Type="http://schemas.openxmlformats.org/officeDocument/2006/relationships/image" Target="../media/image117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29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24" Type="http://schemas.openxmlformats.org/officeDocument/2006/relationships/image" Target="../media/image139.png"/><Relationship Id="rId32" Type="http://schemas.openxmlformats.org/officeDocument/2006/relationships/image" Target="../media/image147.png"/><Relationship Id="rId5" Type="http://schemas.openxmlformats.org/officeDocument/2006/relationships/image" Target="../media/image120.jpg"/><Relationship Id="rId15" Type="http://schemas.openxmlformats.org/officeDocument/2006/relationships/image" Target="../media/image130.png"/><Relationship Id="rId23" Type="http://schemas.openxmlformats.org/officeDocument/2006/relationships/image" Target="../media/image138.png"/><Relationship Id="rId28" Type="http://schemas.openxmlformats.org/officeDocument/2006/relationships/image" Target="../media/image143.png"/><Relationship Id="rId10" Type="http://schemas.openxmlformats.org/officeDocument/2006/relationships/image" Target="../media/image125.png"/><Relationship Id="rId19" Type="http://schemas.openxmlformats.org/officeDocument/2006/relationships/image" Target="../media/image134.png"/><Relationship Id="rId31" Type="http://schemas.openxmlformats.org/officeDocument/2006/relationships/image" Target="../media/image146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Relationship Id="rId27" Type="http://schemas.openxmlformats.org/officeDocument/2006/relationships/image" Target="../media/image142.png"/><Relationship Id="rId30" Type="http://schemas.openxmlformats.org/officeDocument/2006/relationships/image" Target="../media/image1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jp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5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29000" y="2971800"/>
            <a:ext cx="6629399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Accessory Organs </a:t>
            </a:r>
            <a:endParaRPr lang="en-US" sz="44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3906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0188" y="1164895"/>
            <a:ext cx="5416384" cy="535851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36420" y="43922"/>
            <a:ext cx="2988945" cy="1173480"/>
          </a:xfrm>
          <a:custGeom>
            <a:avLst/>
            <a:gdLst/>
            <a:ahLst/>
            <a:cxnLst/>
            <a:rect l="l" t="t" r="r" b="b"/>
            <a:pathLst>
              <a:path w="2988945" h="1173480">
                <a:moveTo>
                  <a:pt x="0" y="1173479"/>
                </a:moveTo>
                <a:lnTo>
                  <a:pt x="2988564" y="1173479"/>
                </a:lnTo>
                <a:lnTo>
                  <a:pt x="2988564" y="0"/>
                </a:lnTo>
                <a:lnTo>
                  <a:pt x="0" y="0"/>
                </a:lnTo>
                <a:lnTo>
                  <a:pt x="0" y="1173479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3663" y="44815"/>
            <a:ext cx="2755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blood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vessels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conveying</a:t>
            </a:r>
          </a:p>
          <a:p>
            <a:pPr marL="12700">
              <a:spcBef>
                <a:spcPts val="5"/>
              </a:spcBef>
            </a:pPr>
            <a:r>
              <a:rPr dirty="0">
                <a:latin typeface="Times New Roman"/>
                <a:cs typeface="Times New Roman"/>
              </a:rPr>
              <a:t>blood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liver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are:</a:t>
            </a:r>
          </a:p>
          <a:p>
            <a:pPr marL="68580" marR="5080"/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1-The hepatic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artery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(30%) </a:t>
            </a:r>
            <a:r>
              <a:rPr b="1"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2-Portal</a:t>
            </a:r>
            <a:r>
              <a:rPr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vein</a:t>
            </a:r>
            <a:r>
              <a:rPr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(70%)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43500" y="0"/>
            <a:ext cx="3892550" cy="515620"/>
            <a:chOff x="3619500" y="0"/>
            <a:chExt cx="3892550" cy="515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9777" y="0"/>
              <a:ext cx="3825268" cy="4224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9500" y="0"/>
              <a:ext cx="3892296" cy="5151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7892" y="0"/>
              <a:ext cx="3753612" cy="3688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231891" y="1"/>
            <a:ext cx="3754120" cy="315471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spcBef>
                <a:spcPts val="300"/>
              </a:spcBef>
            </a:pP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Blood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Circulation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through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Liver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33102" y="1223772"/>
            <a:ext cx="2976880" cy="1109980"/>
            <a:chOff x="9102" y="1223772"/>
            <a:chExt cx="2976880" cy="110998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02" y="1251189"/>
              <a:ext cx="2976455" cy="9936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39" y="1223772"/>
              <a:ext cx="2705100" cy="11094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051" y="1269492"/>
              <a:ext cx="2916936" cy="92201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559051" y="1269491"/>
            <a:ext cx="2917190" cy="868828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311785" marR="306070" algn="ctr">
              <a:spcBef>
                <a:spcPts val="295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hepatic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brings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oxygenated </a:t>
            </a:r>
            <a:r>
              <a:rPr b="1" u="heavy" spc="-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blood </a:t>
            </a:r>
            <a:r>
              <a:rPr dirty="0">
                <a:latin typeface="Times New Roman"/>
                <a:cs typeface="Times New Roman"/>
              </a:rPr>
              <a:t>to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liver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524001" y="2375903"/>
            <a:ext cx="3750945" cy="835660"/>
            <a:chOff x="0" y="2375903"/>
            <a:chExt cx="3750945" cy="835660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394203"/>
              <a:ext cx="3750563" cy="7360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375903"/>
              <a:ext cx="3707891" cy="8351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421635"/>
              <a:ext cx="3707891" cy="64617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524000" y="2421635"/>
            <a:ext cx="3708400" cy="59247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905" algn="ctr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portal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vein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brings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venous</a:t>
            </a:r>
            <a:r>
              <a:rPr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blood</a:t>
            </a:r>
            <a:endParaRPr>
              <a:latin typeface="Times New Roman"/>
              <a:cs typeface="Times New Roman"/>
            </a:endParaRPr>
          </a:p>
          <a:p>
            <a:pPr marL="2540" algn="ctr"/>
            <a:r>
              <a:rPr dirty="0">
                <a:latin typeface="Times New Roman"/>
                <a:cs typeface="Times New Roman"/>
              </a:rPr>
              <a:t>rich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products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digestion,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90319" y="3311639"/>
            <a:ext cx="2699385" cy="561340"/>
            <a:chOff x="466318" y="3311639"/>
            <a:chExt cx="2699385" cy="56134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318" y="3338909"/>
              <a:ext cx="2699055" cy="44075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01040" y="3311639"/>
              <a:ext cx="2286000" cy="5608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444" y="3357372"/>
              <a:ext cx="2627376" cy="36880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028444" y="3357372"/>
            <a:ext cx="2627630" cy="315471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75920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Blood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liver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836420" y="5256276"/>
            <a:ext cx="3489960" cy="1384300"/>
            <a:chOff x="312420" y="5256276"/>
            <a:chExt cx="3489960" cy="1384300"/>
          </a:xfrm>
        </p:grpSpPr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2420" y="5273052"/>
              <a:ext cx="3438144" cy="129082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6992" y="5256276"/>
              <a:ext cx="3485388" cy="138379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9664" y="5300472"/>
              <a:ext cx="3348228" cy="1200912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883663" y="5300472"/>
            <a:ext cx="3348354" cy="1148391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 marR="132080" algn="ctr">
              <a:spcBef>
                <a:spcPts val="315"/>
              </a:spcBef>
            </a:pPr>
            <a:r>
              <a:rPr dirty="0">
                <a:latin typeface="Times New Roman"/>
                <a:cs typeface="Times New Roman"/>
              </a:rPr>
              <a:t>Which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leave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surface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liver and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open</a:t>
            </a:r>
            <a:r>
              <a:rPr b="1" u="heavy" spc="-2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directly</a:t>
            </a:r>
            <a:r>
              <a:rPr b="1" u="heavy" spc="-4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into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the</a:t>
            </a:r>
            <a:r>
              <a:rPr b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inferior</a:t>
            </a:r>
            <a:r>
              <a:rPr b="1" u="heavy" spc="-6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vena</a:t>
            </a:r>
            <a:r>
              <a:rPr b="1" u="heavy" spc="-1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Times New Roman"/>
                <a:cs typeface="Times New Roman"/>
              </a:rPr>
              <a:t>cava.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524000" y="3704844"/>
            <a:ext cx="3886200" cy="1385570"/>
            <a:chOff x="0" y="3704844"/>
            <a:chExt cx="3886200" cy="1385570"/>
          </a:xfrm>
        </p:grpSpPr>
        <p:sp>
          <p:nvSpPr>
            <p:cNvPr id="31" name="object 31"/>
            <p:cNvSpPr/>
            <p:nvPr/>
          </p:nvSpPr>
          <p:spPr>
            <a:xfrm>
              <a:off x="1567433" y="3717798"/>
              <a:ext cx="485140" cy="792480"/>
            </a:xfrm>
            <a:custGeom>
              <a:avLst/>
              <a:gdLst/>
              <a:ahLst/>
              <a:cxnLst/>
              <a:rect l="l" t="t" r="r" b="b"/>
              <a:pathLst>
                <a:path w="485139" h="792479">
                  <a:moveTo>
                    <a:pt x="363473" y="0"/>
                  </a:moveTo>
                  <a:lnTo>
                    <a:pt x="121158" y="0"/>
                  </a:lnTo>
                  <a:lnTo>
                    <a:pt x="121158" y="550163"/>
                  </a:lnTo>
                  <a:lnTo>
                    <a:pt x="0" y="550163"/>
                  </a:lnTo>
                  <a:lnTo>
                    <a:pt x="242315" y="792479"/>
                  </a:lnTo>
                  <a:lnTo>
                    <a:pt x="484632" y="550163"/>
                  </a:lnTo>
                  <a:lnTo>
                    <a:pt x="363473" y="550163"/>
                  </a:lnTo>
                  <a:lnTo>
                    <a:pt x="36347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67433" y="3717798"/>
              <a:ext cx="485140" cy="792480"/>
            </a:xfrm>
            <a:custGeom>
              <a:avLst/>
              <a:gdLst/>
              <a:ahLst/>
              <a:cxnLst/>
              <a:rect l="l" t="t" r="r" b="b"/>
              <a:pathLst>
                <a:path w="485139" h="792479">
                  <a:moveTo>
                    <a:pt x="0" y="550163"/>
                  </a:moveTo>
                  <a:lnTo>
                    <a:pt x="121158" y="550163"/>
                  </a:lnTo>
                  <a:lnTo>
                    <a:pt x="121158" y="0"/>
                  </a:lnTo>
                  <a:lnTo>
                    <a:pt x="363473" y="0"/>
                  </a:lnTo>
                  <a:lnTo>
                    <a:pt x="363473" y="550163"/>
                  </a:lnTo>
                  <a:lnTo>
                    <a:pt x="484632" y="550163"/>
                  </a:lnTo>
                  <a:lnTo>
                    <a:pt x="242315" y="792479"/>
                  </a:lnTo>
                  <a:lnTo>
                    <a:pt x="0" y="55016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4553686"/>
              <a:ext cx="3881627" cy="45874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4529315"/>
              <a:ext cx="3886199" cy="56084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0" y="4581144"/>
              <a:ext cx="3838955" cy="36880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524000" y="4581145"/>
            <a:ext cx="3839210" cy="310341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1440">
              <a:spcBef>
                <a:spcPts val="260"/>
              </a:spcBef>
            </a:pPr>
            <a:r>
              <a:rPr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Through</a:t>
            </a:r>
            <a:r>
              <a:rPr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the</a:t>
            </a:r>
            <a:r>
              <a:rPr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right</a:t>
            </a:r>
            <a:r>
              <a:rPr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and</a:t>
            </a:r>
            <a:r>
              <a:rPr u="sng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left</a:t>
            </a:r>
            <a:r>
              <a:rPr u="sng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hepatic</a:t>
            </a:r>
            <a:r>
              <a:rPr u="sng" spc="-3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veins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600" y="-35257"/>
            <a:ext cx="8248968" cy="6898337"/>
            <a:chOff x="-4762" y="0"/>
            <a:chExt cx="8482330" cy="6863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69934" y="137849"/>
              <a:ext cx="3207040" cy="67201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5248671" cy="39319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178551" cy="4035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215128" cy="38785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5215255" cy="3878579"/>
            </a:xfrm>
            <a:custGeom>
              <a:avLst/>
              <a:gdLst/>
              <a:ahLst/>
              <a:cxnLst/>
              <a:rect l="l" t="t" r="r" b="b"/>
              <a:pathLst>
                <a:path w="5215255" h="3878579">
                  <a:moveTo>
                    <a:pt x="0" y="3878579"/>
                  </a:moveTo>
                  <a:lnTo>
                    <a:pt x="5215128" y="3878579"/>
                  </a:lnTo>
                  <a:lnTo>
                    <a:pt x="5215128" y="0"/>
                  </a:lnTo>
                  <a:lnTo>
                    <a:pt x="0" y="0"/>
                  </a:lnTo>
                  <a:lnTo>
                    <a:pt x="0" y="3878579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98259" y="-31824"/>
            <a:ext cx="3591941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>
                <a:solidFill>
                  <a:srgbClr val="00AFEF"/>
                </a:solidFill>
              </a:rPr>
              <a:t>Gallb</a:t>
            </a:r>
            <a:r>
              <a:rPr spc="-10" dirty="0">
                <a:solidFill>
                  <a:srgbClr val="00AFEF"/>
                </a:solidFill>
              </a:rPr>
              <a:t>l</a:t>
            </a:r>
            <a:r>
              <a:rPr dirty="0">
                <a:solidFill>
                  <a:srgbClr val="00AFEF"/>
                </a:solidFill>
              </a:rPr>
              <a:t>adder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7108" y="499873"/>
            <a:ext cx="4880610" cy="3284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dirty="0">
                <a:latin typeface="Times New Roman"/>
                <a:cs typeface="Times New Roman"/>
              </a:rPr>
              <a:t>The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gallbladder</a:t>
            </a:r>
            <a:r>
              <a:rPr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pear-shaped</a:t>
            </a:r>
            <a:r>
              <a:rPr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sac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lying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undersurface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liver</a:t>
            </a:r>
          </a:p>
          <a:p>
            <a:pPr>
              <a:spcBef>
                <a:spcPts val="30"/>
              </a:spcBef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250190" indent="-238125">
              <a:lnSpc>
                <a:spcPts val="2140"/>
              </a:lnSpc>
              <a:buFont typeface="Wingdings"/>
              <a:buChar char=""/>
              <a:tabLst>
                <a:tab pos="250825" algn="l"/>
              </a:tabLst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has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capacity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30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50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mL</a:t>
            </a:r>
            <a:endParaRPr dirty="0">
              <a:latin typeface="Times New Roman"/>
              <a:cs typeface="Times New Roman"/>
            </a:endParaRPr>
          </a:p>
          <a:p>
            <a:pPr marL="215265" indent="-203200">
              <a:lnSpc>
                <a:spcPts val="334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Stores</a:t>
            </a:r>
            <a:r>
              <a:rPr sz="2000" b="1" spc="1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bile</a:t>
            </a:r>
            <a:r>
              <a:rPr spc="-5" dirty="0">
                <a:latin typeface="Times New Roman"/>
                <a:cs typeface="Times New Roman"/>
              </a:rPr>
              <a:t>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which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concentrates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 absorbing</a:t>
            </a:r>
          </a:p>
          <a:p>
            <a:pPr marL="12700">
              <a:lnSpc>
                <a:spcPts val="2150"/>
              </a:lnSpc>
              <a:spcBef>
                <a:spcPts val="45"/>
              </a:spcBef>
            </a:pPr>
            <a:r>
              <a:rPr dirty="0">
                <a:latin typeface="Times New Roman"/>
                <a:cs typeface="Times New Roman"/>
              </a:rPr>
              <a:t>water</a:t>
            </a:r>
          </a:p>
          <a:p>
            <a:pPr marL="12700" marR="579755">
              <a:lnSpc>
                <a:spcPts val="2880"/>
              </a:lnSpc>
              <a:spcBef>
                <a:spcPts val="8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The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gallbladder</a:t>
            </a:r>
            <a:r>
              <a:rPr sz="2400" b="1" spc="-7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is</a:t>
            </a:r>
            <a:r>
              <a:rPr sz="2400"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FEF"/>
                </a:solidFill>
                <a:latin typeface="Times New Roman"/>
                <a:cs typeface="Times New Roman"/>
              </a:rPr>
              <a:t>divided</a:t>
            </a:r>
            <a:r>
              <a:rPr sz="2400" b="1" spc="-2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AFEF"/>
                </a:solidFill>
                <a:latin typeface="Times New Roman"/>
                <a:cs typeface="Times New Roman"/>
              </a:rPr>
              <a:t>into</a:t>
            </a:r>
            <a:r>
              <a:rPr dirty="0">
                <a:latin typeface="Times New Roman"/>
                <a:cs typeface="Times New Roman"/>
              </a:rPr>
              <a:t>: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1-The fundus</a:t>
            </a:r>
            <a:endParaRPr sz="2400" dirty="0">
              <a:latin typeface="Times New Roman"/>
              <a:cs typeface="Times New Roman"/>
            </a:endParaRPr>
          </a:p>
          <a:p>
            <a:pPr marL="342900" indent="-330835">
              <a:lnSpc>
                <a:spcPts val="2785"/>
              </a:lnSpc>
              <a:buAutoNum type="arabicPlain" startAt="2"/>
              <a:tabLst>
                <a:tab pos="343535" algn="l"/>
              </a:tabLst>
            </a:pP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Body</a:t>
            </a:r>
            <a:endParaRPr sz="2400" dirty="0">
              <a:latin typeface="Times New Roman"/>
              <a:cs typeface="Times New Roman"/>
            </a:endParaRPr>
          </a:p>
          <a:p>
            <a:pPr marL="342900" indent="-330835">
              <a:buAutoNum type="arabicPlain" startAt="2"/>
              <a:tabLst>
                <a:tab pos="343535" algn="l"/>
              </a:tabLst>
            </a:pPr>
            <a:r>
              <a:rPr sz="2400" b="1" spc="-5" dirty="0">
                <a:solidFill>
                  <a:srgbClr val="E36C09"/>
                </a:solidFill>
                <a:latin typeface="Times New Roman"/>
                <a:cs typeface="Times New Roman"/>
              </a:rPr>
              <a:t>Neck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14760" y="685800"/>
            <a:ext cx="6181440" cy="5802491"/>
            <a:chOff x="0" y="499872"/>
            <a:chExt cx="6143625" cy="6358255"/>
          </a:xfrm>
        </p:grpSpPr>
        <p:sp>
          <p:nvSpPr>
            <p:cNvPr id="11" name="object 11"/>
            <p:cNvSpPr/>
            <p:nvPr/>
          </p:nvSpPr>
          <p:spPr>
            <a:xfrm>
              <a:off x="1857755" y="2929127"/>
              <a:ext cx="3072130" cy="1905"/>
            </a:xfrm>
            <a:custGeom>
              <a:avLst/>
              <a:gdLst/>
              <a:ahLst/>
              <a:cxnLst/>
              <a:rect l="l" t="t" r="r" b="b"/>
              <a:pathLst>
                <a:path w="3072129" h="1905">
                  <a:moveTo>
                    <a:pt x="0" y="0"/>
                  </a:moveTo>
                  <a:lnTo>
                    <a:pt x="3071876" y="165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2773" y="499872"/>
              <a:ext cx="1089025" cy="2431415"/>
            </a:xfrm>
            <a:custGeom>
              <a:avLst/>
              <a:gdLst/>
              <a:ahLst/>
              <a:cxnLst/>
              <a:rect l="l" t="t" r="r" b="b"/>
              <a:pathLst>
                <a:path w="1089025" h="2431415">
                  <a:moveTo>
                    <a:pt x="1067263" y="23031"/>
                  </a:moveTo>
                  <a:lnTo>
                    <a:pt x="1057029" y="30460"/>
                  </a:lnTo>
                  <a:lnTo>
                    <a:pt x="0" y="2426335"/>
                  </a:lnTo>
                  <a:lnTo>
                    <a:pt x="11684" y="2431415"/>
                  </a:lnTo>
                  <a:lnTo>
                    <a:pt x="1068670" y="35478"/>
                  </a:lnTo>
                  <a:lnTo>
                    <a:pt x="1067263" y="23031"/>
                  </a:lnTo>
                  <a:close/>
                </a:path>
                <a:path w="1089025" h="2431415">
                  <a:moveTo>
                    <a:pt x="1078465" y="8889"/>
                  </a:moveTo>
                  <a:lnTo>
                    <a:pt x="1066546" y="8889"/>
                  </a:lnTo>
                  <a:lnTo>
                    <a:pt x="1078102" y="14097"/>
                  </a:lnTo>
                  <a:lnTo>
                    <a:pt x="1068670" y="35478"/>
                  </a:lnTo>
                  <a:lnTo>
                    <a:pt x="1075943" y="99822"/>
                  </a:lnTo>
                  <a:lnTo>
                    <a:pt x="1076325" y="103377"/>
                  </a:lnTo>
                  <a:lnTo>
                    <a:pt x="1079500" y="105917"/>
                  </a:lnTo>
                  <a:lnTo>
                    <a:pt x="1082928" y="105410"/>
                  </a:lnTo>
                  <a:lnTo>
                    <a:pt x="1086485" y="105028"/>
                  </a:lnTo>
                  <a:lnTo>
                    <a:pt x="1088898" y="101980"/>
                  </a:lnTo>
                  <a:lnTo>
                    <a:pt x="1088516" y="98425"/>
                  </a:lnTo>
                  <a:lnTo>
                    <a:pt x="1078465" y="8889"/>
                  </a:lnTo>
                  <a:close/>
                </a:path>
                <a:path w="1089025" h="2431415">
                  <a:moveTo>
                    <a:pt x="1077467" y="0"/>
                  </a:moveTo>
                  <a:lnTo>
                    <a:pt x="997203" y="58165"/>
                  </a:lnTo>
                  <a:lnTo>
                    <a:pt x="994283" y="60198"/>
                  </a:lnTo>
                  <a:lnTo>
                    <a:pt x="993648" y="64135"/>
                  </a:lnTo>
                  <a:lnTo>
                    <a:pt x="995806" y="67055"/>
                  </a:lnTo>
                  <a:lnTo>
                    <a:pt x="997838" y="69850"/>
                  </a:lnTo>
                  <a:lnTo>
                    <a:pt x="1001776" y="70485"/>
                  </a:lnTo>
                  <a:lnTo>
                    <a:pt x="1004697" y="68452"/>
                  </a:lnTo>
                  <a:lnTo>
                    <a:pt x="1057029" y="30460"/>
                  </a:lnTo>
                  <a:lnTo>
                    <a:pt x="1066546" y="8889"/>
                  </a:lnTo>
                  <a:lnTo>
                    <a:pt x="1078465" y="8889"/>
                  </a:lnTo>
                  <a:lnTo>
                    <a:pt x="1077467" y="0"/>
                  </a:lnTo>
                  <a:close/>
                </a:path>
                <a:path w="1089025" h="2431415">
                  <a:moveTo>
                    <a:pt x="1073874" y="12191"/>
                  </a:moveTo>
                  <a:lnTo>
                    <a:pt x="1066038" y="12191"/>
                  </a:lnTo>
                  <a:lnTo>
                    <a:pt x="1076071" y="16637"/>
                  </a:lnTo>
                  <a:lnTo>
                    <a:pt x="1067263" y="23031"/>
                  </a:lnTo>
                  <a:lnTo>
                    <a:pt x="1068670" y="35478"/>
                  </a:lnTo>
                  <a:lnTo>
                    <a:pt x="1078102" y="14097"/>
                  </a:lnTo>
                  <a:lnTo>
                    <a:pt x="1073874" y="12191"/>
                  </a:lnTo>
                  <a:close/>
                </a:path>
                <a:path w="1089025" h="2431415">
                  <a:moveTo>
                    <a:pt x="1066546" y="8889"/>
                  </a:moveTo>
                  <a:lnTo>
                    <a:pt x="1057029" y="30460"/>
                  </a:lnTo>
                  <a:lnTo>
                    <a:pt x="1067263" y="23031"/>
                  </a:lnTo>
                  <a:lnTo>
                    <a:pt x="1066038" y="12191"/>
                  </a:lnTo>
                  <a:lnTo>
                    <a:pt x="1073874" y="12191"/>
                  </a:lnTo>
                  <a:lnTo>
                    <a:pt x="1066546" y="8889"/>
                  </a:lnTo>
                  <a:close/>
                </a:path>
                <a:path w="1089025" h="2431415">
                  <a:moveTo>
                    <a:pt x="1066038" y="12191"/>
                  </a:moveTo>
                  <a:lnTo>
                    <a:pt x="1067263" y="23031"/>
                  </a:lnTo>
                  <a:lnTo>
                    <a:pt x="1076071" y="16637"/>
                  </a:lnTo>
                  <a:lnTo>
                    <a:pt x="1066038" y="12191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9744" y="3214116"/>
              <a:ext cx="4000500" cy="71755"/>
            </a:xfrm>
            <a:custGeom>
              <a:avLst/>
              <a:gdLst/>
              <a:ahLst/>
              <a:cxnLst/>
              <a:rect l="l" t="t" r="r" b="b"/>
              <a:pathLst>
                <a:path w="4000500" h="71754">
                  <a:moveTo>
                    <a:pt x="0" y="71500"/>
                  </a:moveTo>
                  <a:lnTo>
                    <a:pt x="400050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94655" y="1143000"/>
              <a:ext cx="1082675" cy="2075180"/>
            </a:xfrm>
            <a:custGeom>
              <a:avLst/>
              <a:gdLst/>
              <a:ahLst/>
              <a:cxnLst/>
              <a:rect l="l" t="t" r="r" b="b"/>
              <a:pathLst>
                <a:path w="1082675" h="2075180">
                  <a:moveTo>
                    <a:pt x="1065573" y="22357"/>
                  </a:moveTo>
                  <a:lnTo>
                    <a:pt x="1055035" y="29035"/>
                  </a:lnTo>
                  <a:lnTo>
                    <a:pt x="0" y="2068829"/>
                  </a:lnTo>
                  <a:lnTo>
                    <a:pt x="11176" y="2074672"/>
                  </a:lnTo>
                  <a:lnTo>
                    <a:pt x="1066216" y="35111"/>
                  </a:lnTo>
                  <a:lnTo>
                    <a:pt x="1065573" y="22357"/>
                  </a:lnTo>
                  <a:close/>
                </a:path>
                <a:path w="1082675" h="2075180">
                  <a:moveTo>
                    <a:pt x="1077627" y="8254"/>
                  </a:moveTo>
                  <a:lnTo>
                    <a:pt x="1065784" y="8254"/>
                  </a:lnTo>
                  <a:lnTo>
                    <a:pt x="1077087" y="14097"/>
                  </a:lnTo>
                  <a:lnTo>
                    <a:pt x="1066216" y="35111"/>
                  </a:lnTo>
                  <a:lnTo>
                    <a:pt x="1069467" y="99567"/>
                  </a:lnTo>
                  <a:lnTo>
                    <a:pt x="1069721" y="103124"/>
                  </a:lnTo>
                  <a:lnTo>
                    <a:pt x="1072642" y="105790"/>
                  </a:lnTo>
                  <a:lnTo>
                    <a:pt x="1076198" y="105663"/>
                  </a:lnTo>
                  <a:lnTo>
                    <a:pt x="1079627" y="105410"/>
                  </a:lnTo>
                  <a:lnTo>
                    <a:pt x="1082421" y="102488"/>
                  </a:lnTo>
                  <a:lnTo>
                    <a:pt x="1082167" y="98933"/>
                  </a:lnTo>
                  <a:lnTo>
                    <a:pt x="1077627" y="8254"/>
                  </a:lnTo>
                  <a:close/>
                </a:path>
                <a:path w="1082675" h="2075180">
                  <a:moveTo>
                    <a:pt x="1077214" y="0"/>
                  </a:moveTo>
                  <a:lnTo>
                    <a:pt x="990473" y="54990"/>
                  </a:lnTo>
                  <a:lnTo>
                    <a:pt x="989711" y="58927"/>
                  </a:lnTo>
                  <a:lnTo>
                    <a:pt x="991489" y="61849"/>
                  </a:lnTo>
                  <a:lnTo>
                    <a:pt x="993394" y="64770"/>
                  </a:lnTo>
                  <a:lnTo>
                    <a:pt x="997331" y="65659"/>
                  </a:lnTo>
                  <a:lnTo>
                    <a:pt x="1000252" y="63753"/>
                  </a:lnTo>
                  <a:lnTo>
                    <a:pt x="1055035" y="29035"/>
                  </a:lnTo>
                  <a:lnTo>
                    <a:pt x="1065784" y="8254"/>
                  </a:lnTo>
                  <a:lnTo>
                    <a:pt x="1077627" y="8254"/>
                  </a:lnTo>
                  <a:lnTo>
                    <a:pt x="1077214" y="0"/>
                  </a:lnTo>
                  <a:close/>
                </a:path>
                <a:path w="1082675" h="2075180">
                  <a:moveTo>
                    <a:pt x="1071926" y="11429"/>
                  </a:moveTo>
                  <a:lnTo>
                    <a:pt x="1065022" y="11429"/>
                  </a:lnTo>
                  <a:lnTo>
                    <a:pt x="1074801" y="16510"/>
                  </a:lnTo>
                  <a:lnTo>
                    <a:pt x="1065573" y="22357"/>
                  </a:lnTo>
                  <a:lnTo>
                    <a:pt x="1066216" y="35111"/>
                  </a:lnTo>
                  <a:lnTo>
                    <a:pt x="1077087" y="14097"/>
                  </a:lnTo>
                  <a:lnTo>
                    <a:pt x="1071926" y="11429"/>
                  </a:lnTo>
                  <a:close/>
                </a:path>
                <a:path w="1082675" h="2075180">
                  <a:moveTo>
                    <a:pt x="1065784" y="8254"/>
                  </a:moveTo>
                  <a:lnTo>
                    <a:pt x="1055035" y="29035"/>
                  </a:lnTo>
                  <a:lnTo>
                    <a:pt x="1065573" y="22357"/>
                  </a:lnTo>
                  <a:lnTo>
                    <a:pt x="1065022" y="11429"/>
                  </a:lnTo>
                  <a:lnTo>
                    <a:pt x="1071926" y="11429"/>
                  </a:lnTo>
                  <a:lnTo>
                    <a:pt x="1065784" y="8254"/>
                  </a:lnTo>
                  <a:close/>
                </a:path>
                <a:path w="1082675" h="2075180">
                  <a:moveTo>
                    <a:pt x="1065022" y="11429"/>
                  </a:moveTo>
                  <a:lnTo>
                    <a:pt x="1065573" y="22357"/>
                  </a:lnTo>
                  <a:lnTo>
                    <a:pt x="1074801" y="16510"/>
                  </a:lnTo>
                  <a:lnTo>
                    <a:pt x="1065022" y="11429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71372" y="3572255"/>
              <a:ext cx="4000500" cy="71755"/>
            </a:xfrm>
            <a:custGeom>
              <a:avLst/>
              <a:gdLst/>
              <a:ahLst/>
              <a:cxnLst/>
              <a:rect l="l" t="t" r="r" b="b"/>
              <a:pathLst>
                <a:path w="4000500" h="71754">
                  <a:moveTo>
                    <a:pt x="0" y="71374"/>
                  </a:moveTo>
                  <a:lnTo>
                    <a:pt x="4000500" y="0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67427" y="2500883"/>
              <a:ext cx="1076325" cy="1076325"/>
            </a:xfrm>
            <a:custGeom>
              <a:avLst/>
              <a:gdLst/>
              <a:ahLst/>
              <a:cxnLst/>
              <a:rect l="l" t="t" r="r" b="b"/>
              <a:pathLst>
                <a:path w="1076325" h="1076325">
                  <a:moveTo>
                    <a:pt x="1058186" y="17760"/>
                  </a:moveTo>
                  <a:lnTo>
                    <a:pt x="1046106" y="20947"/>
                  </a:lnTo>
                  <a:lnTo>
                    <a:pt x="0" y="1067053"/>
                  </a:lnTo>
                  <a:lnTo>
                    <a:pt x="8889" y="1076070"/>
                  </a:lnTo>
                  <a:lnTo>
                    <a:pt x="1054963" y="29997"/>
                  </a:lnTo>
                  <a:lnTo>
                    <a:pt x="1058186" y="17760"/>
                  </a:lnTo>
                  <a:close/>
                </a:path>
                <a:path w="1076325" h="1076325">
                  <a:moveTo>
                    <a:pt x="1074897" y="4444"/>
                  </a:moveTo>
                  <a:lnTo>
                    <a:pt x="1062609" y="4444"/>
                  </a:lnTo>
                  <a:lnTo>
                    <a:pt x="1071626" y="13335"/>
                  </a:lnTo>
                  <a:lnTo>
                    <a:pt x="1054963" y="29997"/>
                  </a:lnTo>
                  <a:lnTo>
                    <a:pt x="1037589" y="96012"/>
                  </a:lnTo>
                  <a:lnTo>
                    <a:pt x="1039622" y="99440"/>
                  </a:lnTo>
                  <a:lnTo>
                    <a:pt x="1046480" y="101218"/>
                  </a:lnTo>
                  <a:lnTo>
                    <a:pt x="1049909" y="99187"/>
                  </a:lnTo>
                  <a:lnTo>
                    <a:pt x="1050798" y="95757"/>
                  </a:lnTo>
                  <a:lnTo>
                    <a:pt x="1074897" y="4444"/>
                  </a:lnTo>
                  <a:close/>
                </a:path>
                <a:path w="1076325" h="1076325">
                  <a:moveTo>
                    <a:pt x="1076071" y="0"/>
                  </a:moveTo>
                  <a:lnTo>
                    <a:pt x="976757" y="26035"/>
                  </a:lnTo>
                  <a:lnTo>
                    <a:pt x="974725" y="29590"/>
                  </a:lnTo>
                  <a:lnTo>
                    <a:pt x="975613" y="33019"/>
                  </a:lnTo>
                  <a:lnTo>
                    <a:pt x="976502" y="36321"/>
                  </a:lnTo>
                  <a:lnTo>
                    <a:pt x="980059" y="38353"/>
                  </a:lnTo>
                  <a:lnTo>
                    <a:pt x="1046106" y="20947"/>
                  </a:lnTo>
                  <a:lnTo>
                    <a:pt x="1062609" y="4444"/>
                  </a:lnTo>
                  <a:lnTo>
                    <a:pt x="1074897" y="4444"/>
                  </a:lnTo>
                  <a:lnTo>
                    <a:pt x="1076071" y="0"/>
                  </a:lnTo>
                  <a:close/>
                </a:path>
                <a:path w="1076325" h="1076325">
                  <a:moveTo>
                    <a:pt x="1065442" y="7238"/>
                  </a:moveTo>
                  <a:lnTo>
                    <a:pt x="1060958" y="7238"/>
                  </a:lnTo>
                  <a:lnTo>
                    <a:pt x="1068705" y="14986"/>
                  </a:lnTo>
                  <a:lnTo>
                    <a:pt x="1058186" y="17760"/>
                  </a:lnTo>
                  <a:lnTo>
                    <a:pt x="1054963" y="29997"/>
                  </a:lnTo>
                  <a:lnTo>
                    <a:pt x="1071626" y="13335"/>
                  </a:lnTo>
                  <a:lnTo>
                    <a:pt x="1065442" y="7238"/>
                  </a:lnTo>
                  <a:close/>
                </a:path>
                <a:path w="1076325" h="1076325">
                  <a:moveTo>
                    <a:pt x="1062609" y="4444"/>
                  </a:moveTo>
                  <a:lnTo>
                    <a:pt x="1046106" y="20947"/>
                  </a:lnTo>
                  <a:lnTo>
                    <a:pt x="1058186" y="17760"/>
                  </a:lnTo>
                  <a:lnTo>
                    <a:pt x="1060958" y="7238"/>
                  </a:lnTo>
                  <a:lnTo>
                    <a:pt x="1065442" y="7238"/>
                  </a:lnTo>
                  <a:lnTo>
                    <a:pt x="1062609" y="4444"/>
                  </a:lnTo>
                  <a:close/>
                </a:path>
                <a:path w="1076325" h="1076325">
                  <a:moveTo>
                    <a:pt x="1060958" y="7238"/>
                  </a:moveTo>
                  <a:lnTo>
                    <a:pt x="1058186" y="17760"/>
                  </a:lnTo>
                  <a:lnTo>
                    <a:pt x="1068705" y="14986"/>
                  </a:lnTo>
                  <a:lnTo>
                    <a:pt x="1060958" y="7238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149281"/>
              <a:ext cx="4605551" cy="7087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121906"/>
              <a:ext cx="3927347" cy="7360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167627"/>
              <a:ext cx="4572000" cy="646176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534813" y="5814694"/>
            <a:ext cx="4572000" cy="593111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 marR="869315">
              <a:spcBef>
                <a:spcPts val="305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neck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gallbladder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becomes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continuous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with</a:t>
            </a:r>
            <a:r>
              <a:rPr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cystic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duct</a:t>
            </a:r>
            <a:r>
              <a:rPr spc="-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70185" y="3962626"/>
            <a:ext cx="4639310" cy="1887220"/>
            <a:chOff x="0" y="4241291"/>
            <a:chExt cx="4639310" cy="1887220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4268708"/>
              <a:ext cx="4605551" cy="173434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4241291"/>
              <a:ext cx="4639055" cy="18867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4287011"/>
              <a:ext cx="4572000" cy="166268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00726" y="4046074"/>
            <a:ext cx="4572000" cy="1663064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65100" marR="158115" indent="156845">
              <a:spcBef>
                <a:spcPts val="310"/>
              </a:spcBef>
              <a:buSzPct val="94444"/>
              <a:buFont typeface="Wingdings"/>
              <a:buChar char=""/>
              <a:tabLst>
                <a:tab pos="504825" algn="l"/>
              </a:tabLst>
            </a:pP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The </a:t>
            </a:r>
            <a:r>
              <a:rPr b="1" spc="-10" dirty="0">
                <a:solidFill>
                  <a:srgbClr val="00AFEF"/>
                </a:solidFill>
                <a:latin typeface="Times New Roman"/>
                <a:cs typeface="Times New Roman"/>
              </a:rPr>
              <a:t>fundus 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projects </a:t>
            </a:r>
            <a:r>
              <a:rPr b="1" dirty="0">
                <a:solidFill>
                  <a:srgbClr val="00AFEF"/>
                </a:solidFill>
                <a:latin typeface="Times New Roman"/>
                <a:cs typeface="Times New Roman"/>
              </a:rPr>
              <a:t>below 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AFEF"/>
                </a:solidFill>
                <a:latin typeface="Times New Roman"/>
                <a:cs typeface="Times New Roman"/>
              </a:rPr>
              <a:t>inferior </a:t>
            </a:r>
            <a:r>
              <a:rPr b="1" spc="5" dirty="0">
                <a:solidFill>
                  <a:srgbClr val="00AFE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AFEF"/>
                </a:solidFill>
                <a:latin typeface="Times New Roman"/>
                <a:cs typeface="Times New Roman"/>
              </a:rPr>
              <a:t>margin of </a:t>
            </a:r>
            <a:r>
              <a:rPr b="1" spc="-5" dirty="0">
                <a:solidFill>
                  <a:srgbClr val="00AFEF"/>
                </a:solidFill>
                <a:latin typeface="Times New Roman"/>
                <a:cs typeface="Times New Roman"/>
              </a:rPr>
              <a:t>the </a:t>
            </a:r>
            <a:r>
              <a:rPr b="1" spc="-30" dirty="0">
                <a:solidFill>
                  <a:srgbClr val="00AFEF"/>
                </a:solidFill>
                <a:latin typeface="Times New Roman"/>
                <a:cs typeface="Times New Roman"/>
              </a:rPr>
              <a:t>liver, </a:t>
            </a:r>
            <a:r>
              <a:rPr dirty="0">
                <a:latin typeface="Times New Roman"/>
                <a:cs typeface="Times New Roman"/>
              </a:rPr>
              <a:t>it comes in contact with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anterior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abdominal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wall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level</a:t>
            </a:r>
            <a:r>
              <a:rPr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the</a:t>
            </a:r>
            <a:endParaRPr>
              <a:latin typeface="Times New Roman"/>
              <a:cs typeface="Times New Roman"/>
            </a:endParaRPr>
          </a:p>
          <a:p>
            <a:pPr marL="1716405" marR="634365" indent="-1078230">
              <a:lnSpc>
                <a:spcPts val="2880"/>
              </a:lnSpc>
              <a:spcBef>
                <a:spcPts val="70"/>
              </a:spcBef>
            </a:pPr>
            <a:r>
              <a:rPr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tip</a:t>
            </a:r>
            <a:r>
              <a:rPr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400" b="1" u="heavy" spc="-10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ninth</a:t>
            </a:r>
            <a:r>
              <a:rPr sz="2400" b="1" u="heavy" spc="-10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right</a:t>
            </a:r>
            <a:r>
              <a:rPr sz="2400" b="1" u="heavy" spc="-20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00CC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costal </a:t>
            </a:r>
            <a:r>
              <a:rPr sz="2400" b="1" spc="-5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cartilage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137849"/>
            <a:ext cx="3919880" cy="595815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83664" y="959984"/>
            <a:ext cx="3234055" cy="2007235"/>
            <a:chOff x="0" y="0"/>
            <a:chExt cx="3234055" cy="20072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022132" cy="193098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233927" cy="2007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988564" cy="18775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877187" y="1022875"/>
            <a:ext cx="2988945" cy="174599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481330">
              <a:spcBef>
                <a:spcPts val="254"/>
              </a:spcBef>
            </a:pP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Cystic</a:t>
            </a:r>
            <a:r>
              <a:rPr sz="3200" b="1" spc="-5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AF50"/>
                </a:solidFill>
                <a:latin typeface="Times New Roman"/>
                <a:cs typeface="Times New Roman"/>
              </a:rPr>
              <a:t>Duct</a:t>
            </a:r>
            <a:endParaRPr sz="3200">
              <a:latin typeface="Times New Roman"/>
              <a:cs typeface="Times New Roman"/>
            </a:endParaRPr>
          </a:p>
          <a:p>
            <a:pPr marL="374015" indent="-283210">
              <a:spcBef>
                <a:spcPts val="1085"/>
              </a:spcBef>
              <a:buSzPct val="96428"/>
              <a:buFont typeface="Wingdings"/>
              <a:buChar char=""/>
              <a:tabLst>
                <a:tab pos="37465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cystic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duct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endParaRPr sz="2800">
              <a:latin typeface="Times New Roman"/>
              <a:cs typeface="Times New Roman"/>
            </a:endParaRPr>
          </a:p>
          <a:p>
            <a:pPr marL="91440">
              <a:spcBef>
                <a:spcPts val="1680"/>
              </a:spcBef>
            </a:pPr>
            <a:r>
              <a:rPr sz="2800" spc="-5" dirty="0">
                <a:latin typeface="Times New Roman"/>
                <a:cs typeface="Times New Roman"/>
              </a:rPr>
              <a:t>about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(3.8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cm)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long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95272" y="2979405"/>
            <a:ext cx="3070860" cy="1856739"/>
            <a:chOff x="271272" y="2979404"/>
            <a:chExt cx="3070860" cy="1856739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1559" y="2979404"/>
              <a:ext cx="2915421" cy="182578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272" y="3040380"/>
              <a:ext cx="3070860" cy="1795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9664" y="2997708"/>
              <a:ext cx="2843784" cy="17541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883664" y="2997707"/>
            <a:ext cx="2844165" cy="1651092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273685" indent="-182880">
              <a:spcBef>
                <a:spcPts val="994"/>
              </a:spcBef>
              <a:buSzPct val="94444"/>
              <a:buFont typeface="Wingdings"/>
              <a:buChar char=""/>
              <a:tabLst>
                <a:tab pos="274320" algn="l"/>
              </a:tabLst>
            </a:pPr>
            <a:r>
              <a:rPr dirty="0">
                <a:latin typeface="Times New Roman"/>
                <a:cs typeface="Times New Roman"/>
              </a:rPr>
              <a:t>Connects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neck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91440" marR="83820">
              <a:lnSpc>
                <a:spcPct val="150000"/>
              </a:lnSpc>
            </a:pPr>
            <a:r>
              <a:rPr dirty="0">
                <a:latin typeface="Times New Roman"/>
                <a:cs typeface="Times New Roman"/>
              </a:rPr>
              <a:t>gallbladder to the </a:t>
            </a:r>
            <a:r>
              <a:rPr spc="-5" dirty="0">
                <a:latin typeface="Times New Roman"/>
                <a:cs typeface="Times New Roman"/>
              </a:rPr>
              <a:t>common </a:t>
            </a:r>
            <a:r>
              <a:rPr dirty="0">
                <a:latin typeface="Times New Roman"/>
                <a:cs typeface="Times New Roman"/>
              </a:rPr>
              <a:t> hepatic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duct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form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bile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duct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599" y="543045"/>
            <a:ext cx="4987931" cy="547675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812037" y="1135380"/>
            <a:ext cx="2700655" cy="3877310"/>
          </a:xfrm>
          <a:custGeom>
            <a:avLst/>
            <a:gdLst/>
            <a:ahLst/>
            <a:cxnLst/>
            <a:rect l="l" t="t" r="r" b="b"/>
            <a:pathLst>
              <a:path w="2700655" h="3877310">
                <a:moveTo>
                  <a:pt x="2700528" y="0"/>
                </a:moveTo>
                <a:lnTo>
                  <a:pt x="0" y="0"/>
                </a:lnTo>
                <a:lnTo>
                  <a:pt x="0" y="3877055"/>
                </a:lnTo>
                <a:lnTo>
                  <a:pt x="2700528" y="3877055"/>
                </a:lnTo>
                <a:lnTo>
                  <a:pt x="2700528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5330" y="1112266"/>
            <a:ext cx="1911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marR="5080" indent="-384175">
              <a:lnSpc>
                <a:spcPct val="15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Blood</a:t>
            </a:r>
            <a:r>
              <a:rPr sz="1800" u="heavy" spc="-30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 </a:t>
            </a:r>
            <a:r>
              <a:rPr sz="1800" u="heavy" spc="-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supply</a:t>
            </a:r>
            <a:r>
              <a:rPr sz="1800" u="heavy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 of</a:t>
            </a:r>
            <a:r>
              <a:rPr sz="1800" u="heavy" spc="-1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 </a:t>
            </a:r>
            <a:r>
              <a:rPr sz="1800" u="heavy" spc="-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the </a:t>
            </a:r>
            <a:r>
              <a:rPr sz="1800" spc="-434" dirty="0">
                <a:solidFill>
                  <a:srgbClr val="E36C09"/>
                </a:solidFill>
              </a:rPr>
              <a:t> </a:t>
            </a:r>
            <a:r>
              <a:rPr sz="1800" u="heavy" spc="-5" dirty="0">
                <a:solidFill>
                  <a:srgbClr val="E36C09"/>
                </a:solidFill>
                <a:uFill>
                  <a:solidFill>
                    <a:srgbClr val="E36C09"/>
                  </a:solidFill>
                </a:uFill>
              </a:rPr>
              <a:t>gallbladder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1909369" y="1889309"/>
            <a:ext cx="250507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5"/>
              </a:spcBef>
            </a:pPr>
            <a:r>
              <a:rPr sz="2400" b="1" spc="-5" dirty="0">
                <a:latin typeface="Times New Roman"/>
                <a:cs typeface="Times New Roman"/>
              </a:rPr>
              <a:t>The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cystic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artery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branch of the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right hepatic </a:t>
            </a:r>
            <a:r>
              <a:rPr sz="3200" b="1" spc="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artery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00" y="0"/>
            <a:ext cx="8620126" cy="6355080"/>
            <a:chOff x="0" y="0"/>
            <a:chExt cx="9001125" cy="63550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3500" y="356615"/>
              <a:ext cx="3857244" cy="52867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5287010" cy="6355080"/>
            </a:xfrm>
            <a:custGeom>
              <a:avLst/>
              <a:gdLst/>
              <a:ahLst/>
              <a:cxnLst/>
              <a:rect l="l" t="t" r="r" b="b"/>
              <a:pathLst>
                <a:path w="5287010" h="6355080">
                  <a:moveTo>
                    <a:pt x="5286756" y="0"/>
                  </a:moveTo>
                  <a:lnTo>
                    <a:pt x="0" y="0"/>
                  </a:lnTo>
                  <a:lnTo>
                    <a:pt x="0" y="6355080"/>
                  </a:lnTo>
                  <a:lnTo>
                    <a:pt x="5286756" y="6355080"/>
                  </a:lnTo>
                  <a:lnTo>
                    <a:pt x="5286756" y="0"/>
                  </a:lnTo>
                  <a:close/>
                </a:path>
              </a:pathLst>
            </a:custGeom>
            <a:solidFill>
              <a:srgbClr val="F9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31644" y="-28324"/>
            <a:ext cx="4244011" cy="622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dirty="0"/>
              <a:t>Acute</a:t>
            </a:r>
            <a:r>
              <a:rPr spc="-65" dirty="0"/>
              <a:t> </a:t>
            </a:r>
            <a:r>
              <a:rPr dirty="0"/>
              <a:t>Cholecystitis</a:t>
            </a:r>
          </a:p>
        </p:txBody>
      </p:sp>
      <p:sp>
        <p:nvSpPr>
          <p:cNvPr id="6" name="object 6"/>
          <p:cNvSpPr/>
          <p:nvPr/>
        </p:nvSpPr>
        <p:spPr>
          <a:xfrm>
            <a:off x="2199131" y="2604516"/>
            <a:ext cx="3785870" cy="21590"/>
          </a:xfrm>
          <a:custGeom>
            <a:avLst/>
            <a:gdLst/>
            <a:ahLst/>
            <a:cxnLst/>
            <a:rect l="l" t="t" r="r" b="b"/>
            <a:pathLst>
              <a:path w="3785870" h="21589">
                <a:moveTo>
                  <a:pt x="3785616" y="0"/>
                </a:moveTo>
                <a:lnTo>
                  <a:pt x="0" y="0"/>
                </a:lnTo>
                <a:lnTo>
                  <a:pt x="0" y="21336"/>
                </a:lnTo>
                <a:lnTo>
                  <a:pt x="3785616" y="21336"/>
                </a:lnTo>
                <a:lnTo>
                  <a:pt x="3785616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0691" y="528702"/>
            <a:ext cx="5068570" cy="438774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94945" indent="-182245" algn="just">
              <a:spcBef>
                <a:spcPts val="102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dirty="0">
                <a:latin typeface="Times New Roman"/>
                <a:cs typeface="Times New Roman"/>
              </a:rPr>
              <a:t>Acute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cholecystitis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produces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discomfort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</a:p>
          <a:p>
            <a:pPr marL="12700">
              <a:spcBef>
                <a:spcPts val="1420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epigastrium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8000"/>
              </a:lnSpc>
              <a:spcBef>
                <a:spcPts val="2250"/>
              </a:spcBef>
              <a:buSzPct val="94444"/>
              <a:buFont typeface="Wingdings"/>
              <a:buChar char=""/>
              <a:tabLst>
                <a:tab pos="250825" algn="l"/>
              </a:tabLst>
            </a:pPr>
            <a:r>
              <a:rPr spc="-5" dirty="0">
                <a:latin typeface="Times New Roman"/>
                <a:cs typeface="Times New Roman"/>
              </a:rPr>
              <a:t>Inflammation </a:t>
            </a:r>
            <a:r>
              <a:rPr dirty="0">
                <a:latin typeface="Times New Roman"/>
                <a:cs typeface="Times New Roman"/>
              </a:rPr>
              <a:t>of the gallbladder </a:t>
            </a:r>
            <a:r>
              <a:rPr spc="-5" dirty="0">
                <a:latin typeface="Times New Roman"/>
                <a:cs typeface="Times New Roman"/>
              </a:rPr>
              <a:t>may </a:t>
            </a:r>
            <a:r>
              <a:rPr dirty="0">
                <a:latin typeface="Times New Roman"/>
                <a:cs typeface="Times New Roman"/>
              </a:rPr>
              <a:t>cause irritation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subdiaphragmatic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parietal peritoneum</a:t>
            </a:r>
            <a:r>
              <a:rPr dirty="0">
                <a:latin typeface="Times New Roman"/>
                <a:cs typeface="Times New Roman"/>
              </a:rPr>
              <a:t>, which </a:t>
            </a:r>
            <a:r>
              <a:rPr spc="-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supplied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</a:t>
            </a:r>
            <a:r>
              <a:rPr spc="-5" dirty="0">
                <a:latin typeface="Times New Roman"/>
                <a:cs typeface="Times New Roman"/>
              </a:rPr>
              <a:t>part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phrenic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nerve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spcBef>
                <a:spcPts val="1680"/>
              </a:spcBef>
            </a:pP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(C3,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4,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and 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5)</a:t>
            </a:r>
            <a:endParaRPr sz="2800" dirty="0">
              <a:latin typeface="Times New Roman"/>
              <a:cs typeface="Times New Roman"/>
            </a:endParaRPr>
          </a:p>
          <a:p>
            <a:pPr marL="12700" marR="11430" algn="just">
              <a:lnSpc>
                <a:spcPct val="150100"/>
              </a:lnSpc>
              <a:spcBef>
                <a:spcPts val="254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dirty="0">
                <a:latin typeface="Times New Roman"/>
                <a:cs typeface="Times New Roman"/>
              </a:rPr>
              <a:t>This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may</a:t>
            </a:r>
            <a:r>
              <a:rPr dirty="0">
                <a:latin typeface="Times New Roman"/>
                <a:cs typeface="Times New Roman"/>
              </a:rPr>
              <a:t> give</a:t>
            </a:r>
            <a:r>
              <a:rPr spc="-5" dirty="0">
                <a:latin typeface="Times New Roman"/>
                <a:cs typeface="Times New Roman"/>
              </a:rPr>
              <a:t> rise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referred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over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shoulder,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because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skin 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area</a:t>
            </a:r>
            <a:r>
              <a:rPr spc="-5" dirty="0">
                <a:latin typeface="Times New Roman"/>
                <a:cs typeface="Times New Roman"/>
              </a:rPr>
              <a:t> 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supplied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 the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31644" y="4713986"/>
            <a:ext cx="3959860" cy="1489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</a:pP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supraclavicular</a:t>
            </a:r>
            <a:r>
              <a:rPr sz="3200" b="1" spc="-1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nerves </a:t>
            </a:r>
            <a:r>
              <a:rPr sz="3200" b="1" spc="-7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(C3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and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C00000"/>
                </a:solidFill>
                <a:latin typeface="Times New Roman"/>
                <a:cs typeface="Times New Roman"/>
              </a:rPr>
              <a:t>4)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85968" y="1499617"/>
            <a:ext cx="2013585" cy="3732529"/>
          </a:xfrm>
          <a:custGeom>
            <a:avLst/>
            <a:gdLst/>
            <a:ahLst/>
            <a:cxnLst/>
            <a:rect l="l" t="t" r="r" b="b"/>
            <a:pathLst>
              <a:path w="2013585" h="3732529">
                <a:moveTo>
                  <a:pt x="1997959" y="22186"/>
                </a:moveTo>
                <a:lnTo>
                  <a:pt x="1987172" y="28788"/>
                </a:lnTo>
                <a:lnTo>
                  <a:pt x="0" y="3726053"/>
                </a:lnTo>
                <a:lnTo>
                  <a:pt x="11176" y="3732022"/>
                </a:lnTo>
                <a:lnTo>
                  <a:pt x="1998392" y="34675"/>
                </a:lnTo>
                <a:lnTo>
                  <a:pt x="1997959" y="22186"/>
                </a:lnTo>
                <a:close/>
              </a:path>
              <a:path w="2013585" h="3732529">
                <a:moveTo>
                  <a:pt x="2010178" y="8000"/>
                </a:moveTo>
                <a:lnTo>
                  <a:pt x="1998345" y="8000"/>
                </a:lnTo>
                <a:lnTo>
                  <a:pt x="2009521" y="13970"/>
                </a:lnTo>
                <a:lnTo>
                  <a:pt x="1998392" y="34675"/>
                </a:lnTo>
                <a:lnTo>
                  <a:pt x="2000758" y="102997"/>
                </a:lnTo>
                <a:lnTo>
                  <a:pt x="2003679" y="105663"/>
                </a:lnTo>
                <a:lnTo>
                  <a:pt x="2010664" y="105410"/>
                </a:lnTo>
                <a:lnTo>
                  <a:pt x="2013458" y="102488"/>
                </a:lnTo>
                <a:lnTo>
                  <a:pt x="2010178" y="8000"/>
                </a:lnTo>
                <a:close/>
              </a:path>
              <a:path w="2013585" h="3732529">
                <a:moveTo>
                  <a:pt x="2009902" y="0"/>
                </a:moveTo>
                <a:lnTo>
                  <a:pt x="1925320" y="51688"/>
                </a:lnTo>
                <a:lnTo>
                  <a:pt x="1922399" y="53594"/>
                </a:lnTo>
                <a:lnTo>
                  <a:pt x="1921383" y="57531"/>
                </a:lnTo>
                <a:lnTo>
                  <a:pt x="1923288" y="60451"/>
                </a:lnTo>
                <a:lnTo>
                  <a:pt x="1925066" y="63500"/>
                </a:lnTo>
                <a:lnTo>
                  <a:pt x="1929003" y="64388"/>
                </a:lnTo>
                <a:lnTo>
                  <a:pt x="1987172" y="28788"/>
                </a:lnTo>
                <a:lnTo>
                  <a:pt x="1998345" y="8000"/>
                </a:lnTo>
                <a:lnTo>
                  <a:pt x="2010178" y="8000"/>
                </a:lnTo>
                <a:lnTo>
                  <a:pt x="2009902" y="0"/>
                </a:lnTo>
                <a:close/>
              </a:path>
              <a:path w="2013585" h="3732529">
                <a:moveTo>
                  <a:pt x="2004527" y="11303"/>
                </a:moveTo>
                <a:lnTo>
                  <a:pt x="1997583" y="11303"/>
                </a:lnTo>
                <a:lnTo>
                  <a:pt x="2007235" y="16510"/>
                </a:lnTo>
                <a:lnTo>
                  <a:pt x="1997959" y="22186"/>
                </a:lnTo>
                <a:lnTo>
                  <a:pt x="1998392" y="34675"/>
                </a:lnTo>
                <a:lnTo>
                  <a:pt x="2009521" y="13970"/>
                </a:lnTo>
                <a:lnTo>
                  <a:pt x="2004527" y="11303"/>
                </a:lnTo>
                <a:close/>
              </a:path>
              <a:path w="2013585" h="3732529">
                <a:moveTo>
                  <a:pt x="1998345" y="8000"/>
                </a:moveTo>
                <a:lnTo>
                  <a:pt x="1987172" y="28788"/>
                </a:lnTo>
                <a:lnTo>
                  <a:pt x="1997959" y="22186"/>
                </a:lnTo>
                <a:lnTo>
                  <a:pt x="1997583" y="11303"/>
                </a:lnTo>
                <a:lnTo>
                  <a:pt x="2004527" y="11303"/>
                </a:lnTo>
                <a:lnTo>
                  <a:pt x="1998345" y="8000"/>
                </a:lnTo>
                <a:close/>
              </a:path>
              <a:path w="2013585" h="3732529">
                <a:moveTo>
                  <a:pt x="1997583" y="11303"/>
                </a:moveTo>
                <a:lnTo>
                  <a:pt x="1997959" y="22186"/>
                </a:lnTo>
                <a:lnTo>
                  <a:pt x="2007235" y="16510"/>
                </a:lnTo>
                <a:lnTo>
                  <a:pt x="1997583" y="1130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3095245"/>
            <a:ext cx="3957954" cy="1932939"/>
            <a:chOff x="0" y="3095244"/>
            <a:chExt cx="3957954" cy="19329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22660"/>
              <a:ext cx="3957852" cy="18257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95244"/>
              <a:ext cx="3864863" cy="1932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140964"/>
              <a:ext cx="3924300" cy="17541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24000" y="3140965"/>
            <a:ext cx="3924300" cy="1754505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273685" indent="-182245">
              <a:spcBef>
                <a:spcPts val="305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bile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ducts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liver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consist</a:t>
            </a:r>
            <a:r>
              <a:rPr dirty="0">
                <a:latin typeface="Times New Roman"/>
                <a:cs typeface="Times New Roman"/>
              </a:rPr>
              <a:t> 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  <a:p>
            <a:pPr marL="147320" marR="1877695"/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Right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hepatic</a:t>
            </a:r>
            <a:r>
              <a:rPr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ducts </a:t>
            </a:r>
            <a:r>
              <a:rPr b="1"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Left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hepatic</a:t>
            </a:r>
            <a:r>
              <a:rPr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ducts</a:t>
            </a:r>
            <a:endParaRPr>
              <a:latin typeface="Times New Roman"/>
              <a:cs typeface="Times New Roman"/>
            </a:endParaRPr>
          </a:p>
          <a:p>
            <a:pPr marL="91440"/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common</a:t>
            </a:r>
            <a:r>
              <a:rPr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hepatic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duct</a:t>
            </a:r>
            <a:endParaRPr>
              <a:latin typeface="Times New Roman"/>
              <a:cs typeface="Times New Roman"/>
            </a:endParaRPr>
          </a:p>
          <a:p>
            <a:pPr marL="91440"/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cystic</a:t>
            </a:r>
            <a:r>
              <a:rPr b="1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duct</a:t>
            </a:r>
            <a:endParaRPr>
              <a:latin typeface="Times New Roman"/>
              <a:cs typeface="Times New Roman"/>
            </a:endParaRPr>
          </a:p>
          <a:p>
            <a:pPr marL="144780">
              <a:spcBef>
                <a:spcPts val="5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bile</a:t>
            </a:r>
            <a:r>
              <a:rPr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duct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38431" y="1"/>
            <a:ext cx="8991705" cy="6759623"/>
            <a:chOff x="-85569" y="0"/>
            <a:chExt cx="8991705" cy="6759623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628" y="238905"/>
              <a:ext cx="4262508" cy="65207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4605551" cy="25161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4677155" cy="23134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85569" y="818097"/>
              <a:ext cx="4664967" cy="216755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457646" y="868192"/>
            <a:ext cx="4572000" cy="2133918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spcBef>
                <a:spcPts val="260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Bile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Ducts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Liver</a:t>
            </a:r>
            <a:endParaRPr sz="2800" dirty="0">
              <a:latin typeface="Times New Roman"/>
              <a:cs typeface="Times New Roman"/>
            </a:endParaRPr>
          </a:p>
          <a:p>
            <a:pPr marL="91440" marR="120650">
              <a:spcBef>
                <a:spcPts val="40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dirty="0">
                <a:latin typeface="Times New Roman"/>
                <a:cs typeface="Times New Roman"/>
              </a:rPr>
              <a:t>Bile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secreted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liver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cells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constant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rate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about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40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hour.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  <a:buFont typeface="Wingdings"/>
              <a:buChar char=""/>
            </a:pPr>
            <a:endParaRPr sz="1850" dirty="0">
              <a:latin typeface="Times New Roman"/>
              <a:cs typeface="Times New Roman"/>
            </a:endParaRPr>
          </a:p>
          <a:p>
            <a:pPr marL="91440" marR="120650">
              <a:spcBef>
                <a:spcPts val="5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spc="-5" dirty="0">
                <a:latin typeface="Times New Roman"/>
                <a:cs typeface="Times New Roman"/>
              </a:rPr>
              <a:t>When </a:t>
            </a:r>
            <a:r>
              <a:rPr dirty="0">
                <a:latin typeface="Times New Roman"/>
                <a:cs typeface="Times New Roman"/>
              </a:rPr>
              <a:t>digestion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not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taking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place,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bile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stored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concentrated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gallbladder;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later,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delivered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duodenum.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028189" y="2883396"/>
            <a:ext cx="5847715" cy="2563495"/>
            <a:chOff x="1504188" y="2883395"/>
            <a:chExt cx="5847715" cy="256349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80260" y="2883395"/>
              <a:ext cx="4914899" cy="7711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123186" y="3004038"/>
              <a:ext cx="4665345" cy="589915"/>
            </a:xfrm>
            <a:custGeom>
              <a:avLst/>
              <a:gdLst/>
              <a:ahLst/>
              <a:cxnLst/>
              <a:rect l="l" t="t" r="r" b="b"/>
              <a:pathLst>
                <a:path w="4665345" h="589914">
                  <a:moveTo>
                    <a:pt x="4555359" y="61783"/>
                  </a:moveTo>
                  <a:lnTo>
                    <a:pt x="0" y="551326"/>
                  </a:lnTo>
                  <a:lnTo>
                    <a:pt x="4063" y="589299"/>
                  </a:lnTo>
                  <a:lnTo>
                    <a:pt x="4559262" y="99648"/>
                  </a:lnTo>
                  <a:lnTo>
                    <a:pt x="4589752" y="77189"/>
                  </a:lnTo>
                  <a:lnTo>
                    <a:pt x="4555359" y="61783"/>
                  </a:lnTo>
                  <a:close/>
                </a:path>
                <a:path w="4665345" h="589914">
                  <a:moveTo>
                    <a:pt x="4631776" y="54248"/>
                  </a:moveTo>
                  <a:lnTo>
                    <a:pt x="4625467" y="54248"/>
                  </a:lnTo>
                  <a:lnTo>
                    <a:pt x="4629531" y="92094"/>
                  </a:lnTo>
                  <a:lnTo>
                    <a:pt x="4559262" y="99648"/>
                  </a:lnTo>
                  <a:lnTo>
                    <a:pt x="4509516" y="136290"/>
                  </a:lnTo>
                  <a:lnTo>
                    <a:pt x="4504471" y="141886"/>
                  </a:lnTo>
                  <a:lnTo>
                    <a:pt x="4502023" y="148768"/>
                  </a:lnTo>
                  <a:lnTo>
                    <a:pt x="4502336" y="156079"/>
                  </a:lnTo>
                  <a:lnTo>
                    <a:pt x="4505579" y="162960"/>
                  </a:lnTo>
                  <a:lnTo>
                    <a:pt x="4511172" y="168060"/>
                  </a:lnTo>
                  <a:lnTo>
                    <a:pt x="4518040" y="170517"/>
                  </a:lnTo>
                  <a:lnTo>
                    <a:pt x="4525313" y="170211"/>
                  </a:lnTo>
                  <a:lnTo>
                    <a:pt x="4532121" y="167024"/>
                  </a:lnTo>
                  <a:lnTo>
                    <a:pt x="4664964" y="69107"/>
                  </a:lnTo>
                  <a:lnTo>
                    <a:pt x="4631776" y="54248"/>
                  </a:lnTo>
                  <a:close/>
                </a:path>
                <a:path w="4665345" h="589914">
                  <a:moveTo>
                    <a:pt x="4589752" y="77189"/>
                  </a:moveTo>
                  <a:lnTo>
                    <a:pt x="4559262" y="99648"/>
                  </a:lnTo>
                  <a:lnTo>
                    <a:pt x="4629531" y="92094"/>
                  </a:lnTo>
                  <a:lnTo>
                    <a:pt x="4629367" y="90570"/>
                  </a:lnTo>
                  <a:lnTo>
                    <a:pt x="4619624" y="90570"/>
                  </a:lnTo>
                  <a:lnTo>
                    <a:pt x="4589752" y="77189"/>
                  </a:lnTo>
                  <a:close/>
                </a:path>
                <a:path w="4665345" h="589914">
                  <a:moveTo>
                    <a:pt x="4616069" y="57804"/>
                  </a:moveTo>
                  <a:lnTo>
                    <a:pt x="4589752" y="77189"/>
                  </a:lnTo>
                  <a:lnTo>
                    <a:pt x="4619624" y="90570"/>
                  </a:lnTo>
                  <a:lnTo>
                    <a:pt x="4616069" y="57804"/>
                  </a:lnTo>
                  <a:close/>
                </a:path>
                <a:path w="4665345" h="589914">
                  <a:moveTo>
                    <a:pt x="4625848" y="57804"/>
                  </a:moveTo>
                  <a:lnTo>
                    <a:pt x="4616069" y="57804"/>
                  </a:lnTo>
                  <a:lnTo>
                    <a:pt x="4619624" y="90570"/>
                  </a:lnTo>
                  <a:lnTo>
                    <a:pt x="4629367" y="90570"/>
                  </a:lnTo>
                  <a:lnTo>
                    <a:pt x="4625848" y="57804"/>
                  </a:lnTo>
                  <a:close/>
                </a:path>
                <a:path w="4665345" h="589914">
                  <a:moveTo>
                    <a:pt x="4625467" y="54248"/>
                  </a:moveTo>
                  <a:lnTo>
                    <a:pt x="4555359" y="61783"/>
                  </a:lnTo>
                  <a:lnTo>
                    <a:pt x="4589752" y="77189"/>
                  </a:lnTo>
                  <a:lnTo>
                    <a:pt x="4616069" y="57804"/>
                  </a:lnTo>
                  <a:lnTo>
                    <a:pt x="4625848" y="57804"/>
                  </a:lnTo>
                  <a:lnTo>
                    <a:pt x="4625467" y="54248"/>
                  </a:lnTo>
                  <a:close/>
                </a:path>
                <a:path w="4665345" h="589914">
                  <a:moveTo>
                    <a:pt x="4507001" y="0"/>
                  </a:moveTo>
                  <a:lnTo>
                    <a:pt x="4499816" y="1258"/>
                  </a:lnTo>
                  <a:lnTo>
                    <a:pt x="4493607" y="5135"/>
                  </a:lnTo>
                  <a:lnTo>
                    <a:pt x="4489195" y="11322"/>
                  </a:lnTo>
                  <a:lnTo>
                    <a:pt x="4487525" y="18663"/>
                  </a:lnTo>
                  <a:lnTo>
                    <a:pt x="4488783" y="25848"/>
                  </a:lnTo>
                  <a:lnTo>
                    <a:pt x="4492660" y="32057"/>
                  </a:lnTo>
                  <a:lnTo>
                    <a:pt x="4498847" y="36468"/>
                  </a:lnTo>
                  <a:lnTo>
                    <a:pt x="4555359" y="61783"/>
                  </a:lnTo>
                  <a:lnTo>
                    <a:pt x="4625467" y="54248"/>
                  </a:lnTo>
                  <a:lnTo>
                    <a:pt x="4631776" y="54248"/>
                  </a:lnTo>
                  <a:lnTo>
                    <a:pt x="4514342" y="1670"/>
                  </a:lnTo>
                  <a:lnTo>
                    <a:pt x="450700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35480" y="2953486"/>
              <a:ext cx="5416296" cy="98757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977771" y="3079103"/>
              <a:ext cx="5166995" cy="801370"/>
            </a:xfrm>
            <a:custGeom>
              <a:avLst/>
              <a:gdLst/>
              <a:ahLst/>
              <a:cxnLst/>
              <a:rect l="l" t="t" r="r" b="b"/>
              <a:pathLst>
                <a:path w="5166995" h="801370">
                  <a:moveTo>
                    <a:pt x="5056823" y="60165"/>
                  </a:moveTo>
                  <a:lnTo>
                    <a:pt x="0" y="763027"/>
                  </a:lnTo>
                  <a:lnTo>
                    <a:pt x="5334" y="800873"/>
                  </a:lnTo>
                  <a:lnTo>
                    <a:pt x="5062293" y="97850"/>
                  </a:lnTo>
                  <a:lnTo>
                    <a:pt x="5091896" y="74573"/>
                  </a:lnTo>
                  <a:lnTo>
                    <a:pt x="5056823" y="60165"/>
                  </a:lnTo>
                  <a:close/>
                </a:path>
                <a:path w="5166995" h="801370">
                  <a:moveTo>
                    <a:pt x="5133494" y="50430"/>
                  </a:moveTo>
                  <a:lnTo>
                    <a:pt x="5126862" y="50430"/>
                  </a:lnTo>
                  <a:lnTo>
                    <a:pt x="5132070" y="88149"/>
                  </a:lnTo>
                  <a:lnTo>
                    <a:pt x="5062293" y="97850"/>
                  </a:lnTo>
                  <a:lnTo>
                    <a:pt x="5013579" y="136155"/>
                  </a:lnTo>
                  <a:lnTo>
                    <a:pt x="5008671" y="141894"/>
                  </a:lnTo>
                  <a:lnTo>
                    <a:pt x="5006419" y="148824"/>
                  </a:lnTo>
                  <a:lnTo>
                    <a:pt x="5006953" y="156086"/>
                  </a:lnTo>
                  <a:lnTo>
                    <a:pt x="5010404" y="162825"/>
                  </a:lnTo>
                  <a:lnTo>
                    <a:pt x="5016142" y="167788"/>
                  </a:lnTo>
                  <a:lnTo>
                    <a:pt x="5023072" y="170049"/>
                  </a:lnTo>
                  <a:lnTo>
                    <a:pt x="5030335" y="169523"/>
                  </a:lnTo>
                  <a:lnTo>
                    <a:pt x="5037074" y="166127"/>
                  </a:lnTo>
                  <a:lnTo>
                    <a:pt x="5166868" y="64146"/>
                  </a:lnTo>
                  <a:lnTo>
                    <a:pt x="5133494" y="50430"/>
                  </a:lnTo>
                  <a:close/>
                </a:path>
                <a:path w="5166995" h="801370">
                  <a:moveTo>
                    <a:pt x="5091896" y="74573"/>
                  </a:moveTo>
                  <a:lnTo>
                    <a:pt x="5062293" y="97850"/>
                  </a:lnTo>
                  <a:lnTo>
                    <a:pt x="5132070" y="88149"/>
                  </a:lnTo>
                  <a:lnTo>
                    <a:pt x="5131912" y="87006"/>
                  </a:lnTo>
                  <a:lnTo>
                    <a:pt x="5122163" y="87006"/>
                  </a:lnTo>
                  <a:lnTo>
                    <a:pt x="5091896" y="74573"/>
                  </a:lnTo>
                  <a:close/>
                </a:path>
                <a:path w="5166995" h="801370">
                  <a:moveTo>
                    <a:pt x="5117592" y="54367"/>
                  </a:moveTo>
                  <a:lnTo>
                    <a:pt x="5091896" y="74573"/>
                  </a:lnTo>
                  <a:lnTo>
                    <a:pt x="5122163" y="87006"/>
                  </a:lnTo>
                  <a:lnTo>
                    <a:pt x="5117592" y="54367"/>
                  </a:lnTo>
                  <a:close/>
                </a:path>
                <a:path w="5166995" h="801370">
                  <a:moveTo>
                    <a:pt x="5127406" y="54367"/>
                  </a:moveTo>
                  <a:lnTo>
                    <a:pt x="5117592" y="54367"/>
                  </a:lnTo>
                  <a:lnTo>
                    <a:pt x="5122163" y="87006"/>
                  </a:lnTo>
                  <a:lnTo>
                    <a:pt x="5131912" y="87006"/>
                  </a:lnTo>
                  <a:lnTo>
                    <a:pt x="5127406" y="54367"/>
                  </a:lnTo>
                  <a:close/>
                </a:path>
                <a:path w="5166995" h="801370">
                  <a:moveTo>
                    <a:pt x="5126862" y="50430"/>
                  </a:moveTo>
                  <a:lnTo>
                    <a:pt x="5056823" y="60165"/>
                  </a:lnTo>
                  <a:lnTo>
                    <a:pt x="5091896" y="74573"/>
                  </a:lnTo>
                  <a:lnTo>
                    <a:pt x="5117592" y="54367"/>
                  </a:lnTo>
                  <a:lnTo>
                    <a:pt x="5127406" y="54367"/>
                  </a:lnTo>
                  <a:lnTo>
                    <a:pt x="5126862" y="50430"/>
                  </a:lnTo>
                  <a:close/>
                </a:path>
                <a:path w="5166995" h="801370">
                  <a:moveTo>
                    <a:pt x="5006770" y="0"/>
                  </a:moveTo>
                  <a:lnTo>
                    <a:pt x="4999624" y="1472"/>
                  </a:lnTo>
                  <a:lnTo>
                    <a:pt x="4993550" y="5516"/>
                  </a:lnTo>
                  <a:lnTo>
                    <a:pt x="4989322" y="11822"/>
                  </a:lnTo>
                  <a:lnTo>
                    <a:pt x="4987913" y="19212"/>
                  </a:lnTo>
                  <a:lnTo>
                    <a:pt x="4989385" y="26364"/>
                  </a:lnTo>
                  <a:lnTo>
                    <a:pt x="4993429" y="32468"/>
                  </a:lnTo>
                  <a:lnTo>
                    <a:pt x="4999735" y="36714"/>
                  </a:lnTo>
                  <a:lnTo>
                    <a:pt x="5056823" y="60165"/>
                  </a:lnTo>
                  <a:lnTo>
                    <a:pt x="5126862" y="50430"/>
                  </a:lnTo>
                  <a:lnTo>
                    <a:pt x="5133494" y="50430"/>
                  </a:lnTo>
                  <a:lnTo>
                    <a:pt x="5014213" y="1408"/>
                  </a:lnTo>
                  <a:lnTo>
                    <a:pt x="500677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3180" y="3454920"/>
              <a:ext cx="4483608" cy="7757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625852" y="3577409"/>
              <a:ext cx="4232910" cy="592455"/>
            </a:xfrm>
            <a:custGeom>
              <a:avLst/>
              <a:gdLst/>
              <a:ahLst/>
              <a:cxnLst/>
              <a:rect l="l" t="t" r="r" b="b"/>
              <a:pathLst>
                <a:path w="4232909" h="592454">
                  <a:moveTo>
                    <a:pt x="4122789" y="61141"/>
                  </a:moveTo>
                  <a:lnTo>
                    <a:pt x="0" y="554027"/>
                  </a:lnTo>
                  <a:lnTo>
                    <a:pt x="4572" y="591873"/>
                  </a:lnTo>
                  <a:lnTo>
                    <a:pt x="4127473" y="98958"/>
                  </a:lnTo>
                  <a:lnTo>
                    <a:pt x="4157572" y="76240"/>
                  </a:lnTo>
                  <a:lnTo>
                    <a:pt x="4122789" y="61141"/>
                  </a:lnTo>
                  <a:close/>
                </a:path>
                <a:path w="4232909" h="592454">
                  <a:moveTo>
                    <a:pt x="4199275" y="52758"/>
                  </a:moveTo>
                  <a:lnTo>
                    <a:pt x="4192904" y="52758"/>
                  </a:lnTo>
                  <a:lnTo>
                    <a:pt x="4197350" y="90604"/>
                  </a:lnTo>
                  <a:lnTo>
                    <a:pt x="4127473" y="98958"/>
                  </a:lnTo>
                  <a:lnTo>
                    <a:pt x="4077970" y="136324"/>
                  </a:lnTo>
                  <a:lnTo>
                    <a:pt x="4072965" y="141991"/>
                  </a:lnTo>
                  <a:lnTo>
                    <a:pt x="4070604" y="148897"/>
                  </a:lnTo>
                  <a:lnTo>
                    <a:pt x="4071004" y="156184"/>
                  </a:lnTo>
                  <a:lnTo>
                    <a:pt x="4074287" y="162994"/>
                  </a:lnTo>
                  <a:lnTo>
                    <a:pt x="4079954" y="167999"/>
                  </a:lnTo>
                  <a:lnTo>
                    <a:pt x="4086859" y="170360"/>
                  </a:lnTo>
                  <a:lnTo>
                    <a:pt x="4094146" y="169959"/>
                  </a:lnTo>
                  <a:lnTo>
                    <a:pt x="4100956" y="166677"/>
                  </a:lnTo>
                  <a:lnTo>
                    <a:pt x="4232656" y="67236"/>
                  </a:lnTo>
                  <a:lnTo>
                    <a:pt x="4199275" y="52758"/>
                  </a:lnTo>
                  <a:close/>
                </a:path>
                <a:path w="4232909" h="592454">
                  <a:moveTo>
                    <a:pt x="4157572" y="76240"/>
                  </a:moveTo>
                  <a:lnTo>
                    <a:pt x="4127473" y="98958"/>
                  </a:lnTo>
                  <a:lnTo>
                    <a:pt x="4197350" y="90604"/>
                  </a:lnTo>
                  <a:lnTo>
                    <a:pt x="4197185" y="89207"/>
                  </a:lnTo>
                  <a:lnTo>
                    <a:pt x="4187444" y="89207"/>
                  </a:lnTo>
                  <a:lnTo>
                    <a:pt x="4157572" y="76240"/>
                  </a:lnTo>
                  <a:close/>
                </a:path>
                <a:path w="4232909" h="592454">
                  <a:moveTo>
                    <a:pt x="4183633" y="56568"/>
                  </a:moveTo>
                  <a:lnTo>
                    <a:pt x="4157572" y="76240"/>
                  </a:lnTo>
                  <a:lnTo>
                    <a:pt x="4187444" y="89207"/>
                  </a:lnTo>
                  <a:lnTo>
                    <a:pt x="4183633" y="56568"/>
                  </a:lnTo>
                  <a:close/>
                </a:path>
                <a:path w="4232909" h="592454">
                  <a:moveTo>
                    <a:pt x="4193352" y="56568"/>
                  </a:moveTo>
                  <a:lnTo>
                    <a:pt x="4183633" y="56568"/>
                  </a:lnTo>
                  <a:lnTo>
                    <a:pt x="4187444" y="89207"/>
                  </a:lnTo>
                  <a:lnTo>
                    <a:pt x="4197185" y="89207"/>
                  </a:lnTo>
                  <a:lnTo>
                    <a:pt x="4193352" y="56568"/>
                  </a:lnTo>
                  <a:close/>
                </a:path>
                <a:path w="4232909" h="592454">
                  <a:moveTo>
                    <a:pt x="4192904" y="52758"/>
                  </a:moveTo>
                  <a:lnTo>
                    <a:pt x="4122789" y="61141"/>
                  </a:lnTo>
                  <a:lnTo>
                    <a:pt x="4157572" y="76240"/>
                  </a:lnTo>
                  <a:lnTo>
                    <a:pt x="4183633" y="56568"/>
                  </a:lnTo>
                  <a:lnTo>
                    <a:pt x="4193352" y="56568"/>
                  </a:lnTo>
                  <a:lnTo>
                    <a:pt x="4192904" y="52758"/>
                  </a:lnTo>
                  <a:close/>
                </a:path>
                <a:path w="4232909" h="592454">
                  <a:moveTo>
                    <a:pt x="4073860" y="0"/>
                  </a:moveTo>
                  <a:lnTo>
                    <a:pt x="4066651" y="1339"/>
                  </a:lnTo>
                  <a:lnTo>
                    <a:pt x="4060465" y="5274"/>
                  </a:lnTo>
                  <a:lnTo>
                    <a:pt x="4056126" y="11483"/>
                  </a:lnTo>
                  <a:lnTo>
                    <a:pt x="4054548" y="18875"/>
                  </a:lnTo>
                  <a:lnTo>
                    <a:pt x="4055887" y="26040"/>
                  </a:lnTo>
                  <a:lnTo>
                    <a:pt x="4059822" y="32182"/>
                  </a:lnTo>
                  <a:lnTo>
                    <a:pt x="4066031" y="36502"/>
                  </a:lnTo>
                  <a:lnTo>
                    <a:pt x="4122789" y="61141"/>
                  </a:lnTo>
                  <a:lnTo>
                    <a:pt x="4192904" y="52758"/>
                  </a:lnTo>
                  <a:lnTo>
                    <a:pt x="4199275" y="52758"/>
                  </a:lnTo>
                  <a:lnTo>
                    <a:pt x="4081272" y="1577"/>
                  </a:lnTo>
                  <a:lnTo>
                    <a:pt x="407386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7340" y="3954792"/>
              <a:ext cx="5061204" cy="56386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19631" y="4068228"/>
              <a:ext cx="4811395" cy="389255"/>
            </a:xfrm>
            <a:custGeom>
              <a:avLst/>
              <a:gdLst/>
              <a:ahLst/>
              <a:cxnLst/>
              <a:rect l="l" t="t" r="r" b="b"/>
              <a:pathLst>
                <a:path w="4811395" h="389254">
                  <a:moveTo>
                    <a:pt x="4701599" y="63826"/>
                  </a:moveTo>
                  <a:lnTo>
                    <a:pt x="0" y="350990"/>
                  </a:lnTo>
                  <a:lnTo>
                    <a:pt x="2285" y="389090"/>
                  </a:lnTo>
                  <a:lnTo>
                    <a:pt x="4703963" y="101921"/>
                  </a:lnTo>
                  <a:lnTo>
                    <a:pt x="4735442" y="80875"/>
                  </a:lnTo>
                  <a:lnTo>
                    <a:pt x="4701599" y="63826"/>
                  </a:lnTo>
                  <a:close/>
                </a:path>
                <a:path w="4811395" h="389254">
                  <a:moveTo>
                    <a:pt x="4777674" y="59525"/>
                  </a:moveTo>
                  <a:lnTo>
                    <a:pt x="4772025" y="59525"/>
                  </a:lnTo>
                  <a:lnTo>
                    <a:pt x="4774310" y="97625"/>
                  </a:lnTo>
                  <a:lnTo>
                    <a:pt x="4703963" y="101921"/>
                  </a:lnTo>
                  <a:lnTo>
                    <a:pt x="4652645" y="136233"/>
                  </a:lnTo>
                  <a:lnTo>
                    <a:pt x="4647293" y="141593"/>
                  </a:lnTo>
                  <a:lnTo>
                    <a:pt x="4644501" y="148345"/>
                  </a:lnTo>
                  <a:lnTo>
                    <a:pt x="4644447" y="155646"/>
                  </a:lnTo>
                  <a:lnTo>
                    <a:pt x="4647310" y="162649"/>
                  </a:lnTo>
                  <a:lnTo>
                    <a:pt x="4652670" y="168001"/>
                  </a:lnTo>
                  <a:lnTo>
                    <a:pt x="4659423" y="170793"/>
                  </a:lnTo>
                  <a:lnTo>
                    <a:pt x="4666724" y="170846"/>
                  </a:lnTo>
                  <a:lnTo>
                    <a:pt x="4673727" y="167983"/>
                  </a:lnTo>
                  <a:lnTo>
                    <a:pt x="4810886" y="76289"/>
                  </a:lnTo>
                  <a:lnTo>
                    <a:pt x="4777674" y="59525"/>
                  </a:lnTo>
                  <a:close/>
                </a:path>
                <a:path w="4811395" h="389254">
                  <a:moveTo>
                    <a:pt x="4735442" y="80875"/>
                  </a:moveTo>
                  <a:lnTo>
                    <a:pt x="4703963" y="101921"/>
                  </a:lnTo>
                  <a:lnTo>
                    <a:pt x="4774310" y="97625"/>
                  </a:lnTo>
                  <a:lnTo>
                    <a:pt x="4774189" y="95593"/>
                  </a:lnTo>
                  <a:lnTo>
                    <a:pt x="4764658" y="95593"/>
                  </a:lnTo>
                  <a:lnTo>
                    <a:pt x="4735442" y="80875"/>
                  </a:lnTo>
                  <a:close/>
                </a:path>
                <a:path w="4811395" h="389254">
                  <a:moveTo>
                    <a:pt x="4762627" y="62700"/>
                  </a:moveTo>
                  <a:lnTo>
                    <a:pt x="4735442" y="80875"/>
                  </a:lnTo>
                  <a:lnTo>
                    <a:pt x="4764658" y="95593"/>
                  </a:lnTo>
                  <a:lnTo>
                    <a:pt x="4762627" y="62700"/>
                  </a:lnTo>
                  <a:close/>
                </a:path>
                <a:path w="4811395" h="389254">
                  <a:moveTo>
                    <a:pt x="4772215" y="62700"/>
                  </a:moveTo>
                  <a:lnTo>
                    <a:pt x="4762627" y="62700"/>
                  </a:lnTo>
                  <a:lnTo>
                    <a:pt x="4764658" y="95593"/>
                  </a:lnTo>
                  <a:lnTo>
                    <a:pt x="4774189" y="95593"/>
                  </a:lnTo>
                  <a:lnTo>
                    <a:pt x="4772215" y="62700"/>
                  </a:lnTo>
                  <a:close/>
                </a:path>
                <a:path w="4811395" h="389254">
                  <a:moveTo>
                    <a:pt x="4772025" y="59525"/>
                  </a:moveTo>
                  <a:lnTo>
                    <a:pt x="4701599" y="63826"/>
                  </a:lnTo>
                  <a:lnTo>
                    <a:pt x="4735442" y="80875"/>
                  </a:lnTo>
                  <a:lnTo>
                    <a:pt x="4762627" y="62700"/>
                  </a:lnTo>
                  <a:lnTo>
                    <a:pt x="4772215" y="62700"/>
                  </a:lnTo>
                  <a:lnTo>
                    <a:pt x="4772025" y="59525"/>
                  </a:lnTo>
                  <a:close/>
                </a:path>
                <a:path w="4811395" h="389254">
                  <a:moveTo>
                    <a:pt x="4656381" y="0"/>
                  </a:moveTo>
                  <a:lnTo>
                    <a:pt x="4649104" y="898"/>
                  </a:lnTo>
                  <a:lnTo>
                    <a:pt x="4642709" y="4441"/>
                  </a:lnTo>
                  <a:lnTo>
                    <a:pt x="4638040" y="10376"/>
                  </a:lnTo>
                  <a:lnTo>
                    <a:pt x="4636045" y="17688"/>
                  </a:lnTo>
                  <a:lnTo>
                    <a:pt x="4636944" y="24965"/>
                  </a:lnTo>
                  <a:lnTo>
                    <a:pt x="4640486" y="31361"/>
                  </a:lnTo>
                  <a:lnTo>
                    <a:pt x="4646422" y="36030"/>
                  </a:lnTo>
                  <a:lnTo>
                    <a:pt x="4701599" y="63826"/>
                  </a:lnTo>
                  <a:lnTo>
                    <a:pt x="4772025" y="59525"/>
                  </a:lnTo>
                  <a:lnTo>
                    <a:pt x="4777674" y="59525"/>
                  </a:lnTo>
                  <a:lnTo>
                    <a:pt x="4663694" y="1994"/>
                  </a:lnTo>
                  <a:lnTo>
                    <a:pt x="4656381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4188" y="4326623"/>
              <a:ext cx="3198876" cy="4785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549146" y="4365497"/>
              <a:ext cx="3096895" cy="360045"/>
            </a:xfrm>
            <a:custGeom>
              <a:avLst/>
              <a:gdLst/>
              <a:ahLst/>
              <a:cxnLst/>
              <a:rect l="l" t="t" r="r" b="b"/>
              <a:pathLst>
                <a:path w="3096895" h="360045">
                  <a:moveTo>
                    <a:pt x="0" y="360044"/>
                  </a:moveTo>
                  <a:lnTo>
                    <a:pt x="3096387" y="0"/>
                  </a:lnTo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93336" y="4328160"/>
              <a:ext cx="2186940" cy="111861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636642" y="4348099"/>
              <a:ext cx="1936114" cy="885825"/>
            </a:xfrm>
            <a:custGeom>
              <a:avLst/>
              <a:gdLst/>
              <a:ahLst/>
              <a:cxnLst/>
              <a:rect l="l" t="t" r="r" b="b"/>
              <a:pathLst>
                <a:path w="1936115" h="885825">
                  <a:moveTo>
                    <a:pt x="1829347" y="841025"/>
                  </a:moveTo>
                  <a:lnTo>
                    <a:pt x="1767840" y="847978"/>
                  </a:lnTo>
                  <a:lnTo>
                    <a:pt x="1751197" y="869442"/>
                  </a:lnTo>
                  <a:lnTo>
                    <a:pt x="1753387" y="876305"/>
                  </a:lnTo>
                  <a:lnTo>
                    <a:pt x="1758140" y="881872"/>
                  </a:lnTo>
                  <a:lnTo>
                    <a:pt x="1764631" y="885223"/>
                  </a:lnTo>
                  <a:lnTo>
                    <a:pt x="1772158" y="885825"/>
                  </a:lnTo>
                  <a:lnTo>
                    <a:pt x="1917024" y="869442"/>
                  </a:lnTo>
                  <a:lnTo>
                    <a:pt x="1893824" y="869442"/>
                  </a:lnTo>
                  <a:lnTo>
                    <a:pt x="1829347" y="841025"/>
                  </a:lnTo>
                  <a:close/>
                </a:path>
                <a:path w="1936115" h="885825">
                  <a:moveTo>
                    <a:pt x="1866884" y="836782"/>
                  </a:moveTo>
                  <a:lnTo>
                    <a:pt x="1829347" y="841025"/>
                  </a:lnTo>
                  <a:lnTo>
                    <a:pt x="1893824" y="869442"/>
                  </a:lnTo>
                  <a:lnTo>
                    <a:pt x="1896572" y="863219"/>
                  </a:lnTo>
                  <a:lnTo>
                    <a:pt x="1886077" y="863219"/>
                  </a:lnTo>
                  <a:lnTo>
                    <a:pt x="1866884" y="836782"/>
                  </a:lnTo>
                  <a:close/>
                </a:path>
                <a:path w="1936115" h="885825">
                  <a:moveTo>
                    <a:pt x="1826736" y="726058"/>
                  </a:moveTo>
                  <a:lnTo>
                    <a:pt x="1819425" y="726320"/>
                  </a:lnTo>
                  <a:lnTo>
                    <a:pt x="1812544" y="729488"/>
                  </a:lnTo>
                  <a:lnTo>
                    <a:pt x="1807424" y="735083"/>
                  </a:lnTo>
                  <a:lnTo>
                    <a:pt x="1804924" y="741965"/>
                  </a:lnTo>
                  <a:lnTo>
                    <a:pt x="1805185" y="749276"/>
                  </a:lnTo>
                  <a:lnTo>
                    <a:pt x="1808353" y="756157"/>
                  </a:lnTo>
                  <a:lnTo>
                    <a:pt x="1844697" y="806220"/>
                  </a:lnTo>
                  <a:lnTo>
                    <a:pt x="1909190" y="834644"/>
                  </a:lnTo>
                  <a:lnTo>
                    <a:pt x="1893824" y="869442"/>
                  </a:lnTo>
                  <a:lnTo>
                    <a:pt x="1917024" y="869442"/>
                  </a:lnTo>
                  <a:lnTo>
                    <a:pt x="1936114" y="867282"/>
                  </a:lnTo>
                  <a:lnTo>
                    <a:pt x="1839214" y="733678"/>
                  </a:lnTo>
                  <a:lnTo>
                    <a:pt x="1833618" y="728559"/>
                  </a:lnTo>
                  <a:lnTo>
                    <a:pt x="1826736" y="726058"/>
                  </a:lnTo>
                  <a:close/>
                </a:path>
                <a:path w="1936115" h="885825">
                  <a:moveTo>
                    <a:pt x="1899285" y="833119"/>
                  </a:moveTo>
                  <a:lnTo>
                    <a:pt x="1866884" y="836782"/>
                  </a:lnTo>
                  <a:lnTo>
                    <a:pt x="1886077" y="863219"/>
                  </a:lnTo>
                  <a:lnTo>
                    <a:pt x="1899285" y="833119"/>
                  </a:lnTo>
                  <a:close/>
                </a:path>
                <a:path w="1936115" h="885825">
                  <a:moveTo>
                    <a:pt x="1905733" y="833119"/>
                  </a:moveTo>
                  <a:lnTo>
                    <a:pt x="1899285" y="833119"/>
                  </a:lnTo>
                  <a:lnTo>
                    <a:pt x="1886077" y="863219"/>
                  </a:lnTo>
                  <a:lnTo>
                    <a:pt x="1896572" y="863219"/>
                  </a:lnTo>
                  <a:lnTo>
                    <a:pt x="1909190" y="834644"/>
                  </a:lnTo>
                  <a:lnTo>
                    <a:pt x="1905733" y="833119"/>
                  </a:lnTo>
                  <a:close/>
                </a:path>
                <a:path w="1936115" h="885825">
                  <a:moveTo>
                    <a:pt x="15367" y="0"/>
                  </a:moveTo>
                  <a:lnTo>
                    <a:pt x="0" y="34798"/>
                  </a:lnTo>
                  <a:lnTo>
                    <a:pt x="1829347" y="841025"/>
                  </a:lnTo>
                  <a:lnTo>
                    <a:pt x="1866884" y="836782"/>
                  </a:lnTo>
                  <a:lnTo>
                    <a:pt x="1844697" y="806220"/>
                  </a:lnTo>
                  <a:lnTo>
                    <a:pt x="15367" y="0"/>
                  </a:lnTo>
                  <a:close/>
                </a:path>
                <a:path w="1936115" h="885825">
                  <a:moveTo>
                    <a:pt x="1844697" y="806220"/>
                  </a:moveTo>
                  <a:lnTo>
                    <a:pt x="1866884" y="836782"/>
                  </a:lnTo>
                  <a:lnTo>
                    <a:pt x="1899285" y="833119"/>
                  </a:lnTo>
                  <a:lnTo>
                    <a:pt x="1905733" y="833119"/>
                  </a:lnTo>
                  <a:lnTo>
                    <a:pt x="1844697" y="80622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8877" y="751001"/>
            <a:ext cx="5174281" cy="696716"/>
            <a:chOff x="-4762" y="601977"/>
            <a:chExt cx="4898390" cy="93154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01977"/>
              <a:ext cx="4893577" cy="9037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9892"/>
              <a:ext cx="4840223" cy="8732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20268"/>
              <a:ext cx="4860036" cy="8321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620268"/>
              <a:ext cx="4860290" cy="832485"/>
            </a:xfrm>
            <a:custGeom>
              <a:avLst/>
              <a:gdLst/>
              <a:ahLst/>
              <a:cxnLst/>
              <a:rect l="l" t="t" r="r" b="b"/>
              <a:pathLst>
                <a:path w="4860290" h="832485">
                  <a:moveTo>
                    <a:pt x="0" y="832103"/>
                  </a:moveTo>
                  <a:lnTo>
                    <a:pt x="4860036" y="832103"/>
                  </a:lnTo>
                  <a:lnTo>
                    <a:pt x="4860036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31092" y="736715"/>
            <a:ext cx="5124645" cy="75597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48285" indent="-162560">
              <a:spcBef>
                <a:spcPts val="1055"/>
              </a:spcBef>
              <a:buSzPct val="93750"/>
              <a:buFont typeface="Wingdings"/>
              <a:buChar char=""/>
              <a:tabLst>
                <a:tab pos="248920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bile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duct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(common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bile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duct)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about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(8 </a:t>
            </a:r>
            <a:r>
              <a:rPr sz="1600" spc="-15" dirty="0">
                <a:latin typeface="Times New Roman"/>
                <a:cs typeface="Times New Roman"/>
              </a:rPr>
              <a:t>cm)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long</a:t>
            </a:r>
            <a:endParaRPr sz="1600">
              <a:latin typeface="Times New Roman"/>
              <a:cs typeface="Times New Roman"/>
            </a:endParaRPr>
          </a:p>
          <a:p>
            <a:pPr marL="248285" indent="-162560">
              <a:spcBef>
                <a:spcPts val="960"/>
              </a:spcBef>
              <a:buSzPct val="93750"/>
              <a:buFont typeface="Wingdings"/>
              <a:buChar char=""/>
              <a:tabLst>
                <a:tab pos="24892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O</a:t>
            </a:r>
            <a:r>
              <a:rPr sz="1600" spc="-10" dirty="0">
                <a:latin typeface="Times New Roman"/>
                <a:cs typeface="Times New Roman"/>
              </a:rPr>
              <a:t>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basis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its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relationship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duodenum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43001" y="1295400"/>
            <a:ext cx="9372600" cy="4953000"/>
            <a:chOff x="163068" y="235974"/>
            <a:chExt cx="8872855" cy="662241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89134" y="235974"/>
              <a:ext cx="3946604" cy="66220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26279" y="3456444"/>
              <a:ext cx="2752344" cy="70102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569459" y="3587329"/>
              <a:ext cx="2502535" cy="509905"/>
            </a:xfrm>
            <a:custGeom>
              <a:avLst/>
              <a:gdLst/>
              <a:ahLst/>
              <a:cxnLst/>
              <a:rect l="l" t="t" r="r" b="b"/>
              <a:pathLst>
                <a:path w="2502534" h="509904">
                  <a:moveTo>
                    <a:pt x="2392162" y="58511"/>
                  </a:moveTo>
                  <a:lnTo>
                    <a:pt x="0" y="472098"/>
                  </a:lnTo>
                  <a:lnTo>
                    <a:pt x="6603" y="509690"/>
                  </a:lnTo>
                  <a:lnTo>
                    <a:pt x="2398649" y="95979"/>
                  </a:lnTo>
                  <a:lnTo>
                    <a:pt x="2427529" y="71701"/>
                  </a:lnTo>
                  <a:lnTo>
                    <a:pt x="2392162" y="58511"/>
                  </a:lnTo>
                  <a:close/>
                </a:path>
                <a:path w="2502534" h="509904">
                  <a:moveTo>
                    <a:pt x="2469004" y="46521"/>
                  </a:moveTo>
                  <a:lnTo>
                    <a:pt x="2461514" y="46521"/>
                  </a:lnTo>
                  <a:lnTo>
                    <a:pt x="2467991" y="83986"/>
                  </a:lnTo>
                  <a:lnTo>
                    <a:pt x="2398649" y="95979"/>
                  </a:lnTo>
                  <a:lnTo>
                    <a:pt x="2351278" y="135802"/>
                  </a:lnTo>
                  <a:lnTo>
                    <a:pt x="2346525" y="141759"/>
                  </a:lnTo>
                  <a:lnTo>
                    <a:pt x="2344499" y="148788"/>
                  </a:lnTo>
                  <a:lnTo>
                    <a:pt x="2345259" y="156055"/>
                  </a:lnTo>
                  <a:lnTo>
                    <a:pt x="2348865" y="162726"/>
                  </a:lnTo>
                  <a:lnTo>
                    <a:pt x="2354822" y="167405"/>
                  </a:lnTo>
                  <a:lnTo>
                    <a:pt x="2361850" y="169394"/>
                  </a:lnTo>
                  <a:lnTo>
                    <a:pt x="2369117" y="168620"/>
                  </a:lnTo>
                  <a:lnTo>
                    <a:pt x="2375789" y="165012"/>
                  </a:lnTo>
                  <a:lnTo>
                    <a:pt x="2502026" y="58840"/>
                  </a:lnTo>
                  <a:lnTo>
                    <a:pt x="2469004" y="46521"/>
                  </a:lnTo>
                  <a:close/>
                </a:path>
                <a:path w="2502534" h="509904">
                  <a:moveTo>
                    <a:pt x="2427529" y="71701"/>
                  </a:moveTo>
                  <a:lnTo>
                    <a:pt x="2398649" y="95979"/>
                  </a:lnTo>
                  <a:lnTo>
                    <a:pt x="2467991" y="83986"/>
                  </a:lnTo>
                  <a:lnTo>
                    <a:pt x="2467837" y="83097"/>
                  </a:lnTo>
                  <a:lnTo>
                    <a:pt x="2458085" y="83097"/>
                  </a:lnTo>
                  <a:lnTo>
                    <a:pt x="2427529" y="71701"/>
                  </a:lnTo>
                  <a:close/>
                </a:path>
                <a:path w="2502534" h="509904">
                  <a:moveTo>
                    <a:pt x="2452496" y="50712"/>
                  </a:moveTo>
                  <a:lnTo>
                    <a:pt x="2427529" y="71701"/>
                  </a:lnTo>
                  <a:lnTo>
                    <a:pt x="2458085" y="83097"/>
                  </a:lnTo>
                  <a:lnTo>
                    <a:pt x="2452496" y="50712"/>
                  </a:lnTo>
                  <a:close/>
                </a:path>
                <a:path w="2502534" h="509904">
                  <a:moveTo>
                    <a:pt x="2462238" y="50712"/>
                  </a:moveTo>
                  <a:lnTo>
                    <a:pt x="2452496" y="50712"/>
                  </a:lnTo>
                  <a:lnTo>
                    <a:pt x="2458085" y="83097"/>
                  </a:lnTo>
                  <a:lnTo>
                    <a:pt x="2467837" y="83097"/>
                  </a:lnTo>
                  <a:lnTo>
                    <a:pt x="2462238" y="50712"/>
                  </a:lnTo>
                  <a:close/>
                </a:path>
                <a:path w="2502534" h="509904">
                  <a:moveTo>
                    <a:pt x="2461514" y="46521"/>
                  </a:moveTo>
                  <a:lnTo>
                    <a:pt x="2392162" y="58511"/>
                  </a:lnTo>
                  <a:lnTo>
                    <a:pt x="2427529" y="71701"/>
                  </a:lnTo>
                  <a:lnTo>
                    <a:pt x="2452496" y="50712"/>
                  </a:lnTo>
                  <a:lnTo>
                    <a:pt x="2462238" y="50712"/>
                  </a:lnTo>
                  <a:lnTo>
                    <a:pt x="2461514" y="46521"/>
                  </a:lnTo>
                  <a:close/>
                </a:path>
                <a:path w="2502534" h="509904">
                  <a:moveTo>
                    <a:pt x="2339976" y="0"/>
                  </a:moveTo>
                  <a:lnTo>
                    <a:pt x="2332878" y="1722"/>
                  </a:lnTo>
                  <a:lnTo>
                    <a:pt x="2326947" y="5969"/>
                  </a:lnTo>
                  <a:lnTo>
                    <a:pt x="2322957" y="12358"/>
                  </a:lnTo>
                  <a:lnTo>
                    <a:pt x="2321756" y="19849"/>
                  </a:lnTo>
                  <a:lnTo>
                    <a:pt x="2323449" y="26947"/>
                  </a:lnTo>
                  <a:lnTo>
                    <a:pt x="2327689" y="32879"/>
                  </a:lnTo>
                  <a:lnTo>
                    <a:pt x="2334133" y="36869"/>
                  </a:lnTo>
                  <a:lnTo>
                    <a:pt x="2392162" y="58511"/>
                  </a:lnTo>
                  <a:lnTo>
                    <a:pt x="2461514" y="46521"/>
                  </a:lnTo>
                  <a:lnTo>
                    <a:pt x="2469004" y="46521"/>
                  </a:lnTo>
                  <a:lnTo>
                    <a:pt x="2347467" y="1182"/>
                  </a:lnTo>
                  <a:lnTo>
                    <a:pt x="2339976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3256" y="2321064"/>
              <a:ext cx="3348228" cy="112317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96182" y="2339975"/>
              <a:ext cx="3096895" cy="916940"/>
            </a:xfrm>
            <a:custGeom>
              <a:avLst/>
              <a:gdLst/>
              <a:ahLst/>
              <a:cxnLst/>
              <a:rect l="l" t="t" r="r" b="b"/>
              <a:pathLst>
                <a:path w="3096895" h="916939">
                  <a:moveTo>
                    <a:pt x="2987394" y="863460"/>
                  </a:moveTo>
                  <a:lnTo>
                    <a:pt x="2927731" y="879221"/>
                  </a:lnTo>
                  <a:lnTo>
                    <a:pt x="2920946" y="882568"/>
                  </a:lnTo>
                  <a:lnTo>
                    <a:pt x="2916126" y="888095"/>
                  </a:lnTo>
                  <a:lnTo>
                    <a:pt x="2913711" y="895026"/>
                  </a:lnTo>
                  <a:lnTo>
                    <a:pt x="2914141" y="902588"/>
                  </a:lnTo>
                  <a:lnTo>
                    <a:pt x="2917469" y="909371"/>
                  </a:lnTo>
                  <a:lnTo>
                    <a:pt x="2922952" y="914177"/>
                  </a:lnTo>
                  <a:lnTo>
                    <a:pt x="2929840" y="916555"/>
                  </a:lnTo>
                  <a:lnTo>
                    <a:pt x="2937383" y="916051"/>
                  </a:lnTo>
                  <a:lnTo>
                    <a:pt x="3065570" y="882269"/>
                  </a:lnTo>
                  <a:lnTo>
                    <a:pt x="3055366" y="882269"/>
                  </a:lnTo>
                  <a:lnTo>
                    <a:pt x="2987394" y="863460"/>
                  </a:lnTo>
                  <a:close/>
                </a:path>
                <a:path w="3096895" h="916939">
                  <a:moveTo>
                    <a:pt x="3024044" y="853779"/>
                  </a:moveTo>
                  <a:lnTo>
                    <a:pt x="2987394" y="863460"/>
                  </a:lnTo>
                  <a:lnTo>
                    <a:pt x="3055366" y="882269"/>
                  </a:lnTo>
                  <a:lnTo>
                    <a:pt x="3056772" y="877188"/>
                  </a:lnTo>
                  <a:lnTo>
                    <a:pt x="3046857" y="877188"/>
                  </a:lnTo>
                  <a:lnTo>
                    <a:pt x="3024044" y="853779"/>
                  </a:lnTo>
                  <a:close/>
                </a:path>
                <a:path w="3096895" h="916939">
                  <a:moveTo>
                    <a:pt x="2968402" y="750093"/>
                  </a:moveTo>
                  <a:lnTo>
                    <a:pt x="2961187" y="751403"/>
                  </a:lnTo>
                  <a:lnTo>
                    <a:pt x="2954782" y="755523"/>
                  </a:lnTo>
                  <a:lnTo>
                    <a:pt x="2950545" y="761783"/>
                  </a:lnTo>
                  <a:lnTo>
                    <a:pt x="2949082" y="768937"/>
                  </a:lnTo>
                  <a:lnTo>
                    <a:pt x="2950406" y="776114"/>
                  </a:lnTo>
                  <a:lnTo>
                    <a:pt x="2954527" y="782447"/>
                  </a:lnTo>
                  <a:lnTo>
                    <a:pt x="2997764" y="826813"/>
                  </a:lnTo>
                  <a:lnTo>
                    <a:pt x="3065525" y="845565"/>
                  </a:lnTo>
                  <a:lnTo>
                    <a:pt x="3055366" y="882269"/>
                  </a:lnTo>
                  <a:lnTo>
                    <a:pt x="3065570" y="882269"/>
                  </a:lnTo>
                  <a:lnTo>
                    <a:pt x="3096894" y="874013"/>
                  </a:lnTo>
                  <a:lnTo>
                    <a:pt x="2981833" y="755903"/>
                  </a:lnTo>
                  <a:lnTo>
                    <a:pt x="2975570" y="751593"/>
                  </a:lnTo>
                  <a:lnTo>
                    <a:pt x="2968402" y="750093"/>
                  </a:lnTo>
                  <a:close/>
                </a:path>
                <a:path w="3096895" h="916939">
                  <a:moveTo>
                    <a:pt x="3055619" y="845438"/>
                  </a:moveTo>
                  <a:lnTo>
                    <a:pt x="3024044" y="853779"/>
                  </a:lnTo>
                  <a:lnTo>
                    <a:pt x="3046857" y="877188"/>
                  </a:lnTo>
                  <a:lnTo>
                    <a:pt x="3055619" y="845438"/>
                  </a:lnTo>
                  <a:close/>
                </a:path>
                <a:path w="3096895" h="916939">
                  <a:moveTo>
                    <a:pt x="3065067" y="845438"/>
                  </a:moveTo>
                  <a:lnTo>
                    <a:pt x="3055619" y="845438"/>
                  </a:lnTo>
                  <a:lnTo>
                    <a:pt x="3046857" y="877188"/>
                  </a:lnTo>
                  <a:lnTo>
                    <a:pt x="3056772" y="877188"/>
                  </a:lnTo>
                  <a:lnTo>
                    <a:pt x="3065525" y="845565"/>
                  </a:lnTo>
                  <a:lnTo>
                    <a:pt x="3065067" y="845438"/>
                  </a:lnTo>
                  <a:close/>
                </a:path>
                <a:path w="3096895" h="916939">
                  <a:moveTo>
                    <a:pt x="10159" y="0"/>
                  </a:moveTo>
                  <a:lnTo>
                    <a:pt x="0" y="36829"/>
                  </a:lnTo>
                  <a:lnTo>
                    <a:pt x="2987394" y="863460"/>
                  </a:lnTo>
                  <a:lnTo>
                    <a:pt x="3024044" y="853779"/>
                  </a:lnTo>
                  <a:lnTo>
                    <a:pt x="2997764" y="826813"/>
                  </a:lnTo>
                  <a:lnTo>
                    <a:pt x="10159" y="0"/>
                  </a:lnTo>
                  <a:close/>
                </a:path>
                <a:path w="3096895" h="916939">
                  <a:moveTo>
                    <a:pt x="2997764" y="826813"/>
                  </a:moveTo>
                  <a:lnTo>
                    <a:pt x="3024044" y="853779"/>
                  </a:lnTo>
                  <a:lnTo>
                    <a:pt x="3055619" y="845438"/>
                  </a:lnTo>
                  <a:lnTo>
                    <a:pt x="3065067" y="845438"/>
                  </a:lnTo>
                  <a:lnTo>
                    <a:pt x="2997764" y="826813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1208" y="4104119"/>
              <a:ext cx="2898647" cy="12451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74133" y="4265295"/>
              <a:ext cx="2647950" cy="1023619"/>
            </a:xfrm>
            <a:custGeom>
              <a:avLst/>
              <a:gdLst/>
              <a:ahLst/>
              <a:cxnLst/>
              <a:rect l="l" t="t" r="r" b="b"/>
              <a:pathLst>
                <a:path w="2647950" h="1023620">
                  <a:moveTo>
                    <a:pt x="2539120" y="48266"/>
                  </a:moveTo>
                  <a:lnTo>
                    <a:pt x="0" y="987424"/>
                  </a:lnTo>
                  <a:lnTo>
                    <a:pt x="13207" y="1023238"/>
                  </a:lnTo>
                  <a:lnTo>
                    <a:pt x="2552362" y="84067"/>
                  </a:lnTo>
                  <a:lnTo>
                    <a:pt x="2576416" y="54809"/>
                  </a:lnTo>
                  <a:lnTo>
                    <a:pt x="2539120" y="48266"/>
                  </a:lnTo>
                  <a:close/>
                </a:path>
                <a:path w="2647950" h="1023620">
                  <a:moveTo>
                    <a:pt x="2619987" y="23748"/>
                  </a:moveTo>
                  <a:lnTo>
                    <a:pt x="2605405" y="23748"/>
                  </a:lnTo>
                  <a:lnTo>
                    <a:pt x="2618613" y="59562"/>
                  </a:lnTo>
                  <a:lnTo>
                    <a:pt x="2552362" y="84067"/>
                  </a:lnTo>
                  <a:lnTo>
                    <a:pt x="2513202" y="131698"/>
                  </a:lnTo>
                  <a:lnTo>
                    <a:pt x="2509617" y="138386"/>
                  </a:lnTo>
                  <a:lnTo>
                    <a:pt x="2508900" y="145669"/>
                  </a:lnTo>
                  <a:lnTo>
                    <a:pt x="2510970" y="152665"/>
                  </a:lnTo>
                  <a:lnTo>
                    <a:pt x="2515742" y="158495"/>
                  </a:lnTo>
                  <a:lnTo>
                    <a:pt x="2522430" y="162081"/>
                  </a:lnTo>
                  <a:lnTo>
                    <a:pt x="2529712" y="162798"/>
                  </a:lnTo>
                  <a:lnTo>
                    <a:pt x="2536709" y="160728"/>
                  </a:lnTo>
                  <a:lnTo>
                    <a:pt x="2542540" y="155955"/>
                  </a:lnTo>
                  <a:lnTo>
                    <a:pt x="2647441" y="28574"/>
                  </a:lnTo>
                  <a:lnTo>
                    <a:pt x="2619987" y="23748"/>
                  </a:lnTo>
                  <a:close/>
                </a:path>
                <a:path w="2647950" h="1023620">
                  <a:moveTo>
                    <a:pt x="2576416" y="54809"/>
                  </a:moveTo>
                  <a:lnTo>
                    <a:pt x="2552362" y="84067"/>
                  </a:lnTo>
                  <a:lnTo>
                    <a:pt x="2616209" y="60451"/>
                  </a:lnTo>
                  <a:lnTo>
                    <a:pt x="2608580" y="60451"/>
                  </a:lnTo>
                  <a:lnTo>
                    <a:pt x="2576416" y="54809"/>
                  </a:lnTo>
                  <a:close/>
                </a:path>
                <a:path w="2647950" h="1023620">
                  <a:moveTo>
                    <a:pt x="2597149" y="29590"/>
                  </a:moveTo>
                  <a:lnTo>
                    <a:pt x="2576416" y="54809"/>
                  </a:lnTo>
                  <a:lnTo>
                    <a:pt x="2608580" y="60451"/>
                  </a:lnTo>
                  <a:lnTo>
                    <a:pt x="2597149" y="29590"/>
                  </a:lnTo>
                  <a:close/>
                </a:path>
                <a:path w="2647950" h="1023620">
                  <a:moveTo>
                    <a:pt x="2607559" y="29590"/>
                  </a:moveTo>
                  <a:lnTo>
                    <a:pt x="2597149" y="29590"/>
                  </a:lnTo>
                  <a:lnTo>
                    <a:pt x="2608580" y="60451"/>
                  </a:lnTo>
                  <a:lnTo>
                    <a:pt x="2616209" y="60451"/>
                  </a:lnTo>
                  <a:lnTo>
                    <a:pt x="2618613" y="59562"/>
                  </a:lnTo>
                  <a:lnTo>
                    <a:pt x="2607559" y="29590"/>
                  </a:lnTo>
                  <a:close/>
                </a:path>
                <a:path w="2647950" h="1023620">
                  <a:moveTo>
                    <a:pt x="2605405" y="23748"/>
                  </a:moveTo>
                  <a:lnTo>
                    <a:pt x="2539120" y="48266"/>
                  </a:lnTo>
                  <a:lnTo>
                    <a:pt x="2576416" y="54809"/>
                  </a:lnTo>
                  <a:lnTo>
                    <a:pt x="2597149" y="29590"/>
                  </a:lnTo>
                  <a:lnTo>
                    <a:pt x="2607559" y="29590"/>
                  </a:lnTo>
                  <a:lnTo>
                    <a:pt x="2605405" y="23748"/>
                  </a:lnTo>
                  <a:close/>
                </a:path>
                <a:path w="2647950" h="1023620">
                  <a:moveTo>
                    <a:pt x="2484882" y="0"/>
                  </a:moveTo>
                  <a:lnTo>
                    <a:pt x="2477303" y="206"/>
                  </a:lnTo>
                  <a:lnTo>
                    <a:pt x="2470642" y="3175"/>
                  </a:lnTo>
                  <a:lnTo>
                    <a:pt x="2465576" y="8429"/>
                  </a:lnTo>
                  <a:lnTo>
                    <a:pt x="2462784" y="15493"/>
                  </a:lnTo>
                  <a:lnTo>
                    <a:pt x="2463008" y="23072"/>
                  </a:lnTo>
                  <a:lnTo>
                    <a:pt x="2466006" y="29733"/>
                  </a:lnTo>
                  <a:lnTo>
                    <a:pt x="2471267" y="34799"/>
                  </a:lnTo>
                  <a:lnTo>
                    <a:pt x="2478277" y="37591"/>
                  </a:lnTo>
                  <a:lnTo>
                    <a:pt x="2539120" y="48266"/>
                  </a:lnTo>
                  <a:lnTo>
                    <a:pt x="2605405" y="23748"/>
                  </a:lnTo>
                  <a:lnTo>
                    <a:pt x="2619987" y="23748"/>
                  </a:lnTo>
                  <a:lnTo>
                    <a:pt x="248488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216" y="5058130"/>
              <a:ext cx="4218432" cy="4587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3068" y="5036820"/>
              <a:ext cx="4261104" cy="56084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1460" y="5085588"/>
              <a:ext cx="4128516" cy="36880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23907" y="4911911"/>
            <a:ext cx="4361314" cy="309699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805">
              <a:spcBef>
                <a:spcPts val="254"/>
              </a:spcBef>
            </a:pPr>
            <a:r>
              <a:rPr spc="-7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110" dirty="0">
                <a:solidFill>
                  <a:srgbClr val="C00000"/>
                </a:solidFill>
                <a:latin typeface="Times New Roman"/>
                <a:cs typeface="Times New Roman"/>
              </a:rPr>
              <a:t>THIRD</a:t>
            </a:r>
            <a:r>
              <a:rPr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45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pc="7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pc="-7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pc="-5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70" dirty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spc="75" dirty="0">
                <a:solidFill>
                  <a:srgbClr val="C00000"/>
                </a:solidFill>
                <a:latin typeface="Times New Roman"/>
                <a:cs typeface="Times New Roman"/>
              </a:rPr>
              <a:t>I</a:t>
            </a:r>
            <a:r>
              <a:rPr spc="-90" dirty="0">
                <a:solidFill>
                  <a:srgbClr val="C00000"/>
                </a:solidFill>
                <a:latin typeface="Times New Roman"/>
                <a:cs typeface="Times New Roman"/>
              </a:rPr>
              <a:t>NFRAD</a:t>
            </a:r>
            <a:r>
              <a:rPr spc="-204" dirty="0">
                <a:solidFill>
                  <a:srgbClr val="C00000"/>
                </a:solidFill>
                <a:latin typeface="Times New Roman"/>
                <a:cs typeface="Times New Roman"/>
              </a:rPr>
              <a:t>UO</a:t>
            </a:r>
            <a:r>
              <a:rPr spc="-19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pc="-95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pc="-114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pc="5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pc="30" dirty="0">
                <a:solidFill>
                  <a:srgbClr val="C00000"/>
                </a:solidFill>
                <a:latin typeface="Times New Roman"/>
                <a:cs typeface="Times New Roman"/>
              </a:rPr>
              <a:t>L),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96256" y="4366638"/>
            <a:ext cx="5563996" cy="472076"/>
            <a:chOff x="-4762" y="4265663"/>
            <a:chExt cx="5267325" cy="63119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4265663"/>
              <a:ext cx="5262371" cy="597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335767"/>
              <a:ext cx="5170931" cy="5608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293107"/>
              <a:ext cx="5219700" cy="50749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0" y="4293107"/>
              <a:ext cx="5219700" cy="508000"/>
            </a:xfrm>
            <a:custGeom>
              <a:avLst/>
              <a:gdLst/>
              <a:ahLst/>
              <a:cxnLst/>
              <a:rect l="l" t="t" r="r" b="b"/>
              <a:pathLst>
                <a:path w="5219700" h="508000">
                  <a:moveTo>
                    <a:pt x="0" y="507492"/>
                  </a:moveTo>
                  <a:lnTo>
                    <a:pt x="5219700" y="507492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507492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09054" y="4448884"/>
            <a:ext cx="5504298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240" indent="-183515">
              <a:spcBef>
                <a:spcPts val="100"/>
              </a:spcBef>
              <a:buSzPct val="89473"/>
              <a:buFont typeface="Wingdings"/>
              <a:buChar char=""/>
              <a:tabLst>
                <a:tab pos="269875" algn="l"/>
              </a:tabLst>
            </a:pPr>
            <a:r>
              <a:rPr sz="19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is </a:t>
            </a:r>
            <a:r>
              <a:rPr sz="1900" b="1" i="1" spc="-5" dirty="0">
                <a:solidFill>
                  <a:srgbClr val="6F2F9F"/>
                </a:solidFill>
                <a:latin typeface="Times New Roman"/>
                <a:cs typeface="Times New Roman"/>
              </a:rPr>
              <a:t>situated</a:t>
            </a:r>
            <a:r>
              <a:rPr sz="19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behind</a:t>
            </a:r>
            <a:r>
              <a:rPr sz="19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19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900" b="1" i="1" spc="5" dirty="0">
                <a:solidFill>
                  <a:srgbClr val="6F2F9F"/>
                </a:solidFill>
                <a:latin typeface="Times New Roman"/>
                <a:cs typeface="Times New Roman"/>
              </a:rPr>
              <a:t>first</a:t>
            </a:r>
            <a:r>
              <a:rPr sz="19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900" b="1" i="1" spc="30" dirty="0">
                <a:solidFill>
                  <a:srgbClr val="6F2F9F"/>
                </a:solidFill>
                <a:latin typeface="Times New Roman"/>
                <a:cs typeface="Times New Roman"/>
              </a:rPr>
              <a:t>part</a:t>
            </a:r>
            <a:r>
              <a:rPr sz="19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900" b="1" i="1" spc="-3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6F2F9F"/>
                </a:solidFill>
                <a:latin typeface="Times New Roman"/>
                <a:cs typeface="Times New Roman"/>
              </a:rPr>
              <a:t>the</a:t>
            </a:r>
            <a:r>
              <a:rPr sz="1900" b="1" i="1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900" b="1" i="1" spc="-25" dirty="0">
                <a:solidFill>
                  <a:srgbClr val="6F2F9F"/>
                </a:solidFill>
                <a:latin typeface="Times New Roman"/>
                <a:cs typeface="Times New Roman"/>
              </a:rPr>
              <a:t>duodenum</a:t>
            </a:r>
            <a:endParaRPr sz="19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349382" y="3965320"/>
            <a:ext cx="4767127" cy="419834"/>
            <a:chOff x="102107" y="3875519"/>
            <a:chExt cx="4512945" cy="561340"/>
          </a:xfrm>
        </p:grpSpPr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3255" y="3896842"/>
              <a:ext cx="4471416" cy="45874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107" y="3875519"/>
              <a:ext cx="4511040" cy="5608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0500" y="3924299"/>
              <a:ext cx="4381500" cy="36880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90500" y="3924299"/>
              <a:ext cx="4381500" cy="368935"/>
            </a:xfrm>
            <a:custGeom>
              <a:avLst/>
              <a:gdLst/>
              <a:ahLst/>
              <a:cxnLst/>
              <a:rect l="l" t="t" r="r" b="b"/>
              <a:pathLst>
                <a:path w="4381500" h="368935">
                  <a:moveTo>
                    <a:pt x="0" y="368807"/>
                  </a:moveTo>
                  <a:lnTo>
                    <a:pt x="4381500" y="368807"/>
                  </a:lnTo>
                  <a:lnTo>
                    <a:pt x="438150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445834" y="3978760"/>
            <a:ext cx="4628278" cy="309059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spcBef>
                <a:spcPts val="250"/>
              </a:spcBef>
            </a:pPr>
            <a:r>
              <a:rPr spc="-7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pc="-195" dirty="0">
                <a:solidFill>
                  <a:srgbClr val="C00000"/>
                </a:solidFill>
                <a:latin typeface="Times New Roman"/>
                <a:cs typeface="Times New Roman"/>
              </a:rPr>
              <a:t>COND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60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pc="-20" dirty="0">
                <a:solidFill>
                  <a:srgbClr val="C00000"/>
                </a:solidFill>
                <a:latin typeface="Times New Roman"/>
                <a:cs typeface="Times New Roman"/>
              </a:rPr>
              <a:t>ART </a:t>
            </a:r>
            <a:r>
              <a:rPr spc="45" dirty="0">
                <a:solidFill>
                  <a:srgbClr val="C00000"/>
                </a:solidFill>
                <a:latin typeface="Times New Roman"/>
                <a:cs typeface="Times New Roman"/>
              </a:rPr>
              <a:t>(R</a:t>
            </a:r>
            <a:r>
              <a:rPr spc="5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pc="-135" dirty="0">
                <a:solidFill>
                  <a:srgbClr val="C00000"/>
                </a:solidFill>
                <a:latin typeface="Times New Roman"/>
                <a:cs typeface="Times New Roman"/>
              </a:rPr>
              <a:t>TRODO</a:t>
            </a:r>
            <a:r>
              <a:rPr spc="-160" dirty="0">
                <a:solidFill>
                  <a:srgbClr val="C00000"/>
                </a:solidFill>
                <a:latin typeface="Times New Roman"/>
                <a:cs typeface="Times New Roman"/>
              </a:rPr>
              <a:t>UDE</a:t>
            </a:r>
            <a:r>
              <a:rPr spc="-170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pc="40" dirty="0">
                <a:solidFill>
                  <a:srgbClr val="C00000"/>
                </a:solidFill>
                <a:latin typeface="Times New Roman"/>
                <a:cs typeface="Times New Roman"/>
              </a:rPr>
              <a:t>AL),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-1" y="2746355"/>
            <a:ext cx="5537855" cy="798281"/>
            <a:chOff x="0" y="2782836"/>
            <a:chExt cx="5494020" cy="110363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0" y="2801124"/>
              <a:ext cx="5407151" cy="10134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0" y="2782836"/>
              <a:ext cx="5494019" cy="110336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051" y="2828544"/>
              <a:ext cx="5329428" cy="92354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-1" y="2686229"/>
            <a:ext cx="5585222" cy="869341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92710">
              <a:lnSpc>
                <a:spcPct val="93700"/>
              </a:lnSpc>
              <a:spcBef>
                <a:spcPts val="350"/>
              </a:spcBef>
            </a:pPr>
            <a:r>
              <a:rPr dirty="0">
                <a:latin typeface="Times New Roman"/>
                <a:cs typeface="Times New Roman"/>
              </a:rPr>
              <a:t>lies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right </a:t>
            </a: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free</a:t>
            </a:r>
            <a:r>
              <a:rPr sz="1900" b="1" i="1" u="heavy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margin</a:t>
            </a:r>
            <a:r>
              <a:rPr sz="1900" b="1" i="1" u="heavy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lesser</a:t>
            </a:r>
            <a:r>
              <a:rPr sz="1900" b="1" i="1" u="heavy" spc="-6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omentum</a:t>
            </a: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,</a:t>
            </a:r>
            <a:r>
              <a:rPr sz="1900" b="1" i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00CC"/>
                </a:solidFill>
                <a:latin typeface="Times New Roman"/>
                <a:cs typeface="Times New Roman"/>
              </a:rPr>
              <a:t>in </a:t>
            </a:r>
            <a:r>
              <a:rPr sz="1900" b="1" i="1" spc="-459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front </a:t>
            </a:r>
            <a:r>
              <a:rPr sz="1900" b="1" i="1" spc="-4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1900" b="1" i="1" spc="-1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1900" b="1" i="1" spc="-5" dirty="0">
                <a:solidFill>
                  <a:srgbClr val="0000CC"/>
                </a:solidFill>
                <a:latin typeface="Times New Roman"/>
                <a:cs typeface="Times New Roman"/>
              </a:rPr>
              <a:t>right </a:t>
            </a:r>
            <a:r>
              <a:rPr sz="1900" b="1" i="1" spc="-20" dirty="0">
                <a:solidFill>
                  <a:srgbClr val="0000CC"/>
                </a:solidFill>
                <a:latin typeface="Times New Roman"/>
                <a:cs typeface="Times New Roman"/>
              </a:rPr>
              <a:t>margin </a:t>
            </a:r>
            <a:r>
              <a:rPr sz="1900" b="1" i="1" spc="-45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sz="19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sz="1900" b="1" i="1" spc="5" dirty="0">
                <a:solidFill>
                  <a:srgbClr val="0000CC"/>
                </a:solidFill>
                <a:latin typeface="Times New Roman"/>
                <a:cs typeface="Times New Roman"/>
              </a:rPr>
              <a:t>portal </a:t>
            </a:r>
            <a:r>
              <a:rPr sz="1900" b="1" i="1" spc="-20" dirty="0">
                <a:solidFill>
                  <a:srgbClr val="0000CC"/>
                </a:solidFill>
                <a:latin typeface="Times New Roman"/>
                <a:cs typeface="Times New Roman"/>
              </a:rPr>
              <a:t>vein </a:t>
            </a:r>
            <a:r>
              <a:rPr sz="1900" b="1" i="1" spc="-2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sz="1900" b="1" i="1" spc="-55" dirty="0">
                <a:solidFill>
                  <a:srgbClr val="0000CC"/>
                </a:solidFill>
                <a:latin typeface="Times New Roman"/>
                <a:cs typeface="Times New Roman"/>
              </a:rPr>
              <a:t>on </a:t>
            </a:r>
            <a:r>
              <a:rPr sz="1900" b="1" i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1900" b="1" i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dirty="0">
                <a:solidFill>
                  <a:srgbClr val="0000CC"/>
                </a:solidFill>
                <a:latin typeface="Times New Roman"/>
                <a:cs typeface="Times New Roman"/>
              </a:rPr>
              <a:t>right</a:t>
            </a:r>
            <a:r>
              <a:rPr sz="1900" b="1" i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z="1900" b="1" i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1900" b="1" i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spc="-15" dirty="0">
                <a:solidFill>
                  <a:srgbClr val="0000CC"/>
                </a:solidFill>
                <a:latin typeface="Times New Roman"/>
                <a:cs typeface="Times New Roman"/>
              </a:rPr>
              <a:t>hepatic</a:t>
            </a:r>
            <a:r>
              <a:rPr sz="1900" b="1" i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spc="5" dirty="0">
                <a:solidFill>
                  <a:srgbClr val="0000CC"/>
                </a:solidFill>
                <a:latin typeface="Times New Roman"/>
                <a:cs typeface="Times New Roman"/>
              </a:rPr>
              <a:t>artery.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359417" y="2246248"/>
            <a:ext cx="4541751" cy="419834"/>
            <a:chOff x="99060" y="2156447"/>
            <a:chExt cx="4299585" cy="561340"/>
          </a:xfrm>
        </p:grpSpPr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0208" y="2177770"/>
              <a:ext cx="4258056" cy="45874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060" y="2156447"/>
              <a:ext cx="4245864" cy="56084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7452" y="2205227"/>
              <a:ext cx="4168140" cy="36880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455868" y="2259687"/>
            <a:ext cx="4402902" cy="309059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spcBef>
                <a:spcPts val="250"/>
              </a:spcBef>
            </a:pPr>
            <a:r>
              <a:rPr spc="-70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40" dirty="0">
                <a:solidFill>
                  <a:srgbClr val="C00000"/>
                </a:solidFill>
                <a:latin typeface="Times New Roman"/>
                <a:cs typeface="Times New Roman"/>
              </a:rPr>
              <a:t>FIRST</a:t>
            </a:r>
            <a:r>
              <a:rPr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C00000"/>
                </a:solidFill>
                <a:latin typeface="Times New Roman"/>
                <a:cs typeface="Times New Roman"/>
              </a:rPr>
              <a:t>PART</a:t>
            </a:r>
            <a:r>
              <a:rPr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50" dirty="0">
                <a:solidFill>
                  <a:srgbClr val="C00000"/>
                </a:solidFill>
                <a:latin typeface="Times New Roman"/>
                <a:cs typeface="Times New Roman"/>
              </a:rPr>
              <a:t>(SUPRADUODENAL),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293999" y="1702686"/>
            <a:ext cx="3962209" cy="472076"/>
            <a:chOff x="0" y="1601711"/>
            <a:chExt cx="3750945" cy="631190"/>
          </a:xfrm>
        </p:grpSpPr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0" y="1601711"/>
              <a:ext cx="3750563" cy="59742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1671815"/>
              <a:ext cx="3653027" cy="5608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1629156"/>
              <a:ext cx="3707891" cy="507491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1296608" y="1700449"/>
            <a:ext cx="3917268" cy="404597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91440">
              <a:spcBef>
                <a:spcPts val="994"/>
              </a:spcBef>
            </a:pP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It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can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be</a:t>
            </a:r>
            <a:r>
              <a:rPr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divided</a:t>
            </a:r>
            <a:r>
              <a:rPr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into 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three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parts: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59721" y="141508"/>
            <a:ext cx="2025710" cy="661572"/>
            <a:chOff x="1353311" y="0"/>
            <a:chExt cx="1917700" cy="884555"/>
          </a:xfrm>
        </p:grpSpPr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463039" y="0"/>
              <a:ext cx="1699260" cy="7239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353311" y="51815"/>
              <a:ext cx="1917191" cy="82753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10283" y="0"/>
              <a:ext cx="1609343" cy="66141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510283" y="0"/>
              <a:ext cx="1609725" cy="661670"/>
            </a:xfrm>
            <a:custGeom>
              <a:avLst/>
              <a:gdLst/>
              <a:ahLst/>
              <a:cxnLst/>
              <a:rect l="l" t="t" r="r" b="b"/>
              <a:pathLst>
                <a:path w="1609725" h="661670">
                  <a:moveTo>
                    <a:pt x="0" y="661415"/>
                  </a:moveTo>
                  <a:lnTo>
                    <a:pt x="1609343" y="661415"/>
                  </a:lnTo>
                  <a:lnTo>
                    <a:pt x="1609343" y="0"/>
                  </a:lnTo>
                  <a:lnTo>
                    <a:pt x="0" y="0"/>
                  </a:lnTo>
                  <a:lnTo>
                    <a:pt x="0" y="661415"/>
                  </a:lnTo>
                  <a:close/>
                </a:path>
              </a:pathLst>
            </a:custGeom>
            <a:ln w="9144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935579" y="51431"/>
            <a:ext cx="1700390" cy="559640"/>
          </a:xfrm>
          <a:prstGeom prst="rect">
            <a:avLst/>
          </a:prstGeom>
          <a:ln w="9144">
            <a:solidFill>
              <a:srgbClr val="BD4A47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99060">
              <a:spcBef>
                <a:spcPts val="1340"/>
              </a:spcBef>
            </a:pPr>
            <a:r>
              <a:rPr sz="2800" spc="-5" dirty="0">
                <a:solidFill>
                  <a:srgbClr val="943735"/>
                </a:solidFill>
              </a:rPr>
              <a:t>Bile</a:t>
            </a:r>
            <a:r>
              <a:rPr sz="2800" spc="-50" dirty="0">
                <a:solidFill>
                  <a:srgbClr val="943735"/>
                </a:solidFill>
              </a:rPr>
              <a:t> </a:t>
            </a:r>
            <a:r>
              <a:rPr sz="2800" spc="-5" dirty="0">
                <a:solidFill>
                  <a:srgbClr val="943735"/>
                </a:solidFill>
              </a:rPr>
              <a:t>Duct</a:t>
            </a:r>
            <a:endParaRPr sz="2800"/>
          </a:p>
        </p:txBody>
      </p:sp>
      <p:grpSp>
        <p:nvGrpSpPr>
          <p:cNvPr id="53" name="object 53"/>
          <p:cNvGrpSpPr/>
          <p:nvPr/>
        </p:nvGrpSpPr>
        <p:grpSpPr>
          <a:xfrm>
            <a:off x="304800" y="5458003"/>
            <a:ext cx="7086600" cy="909021"/>
            <a:chOff x="-4572" y="5518402"/>
            <a:chExt cx="5953125" cy="1344295"/>
          </a:xfrm>
        </p:grpSpPr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5518402"/>
              <a:ext cx="5910071" cy="1339596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0" y="5590025"/>
              <a:ext cx="5948171" cy="12679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0" y="5545835"/>
              <a:ext cx="5867400" cy="1312160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0" y="5545835"/>
              <a:ext cx="5867400" cy="1312545"/>
            </a:xfrm>
            <a:custGeom>
              <a:avLst/>
              <a:gdLst/>
              <a:ahLst/>
              <a:cxnLst/>
              <a:rect l="l" t="t" r="r" b="b"/>
              <a:pathLst>
                <a:path w="5867400" h="1312545">
                  <a:moveTo>
                    <a:pt x="5867400" y="1312160"/>
                  </a:moveTo>
                  <a:lnTo>
                    <a:pt x="5867400" y="0"/>
                  </a:lnTo>
                  <a:lnTo>
                    <a:pt x="0" y="0"/>
                  </a:lnTo>
                  <a:lnTo>
                    <a:pt x="0" y="1312160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85725" y="5449031"/>
            <a:ext cx="7005221" cy="843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360" marR="141605">
              <a:lnSpc>
                <a:spcPct val="142100"/>
              </a:lnSpc>
              <a:spcBef>
                <a:spcPts val="100"/>
              </a:spcBef>
            </a:pPr>
            <a:r>
              <a:rPr sz="1900" b="1" i="1" spc="-35" dirty="0" smtClean="0">
                <a:solidFill>
                  <a:srgbClr val="00AF50"/>
                </a:solidFill>
                <a:latin typeface="Times New Roman"/>
                <a:cs typeface="Times New Roman"/>
              </a:rPr>
              <a:t>lies</a:t>
            </a:r>
            <a:r>
              <a:rPr sz="1900" b="1" i="1" spc="-40" dirty="0" smtClean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in</a:t>
            </a:r>
            <a:r>
              <a:rPr sz="1900" b="1" i="1" spc="-3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spc="-50" dirty="0">
                <a:solidFill>
                  <a:srgbClr val="00AF50"/>
                </a:solidFill>
                <a:latin typeface="Times New Roman"/>
                <a:cs typeface="Times New Roman"/>
              </a:rPr>
              <a:t>a</a:t>
            </a:r>
            <a:r>
              <a:rPr sz="1900" b="1" i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groove</a:t>
            </a:r>
            <a:r>
              <a:rPr sz="1900" b="1" i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5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on</a:t>
            </a:r>
            <a:r>
              <a:rPr sz="1900" b="1"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sz="1900" b="1" i="1" u="heavy" spc="-6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surface</a:t>
            </a:r>
            <a:r>
              <a:rPr sz="1900" b="1"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4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head </a:t>
            </a:r>
            <a:r>
              <a:rPr sz="1900" b="1" i="1" u="heavy" spc="-4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spc="-459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pancreas </a:t>
            </a:r>
            <a:r>
              <a:rPr sz="1900" b="1" i="1" spc="-35" dirty="0">
                <a:solidFill>
                  <a:srgbClr val="00AF50"/>
                </a:solidFill>
                <a:latin typeface="Times New Roman"/>
                <a:cs typeface="Times New Roman"/>
              </a:rPr>
              <a:t>Here, </a:t>
            </a:r>
            <a:r>
              <a:rPr sz="19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sz="19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bile </a:t>
            </a:r>
            <a:r>
              <a:rPr sz="1900" b="1" i="1" dirty="0">
                <a:solidFill>
                  <a:srgbClr val="00AF50"/>
                </a:solidFill>
                <a:latin typeface="Times New Roman"/>
                <a:cs typeface="Times New Roman"/>
              </a:rPr>
              <a:t>duct </a:t>
            </a:r>
            <a:r>
              <a:rPr sz="1900" b="1" i="1" spc="-35" dirty="0">
                <a:solidFill>
                  <a:srgbClr val="00AF50"/>
                </a:solidFill>
                <a:latin typeface="Times New Roman"/>
                <a:cs typeface="Times New Roman"/>
              </a:rPr>
              <a:t>comes </a:t>
            </a:r>
            <a:r>
              <a:rPr sz="19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into </a:t>
            </a:r>
            <a:r>
              <a:rPr sz="1900" b="1" i="1" spc="-15" dirty="0">
                <a:solidFill>
                  <a:srgbClr val="00AF50"/>
                </a:solidFill>
                <a:latin typeface="Times New Roman"/>
                <a:cs typeface="Times New Roman"/>
              </a:rPr>
              <a:t>contact </a:t>
            </a:r>
            <a:r>
              <a:rPr sz="1900" b="1" i="1" spc="5" dirty="0">
                <a:solidFill>
                  <a:srgbClr val="00AF50"/>
                </a:solidFill>
                <a:latin typeface="Times New Roman"/>
                <a:cs typeface="Times New Roman"/>
              </a:rPr>
              <a:t>with </a:t>
            </a:r>
            <a:r>
              <a:rPr sz="1900" b="1" i="1" spc="-10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sz="1900" b="1" i="1" spc="-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spc="-30" dirty="0">
                <a:solidFill>
                  <a:srgbClr val="00AF50"/>
                </a:solidFill>
                <a:latin typeface="Times New Roman"/>
                <a:cs typeface="Times New Roman"/>
              </a:rPr>
              <a:t>main</a:t>
            </a:r>
            <a:r>
              <a:rPr sz="1900" b="1" i="1" spc="-4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spc="-20" dirty="0">
                <a:solidFill>
                  <a:srgbClr val="00AF50"/>
                </a:solidFill>
                <a:latin typeface="Times New Roman"/>
                <a:cs typeface="Times New Roman"/>
              </a:rPr>
              <a:t>pancreatic</a:t>
            </a:r>
            <a:r>
              <a:rPr sz="1900" b="1" i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900" b="1" i="1" dirty="0">
                <a:solidFill>
                  <a:srgbClr val="00AF50"/>
                </a:solidFill>
                <a:latin typeface="Times New Roman"/>
                <a:cs typeface="Times New Roman"/>
              </a:rPr>
              <a:t>duct</a:t>
            </a:r>
            <a:endParaRPr sz="1900"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04" y="914400"/>
            <a:ext cx="2819400" cy="3784600"/>
            <a:chOff x="0" y="0"/>
            <a:chExt cx="2819400" cy="3784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3" y="0"/>
              <a:ext cx="2725032" cy="37185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819399" cy="3779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1" y="0"/>
              <a:ext cx="2665476" cy="36652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1" y="0"/>
              <a:ext cx="2665730" cy="3665220"/>
            </a:xfrm>
            <a:custGeom>
              <a:avLst/>
              <a:gdLst/>
              <a:ahLst/>
              <a:cxnLst/>
              <a:rect l="l" t="t" r="r" b="b"/>
              <a:pathLst>
                <a:path w="2665730" h="3665220">
                  <a:moveTo>
                    <a:pt x="0" y="3665220"/>
                  </a:moveTo>
                  <a:lnTo>
                    <a:pt x="2665476" y="3665220"/>
                  </a:lnTo>
                  <a:lnTo>
                    <a:pt x="2665476" y="0"/>
                  </a:lnTo>
                </a:path>
                <a:path w="2665730" h="3665220">
                  <a:moveTo>
                    <a:pt x="0" y="0"/>
                  </a:moveTo>
                  <a:lnTo>
                    <a:pt x="0" y="3665220"/>
                  </a:lnTo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527" y="914400"/>
            <a:ext cx="2656840" cy="36309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49860" marR="143510" indent="45720" algn="just">
              <a:lnSpc>
                <a:spcPts val="2160"/>
              </a:lnSpc>
              <a:spcBef>
                <a:spcPts val="175"/>
              </a:spcBef>
              <a:buSzPct val="94444"/>
              <a:buFont typeface="Wingdings"/>
              <a:buChar char=""/>
              <a:tabLst>
                <a:tab pos="378460" algn="l"/>
              </a:tabLst>
            </a:pPr>
            <a:r>
              <a:rPr b="1" spc="-5" dirty="0">
                <a:solidFill>
                  <a:srgbClr val="943735"/>
                </a:solidFill>
                <a:latin typeface="Times New Roman"/>
                <a:cs typeface="Times New Roman"/>
              </a:rPr>
              <a:t>The bile duct ends by </a:t>
            </a:r>
            <a:r>
              <a:rPr b="1" spc="-434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943735"/>
                </a:solidFill>
                <a:latin typeface="Times New Roman"/>
                <a:cs typeface="Times New Roman"/>
              </a:rPr>
              <a:t>piercing the </a:t>
            </a:r>
            <a:r>
              <a:rPr sz="1900" b="1" i="1" u="heavy" spc="-1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medial wall </a:t>
            </a:r>
            <a:r>
              <a:rPr sz="1900" b="1" i="1" spc="-459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900" b="1" i="1" u="heavy" spc="-3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3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second</a:t>
            </a:r>
            <a:r>
              <a:rPr sz="1900" b="1" i="1" u="heavy" spc="-4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3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part</a:t>
            </a:r>
            <a:r>
              <a:rPr sz="1900" b="1" i="1" u="heavy" spc="-4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of</a:t>
            </a:r>
            <a:r>
              <a:rPr sz="1900" b="1" i="1" u="heavy" spc="-25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the</a:t>
            </a:r>
            <a:endParaRPr sz="1900" dirty="0">
              <a:latin typeface="Times New Roman"/>
              <a:cs typeface="Times New Roman"/>
            </a:endParaRPr>
          </a:p>
          <a:p>
            <a:pPr marL="807720">
              <a:lnSpc>
                <a:spcPts val="2050"/>
              </a:lnSpc>
            </a:pPr>
            <a:r>
              <a:rPr sz="1900" b="1" i="1" u="heavy" spc="-20" dirty="0">
                <a:solidFill>
                  <a:srgbClr val="943735"/>
                </a:solidFill>
                <a:uFill>
                  <a:solidFill>
                    <a:srgbClr val="943735"/>
                  </a:solidFill>
                </a:uFill>
                <a:latin typeface="Times New Roman"/>
                <a:cs typeface="Times New Roman"/>
              </a:rPr>
              <a:t>duodenum</a:t>
            </a:r>
            <a:endParaRPr sz="1900" dirty="0">
              <a:latin typeface="Times New Roman"/>
              <a:cs typeface="Times New Roman"/>
            </a:endParaRPr>
          </a:p>
          <a:p>
            <a:pPr marL="147955" marR="142240" lvl="1" indent="313690">
              <a:lnSpc>
                <a:spcPct val="95800"/>
              </a:lnSpc>
              <a:spcBef>
                <a:spcPts val="35"/>
              </a:spcBef>
              <a:buSzPct val="94736"/>
              <a:buFont typeface="Wingdings"/>
              <a:buChar char=""/>
              <a:tabLst>
                <a:tab pos="700405" algn="l"/>
              </a:tabLst>
            </a:pP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bile </a:t>
            </a:r>
            <a:r>
              <a:rPr sz="19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duct</a:t>
            </a:r>
            <a:r>
              <a:rPr sz="1900" b="1" i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is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usually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joined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by </a:t>
            </a:r>
            <a:r>
              <a:rPr sz="1900" b="1" i="1"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main </a:t>
            </a:r>
            <a:r>
              <a:rPr sz="1900" b="1" i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pancreatic </a:t>
            </a:r>
            <a:r>
              <a:rPr sz="1900" b="1" i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duct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, </a:t>
            </a:r>
            <a:r>
              <a:rPr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together they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open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into </a:t>
            </a:r>
            <a:r>
              <a:rPr sz="1900" b="1" i="1" u="heavy" spc="-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a </a:t>
            </a: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small ampulla </a:t>
            </a:r>
            <a:r>
              <a:rPr sz="1900" b="1" i="1" u="heavy" spc="-4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900" b="1" i="1" spc="-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6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duodenal</a:t>
            </a:r>
            <a:r>
              <a:rPr sz="1900" b="1" i="1" u="heavy" spc="-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wall</a:t>
            </a:r>
            <a:r>
              <a:rPr b="1" spc="-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called</a:t>
            </a:r>
            <a:endParaRPr dirty="0">
              <a:latin typeface="Times New Roman"/>
              <a:cs typeface="Times New Roman"/>
            </a:endParaRPr>
          </a:p>
          <a:p>
            <a:pPr marL="105410" indent="198120">
              <a:lnSpc>
                <a:spcPts val="2140"/>
              </a:lnSpc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b="1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hepatopancreatic</a:t>
            </a:r>
            <a:endParaRPr dirty="0">
              <a:latin typeface="Times New Roman"/>
              <a:cs typeface="Times New Roman"/>
            </a:endParaRPr>
          </a:p>
          <a:p>
            <a:pPr marL="913130" marR="92710" indent="-807720"/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amp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b="1" spc="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(AMP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ULLA</a:t>
            </a:r>
            <a:r>
              <a:rPr b="1" spc="-10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OF  </a:t>
            </a:r>
            <a:r>
              <a:rPr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VATER)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53579" y="997318"/>
            <a:ext cx="8848136" cy="5146072"/>
            <a:chOff x="219144" y="1763620"/>
            <a:chExt cx="8376668" cy="566166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3972" y="1763620"/>
              <a:ext cx="6371840" cy="56616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0654" y="2950223"/>
              <a:ext cx="2003318" cy="23585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144" y="2645262"/>
              <a:ext cx="1837945" cy="26433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752" y="3009099"/>
              <a:ext cx="1871348" cy="2179098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2955" y="4886608"/>
            <a:ext cx="4610735" cy="696595"/>
            <a:chOff x="-4572" y="6166106"/>
            <a:chExt cx="4610735" cy="69659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193497"/>
              <a:ext cx="4605551" cy="6645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166106"/>
              <a:ext cx="4219955" cy="69189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6211823"/>
              <a:ext cx="4572000" cy="6461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0" y="6211823"/>
              <a:ext cx="4572000" cy="646430"/>
            </a:xfrm>
            <a:custGeom>
              <a:avLst/>
              <a:gdLst/>
              <a:ahLst/>
              <a:cxnLst/>
              <a:rect l="l" t="t" r="r" b="b"/>
              <a:pathLst>
                <a:path w="4572000" h="646429">
                  <a:moveTo>
                    <a:pt x="0" y="646175"/>
                  </a:moveTo>
                  <a:lnTo>
                    <a:pt x="4572000" y="646175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646175"/>
                  </a:lnTo>
                  <a:close/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13768" y="4946188"/>
            <a:ext cx="392049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Occasionally,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bile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pancreatic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ducts</a:t>
            </a:r>
          </a:p>
          <a:p>
            <a:pPr marL="12700">
              <a:lnSpc>
                <a:spcPts val="2135"/>
              </a:lnSpc>
            </a:pPr>
            <a:r>
              <a:rPr dirty="0">
                <a:latin typeface="Times New Roman"/>
                <a:cs typeface="Times New Roman"/>
              </a:rPr>
              <a:t>open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separately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duodenum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68804" y="2103252"/>
            <a:ext cx="2004343" cy="1979388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6045" marR="100330" indent="65405">
              <a:spcBef>
                <a:spcPts val="315"/>
              </a:spcBef>
              <a:buSzPct val="94444"/>
              <a:buFont typeface="Wingdings"/>
              <a:buChar char=""/>
              <a:tabLst>
                <a:tab pos="354965" algn="l"/>
              </a:tabLst>
            </a:pP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 ampulla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opens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into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lumen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duodenum by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 means of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AF50"/>
                </a:solidFill>
                <a:latin typeface="Times New Roman"/>
                <a:cs typeface="Times New Roman"/>
              </a:rPr>
              <a:t> major</a:t>
            </a:r>
            <a:r>
              <a:rPr b="1" spc="-11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duodenal</a:t>
            </a:r>
            <a:endParaRPr dirty="0">
              <a:latin typeface="Times New Roman"/>
              <a:cs typeface="Times New Roman"/>
            </a:endParaRPr>
          </a:p>
          <a:p>
            <a:pPr marL="545465"/>
            <a:r>
              <a:rPr b="1" spc="-5" dirty="0">
                <a:solidFill>
                  <a:srgbClr val="00AF50"/>
                </a:solidFill>
                <a:latin typeface="Times New Roman"/>
                <a:cs typeface="Times New Roman"/>
              </a:rPr>
              <a:t>papilla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143000"/>
            <a:ext cx="7010400" cy="48006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6050" y="2438400"/>
            <a:ext cx="4654550" cy="1338580"/>
            <a:chOff x="0" y="0"/>
            <a:chExt cx="4654550" cy="13385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05551" cy="125437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4654295" cy="13380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4572000" cy="120091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6050" y="2438400"/>
            <a:ext cx="4572000" cy="1146468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98780" indent="-399415">
              <a:spcBef>
                <a:spcPts val="300"/>
              </a:spcBef>
              <a:buSzPct val="94444"/>
              <a:buFont typeface="Wingdings"/>
              <a:buChar char=""/>
              <a:tabLst>
                <a:tab pos="399415" algn="l"/>
              </a:tabLst>
            </a:pP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terminal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 parts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 of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 both</a:t>
            </a:r>
            <a:r>
              <a:rPr b="1" spc="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ducts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and</a:t>
            </a:r>
            <a:r>
              <a:rPr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marL="146685" marR="141605" algn="ctr"/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ampulla</a:t>
            </a:r>
            <a:r>
              <a:rPr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E36C09"/>
                </a:solidFill>
                <a:latin typeface="Times New Roman"/>
                <a:cs typeface="Times New Roman"/>
              </a:rPr>
              <a:t>are</a:t>
            </a:r>
            <a:r>
              <a:rPr b="1" spc="10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E36C09"/>
                </a:solidFill>
                <a:latin typeface="Times New Roman"/>
                <a:cs typeface="Times New Roman"/>
              </a:rPr>
              <a:t>surrounded</a:t>
            </a:r>
            <a:r>
              <a:rPr b="1" spc="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by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circular</a:t>
            </a:r>
            <a:r>
              <a:rPr b="1" spc="-35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muscle, </a:t>
            </a:r>
            <a:r>
              <a:rPr b="1" spc="-434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known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as the sphincter of the </a:t>
            </a:r>
            <a:r>
              <a:rPr b="1" dirty="0">
                <a:solidFill>
                  <a:srgbClr val="E36C09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E36C09"/>
                </a:solidFill>
                <a:latin typeface="Times New Roman"/>
                <a:cs typeface="Times New Roman"/>
              </a:rPr>
              <a:t>hepatopancreatic ampulla: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8362" y="3707892"/>
            <a:ext cx="2714625" cy="309059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spcBef>
                <a:spcPts val="250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(SPHINCTER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b="1" spc="-7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ODDI)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9583" y="788530"/>
            <a:ext cx="6594617" cy="414832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29630" y="950228"/>
            <a:ext cx="3547110" cy="3134995"/>
            <a:chOff x="-4762" y="0"/>
            <a:chExt cx="3547110" cy="31349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6364"/>
              <a:ext cx="3453415" cy="29642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541775" cy="3134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4676"/>
              <a:ext cx="3419855" cy="28925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74676"/>
              <a:ext cx="3420110" cy="2893060"/>
            </a:xfrm>
            <a:custGeom>
              <a:avLst/>
              <a:gdLst/>
              <a:ahLst/>
              <a:cxnLst/>
              <a:rect l="l" t="t" r="r" b="b"/>
              <a:pathLst>
                <a:path w="3420110" h="2893060">
                  <a:moveTo>
                    <a:pt x="0" y="2892552"/>
                  </a:moveTo>
                  <a:lnTo>
                    <a:pt x="3419855" y="2892552"/>
                  </a:lnTo>
                  <a:lnTo>
                    <a:pt x="3419855" y="0"/>
                  </a:lnTo>
                  <a:lnTo>
                    <a:pt x="0" y="0"/>
                  </a:lnTo>
                  <a:lnTo>
                    <a:pt x="0" y="2892552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9334" y="967906"/>
            <a:ext cx="2874262" cy="622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/>
              <a:t>Panc</a:t>
            </a:r>
            <a:r>
              <a:rPr spc="-55" dirty="0"/>
              <a:t>r</a:t>
            </a:r>
            <a:r>
              <a:rPr dirty="0"/>
              <a:t>e</a:t>
            </a:r>
            <a:r>
              <a:rPr spc="5" dirty="0"/>
              <a:t>a</a:t>
            </a:r>
            <a:r>
              <a:rPr dirty="0"/>
              <a:t>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483190" y="4536419"/>
            <a:ext cx="7946810" cy="881093"/>
            <a:chOff x="2086348" y="4535423"/>
            <a:chExt cx="5400040" cy="110998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6348" y="4562854"/>
              <a:ext cx="5399547" cy="9951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20339" y="4535423"/>
              <a:ext cx="4140708" cy="11094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24455" y="4581143"/>
              <a:ext cx="5327904" cy="92354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648456" y="4581144"/>
            <a:ext cx="7629144" cy="593752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083310" marR="760095" indent="-317500">
              <a:spcBef>
                <a:spcPts val="310"/>
              </a:spcBef>
              <a:buSzPct val="94444"/>
              <a:buFont typeface="Wingdings"/>
              <a:buChar char=""/>
              <a:tabLst>
                <a:tab pos="949325" algn="l"/>
              </a:tabLst>
            </a:pP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head</a:t>
            </a:r>
            <a:r>
              <a:rPr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pancreas</a:t>
            </a:r>
            <a:r>
              <a:rPr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CC"/>
                </a:solidFill>
                <a:latin typeface="Times New Roman"/>
                <a:cs typeface="Times New Roman"/>
              </a:rPr>
              <a:t>is</a:t>
            </a:r>
            <a:r>
              <a:rPr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disc</a:t>
            </a:r>
            <a:r>
              <a:rPr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00CC"/>
                </a:solidFill>
                <a:latin typeface="Times New Roman"/>
                <a:cs typeface="Times New Roman"/>
              </a:rPr>
              <a:t>shaped </a:t>
            </a:r>
            <a:r>
              <a:rPr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lies</a:t>
            </a:r>
            <a:r>
              <a:rPr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within</a:t>
            </a:r>
            <a:r>
              <a:rPr spc="-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the concavity</a:t>
            </a:r>
            <a:r>
              <a:rPr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dirty="0" smtClean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dirty="0" smtClean="0">
                <a:solidFill>
                  <a:srgbClr val="0000CC"/>
                </a:solidFill>
                <a:latin typeface="Times New Roman"/>
                <a:cs typeface="Times New Roman"/>
              </a:rPr>
              <a:t>duodenum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29057" y="3936817"/>
            <a:ext cx="3107690" cy="1652270"/>
            <a:chOff x="-4762" y="2951988"/>
            <a:chExt cx="3107690" cy="165227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970276"/>
              <a:ext cx="3102863" cy="15666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955" y="2951988"/>
              <a:ext cx="2997708" cy="16520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997708"/>
              <a:ext cx="3060192" cy="14767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2997708"/>
              <a:ext cx="3060700" cy="1477010"/>
            </a:xfrm>
            <a:custGeom>
              <a:avLst/>
              <a:gdLst/>
              <a:ahLst/>
              <a:cxnLst/>
              <a:rect l="l" t="t" r="r" b="b"/>
              <a:pathLst>
                <a:path w="3060700" h="1477010">
                  <a:moveTo>
                    <a:pt x="0" y="1476756"/>
                  </a:moveTo>
                  <a:lnTo>
                    <a:pt x="3060192" y="1476756"/>
                  </a:lnTo>
                  <a:lnTo>
                    <a:pt x="3060192" y="0"/>
                  </a:lnTo>
                  <a:lnTo>
                    <a:pt x="0" y="0"/>
                  </a:lnTo>
                  <a:lnTo>
                    <a:pt x="0" y="1476756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5305" y="1515935"/>
            <a:ext cx="3317240" cy="3827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pancreas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both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exocrine</a:t>
            </a:r>
          </a:p>
          <a:p>
            <a:pPr marL="92075" algn="ctr"/>
            <a:r>
              <a:rPr dirty="0">
                <a:latin typeface="Times New Roman"/>
                <a:cs typeface="Times New Roman"/>
              </a:rPr>
              <a:t>and</a:t>
            </a:r>
          </a:p>
          <a:p>
            <a:pPr marL="93345" algn="ctr"/>
            <a:r>
              <a:rPr dirty="0">
                <a:latin typeface="Times New Roman"/>
                <a:cs typeface="Times New Roman"/>
              </a:rPr>
              <a:t>an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endocrine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gland</a:t>
            </a:r>
          </a:p>
          <a:p>
            <a:pPr marL="103505" marR="5080" algn="ctr"/>
            <a:r>
              <a:rPr dirty="0">
                <a:latin typeface="Times New Roman"/>
                <a:cs typeface="Times New Roman"/>
              </a:rPr>
              <a:t>It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soft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lobulated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situated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</a:p>
          <a:p>
            <a:pPr marL="96520" algn="ctr"/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abdominal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wall</a:t>
            </a:r>
            <a:endParaRPr dirty="0">
              <a:latin typeface="Times New Roman"/>
              <a:cs typeface="Times New Roman"/>
            </a:endParaRPr>
          </a:p>
          <a:p>
            <a:pPr marL="93345" algn="ctr">
              <a:lnSpc>
                <a:spcPts val="2150"/>
              </a:lnSpc>
            </a:pPr>
            <a:r>
              <a:rPr dirty="0">
                <a:latin typeface="Times New Roman"/>
                <a:cs typeface="Times New Roman"/>
              </a:rPr>
              <a:t>behind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peritoneum</a:t>
            </a:r>
          </a:p>
          <a:p>
            <a:pPr marL="95885" algn="ctr">
              <a:lnSpc>
                <a:spcPts val="2870"/>
              </a:lnSpc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(retroperitoneal</a:t>
            </a:r>
            <a:r>
              <a:rPr sz="24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organ)</a:t>
            </a:r>
            <a:endParaRPr sz="2400" dirty="0">
              <a:latin typeface="Times New Roman"/>
              <a:cs typeface="Times New Roman"/>
            </a:endParaRPr>
          </a:p>
          <a:p>
            <a:pPr marR="259079" algn="ctr">
              <a:spcBef>
                <a:spcPts val="12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pancreas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divided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into:</a:t>
            </a:r>
          </a:p>
          <a:p>
            <a:pPr marL="1360170" marR="259079" indent="-1361440">
              <a:buSzPct val="94444"/>
              <a:buAutoNum type="arabicPlain"/>
              <a:tabLst>
                <a:tab pos="1360805" algn="l"/>
              </a:tabLst>
            </a:pPr>
            <a:r>
              <a:rPr b="1" spc="-5" dirty="0">
                <a:solidFill>
                  <a:srgbClr val="C0504D"/>
                </a:solidFill>
                <a:latin typeface="Times New Roman"/>
                <a:cs typeface="Times New Roman"/>
              </a:rPr>
              <a:t>Head</a:t>
            </a:r>
            <a:endParaRPr dirty="0">
              <a:latin typeface="Times New Roman"/>
              <a:cs typeface="Times New Roman"/>
            </a:endParaRPr>
          </a:p>
          <a:p>
            <a:pPr marL="1400810" marR="258445" indent="-1401445">
              <a:buSzPct val="94444"/>
              <a:buAutoNum type="arabicPlain"/>
              <a:tabLst>
                <a:tab pos="1400810" algn="l"/>
              </a:tabLst>
            </a:pPr>
            <a:r>
              <a:rPr b="1" dirty="0">
                <a:solidFill>
                  <a:srgbClr val="C0504D"/>
                </a:solidFill>
                <a:latin typeface="Times New Roman"/>
                <a:cs typeface="Times New Roman"/>
              </a:rPr>
              <a:t>Neck</a:t>
            </a:r>
            <a:endParaRPr dirty="0">
              <a:latin typeface="Times New Roman"/>
              <a:cs typeface="Times New Roman"/>
            </a:endParaRPr>
          </a:p>
          <a:p>
            <a:pPr marL="1394460" marR="259079" indent="-1395730">
              <a:lnSpc>
                <a:spcPts val="2135"/>
              </a:lnSpc>
              <a:spcBef>
                <a:spcPts val="5"/>
              </a:spcBef>
              <a:buSzPct val="94444"/>
              <a:buAutoNum type="arabicPlain"/>
              <a:tabLst>
                <a:tab pos="1395095" algn="l"/>
              </a:tabLst>
            </a:pPr>
            <a:r>
              <a:rPr b="1" spc="-5" dirty="0">
                <a:solidFill>
                  <a:srgbClr val="C0504D"/>
                </a:solidFill>
                <a:latin typeface="Times New Roman"/>
                <a:cs typeface="Times New Roman"/>
              </a:rPr>
              <a:t>Body</a:t>
            </a:r>
            <a:endParaRPr dirty="0">
              <a:latin typeface="Times New Roman"/>
              <a:cs typeface="Times New Roman"/>
            </a:endParaRPr>
          </a:p>
          <a:p>
            <a:pPr marL="1459865" marR="258445" indent="-1461135">
              <a:lnSpc>
                <a:spcPts val="2135"/>
              </a:lnSpc>
              <a:buSzPct val="94444"/>
              <a:buAutoNum type="arabicPlain"/>
              <a:tabLst>
                <a:tab pos="1460500" algn="l"/>
              </a:tabLst>
            </a:pPr>
            <a:r>
              <a:rPr b="1" spc="-45" dirty="0">
                <a:solidFill>
                  <a:srgbClr val="C0504D"/>
                </a:solidFill>
                <a:latin typeface="Times New Roman"/>
                <a:cs typeface="Times New Roman"/>
              </a:rPr>
              <a:t>Tail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98463" y="5332677"/>
            <a:ext cx="7538084" cy="1109980"/>
            <a:chOff x="595883" y="5628137"/>
            <a:chExt cx="7538084" cy="110998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6174" y="5655550"/>
              <a:ext cx="7487415" cy="99518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5883" y="5628137"/>
              <a:ext cx="7463028" cy="11094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4275" y="5673852"/>
              <a:ext cx="7415783" cy="92354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620382" y="5385924"/>
            <a:ext cx="7416165" cy="882293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90805" marR="268605">
              <a:lnSpc>
                <a:spcPts val="2160"/>
              </a:lnSpc>
              <a:spcBef>
                <a:spcPts val="380"/>
              </a:spcBef>
            </a:pPr>
            <a:r>
              <a:rPr dirty="0">
                <a:latin typeface="Times New Roman"/>
                <a:cs typeface="Times New Roman"/>
              </a:rPr>
              <a:t>The neck lies 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front 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9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beginning 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portal </a:t>
            </a:r>
            <a:r>
              <a:rPr sz="19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vein and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origin 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900" b="1" i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superior</a:t>
            </a:r>
            <a:r>
              <a:rPr sz="1900" b="1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mesenteric</a:t>
            </a:r>
            <a:r>
              <a:rPr sz="1900" b="1" i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artery</a:t>
            </a:r>
            <a:r>
              <a:rPr sz="1900" b="1" i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from</a:t>
            </a:r>
            <a:r>
              <a:rPr sz="1900" b="1" i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aorta</a:t>
            </a:r>
            <a:endParaRPr sz="1900" dirty="0">
              <a:latin typeface="Times New Roman"/>
              <a:cs typeface="Times New Roman"/>
            </a:endParaRPr>
          </a:p>
          <a:p>
            <a:pPr marL="90805">
              <a:lnSpc>
                <a:spcPts val="2090"/>
              </a:lnSpc>
            </a:pPr>
            <a:r>
              <a:rPr dirty="0">
                <a:latin typeface="Times New Roman"/>
                <a:cs typeface="Times New Roman"/>
              </a:rPr>
              <a:t>The tail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passes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forward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contact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 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hilum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spleen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0" y="775714"/>
            <a:ext cx="8763000" cy="5472685"/>
            <a:chOff x="0" y="0"/>
            <a:chExt cx="9144000" cy="67887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0600"/>
              <a:ext cx="9143999" cy="652758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28204" y="0"/>
              <a:ext cx="1415796" cy="7086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93152" y="0"/>
              <a:ext cx="1450848" cy="7894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75447" y="0"/>
              <a:ext cx="1368552" cy="6461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245397" y="761355"/>
            <a:ext cx="1369060" cy="592470"/>
          </a:xfrm>
          <a:prstGeom prst="rect">
            <a:avLst/>
          </a:prstGeom>
          <a:ln w="9144">
            <a:solidFill>
              <a:srgbClr val="F6924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24154">
              <a:spcBef>
                <a:spcPts val="300"/>
              </a:spcBef>
            </a:pPr>
            <a:r>
              <a:rPr b="1" dirty="0">
                <a:latin typeface="Times New Roman"/>
                <a:cs typeface="Times New Roman"/>
              </a:rPr>
              <a:t>Layers</a:t>
            </a:r>
            <a:r>
              <a:rPr b="1" spc="-6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endParaRPr dirty="0">
              <a:latin typeface="Times New Roman"/>
              <a:cs typeface="Times New Roman"/>
            </a:endParaRPr>
          </a:p>
          <a:p>
            <a:pPr marL="97790"/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stomach</a:t>
            </a:r>
            <a:endParaRPr dirty="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50552" y="1655051"/>
            <a:ext cx="476262" cy="56617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20479" y="171919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95331" y="4968227"/>
            <a:ext cx="474738" cy="56465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064623" y="5031690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895332" y="2951975"/>
            <a:ext cx="546735" cy="1357630"/>
            <a:chOff x="8371331" y="2951975"/>
            <a:chExt cx="546735" cy="135763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42959" y="3744467"/>
              <a:ext cx="474738" cy="5646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71331" y="2951975"/>
              <a:ext cx="474738" cy="56465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0064622" y="3015488"/>
            <a:ext cx="21336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1500">
              <a:latin typeface="Calibri"/>
              <a:cs typeface="Calibri"/>
            </a:endParaRPr>
          </a:p>
          <a:p>
            <a:pPr marL="84455">
              <a:spcBef>
                <a:spcPts val="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95800" y="587231"/>
            <a:ext cx="1292860" cy="561340"/>
            <a:chOff x="3043427" y="214871"/>
            <a:chExt cx="1292860" cy="56134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4575" y="233146"/>
              <a:ext cx="1217688" cy="45874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3427" y="214871"/>
              <a:ext cx="1292352" cy="5608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1819" y="260604"/>
              <a:ext cx="1127759" cy="36880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84193" y="632965"/>
            <a:ext cx="1127760" cy="315471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Read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only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2573846"/>
            <a:ext cx="9601199" cy="386029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00" y="2519173"/>
            <a:ext cx="9144000" cy="132715"/>
            <a:chOff x="0" y="2519172"/>
            <a:chExt cx="9144000" cy="132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19172"/>
              <a:ext cx="9143999" cy="546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519172"/>
              <a:ext cx="9136379" cy="13258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519239" y="719327"/>
            <a:ext cx="9153525" cy="1804670"/>
            <a:chOff x="-4762" y="719327"/>
            <a:chExt cx="9153525" cy="18046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719327"/>
              <a:ext cx="9143999" cy="45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765047"/>
              <a:ext cx="9144000" cy="17541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765047"/>
              <a:ext cx="9144000" cy="1754505"/>
            </a:xfrm>
            <a:custGeom>
              <a:avLst/>
              <a:gdLst/>
              <a:ahLst/>
              <a:cxnLst/>
              <a:rect l="l" t="t" r="r" b="b"/>
              <a:pathLst>
                <a:path w="9144000" h="1754505">
                  <a:moveTo>
                    <a:pt x="0" y="1754124"/>
                  </a:moveTo>
                  <a:lnTo>
                    <a:pt x="9144000" y="1754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754124"/>
                  </a:lnTo>
                  <a:close/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02739" y="790448"/>
            <a:ext cx="88392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4175">
              <a:spcBef>
                <a:spcPts val="10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main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duct of the pancreas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begins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tail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runs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length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gland,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receiving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numerous </a:t>
            </a:r>
            <a:r>
              <a:rPr dirty="0">
                <a:latin typeface="Times New Roman"/>
                <a:cs typeface="Times New Roman"/>
              </a:rPr>
              <a:t>tributaries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 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way</a:t>
            </a:r>
            <a:endParaRPr>
              <a:latin typeface="Times New Roman"/>
              <a:cs typeface="Times New Roman"/>
            </a:endParaRPr>
          </a:p>
          <a:p>
            <a:pPr marL="12700" marR="424180"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opens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second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 duodenum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about its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middle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bile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duct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major duodenal</a:t>
            </a:r>
            <a:r>
              <a:rPr dirty="0">
                <a:latin typeface="Times New Roman"/>
                <a:cs typeface="Times New Roman"/>
              </a:rPr>
              <a:t> papilla</a:t>
            </a:r>
            <a:endParaRPr>
              <a:latin typeface="Times New Roman"/>
              <a:cs typeface="Times New Roman"/>
            </a:endParaRPr>
          </a:p>
          <a:p>
            <a:pPr marL="194945" indent="-182880">
              <a:buSzPct val="94444"/>
              <a:buFont typeface="Wingdings"/>
              <a:buChar char=""/>
              <a:tabLst>
                <a:tab pos="195580" algn="l"/>
              </a:tabLst>
            </a:pP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accessory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duct</a:t>
            </a:r>
            <a:r>
              <a:rPr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of</a:t>
            </a:r>
            <a:r>
              <a:rPr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the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pancreas</a:t>
            </a:r>
            <a:r>
              <a:rPr spc="-5" dirty="0">
                <a:latin typeface="Times New Roman"/>
                <a:cs typeface="Times New Roman"/>
              </a:rPr>
              <a:t>,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when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present,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drains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upper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part of the head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then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spc="-5" dirty="0">
                <a:latin typeface="Times New Roman"/>
                <a:cs typeface="Times New Roman"/>
              </a:rPr>
              <a:t>opens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into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duodenum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short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distance</a:t>
            </a:r>
            <a:r>
              <a:rPr spc="-5" dirty="0">
                <a:latin typeface="Times New Roman"/>
                <a:cs typeface="Times New Roman"/>
              </a:rPr>
              <a:t> above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main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duct</a:t>
            </a:r>
            <a:r>
              <a:rPr spc="30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on</a:t>
            </a:r>
            <a:r>
              <a:rPr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b="1" u="heavy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minor</a:t>
            </a:r>
            <a:r>
              <a:rPr b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duodenal</a:t>
            </a:r>
            <a:r>
              <a:rPr b="1" u="heavy" spc="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</a:rPr>
              <a:t>papilla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1188" y="0"/>
            <a:ext cx="3716020" cy="927100"/>
            <a:chOff x="2647188" y="0"/>
            <a:chExt cx="3716020" cy="92710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395" y="0"/>
              <a:ext cx="3372620" cy="6996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47188" y="0"/>
              <a:ext cx="3715512" cy="9265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7500" y="0"/>
              <a:ext cx="3300984" cy="64617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381501" y="1"/>
            <a:ext cx="3301365" cy="584775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06680">
              <a:spcBef>
                <a:spcPts val="240"/>
              </a:spcBef>
            </a:pPr>
            <a:r>
              <a:rPr sz="3600" b="0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Pancreatic</a:t>
            </a:r>
            <a:r>
              <a:rPr sz="3600" b="0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3600" b="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Ducts</a:t>
            </a:r>
            <a:endParaRPr sz="3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2244" y="1499616"/>
            <a:ext cx="7929880" cy="3169920"/>
          </a:xfrm>
          <a:custGeom>
            <a:avLst/>
            <a:gdLst/>
            <a:ahLst/>
            <a:cxnLst/>
            <a:rect l="l" t="t" r="r" b="b"/>
            <a:pathLst>
              <a:path w="7929880" h="3169920">
                <a:moveTo>
                  <a:pt x="7929372" y="0"/>
                </a:moveTo>
                <a:lnTo>
                  <a:pt x="0" y="0"/>
                </a:lnTo>
                <a:lnTo>
                  <a:pt x="0" y="3169919"/>
                </a:lnTo>
                <a:lnTo>
                  <a:pt x="7929372" y="3169919"/>
                </a:lnTo>
                <a:lnTo>
                  <a:pt x="79293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78508" y="1516457"/>
            <a:ext cx="7478395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2540" algn="ctr"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Because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 </a:t>
            </a:r>
            <a:r>
              <a:rPr sz="4000" dirty="0">
                <a:latin typeface="Times New Roman"/>
                <a:cs typeface="Times New Roman"/>
              </a:rPr>
              <a:t>the </a:t>
            </a:r>
            <a:r>
              <a:rPr sz="4000" spc="-5" dirty="0">
                <a:latin typeface="Times New Roman"/>
                <a:cs typeface="Times New Roman"/>
              </a:rPr>
              <a:t>close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relation</a:t>
            </a:r>
            <a:r>
              <a:rPr sz="4000" spc="-5" dirty="0">
                <a:latin typeface="Times New Roman"/>
                <a:cs typeface="Times New Roman"/>
              </a:rPr>
              <a:t> of the 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head</a:t>
            </a:r>
            <a:r>
              <a:rPr sz="40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sz="4000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sz="4000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C00000"/>
                </a:solidFill>
                <a:latin typeface="Times New Roman"/>
                <a:cs typeface="Times New Roman"/>
              </a:rPr>
              <a:t>pancreas</a:t>
            </a:r>
            <a:r>
              <a:rPr sz="4000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to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the</a:t>
            </a:r>
            <a:r>
              <a:rPr sz="4000" spc="5" dirty="0"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00000"/>
                </a:solidFill>
                <a:latin typeface="Times New Roman"/>
                <a:cs typeface="Times New Roman"/>
              </a:rPr>
              <a:t>bile</a:t>
            </a:r>
            <a:r>
              <a:rPr sz="4000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C00000"/>
                </a:solidFill>
                <a:latin typeface="Times New Roman"/>
                <a:cs typeface="Times New Roman"/>
              </a:rPr>
              <a:t>duct</a:t>
            </a:r>
            <a:r>
              <a:rPr sz="4000" dirty="0">
                <a:latin typeface="Times New Roman"/>
                <a:cs typeface="Times New Roman"/>
              </a:rPr>
              <a:t>, </a:t>
            </a:r>
            <a:r>
              <a:rPr sz="4000" spc="-985" dirty="0"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cancer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40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head of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4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Times New Roman"/>
                <a:cs typeface="Times New Roman"/>
              </a:rPr>
              <a:t>pancreas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often</a:t>
            </a:r>
            <a:r>
              <a:rPr sz="4000" spc="-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causes</a:t>
            </a:r>
            <a:endParaRPr sz="4000" dirty="0">
              <a:latin typeface="Times New Roman"/>
              <a:cs typeface="Times New Roman"/>
            </a:endParaRPr>
          </a:p>
          <a:p>
            <a:pPr marL="127635" algn="ctr">
              <a:spcBef>
                <a:spcPts val="5"/>
              </a:spcBef>
            </a:pPr>
            <a:r>
              <a:rPr sz="4000" spc="-10" dirty="0">
                <a:solidFill>
                  <a:srgbClr val="006FC0"/>
                </a:solidFill>
                <a:latin typeface="Times New Roman"/>
                <a:cs typeface="Times New Roman"/>
              </a:rPr>
              <a:t>OBSTRUCTIVE</a:t>
            </a:r>
            <a:r>
              <a:rPr sz="4000" spc="-5" dirty="0">
                <a:solidFill>
                  <a:srgbClr val="006FC0"/>
                </a:solidFill>
                <a:latin typeface="Times New Roman"/>
                <a:cs typeface="Times New Roman"/>
              </a:rPr>
              <a:t> JAUNDICE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4000" y="374253"/>
            <a:ext cx="8639556" cy="103829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3747135" marR="5080" indent="-3735070" algn="r" rtl="1">
              <a:lnSpc>
                <a:spcPts val="3760"/>
              </a:lnSpc>
              <a:spcBef>
                <a:spcPts val="285"/>
              </a:spcBef>
            </a:pPr>
            <a:r>
              <a:rPr dirty="0"/>
              <a:t>Cancer</a:t>
            </a:r>
            <a:r>
              <a:rPr spc="-70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-10" dirty="0"/>
              <a:t> </a:t>
            </a:r>
            <a:r>
              <a:rPr dirty="0"/>
              <a:t>Head</a:t>
            </a:r>
            <a:r>
              <a:rPr spc="-25" dirty="0"/>
              <a:t> </a:t>
            </a:r>
            <a:r>
              <a:rPr dirty="0"/>
              <a:t>of</a:t>
            </a:r>
            <a:r>
              <a:rPr spc="5" dirty="0"/>
              <a:t> </a:t>
            </a:r>
            <a:r>
              <a:rPr spc="-5" dirty="0"/>
              <a:t>the</a:t>
            </a:r>
            <a:r>
              <a:rPr spc="5" dirty="0"/>
              <a:t> </a:t>
            </a:r>
            <a:r>
              <a:rPr spc="-10" dirty="0"/>
              <a:t>Pancreas</a:t>
            </a:r>
            <a:r>
              <a:rPr spc="-2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Bile </a:t>
            </a:r>
            <a:r>
              <a:rPr spc="-785" dirty="0"/>
              <a:t> </a:t>
            </a:r>
            <a:r>
              <a:rPr dirty="0"/>
              <a:t>Duct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 rot="3035059">
            <a:off x="4482083" y="1655065"/>
            <a:ext cx="3228340" cy="3510279"/>
            <a:chOff x="2958083" y="1655064"/>
            <a:chExt cx="3228340" cy="35102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2205" y="1946128"/>
              <a:ext cx="2522241" cy="27950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8083" y="1655064"/>
              <a:ext cx="3227832" cy="35097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81044" y="1955038"/>
              <a:ext cx="2469133" cy="27411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81044" y="1955038"/>
              <a:ext cx="2469515" cy="2741295"/>
            </a:xfrm>
            <a:custGeom>
              <a:avLst/>
              <a:gdLst/>
              <a:ahLst/>
              <a:cxnLst/>
              <a:rect l="l" t="t" r="r" b="b"/>
              <a:pathLst>
                <a:path w="2469515" h="2741295">
                  <a:moveTo>
                    <a:pt x="0" y="2211578"/>
                  </a:moveTo>
                  <a:lnTo>
                    <a:pt x="1828672" y="0"/>
                  </a:lnTo>
                  <a:lnTo>
                    <a:pt x="2469133" y="529589"/>
                  </a:lnTo>
                  <a:lnTo>
                    <a:pt x="640333" y="2741168"/>
                  </a:lnTo>
                  <a:lnTo>
                    <a:pt x="0" y="2211578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3233" y="2336800"/>
              <a:ext cx="1997582" cy="2155571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04215"/>
            <a:ext cx="6705600" cy="619658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1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840" y="1999488"/>
            <a:ext cx="6995159" cy="1201420"/>
          </a:xfrm>
          <a:custGeom>
            <a:avLst/>
            <a:gdLst/>
            <a:ahLst/>
            <a:cxnLst/>
            <a:rect l="l" t="t" r="r" b="b"/>
            <a:pathLst>
              <a:path w="6995159" h="1201420">
                <a:moveTo>
                  <a:pt x="6995159" y="0"/>
                </a:moveTo>
                <a:lnTo>
                  <a:pt x="0" y="0"/>
                </a:lnTo>
                <a:lnTo>
                  <a:pt x="0" y="1200912"/>
                </a:lnTo>
                <a:lnTo>
                  <a:pt x="6995159" y="1200912"/>
                </a:lnTo>
                <a:lnTo>
                  <a:pt x="699515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9061" y="2015186"/>
            <a:ext cx="67722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3590">
              <a:spcBef>
                <a:spcPts val="100"/>
              </a:spcBef>
            </a:pPr>
            <a:r>
              <a:rPr sz="3600" spc="-190" dirty="0">
                <a:solidFill>
                  <a:srgbClr val="00AFEF"/>
                </a:solidFill>
              </a:rPr>
              <a:t>A</a:t>
            </a:r>
            <a:r>
              <a:rPr sz="3600" spc="-170" dirty="0">
                <a:solidFill>
                  <a:srgbClr val="00AFEF"/>
                </a:solidFill>
              </a:rPr>
              <a:t>C</a:t>
            </a:r>
            <a:r>
              <a:rPr sz="3600" spc="-495" dirty="0">
                <a:solidFill>
                  <a:srgbClr val="00AFEF"/>
                </a:solidFill>
              </a:rPr>
              <a:t>C</a:t>
            </a:r>
            <a:r>
              <a:rPr sz="3600" spc="-225" dirty="0">
                <a:solidFill>
                  <a:srgbClr val="00AFEF"/>
                </a:solidFill>
              </a:rPr>
              <a:t>ESSORY</a:t>
            </a:r>
            <a:r>
              <a:rPr sz="3600" spc="-30" dirty="0">
                <a:solidFill>
                  <a:srgbClr val="00AFEF"/>
                </a:solidFill>
              </a:rPr>
              <a:t> </a:t>
            </a:r>
            <a:r>
              <a:rPr sz="3600" spc="-455" dirty="0">
                <a:solidFill>
                  <a:srgbClr val="00AFEF"/>
                </a:solidFill>
              </a:rPr>
              <a:t>O</a:t>
            </a:r>
            <a:r>
              <a:rPr sz="3600" spc="-400" dirty="0">
                <a:solidFill>
                  <a:srgbClr val="00AFEF"/>
                </a:solidFill>
              </a:rPr>
              <a:t>R</a:t>
            </a:r>
            <a:r>
              <a:rPr sz="3600" spc="-165" dirty="0">
                <a:solidFill>
                  <a:srgbClr val="00AFEF"/>
                </a:solidFill>
              </a:rPr>
              <a:t>GANS</a:t>
            </a:r>
            <a:r>
              <a:rPr sz="3600" spc="-35" dirty="0">
                <a:solidFill>
                  <a:srgbClr val="00AFEF"/>
                </a:solidFill>
              </a:rPr>
              <a:t> </a:t>
            </a:r>
            <a:r>
              <a:rPr sz="3600" spc="-270" dirty="0">
                <a:solidFill>
                  <a:srgbClr val="00AFEF"/>
                </a:solidFill>
              </a:rPr>
              <a:t>OF  </a:t>
            </a:r>
            <a:r>
              <a:rPr sz="3600" spc="-310" dirty="0">
                <a:solidFill>
                  <a:srgbClr val="00AFEF"/>
                </a:solidFill>
              </a:rPr>
              <a:t>T</a:t>
            </a:r>
            <a:r>
              <a:rPr sz="3600" spc="-355" dirty="0">
                <a:solidFill>
                  <a:srgbClr val="00AFEF"/>
                </a:solidFill>
              </a:rPr>
              <a:t>HE</a:t>
            </a:r>
            <a:r>
              <a:rPr sz="3600" spc="-20" dirty="0">
                <a:solidFill>
                  <a:srgbClr val="00AFEF"/>
                </a:solidFill>
              </a:rPr>
              <a:t> </a:t>
            </a:r>
            <a:r>
              <a:rPr sz="3600" spc="-114" dirty="0">
                <a:solidFill>
                  <a:srgbClr val="00AFEF"/>
                </a:solidFill>
              </a:rPr>
              <a:t>G</a:t>
            </a:r>
            <a:r>
              <a:rPr sz="3600" spc="-100" dirty="0">
                <a:solidFill>
                  <a:srgbClr val="00AFEF"/>
                </a:solidFill>
              </a:rPr>
              <a:t>A</a:t>
            </a:r>
            <a:r>
              <a:rPr sz="3600" spc="-200" dirty="0">
                <a:solidFill>
                  <a:srgbClr val="00AFEF"/>
                </a:solidFill>
              </a:rPr>
              <a:t>ST</a:t>
            </a:r>
            <a:r>
              <a:rPr sz="3600" spc="-229" dirty="0">
                <a:solidFill>
                  <a:srgbClr val="00AFEF"/>
                </a:solidFill>
              </a:rPr>
              <a:t>R</a:t>
            </a:r>
            <a:r>
              <a:rPr sz="3600" spc="-575" dirty="0">
                <a:solidFill>
                  <a:srgbClr val="00AFEF"/>
                </a:solidFill>
              </a:rPr>
              <a:t>O</a:t>
            </a:r>
            <a:r>
              <a:rPr sz="3600" spc="-280" dirty="0">
                <a:solidFill>
                  <a:srgbClr val="00AFEF"/>
                </a:solidFill>
              </a:rPr>
              <a:t>I</a:t>
            </a:r>
            <a:r>
              <a:rPr sz="3600" spc="-254" dirty="0">
                <a:solidFill>
                  <a:srgbClr val="00AFEF"/>
                </a:solidFill>
              </a:rPr>
              <a:t>NTESTINAL</a:t>
            </a:r>
            <a:r>
              <a:rPr sz="3600" spc="-35" dirty="0">
                <a:solidFill>
                  <a:srgbClr val="00AFEF"/>
                </a:solidFill>
              </a:rPr>
              <a:t> </a:t>
            </a:r>
            <a:r>
              <a:rPr sz="3600" spc="-310" dirty="0">
                <a:solidFill>
                  <a:srgbClr val="00AFEF"/>
                </a:solidFill>
              </a:rPr>
              <a:t>T</a:t>
            </a:r>
            <a:r>
              <a:rPr sz="3600" spc="-305" dirty="0">
                <a:solidFill>
                  <a:srgbClr val="00AFEF"/>
                </a:solidFill>
              </a:rPr>
              <a:t>R</a:t>
            </a:r>
            <a:r>
              <a:rPr sz="3600" spc="-190" dirty="0">
                <a:solidFill>
                  <a:srgbClr val="00AFEF"/>
                </a:solidFill>
              </a:rPr>
              <a:t>A</a:t>
            </a:r>
            <a:r>
              <a:rPr sz="3600" spc="-180" dirty="0">
                <a:solidFill>
                  <a:srgbClr val="00AFEF"/>
                </a:solidFill>
              </a:rPr>
              <a:t>C</a:t>
            </a:r>
            <a:r>
              <a:rPr sz="3600" spc="-320" dirty="0">
                <a:solidFill>
                  <a:srgbClr val="00AFEF"/>
                </a:solidFill>
              </a:rPr>
              <a:t>T</a:t>
            </a:r>
            <a:endParaRPr sz="3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5732" y="472401"/>
            <a:ext cx="4182268" cy="5776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66800" y="824758"/>
            <a:ext cx="3220556" cy="705339"/>
            <a:chOff x="609586" y="0"/>
            <a:chExt cx="3132455" cy="74993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86" y="0"/>
              <a:ext cx="3131846" cy="7346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5544" y="131038"/>
              <a:ext cx="978433" cy="6141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699" y="0"/>
              <a:ext cx="3060192" cy="6812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7699" y="0"/>
              <a:ext cx="3060700" cy="681355"/>
            </a:xfrm>
            <a:custGeom>
              <a:avLst/>
              <a:gdLst/>
              <a:ahLst/>
              <a:cxnLst/>
              <a:rect l="l" t="t" r="r" b="b"/>
              <a:pathLst>
                <a:path w="3060700" h="681355">
                  <a:moveTo>
                    <a:pt x="0" y="681227"/>
                  </a:moveTo>
                  <a:lnTo>
                    <a:pt x="3060192" y="681227"/>
                  </a:lnTo>
                  <a:lnTo>
                    <a:pt x="3060192" y="0"/>
                  </a:lnTo>
                </a:path>
                <a:path w="3060700" h="681355">
                  <a:moveTo>
                    <a:pt x="0" y="0"/>
                  </a:moveTo>
                  <a:lnTo>
                    <a:pt x="0" y="681227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9486" y="1043961"/>
            <a:ext cx="31369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000" spc="-5" dirty="0">
                <a:solidFill>
                  <a:srgbClr val="E36C09"/>
                </a:solidFill>
              </a:rPr>
              <a:t>Liver</a:t>
            </a:r>
            <a:endParaRPr sz="2000"/>
          </a:p>
        </p:txBody>
      </p:sp>
      <p:grpSp>
        <p:nvGrpSpPr>
          <p:cNvPr id="9" name="object 9"/>
          <p:cNvGrpSpPr/>
          <p:nvPr/>
        </p:nvGrpSpPr>
        <p:grpSpPr>
          <a:xfrm>
            <a:off x="411826" y="2377639"/>
            <a:ext cx="5114502" cy="2002543"/>
            <a:chOff x="0" y="1530096"/>
            <a:chExt cx="4974590" cy="212915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530096"/>
              <a:ext cx="4974335" cy="20756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688592"/>
              <a:ext cx="4969763" cy="19705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557528"/>
              <a:ext cx="4931664" cy="198577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7214" y="2382284"/>
            <a:ext cx="5070761" cy="199093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25"/>
              </a:spcBef>
            </a:pPr>
            <a:endParaRPr sz="1400">
              <a:latin typeface="Times New Roman"/>
              <a:cs typeface="Times New Roman"/>
            </a:endParaRPr>
          </a:p>
          <a:p>
            <a:pPr marL="332105" indent="-162560">
              <a:buSzPct val="93750"/>
              <a:buFont typeface="Wingdings"/>
              <a:buChar char=""/>
              <a:tabLst>
                <a:tab pos="33274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The liver is the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largest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gland and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organ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body</a:t>
            </a:r>
            <a:endParaRPr sz="1600">
              <a:latin typeface="Times New Roman"/>
              <a:cs typeface="Times New Roman"/>
            </a:endParaRPr>
          </a:p>
          <a:p>
            <a:pPr marL="91440" marR="256540">
              <a:lnSpc>
                <a:spcPts val="3840"/>
              </a:lnSpc>
              <a:spcBef>
                <a:spcPts val="450"/>
              </a:spcBef>
              <a:buSzPct val="93750"/>
              <a:buFont typeface="Wingdings"/>
              <a:buChar char=""/>
              <a:tabLst>
                <a:tab pos="2533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Location: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greater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part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of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liver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is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situated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primarily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the</a:t>
            </a:r>
            <a:r>
              <a:rPr sz="1600" b="1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right</a:t>
            </a:r>
            <a:r>
              <a:rPr sz="1600" b="1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hypochondrium</a:t>
            </a:r>
            <a:r>
              <a:rPr sz="1600" b="1" u="heavy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6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epigastric </a:t>
            </a:r>
            <a:r>
              <a:rPr sz="1600" b="1" spc="-38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region,</a:t>
            </a:r>
            <a:r>
              <a:rPr sz="16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extending</a:t>
            </a:r>
            <a:r>
              <a:rPr sz="1600" b="1" u="heavy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into</a:t>
            </a:r>
            <a:r>
              <a:rPr sz="1600" b="1" u="heavy" spc="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left</a:t>
            </a:r>
            <a:r>
              <a:rPr sz="1600" b="1" u="heavy" spc="2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Times New Roman"/>
                <a:cs typeface="Times New Roman"/>
              </a:rPr>
              <a:t>hypochondrium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7214" y="1643049"/>
            <a:ext cx="1948132" cy="681450"/>
            <a:chOff x="0" y="818290"/>
            <a:chExt cx="1894839" cy="72453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818290"/>
              <a:ext cx="1862386" cy="6341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981443"/>
              <a:ext cx="1894331" cy="5608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836676"/>
              <a:ext cx="1828800" cy="5623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57213" y="1661434"/>
            <a:ext cx="1880236" cy="517449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91440">
              <a:spcBef>
                <a:spcPts val="5"/>
              </a:spcBef>
            </a:pPr>
            <a:r>
              <a:rPr b="1" dirty="0">
                <a:latin typeface="Times New Roman"/>
                <a:cs typeface="Times New Roman"/>
              </a:rPr>
              <a:t>General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features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6857" y="4784109"/>
            <a:ext cx="4825938" cy="1559989"/>
            <a:chOff x="199644" y="3959352"/>
            <a:chExt cx="4693920" cy="1658620"/>
          </a:xfrm>
        </p:grpSpPr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9933" y="3986748"/>
              <a:ext cx="4643633" cy="15484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9644" y="3959352"/>
              <a:ext cx="4610100" cy="16581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8036" y="4005072"/>
              <a:ext cx="4572000" cy="147675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45248" y="4829828"/>
            <a:ext cx="4700589" cy="1424108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spcBef>
                <a:spcPts val="305"/>
              </a:spcBef>
            </a:pPr>
            <a:r>
              <a:rPr b="1" spc="-5" dirty="0">
                <a:latin typeface="Times New Roman"/>
                <a:cs typeface="Times New Roman"/>
              </a:rPr>
              <a:t>Has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two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surfaces:</a:t>
            </a:r>
            <a:endParaRPr>
              <a:latin typeface="Times New Roman"/>
              <a:cs typeface="Times New Roman"/>
            </a:endParaRPr>
          </a:p>
          <a:p>
            <a:pPr marL="90805"/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A-</a:t>
            </a:r>
            <a:r>
              <a:rPr b="1" spc="-1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imes New Roman"/>
                <a:cs typeface="Times New Roman"/>
              </a:rPr>
              <a:t>Diaphragmatic</a:t>
            </a:r>
            <a:r>
              <a:rPr b="1" u="heavy" spc="-1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imes New Roman"/>
                <a:cs typeface="Times New Roman"/>
              </a:rPr>
              <a:t>surface</a:t>
            </a:r>
            <a:r>
              <a:rPr b="1" dirty="0">
                <a:solidFill>
                  <a:srgbClr val="375F92"/>
                </a:solidFill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marL="273685" indent="-182880">
              <a:spcBef>
                <a:spcPts val="5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It</a:t>
            </a:r>
            <a:r>
              <a:rPr b="1" spc="-2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is</a:t>
            </a:r>
            <a:r>
              <a:rPr b="1" spc="-3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smooth</a:t>
            </a:r>
            <a:endParaRPr>
              <a:latin typeface="Times New Roman"/>
              <a:cs typeface="Times New Roman"/>
            </a:endParaRPr>
          </a:p>
          <a:p>
            <a:pPr marL="90805" marR="274955"/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B-</a:t>
            </a:r>
            <a:r>
              <a:rPr b="1" spc="-40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u="heavy" spc="-10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imes New Roman"/>
                <a:cs typeface="Times New Roman"/>
              </a:rPr>
              <a:t>Visceral</a:t>
            </a:r>
            <a:r>
              <a:rPr b="1" u="heavy" spc="-5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imes New Roman"/>
                <a:cs typeface="Times New Roman"/>
              </a:rPr>
              <a:t> surface </a:t>
            </a:r>
            <a:r>
              <a:rPr b="1" u="heavy" dirty="0">
                <a:solidFill>
                  <a:srgbClr val="375F92"/>
                </a:solidFill>
                <a:uFill>
                  <a:solidFill>
                    <a:srgbClr val="375F92"/>
                  </a:solidFill>
                </a:uFill>
                <a:latin typeface="Times New Roman"/>
                <a:cs typeface="Times New Roman"/>
              </a:rPr>
              <a:t>(inferioposterior)</a:t>
            </a:r>
            <a:r>
              <a:rPr b="1" spc="-2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in</a:t>
            </a:r>
            <a:r>
              <a:rPr b="1" spc="-15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the </a:t>
            </a:r>
            <a:r>
              <a:rPr b="1" spc="-434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375F92"/>
                </a:solidFill>
                <a:latin typeface="Times New Roman"/>
                <a:cs typeface="Times New Roman"/>
              </a:rPr>
              <a:t>it</a:t>
            </a:r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 is</a:t>
            </a:r>
            <a:r>
              <a:rPr b="1" dirty="0">
                <a:solidFill>
                  <a:srgbClr val="375F92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375F92"/>
                </a:solidFill>
                <a:latin typeface="Times New Roman"/>
                <a:cs typeface="Times New Roman"/>
              </a:rPr>
              <a:t>irregular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7600" y="997581"/>
            <a:ext cx="3819373" cy="52921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762" y="762"/>
            <a:ext cx="5572125" cy="403957"/>
          </a:xfrm>
          <a:prstGeom prst="rect">
            <a:avLst/>
          </a:prstGeom>
          <a:solidFill>
            <a:srgbClr val="00AF50"/>
          </a:solidFill>
          <a:ln w="25907">
            <a:solidFill>
              <a:srgbClr val="385D8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170">
              <a:spcBef>
                <a:spcPts val="270"/>
              </a:spcBef>
            </a:pPr>
            <a:r>
              <a:rPr sz="2400" spc="-5" dirty="0">
                <a:solidFill>
                  <a:srgbClr val="FFFF00"/>
                </a:solidFill>
              </a:rPr>
              <a:t>A-The</a:t>
            </a:r>
            <a:r>
              <a:rPr sz="2400" dirty="0">
                <a:solidFill>
                  <a:srgbClr val="FFFF00"/>
                </a:solidFill>
              </a:rPr>
              <a:t> diaphragmatic</a:t>
            </a:r>
            <a:r>
              <a:rPr sz="2400" spc="-35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surface</a:t>
            </a:r>
            <a:r>
              <a:rPr sz="2400" spc="-2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of</a:t>
            </a:r>
            <a:r>
              <a:rPr sz="2400" spc="-1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the</a:t>
            </a:r>
            <a:r>
              <a:rPr sz="2400" spc="-20" dirty="0">
                <a:solidFill>
                  <a:srgbClr val="FFFF00"/>
                </a:solidFill>
              </a:rPr>
              <a:t> </a:t>
            </a:r>
            <a:r>
              <a:rPr sz="2400" dirty="0">
                <a:solidFill>
                  <a:srgbClr val="FFFF00"/>
                </a:solidFill>
              </a:rPr>
              <a:t>liver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559051" y="3489959"/>
            <a:ext cx="4536949" cy="2834641"/>
            <a:chOff x="35050" y="3489959"/>
            <a:chExt cx="4864735" cy="336804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0" y="3528056"/>
              <a:ext cx="4864608" cy="33299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5037" y="6238493"/>
              <a:ext cx="2592705" cy="360045"/>
            </a:xfrm>
            <a:custGeom>
              <a:avLst/>
              <a:gdLst/>
              <a:ahLst/>
              <a:cxnLst/>
              <a:rect l="l" t="t" r="r" b="b"/>
              <a:pathLst>
                <a:path w="2592704" h="360045">
                  <a:moveTo>
                    <a:pt x="2592324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592324" y="359663"/>
                  </a:lnTo>
                  <a:lnTo>
                    <a:pt x="259232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5037" y="6238493"/>
              <a:ext cx="2592705" cy="360045"/>
            </a:xfrm>
            <a:custGeom>
              <a:avLst/>
              <a:gdLst/>
              <a:ahLst/>
              <a:cxnLst/>
              <a:rect l="l" t="t" r="r" b="b"/>
              <a:pathLst>
                <a:path w="2592704" h="360045">
                  <a:moveTo>
                    <a:pt x="0" y="359663"/>
                  </a:moveTo>
                  <a:lnTo>
                    <a:pt x="2592324" y="359663"/>
                  </a:lnTo>
                  <a:lnTo>
                    <a:pt x="2592324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72917" y="3789425"/>
              <a:ext cx="1080770" cy="433070"/>
            </a:xfrm>
            <a:custGeom>
              <a:avLst/>
              <a:gdLst/>
              <a:ahLst/>
              <a:cxnLst/>
              <a:rect l="l" t="t" r="r" b="b"/>
              <a:pathLst>
                <a:path w="1080770" h="433070">
                  <a:moveTo>
                    <a:pt x="1080516" y="0"/>
                  </a:moveTo>
                  <a:lnTo>
                    <a:pt x="0" y="0"/>
                  </a:lnTo>
                  <a:lnTo>
                    <a:pt x="0" y="432816"/>
                  </a:lnTo>
                  <a:lnTo>
                    <a:pt x="1080516" y="432816"/>
                  </a:lnTo>
                  <a:lnTo>
                    <a:pt x="108051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72917" y="3789425"/>
              <a:ext cx="1080770" cy="433070"/>
            </a:xfrm>
            <a:custGeom>
              <a:avLst/>
              <a:gdLst/>
              <a:ahLst/>
              <a:cxnLst/>
              <a:rect l="l" t="t" r="r" b="b"/>
              <a:pathLst>
                <a:path w="1080770" h="433070">
                  <a:moveTo>
                    <a:pt x="0" y="432816"/>
                  </a:moveTo>
                  <a:lnTo>
                    <a:pt x="1080516" y="432816"/>
                  </a:lnTo>
                  <a:lnTo>
                    <a:pt x="1080516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6024" y="3544798"/>
              <a:ext cx="441972" cy="61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8676" y="3489959"/>
              <a:ext cx="672084" cy="8275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3267" y="3572255"/>
              <a:ext cx="352044" cy="52425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524001" y="2014740"/>
            <a:ext cx="3094355" cy="1103630"/>
            <a:chOff x="0" y="2014740"/>
            <a:chExt cx="3094355" cy="110363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042158"/>
              <a:ext cx="3093737" cy="99518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014740"/>
              <a:ext cx="2750819" cy="11033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060448"/>
              <a:ext cx="3060192" cy="92354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524000" y="2060448"/>
            <a:ext cx="3060700" cy="862416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 marR="476884" indent="-76835" algn="ctr">
              <a:spcBef>
                <a:spcPts val="305"/>
              </a:spcBef>
            </a:pPr>
            <a:r>
              <a:rPr b="1" dirty="0">
                <a:solidFill>
                  <a:srgbClr val="943735"/>
                </a:solidFill>
                <a:latin typeface="Times New Roman"/>
                <a:cs typeface="Times New Roman"/>
              </a:rPr>
              <a:t>1- </a:t>
            </a:r>
            <a:r>
              <a:rPr b="1" spc="-5" dirty="0">
                <a:solidFill>
                  <a:srgbClr val="943735"/>
                </a:solidFill>
                <a:latin typeface="Times New Roman"/>
                <a:cs typeface="Times New Roman"/>
              </a:rPr>
              <a:t>The </a:t>
            </a:r>
            <a:r>
              <a:rPr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subphrenic recess </a:t>
            </a:r>
            <a:r>
              <a:rPr b="1" spc="-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943735"/>
                </a:solidFill>
                <a:latin typeface="Times New Roman"/>
                <a:cs typeface="Times New Roman"/>
              </a:rPr>
              <a:t>2-</a:t>
            </a:r>
            <a:r>
              <a:rPr b="1" spc="-5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943735"/>
                </a:solidFill>
                <a:latin typeface="Times New Roman"/>
                <a:cs typeface="Times New Roman"/>
              </a:rPr>
              <a:t>The</a:t>
            </a:r>
            <a:r>
              <a:rPr b="1" spc="-2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943735"/>
                </a:solidFill>
                <a:latin typeface="Times New Roman"/>
                <a:cs typeface="Times New Roman"/>
              </a:rPr>
              <a:t>hepatorenal</a:t>
            </a:r>
            <a:r>
              <a:rPr b="1" spc="-10" dirty="0">
                <a:solidFill>
                  <a:srgbClr val="943735"/>
                </a:solidFill>
                <a:latin typeface="Times New Roman"/>
                <a:cs typeface="Times New Roman"/>
              </a:rPr>
              <a:t> recess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110"/>
              </a:lnSpc>
            </a:pP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53765" y="719327"/>
            <a:ext cx="4643755" cy="1109980"/>
            <a:chOff x="429764" y="719327"/>
            <a:chExt cx="4643755" cy="1109980"/>
          </a:xfrm>
        </p:grpSpPr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764" y="746758"/>
              <a:ext cx="4643633" cy="99518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203" y="719327"/>
              <a:ext cx="4578096" cy="11094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7867" y="765047"/>
              <a:ext cx="4572000" cy="92354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991868" y="765049"/>
            <a:ext cx="4572000" cy="869469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144905" marR="197485" indent="-944244">
              <a:spcBef>
                <a:spcPts val="300"/>
              </a:spcBef>
            </a:pP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smooth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domed, </a:t>
            </a:r>
            <a:r>
              <a:rPr dirty="0">
                <a:latin typeface="Times New Roman"/>
                <a:cs typeface="Times New Roman"/>
              </a:rPr>
              <a:t>lies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against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inferior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surface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diaphragm</a:t>
            </a:r>
            <a:endParaRPr>
              <a:latin typeface="Times New Roman"/>
              <a:cs typeface="Times New Roman"/>
            </a:endParaRPr>
          </a:p>
          <a:p>
            <a:pPr marL="1381760" indent="-182880">
              <a:buSzPct val="94444"/>
              <a:buFont typeface="Wingdings"/>
              <a:buChar char=""/>
              <a:tabLst>
                <a:tab pos="1382395" algn="l"/>
              </a:tabLst>
            </a:pPr>
            <a:r>
              <a:rPr spc="-5" dirty="0">
                <a:latin typeface="Times New Roman"/>
                <a:cs typeface="Times New Roman"/>
              </a:rPr>
              <a:t>Associated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with </a:t>
            </a:r>
            <a:r>
              <a:rPr dirty="0">
                <a:latin typeface="Times New Roman"/>
                <a:cs typeface="Times New Roman"/>
              </a:rPr>
              <a:t>it</a:t>
            </a:r>
            <a:r>
              <a:rPr spc="-5" dirty="0">
                <a:latin typeface="Times New Roman"/>
                <a:cs typeface="Times New Roman"/>
              </a:rPr>
              <a:t> are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84252" y="3578435"/>
            <a:ext cx="328679" cy="454612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2075">
              <a:spcBef>
                <a:spcPts val="185"/>
              </a:spcBef>
            </a:pPr>
            <a:r>
              <a:rPr sz="2800" spc="-5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" y="838200"/>
            <a:ext cx="9525001" cy="5562600"/>
            <a:chOff x="173736" y="574535"/>
            <a:chExt cx="8970645" cy="62839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135" y="1401762"/>
              <a:ext cx="8896861" cy="54562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41" y="601923"/>
              <a:ext cx="4608612" cy="7179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736" y="574535"/>
              <a:ext cx="4604004" cy="8351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60" y="620267"/>
              <a:ext cx="4536948" cy="6461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19400" y="12657"/>
            <a:ext cx="5287010" cy="463587"/>
          </a:xfrm>
          <a:prstGeom prst="rect">
            <a:avLst/>
          </a:prstGeom>
          <a:solidFill>
            <a:srgbClr val="00AF50"/>
          </a:solidFill>
          <a:ln w="25907">
            <a:solidFill>
              <a:srgbClr val="385D89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0170">
              <a:spcBef>
                <a:spcPts val="254"/>
              </a:spcBef>
            </a:pPr>
            <a:r>
              <a:rPr sz="2800" spc="-5" dirty="0">
                <a:solidFill>
                  <a:srgbClr val="FFFF00"/>
                </a:solidFill>
              </a:rPr>
              <a:t>B-The visceral</a:t>
            </a:r>
            <a:r>
              <a:rPr sz="2800" spc="-15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surface</a:t>
            </a:r>
            <a:r>
              <a:rPr sz="2800" spc="-1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of</a:t>
            </a:r>
            <a:r>
              <a:rPr sz="2800" spc="1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the</a:t>
            </a:r>
            <a:r>
              <a:rPr sz="2800" dirty="0">
                <a:solidFill>
                  <a:srgbClr val="FFFF00"/>
                </a:solidFill>
              </a:rPr>
              <a:t> </a:t>
            </a:r>
            <a:r>
              <a:rPr sz="2800" spc="-5" dirty="0">
                <a:solidFill>
                  <a:srgbClr val="FFFF00"/>
                </a:solidFill>
              </a:rPr>
              <a:t>liver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1297136" y="883640"/>
            <a:ext cx="4852632" cy="593111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47320" marR="179705" indent="-56515">
              <a:spcBef>
                <a:spcPts val="305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b="1" dirty="0">
                <a:latin typeface="Times New Roman"/>
                <a:cs typeface="Times New Roman"/>
              </a:rPr>
              <a:t>Related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to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visceral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organs </a:t>
            </a:r>
            <a:r>
              <a:rPr b="1" dirty="0">
                <a:latin typeface="Times New Roman"/>
                <a:cs typeface="Times New Roman"/>
              </a:rPr>
              <a:t>which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leave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impressions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on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it: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6801" y="2330183"/>
            <a:ext cx="3691569" cy="3992479"/>
            <a:chOff x="-451601" y="2330183"/>
            <a:chExt cx="3645904" cy="45280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30183"/>
              <a:ext cx="3093737" cy="45278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91154"/>
              <a:ext cx="3194303" cy="44668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51601" y="2348483"/>
              <a:ext cx="3511794" cy="45095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-451600" y="2348483"/>
              <a:ext cx="3512300" cy="4509770"/>
            </a:xfrm>
            <a:custGeom>
              <a:avLst/>
              <a:gdLst/>
              <a:ahLst/>
              <a:cxnLst/>
              <a:rect l="l" t="t" r="r" b="b"/>
              <a:pathLst>
                <a:path w="3060700" h="4509770">
                  <a:moveTo>
                    <a:pt x="3060192" y="4509512"/>
                  </a:moveTo>
                  <a:lnTo>
                    <a:pt x="3060192" y="0"/>
                  </a:lnTo>
                  <a:lnTo>
                    <a:pt x="0" y="0"/>
                  </a:lnTo>
                  <a:lnTo>
                    <a:pt x="0" y="4509512"/>
                  </a:lnTo>
                </a:path>
              </a:pathLst>
            </a:custGeom>
            <a:ln w="9144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8200" y="2325198"/>
            <a:ext cx="3779765" cy="3342582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algn="ctr">
              <a:spcBef>
                <a:spcPts val="1185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Contents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porta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hepatis</a:t>
            </a:r>
            <a:endParaRPr dirty="0">
              <a:latin typeface="Times New Roman"/>
              <a:cs typeface="Times New Roman"/>
            </a:endParaRPr>
          </a:p>
          <a:p>
            <a:pPr marL="184150" marR="179705" algn="ctr">
              <a:lnSpc>
                <a:spcPct val="150000"/>
              </a:lnSpc>
              <a:spcBef>
                <a:spcPts val="5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1-The</a:t>
            </a:r>
            <a:r>
              <a:rPr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right</a:t>
            </a:r>
            <a:r>
              <a:rPr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left</a:t>
            </a:r>
            <a:r>
              <a:rPr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hepatic </a:t>
            </a:r>
            <a:r>
              <a:rPr b="1"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ducts</a:t>
            </a:r>
            <a:endParaRPr dirty="0">
              <a:latin typeface="Times New Roman"/>
              <a:cs typeface="Times New Roman"/>
            </a:endParaRPr>
          </a:p>
          <a:p>
            <a:pPr marL="391795" marR="384175" algn="ctr">
              <a:lnSpc>
                <a:spcPct val="150000"/>
              </a:lnSpc>
            </a:pP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2-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The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right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and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left </a:t>
            </a:r>
            <a:r>
              <a:rPr b="1" spc="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branches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the hepatic </a:t>
            </a:r>
            <a:r>
              <a:rPr b="1"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artery</a:t>
            </a:r>
            <a:endParaRPr dirty="0">
              <a:latin typeface="Times New Roman"/>
              <a:cs typeface="Times New Roman"/>
            </a:endParaRPr>
          </a:p>
          <a:p>
            <a:pPr algn="ctr">
              <a:spcBef>
                <a:spcPts val="1080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3-The</a:t>
            </a:r>
            <a:r>
              <a:rPr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portal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vein</a:t>
            </a:r>
            <a:endParaRPr dirty="0">
              <a:latin typeface="Times New Roman"/>
              <a:cs typeface="Times New Roman"/>
            </a:endParaRPr>
          </a:p>
          <a:p>
            <a:pPr algn="ctr">
              <a:spcBef>
                <a:spcPts val="1080"/>
              </a:spcBef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4-</a:t>
            </a:r>
            <a:r>
              <a:rPr b="1" spc="-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Sympathetic</a:t>
            </a:r>
            <a:r>
              <a:rPr b="1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endParaRPr dirty="0">
              <a:latin typeface="Times New Roman"/>
              <a:cs typeface="Times New Roman"/>
            </a:endParaRPr>
          </a:p>
          <a:p>
            <a:pPr marL="95885" marR="86995" indent="-3175" algn="ctr">
              <a:lnSpc>
                <a:spcPct val="150000"/>
              </a:lnSpc>
            </a:pP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parasympathetic nerve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fibers </a:t>
            </a:r>
            <a:r>
              <a:rPr b="1"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5-A few hepatic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lymph </a:t>
            </a:r>
            <a:r>
              <a:rPr b="1" spc="-5" dirty="0">
                <a:solidFill>
                  <a:srgbClr val="0000CC"/>
                </a:solidFill>
                <a:latin typeface="Times New Roman"/>
                <a:cs typeface="Times New Roman"/>
              </a:rPr>
              <a:t>nodes </a:t>
            </a:r>
            <a:r>
              <a:rPr b="1" spc="-434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Times New Roman"/>
                <a:cs typeface="Times New Roman"/>
              </a:rPr>
              <a:t>lie</a:t>
            </a:r>
            <a:r>
              <a:rPr b="1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00CC"/>
                </a:solidFill>
                <a:latin typeface="Times New Roman"/>
                <a:cs typeface="Times New Roman"/>
              </a:rPr>
              <a:t>here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33599" y="470917"/>
            <a:ext cx="7524115" cy="1746885"/>
            <a:chOff x="609598" y="470916"/>
            <a:chExt cx="7524115" cy="174688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598" y="498331"/>
              <a:ext cx="7523991" cy="1688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628" y="470916"/>
              <a:ext cx="7132320" cy="17465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700" y="516636"/>
              <a:ext cx="7452359" cy="161696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171701" y="516636"/>
            <a:ext cx="7452359" cy="1521570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01470" indent="-182880">
              <a:lnSpc>
                <a:spcPts val="2110"/>
              </a:lnSpc>
              <a:spcBef>
                <a:spcPts val="305"/>
              </a:spcBef>
              <a:buSzPct val="94444"/>
              <a:buFont typeface="Wingdings"/>
              <a:buChar char=""/>
              <a:tabLst>
                <a:tab pos="1602105" algn="l"/>
              </a:tabLst>
            </a:pP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found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posteroinferior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(visceral)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surface</a:t>
            </a:r>
            <a:endParaRPr>
              <a:latin typeface="Times New Roman"/>
              <a:cs typeface="Times New Roman"/>
            </a:endParaRPr>
          </a:p>
          <a:p>
            <a:pPr marL="365760" marR="360045" indent="95885">
              <a:lnSpc>
                <a:spcPts val="2160"/>
              </a:lnSpc>
              <a:spcBef>
                <a:spcPts val="120"/>
              </a:spcBef>
              <a:buSzPct val="94444"/>
              <a:buFont typeface="Wingdings"/>
              <a:buChar char=""/>
              <a:tabLst>
                <a:tab pos="645160" algn="l"/>
              </a:tabLst>
            </a:pPr>
            <a:r>
              <a:rPr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porta </a:t>
            </a:r>
            <a:r>
              <a:rPr b="1" spc="-5" dirty="0">
                <a:latin typeface="Times New Roman"/>
                <a:cs typeface="Times New Roman"/>
              </a:rPr>
              <a:t>hepatis </a:t>
            </a:r>
            <a:r>
              <a:rPr dirty="0">
                <a:latin typeface="Times New Roman"/>
                <a:cs typeface="Times New Roman"/>
              </a:rPr>
              <a:t>serves</a:t>
            </a:r>
            <a:r>
              <a:rPr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as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point 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sz="1900" b="1" i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entry </a:t>
            </a:r>
            <a:r>
              <a:rPr sz="19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into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9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liver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 the </a:t>
            </a:r>
            <a:r>
              <a:rPr sz="19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hepatic</a:t>
            </a:r>
            <a:r>
              <a:rPr sz="19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arteries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9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portal</a:t>
            </a:r>
            <a:r>
              <a:rPr sz="19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vein, </a:t>
            </a:r>
            <a:r>
              <a:rPr sz="19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exit</a:t>
            </a:r>
            <a:r>
              <a:rPr sz="19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point</a:t>
            </a:r>
            <a:r>
              <a:rPr sz="19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</a:t>
            </a:r>
            <a:r>
              <a:rPr sz="1900" b="1" i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900" b="1" i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hepatic</a:t>
            </a:r>
            <a:endParaRPr sz="1900">
              <a:latin typeface="Times New Roman"/>
              <a:cs typeface="Times New Roman"/>
            </a:endParaRPr>
          </a:p>
          <a:p>
            <a:pPr marL="3466465">
              <a:lnSpc>
                <a:spcPts val="2110"/>
              </a:lnSpc>
            </a:pPr>
            <a:r>
              <a:rPr sz="19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ducts</a:t>
            </a:r>
            <a:endParaRPr sz="1900">
              <a:latin typeface="Times New Roman"/>
              <a:cs typeface="Times New Roman"/>
            </a:endParaRPr>
          </a:p>
          <a:p>
            <a:pPr marL="1844675" lvl="1" indent="-238125">
              <a:spcBef>
                <a:spcPts val="675"/>
              </a:spcBef>
              <a:buFont typeface="Wingdings"/>
              <a:buChar char=""/>
              <a:tabLst>
                <a:tab pos="1845310" algn="l"/>
              </a:tabLst>
            </a:pPr>
            <a:r>
              <a:rPr dirty="0">
                <a:latin typeface="Times New Roman"/>
                <a:cs typeface="Times New Roman"/>
              </a:rPr>
              <a:t>lies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between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caudate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quadrate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lobes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58370" y="2338251"/>
            <a:ext cx="6160007" cy="3976116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524058" y="88974"/>
            <a:ext cx="5053965" cy="518159"/>
            <a:chOff x="-4572" y="0"/>
            <a:chExt cx="5053965" cy="518159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5049025" cy="3948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5001767" cy="5135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0"/>
              <a:ext cx="5015484" cy="3413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0"/>
              <a:ext cx="5015865" cy="341630"/>
            </a:xfrm>
            <a:custGeom>
              <a:avLst/>
              <a:gdLst/>
              <a:ahLst/>
              <a:cxnLst/>
              <a:rect l="l" t="t" r="r" b="b"/>
              <a:pathLst>
                <a:path w="5015865" h="341630">
                  <a:moveTo>
                    <a:pt x="0" y="341375"/>
                  </a:moveTo>
                  <a:lnTo>
                    <a:pt x="5015484" y="341375"/>
                  </a:lnTo>
                  <a:lnTo>
                    <a:pt x="5015484" y="0"/>
                  </a:lnTo>
                </a:path>
                <a:path w="5015865" h="341630">
                  <a:moveTo>
                    <a:pt x="0" y="0"/>
                  </a:moveTo>
                  <a:lnTo>
                    <a:pt x="0" y="341375"/>
                  </a:lnTo>
                </a:path>
              </a:pathLst>
            </a:custGeom>
            <a:ln w="9144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0"/>
              <a:ext cx="3033522" cy="45491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43" y="257555"/>
              <a:ext cx="2811018" cy="52577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676838" y="123369"/>
            <a:ext cx="4705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287780" algn="l"/>
              </a:tabLst>
            </a:pP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P</a:t>
            </a:r>
            <a:r>
              <a:rPr sz="1800" u="heavy" spc="1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O</a:t>
            </a:r>
            <a:r>
              <a:rPr sz="1800" u="heavy" spc="15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R</a:t>
            </a:r>
            <a:r>
              <a:rPr sz="1800" u="heavy" spc="8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T</a:t>
            </a:r>
            <a:r>
              <a:rPr sz="1800" u="heavy" spc="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A	H</a:t>
            </a:r>
            <a:r>
              <a:rPr sz="1800" u="heavy" spc="1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E</a:t>
            </a:r>
            <a:r>
              <a:rPr sz="1800" u="heavy" spc="1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P</a:t>
            </a:r>
            <a:r>
              <a:rPr sz="1800" u="heavy" spc="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A</a:t>
            </a:r>
            <a:r>
              <a:rPr sz="1800" u="heavy" spc="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T</a:t>
            </a:r>
            <a:r>
              <a:rPr sz="1800" u="heavy" spc="14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I</a:t>
            </a:r>
            <a:r>
              <a:rPr sz="1800" u="heavy" spc="13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 </a:t>
            </a:r>
            <a:r>
              <a:rPr sz="1800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</a:rPr>
              <a:t>S</a:t>
            </a:r>
            <a:r>
              <a:rPr sz="1800" spc="595" dirty="0">
                <a:solidFill>
                  <a:srgbClr val="0000CC"/>
                </a:solidFill>
              </a:rPr>
              <a:t> </a:t>
            </a:r>
            <a:r>
              <a:rPr sz="1800" b="0" dirty="0"/>
              <a:t>or</a:t>
            </a:r>
            <a:r>
              <a:rPr sz="1800" b="0" spc="-5" dirty="0"/>
              <a:t> </a:t>
            </a:r>
            <a:r>
              <a:rPr sz="1800" b="0" dirty="0"/>
              <a:t>hilum</a:t>
            </a:r>
            <a:r>
              <a:rPr sz="1800" b="0" spc="-25" dirty="0"/>
              <a:t> </a:t>
            </a:r>
            <a:r>
              <a:rPr sz="1800" b="0" dirty="0"/>
              <a:t>of</a:t>
            </a:r>
            <a:r>
              <a:rPr sz="1800" b="0" spc="-5" dirty="0"/>
              <a:t> </a:t>
            </a:r>
            <a:r>
              <a:rPr sz="1800" b="0" dirty="0"/>
              <a:t>the</a:t>
            </a:r>
            <a:r>
              <a:rPr sz="1800" b="0" spc="-5" dirty="0"/>
              <a:t> </a:t>
            </a:r>
            <a:r>
              <a:rPr sz="1800" b="0" dirty="0"/>
              <a:t>liver</a:t>
            </a:r>
            <a:endParaRPr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650" y="561655"/>
            <a:ext cx="11658280" cy="3467007"/>
            <a:chOff x="-2757245" y="0"/>
            <a:chExt cx="11659909" cy="422848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21" y="234103"/>
              <a:ext cx="4947343" cy="39943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66971" cy="23713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2671"/>
              <a:ext cx="3842003" cy="23728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2757245" y="489404"/>
              <a:ext cx="6724216" cy="167964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-11651" y="1004580"/>
            <a:ext cx="6699977" cy="1344598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 marR="250825">
              <a:lnSpc>
                <a:spcPts val="3240"/>
              </a:lnSpc>
              <a:spcBef>
                <a:spcPts val="204"/>
              </a:spcBef>
              <a:buSzPct val="94444"/>
              <a:buFont typeface="Wingdings"/>
              <a:buChar char=""/>
              <a:tabLst>
                <a:tab pos="273685" algn="l"/>
              </a:tabLst>
            </a:pP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liver may </a:t>
            </a:r>
            <a:r>
              <a:rPr b="1" spc="-5" dirty="0">
                <a:latin typeface="Times New Roman"/>
                <a:cs typeface="Times New Roman"/>
              </a:rPr>
              <a:t>be divided </a:t>
            </a:r>
            <a:r>
              <a:rPr b="1" dirty="0">
                <a:latin typeface="Times New Roman"/>
                <a:cs typeface="Times New Roman"/>
              </a:rPr>
              <a:t> (anatomically)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into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large</a:t>
            </a:r>
            <a:r>
              <a:rPr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right</a:t>
            </a:r>
            <a:r>
              <a:rPr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lobe</a:t>
            </a:r>
            <a:endParaRPr dirty="0">
              <a:latin typeface="Times New Roman"/>
              <a:cs typeface="Times New Roman"/>
            </a:endParaRPr>
          </a:p>
          <a:p>
            <a:pPr marL="91440" marR="314960">
              <a:lnSpc>
                <a:spcPts val="3240"/>
              </a:lnSpc>
            </a:pPr>
            <a:r>
              <a:rPr b="1" spc="-5" dirty="0">
                <a:latin typeface="Times New Roman"/>
                <a:cs typeface="Times New Roman"/>
              </a:rPr>
              <a:t>and </a:t>
            </a:r>
            <a:r>
              <a:rPr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 small left 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lobe </a:t>
            </a:r>
            <a:r>
              <a:rPr b="1" spc="-5" dirty="0">
                <a:latin typeface="Times New Roman"/>
                <a:cs typeface="Times New Roman"/>
              </a:rPr>
              <a:t>by 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attachment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peritoneum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-5" dirty="0">
                <a:latin typeface="Times New Roman"/>
                <a:cs typeface="Times New Roman"/>
              </a:rPr>
              <a:t> the</a:t>
            </a:r>
            <a:endParaRPr dirty="0">
              <a:latin typeface="Times New Roman"/>
              <a:cs typeface="Times New Roman"/>
            </a:endParaRPr>
          </a:p>
          <a:p>
            <a:pPr marL="91440">
              <a:spcBef>
                <a:spcPts val="10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falciform</a:t>
            </a:r>
            <a:r>
              <a:rPr sz="24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ligament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800" y="2438091"/>
            <a:ext cx="5426133" cy="1782914"/>
            <a:chOff x="0" y="2394204"/>
            <a:chExt cx="4853940" cy="18656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394204"/>
              <a:ext cx="4757927" cy="17937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2464308"/>
              <a:ext cx="4853939" cy="1795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421636"/>
              <a:ext cx="4715256" cy="170383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04798" y="2438091"/>
            <a:ext cx="5271103" cy="1636986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 marR="86360">
              <a:lnSpc>
                <a:spcPts val="3240"/>
              </a:lnSpc>
              <a:spcBef>
                <a:spcPts val="204"/>
              </a:spcBef>
            </a:pPr>
            <a:r>
              <a:rPr dirty="0">
                <a:latin typeface="Times New Roman"/>
                <a:cs typeface="Times New Roman"/>
              </a:rPr>
              <a:t>The right lobe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further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divided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by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presence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15" dirty="0">
                <a:latin typeface="Times New Roman"/>
                <a:cs typeface="Times New Roman"/>
              </a:rPr>
              <a:t>gallbladder,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spc="-10" dirty="0">
                <a:latin typeface="Times New Roman"/>
                <a:cs typeface="Times New Roman"/>
              </a:rPr>
              <a:t>fissure </a:t>
            </a:r>
            <a:r>
              <a:rPr b="1" dirty="0">
                <a:latin typeface="Times New Roman"/>
                <a:cs typeface="Times New Roman"/>
              </a:rPr>
              <a:t>for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ligamentum</a:t>
            </a:r>
            <a:r>
              <a:rPr b="1" spc="-10" dirty="0">
                <a:latin typeface="Times New Roman"/>
                <a:cs typeface="Times New Roman"/>
              </a:rPr>
              <a:t> teres,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 smtClean="0">
                <a:latin typeface="Times New Roman"/>
                <a:cs typeface="Times New Roman"/>
              </a:rPr>
              <a:t>the</a:t>
            </a:r>
            <a:r>
              <a:rPr b="1" spc="-10" dirty="0" smtClean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inferior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vena</a:t>
            </a:r>
            <a:r>
              <a:rPr b="1" spc="-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cava, </a:t>
            </a:r>
            <a:r>
              <a:rPr b="1" spc="-5" dirty="0" smtClean="0">
                <a:latin typeface="Times New Roman"/>
                <a:cs typeface="Times New Roman"/>
              </a:rPr>
              <a:t>and</a:t>
            </a:r>
            <a:r>
              <a:rPr lang="en-US" b="1" spc="-5" dirty="0" smtClean="0">
                <a:latin typeface="Times New Roman"/>
                <a:cs typeface="Times New Roman"/>
              </a:rPr>
              <a:t> </a:t>
            </a:r>
            <a:r>
              <a:rPr b="1" spc="-5" dirty="0" smtClean="0">
                <a:latin typeface="Times New Roman"/>
                <a:cs typeface="Times New Roman"/>
              </a:rPr>
              <a:t>the</a:t>
            </a:r>
            <a:r>
              <a:rPr b="1" spc="-10" dirty="0" smtClean="0">
                <a:latin typeface="Times New Roman"/>
                <a:cs typeface="Times New Roman"/>
              </a:rPr>
              <a:t> fissure</a:t>
            </a:r>
            <a:r>
              <a:rPr b="1" spc="10" dirty="0" smtClean="0">
                <a:latin typeface="Times New Roman"/>
                <a:cs typeface="Times New Roman"/>
              </a:rPr>
              <a:t> </a:t>
            </a:r>
            <a:r>
              <a:rPr b="1" dirty="0" smtClean="0">
                <a:latin typeface="Times New Roman"/>
                <a:cs typeface="Times New Roman"/>
              </a:rPr>
              <a:t>for</a:t>
            </a:r>
            <a:r>
              <a:rPr b="1" spc="-30" dirty="0" smtClean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ligamentum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venosum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into: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17976" y="4083067"/>
            <a:ext cx="3565662" cy="1986246"/>
            <a:chOff x="5504688" y="4741162"/>
            <a:chExt cx="3639820" cy="211709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04688" y="4768584"/>
              <a:ext cx="3639311" cy="2089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36692" y="4741162"/>
              <a:ext cx="3607308" cy="21168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42788" y="4786882"/>
              <a:ext cx="3566160" cy="203149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455300" y="4126662"/>
            <a:ext cx="3565662" cy="1978106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5" algn="ctr">
              <a:spcBef>
                <a:spcPts val="305"/>
              </a:spcBef>
            </a:pP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Note</a:t>
            </a:r>
            <a:endParaRPr dirty="0">
              <a:latin typeface="Times New Roman"/>
              <a:cs typeface="Times New Roman"/>
            </a:endParaRPr>
          </a:p>
          <a:p>
            <a:pPr marL="173990" marR="163830" indent="55244" algn="ctr"/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Functionally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(structurally)</a:t>
            </a:r>
            <a:r>
              <a:rPr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F2F9F"/>
                </a:solidFill>
                <a:latin typeface="Times New Roman"/>
                <a:cs typeface="Times New Roman"/>
              </a:rPr>
              <a:t>the </a:t>
            </a:r>
            <a:r>
              <a:rPr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F2F9F"/>
                </a:solidFill>
                <a:latin typeface="Times New Roman"/>
                <a:cs typeface="Times New Roman"/>
              </a:rPr>
              <a:t>liver is divided</a:t>
            </a:r>
            <a:r>
              <a:rPr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on the basis of </a:t>
            </a:r>
            <a:r>
              <a:rPr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interhepatic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distribution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of </a:t>
            </a:r>
            <a:r>
              <a:rPr b="1" spc="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hepatic </a:t>
            </a:r>
            <a:r>
              <a:rPr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artery,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portal vein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and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biliary duct </a:t>
            </a:r>
            <a:r>
              <a:rPr dirty="0">
                <a:solidFill>
                  <a:srgbClr val="6F2F9F"/>
                </a:solidFill>
                <a:latin typeface="Times New Roman"/>
                <a:cs typeface="Times New Roman"/>
              </a:rPr>
              <a:t>into </a:t>
            </a:r>
            <a:r>
              <a:rPr spc="-5" dirty="0">
                <a:solidFill>
                  <a:srgbClr val="6F2F9F"/>
                </a:solidFill>
                <a:latin typeface="Times New Roman"/>
                <a:cs typeface="Times New Roman"/>
              </a:rPr>
              <a:t>two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nearly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equal </a:t>
            </a:r>
            <a:r>
              <a:rPr b="1" spc="-43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lobes</a:t>
            </a:r>
            <a:r>
              <a:rPr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right </a:t>
            </a:r>
            <a:r>
              <a:rPr b="1" spc="-5" dirty="0">
                <a:solidFill>
                  <a:srgbClr val="6F2F9F"/>
                </a:solidFill>
                <a:latin typeface="Times New Roman"/>
                <a:cs typeface="Times New Roman"/>
              </a:rPr>
              <a:t>and</a:t>
            </a:r>
            <a:r>
              <a:rPr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F2F9F"/>
                </a:solidFill>
                <a:latin typeface="Times New Roman"/>
                <a:cs typeface="Times New Roman"/>
              </a:rPr>
              <a:t>lift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4798" y="4198613"/>
            <a:ext cx="7086601" cy="2184636"/>
            <a:chOff x="-4572" y="4198613"/>
            <a:chExt cx="5502275" cy="2664460"/>
          </a:xfrm>
        </p:grpSpPr>
        <p:sp>
          <p:nvSpPr>
            <p:cNvPr id="19" name="object 19"/>
            <p:cNvSpPr/>
            <p:nvPr/>
          </p:nvSpPr>
          <p:spPr>
            <a:xfrm>
              <a:off x="4487799" y="5900610"/>
              <a:ext cx="996950" cy="687705"/>
            </a:xfrm>
            <a:custGeom>
              <a:avLst/>
              <a:gdLst/>
              <a:ahLst/>
              <a:cxnLst/>
              <a:rect l="l" t="t" r="r" b="b"/>
              <a:pathLst>
                <a:path w="996950" h="687704">
                  <a:moveTo>
                    <a:pt x="728726" y="0"/>
                  </a:moveTo>
                  <a:lnTo>
                    <a:pt x="776477" y="86436"/>
                  </a:lnTo>
                  <a:lnTo>
                    <a:pt x="0" y="514680"/>
                  </a:lnTo>
                  <a:lnTo>
                    <a:pt x="95376" y="687552"/>
                  </a:lnTo>
                  <a:lnTo>
                    <a:pt x="871727" y="259308"/>
                  </a:lnTo>
                  <a:lnTo>
                    <a:pt x="919479" y="345732"/>
                  </a:lnTo>
                  <a:lnTo>
                    <a:pt x="996950" y="77520"/>
                  </a:lnTo>
                  <a:lnTo>
                    <a:pt x="72872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87799" y="5900610"/>
              <a:ext cx="996950" cy="687705"/>
            </a:xfrm>
            <a:custGeom>
              <a:avLst/>
              <a:gdLst/>
              <a:ahLst/>
              <a:cxnLst/>
              <a:rect l="l" t="t" r="r" b="b"/>
              <a:pathLst>
                <a:path w="996950" h="687704">
                  <a:moveTo>
                    <a:pt x="0" y="514680"/>
                  </a:moveTo>
                  <a:lnTo>
                    <a:pt x="776477" y="86436"/>
                  </a:lnTo>
                  <a:lnTo>
                    <a:pt x="728726" y="0"/>
                  </a:lnTo>
                  <a:lnTo>
                    <a:pt x="996950" y="77520"/>
                  </a:lnTo>
                  <a:lnTo>
                    <a:pt x="919479" y="345732"/>
                  </a:lnTo>
                  <a:lnTo>
                    <a:pt x="871727" y="259308"/>
                  </a:lnTo>
                  <a:lnTo>
                    <a:pt x="95376" y="687552"/>
                  </a:lnTo>
                  <a:lnTo>
                    <a:pt x="0" y="514680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4198613"/>
              <a:ext cx="4614671" cy="26593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4226051"/>
              <a:ext cx="4572000" cy="263194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0" y="4226051"/>
              <a:ext cx="4572000" cy="2632075"/>
            </a:xfrm>
            <a:custGeom>
              <a:avLst/>
              <a:gdLst/>
              <a:ahLst/>
              <a:cxnLst/>
              <a:rect l="l" t="t" r="r" b="b"/>
              <a:pathLst>
                <a:path w="4572000" h="2632075">
                  <a:moveTo>
                    <a:pt x="0" y="2631948"/>
                  </a:moveTo>
                  <a:lnTo>
                    <a:pt x="4572000" y="2631948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2631948"/>
                  </a:lnTo>
                  <a:close/>
                </a:path>
              </a:pathLst>
            </a:custGeom>
            <a:ln w="9144">
              <a:solidFill>
                <a:srgbClr val="F692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04798" y="4171341"/>
            <a:ext cx="5867402" cy="1992853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86409" indent="-474345">
              <a:spcBef>
                <a:spcPts val="1780"/>
              </a:spcBef>
              <a:buAutoNum type="arabicPlain"/>
              <a:tabLst>
                <a:tab pos="486409" algn="l"/>
                <a:tab pos="487045" algn="l"/>
              </a:tabLst>
            </a:pP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Quadrate</a:t>
            </a:r>
            <a:r>
              <a:rPr sz="22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lobe</a:t>
            </a:r>
            <a:endParaRPr sz="2200" dirty="0">
              <a:latin typeface="Times New Roman"/>
              <a:cs typeface="Times New Roman"/>
            </a:endParaRPr>
          </a:p>
          <a:p>
            <a:pPr marL="576580" indent="-563880">
              <a:spcBef>
                <a:spcPts val="1685"/>
              </a:spcBef>
              <a:buAutoNum type="arabicPlain"/>
              <a:tabLst>
                <a:tab pos="575945" algn="l"/>
                <a:tab pos="576580" algn="l"/>
              </a:tabLst>
            </a:pPr>
            <a:r>
              <a:rPr sz="2200" b="1" dirty="0">
                <a:solidFill>
                  <a:srgbClr val="C00000"/>
                </a:solidFill>
                <a:latin typeface="Times New Roman"/>
                <a:cs typeface="Times New Roman"/>
              </a:rPr>
              <a:t>Caudate</a:t>
            </a:r>
            <a:r>
              <a:rPr sz="2200" b="1" spc="-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lobe</a:t>
            </a:r>
            <a:endParaRPr sz="22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100"/>
              </a:lnSpc>
              <a:spcBef>
                <a:spcPts val="254"/>
              </a:spcBef>
            </a:pPr>
            <a:r>
              <a:rPr b="1" spc="-5" dirty="0">
                <a:latin typeface="Times New Roman"/>
                <a:cs typeface="Times New Roman"/>
              </a:rPr>
              <a:t>Experiments </a:t>
            </a:r>
            <a:r>
              <a:rPr b="1" dirty="0">
                <a:latin typeface="Times New Roman"/>
                <a:cs typeface="Times New Roman"/>
              </a:rPr>
              <a:t>have shown that, </a:t>
            </a:r>
            <a:r>
              <a:rPr b="1" spc="-5" dirty="0">
                <a:latin typeface="Times New Roman"/>
                <a:cs typeface="Times New Roman"/>
              </a:rPr>
              <a:t>in </a:t>
            </a:r>
            <a:r>
              <a:rPr b="1" dirty="0">
                <a:latin typeface="Times New Roman"/>
                <a:cs typeface="Times New Roman"/>
              </a:rPr>
              <a:t>fact,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quadrate and </a:t>
            </a:r>
            <a:r>
              <a:rPr b="1" dirty="0">
                <a:latin typeface="Times New Roman"/>
                <a:cs typeface="Times New Roman"/>
              </a:rPr>
              <a:t>caudate </a:t>
            </a:r>
            <a:r>
              <a:rPr b="1" spc="-5" dirty="0">
                <a:latin typeface="Times New Roman"/>
                <a:cs typeface="Times New Roman"/>
              </a:rPr>
              <a:t>lobes </a:t>
            </a:r>
            <a:r>
              <a:rPr b="1" spc="-15" dirty="0">
                <a:latin typeface="Times New Roman"/>
                <a:cs typeface="Times New Roman"/>
              </a:rPr>
              <a:t>are </a:t>
            </a:r>
            <a:r>
              <a:rPr b="1" spc="-5" dirty="0">
                <a:latin typeface="Times New Roman"/>
                <a:cs typeface="Times New Roman"/>
              </a:rPr>
              <a:t>functional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part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left </a:t>
            </a:r>
            <a:r>
              <a:rPr b="1" spc="-5" dirty="0">
                <a:latin typeface="Times New Roman"/>
                <a:cs typeface="Times New Roman"/>
              </a:rPr>
              <a:t>lobe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30" dirty="0">
                <a:latin typeface="Times New Roman"/>
                <a:cs typeface="Times New Roman"/>
              </a:rPr>
              <a:t>liver.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918972"/>
            <a:ext cx="9144000" cy="4525010"/>
          </a:xfrm>
          <a:custGeom>
            <a:avLst/>
            <a:gdLst/>
            <a:ahLst/>
            <a:cxnLst/>
            <a:rect l="l" t="t" r="r" b="b"/>
            <a:pathLst>
              <a:path w="9144000" h="4525010">
                <a:moveTo>
                  <a:pt x="9144000" y="0"/>
                </a:moveTo>
                <a:lnTo>
                  <a:pt x="0" y="0"/>
                </a:lnTo>
                <a:lnTo>
                  <a:pt x="0" y="4524756"/>
                </a:lnTo>
                <a:lnTo>
                  <a:pt x="9144000" y="4524756"/>
                </a:lnTo>
                <a:lnTo>
                  <a:pt x="9144000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0342" y="1196163"/>
            <a:ext cx="84067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0" dirty="0">
                <a:solidFill>
                  <a:srgbClr val="001F5F"/>
                </a:solidFill>
              </a:rPr>
              <a:t>In the </a:t>
            </a:r>
            <a:r>
              <a:rPr sz="2400" b="0" spc="-5" dirty="0">
                <a:solidFill>
                  <a:srgbClr val="001F5F"/>
                </a:solidFill>
              </a:rPr>
              <a:t>fetus,</a:t>
            </a:r>
            <a:r>
              <a:rPr sz="2400" b="0" spc="-10" dirty="0">
                <a:solidFill>
                  <a:srgbClr val="001F5F"/>
                </a:solidFill>
              </a:rPr>
              <a:t> </a:t>
            </a:r>
            <a:r>
              <a:rPr sz="2400" b="0" dirty="0">
                <a:solidFill>
                  <a:srgbClr val="001F5F"/>
                </a:solidFill>
              </a:rPr>
              <a:t>oxygenated</a:t>
            </a:r>
            <a:r>
              <a:rPr sz="2400" b="0" spc="-25" dirty="0">
                <a:solidFill>
                  <a:srgbClr val="001F5F"/>
                </a:solidFill>
              </a:rPr>
              <a:t> </a:t>
            </a:r>
            <a:r>
              <a:rPr sz="2400" b="0" dirty="0">
                <a:solidFill>
                  <a:srgbClr val="001F5F"/>
                </a:solidFill>
              </a:rPr>
              <a:t>blood is</a:t>
            </a:r>
            <a:r>
              <a:rPr sz="2400" b="0" spc="-10" dirty="0">
                <a:solidFill>
                  <a:srgbClr val="001F5F"/>
                </a:solidFill>
              </a:rPr>
              <a:t> </a:t>
            </a:r>
            <a:r>
              <a:rPr sz="2400" b="0" dirty="0">
                <a:solidFill>
                  <a:srgbClr val="001F5F"/>
                </a:solidFill>
              </a:rPr>
              <a:t>brought</a:t>
            </a:r>
            <a:r>
              <a:rPr sz="2400" b="0" spc="-10" dirty="0">
                <a:solidFill>
                  <a:srgbClr val="001F5F"/>
                </a:solidFill>
              </a:rPr>
              <a:t> </a:t>
            </a:r>
            <a:r>
              <a:rPr sz="2400" b="0" dirty="0">
                <a:solidFill>
                  <a:srgbClr val="001F5F"/>
                </a:solidFill>
              </a:rPr>
              <a:t>to</a:t>
            </a:r>
            <a:r>
              <a:rPr sz="2400" b="0" spc="-5" dirty="0">
                <a:solidFill>
                  <a:srgbClr val="001F5F"/>
                </a:solidFill>
              </a:rPr>
              <a:t> </a:t>
            </a:r>
            <a:r>
              <a:rPr sz="2400" b="0" dirty="0">
                <a:solidFill>
                  <a:srgbClr val="001F5F"/>
                </a:solidFill>
              </a:rPr>
              <a:t>the</a:t>
            </a:r>
            <a:r>
              <a:rPr sz="2400" b="0" spc="-10" dirty="0">
                <a:solidFill>
                  <a:srgbClr val="001F5F"/>
                </a:solidFill>
              </a:rPr>
              <a:t> </a:t>
            </a:r>
            <a:r>
              <a:rPr sz="2400" b="0" dirty="0">
                <a:solidFill>
                  <a:srgbClr val="001F5F"/>
                </a:solidFill>
              </a:rPr>
              <a:t>liver</a:t>
            </a:r>
            <a:r>
              <a:rPr sz="2400" b="0" spc="-35" dirty="0">
                <a:solidFill>
                  <a:srgbClr val="001F5F"/>
                </a:solidFill>
              </a:rPr>
              <a:t> </a:t>
            </a:r>
            <a:r>
              <a:rPr sz="2400" b="0" dirty="0">
                <a:solidFill>
                  <a:srgbClr val="001F5F"/>
                </a:solidFill>
              </a:rPr>
              <a:t>in the</a:t>
            </a:r>
            <a:r>
              <a:rPr sz="2400" b="0" spc="-20" dirty="0">
                <a:solidFill>
                  <a:srgbClr val="001F5F"/>
                </a:solidFill>
              </a:rPr>
              <a:t> </a:t>
            </a:r>
            <a:r>
              <a:rPr sz="2400" b="0" spc="-5" dirty="0">
                <a:solidFill>
                  <a:srgbClr val="001F5F"/>
                </a:solidFill>
              </a:rPr>
              <a:t>umbilical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617065" y="1928240"/>
            <a:ext cx="895477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vein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(ligamentum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teres)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7780" algn="ctr"/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greater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proportion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blood by passes the liver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 ductus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venosus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(ligamentum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venosum)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joins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inferior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vena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cava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At birth,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umbilical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vein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ductus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venosus close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become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fibrous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2540" algn="ctr"/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cords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31535" y="214871"/>
            <a:ext cx="1292860" cy="561340"/>
            <a:chOff x="3907535" y="214871"/>
            <a:chExt cx="1292860" cy="5613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7771" y="242141"/>
              <a:ext cx="1199514" cy="4407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7535" y="214871"/>
              <a:ext cx="1292352" cy="5608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7" y="260604"/>
              <a:ext cx="1127760" cy="36880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5519928" y="260605"/>
            <a:ext cx="1127760" cy="315471"/>
          </a:xfrm>
          <a:prstGeom prst="rect">
            <a:avLst/>
          </a:prstGeom>
          <a:ln w="9144">
            <a:solidFill>
              <a:srgbClr val="97B853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2075">
              <a:spcBef>
                <a:spcPts val="300"/>
              </a:spcBef>
            </a:pPr>
            <a:r>
              <a:rPr dirty="0">
                <a:latin typeface="Times New Roman"/>
                <a:cs typeface="Times New Roman"/>
              </a:rPr>
              <a:t>Read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only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36</TotalTime>
  <Words>1180</Words>
  <Application>Microsoft Office PowerPoint</Application>
  <PresentationFormat>Widescreen</PresentationFormat>
  <Paragraphs>153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Simplified Arabic Fixed</vt:lpstr>
      <vt:lpstr>Times New Roman</vt:lpstr>
      <vt:lpstr>Wingdings</vt:lpstr>
      <vt:lpstr>MediTec</vt:lpstr>
      <vt:lpstr>PowerPoint Presentation</vt:lpstr>
      <vt:lpstr>PowerPoint Presentation</vt:lpstr>
      <vt:lpstr>ACCESSORY ORGANS OF  THE GASTROINTESTINAL TRACT</vt:lpstr>
      <vt:lpstr>Liver</vt:lpstr>
      <vt:lpstr>A-The diaphragmatic surface of the liver</vt:lpstr>
      <vt:lpstr>B-The visceral surface of the liver</vt:lpstr>
      <vt:lpstr>P O R T A H E P A T I S or hilum of the liver</vt:lpstr>
      <vt:lpstr>PowerPoint Presentation</vt:lpstr>
      <vt:lpstr>In the fetus, oxygenated blood is brought to the liver in the umbilical</vt:lpstr>
      <vt:lpstr>PowerPoint Presentation</vt:lpstr>
      <vt:lpstr>Gallbladder</vt:lpstr>
      <vt:lpstr>PowerPoint Presentation</vt:lpstr>
      <vt:lpstr>Blood supply of the  gallbladder</vt:lpstr>
      <vt:lpstr>Acute Cholecystitis</vt:lpstr>
      <vt:lpstr>PowerPoint Presentation</vt:lpstr>
      <vt:lpstr>Bile Duct</vt:lpstr>
      <vt:lpstr>PowerPoint Presentation</vt:lpstr>
      <vt:lpstr>PowerPoint Presentation</vt:lpstr>
      <vt:lpstr>Pancreas</vt:lpstr>
      <vt:lpstr>Pancreatic Ducts</vt:lpstr>
      <vt:lpstr>Cancer of the Head of the Pancreas and the Bile  Duct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Rasha</cp:lastModifiedBy>
  <cp:revision>5</cp:revision>
  <dcterms:created xsi:type="dcterms:W3CDTF">2021-05-10T08:41:10Z</dcterms:created>
  <dcterms:modified xsi:type="dcterms:W3CDTF">2021-11-22T14:39:19Z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