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7.jpg" ContentType="image/jpg"/>
  <Override PartName="/ppt/media/image10.jpg" ContentType="image/jpg"/>
  <Override PartName="/ppt/media/image11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32.jpg" ContentType="image/jpg"/>
  <Override PartName="/ppt/media/image34.jpg" ContentType="image/jpg"/>
  <Override PartName="/ppt/media/image41.jpg" ContentType="image/jpg"/>
  <Override PartName="/ppt/media/image47.jpg" ContentType="image/jpg"/>
  <Override PartName="/ppt/media/image67.jpg" ContentType="image/jpg"/>
  <Override PartName="/ppt/media/image7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2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6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0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5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6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0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4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4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7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smtClean="0"/>
              <a:t>Dr.shatarat</a:t>
            </a:r>
            <a:endParaRPr lang="en-US" spc="-2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" smtClean="0"/>
              <a:t>3/26/2016</a:t>
            </a:r>
            <a:endParaRPr lang="en-US" spc="-1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10"/>
          </p:nvPr>
        </p:nvSpPr>
        <p:spPr>
          <a:xfrm>
            <a:off x="2362200" y="6461970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Dr.shatarat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xfrm>
            <a:off x="5562600" y="6461970"/>
            <a:ext cx="411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3/26/2016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08107" y="6466738"/>
            <a:ext cx="1536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53971" y="2980934"/>
            <a:ext cx="7488844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Pelvis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600" y="170943"/>
            <a:ext cx="6477000" cy="5464924"/>
            <a:chOff x="3183367" y="973"/>
            <a:chExt cx="5753100" cy="624402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 rot="1517345">
              <a:off x="3348788" y="973"/>
              <a:ext cx="1461055" cy="10054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3367" y="1215794"/>
              <a:ext cx="5753100" cy="50292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1000" y="914400"/>
            <a:ext cx="4114800" cy="5041252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322580">
              <a:spcBef>
                <a:spcPts val="295"/>
              </a:spcBef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sacrum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consists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five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rudimentary </a:t>
            </a:r>
            <a:r>
              <a:rPr sz="1600" spc="-5" dirty="0">
                <a:latin typeface="Times New Roman"/>
                <a:cs typeface="Times New Roman"/>
              </a:rPr>
              <a:t>vertebrae fused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together </a:t>
            </a:r>
            <a:r>
              <a:rPr sz="1600" spc="5" dirty="0">
                <a:latin typeface="Times New Roman"/>
                <a:cs typeface="Times New Roman"/>
              </a:rPr>
              <a:t>to </a:t>
            </a:r>
            <a:r>
              <a:rPr sz="1600" spc="-5" dirty="0">
                <a:latin typeface="Times New Roman"/>
                <a:cs typeface="Times New Roman"/>
              </a:rPr>
              <a:t>form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single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wedge-shaped </a:t>
            </a:r>
            <a:r>
              <a:rPr sz="1600" dirty="0">
                <a:latin typeface="Times New Roman"/>
                <a:cs typeface="Times New Roman"/>
              </a:rPr>
              <a:t>bone </a:t>
            </a:r>
            <a:r>
              <a:rPr sz="1600" spc="-5" dirty="0">
                <a:latin typeface="Times New Roman"/>
                <a:cs typeface="Times New Roman"/>
              </a:rPr>
              <a:t>with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forward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concavity</a:t>
            </a:r>
          </a:p>
          <a:p>
            <a:pPr marL="90805" marR="273685">
              <a:spcBef>
                <a:spcPts val="5"/>
              </a:spcBef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upper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border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bone articulates </a:t>
            </a:r>
            <a:r>
              <a:rPr sz="1600" spc="-5" dirty="0">
                <a:latin typeface="Times New Roman"/>
                <a:cs typeface="Times New Roman"/>
              </a:rPr>
              <a:t>with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fifth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lumbar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vertebra.</a:t>
            </a:r>
            <a:endParaRPr sz="1600" dirty="0">
              <a:latin typeface="Times New Roman"/>
              <a:cs typeface="Times New Roman"/>
            </a:endParaRPr>
          </a:p>
          <a:p>
            <a:pPr marL="90805" marR="259079">
              <a:spcBef>
                <a:spcPts val="5"/>
              </a:spcBef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6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ow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er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600" b="1" spc="-9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b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r  articulates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coccyx.</a:t>
            </a:r>
            <a:endParaRPr sz="1600" dirty="0">
              <a:latin typeface="Times New Roman"/>
              <a:cs typeface="Times New Roman"/>
            </a:endParaRPr>
          </a:p>
          <a:p>
            <a:pPr marL="90805" marR="412750"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25" dirty="0">
                <a:latin typeface="Times New Roman"/>
                <a:cs typeface="Times New Roman"/>
              </a:rPr>
              <a:t>Laterally,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sacrum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articulates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two</a:t>
            </a:r>
            <a:r>
              <a:rPr sz="1600" dirty="0">
                <a:latin typeface="Times New Roman"/>
                <a:cs typeface="Times New Roman"/>
              </a:rPr>
              <a:t> iliac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bones </a:t>
            </a:r>
            <a:r>
              <a:rPr sz="1600" spc="5" dirty="0">
                <a:latin typeface="Times New Roman"/>
                <a:cs typeface="Times New Roman"/>
              </a:rPr>
              <a:t>to </a:t>
            </a:r>
            <a:r>
              <a:rPr sz="1600" spc="-5" dirty="0">
                <a:latin typeface="Times New Roman"/>
                <a:cs typeface="Times New Roman"/>
              </a:rPr>
              <a:t>form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sacroiliac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joints.</a:t>
            </a:r>
          </a:p>
          <a:p>
            <a:pPr marL="90805" marR="138430">
              <a:lnSpc>
                <a:spcPct val="98700"/>
              </a:lnSpc>
              <a:spcBef>
                <a:spcPts val="30"/>
              </a:spcBef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5" dirty="0">
                <a:latin typeface="Times New Roman"/>
                <a:cs typeface="Times New Roman"/>
              </a:rPr>
              <a:t>The anterior </a:t>
            </a:r>
            <a:r>
              <a:rPr sz="1600" spc="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upper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margins of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first </a:t>
            </a:r>
            <a:r>
              <a:rPr sz="1600" dirty="0">
                <a:latin typeface="Times New Roman"/>
                <a:cs typeface="Times New Roman"/>
              </a:rPr>
              <a:t>sacral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vertebra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bulge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forward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posterior margin of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pelvic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inlet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sacral</a:t>
            </a:r>
            <a:r>
              <a:rPr sz="19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promontory</a:t>
            </a:r>
            <a:endParaRPr sz="1900" dirty="0">
              <a:latin typeface="Times New Roman"/>
              <a:cs typeface="Times New Roman"/>
            </a:endParaRPr>
          </a:p>
          <a:p>
            <a:pPr marL="90805" marR="164465">
              <a:lnSpc>
                <a:spcPts val="1920"/>
              </a:lnSpc>
              <a:spcBef>
                <a:spcPts val="50"/>
              </a:spcBef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vertebral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foramina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together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form</a:t>
            </a:r>
            <a:r>
              <a:rPr sz="1600" spc="5" dirty="0">
                <a:latin typeface="Times New Roman"/>
                <a:cs typeface="Times New Roman"/>
              </a:rPr>
              <a:t> 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sacral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canal.</a:t>
            </a:r>
            <a:endParaRPr sz="1600" dirty="0">
              <a:latin typeface="Times New Roman"/>
              <a:cs typeface="Times New Roman"/>
            </a:endParaRPr>
          </a:p>
          <a:p>
            <a:pPr marL="90805" marR="98425">
              <a:lnSpc>
                <a:spcPts val="1920"/>
              </a:lnSpc>
              <a:spcBef>
                <a:spcPts val="5"/>
              </a:spcBef>
              <a:buSzPct val="93750"/>
              <a:buFont typeface="Wingdings"/>
              <a:buChar char=""/>
              <a:tabLst>
                <a:tab pos="254635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laminae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fifth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sacral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vertebra,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and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sometimes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fourth,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fail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meet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in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endParaRPr sz="1600" dirty="0">
              <a:latin typeface="Times New Roman"/>
              <a:cs typeface="Times New Roman"/>
            </a:endParaRPr>
          </a:p>
          <a:p>
            <a:pPr marL="90805" marR="462915">
              <a:lnSpc>
                <a:spcPts val="1720"/>
              </a:lnSpc>
              <a:spcBef>
                <a:spcPts val="160"/>
              </a:spcBef>
            </a:pPr>
            <a:r>
              <a:rPr sz="1600" dirty="0">
                <a:latin typeface="Times New Roman"/>
                <a:cs typeface="Times New Roman"/>
              </a:rPr>
              <a:t>midline,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forming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sacral</a:t>
            </a:r>
            <a:r>
              <a:rPr lang="en-US" sz="1600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hiatus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7307" y="6428638"/>
            <a:ext cx="177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10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799" y="685800"/>
            <a:ext cx="6096000" cy="11451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10" algn="ctr">
              <a:spcBef>
                <a:spcPts val="290"/>
              </a:spcBef>
            </a:pPr>
            <a:r>
              <a:rPr spc="-10" dirty="0">
                <a:latin typeface="Times New Roman"/>
                <a:cs typeface="Times New Roman"/>
              </a:rPr>
              <a:t>Coccyx</a:t>
            </a:r>
            <a:endParaRPr>
              <a:latin typeface="Times New Roman"/>
              <a:cs typeface="Times New Roman"/>
            </a:endParaRPr>
          </a:p>
          <a:p>
            <a:pPr marL="128905" marR="114300" indent="4445" algn="ctr"/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consists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four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vertebrae</a:t>
            </a:r>
            <a:r>
              <a:rPr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fused 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together to </a:t>
            </a:r>
            <a:r>
              <a:rPr spc="-5" dirty="0">
                <a:latin typeface="Times New Roman"/>
                <a:cs typeface="Times New Roman"/>
              </a:rPr>
              <a:t>form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small </a:t>
            </a:r>
            <a:r>
              <a:rPr dirty="0">
                <a:latin typeface="Times New Roman"/>
                <a:cs typeface="Times New Roman"/>
              </a:rPr>
              <a:t>triangular </a:t>
            </a:r>
            <a:r>
              <a:rPr spc="5" dirty="0">
                <a:latin typeface="Times New Roman"/>
                <a:cs typeface="Times New Roman"/>
              </a:rPr>
              <a:t>bone, </a:t>
            </a:r>
            <a:r>
              <a:rPr spc="-5" dirty="0">
                <a:latin typeface="Times New Roman"/>
                <a:cs typeface="Times New Roman"/>
              </a:rPr>
              <a:t>which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articulates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its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base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with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lower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end</a:t>
            </a:r>
            <a:r>
              <a:rPr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sacrum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743200"/>
            <a:ext cx="4571999" cy="24526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7315200" y="647700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11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295400"/>
            <a:ext cx="2286000" cy="397065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1445" marR="118745" algn="ctr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The piriformis </a:t>
            </a:r>
            <a:r>
              <a:rPr spc="-10" dirty="0">
                <a:latin typeface="Times New Roman"/>
                <a:cs typeface="Times New Roman"/>
              </a:rPr>
              <a:t>muscle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arises from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front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lateral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mass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of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sacrum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nd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leaves </a:t>
            </a:r>
            <a:r>
              <a:rPr dirty="0">
                <a:latin typeface="Times New Roman"/>
                <a:cs typeface="Times New Roman"/>
              </a:rPr>
              <a:t>the pelvis to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enter the </a:t>
            </a:r>
            <a:r>
              <a:rPr spc="-5" dirty="0">
                <a:latin typeface="Times New Roman"/>
                <a:cs typeface="Times New Roman"/>
              </a:rPr>
              <a:t>gluteal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region </a:t>
            </a:r>
            <a:r>
              <a:rPr b="1" spc="-10" dirty="0">
                <a:latin typeface="Times New Roman"/>
                <a:cs typeface="Times New Roman"/>
              </a:rPr>
              <a:t>by passing </a:t>
            </a:r>
            <a:r>
              <a:rPr b="1" spc="-5" dirty="0">
                <a:latin typeface="Times New Roman"/>
                <a:cs typeface="Times New Roman"/>
              </a:rPr>
              <a:t> laterally </a:t>
            </a:r>
            <a:r>
              <a:rPr b="1" spc="-10" dirty="0">
                <a:latin typeface="Times New Roman"/>
                <a:cs typeface="Times New Roman"/>
              </a:rPr>
              <a:t>through 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greater </a:t>
            </a:r>
            <a:r>
              <a:rPr b="1" spc="-5" dirty="0">
                <a:latin typeface="Times New Roman"/>
                <a:cs typeface="Times New Roman"/>
              </a:rPr>
              <a:t>sciatic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foramen</a:t>
            </a:r>
            <a:endParaRPr>
              <a:latin typeface="Times New Roman"/>
              <a:cs typeface="Times New Roman"/>
            </a:endParaRPr>
          </a:p>
          <a:p>
            <a:pPr marL="210820" marR="104139" indent="-98425">
              <a:spcBef>
                <a:spcPts val="10"/>
              </a:spcBef>
              <a:buSzPct val="94444"/>
              <a:buFont typeface="Wingdings"/>
              <a:buChar char=""/>
              <a:tabLst>
                <a:tab pos="295910" algn="l"/>
              </a:tabLst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inserted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upper border 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greater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trochanter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endParaRPr>
              <a:latin typeface="Times New Roman"/>
              <a:cs typeface="Times New Roman"/>
            </a:endParaRPr>
          </a:p>
          <a:p>
            <a:pPr marL="683260">
              <a:spcBef>
                <a:spcPts val="5"/>
              </a:spcBef>
            </a:pP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femur.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533400"/>
            <a:ext cx="6248400" cy="50863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4600" y="257489"/>
            <a:ext cx="2943860" cy="465512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4290" rIns="0" bIns="0" rtlCol="0" anchor="ctr">
            <a:spAutoFit/>
          </a:bodyPr>
          <a:lstStyle/>
          <a:p>
            <a:pPr marL="101600">
              <a:lnSpc>
                <a:spcPct val="100000"/>
              </a:lnSpc>
              <a:spcBef>
                <a:spcPts val="27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Piriformis</a:t>
            </a:r>
            <a:r>
              <a:rPr sz="28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Muscle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7315200" y="647700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12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"/>
            <a:ext cx="8001000" cy="1200785"/>
          </a:xfrm>
          <a:custGeom>
            <a:avLst/>
            <a:gdLst/>
            <a:ahLst/>
            <a:cxnLst/>
            <a:rect l="l" t="t" r="r" b="b"/>
            <a:pathLst>
              <a:path w="8001000" h="1200785">
                <a:moveTo>
                  <a:pt x="0" y="1200327"/>
                </a:moveTo>
                <a:lnTo>
                  <a:pt x="8001000" y="1200327"/>
                </a:lnTo>
                <a:lnTo>
                  <a:pt x="8001000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7262" y="23876"/>
            <a:ext cx="75552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Lateral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Pelvic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45" dirty="0">
                <a:latin typeface="Times New Roman"/>
                <a:cs typeface="Times New Roman"/>
              </a:rPr>
              <a:t>Wall</a:t>
            </a:r>
            <a:endParaRPr>
              <a:latin typeface="Times New Roman"/>
              <a:cs typeface="Times New Roman"/>
            </a:endParaRPr>
          </a:p>
          <a:p>
            <a:pPr marL="12700" marR="5080" algn="ctr"/>
            <a:r>
              <a:rPr spc="-5" dirty="0">
                <a:latin typeface="Times New Roman"/>
                <a:cs typeface="Times New Roman"/>
              </a:rPr>
              <a:t>The lateral pelvic </a:t>
            </a:r>
            <a:r>
              <a:rPr spc="-15" dirty="0">
                <a:latin typeface="Times New Roman"/>
                <a:cs typeface="Times New Roman"/>
              </a:rPr>
              <a:t>wall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-10" dirty="0">
                <a:latin typeface="Times New Roman"/>
                <a:cs typeface="Times New Roman"/>
              </a:rPr>
              <a:t>formed </a:t>
            </a:r>
            <a:r>
              <a:rPr spc="5" dirty="0">
                <a:latin typeface="Times New Roman"/>
                <a:cs typeface="Times New Roman"/>
              </a:rPr>
              <a:t>by </a:t>
            </a:r>
            <a:r>
              <a:rPr dirty="0">
                <a:latin typeface="Times New Roman"/>
                <a:cs typeface="Times New Roman"/>
              </a:rPr>
              <a:t>part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hip </a:t>
            </a:r>
            <a:r>
              <a:rPr spc="5" dirty="0">
                <a:latin typeface="Times New Roman"/>
                <a:cs typeface="Times New Roman"/>
              </a:rPr>
              <a:t>bone </a:t>
            </a:r>
            <a:r>
              <a:rPr dirty="0">
                <a:latin typeface="Times New Roman"/>
                <a:cs typeface="Times New Roman"/>
              </a:rPr>
              <a:t>below the </a:t>
            </a:r>
            <a:r>
              <a:rPr spc="-5" dirty="0">
                <a:latin typeface="Times New Roman"/>
                <a:cs typeface="Times New Roman"/>
              </a:rPr>
              <a:t>pelvic </a:t>
            </a:r>
            <a:r>
              <a:rPr dirty="0">
                <a:latin typeface="Times New Roman"/>
                <a:cs typeface="Times New Roman"/>
              </a:rPr>
              <a:t>inlet,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obturator </a:t>
            </a:r>
            <a:r>
              <a:rPr spc="-10" dirty="0">
                <a:latin typeface="Times New Roman"/>
                <a:cs typeface="Times New Roman"/>
              </a:rPr>
              <a:t>membrane, </a:t>
            </a:r>
            <a:r>
              <a:rPr dirty="0">
                <a:latin typeface="Times New Roman"/>
                <a:cs typeface="Times New Roman"/>
              </a:rPr>
              <a:t>the sacrotuberous and sacrospinous </a:t>
            </a:r>
            <a:r>
              <a:rPr spc="-10" dirty="0">
                <a:latin typeface="Times New Roman"/>
                <a:cs typeface="Times New Roman"/>
              </a:rPr>
              <a:t>ligaments, </a:t>
            </a:r>
            <a:r>
              <a:rPr dirty="0">
                <a:latin typeface="Times New Roman"/>
                <a:cs typeface="Times New Roman"/>
              </a:rPr>
              <a:t>and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obturator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internus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covering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fascia.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7239000" cy="5105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7089292" y="655211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13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0" y="359754"/>
            <a:ext cx="6019800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imes New Roman"/>
                <a:ea typeface="+mn-ea"/>
                <a:cs typeface="Times New Roman"/>
              </a:rPr>
              <a:t>Inferior Pelvic Wall, or Pelvic Floor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5108" y="1066761"/>
            <a:ext cx="3093093" cy="11451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6680" marR="104139" indent="3175" algn="ctr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The floor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pelvis </a:t>
            </a:r>
            <a:r>
              <a:rPr dirty="0">
                <a:latin typeface="Times New Roman"/>
                <a:cs typeface="Times New Roman"/>
              </a:rPr>
              <a:t>supports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viscera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formed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 diaphragm.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9543" y="2362200"/>
            <a:ext cx="2262857" cy="2540037"/>
          </a:xfrm>
          <a:custGeom>
            <a:avLst/>
            <a:gdLst/>
            <a:ahLst/>
            <a:cxnLst/>
            <a:rect l="l" t="t" r="r" b="b"/>
            <a:pathLst>
              <a:path w="1905000" h="2862579">
                <a:moveTo>
                  <a:pt x="0" y="2862326"/>
                </a:moveTo>
                <a:lnTo>
                  <a:pt x="1905000" y="2862326"/>
                </a:lnTo>
                <a:lnTo>
                  <a:pt x="1905000" y="0"/>
                </a:lnTo>
                <a:lnTo>
                  <a:pt x="0" y="0"/>
                </a:lnTo>
                <a:lnTo>
                  <a:pt x="0" y="286232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5437" y="2387347"/>
            <a:ext cx="210586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Pelvic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Diaphragm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 pelvic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diaphragm </a:t>
            </a:r>
            <a:r>
              <a:rPr dirty="0">
                <a:latin typeface="Times New Roman"/>
                <a:cs typeface="Times New Roman"/>
              </a:rPr>
              <a:t>is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formed </a:t>
            </a:r>
            <a:r>
              <a:rPr spc="5" dirty="0">
                <a:latin typeface="Times New Roman"/>
                <a:cs typeface="Times New Roman"/>
              </a:rPr>
              <a:t>by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levatores </a:t>
            </a:r>
            <a:r>
              <a:rPr dirty="0">
                <a:latin typeface="Times New Roman"/>
                <a:cs typeface="Times New Roman"/>
              </a:rPr>
              <a:t>ani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 </a:t>
            </a:r>
            <a:r>
              <a:rPr dirty="0">
                <a:latin typeface="Times New Roman"/>
                <a:cs typeface="Times New Roman"/>
              </a:rPr>
              <a:t>and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small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coccygeus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 </a:t>
            </a:r>
            <a:r>
              <a:rPr dirty="0">
                <a:latin typeface="Times New Roman"/>
                <a:cs typeface="Times New Roman"/>
              </a:rPr>
              <a:t>and their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covering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fasciae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35050" y="1356153"/>
            <a:ext cx="8839205" cy="4800602"/>
            <a:chOff x="215900" y="1371598"/>
            <a:chExt cx="8928100" cy="5410200"/>
          </a:xfrm>
        </p:grpSpPr>
        <p:sp>
          <p:nvSpPr>
            <p:cNvPr id="7" name="object 7"/>
            <p:cNvSpPr/>
            <p:nvPr/>
          </p:nvSpPr>
          <p:spPr>
            <a:xfrm>
              <a:off x="228600" y="5505272"/>
              <a:ext cx="2819400" cy="1200785"/>
            </a:xfrm>
            <a:custGeom>
              <a:avLst/>
              <a:gdLst/>
              <a:ahLst/>
              <a:cxnLst/>
              <a:rect l="l" t="t" r="r" b="b"/>
              <a:pathLst>
                <a:path w="2819400" h="1200784">
                  <a:moveTo>
                    <a:pt x="0" y="1200327"/>
                  </a:moveTo>
                  <a:lnTo>
                    <a:pt x="2819400" y="1200327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120032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4225" y="1371598"/>
              <a:ext cx="5819774" cy="5410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4535" y="2831591"/>
              <a:ext cx="3489960" cy="31882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10891" y="2971800"/>
              <a:ext cx="3285490" cy="2981325"/>
            </a:xfrm>
            <a:custGeom>
              <a:avLst/>
              <a:gdLst/>
              <a:ahLst/>
              <a:cxnLst/>
              <a:rect l="l" t="t" r="r" b="b"/>
              <a:pathLst>
                <a:path w="3285490" h="2981325">
                  <a:moveTo>
                    <a:pt x="3247819" y="33844"/>
                  </a:moveTo>
                  <a:lnTo>
                    <a:pt x="3223106" y="39078"/>
                  </a:lnTo>
                  <a:lnTo>
                    <a:pt x="0" y="2962389"/>
                  </a:lnTo>
                  <a:lnTo>
                    <a:pt x="17017" y="2981210"/>
                  </a:lnTo>
                  <a:lnTo>
                    <a:pt x="3240226" y="57896"/>
                  </a:lnTo>
                  <a:lnTo>
                    <a:pt x="3247819" y="33844"/>
                  </a:lnTo>
                  <a:close/>
                </a:path>
                <a:path w="3285490" h="2981325">
                  <a:moveTo>
                    <a:pt x="3282738" y="7492"/>
                  </a:moveTo>
                  <a:lnTo>
                    <a:pt x="3257930" y="7492"/>
                  </a:lnTo>
                  <a:lnTo>
                    <a:pt x="3275076" y="26288"/>
                  </a:lnTo>
                  <a:lnTo>
                    <a:pt x="3240226" y="57896"/>
                  </a:lnTo>
                  <a:lnTo>
                    <a:pt x="3227832" y="97154"/>
                  </a:lnTo>
                  <a:lnTo>
                    <a:pt x="3225672" y="103886"/>
                  </a:lnTo>
                  <a:lnTo>
                    <a:pt x="3229356" y="110998"/>
                  </a:lnTo>
                  <a:lnTo>
                    <a:pt x="3236086" y="113157"/>
                  </a:lnTo>
                  <a:lnTo>
                    <a:pt x="3242818" y="115188"/>
                  </a:lnTo>
                  <a:lnTo>
                    <a:pt x="3249930" y="111505"/>
                  </a:lnTo>
                  <a:lnTo>
                    <a:pt x="3251961" y="104775"/>
                  </a:lnTo>
                  <a:lnTo>
                    <a:pt x="3282738" y="7492"/>
                  </a:lnTo>
                  <a:close/>
                </a:path>
                <a:path w="3285490" h="2981325">
                  <a:moveTo>
                    <a:pt x="3263028" y="13080"/>
                  </a:moveTo>
                  <a:lnTo>
                    <a:pt x="3254375" y="13080"/>
                  </a:lnTo>
                  <a:lnTo>
                    <a:pt x="3269106" y="29337"/>
                  </a:lnTo>
                  <a:lnTo>
                    <a:pt x="3247819" y="33844"/>
                  </a:lnTo>
                  <a:lnTo>
                    <a:pt x="3240226" y="57896"/>
                  </a:lnTo>
                  <a:lnTo>
                    <a:pt x="3275076" y="26288"/>
                  </a:lnTo>
                  <a:lnTo>
                    <a:pt x="3263028" y="13080"/>
                  </a:lnTo>
                  <a:close/>
                </a:path>
                <a:path w="3285490" h="2981325">
                  <a:moveTo>
                    <a:pt x="3285108" y="0"/>
                  </a:moveTo>
                  <a:lnTo>
                    <a:pt x="3170682" y="24129"/>
                  </a:lnTo>
                  <a:lnTo>
                    <a:pt x="3166236" y="30861"/>
                  </a:lnTo>
                  <a:lnTo>
                    <a:pt x="3167760" y="37846"/>
                  </a:lnTo>
                  <a:lnTo>
                    <a:pt x="3169158" y="44703"/>
                  </a:lnTo>
                  <a:lnTo>
                    <a:pt x="3175888" y="49022"/>
                  </a:lnTo>
                  <a:lnTo>
                    <a:pt x="3223106" y="39078"/>
                  </a:lnTo>
                  <a:lnTo>
                    <a:pt x="3257930" y="7492"/>
                  </a:lnTo>
                  <a:lnTo>
                    <a:pt x="3282738" y="7492"/>
                  </a:lnTo>
                  <a:lnTo>
                    <a:pt x="3285108" y="0"/>
                  </a:lnTo>
                  <a:close/>
                </a:path>
                <a:path w="3285490" h="2981325">
                  <a:moveTo>
                    <a:pt x="3257930" y="7492"/>
                  </a:moveTo>
                  <a:lnTo>
                    <a:pt x="3223106" y="39078"/>
                  </a:lnTo>
                  <a:lnTo>
                    <a:pt x="3247819" y="33844"/>
                  </a:lnTo>
                  <a:lnTo>
                    <a:pt x="3254375" y="13080"/>
                  </a:lnTo>
                  <a:lnTo>
                    <a:pt x="3263028" y="13080"/>
                  </a:lnTo>
                  <a:lnTo>
                    <a:pt x="3257930" y="7492"/>
                  </a:lnTo>
                  <a:close/>
                </a:path>
                <a:path w="3285490" h="2981325">
                  <a:moveTo>
                    <a:pt x="3254375" y="13080"/>
                  </a:moveTo>
                  <a:lnTo>
                    <a:pt x="3247819" y="33844"/>
                  </a:lnTo>
                  <a:lnTo>
                    <a:pt x="3269106" y="29337"/>
                  </a:lnTo>
                  <a:lnTo>
                    <a:pt x="3254375" y="1308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9136" y="3389375"/>
              <a:ext cx="4995672" cy="32491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13839" y="3581400"/>
              <a:ext cx="4735195" cy="2988310"/>
            </a:xfrm>
            <a:custGeom>
              <a:avLst/>
              <a:gdLst/>
              <a:ahLst/>
              <a:cxnLst/>
              <a:rect l="l" t="t" r="r" b="b"/>
              <a:pathLst>
                <a:path w="4735195" h="2988309">
                  <a:moveTo>
                    <a:pt x="4670663" y="40212"/>
                  </a:moveTo>
                  <a:lnTo>
                    <a:pt x="4632833" y="41483"/>
                  </a:lnTo>
                  <a:lnTo>
                    <a:pt x="0" y="2955671"/>
                  </a:lnTo>
                  <a:lnTo>
                    <a:pt x="20319" y="2987929"/>
                  </a:lnTo>
                  <a:lnTo>
                    <a:pt x="4653101" y="73774"/>
                  </a:lnTo>
                  <a:lnTo>
                    <a:pt x="4670663" y="40212"/>
                  </a:lnTo>
                  <a:close/>
                </a:path>
                <a:path w="4735195" h="2988309">
                  <a:moveTo>
                    <a:pt x="4732627" y="3937"/>
                  </a:moveTo>
                  <a:lnTo>
                    <a:pt x="4692523" y="3937"/>
                  </a:lnTo>
                  <a:lnTo>
                    <a:pt x="4712843" y="36194"/>
                  </a:lnTo>
                  <a:lnTo>
                    <a:pt x="4653101" y="73774"/>
                  </a:lnTo>
                  <a:lnTo>
                    <a:pt x="4624451" y="128524"/>
                  </a:lnTo>
                  <a:lnTo>
                    <a:pt x="4622363" y="135820"/>
                  </a:lnTo>
                  <a:lnTo>
                    <a:pt x="4623181" y="143081"/>
                  </a:lnTo>
                  <a:lnTo>
                    <a:pt x="4626665" y="149508"/>
                  </a:lnTo>
                  <a:lnTo>
                    <a:pt x="4632579" y="154305"/>
                  </a:lnTo>
                  <a:lnTo>
                    <a:pt x="4639819" y="156392"/>
                  </a:lnTo>
                  <a:lnTo>
                    <a:pt x="4647072" y="155575"/>
                  </a:lnTo>
                  <a:lnTo>
                    <a:pt x="4653492" y="152090"/>
                  </a:lnTo>
                  <a:lnTo>
                    <a:pt x="4658233" y="146176"/>
                  </a:lnTo>
                  <a:lnTo>
                    <a:pt x="4732627" y="3937"/>
                  </a:lnTo>
                  <a:close/>
                </a:path>
                <a:path w="4735195" h="2988309">
                  <a:moveTo>
                    <a:pt x="4697163" y="11302"/>
                  </a:moveTo>
                  <a:lnTo>
                    <a:pt x="4685792" y="11302"/>
                  </a:lnTo>
                  <a:lnTo>
                    <a:pt x="4703318" y="39116"/>
                  </a:lnTo>
                  <a:lnTo>
                    <a:pt x="4670663" y="40212"/>
                  </a:lnTo>
                  <a:lnTo>
                    <a:pt x="4653101" y="73774"/>
                  </a:lnTo>
                  <a:lnTo>
                    <a:pt x="4712843" y="36194"/>
                  </a:lnTo>
                  <a:lnTo>
                    <a:pt x="4697163" y="11302"/>
                  </a:lnTo>
                  <a:close/>
                </a:path>
                <a:path w="4735195" h="2988309">
                  <a:moveTo>
                    <a:pt x="4734687" y="0"/>
                  </a:moveTo>
                  <a:lnTo>
                    <a:pt x="4569714" y="5461"/>
                  </a:lnTo>
                  <a:lnTo>
                    <a:pt x="4551299" y="25146"/>
                  </a:lnTo>
                  <a:lnTo>
                    <a:pt x="4553053" y="32523"/>
                  </a:lnTo>
                  <a:lnTo>
                    <a:pt x="4557331" y="38449"/>
                  </a:lnTo>
                  <a:lnTo>
                    <a:pt x="4563514" y="42326"/>
                  </a:lnTo>
                  <a:lnTo>
                    <a:pt x="4570984" y="43561"/>
                  </a:lnTo>
                  <a:lnTo>
                    <a:pt x="4632833" y="41483"/>
                  </a:lnTo>
                  <a:lnTo>
                    <a:pt x="4692523" y="3937"/>
                  </a:lnTo>
                  <a:lnTo>
                    <a:pt x="4732627" y="3937"/>
                  </a:lnTo>
                  <a:lnTo>
                    <a:pt x="4734687" y="0"/>
                  </a:lnTo>
                  <a:close/>
                </a:path>
                <a:path w="4735195" h="2988309">
                  <a:moveTo>
                    <a:pt x="4692523" y="3937"/>
                  </a:moveTo>
                  <a:lnTo>
                    <a:pt x="4632833" y="41483"/>
                  </a:lnTo>
                  <a:lnTo>
                    <a:pt x="4670663" y="40212"/>
                  </a:lnTo>
                  <a:lnTo>
                    <a:pt x="4685792" y="11302"/>
                  </a:lnTo>
                  <a:lnTo>
                    <a:pt x="4697163" y="11302"/>
                  </a:lnTo>
                  <a:lnTo>
                    <a:pt x="4692523" y="3937"/>
                  </a:lnTo>
                  <a:close/>
                </a:path>
                <a:path w="4735195" h="2988309">
                  <a:moveTo>
                    <a:pt x="4685792" y="11302"/>
                  </a:moveTo>
                  <a:lnTo>
                    <a:pt x="4670663" y="40212"/>
                  </a:lnTo>
                  <a:lnTo>
                    <a:pt x="4703318" y="39116"/>
                  </a:lnTo>
                  <a:lnTo>
                    <a:pt x="4685792" y="1130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96128" y="5011523"/>
            <a:ext cx="269431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incomplete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anteriorly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allow </a:t>
            </a:r>
            <a:r>
              <a:rPr spc="-5" dirty="0">
                <a:latin typeface="Times New Roman"/>
                <a:cs typeface="Times New Roman"/>
              </a:rPr>
              <a:t>passage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urethra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10" dirty="0">
                <a:latin typeface="Times New Roman"/>
                <a:cs typeface="Times New Roman"/>
              </a:rPr>
              <a:t>males </a:t>
            </a:r>
            <a:r>
              <a:rPr dirty="0">
                <a:latin typeface="Times New Roman"/>
                <a:cs typeface="Times New Roman"/>
              </a:rPr>
              <a:t>and the urethra and </a:t>
            </a:r>
            <a:r>
              <a:rPr spc="25" dirty="0" smtClean="0">
                <a:latin typeface="Times New Roman"/>
                <a:cs typeface="Times New Roman"/>
              </a:rPr>
              <a:t> </a:t>
            </a:r>
            <a:r>
              <a:rPr lang="en-US" spc="25" dirty="0" smtClean="0">
                <a:latin typeface="Times New Roman"/>
                <a:cs typeface="Times New Roman"/>
              </a:rPr>
              <a:t>the vagina </a:t>
            </a:r>
            <a:r>
              <a:rPr dirty="0" smtClean="0">
                <a:latin typeface="Times New Roman"/>
                <a:cs typeface="Times New Roman"/>
              </a:rPr>
              <a:t>in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f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35" dirty="0">
                <a:latin typeface="Times New Roman"/>
                <a:cs typeface="Times New Roman"/>
              </a:rPr>
              <a:t>m</a:t>
            </a:r>
            <a:r>
              <a:rPr spc="-5" dirty="0">
                <a:latin typeface="Times New Roman"/>
                <a:cs typeface="Times New Roman"/>
              </a:rPr>
              <a:t>ale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59077" y="6428638"/>
            <a:ext cx="176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14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609601"/>
            <a:ext cx="8610600" cy="5648325"/>
            <a:chOff x="304800" y="609600"/>
            <a:chExt cx="8610600" cy="5648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609600"/>
              <a:ext cx="5715000" cy="4953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" y="5334000"/>
              <a:ext cx="4572000" cy="923925"/>
            </a:xfrm>
            <a:custGeom>
              <a:avLst/>
              <a:gdLst/>
              <a:ahLst/>
              <a:cxnLst/>
              <a:rect l="l" t="t" r="r" b="b"/>
              <a:pathLst>
                <a:path w="4572000" h="923925">
                  <a:moveTo>
                    <a:pt x="4572000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4572000" y="92332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28800" y="1143000"/>
            <a:ext cx="2743200" cy="313944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44145" marR="136525" algn="ctr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The levator </a:t>
            </a:r>
            <a:r>
              <a:rPr dirty="0">
                <a:latin typeface="Times New Roman"/>
                <a:cs typeface="Times New Roman"/>
              </a:rPr>
              <a:t>ani </a:t>
            </a:r>
            <a:r>
              <a:rPr spc="-10" dirty="0">
                <a:latin typeface="Times New Roman"/>
                <a:cs typeface="Times New Roman"/>
              </a:rPr>
              <a:t>muscle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wide </a:t>
            </a:r>
            <a:r>
              <a:rPr dirty="0">
                <a:latin typeface="Times New Roman"/>
                <a:cs typeface="Times New Roman"/>
              </a:rPr>
              <a:t>thin </a:t>
            </a:r>
            <a:r>
              <a:rPr spc="-5" dirty="0">
                <a:latin typeface="Times New Roman"/>
                <a:cs typeface="Times New Roman"/>
              </a:rPr>
              <a:t>sheet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has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linear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origin</a:t>
            </a:r>
            <a:r>
              <a:rPr spc="-10" dirty="0">
                <a:latin typeface="Times New Roman"/>
                <a:cs typeface="Times New Roman"/>
              </a:rPr>
              <a:t> from: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pc="-20" dirty="0">
                <a:latin typeface="Times New Roman"/>
                <a:cs typeface="Times New Roman"/>
              </a:rPr>
              <a:t>A-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back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body</a:t>
            </a:r>
            <a:endParaRPr>
              <a:latin typeface="Times New Roman"/>
              <a:cs typeface="Times New Roman"/>
            </a:endParaRPr>
          </a:p>
          <a:p>
            <a:pPr marL="1905" algn="ctr">
              <a:lnSpc>
                <a:spcPts val="2110"/>
              </a:lnSpc>
            </a:pP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pubis</a:t>
            </a:r>
            <a:endParaRPr>
              <a:latin typeface="Times New Roman"/>
              <a:cs typeface="Times New Roman"/>
            </a:endParaRPr>
          </a:p>
          <a:p>
            <a:pPr marL="125730" marR="119380" algn="ctr">
              <a:lnSpc>
                <a:spcPct val="94800"/>
              </a:lnSpc>
              <a:spcBef>
                <a:spcPts val="70"/>
              </a:spcBef>
            </a:pPr>
            <a:r>
              <a:rPr spc="-5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z="1900" i="1" spc="-155" dirty="0">
                <a:latin typeface="Times New Roman"/>
                <a:cs typeface="Times New Roman"/>
              </a:rPr>
              <a:t>a</a:t>
            </a:r>
            <a:r>
              <a:rPr sz="1900" i="1" spc="-30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Times New Roman"/>
                <a:cs typeface="Times New Roman"/>
              </a:rPr>
              <a:t>te</a:t>
            </a:r>
            <a:r>
              <a:rPr sz="1900" i="1" spc="-45" dirty="0">
                <a:latin typeface="Times New Roman"/>
                <a:cs typeface="Times New Roman"/>
              </a:rPr>
              <a:t>n</a:t>
            </a:r>
            <a:r>
              <a:rPr sz="1900" i="1" spc="-40" dirty="0">
                <a:latin typeface="Times New Roman"/>
                <a:cs typeface="Times New Roman"/>
              </a:rPr>
              <a:t>d</a:t>
            </a:r>
            <a:r>
              <a:rPr sz="1900" i="1" spc="-30" dirty="0">
                <a:latin typeface="Times New Roman"/>
                <a:cs typeface="Times New Roman"/>
              </a:rPr>
              <a:t>i</a:t>
            </a:r>
            <a:r>
              <a:rPr sz="1900" i="1" spc="-40" dirty="0">
                <a:latin typeface="Times New Roman"/>
                <a:cs typeface="Times New Roman"/>
              </a:rPr>
              <a:t>nous</a:t>
            </a:r>
            <a:r>
              <a:rPr sz="1900" i="1" spc="-100" dirty="0">
                <a:latin typeface="Times New Roman"/>
                <a:cs typeface="Times New Roman"/>
              </a:rPr>
              <a:t> </a:t>
            </a:r>
            <a:r>
              <a:rPr sz="1900" i="1" spc="-165" dirty="0">
                <a:latin typeface="Times New Roman"/>
                <a:cs typeface="Times New Roman"/>
              </a:rPr>
              <a:t>a</a:t>
            </a:r>
            <a:r>
              <a:rPr sz="1900" i="1" spc="-90" dirty="0">
                <a:latin typeface="Times New Roman"/>
                <a:cs typeface="Times New Roman"/>
              </a:rPr>
              <a:t>r</a:t>
            </a:r>
            <a:r>
              <a:rPr sz="1900" i="1" spc="-110" dirty="0">
                <a:latin typeface="Times New Roman"/>
                <a:cs typeface="Times New Roman"/>
              </a:rPr>
              <a:t>c</a:t>
            </a:r>
            <a:r>
              <a:rPr sz="1900" i="1" spc="-50" dirty="0">
                <a:latin typeface="Times New Roman"/>
                <a:cs typeface="Times New Roman"/>
              </a:rPr>
              <a:t>h</a:t>
            </a:r>
            <a:r>
              <a:rPr sz="1900" i="1" spc="-15" dirty="0">
                <a:latin typeface="Times New Roman"/>
                <a:cs typeface="Times New Roman"/>
              </a:rPr>
              <a:t> </a:t>
            </a:r>
            <a:r>
              <a:rPr sz="1900" i="1" spc="45" dirty="0">
                <a:latin typeface="Times New Roman"/>
                <a:cs typeface="Times New Roman"/>
              </a:rPr>
              <a:t>f</a:t>
            </a:r>
            <a:r>
              <a:rPr sz="1900" i="1" spc="-40" dirty="0">
                <a:latin typeface="Times New Roman"/>
                <a:cs typeface="Times New Roman"/>
              </a:rPr>
              <a:t>or</a:t>
            </a:r>
            <a:r>
              <a:rPr sz="1900" i="1" spc="-110" dirty="0">
                <a:latin typeface="Times New Roman"/>
                <a:cs typeface="Times New Roman"/>
              </a:rPr>
              <a:t>m</a:t>
            </a:r>
            <a:r>
              <a:rPr sz="1900" i="1" spc="-55" dirty="0">
                <a:latin typeface="Times New Roman"/>
                <a:cs typeface="Times New Roman"/>
              </a:rPr>
              <a:t>e</a:t>
            </a:r>
            <a:r>
              <a:rPr sz="1900" i="1" spc="-35" dirty="0">
                <a:latin typeface="Times New Roman"/>
                <a:cs typeface="Times New Roman"/>
              </a:rPr>
              <a:t>d  </a:t>
            </a:r>
            <a:r>
              <a:rPr sz="1900" i="1" spc="-45" dirty="0">
                <a:latin typeface="Times New Roman"/>
                <a:cs typeface="Times New Roman"/>
              </a:rPr>
              <a:t>b</a:t>
            </a:r>
            <a:r>
              <a:rPr sz="1900" i="1" spc="55" dirty="0">
                <a:latin typeface="Times New Roman"/>
                <a:cs typeface="Times New Roman"/>
              </a:rPr>
              <a:t>y</a:t>
            </a:r>
            <a:r>
              <a:rPr sz="1900" i="1" spc="-65" dirty="0">
                <a:latin typeface="Times New Roman"/>
                <a:cs typeface="Times New Roman"/>
              </a:rPr>
              <a:t> </a:t>
            </a:r>
            <a:r>
              <a:rPr sz="1900" i="1" spc="-150" dirty="0">
                <a:latin typeface="Times New Roman"/>
                <a:cs typeface="Times New Roman"/>
              </a:rPr>
              <a:t>a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t</a:t>
            </a:r>
            <a:r>
              <a:rPr sz="1900" i="1" spc="-45" dirty="0">
                <a:latin typeface="Times New Roman"/>
                <a:cs typeface="Times New Roman"/>
              </a:rPr>
              <a:t>h</a:t>
            </a:r>
            <a:r>
              <a:rPr sz="1900" i="1" spc="-5" dirty="0">
                <a:latin typeface="Times New Roman"/>
                <a:cs typeface="Times New Roman"/>
              </a:rPr>
              <a:t>ic</a:t>
            </a:r>
            <a:r>
              <a:rPr sz="1900" i="1" spc="-25" dirty="0">
                <a:latin typeface="Times New Roman"/>
                <a:cs typeface="Times New Roman"/>
              </a:rPr>
              <a:t>k</a:t>
            </a:r>
            <a:r>
              <a:rPr sz="1900" i="1" spc="-55" dirty="0">
                <a:latin typeface="Times New Roman"/>
                <a:cs typeface="Times New Roman"/>
              </a:rPr>
              <a:t>e</a:t>
            </a:r>
            <a:r>
              <a:rPr sz="1900" i="1" spc="-45" dirty="0">
                <a:latin typeface="Times New Roman"/>
                <a:cs typeface="Times New Roman"/>
              </a:rPr>
              <a:t>n</a:t>
            </a:r>
            <a:r>
              <a:rPr sz="1900" i="1" spc="-30" dirty="0">
                <a:latin typeface="Times New Roman"/>
                <a:cs typeface="Times New Roman"/>
              </a:rPr>
              <a:t>i</a:t>
            </a:r>
            <a:r>
              <a:rPr sz="1900" i="1" spc="-40" dirty="0">
                <a:latin typeface="Times New Roman"/>
                <a:cs typeface="Times New Roman"/>
              </a:rPr>
              <a:t>n</a:t>
            </a:r>
            <a:r>
              <a:rPr sz="1900" i="1" spc="-50" dirty="0">
                <a:latin typeface="Times New Roman"/>
                <a:cs typeface="Times New Roman"/>
              </a:rPr>
              <a:t>g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i="1" spc="-45" dirty="0">
                <a:latin typeface="Times New Roman"/>
                <a:cs typeface="Times New Roman"/>
              </a:rPr>
              <a:t>o</a:t>
            </a:r>
            <a:r>
              <a:rPr sz="1900" i="1" spc="70" dirty="0">
                <a:latin typeface="Times New Roman"/>
                <a:cs typeface="Times New Roman"/>
              </a:rPr>
              <a:t>f</a:t>
            </a:r>
            <a:r>
              <a:rPr sz="1900" i="1" spc="-25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t</a:t>
            </a:r>
            <a:r>
              <a:rPr sz="1900" i="1" spc="-40" dirty="0">
                <a:latin typeface="Times New Roman"/>
                <a:cs typeface="Times New Roman"/>
              </a:rPr>
              <a:t>h</a:t>
            </a:r>
            <a:r>
              <a:rPr sz="1900" i="1" spc="-35" dirty="0">
                <a:latin typeface="Times New Roman"/>
                <a:cs typeface="Times New Roman"/>
              </a:rPr>
              <a:t>e  </a:t>
            </a:r>
            <a:r>
              <a:rPr sz="1900" i="1" spc="-70" dirty="0">
                <a:latin typeface="Times New Roman"/>
                <a:cs typeface="Times New Roman"/>
              </a:rPr>
              <a:t>fascia</a:t>
            </a:r>
            <a:r>
              <a:rPr sz="1900" i="1" spc="-5" dirty="0">
                <a:latin typeface="Times New Roman"/>
                <a:cs typeface="Times New Roman"/>
              </a:rPr>
              <a:t> </a:t>
            </a:r>
            <a:r>
              <a:rPr sz="1900" i="1" spc="-50" dirty="0">
                <a:latin typeface="Times New Roman"/>
                <a:cs typeface="Times New Roman"/>
              </a:rPr>
              <a:t>covering</a:t>
            </a:r>
            <a:r>
              <a:rPr sz="1900" i="1" spc="-35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Times New Roman"/>
                <a:cs typeface="Times New Roman"/>
              </a:rPr>
              <a:t>the </a:t>
            </a:r>
            <a:r>
              <a:rPr sz="1900" i="1" spc="-35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Times New Roman"/>
                <a:cs typeface="Times New Roman"/>
              </a:rPr>
              <a:t>ob</a:t>
            </a:r>
            <a:r>
              <a:rPr sz="1900" i="1" spc="-30" dirty="0">
                <a:latin typeface="Times New Roman"/>
                <a:cs typeface="Times New Roman"/>
              </a:rPr>
              <a:t>t</a:t>
            </a:r>
            <a:r>
              <a:rPr sz="1900" i="1" spc="-40" dirty="0">
                <a:latin typeface="Times New Roman"/>
                <a:cs typeface="Times New Roman"/>
              </a:rPr>
              <a:t>u</a:t>
            </a:r>
            <a:r>
              <a:rPr sz="1900" i="1" spc="-130" dirty="0">
                <a:latin typeface="Times New Roman"/>
                <a:cs typeface="Times New Roman"/>
              </a:rPr>
              <a:t>r</a:t>
            </a:r>
            <a:r>
              <a:rPr sz="1900" i="1" spc="-175" dirty="0">
                <a:latin typeface="Times New Roman"/>
                <a:cs typeface="Times New Roman"/>
              </a:rPr>
              <a:t>a</a:t>
            </a:r>
            <a:r>
              <a:rPr sz="1900" i="1" spc="-30" dirty="0">
                <a:latin typeface="Times New Roman"/>
                <a:cs typeface="Times New Roman"/>
              </a:rPr>
              <a:t>t</a:t>
            </a:r>
            <a:r>
              <a:rPr sz="1900" i="1" spc="-40" dirty="0">
                <a:latin typeface="Times New Roman"/>
                <a:cs typeface="Times New Roman"/>
              </a:rPr>
              <a:t>o</a:t>
            </a:r>
            <a:r>
              <a:rPr sz="1900" i="1" spc="-140" dirty="0">
                <a:latin typeface="Times New Roman"/>
                <a:cs typeface="Times New Roman"/>
              </a:rPr>
              <a:t>r</a:t>
            </a:r>
            <a:r>
              <a:rPr sz="1900" i="1" spc="-90" dirty="0">
                <a:latin typeface="Times New Roman"/>
                <a:cs typeface="Times New Roman"/>
              </a:rPr>
              <a:t> </a:t>
            </a:r>
            <a:r>
              <a:rPr sz="1900" i="1" spc="-30" dirty="0">
                <a:latin typeface="Times New Roman"/>
                <a:cs typeface="Times New Roman"/>
              </a:rPr>
              <a:t>i</a:t>
            </a:r>
            <a:r>
              <a:rPr sz="1900" i="1" spc="-40" dirty="0">
                <a:latin typeface="Times New Roman"/>
                <a:cs typeface="Times New Roman"/>
              </a:rPr>
              <a:t>n</a:t>
            </a:r>
            <a:r>
              <a:rPr sz="1900" i="1" spc="-65" dirty="0">
                <a:latin typeface="Times New Roman"/>
                <a:cs typeface="Times New Roman"/>
              </a:rPr>
              <a:t>ter</a:t>
            </a:r>
            <a:r>
              <a:rPr sz="1900" i="1" spc="-80" dirty="0">
                <a:latin typeface="Times New Roman"/>
                <a:cs typeface="Times New Roman"/>
              </a:rPr>
              <a:t>n</a:t>
            </a:r>
            <a:r>
              <a:rPr sz="1900" i="1" spc="-40" dirty="0">
                <a:latin typeface="Times New Roman"/>
                <a:cs typeface="Times New Roman"/>
              </a:rPr>
              <a:t>us</a:t>
            </a:r>
            <a:endParaRPr sz="1900">
              <a:latin typeface="Times New Roman"/>
              <a:cs typeface="Times New Roman"/>
            </a:endParaRPr>
          </a:p>
          <a:p>
            <a:pPr marL="454659" marR="445134" algn="ctr">
              <a:lnSpc>
                <a:spcPts val="2160"/>
              </a:lnSpc>
              <a:spcBef>
                <a:spcPts val="55"/>
              </a:spcBef>
            </a:pPr>
            <a:r>
              <a:rPr sz="1900" i="1" spc="-55" dirty="0">
                <a:latin typeface="Times New Roman"/>
                <a:cs typeface="Times New Roman"/>
              </a:rPr>
              <a:t>C-</a:t>
            </a:r>
            <a:r>
              <a:rPr sz="1900" i="1" spc="-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spine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 the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ischium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7391400" y="647700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15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9800" y="380988"/>
            <a:ext cx="2223770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965">
              <a:spcBef>
                <a:spcPts val="290"/>
              </a:spcBef>
            </a:pPr>
            <a:r>
              <a:rPr spc="10" dirty="0">
                <a:latin typeface="Times New Roman"/>
                <a:cs typeface="Times New Roman"/>
              </a:rPr>
              <a:t>1</a:t>
            </a:r>
            <a:r>
              <a:rPr dirty="0">
                <a:latin typeface="Times New Roman"/>
                <a:cs typeface="Times New Roman"/>
              </a:rPr>
              <a:t>-</a:t>
            </a:r>
            <a:r>
              <a:rPr spc="-20" dirty="0">
                <a:latin typeface="Times New Roman"/>
                <a:cs typeface="Times New Roman"/>
              </a:rPr>
              <a:t>L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10" dirty="0">
                <a:latin typeface="Times New Roman"/>
                <a:cs typeface="Times New Roman"/>
              </a:rPr>
              <a:t>o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Times New Roman"/>
                <a:cs typeface="Times New Roman"/>
              </a:rPr>
              <a:t>A</a:t>
            </a:r>
            <a:r>
              <a:rPr spc="10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</a:t>
            </a:r>
            <a:r>
              <a:rPr spc="10"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20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le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5334000"/>
            <a:ext cx="4572000" cy="871392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05435" marR="298450" algn="ctr">
              <a:lnSpc>
                <a:spcPct val="99500"/>
              </a:lnSpc>
              <a:spcBef>
                <a:spcPts val="315"/>
              </a:spcBef>
            </a:pPr>
            <a:r>
              <a:rPr dirty="0">
                <a:latin typeface="Times New Roman"/>
                <a:cs typeface="Times New Roman"/>
              </a:rPr>
              <a:t>From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extensive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origin,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groups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fibers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sweep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downward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medially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their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insertion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as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follows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4380" y="1955935"/>
            <a:ext cx="3048000" cy="3293745"/>
          </a:xfrm>
          <a:custGeom>
            <a:avLst/>
            <a:gdLst/>
            <a:ahLst/>
            <a:cxnLst/>
            <a:rect l="l" t="t" r="r" b="b"/>
            <a:pathLst>
              <a:path w="3048000" h="3293745">
                <a:moveTo>
                  <a:pt x="0" y="3293237"/>
                </a:moveTo>
                <a:lnTo>
                  <a:pt x="3048000" y="3293237"/>
                </a:lnTo>
                <a:lnTo>
                  <a:pt x="3048000" y="0"/>
                </a:lnTo>
                <a:lnTo>
                  <a:pt x="0" y="0"/>
                </a:lnTo>
                <a:lnTo>
                  <a:pt x="0" y="329323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1163" y="1955935"/>
            <a:ext cx="2859405" cy="319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40005" indent="-1270"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form </a:t>
            </a:r>
            <a:r>
              <a:rPr dirty="0">
                <a:latin typeface="Times New Roman"/>
                <a:cs typeface="Times New Roman"/>
              </a:rPr>
              <a:t>a sling around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prostate </a:t>
            </a:r>
            <a:r>
              <a:rPr spc="5" dirty="0">
                <a:latin typeface="Times New Roman"/>
                <a:cs typeface="Times New Roman"/>
              </a:rPr>
              <a:t>or </a:t>
            </a:r>
            <a:r>
              <a:rPr spc="-5" dirty="0">
                <a:latin typeface="Times New Roman"/>
                <a:cs typeface="Times New Roman"/>
              </a:rPr>
              <a:t>vagina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5" dirty="0">
                <a:latin typeface="Times New Roman"/>
                <a:cs typeface="Times New Roman"/>
              </a:rPr>
              <a:t>are </a:t>
            </a:r>
            <a:r>
              <a:rPr dirty="0">
                <a:latin typeface="Times New Roman"/>
                <a:cs typeface="Times New Roman"/>
              </a:rPr>
              <a:t> inserted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 mass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fibrous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tissue,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called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3350"/>
              </a:lnSpc>
            </a:pP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perineal</a:t>
            </a:r>
            <a:r>
              <a:rPr sz="28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body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-1905" algn="ctr">
              <a:spcBef>
                <a:spcPts val="15"/>
              </a:spcBef>
            </a:pPr>
            <a:r>
              <a:rPr dirty="0">
                <a:latin typeface="Times New Roman"/>
                <a:cs typeface="Times New Roman"/>
              </a:rPr>
              <a:t>in </a:t>
            </a:r>
            <a:r>
              <a:rPr spc="-5" dirty="0">
                <a:latin typeface="Times New Roman"/>
                <a:cs typeface="Times New Roman"/>
              </a:rPr>
              <a:t>front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anal canal. The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levator </a:t>
            </a:r>
            <a:r>
              <a:rPr dirty="0">
                <a:latin typeface="Times New Roman"/>
                <a:cs typeface="Times New Roman"/>
              </a:rPr>
              <a:t>prostatae </a:t>
            </a:r>
            <a:r>
              <a:rPr spc="5" dirty="0">
                <a:latin typeface="Times New Roman"/>
                <a:cs typeface="Times New Roman"/>
              </a:rPr>
              <a:t>support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prostate and stabilize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perineal </a:t>
            </a:r>
            <a:r>
              <a:rPr spc="-25" dirty="0">
                <a:latin typeface="Times New Roman"/>
                <a:cs typeface="Times New Roman"/>
              </a:rPr>
              <a:t>body. </a:t>
            </a:r>
            <a:r>
              <a:rPr spc="-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sphincter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vaginae </a:t>
            </a:r>
            <a:r>
              <a:rPr dirty="0">
                <a:latin typeface="Times New Roman"/>
                <a:cs typeface="Times New Roman"/>
              </a:rPr>
              <a:t>constrict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vagina </a:t>
            </a:r>
            <a:r>
              <a:rPr dirty="0">
                <a:latin typeface="Times New Roman"/>
                <a:cs typeface="Times New Roman"/>
              </a:rPr>
              <a:t> and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stabilize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perineal </a:t>
            </a:r>
            <a:r>
              <a:rPr spc="-30" dirty="0">
                <a:latin typeface="Times New Roman"/>
                <a:cs typeface="Times New Roman"/>
              </a:rPr>
              <a:t>body.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0" y="762000"/>
            <a:ext cx="8534400" cy="5410200"/>
            <a:chOff x="106031" y="0"/>
            <a:chExt cx="9038590" cy="6586855"/>
          </a:xfrm>
        </p:grpSpPr>
        <p:sp>
          <p:nvSpPr>
            <p:cNvPr id="5" name="object 5"/>
            <p:cNvSpPr/>
            <p:nvPr/>
          </p:nvSpPr>
          <p:spPr>
            <a:xfrm>
              <a:off x="118731" y="158114"/>
              <a:ext cx="3115945" cy="1216660"/>
            </a:xfrm>
            <a:custGeom>
              <a:avLst/>
              <a:gdLst/>
              <a:ahLst/>
              <a:cxnLst/>
              <a:rect l="l" t="t" r="r" b="b"/>
              <a:pathLst>
                <a:path w="3115945" h="1216660">
                  <a:moveTo>
                    <a:pt x="0" y="582294"/>
                  </a:moveTo>
                  <a:lnTo>
                    <a:pt x="2991879" y="0"/>
                  </a:lnTo>
                  <a:lnTo>
                    <a:pt x="3115323" y="634364"/>
                  </a:lnTo>
                  <a:lnTo>
                    <a:pt x="123470" y="1216659"/>
                  </a:lnTo>
                  <a:lnTo>
                    <a:pt x="0" y="582294"/>
                  </a:lnTo>
                  <a:close/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1334" y="380872"/>
              <a:ext cx="193206" cy="1372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308" y="617855"/>
              <a:ext cx="1258989" cy="551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316" y="440003"/>
              <a:ext cx="898397" cy="5116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6" y="0"/>
              <a:ext cx="5768343" cy="65867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999" y="0"/>
              <a:ext cx="5714999" cy="6477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09949" y="0"/>
              <a:ext cx="5734050" cy="6496050"/>
            </a:xfrm>
            <a:custGeom>
              <a:avLst/>
              <a:gdLst/>
              <a:ahLst/>
              <a:cxnLst/>
              <a:rect l="l" t="t" r="r" b="b"/>
              <a:pathLst>
                <a:path w="5734050" h="6496050">
                  <a:moveTo>
                    <a:pt x="0" y="6496050"/>
                  </a:moveTo>
                  <a:lnTo>
                    <a:pt x="5734050" y="6496050"/>
                  </a:lnTo>
                </a:path>
                <a:path w="5734050" h="6496050">
                  <a:moveTo>
                    <a:pt x="0" y="0"/>
                  </a:moveTo>
                  <a:lnTo>
                    <a:pt x="0" y="64960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8269" y="469137"/>
              <a:ext cx="3308985" cy="2503170"/>
            </a:xfrm>
            <a:custGeom>
              <a:avLst/>
              <a:gdLst/>
              <a:ahLst/>
              <a:cxnLst/>
              <a:rect l="l" t="t" r="r" b="b"/>
              <a:pathLst>
                <a:path w="3308985" h="2503170">
                  <a:moveTo>
                    <a:pt x="3308731" y="1131062"/>
                  </a:moveTo>
                  <a:lnTo>
                    <a:pt x="3243834" y="1056259"/>
                  </a:lnTo>
                  <a:lnTo>
                    <a:pt x="3241548" y="1053592"/>
                  </a:lnTo>
                  <a:lnTo>
                    <a:pt x="3237484" y="1053338"/>
                  </a:lnTo>
                  <a:lnTo>
                    <a:pt x="3232150" y="1057910"/>
                  </a:lnTo>
                  <a:lnTo>
                    <a:pt x="3231896" y="1061847"/>
                  </a:lnTo>
                  <a:lnTo>
                    <a:pt x="3234182" y="1064514"/>
                  </a:lnTo>
                  <a:lnTo>
                    <a:pt x="3276549" y="1113409"/>
                  </a:lnTo>
                  <a:lnTo>
                    <a:pt x="376821" y="126326"/>
                  </a:lnTo>
                  <a:lnTo>
                    <a:pt x="2662910" y="821880"/>
                  </a:lnTo>
                  <a:lnTo>
                    <a:pt x="2599817" y="836803"/>
                  </a:lnTo>
                  <a:lnTo>
                    <a:pt x="2596388" y="837565"/>
                  </a:lnTo>
                  <a:lnTo>
                    <a:pt x="2594229" y="840994"/>
                  </a:lnTo>
                  <a:lnTo>
                    <a:pt x="2595118" y="844423"/>
                  </a:lnTo>
                  <a:lnTo>
                    <a:pt x="2595880" y="847852"/>
                  </a:lnTo>
                  <a:lnTo>
                    <a:pt x="2599309" y="849884"/>
                  </a:lnTo>
                  <a:lnTo>
                    <a:pt x="2602738" y="849122"/>
                  </a:lnTo>
                  <a:lnTo>
                    <a:pt x="2688945" y="828675"/>
                  </a:lnTo>
                  <a:lnTo>
                    <a:pt x="2699131" y="826262"/>
                  </a:lnTo>
                  <a:lnTo>
                    <a:pt x="2631821" y="753618"/>
                  </a:lnTo>
                  <a:lnTo>
                    <a:pt x="2629408" y="750951"/>
                  </a:lnTo>
                  <a:lnTo>
                    <a:pt x="2625344" y="750824"/>
                  </a:lnTo>
                  <a:lnTo>
                    <a:pt x="2620264" y="755650"/>
                  </a:lnTo>
                  <a:lnTo>
                    <a:pt x="2620137" y="759587"/>
                  </a:lnTo>
                  <a:lnTo>
                    <a:pt x="2622423" y="762254"/>
                  </a:lnTo>
                  <a:lnTo>
                    <a:pt x="2666441" y="809637"/>
                  </a:lnTo>
                  <a:lnTo>
                    <a:pt x="181419" y="53517"/>
                  </a:lnTo>
                  <a:lnTo>
                    <a:pt x="3195866" y="748182"/>
                  </a:lnTo>
                  <a:lnTo>
                    <a:pt x="3134106" y="767334"/>
                  </a:lnTo>
                  <a:lnTo>
                    <a:pt x="3130804" y="768477"/>
                  </a:lnTo>
                  <a:lnTo>
                    <a:pt x="3128899" y="772033"/>
                  </a:lnTo>
                  <a:lnTo>
                    <a:pt x="3129915" y="775335"/>
                  </a:lnTo>
                  <a:lnTo>
                    <a:pt x="3131058" y="778637"/>
                  </a:lnTo>
                  <a:lnTo>
                    <a:pt x="3134614" y="780542"/>
                  </a:lnTo>
                  <a:lnTo>
                    <a:pt x="3221507" y="753491"/>
                  </a:lnTo>
                  <a:lnTo>
                    <a:pt x="3232531" y="750062"/>
                  </a:lnTo>
                  <a:lnTo>
                    <a:pt x="3157855" y="679831"/>
                  </a:lnTo>
                  <a:lnTo>
                    <a:pt x="3153791" y="679958"/>
                  </a:lnTo>
                  <a:lnTo>
                    <a:pt x="3148965" y="685038"/>
                  </a:lnTo>
                  <a:lnTo>
                    <a:pt x="3149092" y="689102"/>
                  </a:lnTo>
                  <a:lnTo>
                    <a:pt x="3151632" y="691388"/>
                  </a:lnTo>
                  <a:lnTo>
                    <a:pt x="3198749" y="735723"/>
                  </a:lnTo>
                  <a:lnTo>
                    <a:pt x="6350" y="228"/>
                  </a:lnTo>
                  <a:lnTo>
                    <a:pt x="6096" y="127"/>
                  </a:lnTo>
                  <a:lnTo>
                    <a:pt x="5969" y="127"/>
                  </a:lnTo>
                  <a:lnTo>
                    <a:pt x="5461" y="0"/>
                  </a:lnTo>
                  <a:lnTo>
                    <a:pt x="4038" y="6197"/>
                  </a:lnTo>
                  <a:lnTo>
                    <a:pt x="3733" y="6616"/>
                  </a:lnTo>
                  <a:lnTo>
                    <a:pt x="0" y="11049"/>
                  </a:lnTo>
                  <a:lnTo>
                    <a:pt x="127" y="11176"/>
                  </a:lnTo>
                  <a:lnTo>
                    <a:pt x="419" y="11417"/>
                  </a:lnTo>
                  <a:lnTo>
                    <a:pt x="2896171" y="2484018"/>
                  </a:lnTo>
                  <a:lnTo>
                    <a:pt x="2829052" y="2471928"/>
                  </a:lnTo>
                  <a:lnTo>
                    <a:pt x="2825750" y="2474214"/>
                  </a:lnTo>
                  <a:lnTo>
                    <a:pt x="2824480" y="2481199"/>
                  </a:lnTo>
                  <a:lnTo>
                    <a:pt x="2826766" y="2484501"/>
                  </a:lnTo>
                  <a:lnTo>
                    <a:pt x="2830195" y="2485009"/>
                  </a:lnTo>
                  <a:lnTo>
                    <a:pt x="2927731" y="2502662"/>
                  </a:lnTo>
                  <a:lnTo>
                    <a:pt x="2926575" y="2499360"/>
                  </a:lnTo>
                  <a:lnTo>
                    <a:pt x="2893949" y="2405761"/>
                  </a:lnTo>
                  <a:lnTo>
                    <a:pt x="2890266" y="2404110"/>
                  </a:lnTo>
                  <a:lnTo>
                    <a:pt x="2883662" y="2406396"/>
                  </a:lnTo>
                  <a:lnTo>
                    <a:pt x="2881884" y="2409952"/>
                  </a:lnTo>
                  <a:lnTo>
                    <a:pt x="2904325" y="2474290"/>
                  </a:lnTo>
                  <a:lnTo>
                    <a:pt x="263779" y="219697"/>
                  </a:lnTo>
                  <a:lnTo>
                    <a:pt x="2743136" y="2180463"/>
                  </a:lnTo>
                  <a:lnTo>
                    <a:pt x="2679065" y="2171319"/>
                  </a:lnTo>
                  <a:lnTo>
                    <a:pt x="2675509" y="2170938"/>
                  </a:lnTo>
                  <a:lnTo>
                    <a:pt x="2672334" y="2173351"/>
                  </a:lnTo>
                  <a:lnTo>
                    <a:pt x="2671318" y="2180209"/>
                  </a:lnTo>
                  <a:lnTo>
                    <a:pt x="2673731" y="2183511"/>
                  </a:lnTo>
                  <a:lnTo>
                    <a:pt x="2677287" y="2183892"/>
                  </a:lnTo>
                  <a:lnTo>
                    <a:pt x="2775331" y="2197862"/>
                  </a:lnTo>
                  <a:lnTo>
                    <a:pt x="2774226" y="2195068"/>
                  </a:lnTo>
                  <a:lnTo>
                    <a:pt x="2739136" y="2105660"/>
                  </a:lnTo>
                  <a:lnTo>
                    <a:pt x="2737866" y="2102358"/>
                  </a:lnTo>
                  <a:lnTo>
                    <a:pt x="2734183" y="2100707"/>
                  </a:lnTo>
                  <a:lnTo>
                    <a:pt x="2731008" y="2101977"/>
                  </a:lnTo>
                  <a:lnTo>
                    <a:pt x="2727706" y="2103247"/>
                  </a:lnTo>
                  <a:lnTo>
                    <a:pt x="2726055" y="2106930"/>
                  </a:lnTo>
                  <a:lnTo>
                    <a:pt x="2727325" y="2110232"/>
                  </a:lnTo>
                  <a:lnTo>
                    <a:pt x="2750997" y="2170544"/>
                  </a:lnTo>
                  <a:lnTo>
                    <a:pt x="205181" y="157238"/>
                  </a:lnTo>
                  <a:lnTo>
                    <a:pt x="3047073" y="2182152"/>
                  </a:lnTo>
                  <a:lnTo>
                    <a:pt x="2982595" y="2176272"/>
                  </a:lnTo>
                  <a:lnTo>
                    <a:pt x="2979166" y="2175891"/>
                  </a:lnTo>
                  <a:lnTo>
                    <a:pt x="2975991" y="2178431"/>
                  </a:lnTo>
                  <a:lnTo>
                    <a:pt x="2975711" y="2182152"/>
                  </a:lnTo>
                  <a:lnTo>
                    <a:pt x="2975356" y="2185416"/>
                  </a:lnTo>
                  <a:lnTo>
                    <a:pt x="2978023" y="2188591"/>
                  </a:lnTo>
                  <a:lnTo>
                    <a:pt x="2981452" y="2188845"/>
                  </a:lnTo>
                  <a:lnTo>
                    <a:pt x="3080131" y="2197862"/>
                  </a:lnTo>
                  <a:lnTo>
                    <a:pt x="3079204" y="2195830"/>
                  </a:lnTo>
                  <a:lnTo>
                    <a:pt x="3039364" y="2107565"/>
                  </a:lnTo>
                  <a:lnTo>
                    <a:pt x="3037967" y="2104390"/>
                  </a:lnTo>
                  <a:lnTo>
                    <a:pt x="3034157" y="2102866"/>
                  </a:lnTo>
                  <a:lnTo>
                    <a:pt x="3030982" y="2104390"/>
                  </a:lnTo>
                  <a:lnTo>
                    <a:pt x="3027807" y="2105787"/>
                  </a:lnTo>
                  <a:lnTo>
                    <a:pt x="3026410" y="2109597"/>
                  </a:lnTo>
                  <a:lnTo>
                    <a:pt x="3027807" y="2112772"/>
                  </a:lnTo>
                  <a:lnTo>
                    <a:pt x="3054439" y="2171738"/>
                  </a:lnTo>
                  <a:lnTo>
                    <a:pt x="173837" y="119367"/>
                  </a:lnTo>
                  <a:lnTo>
                    <a:pt x="3122307" y="1955634"/>
                  </a:lnTo>
                  <a:lnTo>
                    <a:pt x="3054096" y="1953641"/>
                  </a:lnTo>
                  <a:lnTo>
                    <a:pt x="3051175" y="1956435"/>
                  </a:lnTo>
                  <a:lnTo>
                    <a:pt x="3051175" y="1959864"/>
                  </a:lnTo>
                  <a:lnTo>
                    <a:pt x="3051048" y="1963420"/>
                  </a:lnTo>
                  <a:lnTo>
                    <a:pt x="3053842" y="1966341"/>
                  </a:lnTo>
                  <a:lnTo>
                    <a:pt x="3156331" y="1969262"/>
                  </a:lnTo>
                  <a:lnTo>
                    <a:pt x="3155721" y="1968119"/>
                  </a:lnTo>
                  <a:lnTo>
                    <a:pt x="3110103" y="1881632"/>
                  </a:lnTo>
                  <a:lnTo>
                    <a:pt x="3108452" y="1878584"/>
                  </a:lnTo>
                  <a:lnTo>
                    <a:pt x="3104642" y="1877314"/>
                  </a:lnTo>
                  <a:lnTo>
                    <a:pt x="3101467" y="1878965"/>
                  </a:lnTo>
                  <a:lnTo>
                    <a:pt x="3098419" y="1880616"/>
                  </a:lnTo>
                  <a:lnTo>
                    <a:pt x="3097276" y="1884426"/>
                  </a:lnTo>
                  <a:lnTo>
                    <a:pt x="3098800" y="1887601"/>
                  </a:lnTo>
                  <a:lnTo>
                    <a:pt x="3129115" y="1944890"/>
                  </a:lnTo>
                  <a:lnTo>
                    <a:pt x="190093" y="114566"/>
                  </a:lnTo>
                  <a:lnTo>
                    <a:pt x="2740685" y="1500454"/>
                  </a:lnTo>
                  <a:lnTo>
                    <a:pt x="2672461" y="1502537"/>
                  </a:lnTo>
                  <a:lnTo>
                    <a:pt x="2669667" y="1505458"/>
                  </a:lnTo>
                  <a:lnTo>
                    <a:pt x="2669921" y="1512443"/>
                  </a:lnTo>
                  <a:lnTo>
                    <a:pt x="2672842" y="1515237"/>
                  </a:lnTo>
                  <a:lnTo>
                    <a:pt x="2775331" y="1512062"/>
                  </a:lnTo>
                  <a:lnTo>
                    <a:pt x="2775089" y="1511681"/>
                  </a:lnTo>
                  <a:lnTo>
                    <a:pt x="2724023" y="1427353"/>
                  </a:lnTo>
                  <a:lnTo>
                    <a:pt x="2722118" y="1424305"/>
                  </a:lnTo>
                  <a:lnTo>
                    <a:pt x="2718308" y="1423416"/>
                  </a:lnTo>
                  <a:lnTo>
                    <a:pt x="2712212" y="1426972"/>
                  </a:lnTo>
                  <a:lnTo>
                    <a:pt x="2711323" y="1430909"/>
                  </a:lnTo>
                  <a:lnTo>
                    <a:pt x="2713101" y="1433957"/>
                  </a:lnTo>
                  <a:lnTo>
                    <a:pt x="2746540" y="1489151"/>
                  </a:lnTo>
                  <a:lnTo>
                    <a:pt x="72491" y="36182"/>
                  </a:lnTo>
                  <a:lnTo>
                    <a:pt x="3272447" y="1125461"/>
                  </a:lnTo>
                  <a:lnTo>
                    <a:pt x="3209163" y="1138301"/>
                  </a:lnTo>
                  <a:lnTo>
                    <a:pt x="3205607" y="1139063"/>
                  </a:lnTo>
                  <a:lnTo>
                    <a:pt x="3203448" y="1142365"/>
                  </a:lnTo>
                  <a:lnTo>
                    <a:pt x="3204083" y="1145794"/>
                  </a:lnTo>
                  <a:lnTo>
                    <a:pt x="3204845" y="1149223"/>
                  </a:lnTo>
                  <a:lnTo>
                    <a:pt x="3208147" y="1151509"/>
                  </a:lnTo>
                  <a:lnTo>
                    <a:pt x="3211576" y="1150747"/>
                  </a:lnTo>
                  <a:lnTo>
                    <a:pt x="3298698" y="1133094"/>
                  </a:lnTo>
                  <a:lnTo>
                    <a:pt x="3308731" y="11310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2280" y="3084576"/>
              <a:ext cx="3310128" cy="4297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047491" y="3181350"/>
              <a:ext cx="3048635" cy="177165"/>
            </a:xfrm>
            <a:custGeom>
              <a:avLst/>
              <a:gdLst/>
              <a:ahLst/>
              <a:cxnLst/>
              <a:rect l="l" t="t" r="r" b="b"/>
              <a:pathLst>
                <a:path w="3048635" h="177164">
                  <a:moveTo>
                    <a:pt x="2939725" y="111642"/>
                  </a:moveTo>
                  <a:lnTo>
                    <a:pt x="2885694" y="141350"/>
                  </a:lnTo>
                  <a:lnTo>
                    <a:pt x="2879897" y="146256"/>
                  </a:lnTo>
                  <a:lnTo>
                    <a:pt x="2876565" y="152780"/>
                  </a:lnTo>
                  <a:lnTo>
                    <a:pt x="2875924" y="160067"/>
                  </a:lnTo>
                  <a:lnTo>
                    <a:pt x="2878200" y="167259"/>
                  </a:lnTo>
                  <a:lnTo>
                    <a:pt x="2883088" y="173055"/>
                  </a:lnTo>
                  <a:lnTo>
                    <a:pt x="2889583" y="176387"/>
                  </a:lnTo>
                  <a:lnTo>
                    <a:pt x="2896864" y="177028"/>
                  </a:lnTo>
                  <a:lnTo>
                    <a:pt x="2904109" y="174751"/>
                  </a:lnTo>
                  <a:lnTo>
                    <a:pt x="3015620" y="113411"/>
                  </a:lnTo>
                  <a:lnTo>
                    <a:pt x="3010408" y="113411"/>
                  </a:lnTo>
                  <a:lnTo>
                    <a:pt x="2939725" y="111642"/>
                  </a:lnTo>
                  <a:close/>
                </a:path>
                <a:path w="3048635" h="177164">
                  <a:moveTo>
                    <a:pt x="2972994" y="93350"/>
                  </a:moveTo>
                  <a:lnTo>
                    <a:pt x="2939725" y="111642"/>
                  </a:lnTo>
                  <a:lnTo>
                    <a:pt x="3010408" y="113411"/>
                  </a:lnTo>
                  <a:lnTo>
                    <a:pt x="3010476" y="110489"/>
                  </a:lnTo>
                  <a:lnTo>
                    <a:pt x="3000756" y="110489"/>
                  </a:lnTo>
                  <a:lnTo>
                    <a:pt x="2972994" y="93350"/>
                  </a:lnTo>
                  <a:close/>
                </a:path>
                <a:path w="3048635" h="177164">
                  <a:moveTo>
                    <a:pt x="2901102" y="5980"/>
                  </a:moveTo>
                  <a:lnTo>
                    <a:pt x="2893806" y="6254"/>
                  </a:lnTo>
                  <a:lnTo>
                    <a:pt x="2887152" y="9243"/>
                  </a:lnTo>
                  <a:lnTo>
                    <a:pt x="2882010" y="14732"/>
                  </a:lnTo>
                  <a:lnTo>
                    <a:pt x="2879357" y="21857"/>
                  </a:lnTo>
                  <a:lnTo>
                    <a:pt x="2879645" y="29162"/>
                  </a:lnTo>
                  <a:lnTo>
                    <a:pt x="2882671" y="35823"/>
                  </a:lnTo>
                  <a:lnTo>
                    <a:pt x="2888234" y="41021"/>
                  </a:lnTo>
                  <a:lnTo>
                    <a:pt x="2940923" y="73550"/>
                  </a:lnTo>
                  <a:lnTo>
                    <a:pt x="3011297" y="75311"/>
                  </a:lnTo>
                  <a:lnTo>
                    <a:pt x="3010408" y="113411"/>
                  </a:lnTo>
                  <a:lnTo>
                    <a:pt x="3015620" y="113411"/>
                  </a:lnTo>
                  <a:lnTo>
                    <a:pt x="3048635" y="95250"/>
                  </a:lnTo>
                  <a:lnTo>
                    <a:pt x="2908172" y="8636"/>
                  </a:lnTo>
                  <a:lnTo>
                    <a:pt x="2901102" y="5980"/>
                  </a:lnTo>
                  <a:close/>
                </a:path>
                <a:path w="3048635" h="177164">
                  <a:moveTo>
                    <a:pt x="1015" y="0"/>
                  </a:moveTo>
                  <a:lnTo>
                    <a:pt x="0" y="38100"/>
                  </a:lnTo>
                  <a:lnTo>
                    <a:pt x="2939725" y="111642"/>
                  </a:lnTo>
                  <a:lnTo>
                    <a:pt x="2972994" y="93350"/>
                  </a:lnTo>
                  <a:lnTo>
                    <a:pt x="2940923" y="73550"/>
                  </a:lnTo>
                  <a:lnTo>
                    <a:pt x="1015" y="0"/>
                  </a:lnTo>
                  <a:close/>
                </a:path>
                <a:path w="3048635" h="177164">
                  <a:moveTo>
                    <a:pt x="3001645" y="77597"/>
                  </a:moveTo>
                  <a:lnTo>
                    <a:pt x="2972994" y="93350"/>
                  </a:lnTo>
                  <a:lnTo>
                    <a:pt x="3000756" y="110489"/>
                  </a:lnTo>
                  <a:lnTo>
                    <a:pt x="3001645" y="77597"/>
                  </a:lnTo>
                  <a:close/>
                </a:path>
                <a:path w="3048635" h="177164">
                  <a:moveTo>
                    <a:pt x="3011243" y="77597"/>
                  </a:moveTo>
                  <a:lnTo>
                    <a:pt x="3001645" y="77597"/>
                  </a:lnTo>
                  <a:lnTo>
                    <a:pt x="3000756" y="110489"/>
                  </a:lnTo>
                  <a:lnTo>
                    <a:pt x="3010476" y="110489"/>
                  </a:lnTo>
                  <a:lnTo>
                    <a:pt x="3011243" y="77597"/>
                  </a:lnTo>
                  <a:close/>
                </a:path>
                <a:path w="3048635" h="177164">
                  <a:moveTo>
                    <a:pt x="2940923" y="73550"/>
                  </a:moveTo>
                  <a:lnTo>
                    <a:pt x="2972994" y="93350"/>
                  </a:lnTo>
                  <a:lnTo>
                    <a:pt x="3001645" y="77597"/>
                  </a:lnTo>
                  <a:lnTo>
                    <a:pt x="3011243" y="77597"/>
                  </a:lnTo>
                  <a:lnTo>
                    <a:pt x="3011297" y="75311"/>
                  </a:lnTo>
                  <a:lnTo>
                    <a:pt x="2940923" y="735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344370" y="326523"/>
            <a:ext cx="186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A-Anterior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fibers:</a:t>
            </a:r>
            <a:r>
              <a:rPr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xfrm>
            <a:off x="7010400" y="6518222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16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1341" y="685800"/>
            <a:ext cx="8455660" cy="5486653"/>
            <a:chOff x="215900" y="152654"/>
            <a:chExt cx="87757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381000"/>
              <a:ext cx="6019800" cy="5791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5892" y="165354"/>
              <a:ext cx="3162300" cy="1105535"/>
            </a:xfrm>
            <a:custGeom>
              <a:avLst/>
              <a:gdLst/>
              <a:ahLst/>
              <a:cxnLst/>
              <a:rect l="l" t="t" r="r" b="b"/>
              <a:pathLst>
                <a:path w="3162300" h="1105535">
                  <a:moveTo>
                    <a:pt x="3074974" y="0"/>
                  </a:moveTo>
                  <a:lnTo>
                    <a:pt x="0" y="746506"/>
                  </a:lnTo>
                  <a:lnTo>
                    <a:pt x="87122" y="1105408"/>
                  </a:lnTo>
                  <a:lnTo>
                    <a:pt x="3162096" y="358901"/>
                  </a:lnTo>
                  <a:lnTo>
                    <a:pt x="3074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892" y="165354"/>
              <a:ext cx="3162300" cy="1105535"/>
            </a:xfrm>
            <a:custGeom>
              <a:avLst/>
              <a:gdLst/>
              <a:ahLst/>
              <a:cxnLst/>
              <a:rect l="l" t="t" r="r" b="b"/>
              <a:pathLst>
                <a:path w="3162300" h="1105535">
                  <a:moveTo>
                    <a:pt x="0" y="746506"/>
                  </a:moveTo>
                  <a:lnTo>
                    <a:pt x="3074974" y="0"/>
                  </a:lnTo>
                  <a:lnTo>
                    <a:pt x="3162096" y="358901"/>
                  </a:lnTo>
                  <a:lnTo>
                    <a:pt x="87122" y="1105408"/>
                  </a:lnTo>
                  <a:lnTo>
                    <a:pt x="0" y="746506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904" y="553085"/>
              <a:ext cx="2024481" cy="5833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251" y="369157"/>
              <a:ext cx="734187" cy="2605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8600" y="1676387"/>
              <a:ext cx="2762250" cy="369570"/>
            </a:xfrm>
            <a:custGeom>
              <a:avLst/>
              <a:gdLst/>
              <a:ahLst/>
              <a:cxnLst/>
              <a:rect l="l" t="t" r="r" b="b"/>
              <a:pathLst>
                <a:path w="2762250" h="369569">
                  <a:moveTo>
                    <a:pt x="0" y="369328"/>
                  </a:moveTo>
                  <a:lnTo>
                    <a:pt x="2762250" y="369328"/>
                  </a:lnTo>
                  <a:lnTo>
                    <a:pt x="2762250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02398" y="2058514"/>
            <a:ext cx="25828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forms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sling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around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vagina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83916" y="578724"/>
            <a:ext cx="6004781" cy="4804933"/>
            <a:chOff x="1059916" y="118871"/>
            <a:chExt cx="6167120" cy="526478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1319" y="1819655"/>
              <a:ext cx="2685287" cy="6278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8183" y="1842261"/>
              <a:ext cx="2422525" cy="431165"/>
            </a:xfrm>
            <a:custGeom>
              <a:avLst/>
              <a:gdLst/>
              <a:ahLst/>
              <a:cxnLst/>
              <a:rect l="l" t="t" r="r" b="b"/>
              <a:pathLst>
                <a:path w="2422525" h="431164">
                  <a:moveTo>
                    <a:pt x="2312327" y="370957"/>
                  </a:moveTo>
                  <a:lnTo>
                    <a:pt x="2254885" y="394208"/>
                  </a:lnTo>
                  <a:lnTo>
                    <a:pt x="2248558" y="398363"/>
                  </a:lnTo>
                  <a:lnTo>
                    <a:pt x="2244471" y="404399"/>
                  </a:lnTo>
                  <a:lnTo>
                    <a:pt x="2242954" y="411531"/>
                  </a:lnTo>
                  <a:lnTo>
                    <a:pt x="2244344" y="418973"/>
                  </a:lnTo>
                  <a:lnTo>
                    <a:pt x="2248519" y="425299"/>
                  </a:lnTo>
                  <a:lnTo>
                    <a:pt x="2254599" y="429387"/>
                  </a:lnTo>
                  <a:lnTo>
                    <a:pt x="2261774" y="430903"/>
                  </a:lnTo>
                  <a:lnTo>
                    <a:pt x="2269236" y="429513"/>
                  </a:lnTo>
                  <a:lnTo>
                    <a:pt x="2388930" y="381000"/>
                  </a:lnTo>
                  <a:lnTo>
                    <a:pt x="2382012" y="381000"/>
                  </a:lnTo>
                  <a:lnTo>
                    <a:pt x="2312327" y="370957"/>
                  </a:lnTo>
                  <a:close/>
                </a:path>
                <a:path w="2422525" h="431164">
                  <a:moveTo>
                    <a:pt x="2347335" y="356787"/>
                  </a:moveTo>
                  <a:lnTo>
                    <a:pt x="2312327" y="370957"/>
                  </a:lnTo>
                  <a:lnTo>
                    <a:pt x="2382012" y="381000"/>
                  </a:lnTo>
                  <a:lnTo>
                    <a:pt x="2382582" y="377063"/>
                  </a:lnTo>
                  <a:lnTo>
                    <a:pt x="2372868" y="377063"/>
                  </a:lnTo>
                  <a:lnTo>
                    <a:pt x="2347335" y="356787"/>
                  </a:lnTo>
                  <a:close/>
                </a:path>
                <a:path w="2422525" h="431164">
                  <a:moveTo>
                    <a:pt x="2278903" y="260921"/>
                  </a:moveTo>
                  <a:lnTo>
                    <a:pt x="2271944" y="263100"/>
                  </a:lnTo>
                  <a:lnTo>
                    <a:pt x="2266188" y="267970"/>
                  </a:lnTo>
                  <a:lnTo>
                    <a:pt x="2262717" y="274728"/>
                  </a:lnTo>
                  <a:lnTo>
                    <a:pt x="2262139" y="282035"/>
                  </a:lnTo>
                  <a:lnTo>
                    <a:pt x="2264348" y="289008"/>
                  </a:lnTo>
                  <a:lnTo>
                    <a:pt x="2269236" y="294766"/>
                  </a:lnTo>
                  <a:lnTo>
                    <a:pt x="2317657" y="333219"/>
                  </a:lnTo>
                  <a:lnTo>
                    <a:pt x="2387472" y="343280"/>
                  </a:lnTo>
                  <a:lnTo>
                    <a:pt x="2382012" y="381000"/>
                  </a:lnTo>
                  <a:lnTo>
                    <a:pt x="2388930" y="381000"/>
                  </a:lnTo>
                  <a:lnTo>
                    <a:pt x="2422144" y="367538"/>
                  </a:lnTo>
                  <a:lnTo>
                    <a:pt x="2292858" y="264922"/>
                  </a:lnTo>
                  <a:lnTo>
                    <a:pt x="2286172" y="261504"/>
                  </a:lnTo>
                  <a:lnTo>
                    <a:pt x="2278903" y="260921"/>
                  </a:lnTo>
                  <a:close/>
                </a:path>
                <a:path w="2422525" h="431164">
                  <a:moveTo>
                    <a:pt x="2377567" y="344550"/>
                  </a:moveTo>
                  <a:lnTo>
                    <a:pt x="2347335" y="356787"/>
                  </a:lnTo>
                  <a:lnTo>
                    <a:pt x="2372868" y="377063"/>
                  </a:lnTo>
                  <a:lnTo>
                    <a:pt x="2377567" y="344550"/>
                  </a:lnTo>
                  <a:close/>
                </a:path>
                <a:path w="2422525" h="431164">
                  <a:moveTo>
                    <a:pt x="2387289" y="344550"/>
                  </a:moveTo>
                  <a:lnTo>
                    <a:pt x="2377567" y="344550"/>
                  </a:lnTo>
                  <a:lnTo>
                    <a:pt x="2372868" y="377063"/>
                  </a:lnTo>
                  <a:lnTo>
                    <a:pt x="2382582" y="377063"/>
                  </a:lnTo>
                  <a:lnTo>
                    <a:pt x="2387289" y="344550"/>
                  </a:lnTo>
                  <a:close/>
                </a:path>
                <a:path w="2422525" h="431164">
                  <a:moveTo>
                    <a:pt x="5461" y="0"/>
                  </a:moveTo>
                  <a:lnTo>
                    <a:pt x="0" y="37718"/>
                  </a:lnTo>
                  <a:lnTo>
                    <a:pt x="2312327" y="370957"/>
                  </a:lnTo>
                  <a:lnTo>
                    <a:pt x="2347335" y="356787"/>
                  </a:lnTo>
                  <a:lnTo>
                    <a:pt x="2317657" y="333219"/>
                  </a:lnTo>
                  <a:lnTo>
                    <a:pt x="5461" y="0"/>
                  </a:lnTo>
                  <a:close/>
                </a:path>
                <a:path w="2422525" h="431164">
                  <a:moveTo>
                    <a:pt x="2317657" y="333219"/>
                  </a:moveTo>
                  <a:lnTo>
                    <a:pt x="2347335" y="356787"/>
                  </a:lnTo>
                  <a:lnTo>
                    <a:pt x="2377567" y="344550"/>
                  </a:lnTo>
                  <a:lnTo>
                    <a:pt x="2387289" y="344550"/>
                  </a:lnTo>
                  <a:lnTo>
                    <a:pt x="2387472" y="343280"/>
                  </a:lnTo>
                  <a:lnTo>
                    <a:pt x="2317657" y="333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4368" y="1819655"/>
              <a:ext cx="4282439" cy="6278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9199" y="1842135"/>
              <a:ext cx="4021454" cy="440055"/>
            </a:xfrm>
            <a:custGeom>
              <a:avLst/>
              <a:gdLst/>
              <a:ahLst/>
              <a:cxnLst/>
              <a:rect l="l" t="t" r="r" b="b"/>
              <a:pathLst>
                <a:path w="4021454" h="440055">
                  <a:moveTo>
                    <a:pt x="3911757" y="377320"/>
                  </a:moveTo>
                  <a:lnTo>
                    <a:pt x="3855847" y="403732"/>
                  </a:lnTo>
                  <a:lnTo>
                    <a:pt x="3849774" y="408237"/>
                  </a:lnTo>
                  <a:lnTo>
                    <a:pt x="3846036" y="414527"/>
                  </a:lnTo>
                  <a:lnTo>
                    <a:pt x="3844917" y="421770"/>
                  </a:lnTo>
                  <a:lnTo>
                    <a:pt x="3846703" y="429132"/>
                  </a:lnTo>
                  <a:lnTo>
                    <a:pt x="3851261" y="435203"/>
                  </a:lnTo>
                  <a:lnTo>
                    <a:pt x="3857545" y="438927"/>
                  </a:lnTo>
                  <a:lnTo>
                    <a:pt x="3864758" y="440009"/>
                  </a:lnTo>
                  <a:lnTo>
                    <a:pt x="3872103" y="438150"/>
                  </a:lnTo>
                  <a:lnTo>
                    <a:pt x="3987987" y="383413"/>
                  </a:lnTo>
                  <a:lnTo>
                    <a:pt x="3981957" y="383413"/>
                  </a:lnTo>
                  <a:lnTo>
                    <a:pt x="3911757" y="377320"/>
                  </a:lnTo>
                  <a:close/>
                </a:path>
                <a:path w="4021454" h="440055">
                  <a:moveTo>
                    <a:pt x="3945987" y="361150"/>
                  </a:moveTo>
                  <a:lnTo>
                    <a:pt x="3911757" y="377320"/>
                  </a:lnTo>
                  <a:lnTo>
                    <a:pt x="3981957" y="383413"/>
                  </a:lnTo>
                  <a:lnTo>
                    <a:pt x="3982256" y="379984"/>
                  </a:lnTo>
                  <a:lnTo>
                    <a:pt x="3972686" y="379984"/>
                  </a:lnTo>
                  <a:lnTo>
                    <a:pt x="3945987" y="361150"/>
                  </a:lnTo>
                  <a:close/>
                </a:path>
                <a:path w="4021454" h="440055">
                  <a:moveTo>
                    <a:pt x="3872277" y="269303"/>
                  </a:moveTo>
                  <a:lnTo>
                    <a:pt x="3865433" y="271899"/>
                  </a:lnTo>
                  <a:lnTo>
                    <a:pt x="3859910" y="277113"/>
                  </a:lnTo>
                  <a:lnTo>
                    <a:pt x="3856910" y="284047"/>
                  </a:lnTo>
                  <a:lnTo>
                    <a:pt x="3856767" y="291338"/>
                  </a:lnTo>
                  <a:lnTo>
                    <a:pt x="3859339" y="298152"/>
                  </a:lnTo>
                  <a:lnTo>
                    <a:pt x="3864482" y="303656"/>
                  </a:lnTo>
                  <a:lnTo>
                    <a:pt x="3915086" y="339352"/>
                  </a:lnTo>
                  <a:lnTo>
                    <a:pt x="3985259" y="345439"/>
                  </a:lnTo>
                  <a:lnTo>
                    <a:pt x="3981957" y="383413"/>
                  </a:lnTo>
                  <a:lnTo>
                    <a:pt x="3987987" y="383413"/>
                  </a:lnTo>
                  <a:lnTo>
                    <a:pt x="4021328" y="367664"/>
                  </a:lnTo>
                  <a:lnTo>
                    <a:pt x="3886454" y="272541"/>
                  </a:lnTo>
                  <a:lnTo>
                    <a:pt x="3879574" y="269470"/>
                  </a:lnTo>
                  <a:lnTo>
                    <a:pt x="3872277" y="269303"/>
                  </a:lnTo>
                  <a:close/>
                </a:path>
                <a:path w="4021454" h="440055">
                  <a:moveTo>
                    <a:pt x="3975480" y="347217"/>
                  </a:moveTo>
                  <a:lnTo>
                    <a:pt x="3945987" y="361150"/>
                  </a:lnTo>
                  <a:lnTo>
                    <a:pt x="3972686" y="379984"/>
                  </a:lnTo>
                  <a:lnTo>
                    <a:pt x="3975480" y="347217"/>
                  </a:lnTo>
                  <a:close/>
                </a:path>
                <a:path w="4021454" h="440055">
                  <a:moveTo>
                    <a:pt x="3985105" y="347217"/>
                  </a:moveTo>
                  <a:lnTo>
                    <a:pt x="3975480" y="347217"/>
                  </a:lnTo>
                  <a:lnTo>
                    <a:pt x="3972686" y="379984"/>
                  </a:lnTo>
                  <a:lnTo>
                    <a:pt x="3982256" y="379984"/>
                  </a:lnTo>
                  <a:lnTo>
                    <a:pt x="3985105" y="347217"/>
                  </a:lnTo>
                  <a:close/>
                </a:path>
                <a:path w="4021454" h="440055">
                  <a:moveTo>
                    <a:pt x="3301" y="0"/>
                  </a:moveTo>
                  <a:lnTo>
                    <a:pt x="0" y="37845"/>
                  </a:lnTo>
                  <a:lnTo>
                    <a:pt x="3911757" y="377320"/>
                  </a:lnTo>
                  <a:lnTo>
                    <a:pt x="3945987" y="361150"/>
                  </a:lnTo>
                  <a:lnTo>
                    <a:pt x="3915086" y="339352"/>
                  </a:lnTo>
                  <a:lnTo>
                    <a:pt x="3301" y="0"/>
                  </a:lnTo>
                  <a:close/>
                </a:path>
                <a:path w="4021454" h="440055">
                  <a:moveTo>
                    <a:pt x="3915086" y="339352"/>
                  </a:moveTo>
                  <a:lnTo>
                    <a:pt x="3945987" y="361150"/>
                  </a:lnTo>
                  <a:lnTo>
                    <a:pt x="3975480" y="347217"/>
                  </a:lnTo>
                  <a:lnTo>
                    <a:pt x="3985105" y="347217"/>
                  </a:lnTo>
                  <a:lnTo>
                    <a:pt x="3985259" y="345439"/>
                  </a:lnTo>
                  <a:lnTo>
                    <a:pt x="3915086" y="3393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916" y="4282312"/>
              <a:ext cx="1656613" cy="1101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3767" y="118871"/>
              <a:ext cx="932688" cy="728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23966" y="160704"/>
              <a:ext cx="807085" cy="599440"/>
            </a:xfrm>
            <a:custGeom>
              <a:avLst/>
              <a:gdLst/>
              <a:ahLst/>
              <a:cxnLst/>
              <a:rect l="l" t="t" r="r" b="b"/>
              <a:pathLst>
                <a:path w="807084" h="599440">
                  <a:moveTo>
                    <a:pt x="0" y="289510"/>
                  </a:moveTo>
                  <a:lnTo>
                    <a:pt x="43319" y="248195"/>
                  </a:lnTo>
                  <a:lnTo>
                    <a:pt x="86203" y="207641"/>
                  </a:lnTo>
                  <a:lnTo>
                    <a:pt x="128218" y="168596"/>
                  </a:lnTo>
                  <a:lnTo>
                    <a:pt x="168928" y="131813"/>
                  </a:lnTo>
                  <a:lnTo>
                    <a:pt x="207899" y="98041"/>
                  </a:lnTo>
                  <a:lnTo>
                    <a:pt x="244696" y="68031"/>
                  </a:lnTo>
                  <a:lnTo>
                    <a:pt x="278883" y="42534"/>
                  </a:lnTo>
                  <a:lnTo>
                    <a:pt x="337693" y="8078"/>
                  </a:lnTo>
                  <a:lnTo>
                    <a:pt x="373136" y="0"/>
                  </a:lnTo>
                  <a:lnTo>
                    <a:pt x="393400" y="10813"/>
                  </a:lnTo>
                  <a:lnTo>
                    <a:pt x="408604" y="34111"/>
                  </a:lnTo>
                  <a:lnTo>
                    <a:pt x="428868" y="63486"/>
                  </a:lnTo>
                  <a:lnTo>
                    <a:pt x="464312" y="92533"/>
                  </a:lnTo>
                  <a:lnTo>
                    <a:pt x="499678" y="110590"/>
                  </a:lnTo>
                  <a:lnTo>
                    <a:pt x="545078" y="131002"/>
                  </a:lnTo>
                  <a:lnTo>
                    <a:pt x="596469" y="153277"/>
                  </a:lnTo>
                  <a:lnTo>
                    <a:pt x="649811" y="176924"/>
                  </a:lnTo>
                  <a:lnTo>
                    <a:pt x="701064" y="201453"/>
                  </a:lnTo>
                  <a:lnTo>
                    <a:pt x="746186" y="226371"/>
                  </a:lnTo>
                  <a:lnTo>
                    <a:pt x="781138" y="251188"/>
                  </a:lnTo>
                  <a:lnTo>
                    <a:pt x="806465" y="309195"/>
                  </a:lnTo>
                  <a:lnTo>
                    <a:pt x="791506" y="345728"/>
                  </a:lnTo>
                  <a:lnTo>
                    <a:pt x="763254" y="382664"/>
                  </a:lnTo>
                  <a:lnTo>
                    <a:pt x="727963" y="417653"/>
                  </a:lnTo>
                  <a:lnTo>
                    <a:pt x="691890" y="448344"/>
                  </a:lnTo>
                  <a:lnTo>
                    <a:pt x="661288" y="472390"/>
                  </a:lnTo>
                  <a:lnTo>
                    <a:pt x="620680" y="492783"/>
                  </a:lnTo>
                  <a:lnTo>
                    <a:pt x="577691" y="500473"/>
                  </a:lnTo>
                  <a:lnTo>
                    <a:pt x="534273" y="504662"/>
                  </a:lnTo>
                  <a:lnTo>
                    <a:pt x="492379" y="514554"/>
                  </a:lnTo>
                  <a:lnTo>
                    <a:pt x="452743" y="536644"/>
                  </a:lnTo>
                  <a:lnTo>
                    <a:pt x="414178" y="564687"/>
                  </a:lnTo>
                  <a:lnTo>
                    <a:pt x="376043" y="588777"/>
                  </a:lnTo>
                  <a:lnTo>
                    <a:pt x="337693" y="599009"/>
                  </a:lnTo>
                  <a:lnTo>
                    <a:pt x="298680" y="590420"/>
                  </a:lnTo>
                  <a:lnTo>
                    <a:pt x="259429" y="569068"/>
                  </a:lnTo>
                  <a:lnTo>
                    <a:pt x="220606" y="541573"/>
                  </a:lnTo>
                  <a:lnTo>
                    <a:pt x="182880" y="514554"/>
                  </a:lnTo>
                  <a:lnTo>
                    <a:pt x="143464" y="487703"/>
                  </a:lnTo>
                  <a:lnTo>
                    <a:pt x="102917" y="458245"/>
                  </a:lnTo>
                  <a:lnTo>
                    <a:pt x="67204" y="428811"/>
                  </a:lnTo>
                  <a:lnTo>
                    <a:pt x="42291" y="402032"/>
                  </a:lnTo>
                  <a:lnTo>
                    <a:pt x="32700" y="378584"/>
                  </a:lnTo>
                  <a:lnTo>
                    <a:pt x="34337" y="357137"/>
                  </a:lnTo>
                  <a:lnTo>
                    <a:pt x="39951" y="337024"/>
                  </a:lnTo>
                  <a:lnTo>
                    <a:pt x="42291" y="317577"/>
                  </a:lnTo>
                  <a:lnTo>
                    <a:pt x="38748" y="296046"/>
                  </a:lnTo>
                  <a:lnTo>
                    <a:pt x="33480" y="273635"/>
                  </a:lnTo>
                  <a:lnTo>
                    <a:pt x="29092" y="255605"/>
                  </a:lnTo>
                  <a:lnTo>
                    <a:pt x="28194" y="247219"/>
                  </a:lnTo>
                  <a:lnTo>
                    <a:pt x="31742" y="250937"/>
                  </a:lnTo>
                  <a:lnTo>
                    <a:pt x="38290" y="263538"/>
                  </a:lnTo>
                  <a:lnTo>
                    <a:pt x="46839" y="282044"/>
                  </a:lnTo>
                  <a:lnTo>
                    <a:pt x="56387" y="30348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7149688" y="653202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17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1" y="228600"/>
            <a:ext cx="5501639" cy="6019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92301" y="444500"/>
            <a:ext cx="2346325" cy="830580"/>
            <a:chOff x="368300" y="444500"/>
            <a:chExt cx="2346325" cy="830580"/>
          </a:xfrm>
        </p:grpSpPr>
        <p:sp>
          <p:nvSpPr>
            <p:cNvPr id="4" name="object 4"/>
            <p:cNvSpPr/>
            <p:nvPr/>
          </p:nvSpPr>
          <p:spPr>
            <a:xfrm>
              <a:off x="381000" y="457200"/>
              <a:ext cx="2320925" cy="805180"/>
            </a:xfrm>
            <a:custGeom>
              <a:avLst/>
              <a:gdLst/>
              <a:ahLst/>
              <a:cxnLst/>
              <a:rect l="l" t="t" r="r" b="b"/>
              <a:pathLst>
                <a:path w="2320925" h="805180">
                  <a:moveTo>
                    <a:pt x="0" y="442340"/>
                  </a:moveTo>
                  <a:lnTo>
                    <a:pt x="2249170" y="0"/>
                  </a:lnTo>
                  <a:lnTo>
                    <a:pt x="2320417" y="362330"/>
                  </a:lnTo>
                  <a:lnTo>
                    <a:pt x="71272" y="804799"/>
                  </a:lnTo>
                  <a:lnTo>
                    <a:pt x="0" y="442340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202" y="820674"/>
              <a:ext cx="1096187" cy="3114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6841" y="641042"/>
              <a:ext cx="891285" cy="318823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905000" y="2133587"/>
            <a:ext cx="3128010" cy="369570"/>
          </a:xfrm>
          <a:custGeom>
            <a:avLst/>
            <a:gdLst/>
            <a:ahLst/>
            <a:cxnLst/>
            <a:rect l="l" t="t" r="r" b="b"/>
            <a:pathLst>
              <a:path w="3128010" h="369569">
                <a:moveTo>
                  <a:pt x="0" y="369328"/>
                </a:moveTo>
                <a:lnTo>
                  <a:pt x="3127755" y="369328"/>
                </a:lnTo>
                <a:lnTo>
                  <a:pt x="3127755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4044" y="2155394"/>
            <a:ext cx="29375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form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sling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around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prostate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83479" y="2276856"/>
            <a:ext cx="3691254" cy="704215"/>
            <a:chOff x="3459479" y="2276855"/>
            <a:chExt cx="3691254" cy="7042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9479" y="2276855"/>
              <a:ext cx="2243328" cy="704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04818" y="2299588"/>
              <a:ext cx="1981835" cy="495934"/>
            </a:xfrm>
            <a:custGeom>
              <a:avLst/>
              <a:gdLst/>
              <a:ahLst/>
              <a:cxnLst/>
              <a:rect l="l" t="t" r="r" b="b"/>
              <a:pathLst>
                <a:path w="1981835" h="495935">
                  <a:moveTo>
                    <a:pt x="1871833" y="439486"/>
                  </a:moveTo>
                  <a:lnTo>
                    <a:pt x="1813052" y="458724"/>
                  </a:lnTo>
                  <a:lnTo>
                    <a:pt x="1806449" y="462474"/>
                  </a:lnTo>
                  <a:lnTo>
                    <a:pt x="1801955" y="468249"/>
                  </a:lnTo>
                  <a:lnTo>
                    <a:pt x="1799961" y="475261"/>
                  </a:lnTo>
                  <a:lnTo>
                    <a:pt x="1800859" y="482726"/>
                  </a:lnTo>
                  <a:lnTo>
                    <a:pt x="1804592" y="489329"/>
                  </a:lnTo>
                  <a:lnTo>
                    <a:pt x="1810337" y="493823"/>
                  </a:lnTo>
                  <a:lnTo>
                    <a:pt x="1817344" y="495817"/>
                  </a:lnTo>
                  <a:lnTo>
                    <a:pt x="1824863" y="494919"/>
                  </a:lnTo>
                  <a:lnTo>
                    <a:pt x="1949096" y="454278"/>
                  </a:lnTo>
                  <a:lnTo>
                    <a:pt x="1940686" y="454278"/>
                  </a:lnTo>
                  <a:lnTo>
                    <a:pt x="1871833" y="439486"/>
                  </a:lnTo>
                  <a:close/>
                </a:path>
                <a:path w="1981835" h="495935">
                  <a:moveTo>
                    <a:pt x="1907731" y="427738"/>
                  </a:moveTo>
                  <a:lnTo>
                    <a:pt x="1871833" y="439486"/>
                  </a:lnTo>
                  <a:lnTo>
                    <a:pt x="1940686" y="454278"/>
                  </a:lnTo>
                  <a:lnTo>
                    <a:pt x="1941670" y="449707"/>
                  </a:lnTo>
                  <a:lnTo>
                    <a:pt x="1931796" y="449707"/>
                  </a:lnTo>
                  <a:lnTo>
                    <a:pt x="1907731" y="427738"/>
                  </a:lnTo>
                  <a:close/>
                </a:path>
                <a:path w="1981835" h="495935">
                  <a:moveTo>
                    <a:pt x="1846087" y="327469"/>
                  </a:moveTo>
                  <a:lnTo>
                    <a:pt x="1838981" y="329180"/>
                  </a:lnTo>
                  <a:lnTo>
                    <a:pt x="1832864" y="333628"/>
                  </a:lnTo>
                  <a:lnTo>
                    <a:pt x="1828972" y="340104"/>
                  </a:lnTo>
                  <a:lnTo>
                    <a:pt x="1827926" y="347329"/>
                  </a:lnTo>
                  <a:lnTo>
                    <a:pt x="1829667" y="354435"/>
                  </a:lnTo>
                  <a:lnTo>
                    <a:pt x="1834133" y="360552"/>
                  </a:lnTo>
                  <a:lnTo>
                    <a:pt x="1879833" y="402270"/>
                  </a:lnTo>
                  <a:lnTo>
                    <a:pt x="1948688" y="417068"/>
                  </a:lnTo>
                  <a:lnTo>
                    <a:pt x="1940686" y="454278"/>
                  </a:lnTo>
                  <a:lnTo>
                    <a:pt x="1949096" y="454278"/>
                  </a:lnTo>
                  <a:lnTo>
                    <a:pt x="1981707" y="443611"/>
                  </a:lnTo>
                  <a:lnTo>
                    <a:pt x="1859788" y="332359"/>
                  </a:lnTo>
                  <a:lnTo>
                    <a:pt x="1853312" y="328521"/>
                  </a:lnTo>
                  <a:lnTo>
                    <a:pt x="1846087" y="327469"/>
                  </a:lnTo>
                  <a:close/>
                </a:path>
                <a:path w="1981835" h="495935">
                  <a:moveTo>
                    <a:pt x="1938781" y="417575"/>
                  </a:moveTo>
                  <a:lnTo>
                    <a:pt x="1907731" y="427738"/>
                  </a:lnTo>
                  <a:lnTo>
                    <a:pt x="1931796" y="449707"/>
                  </a:lnTo>
                  <a:lnTo>
                    <a:pt x="1938781" y="417575"/>
                  </a:lnTo>
                  <a:close/>
                </a:path>
                <a:path w="1981835" h="495935">
                  <a:moveTo>
                    <a:pt x="1948578" y="417575"/>
                  </a:moveTo>
                  <a:lnTo>
                    <a:pt x="1938781" y="417575"/>
                  </a:lnTo>
                  <a:lnTo>
                    <a:pt x="1931796" y="449707"/>
                  </a:lnTo>
                  <a:lnTo>
                    <a:pt x="1941670" y="449707"/>
                  </a:lnTo>
                  <a:lnTo>
                    <a:pt x="1948578" y="417575"/>
                  </a:lnTo>
                  <a:close/>
                </a:path>
                <a:path w="1981835" h="495935">
                  <a:moveTo>
                    <a:pt x="8000" y="0"/>
                  </a:moveTo>
                  <a:lnTo>
                    <a:pt x="0" y="37337"/>
                  </a:lnTo>
                  <a:lnTo>
                    <a:pt x="1871833" y="439486"/>
                  </a:lnTo>
                  <a:lnTo>
                    <a:pt x="1907731" y="427738"/>
                  </a:lnTo>
                  <a:lnTo>
                    <a:pt x="1879833" y="402270"/>
                  </a:lnTo>
                  <a:lnTo>
                    <a:pt x="8000" y="0"/>
                  </a:lnTo>
                  <a:close/>
                </a:path>
                <a:path w="1981835" h="495935">
                  <a:moveTo>
                    <a:pt x="1879833" y="402270"/>
                  </a:moveTo>
                  <a:lnTo>
                    <a:pt x="1907731" y="427738"/>
                  </a:lnTo>
                  <a:lnTo>
                    <a:pt x="1938781" y="417575"/>
                  </a:lnTo>
                  <a:lnTo>
                    <a:pt x="1948578" y="417575"/>
                  </a:lnTo>
                  <a:lnTo>
                    <a:pt x="1948688" y="417068"/>
                  </a:lnTo>
                  <a:lnTo>
                    <a:pt x="1879833" y="402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9479" y="2276855"/>
              <a:ext cx="3691128" cy="7040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06469" y="2299334"/>
              <a:ext cx="3428365" cy="510540"/>
            </a:xfrm>
            <a:custGeom>
              <a:avLst/>
              <a:gdLst/>
              <a:ahLst/>
              <a:cxnLst/>
              <a:rect l="l" t="t" r="r" b="b"/>
              <a:pathLst>
                <a:path w="3428365" h="510539">
                  <a:moveTo>
                    <a:pt x="3318143" y="449426"/>
                  </a:moveTo>
                  <a:lnTo>
                    <a:pt x="3261105" y="473837"/>
                  </a:lnTo>
                  <a:lnTo>
                    <a:pt x="3254896" y="478103"/>
                  </a:lnTo>
                  <a:lnTo>
                    <a:pt x="3250961" y="484250"/>
                  </a:lnTo>
                  <a:lnTo>
                    <a:pt x="3249622" y="491446"/>
                  </a:lnTo>
                  <a:lnTo>
                    <a:pt x="3251200" y="498855"/>
                  </a:lnTo>
                  <a:lnTo>
                    <a:pt x="3255448" y="505067"/>
                  </a:lnTo>
                  <a:lnTo>
                    <a:pt x="3261566" y="509015"/>
                  </a:lnTo>
                  <a:lnTo>
                    <a:pt x="3268755" y="510393"/>
                  </a:lnTo>
                  <a:lnTo>
                    <a:pt x="3276219" y="508888"/>
                  </a:lnTo>
                  <a:lnTo>
                    <a:pt x="3394686" y="458088"/>
                  </a:lnTo>
                  <a:lnTo>
                    <a:pt x="3387979" y="458088"/>
                  </a:lnTo>
                  <a:lnTo>
                    <a:pt x="3318143" y="449426"/>
                  </a:lnTo>
                  <a:close/>
                </a:path>
                <a:path w="3428365" h="510539">
                  <a:moveTo>
                    <a:pt x="3352769" y="434607"/>
                  </a:moveTo>
                  <a:lnTo>
                    <a:pt x="3318143" y="449426"/>
                  </a:lnTo>
                  <a:lnTo>
                    <a:pt x="3387979" y="458088"/>
                  </a:lnTo>
                  <a:lnTo>
                    <a:pt x="3388437" y="454405"/>
                  </a:lnTo>
                  <a:lnTo>
                    <a:pt x="3378707" y="454405"/>
                  </a:lnTo>
                  <a:lnTo>
                    <a:pt x="3352769" y="434607"/>
                  </a:lnTo>
                  <a:close/>
                </a:path>
                <a:path w="3428365" h="510539">
                  <a:moveTo>
                    <a:pt x="3282553" y="340105"/>
                  </a:moveTo>
                  <a:lnTo>
                    <a:pt x="3275609" y="342467"/>
                  </a:lnTo>
                  <a:lnTo>
                    <a:pt x="3269869" y="347472"/>
                  </a:lnTo>
                  <a:lnTo>
                    <a:pt x="3266586" y="354282"/>
                  </a:lnTo>
                  <a:lnTo>
                    <a:pt x="3266185" y="361568"/>
                  </a:lnTo>
                  <a:lnTo>
                    <a:pt x="3268547" y="368474"/>
                  </a:lnTo>
                  <a:lnTo>
                    <a:pt x="3273552" y="374141"/>
                  </a:lnTo>
                  <a:lnTo>
                    <a:pt x="3322749" y="411693"/>
                  </a:lnTo>
                  <a:lnTo>
                    <a:pt x="3392678" y="420369"/>
                  </a:lnTo>
                  <a:lnTo>
                    <a:pt x="3387979" y="458088"/>
                  </a:lnTo>
                  <a:lnTo>
                    <a:pt x="3394686" y="458088"/>
                  </a:lnTo>
                  <a:lnTo>
                    <a:pt x="3427856" y="443864"/>
                  </a:lnTo>
                  <a:lnTo>
                    <a:pt x="3296665" y="343788"/>
                  </a:lnTo>
                  <a:lnTo>
                    <a:pt x="3289853" y="340506"/>
                  </a:lnTo>
                  <a:lnTo>
                    <a:pt x="3282553" y="340105"/>
                  </a:lnTo>
                  <a:close/>
                </a:path>
                <a:path w="3428365" h="510539">
                  <a:moveTo>
                    <a:pt x="3382772" y="421766"/>
                  </a:moveTo>
                  <a:lnTo>
                    <a:pt x="3352769" y="434607"/>
                  </a:lnTo>
                  <a:lnTo>
                    <a:pt x="3378707" y="454405"/>
                  </a:lnTo>
                  <a:lnTo>
                    <a:pt x="3382772" y="421766"/>
                  </a:lnTo>
                  <a:close/>
                </a:path>
                <a:path w="3428365" h="510539">
                  <a:moveTo>
                    <a:pt x="3392503" y="421766"/>
                  </a:moveTo>
                  <a:lnTo>
                    <a:pt x="3382772" y="421766"/>
                  </a:lnTo>
                  <a:lnTo>
                    <a:pt x="3378707" y="454405"/>
                  </a:lnTo>
                  <a:lnTo>
                    <a:pt x="3388437" y="454405"/>
                  </a:lnTo>
                  <a:lnTo>
                    <a:pt x="3392503" y="421766"/>
                  </a:lnTo>
                  <a:close/>
                </a:path>
                <a:path w="3428365" h="510539">
                  <a:moveTo>
                    <a:pt x="4699" y="0"/>
                  </a:moveTo>
                  <a:lnTo>
                    <a:pt x="0" y="37845"/>
                  </a:lnTo>
                  <a:lnTo>
                    <a:pt x="3318143" y="449426"/>
                  </a:lnTo>
                  <a:lnTo>
                    <a:pt x="3352769" y="434607"/>
                  </a:lnTo>
                  <a:lnTo>
                    <a:pt x="3322749" y="411693"/>
                  </a:lnTo>
                  <a:lnTo>
                    <a:pt x="4699" y="0"/>
                  </a:lnTo>
                  <a:close/>
                </a:path>
                <a:path w="3428365" h="510539">
                  <a:moveTo>
                    <a:pt x="3322749" y="411693"/>
                  </a:moveTo>
                  <a:lnTo>
                    <a:pt x="3352769" y="434607"/>
                  </a:lnTo>
                  <a:lnTo>
                    <a:pt x="3382772" y="421766"/>
                  </a:lnTo>
                  <a:lnTo>
                    <a:pt x="3392503" y="421766"/>
                  </a:lnTo>
                  <a:lnTo>
                    <a:pt x="3392678" y="420369"/>
                  </a:lnTo>
                  <a:lnTo>
                    <a:pt x="3322749" y="4116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01143" y="958932"/>
            <a:ext cx="847725" cy="798830"/>
            <a:chOff x="8235695" y="941832"/>
            <a:chExt cx="847725" cy="79883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5695" y="941832"/>
              <a:ext cx="847344" cy="7985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99957" y="984758"/>
              <a:ext cx="717550" cy="669290"/>
            </a:xfrm>
            <a:custGeom>
              <a:avLst/>
              <a:gdLst/>
              <a:ahLst/>
              <a:cxnLst/>
              <a:rect l="l" t="t" r="r" b="b"/>
              <a:pathLst>
                <a:path w="717550" h="669289">
                  <a:moveTo>
                    <a:pt x="0" y="182879"/>
                  </a:moveTo>
                  <a:lnTo>
                    <a:pt x="5808" y="141926"/>
                  </a:lnTo>
                  <a:lnTo>
                    <a:pt x="14938" y="103282"/>
                  </a:lnTo>
                  <a:lnTo>
                    <a:pt x="56261" y="42163"/>
                  </a:lnTo>
                  <a:lnTo>
                    <a:pt x="93289" y="22056"/>
                  </a:lnTo>
                  <a:lnTo>
                    <a:pt x="139795" y="7889"/>
                  </a:lnTo>
                  <a:lnTo>
                    <a:pt x="193778" y="319"/>
                  </a:lnTo>
                  <a:lnTo>
                    <a:pt x="253238" y="0"/>
                  </a:lnTo>
                  <a:lnTo>
                    <a:pt x="299046" y="4073"/>
                  </a:lnTo>
                  <a:lnTo>
                    <a:pt x="351695" y="11467"/>
                  </a:lnTo>
                  <a:lnTo>
                    <a:pt x="407082" y="21986"/>
                  </a:lnTo>
                  <a:lnTo>
                    <a:pt x="461104" y="35437"/>
                  </a:lnTo>
                  <a:lnTo>
                    <a:pt x="509657" y="51626"/>
                  </a:lnTo>
                  <a:lnTo>
                    <a:pt x="548640" y="70357"/>
                  </a:lnTo>
                  <a:lnTo>
                    <a:pt x="587771" y="103338"/>
                  </a:lnTo>
                  <a:lnTo>
                    <a:pt x="611949" y="142462"/>
                  </a:lnTo>
                  <a:lnTo>
                    <a:pt x="629078" y="187729"/>
                  </a:lnTo>
                  <a:lnTo>
                    <a:pt x="647065" y="239140"/>
                  </a:lnTo>
                  <a:lnTo>
                    <a:pt x="664989" y="288755"/>
                  </a:lnTo>
                  <a:lnTo>
                    <a:pt x="683352" y="346373"/>
                  </a:lnTo>
                  <a:lnTo>
                    <a:pt x="699789" y="405918"/>
                  </a:lnTo>
                  <a:lnTo>
                    <a:pt x="711934" y="461311"/>
                  </a:lnTo>
                  <a:lnTo>
                    <a:pt x="717423" y="506475"/>
                  </a:lnTo>
                  <a:lnTo>
                    <a:pt x="716579" y="547114"/>
                  </a:lnTo>
                  <a:lnTo>
                    <a:pt x="691080" y="599434"/>
                  </a:lnTo>
                  <a:lnTo>
                    <a:pt x="624574" y="632612"/>
                  </a:lnTo>
                  <a:lnTo>
                    <a:pt x="577313" y="642965"/>
                  </a:lnTo>
                  <a:lnTo>
                    <a:pt x="524431" y="650727"/>
                  </a:lnTo>
                  <a:lnTo>
                    <a:pt x="470983" y="656569"/>
                  </a:lnTo>
                  <a:lnTo>
                    <a:pt x="422021" y="661162"/>
                  </a:lnTo>
                  <a:lnTo>
                    <a:pt x="364644" y="666091"/>
                  </a:lnTo>
                  <a:lnTo>
                    <a:pt x="307721" y="669067"/>
                  </a:lnTo>
                  <a:lnTo>
                    <a:pt x="255178" y="668091"/>
                  </a:lnTo>
                  <a:lnTo>
                    <a:pt x="210947" y="661162"/>
                  </a:lnTo>
                  <a:lnTo>
                    <a:pt x="176458" y="644340"/>
                  </a:lnTo>
                  <a:lnTo>
                    <a:pt x="149447" y="619839"/>
                  </a:lnTo>
                  <a:lnTo>
                    <a:pt x="128579" y="594885"/>
                  </a:lnTo>
                  <a:lnTo>
                    <a:pt x="112522" y="576706"/>
                  </a:lnTo>
                  <a:lnTo>
                    <a:pt x="83145" y="538970"/>
                  </a:lnTo>
                  <a:lnTo>
                    <a:pt x="62388" y="506428"/>
                  </a:lnTo>
                  <a:lnTo>
                    <a:pt x="42060" y="470386"/>
                  </a:lnTo>
                  <a:lnTo>
                    <a:pt x="28067" y="436117"/>
                  </a:lnTo>
                  <a:lnTo>
                    <a:pt x="23137" y="398492"/>
                  </a:lnTo>
                  <a:lnTo>
                    <a:pt x="23685" y="356949"/>
                  </a:lnTo>
                  <a:lnTo>
                    <a:pt x="26423" y="323336"/>
                  </a:lnTo>
                  <a:lnTo>
                    <a:pt x="28067" y="309499"/>
                  </a:lnTo>
                  <a:lnTo>
                    <a:pt x="28406" y="263743"/>
                  </a:lnTo>
                  <a:lnTo>
                    <a:pt x="28971" y="196913"/>
                  </a:lnTo>
                  <a:lnTo>
                    <a:pt x="29084" y="130083"/>
                  </a:lnTo>
                  <a:lnTo>
                    <a:pt x="28067" y="84327"/>
                  </a:lnTo>
                  <a:lnTo>
                    <a:pt x="25741" y="65897"/>
                  </a:lnTo>
                  <a:lnTo>
                    <a:pt x="22415" y="63277"/>
                  </a:lnTo>
                  <a:lnTo>
                    <a:pt x="18422" y="71183"/>
                  </a:lnTo>
                  <a:lnTo>
                    <a:pt x="14097" y="84327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83917" y="4282313"/>
            <a:ext cx="1656613" cy="110109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7439533" y="6559158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18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4711" y="609600"/>
            <a:ext cx="8991598" cy="5714998"/>
            <a:chOff x="0" y="0"/>
            <a:chExt cx="9143999" cy="6857998"/>
          </a:xfrm>
        </p:grpSpPr>
        <p:sp>
          <p:nvSpPr>
            <p:cNvPr id="3" name="object 3"/>
            <p:cNvSpPr/>
            <p:nvPr/>
          </p:nvSpPr>
          <p:spPr>
            <a:xfrm>
              <a:off x="0" y="609638"/>
              <a:ext cx="3276600" cy="954406"/>
            </a:xfrm>
            <a:custGeom>
              <a:avLst/>
              <a:gdLst/>
              <a:ahLst/>
              <a:cxnLst/>
              <a:rect l="l" t="t" r="r" b="b"/>
              <a:pathLst>
                <a:path w="3276600" h="954405">
                  <a:moveTo>
                    <a:pt x="0" y="954112"/>
                  </a:moveTo>
                  <a:lnTo>
                    <a:pt x="3276600" y="954112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954112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0"/>
              <a:ext cx="556259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62200"/>
              <a:ext cx="4114800" cy="3076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938" y="2436367"/>
              <a:ext cx="255904" cy="916940"/>
            </a:xfrm>
            <a:custGeom>
              <a:avLst/>
              <a:gdLst/>
              <a:ahLst/>
              <a:cxnLst/>
              <a:rect l="l" t="t" r="r" b="b"/>
              <a:pathLst>
                <a:path w="255905" h="916939">
                  <a:moveTo>
                    <a:pt x="255892" y="587375"/>
                  </a:moveTo>
                  <a:lnTo>
                    <a:pt x="253695" y="584073"/>
                  </a:lnTo>
                  <a:lnTo>
                    <a:pt x="250253" y="583311"/>
                  </a:lnTo>
                  <a:lnTo>
                    <a:pt x="246824" y="582676"/>
                  </a:lnTo>
                  <a:lnTo>
                    <a:pt x="243459" y="584835"/>
                  </a:lnTo>
                  <a:lnTo>
                    <a:pt x="229476" y="651598"/>
                  </a:lnTo>
                  <a:lnTo>
                    <a:pt x="12280" y="0"/>
                  </a:lnTo>
                  <a:lnTo>
                    <a:pt x="6248" y="2044"/>
                  </a:lnTo>
                  <a:lnTo>
                    <a:pt x="0" y="3048"/>
                  </a:lnTo>
                  <a:lnTo>
                    <a:pt x="146443" y="881849"/>
                  </a:lnTo>
                  <a:lnTo>
                    <a:pt x="102870" y="829437"/>
                  </a:lnTo>
                  <a:lnTo>
                    <a:pt x="98856" y="829056"/>
                  </a:lnTo>
                  <a:lnTo>
                    <a:pt x="96164" y="831342"/>
                  </a:lnTo>
                  <a:lnTo>
                    <a:pt x="93472" y="833501"/>
                  </a:lnTo>
                  <a:lnTo>
                    <a:pt x="93091" y="837565"/>
                  </a:lnTo>
                  <a:lnTo>
                    <a:pt x="95338" y="840232"/>
                  </a:lnTo>
                  <a:lnTo>
                    <a:pt x="158661" y="916432"/>
                  </a:lnTo>
                  <a:lnTo>
                    <a:pt x="162953" y="905129"/>
                  </a:lnTo>
                  <a:lnTo>
                    <a:pt x="195097" y="820547"/>
                  </a:lnTo>
                  <a:lnTo>
                    <a:pt x="193446" y="816864"/>
                  </a:lnTo>
                  <a:lnTo>
                    <a:pt x="186893" y="814324"/>
                  </a:lnTo>
                  <a:lnTo>
                    <a:pt x="183222" y="815975"/>
                  </a:lnTo>
                  <a:lnTo>
                    <a:pt x="159004" y="879830"/>
                  </a:lnTo>
                  <a:lnTo>
                    <a:pt x="25831" y="80886"/>
                  </a:lnTo>
                  <a:lnTo>
                    <a:pt x="217449" y="655701"/>
                  </a:lnTo>
                  <a:lnTo>
                    <a:pt x="168808" y="612902"/>
                  </a:lnTo>
                  <a:lnTo>
                    <a:pt x="166179" y="610616"/>
                  </a:lnTo>
                  <a:lnTo>
                    <a:pt x="162166" y="610870"/>
                  </a:lnTo>
                  <a:lnTo>
                    <a:pt x="159854" y="613537"/>
                  </a:lnTo>
                  <a:lnTo>
                    <a:pt x="157530" y="616077"/>
                  </a:lnTo>
                  <a:lnTo>
                    <a:pt x="157797" y="620141"/>
                  </a:lnTo>
                  <a:lnTo>
                    <a:pt x="234873" y="687832"/>
                  </a:lnTo>
                  <a:lnTo>
                    <a:pt x="236943" y="677926"/>
                  </a:lnTo>
                  <a:lnTo>
                    <a:pt x="255892" y="58737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895258" y="449966"/>
            <a:ext cx="2709355" cy="362065"/>
          </a:xfrm>
          <a:custGeom>
            <a:avLst/>
            <a:gdLst/>
            <a:ahLst/>
            <a:cxnLst/>
            <a:rect l="l" t="t" r="r" b="b"/>
            <a:pathLst>
              <a:path w="2751455" h="400685">
                <a:moveTo>
                  <a:pt x="0" y="400113"/>
                </a:moveTo>
                <a:lnTo>
                  <a:pt x="2751074" y="400113"/>
                </a:lnTo>
                <a:lnTo>
                  <a:pt x="2751074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6204" y="449941"/>
            <a:ext cx="2702381" cy="319318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B-Intermediate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fibers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spc="-5" dirty="0"/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6629181" y="6471037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19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8567" y="1091616"/>
            <a:ext cx="3251921" cy="142667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indent="3175" algn="ctr">
              <a:lnSpc>
                <a:spcPct val="100200"/>
              </a:lnSpc>
              <a:spcBef>
                <a:spcPts val="8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1-The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puborectalis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forms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sling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around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junction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rectum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anal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canal.</a:t>
            </a:r>
            <a:endParaRPr dirty="0">
              <a:latin typeface="Times New Roman"/>
              <a:cs typeface="Times New Roman"/>
            </a:endParaRPr>
          </a:p>
          <a:p>
            <a:pPr marL="124460"/>
            <a:endParaRPr lang="en-US" b="1" u="heavy" spc="-10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4460"/>
            <a:r>
              <a:rPr b="1" u="heavy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puborectalis</a:t>
            </a:r>
            <a:r>
              <a:rPr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10344" y="1386252"/>
            <a:ext cx="4550191" cy="3194891"/>
            <a:chOff x="3215639" y="1045463"/>
            <a:chExt cx="4620895" cy="353567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4783" y="1045463"/>
              <a:ext cx="2859023" cy="10972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70884" y="1068450"/>
              <a:ext cx="2597150" cy="873125"/>
            </a:xfrm>
            <a:custGeom>
              <a:avLst/>
              <a:gdLst/>
              <a:ahLst/>
              <a:cxnLst/>
              <a:rect l="l" t="t" r="r" b="b"/>
              <a:pathLst>
                <a:path w="2597150" h="873125">
                  <a:moveTo>
                    <a:pt x="2487549" y="822143"/>
                  </a:moveTo>
                  <a:lnTo>
                    <a:pt x="2427224" y="835787"/>
                  </a:lnTo>
                  <a:lnTo>
                    <a:pt x="2420373" y="838856"/>
                  </a:lnTo>
                  <a:lnTo>
                    <a:pt x="2415381" y="844153"/>
                  </a:lnTo>
                  <a:lnTo>
                    <a:pt x="2412722" y="850949"/>
                  </a:lnTo>
                  <a:lnTo>
                    <a:pt x="2412873" y="858520"/>
                  </a:lnTo>
                  <a:lnTo>
                    <a:pt x="2415960" y="865441"/>
                  </a:lnTo>
                  <a:lnTo>
                    <a:pt x="2421286" y="870458"/>
                  </a:lnTo>
                  <a:lnTo>
                    <a:pt x="2428089" y="873093"/>
                  </a:lnTo>
                  <a:lnTo>
                    <a:pt x="2435605" y="872871"/>
                  </a:lnTo>
                  <a:lnTo>
                    <a:pt x="2566236" y="843407"/>
                  </a:lnTo>
                  <a:lnTo>
                    <a:pt x="2554859" y="843407"/>
                  </a:lnTo>
                  <a:lnTo>
                    <a:pt x="2487549" y="822143"/>
                  </a:lnTo>
                  <a:close/>
                </a:path>
                <a:path w="2597150" h="873125">
                  <a:moveTo>
                    <a:pt x="2524535" y="813779"/>
                  </a:moveTo>
                  <a:lnTo>
                    <a:pt x="2487549" y="822143"/>
                  </a:lnTo>
                  <a:lnTo>
                    <a:pt x="2554859" y="843407"/>
                  </a:lnTo>
                  <a:lnTo>
                    <a:pt x="2556577" y="837946"/>
                  </a:lnTo>
                  <a:lnTo>
                    <a:pt x="2546477" y="837946"/>
                  </a:lnTo>
                  <a:lnTo>
                    <a:pt x="2524535" y="813779"/>
                  </a:lnTo>
                  <a:close/>
                </a:path>
                <a:path w="2597150" h="873125">
                  <a:moveTo>
                    <a:pt x="2472547" y="708167"/>
                  </a:moveTo>
                  <a:lnTo>
                    <a:pt x="2465322" y="709213"/>
                  </a:lnTo>
                  <a:lnTo>
                    <a:pt x="2458847" y="713104"/>
                  </a:lnTo>
                  <a:lnTo>
                    <a:pt x="2454380" y="719151"/>
                  </a:lnTo>
                  <a:lnTo>
                    <a:pt x="2452639" y="726233"/>
                  </a:lnTo>
                  <a:lnTo>
                    <a:pt x="2453685" y="733482"/>
                  </a:lnTo>
                  <a:lnTo>
                    <a:pt x="2457577" y="740028"/>
                  </a:lnTo>
                  <a:lnTo>
                    <a:pt x="2499222" y="785898"/>
                  </a:lnTo>
                  <a:lnTo>
                    <a:pt x="2566289" y="807085"/>
                  </a:lnTo>
                  <a:lnTo>
                    <a:pt x="2554859" y="843407"/>
                  </a:lnTo>
                  <a:lnTo>
                    <a:pt x="2566236" y="843407"/>
                  </a:lnTo>
                  <a:lnTo>
                    <a:pt x="2596641" y="836549"/>
                  </a:lnTo>
                  <a:lnTo>
                    <a:pt x="2485770" y="714375"/>
                  </a:lnTo>
                  <a:lnTo>
                    <a:pt x="2479653" y="709908"/>
                  </a:lnTo>
                  <a:lnTo>
                    <a:pt x="2472547" y="708167"/>
                  </a:lnTo>
                  <a:close/>
                </a:path>
                <a:path w="2597150" h="873125">
                  <a:moveTo>
                    <a:pt x="2556382" y="806576"/>
                  </a:moveTo>
                  <a:lnTo>
                    <a:pt x="2524535" y="813779"/>
                  </a:lnTo>
                  <a:lnTo>
                    <a:pt x="2546477" y="837946"/>
                  </a:lnTo>
                  <a:lnTo>
                    <a:pt x="2556382" y="806576"/>
                  </a:lnTo>
                  <a:close/>
                </a:path>
                <a:path w="2597150" h="873125">
                  <a:moveTo>
                    <a:pt x="2564680" y="806576"/>
                  </a:moveTo>
                  <a:lnTo>
                    <a:pt x="2556382" y="806576"/>
                  </a:lnTo>
                  <a:lnTo>
                    <a:pt x="2546477" y="837946"/>
                  </a:lnTo>
                  <a:lnTo>
                    <a:pt x="2556577" y="837946"/>
                  </a:lnTo>
                  <a:lnTo>
                    <a:pt x="2566289" y="807085"/>
                  </a:lnTo>
                  <a:lnTo>
                    <a:pt x="2564680" y="806576"/>
                  </a:lnTo>
                  <a:close/>
                </a:path>
                <a:path w="2597150" h="873125">
                  <a:moveTo>
                    <a:pt x="11429" y="0"/>
                  </a:moveTo>
                  <a:lnTo>
                    <a:pt x="0" y="36322"/>
                  </a:lnTo>
                  <a:lnTo>
                    <a:pt x="2487549" y="822143"/>
                  </a:lnTo>
                  <a:lnTo>
                    <a:pt x="2524535" y="813779"/>
                  </a:lnTo>
                  <a:lnTo>
                    <a:pt x="2499222" y="785898"/>
                  </a:lnTo>
                  <a:lnTo>
                    <a:pt x="11429" y="0"/>
                  </a:lnTo>
                  <a:close/>
                </a:path>
                <a:path w="2597150" h="873125">
                  <a:moveTo>
                    <a:pt x="2499222" y="785898"/>
                  </a:moveTo>
                  <a:lnTo>
                    <a:pt x="2524535" y="813779"/>
                  </a:lnTo>
                  <a:lnTo>
                    <a:pt x="2556382" y="806576"/>
                  </a:lnTo>
                  <a:lnTo>
                    <a:pt x="2564680" y="806576"/>
                  </a:lnTo>
                  <a:lnTo>
                    <a:pt x="2499222" y="785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1735" y="1048511"/>
              <a:ext cx="2862072" cy="17800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267074" y="1070228"/>
              <a:ext cx="2600960" cy="1521460"/>
            </a:xfrm>
            <a:custGeom>
              <a:avLst/>
              <a:gdLst/>
              <a:ahLst/>
              <a:cxnLst/>
              <a:rect l="l" t="t" r="r" b="b"/>
              <a:pathLst>
                <a:path w="2600960" h="1521460">
                  <a:moveTo>
                    <a:pt x="2497147" y="1482733"/>
                  </a:moveTo>
                  <a:lnTo>
                    <a:pt x="2435352" y="1482852"/>
                  </a:lnTo>
                  <a:lnTo>
                    <a:pt x="2416302" y="1501902"/>
                  </a:lnTo>
                  <a:lnTo>
                    <a:pt x="2417816" y="1509325"/>
                  </a:lnTo>
                  <a:lnTo>
                    <a:pt x="2421937" y="1515379"/>
                  </a:lnTo>
                  <a:lnTo>
                    <a:pt x="2428035" y="1519457"/>
                  </a:lnTo>
                  <a:lnTo>
                    <a:pt x="2435479" y="1520952"/>
                  </a:lnTo>
                  <a:lnTo>
                    <a:pt x="2600452" y="1520571"/>
                  </a:lnTo>
                  <a:lnTo>
                    <a:pt x="2599079" y="1518158"/>
                  </a:lnTo>
                  <a:lnTo>
                    <a:pt x="2558161" y="1518158"/>
                  </a:lnTo>
                  <a:lnTo>
                    <a:pt x="2497147" y="1482733"/>
                  </a:lnTo>
                  <a:close/>
                </a:path>
                <a:path w="2600960" h="1521460">
                  <a:moveTo>
                    <a:pt x="2535040" y="1482660"/>
                  </a:moveTo>
                  <a:lnTo>
                    <a:pt x="2497147" y="1482733"/>
                  </a:lnTo>
                  <a:lnTo>
                    <a:pt x="2558161" y="1518158"/>
                  </a:lnTo>
                  <a:lnTo>
                    <a:pt x="2562291" y="1511046"/>
                  </a:lnTo>
                  <a:lnTo>
                    <a:pt x="2551176" y="1511046"/>
                  </a:lnTo>
                  <a:lnTo>
                    <a:pt x="2535040" y="1482660"/>
                  </a:lnTo>
                  <a:close/>
                </a:path>
                <a:path w="2600960" h="1521460">
                  <a:moveTo>
                    <a:pt x="2500076" y="1367704"/>
                  </a:moveTo>
                  <a:lnTo>
                    <a:pt x="2492883" y="1370076"/>
                  </a:lnTo>
                  <a:lnTo>
                    <a:pt x="2487181" y="1374981"/>
                  </a:lnTo>
                  <a:lnTo>
                    <a:pt x="2483945" y="1381506"/>
                  </a:lnTo>
                  <a:lnTo>
                    <a:pt x="2483399" y="1388792"/>
                  </a:lnTo>
                  <a:lnTo>
                    <a:pt x="2485771" y="1395984"/>
                  </a:lnTo>
                  <a:lnTo>
                    <a:pt x="2516310" y="1449710"/>
                  </a:lnTo>
                  <a:lnTo>
                    <a:pt x="2577338" y="1485138"/>
                  </a:lnTo>
                  <a:lnTo>
                    <a:pt x="2558161" y="1518158"/>
                  </a:lnTo>
                  <a:lnTo>
                    <a:pt x="2599079" y="1518158"/>
                  </a:lnTo>
                  <a:lnTo>
                    <a:pt x="2518917" y="1377188"/>
                  </a:lnTo>
                  <a:lnTo>
                    <a:pt x="2513939" y="1371486"/>
                  </a:lnTo>
                  <a:lnTo>
                    <a:pt x="2507376" y="1368250"/>
                  </a:lnTo>
                  <a:lnTo>
                    <a:pt x="2500076" y="1367704"/>
                  </a:lnTo>
                  <a:close/>
                </a:path>
                <a:path w="2600960" h="1521460">
                  <a:moveTo>
                    <a:pt x="2567686" y="1482598"/>
                  </a:moveTo>
                  <a:lnTo>
                    <a:pt x="2535040" y="1482660"/>
                  </a:lnTo>
                  <a:lnTo>
                    <a:pt x="2551176" y="1511046"/>
                  </a:lnTo>
                  <a:lnTo>
                    <a:pt x="2567686" y="1482598"/>
                  </a:lnTo>
                  <a:close/>
                </a:path>
                <a:path w="2600960" h="1521460">
                  <a:moveTo>
                    <a:pt x="2572962" y="1482598"/>
                  </a:moveTo>
                  <a:lnTo>
                    <a:pt x="2567686" y="1482598"/>
                  </a:lnTo>
                  <a:lnTo>
                    <a:pt x="2551176" y="1511046"/>
                  </a:lnTo>
                  <a:lnTo>
                    <a:pt x="2562291" y="1511046"/>
                  </a:lnTo>
                  <a:lnTo>
                    <a:pt x="2577338" y="1485138"/>
                  </a:lnTo>
                  <a:lnTo>
                    <a:pt x="2572962" y="1482598"/>
                  </a:lnTo>
                  <a:close/>
                </a:path>
                <a:path w="2600960" h="1521460">
                  <a:moveTo>
                    <a:pt x="19050" y="0"/>
                  </a:moveTo>
                  <a:lnTo>
                    <a:pt x="0" y="32893"/>
                  </a:lnTo>
                  <a:lnTo>
                    <a:pt x="2497147" y="1482733"/>
                  </a:lnTo>
                  <a:lnTo>
                    <a:pt x="2535040" y="1482660"/>
                  </a:lnTo>
                  <a:lnTo>
                    <a:pt x="2516310" y="1449710"/>
                  </a:lnTo>
                  <a:lnTo>
                    <a:pt x="19050" y="0"/>
                  </a:lnTo>
                  <a:close/>
                </a:path>
                <a:path w="2600960" h="1521460">
                  <a:moveTo>
                    <a:pt x="2516310" y="1449710"/>
                  </a:moveTo>
                  <a:lnTo>
                    <a:pt x="2535040" y="1482660"/>
                  </a:lnTo>
                  <a:lnTo>
                    <a:pt x="2572962" y="1482598"/>
                  </a:lnTo>
                  <a:lnTo>
                    <a:pt x="2516310" y="1449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687" y="1048511"/>
              <a:ext cx="2865119" cy="223723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65042" y="1071498"/>
              <a:ext cx="2602865" cy="1976755"/>
            </a:xfrm>
            <a:custGeom>
              <a:avLst/>
              <a:gdLst/>
              <a:ahLst/>
              <a:cxnLst/>
              <a:rect l="l" t="t" r="r" b="b"/>
              <a:pathLst>
                <a:path w="2602865" h="1976755">
                  <a:moveTo>
                    <a:pt x="2443226" y="1918970"/>
                  </a:moveTo>
                  <a:lnTo>
                    <a:pt x="2435643" y="1919569"/>
                  </a:lnTo>
                  <a:lnTo>
                    <a:pt x="2429144" y="1922906"/>
                  </a:lnTo>
                  <a:lnTo>
                    <a:pt x="2424384" y="1928435"/>
                  </a:lnTo>
                  <a:lnTo>
                    <a:pt x="2422017" y="1935606"/>
                  </a:lnTo>
                  <a:lnTo>
                    <a:pt x="2422616" y="1943135"/>
                  </a:lnTo>
                  <a:lnTo>
                    <a:pt x="2425954" y="1949640"/>
                  </a:lnTo>
                  <a:lnTo>
                    <a:pt x="2431482" y="1954430"/>
                  </a:lnTo>
                  <a:lnTo>
                    <a:pt x="2438654" y="1956815"/>
                  </a:lnTo>
                  <a:lnTo>
                    <a:pt x="2602484" y="1976501"/>
                  </a:lnTo>
                  <a:lnTo>
                    <a:pt x="2599306" y="1968880"/>
                  </a:lnTo>
                  <a:lnTo>
                    <a:pt x="2560828" y="1968880"/>
                  </a:lnTo>
                  <a:lnTo>
                    <a:pt x="2504714" y="1926403"/>
                  </a:lnTo>
                  <a:lnTo>
                    <a:pt x="2443226" y="1918970"/>
                  </a:lnTo>
                  <a:close/>
                </a:path>
                <a:path w="2602865" h="1976755">
                  <a:moveTo>
                    <a:pt x="2504714" y="1926403"/>
                  </a:moveTo>
                  <a:lnTo>
                    <a:pt x="2560828" y="1968880"/>
                  </a:lnTo>
                  <a:lnTo>
                    <a:pt x="2566791" y="1961006"/>
                  </a:lnTo>
                  <a:lnTo>
                    <a:pt x="2554732" y="1961006"/>
                  </a:lnTo>
                  <a:lnTo>
                    <a:pt x="2542182" y="1930932"/>
                  </a:lnTo>
                  <a:lnTo>
                    <a:pt x="2504714" y="1926403"/>
                  </a:lnTo>
                  <a:close/>
                </a:path>
                <a:path w="2602865" h="1976755">
                  <a:moveTo>
                    <a:pt x="2521481" y="1812530"/>
                  </a:moveTo>
                  <a:lnTo>
                    <a:pt x="2514092" y="1813940"/>
                  </a:lnTo>
                  <a:lnTo>
                    <a:pt x="2507787" y="1818189"/>
                  </a:lnTo>
                  <a:lnTo>
                    <a:pt x="2503757" y="1824307"/>
                  </a:lnTo>
                  <a:lnTo>
                    <a:pt x="2502322" y="1831496"/>
                  </a:lnTo>
                  <a:lnTo>
                    <a:pt x="2503805" y="1838960"/>
                  </a:lnTo>
                  <a:lnTo>
                    <a:pt x="2527591" y="1895965"/>
                  </a:lnTo>
                  <a:lnTo>
                    <a:pt x="2583815" y="1938527"/>
                  </a:lnTo>
                  <a:lnTo>
                    <a:pt x="2560828" y="1968880"/>
                  </a:lnTo>
                  <a:lnTo>
                    <a:pt x="2599306" y="1968880"/>
                  </a:lnTo>
                  <a:lnTo>
                    <a:pt x="2538984" y="1824227"/>
                  </a:lnTo>
                  <a:lnTo>
                    <a:pt x="2534737" y="1817995"/>
                  </a:lnTo>
                  <a:lnTo>
                    <a:pt x="2528633" y="1813988"/>
                  </a:lnTo>
                  <a:lnTo>
                    <a:pt x="2521481" y="1812530"/>
                  </a:lnTo>
                  <a:close/>
                </a:path>
                <a:path w="2602865" h="1976755">
                  <a:moveTo>
                    <a:pt x="2542182" y="1930932"/>
                  </a:moveTo>
                  <a:lnTo>
                    <a:pt x="2554732" y="1961006"/>
                  </a:lnTo>
                  <a:lnTo>
                    <a:pt x="2574544" y="1934845"/>
                  </a:lnTo>
                  <a:lnTo>
                    <a:pt x="2542182" y="1930932"/>
                  </a:lnTo>
                  <a:close/>
                </a:path>
                <a:path w="2602865" h="1976755">
                  <a:moveTo>
                    <a:pt x="2527591" y="1895965"/>
                  </a:moveTo>
                  <a:lnTo>
                    <a:pt x="2542182" y="1930932"/>
                  </a:lnTo>
                  <a:lnTo>
                    <a:pt x="2574544" y="1934845"/>
                  </a:lnTo>
                  <a:lnTo>
                    <a:pt x="2554732" y="1961006"/>
                  </a:lnTo>
                  <a:lnTo>
                    <a:pt x="2566791" y="1961006"/>
                  </a:lnTo>
                  <a:lnTo>
                    <a:pt x="2583815" y="1938527"/>
                  </a:lnTo>
                  <a:lnTo>
                    <a:pt x="2527591" y="1895965"/>
                  </a:lnTo>
                  <a:close/>
                </a:path>
                <a:path w="2602865" h="1976755">
                  <a:moveTo>
                    <a:pt x="23114" y="0"/>
                  </a:moveTo>
                  <a:lnTo>
                    <a:pt x="0" y="30352"/>
                  </a:lnTo>
                  <a:lnTo>
                    <a:pt x="2504714" y="1926403"/>
                  </a:lnTo>
                  <a:lnTo>
                    <a:pt x="2542182" y="1930932"/>
                  </a:lnTo>
                  <a:lnTo>
                    <a:pt x="2527591" y="1895965"/>
                  </a:lnTo>
                  <a:lnTo>
                    <a:pt x="231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5639" y="1051559"/>
              <a:ext cx="3096767" cy="35295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62248" y="1074165"/>
              <a:ext cx="2834005" cy="3269615"/>
            </a:xfrm>
            <a:custGeom>
              <a:avLst/>
              <a:gdLst/>
              <a:ahLst/>
              <a:cxnLst/>
              <a:rect l="l" t="t" r="r" b="b"/>
              <a:pathLst>
                <a:path w="2834004" h="3269615">
                  <a:moveTo>
                    <a:pt x="2682501" y="3178958"/>
                  </a:moveTo>
                  <a:lnTo>
                    <a:pt x="2675445" y="3180857"/>
                  </a:lnTo>
                  <a:lnTo>
                    <a:pt x="2669627" y="3185257"/>
                  </a:lnTo>
                  <a:lnTo>
                    <a:pt x="2665856" y="3191764"/>
                  </a:lnTo>
                  <a:lnTo>
                    <a:pt x="2664862" y="3199304"/>
                  </a:lnTo>
                  <a:lnTo>
                    <a:pt x="2666761" y="3206369"/>
                  </a:lnTo>
                  <a:lnTo>
                    <a:pt x="2671161" y="3212195"/>
                  </a:lnTo>
                  <a:lnTo>
                    <a:pt x="2677667" y="3216021"/>
                  </a:lnTo>
                  <a:lnTo>
                    <a:pt x="2833751" y="3269361"/>
                  </a:lnTo>
                  <a:lnTo>
                    <a:pt x="2830732" y="3253232"/>
                  </a:lnTo>
                  <a:lnTo>
                    <a:pt x="2794635" y="3253232"/>
                  </a:lnTo>
                  <a:lnTo>
                    <a:pt x="2748442" y="3199872"/>
                  </a:lnTo>
                  <a:lnTo>
                    <a:pt x="2689987" y="3179953"/>
                  </a:lnTo>
                  <a:lnTo>
                    <a:pt x="2682501" y="3178958"/>
                  </a:lnTo>
                  <a:close/>
                </a:path>
                <a:path w="2834004" h="3269615">
                  <a:moveTo>
                    <a:pt x="2748442" y="3199872"/>
                  </a:moveTo>
                  <a:lnTo>
                    <a:pt x="2794635" y="3253232"/>
                  </a:lnTo>
                  <a:lnTo>
                    <a:pt x="2805025" y="3244215"/>
                  </a:lnTo>
                  <a:lnTo>
                    <a:pt x="2790316" y="3244215"/>
                  </a:lnTo>
                  <a:lnTo>
                    <a:pt x="2784293" y="3212089"/>
                  </a:lnTo>
                  <a:lnTo>
                    <a:pt x="2748442" y="3199872"/>
                  </a:lnTo>
                  <a:close/>
                </a:path>
                <a:path w="2834004" h="3269615">
                  <a:moveTo>
                    <a:pt x="2781173" y="3091942"/>
                  </a:moveTo>
                  <a:lnTo>
                    <a:pt x="2774130" y="3094771"/>
                  </a:lnTo>
                  <a:lnTo>
                    <a:pt x="2768933" y="3099911"/>
                  </a:lnTo>
                  <a:lnTo>
                    <a:pt x="2766046" y="3106622"/>
                  </a:lnTo>
                  <a:lnTo>
                    <a:pt x="2765933" y="3114167"/>
                  </a:lnTo>
                  <a:lnTo>
                    <a:pt x="2777323" y="3174916"/>
                  </a:lnTo>
                  <a:lnTo>
                    <a:pt x="2823464" y="3228213"/>
                  </a:lnTo>
                  <a:lnTo>
                    <a:pt x="2794635" y="3253232"/>
                  </a:lnTo>
                  <a:lnTo>
                    <a:pt x="2830732" y="3253232"/>
                  </a:lnTo>
                  <a:lnTo>
                    <a:pt x="2803398" y="3107182"/>
                  </a:lnTo>
                  <a:lnTo>
                    <a:pt x="2800568" y="3100139"/>
                  </a:lnTo>
                  <a:lnTo>
                    <a:pt x="2795428" y="3094942"/>
                  </a:lnTo>
                  <a:lnTo>
                    <a:pt x="2788717" y="3092055"/>
                  </a:lnTo>
                  <a:lnTo>
                    <a:pt x="2781173" y="3091942"/>
                  </a:lnTo>
                  <a:close/>
                </a:path>
                <a:path w="2834004" h="3269615">
                  <a:moveTo>
                    <a:pt x="2784293" y="3212089"/>
                  </a:moveTo>
                  <a:lnTo>
                    <a:pt x="2790316" y="3244215"/>
                  </a:lnTo>
                  <a:lnTo>
                    <a:pt x="2815209" y="3222625"/>
                  </a:lnTo>
                  <a:lnTo>
                    <a:pt x="2784293" y="3212089"/>
                  </a:lnTo>
                  <a:close/>
                </a:path>
                <a:path w="2834004" h="3269615">
                  <a:moveTo>
                    <a:pt x="2777323" y="3174916"/>
                  </a:moveTo>
                  <a:lnTo>
                    <a:pt x="2784293" y="3212089"/>
                  </a:lnTo>
                  <a:lnTo>
                    <a:pt x="2815209" y="3222625"/>
                  </a:lnTo>
                  <a:lnTo>
                    <a:pt x="2790316" y="3244215"/>
                  </a:lnTo>
                  <a:lnTo>
                    <a:pt x="2805025" y="3244215"/>
                  </a:lnTo>
                  <a:lnTo>
                    <a:pt x="2823464" y="3228213"/>
                  </a:lnTo>
                  <a:lnTo>
                    <a:pt x="2777323" y="3174916"/>
                  </a:lnTo>
                  <a:close/>
                </a:path>
                <a:path w="2834004" h="3269615">
                  <a:moveTo>
                    <a:pt x="28701" y="0"/>
                  </a:moveTo>
                  <a:lnTo>
                    <a:pt x="0" y="25019"/>
                  </a:lnTo>
                  <a:lnTo>
                    <a:pt x="2748442" y="3199872"/>
                  </a:lnTo>
                  <a:lnTo>
                    <a:pt x="2784293" y="3212089"/>
                  </a:lnTo>
                  <a:lnTo>
                    <a:pt x="2777323" y="3174916"/>
                  </a:lnTo>
                  <a:lnTo>
                    <a:pt x="28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5392" y="1331975"/>
              <a:ext cx="1261872" cy="8107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81673" y="1354836"/>
              <a:ext cx="1000125" cy="556260"/>
            </a:xfrm>
            <a:custGeom>
              <a:avLst/>
              <a:gdLst/>
              <a:ahLst/>
              <a:cxnLst/>
              <a:rect l="l" t="t" r="r" b="b"/>
              <a:pathLst>
                <a:path w="1000125" h="556260">
                  <a:moveTo>
                    <a:pt x="105197" y="400518"/>
                  </a:moveTo>
                  <a:lnTo>
                    <a:pt x="97901" y="400843"/>
                  </a:lnTo>
                  <a:lnTo>
                    <a:pt x="91247" y="403883"/>
                  </a:lnTo>
                  <a:lnTo>
                    <a:pt x="86105" y="409448"/>
                  </a:lnTo>
                  <a:lnTo>
                    <a:pt x="0" y="550163"/>
                  </a:lnTo>
                  <a:lnTo>
                    <a:pt x="164973" y="555878"/>
                  </a:lnTo>
                  <a:lnTo>
                    <a:pt x="172388" y="554591"/>
                  </a:lnTo>
                  <a:lnTo>
                    <a:pt x="178577" y="550719"/>
                  </a:lnTo>
                  <a:lnTo>
                    <a:pt x="179819" y="549021"/>
                  </a:lnTo>
                  <a:lnTo>
                    <a:pt x="42418" y="549021"/>
                  </a:lnTo>
                  <a:lnTo>
                    <a:pt x="24256" y="515492"/>
                  </a:lnTo>
                  <a:lnTo>
                    <a:pt x="86286" y="482096"/>
                  </a:lnTo>
                  <a:lnTo>
                    <a:pt x="118618" y="429260"/>
                  </a:lnTo>
                  <a:lnTo>
                    <a:pt x="121197" y="422189"/>
                  </a:lnTo>
                  <a:lnTo>
                    <a:pt x="120872" y="414893"/>
                  </a:lnTo>
                  <a:lnTo>
                    <a:pt x="117832" y="408239"/>
                  </a:lnTo>
                  <a:lnTo>
                    <a:pt x="112268" y="403098"/>
                  </a:lnTo>
                  <a:lnTo>
                    <a:pt x="105197" y="400518"/>
                  </a:lnTo>
                  <a:close/>
                </a:path>
                <a:path w="1000125" h="556260">
                  <a:moveTo>
                    <a:pt x="86286" y="482096"/>
                  </a:moveTo>
                  <a:lnTo>
                    <a:pt x="24256" y="515492"/>
                  </a:lnTo>
                  <a:lnTo>
                    <a:pt x="42418" y="549021"/>
                  </a:lnTo>
                  <a:lnTo>
                    <a:pt x="55154" y="542163"/>
                  </a:lnTo>
                  <a:lnTo>
                    <a:pt x="49529" y="542163"/>
                  </a:lnTo>
                  <a:lnTo>
                    <a:pt x="34035" y="513206"/>
                  </a:lnTo>
                  <a:lnTo>
                    <a:pt x="67248" y="513206"/>
                  </a:lnTo>
                  <a:lnTo>
                    <a:pt x="86286" y="482096"/>
                  </a:lnTo>
                  <a:close/>
                </a:path>
                <a:path w="1000125" h="556260">
                  <a:moveTo>
                    <a:pt x="104408" y="515640"/>
                  </a:moveTo>
                  <a:lnTo>
                    <a:pt x="42418" y="549021"/>
                  </a:lnTo>
                  <a:lnTo>
                    <a:pt x="179819" y="549021"/>
                  </a:lnTo>
                  <a:lnTo>
                    <a:pt x="182885" y="544824"/>
                  </a:lnTo>
                  <a:lnTo>
                    <a:pt x="184657" y="537463"/>
                  </a:lnTo>
                  <a:lnTo>
                    <a:pt x="183423" y="529994"/>
                  </a:lnTo>
                  <a:lnTo>
                    <a:pt x="179546" y="523811"/>
                  </a:lnTo>
                  <a:lnTo>
                    <a:pt x="173620" y="519533"/>
                  </a:lnTo>
                  <a:lnTo>
                    <a:pt x="166243" y="517778"/>
                  </a:lnTo>
                  <a:lnTo>
                    <a:pt x="104408" y="515640"/>
                  </a:lnTo>
                  <a:close/>
                </a:path>
                <a:path w="1000125" h="556260">
                  <a:moveTo>
                    <a:pt x="34035" y="513206"/>
                  </a:moveTo>
                  <a:lnTo>
                    <a:pt x="49529" y="542163"/>
                  </a:lnTo>
                  <a:lnTo>
                    <a:pt x="66560" y="514331"/>
                  </a:lnTo>
                  <a:lnTo>
                    <a:pt x="34035" y="513206"/>
                  </a:lnTo>
                  <a:close/>
                </a:path>
                <a:path w="1000125" h="556260">
                  <a:moveTo>
                    <a:pt x="66560" y="514331"/>
                  </a:moveTo>
                  <a:lnTo>
                    <a:pt x="49529" y="542163"/>
                  </a:lnTo>
                  <a:lnTo>
                    <a:pt x="55154" y="542163"/>
                  </a:lnTo>
                  <a:lnTo>
                    <a:pt x="104408" y="515640"/>
                  </a:lnTo>
                  <a:lnTo>
                    <a:pt x="66560" y="514331"/>
                  </a:lnTo>
                  <a:close/>
                </a:path>
                <a:path w="1000125" h="556260">
                  <a:moveTo>
                    <a:pt x="981709" y="0"/>
                  </a:moveTo>
                  <a:lnTo>
                    <a:pt x="86286" y="482096"/>
                  </a:lnTo>
                  <a:lnTo>
                    <a:pt x="66560" y="514331"/>
                  </a:lnTo>
                  <a:lnTo>
                    <a:pt x="104408" y="515640"/>
                  </a:lnTo>
                  <a:lnTo>
                    <a:pt x="999744" y="33527"/>
                  </a:lnTo>
                  <a:lnTo>
                    <a:pt x="981709" y="0"/>
                  </a:lnTo>
                  <a:close/>
                </a:path>
                <a:path w="1000125" h="556260">
                  <a:moveTo>
                    <a:pt x="67248" y="513206"/>
                  </a:moveTo>
                  <a:lnTo>
                    <a:pt x="34035" y="513206"/>
                  </a:lnTo>
                  <a:lnTo>
                    <a:pt x="66560" y="514331"/>
                  </a:lnTo>
                  <a:lnTo>
                    <a:pt x="67248" y="5132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2991" y="1338072"/>
              <a:ext cx="1420367" cy="17952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629399" y="1360170"/>
              <a:ext cx="1158240" cy="1536065"/>
            </a:xfrm>
            <a:custGeom>
              <a:avLst/>
              <a:gdLst/>
              <a:ahLst/>
              <a:cxnLst/>
              <a:rect l="l" t="t" r="r" b="b"/>
              <a:pathLst>
                <a:path w="1158240" h="1536064">
                  <a:moveTo>
                    <a:pt x="40004" y="1354835"/>
                  </a:moveTo>
                  <a:lnTo>
                    <a:pt x="0" y="1535556"/>
                  </a:lnTo>
                  <a:lnTo>
                    <a:pt x="44815" y="1516633"/>
                  </a:lnTo>
                  <a:lnTo>
                    <a:pt x="37846" y="1516633"/>
                  </a:lnTo>
                  <a:lnTo>
                    <a:pt x="7366" y="1493774"/>
                  </a:lnTo>
                  <a:lnTo>
                    <a:pt x="49656" y="1437389"/>
                  </a:lnTo>
                  <a:lnTo>
                    <a:pt x="56769" y="1376044"/>
                  </a:lnTo>
                  <a:lnTo>
                    <a:pt x="56167" y="1368462"/>
                  </a:lnTo>
                  <a:lnTo>
                    <a:pt x="52816" y="1361963"/>
                  </a:lnTo>
                  <a:lnTo>
                    <a:pt x="47249" y="1357203"/>
                  </a:lnTo>
                  <a:lnTo>
                    <a:pt x="40004" y="1354835"/>
                  </a:lnTo>
                  <a:close/>
                </a:path>
                <a:path w="1158240" h="1536064">
                  <a:moveTo>
                    <a:pt x="49656" y="1437389"/>
                  </a:moveTo>
                  <a:lnTo>
                    <a:pt x="7366" y="1493774"/>
                  </a:lnTo>
                  <a:lnTo>
                    <a:pt x="37846" y="1516633"/>
                  </a:lnTo>
                  <a:lnTo>
                    <a:pt x="44704" y="1507489"/>
                  </a:lnTo>
                  <a:lnTo>
                    <a:pt x="41528" y="1507489"/>
                  </a:lnTo>
                  <a:lnTo>
                    <a:pt x="15240" y="1487677"/>
                  </a:lnTo>
                  <a:lnTo>
                    <a:pt x="45296" y="1474998"/>
                  </a:lnTo>
                  <a:lnTo>
                    <a:pt x="49656" y="1437389"/>
                  </a:lnTo>
                  <a:close/>
                </a:path>
                <a:path w="1158240" h="1536064">
                  <a:moveTo>
                    <a:pt x="144549" y="1434758"/>
                  </a:moveTo>
                  <a:lnTo>
                    <a:pt x="137159" y="1436242"/>
                  </a:lnTo>
                  <a:lnTo>
                    <a:pt x="80081" y="1460322"/>
                  </a:lnTo>
                  <a:lnTo>
                    <a:pt x="37846" y="1516633"/>
                  </a:lnTo>
                  <a:lnTo>
                    <a:pt x="44815" y="1516633"/>
                  </a:lnTo>
                  <a:lnTo>
                    <a:pt x="151892" y="1471421"/>
                  </a:lnTo>
                  <a:lnTo>
                    <a:pt x="158194" y="1467102"/>
                  </a:lnTo>
                  <a:lnTo>
                    <a:pt x="162210" y="1460960"/>
                  </a:lnTo>
                  <a:lnTo>
                    <a:pt x="163607" y="1453794"/>
                  </a:lnTo>
                  <a:lnTo>
                    <a:pt x="162051" y="1446402"/>
                  </a:lnTo>
                  <a:lnTo>
                    <a:pt x="157805" y="1440172"/>
                  </a:lnTo>
                  <a:lnTo>
                    <a:pt x="151701" y="1436179"/>
                  </a:lnTo>
                  <a:lnTo>
                    <a:pt x="144549" y="1434758"/>
                  </a:lnTo>
                  <a:close/>
                </a:path>
                <a:path w="1158240" h="1536064">
                  <a:moveTo>
                    <a:pt x="45296" y="1474998"/>
                  </a:moveTo>
                  <a:lnTo>
                    <a:pt x="15240" y="1487677"/>
                  </a:lnTo>
                  <a:lnTo>
                    <a:pt x="41528" y="1507489"/>
                  </a:lnTo>
                  <a:lnTo>
                    <a:pt x="45296" y="1474998"/>
                  </a:lnTo>
                  <a:close/>
                </a:path>
                <a:path w="1158240" h="1536064">
                  <a:moveTo>
                    <a:pt x="80081" y="1460322"/>
                  </a:moveTo>
                  <a:lnTo>
                    <a:pt x="45296" y="1474998"/>
                  </a:lnTo>
                  <a:lnTo>
                    <a:pt x="41528" y="1507489"/>
                  </a:lnTo>
                  <a:lnTo>
                    <a:pt x="44704" y="1507489"/>
                  </a:lnTo>
                  <a:lnTo>
                    <a:pt x="80081" y="1460322"/>
                  </a:lnTo>
                  <a:close/>
                </a:path>
                <a:path w="1158240" h="1536064">
                  <a:moveTo>
                    <a:pt x="1127759" y="0"/>
                  </a:moveTo>
                  <a:lnTo>
                    <a:pt x="49656" y="1437389"/>
                  </a:lnTo>
                  <a:lnTo>
                    <a:pt x="45296" y="1474998"/>
                  </a:lnTo>
                  <a:lnTo>
                    <a:pt x="80081" y="1460322"/>
                  </a:lnTo>
                  <a:lnTo>
                    <a:pt x="1158240" y="22859"/>
                  </a:lnTo>
                  <a:lnTo>
                    <a:pt x="1127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8191" y="1417320"/>
              <a:ext cx="1728215" cy="308762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15710" y="1439036"/>
              <a:ext cx="1473835" cy="2828290"/>
            </a:xfrm>
            <a:custGeom>
              <a:avLst/>
              <a:gdLst/>
              <a:ahLst/>
              <a:cxnLst/>
              <a:rect l="l" t="t" r="r" b="b"/>
              <a:pathLst>
                <a:path w="1473834" h="2828290">
                  <a:moveTo>
                    <a:pt x="18034" y="2643505"/>
                  </a:moveTo>
                  <a:lnTo>
                    <a:pt x="10697" y="2645370"/>
                  </a:lnTo>
                  <a:lnTo>
                    <a:pt x="4873" y="2649759"/>
                  </a:lnTo>
                  <a:lnTo>
                    <a:pt x="1121" y="2656006"/>
                  </a:lnTo>
                  <a:lnTo>
                    <a:pt x="0" y="2663444"/>
                  </a:lnTo>
                  <a:lnTo>
                    <a:pt x="8889" y="2828290"/>
                  </a:lnTo>
                  <a:lnTo>
                    <a:pt x="48026" y="2803271"/>
                  </a:lnTo>
                  <a:lnTo>
                    <a:pt x="43052" y="2803271"/>
                  </a:lnTo>
                  <a:lnTo>
                    <a:pt x="9143" y="2785872"/>
                  </a:lnTo>
                  <a:lnTo>
                    <a:pt x="41361" y="2723136"/>
                  </a:lnTo>
                  <a:lnTo>
                    <a:pt x="38100" y="2661412"/>
                  </a:lnTo>
                  <a:lnTo>
                    <a:pt x="36161" y="2654131"/>
                  </a:lnTo>
                  <a:lnTo>
                    <a:pt x="31734" y="2648315"/>
                  </a:lnTo>
                  <a:lnTo>
                    <a:pt x="25473" y="2644570"/>
                  </a:lnTo>
                  <a:lnTo>
                    <a:pt x="18034" y="2643505"/>
                  </a:lnTo>
                  <a:close/>
                </a:path>
                <a:path w="1473834" h="2828290">
                  <a:moveTo>
                    <a:pt x="41361" y="2723136"/>
                  </a:moveTo>
                  <a:lnTo>
                    <a:pt x="9143" y="2785872"/>
                  </a:lnTo>
                  <a:lnTo>
                    <a:pt x="43052" y="2803271"/>
                  </a:lnTo>
                  <a:lnTo>
                    <a:pt x="48009" y="2793619"/>
                  </a:lnTo>
                  <a:lnTo>
                    <a:pt x="45085" y="2793619"/>
                  </a:lnTo>
                  <a:lnTo>
                    <a:pt x="15875" y="2778506"/>
                  </a:lnTo>
                  <a:lnTo>
                    <a:pt x="43360" y="2760975"/>
                  </a:lnTo>
                  <a:lnTo>
                    <a:pt x="41361" y="2723136"/>
                  </a:lnTo>
                  <a:close/>
                </a:path>
                <a:path w="1473834" h="2828290">
                  <a:moveTo>
                    <a:pt x="134453" y="2704617"/>
                  </a:moveTo>
                  <a:lnTo>
                    <a:pt x="127380" y="2707386"/>
                  </a:lnTo>
                  <a:lnTo>
                    <a:pt x="75201" y="2740666"/>
                  </a:lnTo>
                  <a:lnTo>
                    <a:pt x="43052" y="2803271"/>
                  </a:lnTo>
                  <a:lnTo>
                    <a:pt x="48026" y="2803271"/>
                  </a:lnTo>
                  <a:lnTo>
                    <a:pt x="147954" y="2739390"/>
                  </a:lnTo>
                  <a:lnTo>
                    <a:pt x="153348" y="2734175"/>
                  </a:lnTo>
                  <a:lnTo>
                    <a:pt x="156241" y="2727483"/>
                  </a:lnTo>
                  <a:lnTo>
                    <a:pt x="156420" y="2720173"/>
                  </a:lnTo>
                  <a:lnTo>
                    <a:pt x="153669" y="2713101"/>
                  </a:lnTo>
                  <a:lnTo>
                    <a:pt x="148455" y="2707653"/>
                  </a:lnTo>
                  <a:lnTo>
                    <a:pt x="141763" y="2704766"/>
                  </a:lnTo>
                  <a:lnTo>
                    <a:pt x="134453" y="2704617"/>
                  </a:lnTo>
                  <a:close/>
                </a:path>
                <a:path w="1473834" h="2828290">
                  <a:moveTo>
                    <a:pt x="43360" y="2760975"/>
                  </a:moveTo>
                  <a:lnTo>
                    <a:pt x="15875" y="2778506"/>
                  </a:lnTo>
                  <a:lnTo>
                    <a:pt x="45085" y="2793619"/>
                  </a:lnTo>
                  <a:lnTo>
                    <a:pt x="43360" y="2760975"/>
                  </a:lnTo>
                  <a:close/>
                </a:path>
                <a:path w="1473834" h="2828290">
                  <a:moveTo>
                    <a:pt x="75201" y="2740666"/>
                  </a:moveTo>
                  <a:lnTo>
                    <a:pt x="43360" y="2760975"/>
                  </a:lnTo>
                  <a:lnTo>
                    <a:pt x="45085" y="2793619"/>
                  </a:lnTo>
                  <a:lnTo>
                    <a:pt x="48009" y="2793619"/>
                  </a:lnTo>
                  <a:lnTo>
                    <a:pt x="75201" y="2740666"/>
                  </a:lnTo>
                  <a:close/>
                </a:path>
                <a:path w="1473834" h="2828290">
                  <a:moveTo>
                    <a:pt x="1439798" y="0"/>
                  </a:moveTo>
                  <a:lnTo>
                    <a:pt x="41361" y="2723136"/>
                  </a:lnTo>
                  <a:lnTo>
                    <a:pt x="43360" y="2760975"/>
                  </a:lnTo>
                  <a:lnTo>
                    <a:pt x="75201" y="2740666"/>
                  </a:lnTo>
                  <a:lnTo>
                    <a:pt x="1473581" y="17525"/>
                  </a:lnTo>
                  <a:lnTo>
                    <a:pt x="1439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0" y="304750"/>
            <a:ext cx="5105400" cy="25455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175" algn="ctr">
              <a:spcBef>
                <a:spcPts val="305"/>
              </a:spcBef>
            </a:pPr>
            <a:r>
              <a:rPr sz="1400" spc="-2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bones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pelvis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consist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7259" y="1772267"/>
            <a:ext cx="5620811" cy="41724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59774" y="3606750"/>
            <a:ext cx="1370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2-The</a:t>
            </a:r>
            <a:r>
              <a:rPr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sacrum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21100" y="3541776"/>
            <a:ext cx="5087620" cy="1183640"/>
            <a:chOff x="2197100" y="3541776"/>
            <a:chExt cx="5087620" cy="11836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541776"/>
              <a:ext cx="1633727" cy="429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67272" y="3651767"/>
              <a:ext cx="1372235" cy="171450"/>
            </a:xfrm>
            <a:custGeom>
              <a:avLst/>
              <a:gdLst/>
              <a:ahLst/>
              <a:cxnLst/>
              <a:rect l="l" t="t" r="r" b="b"/>
              <a:pathLst>
                <a:path w="1372234" h="171450">
                  <a:moveTo>
                    <a:pt x="151643" y="0"/>
                  </a:moveTo>
                  <a:lnTo>
                    <a:pt x="144399" y="2276"/>
                  </a:lnTo>
                  <a:lnTo>
                    <a:pt x="0" y="82032"/>
                  </a:lnTo>
                  <a:lnTo>
                    <a:pt x="140588" y="168519"/>
                  </a:lnTo>
                  <a:lnTo>
                    <a:pt x="147659" y="171100"/>
                  </a:lnTo>
                  <a:lnTo>
                    <a:pt x="154955" y="170789"/>
                  </a:lnTo>
                  <a:lnTo>
                    <a:pt x="161609" y="167786"/>
                  </a:lnTo>
                  <a:lnTo>
                    <a:pt x="166750" y="162296"/>
                  </a:lnTo>
                  <a:lnTo>
                    <a:pt x="169332" y="155170"/>
                  </a:lnTo>
                  <a:lnTo>
                    <a:pt x="169021" y="147865"/>
                  </a:lnTo>
                  <a:lnTo>
                    <a:pt x="166018" y="141204"/>
                  </a:lnTo>
                  <a:lnTo>
                    <a:pt x="160527" y="136007"/>
                  </a:lnTo>
                  <a:lnTo>
                    <a:pt x="107932" y="103631"/>
                  </a:lnTo>
                  <a:lnTo>
                    <a:pt x="37337" y="101971"/>
                  </a:lnTo>
                  <a:lnTo>
                    <a:pt x="38226" y="63871"/>
                  </a:lnTo>
                  <a:lnTo>
                    <a:pt x="111765" y="63871"/>
                  </a:lnTo>
                  <a:lnTo>
                    <a:pt x="162940" y="35677"/>
                  </a:lnTo>
                  <a:lnTo>
                    <a:pt x="168663" y="30771"/>
                  </a:lnTo>
                  <a:lnTo>
                    <a:pt x="171957" y="24247"/>
                  </a:lnTo>
                  <a:lnTo>
                    <a:pt x="172585" y="16960"/>
                  </a:lnTo>
                  <a:lnTo>
                    <a:pt x="170306" y="9769"/>
                  </a:lnTo>
                  <a:lnTo>
                    <a:pt x="165419" y="3972"/>
                  </a:lnTo>
                  <a:lnTo>
                    <a:pt x="158924" y="640"/>
                  </a:lnTo>
                  <a:lnTo>
                    <a:pt x="151643" y="0"/>
                  </a:lnTo>
                  <a:close/>
                </a:path>
                <a:path w="1372234" h="171450">
                  <a:moveTo>
                    <a:pt x="108755" y="65529"/>
                  </a:moveTo>
                  <a:lnTo>
                    <a:pt x="75657" y="83764"/>
                  </a:lnTo>
                  <a:lnTo>
                    <a:pt x="107932" y="103631"/>
                  </a:lnTo>
                  <a:lnTo>
                    <a:pt x="1371219" y="133340"/>
                  </a:lnTo>
                  <a:lnTo>
                    <a:pt x="1372234" y="95240"/>
                  </a:lnTo>
                  <a:lnTo>
                    <a:pt x="108755" y="65529"/>
                  </a:lnTo>
                  <a:close/>
                </a:path>
                <a:path w="1372234" h="171450">
                  <a:moveTo>
                    <a:pt x="38226" y="63871"/>
                  </a:moveTo>
                  <a:lnTo>
                    <a:pt x="37337" y="101971"/>
                  </a:lnTo>
                  <a:lnTo>
                    <a:pt x="107932" y="103631"/>
                  </a:lnTo>
                  <a:lnTo>
                    <a:pt x="101315" y="99558"/>
                  </a:lnTo>
                  <a:lnTo>
                    <a:pt x="46989" y="99558"/>
                  </a:lnTo>
                  <a:lnTo>
                    <a:pt x="47878" y="66665"/>
                  </a:lnTo>
                  <a:lnTo>
                    <a:pt x="106694" y="66665"/>
                  </a:lnTo>
                  <a:lnTo>
                    <a:pt x="108755" y="65529"/>
                  </a:lnTo>
                  <a:lnTo>
                    <a:pt x="38226" y="63871"/>
                  </a:lnTo>
                  <a:close/>
                </a:path>
                <a:path w="1372234" h="171450">
                  <a:moveTo>
                    <a:pt x="47878" y="66665"/>
                  </a:moveTo>
                  <a:lnTo>
                    <a:pt x="46989" y="99558"/>
                  </a:lnTo>
                  <a:lnTo>
                    <a:pt x="75657" y="83764"/>
                  </a:lnTo>
                  <a:lnTo>
                    <a:pt x="47878" y="66665"/>
                  </a:lnTo>
                  <a:close/>
                </a:path>
                <a:path w="1372234" h="171450">
                  <a:moveTo>
                    <a:pt x="75657" y="83764"/>
                  </a:moveTo>
                  <a:lnTo>
                    <a:pt x="46989" y="99558"/>
                  </a:lnTo>
                  <a:lnTo>
                    <a:pt x="101315" y="99558"/>
                  </a:lnTo>
                  <a:lnTo>
                    <a:pt x="75657" y="83764"/>
                  </a:lnTo>
                  <a:close/>
                </a:path>
                <a:path w="1372234" h="171450">
                  <a:moveTo>
                    <a:pt x="106694" y="66665"/>
                  </a:moveTo>
                  <a:lnTo>
                    <a:pt x="47878" y="66665"/>
                  </a:lnTo>
                  <a:lnTo>
                    <a:pt x="75657" y="83764"/>
                  </a:lnTo>
                  <a:lnTo>
                    <a:pt x="106694" y="66665"/>
                  </a:lnTo>
                  <a:close/>
                </a:path>
                <a:path w="1372234" h="171450">
                  <a:moveTo>
                    <a:pt x="111765" y="63871"/>
                  </a:moveTo>
                  <a:lnTo>
                    <a:pt x="38226" y="63871"/>
                  </a:lnTo>
                  <a:lnTo>
                    <a:pt x="108755" y="65529"/>
                  </a:lnTo>
                  <a:lnTo>
                    <a:pt x="111765" y="6387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800" y="4343387"/>
              <a:ext cx="1531620" cy="369570"/>
            </a:xfrm>
            <a:custGeom>
              <a:avLst/>
              <a:gdLst/>
              <a:ahLst/>
              <a:cxnLst/>
              <a:rect l="l" t="t" r="r" b="b"/>
              <a:pathLst>
                <a:path w="1531620" h="369570">
                  <a:moveTo>
                    <a:pt x="0" y="369328"/>
                  </a:moveTo>
                  <a:lnTo>
                    <a:pt x="1531239" y="369328"/>
                  </a:lnTo>
                  <a:lnTo>
                    <a:pt x="1531239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9525" y="4369434"/>
            <a:ext cx="1356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3-The</a:t>
            </a:r>
            <a:r>
              <a:rPr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coccyx.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92701" y="1054088"/>
            <a:ext cx="3961129" cy="3561079"/>
            <a:chOff x="3568700" y="1054087"/>
            <a:chExt cx="3961129" cy="356107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176" y="4151375"/>
              <a:ext cx="1932431" cy="4632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38879" y="4274800"/>
              <a:ext cx="1671955" cy="272415"/>
            </a:xfrm>
            <a:custGeom>
              <a:avLst/>
              <a:gdLst/>
              <a:ahLst/>
              <a:cxnLst/>
              <a:rect l="l" t="t" r="r" b="b"/>
              <a:pathLst>
                <a:path w="1671954" h="272414">
                  <a:moveTo>
                    <a:pt x="1561768" y="61601"/>
                  </a:moveTo>
                  <a:lnTo>
                    <a:pt x="0" y="234334"/>
                  </a:lnTo>
                  <a:lnTo>
                    <a:pt x="4191" y="272180"/>
                  </a:lnTo>
                  <a:lnTo>
                    <a:pt x="1565832" y="99461"/>
                  </a:lnTo>
                  <a:lnTo>
                    <a:pt x="1596202" y="76902"/>
                  </a:lnTo>
                  <a:lnTo>
                    <a:pt x="1561768" y="61601"/>
                  </a:lnTo>
                  <a:close/>
                </a:path>
                <a:path w="1671954" h="272414">
                  <a:moveTo>
                    <a:pt x="1638237" y="53867"/>
                  </a:moveTo>
                  <a:lnTo>
                    <a:pt x="1631696" y="53867"/>
                  </a:lnTo>
                  <a:lnTo>
                    <a:pt x="1635887" y="91713"/>
                  </a:lnTo>
                  <a:lnTo>
                    <a:pt x="1565832" y="99461"/>
                  </a:lnTo>
                  <a:lnTo>
                    <a:pt x="1516253" y="136290"/>
                  </a:lnTo>
                  <a:lnTo>
                    <a:pt x="1511155" y="141886"/>
                  </a:lnTo>
                  <a:lnTo>
                    <a:pt x="1508712" y="148768"/>
                  </a:lnTo>
                  <a:lnTo>
                    <a:pt x="1509055" y="156079"/>
                  </a:lnTo>
                  <a:lnTo>
                    <a:pt x="1512316" y="162960"/>
                  </a:lnTo>
                  <a:lnTo>
                    <a:pt x="1517909" y="167987"/>
                  </a:lnTo>
                  <a:lnTo>
                    <a:pt x="1524777" y="170406"/>
                  </a:lnTo>
                  <a:lnTo>
                    <a:pt x="1532050" y="170086"/>
                  </a:lnTo>
                  <a:lnTo>
                    <a:pt x="1538859" y="166897"/>
                  </a:lnTo>
                  <a:lnTo>
                    <a:pt x="1671447" y="68599"/>
                  </a:lnTo>
                  <a:lnTo>
                    <a:pt x="1638237" y="53867"/>
                  </a:lnTo>
                  <a:close/>
                </a:path>
                <a:path w="1671954" h="272414">
                  <a:moveTo>
                    <a:pt x="1596202" y="76902"/>
                  </a:moveTo>
                  <a:lnTo>
                    <a:pt x="1565832" y="99461"/>
                  </a:lnTo>
                  <a:lnTo>
                    <a:pt x="1635887" y="91713"/>
                  </a:lnTo>
                  <a:lnTo>
                    <a:pt x="1635718" y="90189"/>
                  </a:lnTo>
                  <a:lnTo>
                    <a:pt x="1626108" y="90189"/>
                  </a:lnTo>
                  <a:lnTo>
                    <a:pt x="1596202" y="76902"/>
                  </a:lnTo>
                  <a:close/>
                </a:path>
                <a:path w="1671954" h="272414">
                  <a:moveTo>
                    <a:pt x="1622425" y="57423"/>
                  </a:moveTo>
                  <a:lnTo>
                    <a:pt x="1596202" y="76902"/>
                  </a:lnTo>
                  <a:lnTo>
                    <a:pt x="1626108" y="90189"/>
                  </a:lnTo>
                  <a:lnTo>
                    <a:pt x="1622425" y="57423"/>
                  </a:lnTo>
                  <a:close/>
                </a:path>
                <a:path w="1671954" h="272414">
                  <a:moveTo>
                    <a:pt x="1632089" y="57423"/>
                  </a:moveTo>
                  <a:lnTo>
                    <a:pt x="1622425" y="57423"/>
                  </a:lnTo>
                  <a:lnTo>
                    <a:pt x="1626108" y="90189"/>
                  </a:lnTo>
                  <a:lnTo>
                    <a:pt x="1635718" y="90189"/>
                  </a:lnTo>
                  <a:lnTo>
                    <a:pt x="1632089" y="57423"/>
                  </a:lnTo>
                  <a:close/>
                </a:path>
                <a:path w="1671954" h="272414">
                  <a:moveTo>
                    <a:pt x="1631696" y="53867"/>
                  </a:moveTo>
                  <a:lnTo>
                    <a:pt x="1561768" y="61601"/>
                  </a:lnTo>
                  <a:lnTo>
                    <a:pt x="1596202" y="76902"/>
                  </a:lnTo>
                  <a:lnTo>
                    <a:pt x="1622425" y="57423"/>
                  </a:lnTo>
                  <a:lnTo>
                    <a:pt x="1632089" y="57423"/>
                  </a:lnTo>
                  <a:lnTo>
                    <a:pt x="1631696" y="53867"/>
                  </a:lnTo>
                  <a:close/>
                </a:path>
                <a:path w="1671954" h="272414">
                  <a:moveTo>
                    <a:pt x="1513230" y="0"/>
                  </a:moveTo>
                  <a:lnTo>
                    <a:pt x="1506045" y="1258"/>
                  </a:lnTo>
                  <a:lnTo>
                    <a:pt x="1499836" y="5135"/>
                  </a:lnTo>
                  <a:lnTo>
                    <a:pt x="1495425" y="11322"/>
                  </a:lnTo>
                  <a:lnTo>
                    <a:pt x="1493827" y="18716"/>
                  </a:lnTo>
                  <a:lnTo>
                    <a:pt x="1495123" y="25896"/>
                  </a:lnTo>
                  <a:lnTo>
                    <a:pt x="1499014" y="32075"/>
                  </a:lnTo>
                  <a:lnTo>
                    <a:pt x="1505204" y="36468"/>
                  </a:lnTo>
                  <a:lnTo>
                    <a:pt x="1561768" y="61601"/>
                  </a:lnTo>
                  <a:lnTo>
                    <a:pt x="1631696" y="53867"/>
                  </a:lnTo>
                  <a:lnTo>
                    <a:pt x="1638237" y="53867"/>
                  </a:lnTo>
                  <a:lnTo>
                    <a:pt x="1520571" y="1670"/>
                  </a:lnTo>
                  <a:lnTo>
                    <a:pt x="151323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1400" y="1066787"/>
              <a:ext cx="3935729" cy="369570"/>
            </a:xfrm>
            <a:custGeom>
              <a:avLst/>
              <a:gdLst/>
              <a:ahLst/>
              <a:cxnLst/>
              <a:rect l="l" t="t" r="r" b="b"/>
              <a:pathLst>
                <a:path w="3935729" h="369569">
                  <a:moveTo>
                    <a:pt x="0" y="369328"/>
                  </a:moveTo>
                  <a:lnTo>
                    <a:pt x="3935729" y="369328"/>
                  </a:lnTo>
                  <a:lnTo>
                    <a:pt x="3935729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91762" y="1356360"/>
              <a:ext cx="3121660" cy="21590"/>
            </a:xfrm>
            <a:custGeom>
              <a:avLst/>
              <a:gdLst/>
              <a:ahLst/>
              <a:cxnLst/>
              <a:rect l="l" t="t" r="r" b="b"/>
              <a:pathLst>
                <a:path w="3121659" h="21590">
                  <a:moveTo>
                    <a:pt x="3121152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3121152" y="21336"/>
                  </a:lnTo>
                  <a:lnTo>
                    <a:pt x="3121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175885" y="1096259"/>
            <a:ext cx="3713223" cy="2898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1-The right and left pelvic (hip) bones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5041392" y="1219201"/>
            <a:ext cx="4063365" cy="1076325"/>
            <a:chOff x="3517391" y="1219200"/>
            <a:chExt cx="4063365" cy="107632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7391" y="1222247"/>
              <a:ext cx="509015" cy="10728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63111" y="1246251"/>
              <a:ext cx="288925" cy="811530"/>
            </a:xfrm>
            <a:custGeom>
              <a:avLst/>
              <a:gdLst/>
              <a:ahLst/>
              <a:cxnLst/>
              <a:rect l="l" t="t" r="r" b="b"/>
              <a:pathLst>
                <a:path w="288925" h="811530">
                  <a:moveTo>
                    <a:pt x="140922" y="664051"/>
                  </a:moveTo>
                  <a:lnTo>
                    <a:pt x="133768" y="665595"/>
                  </a:lnTo>
                  <a:lnTo>
                    <a:pt x="127508" y="669925"/>
                  </a:lnTo>
                  <a:lnTo>
                    <a:pt x="123479" y="676257"/>
                  </a:lnTo>
                  <a:lnTo>
                    <a:pt x="122237" y="683434"/>
                  </a:lnTo>
                  <a:lnTo>
                    <a:pt x="123757" y="690588"/>
                  </a:lnTo>
                  <a:lnTo>
                    <a:pt x="128015" y="696849"/>
                  </a:lnTo>
                  <a:lnTo>
                    <a:pt x="246887" y="811276"/>
                  </a:lnTo>
                  <a:lnTo>
                    <a:pt x="254934" y="780034"/>
                  </a:lnTo>
                  <a:lnTo>
                    <a:pt x="218312" y="780034"/>
                  </a:lnTo>
                  <a:lnTo>
                    <a:pt x="199122" y="712381"/>
                  </a:lnTo>
                  <a:lnTo>
                    <a:pt x="154432" y="669416"/>
                  </a:lnTo>
                  <a:lnTo>
                    <a:pt x="148099" y="665317"/>
                  </a:lnTo>
                  <a:lnTo>
                    <a:pt x="140922" y="664051"/>
                  </a:lnTo>
                  <a:close/>
                </a:path>
                <a:path w="288925" h="811530">
                  <a:moveTo>
                    <a:pt x="199122" y="712381"/>
                  </a:moveTo>
                  <a:lnTo>
                    <a:pt x="218312" y="780034"/>
                  </a:lnTo>
                  <a:lnTo>
                    <a:pt x="253104" y="770127"/>
                  </a:lnTo>
                  <a:lnTo>
                    <a:pt x="218186" y="770127"/>
                  </a:lnTo>
                  <a:lnTo>
                    <a:pt x="226301" y="738511"/>
                  </a:lnTo>
                  <a:lnTo>
                    <a:pt x="199122" y="712381"/>
                  </a:lnTo>
                  <a:close/>
                </a:path>
                <a:path w="288925" h="811530">
                  <a:moveTo>
                    <a:pt x="266777" y="627858"/>
                  </a:moveTo>
                  <a:lnTo>
                    <a:pt x="259889" y="630316"/>
                  </a:lnTo>
                  <a:lnTo>
                    <a:pt x="254406" y="635180"/>
                  </a:lnTo>
                  <a:lnTo>
                    <a:pt x="251078" y="641985"/>
                  </a:lnTo>
                  <a:lnTo>
                    <a:pt x="235689" y="701937"/>
                  </a:lnTo>
                  <a:lnTo>
                    <a:pt x="254888" y="769620"/>
                  </a:lnTo>
                  <a:lnTo>
                    <a:pt x="218312" y="780034"/>
                  </a:lnTo>
                  <a:lnTo>
                    <a:pt x="254934" y="780034"/>
                  </a:lnTo>
                  <a:lnTo>
                    <a:pt x="288036" y="651510"/>
                  </a:lnTo>
                  <a:lnTo>
                    <a:pt x="288393" y="643913"/>
                  </a:lnTo>
                  <a:lnTo>
                    <a:pt x="285940" y="637032"/>
                  </a:lnTo>
                  <a:lnTo>
                    <a:pt x="281106" y="631578"/>
                  </a:lnTo>
                  <a:lnTo>
                    <a:pt x="274320" y="628269"/>
                  </a:lnTo>
                  <a:lnTo>
                    <a:pt x="266777" y="627858"/>
                  </a:lnTo>
                  <a:close/>
                </a:path>
                <a:path w="288925" h="811530">
                  <a:moveTo>
                    <a:pt x="226301" y="738511"/>
                  </a:moveTo>
                  <a:lnTo>
                    <a:pt x="218186" y="770127"/>
                  </a:lnTo>
                  <a:lnTo>
                    <a:pt x="249809" y="761111"/>
                  </a:lnTo>
                  <a:lnTo>
                    <a:pt x="226301" y="738511"/>
                  </a:lnTo>
                  <a:close/>
                </a:path>
                <a:path w="288925" h="811530">
                  <a:moveTo>
                    <a:pt x="235689" y="701937"/>
                  </a:moveTo>
                  <a:lnTo>
                    <a:pt x="226301" y="738511"/>
                  </a:lnTo>
                  <a:lnTo>
                    <a:pt x="249809" y="761111"/>
                  </a:lnTo>
                  <a:lnTo>
                    <a:pt x="218186" y="770127"/>
                  </a:lnTo>
                  <a:lnTo>
                    <a:pt x="253104" y="770127"/>
                  </a:lnTo>
                  <a:lnTo>
                    <a:pt x="254888" y="769620"/>
                  </a:lnTo>
                  <a:lnTo>
                    <a:pt x="235689" y="701937"/>
                  </a:lnTo>
                  <a:close/>
                </a:path>
                <a:path w="288925" h="811530">
                  <a:moveTo>
                    <a:pt x="36575" y="0"/>
                  </a:moveTo>
                  <a:lnTo>
                    <a:pt x="0" y="10413"/>
                  </a:lnTo>
                  <a:lnTo>
                    <a:pt x="199122" y="712381"/>
                  </a:lnTo>
                  <a:lnTo>
                    <a:pt x="226301" y="738511"/>
                  </a:lnTo>
                  <a:lnTo>
                    <a:pt x="235689" y="701937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0191" y="1219200"/>
              <a:ext cx="710183" cy="107594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80376" y="1242441"/>
              <a:ext cx="454025" cy="815340"/>
            </a:xfrm>
            <a:custGeom>
              <a:avLst/>
              <a:gdLst/>
              <a:ahLst/>
              <a:cxnLst/>
              <a:rect l="l" t="t" r="r" b="b"/>
              <a:pathLst>
                <a:path w="454025" h="815339">
                  <a:moveTo>
                    <a:pt x="18288" y="630428"/>
                  </a:moveTo>
                  <a:lnTo>
                    <a:pt x="10929" y="632200"/>
                  </a:lnTo>
                  <a:lnTo>
                    <a:pt x="5048" y="636508"/>
                  </a:lnTo>
                  <a:lnTo>
                    <a:pt x="1214" y="642697"/>
                  </a:lnTo>
                  <a:lnTo>
                    <a:pt x="0" y="650113"/>
                  </a:lnTo>
                  <a:lnTo>
                    <a:pt x="6223" y="815086"/>
                  </a:lnTo>
                  <a:lnTo>
                    <a:pt x="45766" y="790701"/>
                  </a:lnTo>
                  <a:lnTo>
                    <a:pt x="40767" y="790701"/>
                  </a:lnTo>
                  <a:lnTo>
                    <a:pt x="7239" y="772668"/>
                  </a:lnTo>
                  <a:lnTo>
                    <a:pt x="40416" y="710541"/>
                  </a:lnTo>
                  <a:lnTo>
                    <a:pt x="38100" y="648716"/>
                  </a:lnTo>
                  <a:lnTo>
                    <a:pt x="36325" y="641357"/>
                  </a:lnTo>
                  <a:lnTo>
                    <a:pt x="32003" y="635476"/>
                  </a:lnTo>
                  <a:lnTo>
                    <a:pt x="25777" y="631642"/>
                  </a:lnTo>
                  <a:lnTo>
                    <a:pt x="18288" y="630428"/>
                  </a:lnTo>
                  <a:close/>
                </a:path>
                <a:path w="454025" h="815339">
                  <a:moveTo>
                    <a:pt x="40416" y="710541"/>
                  </a:moveTo>
                  <a:lnTo>
                    <a:pt x="7239" y="772668"/>
                  </a:lnTo>
                  <a:lnTo>
                    <a:pt x="40767" y="790701"/>
                  </a:lnTo>
                  <a:lnTo>
                    <a:pt x="45990" y="780923"/>
                  </a:lnTo>
                  <a:lnTo>
                    <a:pt x="43052" y="780923"/>
                  </a:lnTo>
                  <a:lnTo>
                    <a:pt x="13970" y="765429"/>
                  </a:lnTo>
                  <a:lnTo>
                    <a:pt x="41830" y="748279"/>
                  </a:lnTo>
                  <a:lnTo>
                    <a:pt x="40416" y="710541"/>
                  </a:lnTo>
                  <a:close/>
                </a:path>
                <a:path w="454025" h="815339">
                  <a:moveTo>
                    <a:pt x="133744" y="693433"/>
                  </a:moveTo>
                  <a:lnTo>
                    <a:pt x="126619" y="696087"/>
                  </a:lnTo>
                  <a:lnTo>
                    <a:pt x="74009" y="728472"/>
                  </a:lnTo>
                  <a:lnTo>
                    <a:pt x="40767" y="790701"/>
                  </a:lnTo>
                  <a:lnTo>
                    <a:pt x="45766" y="790701"/>
                  </a:lnTo>
                  <a:lnTo>
                    <a:pt x="146686" y="728470"/>
                  </a:lnTo>
                  <a:lnTo>
                    <a:pt x="152175" y="723330"/>
                  </a:lnTo>
                  <a:lnTo>
                    <a:pt x="155178" y="716676"/>
                  </a:lnTo>
                  <a:lnTo>
                    <a:pt x="155489" y="709380"/>
                  </a:lnTo>
                  <a:lnTo>
                    <a:pt x="152907" y="702310"/>
                  </a:lnTo>
                  <a:lnTo>
                    <a:pt x="147710" y="696747"/>
                  </a:lnTo>
                  <a:lnTo>
                    <a:pt x="141049" y="693721"/>
                  </a:lnTo>
                  <a:lnTo>
                    <a:pt x="133744" y="693433"/>
                  </a:lnTo>
                  <a:close/>
                </a:path>
                <a:path w="454025" h="815339">
                  <a:moveTo>
                    <a:pt x="41830" y="748279"/>
                  </a:moveTo>
                  <a:lnTo>
                    <a:pt x="13970" y="765429"/>
                  </a:lnTo>
                  <a:lnTo>
                    <a:pt x="43052" y="780923"/>
                  </a:lnTo>
                  <a:lnTo>
                    <a:pt x="41830" y="748279"/>
                  </a:lnTo>
                  <a:close/>
                </a:path>
                <a:path w="454025" h="815339">
                  <a:moveTo>
                    <a:pt x="74010" y="728470"/>
                  </a:moveTo>
                  <a:lnTo>
                    <a:pt x="41830" y="748279"/>
                  </a:lnTo>
                  <a:lnTo>
                    <a:pt x="43052" y="780923"/>
                  </a:lnTo>
                  <a:lnTo>
                    <a:pt x="45990" y="780923"/>
                  </a:lnTo>
                  <a:lnTo>
                    <a:pt x="74010" y="728470"/>
                  </a:lnTo>
                  <a:close/>
                </a:path>
                <a:path w="454025" h="815339">
                  <a:moveTo>
                    <a:pt x="419862" y="0"/>
                  </a:moveTo>
                  <a:lnTo>
                    <a:pt x="40416" y="710541"/>
                  </a:lnTo>
                  <a:lnTo>
                    <a:pt x="41830" y="748279"/>
                  </a:lnTo>
                  <a:lnTo>
                    <a:pt x="74010" y="728470"/>
                  </a:lnTo>
                  <a:lnTo>
                    <a:pt x="453517" y="18034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24000" y="2133600"/>
            <a:ext cx="3505200" cy="181610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67335" indent="-267970">
              <a:spcBef>
                <a:spcPts val="305"/>
              </a:spcBef>
              <a:buSzPct val="93750"/>
              <a:buFont typeface="Wingdings"/>
              <a:buChar char=""/>
              <a:tabLst>
                <a:tab pos="267970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sacrum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articulates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superiorly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v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b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90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V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umb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sa</a:t>
            </a:r>
            <a:r>
              <a:rPr sz="1600" spc="5" dirty="0">
                <a:latin typeface="Times New Roman"/>
                <a:cs typeface="Times New Roman"/>
              </a:rPr>
              <a:t>c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al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j</a:t>
            </a:r>
            <a:r>
              <a:rPr sz="1600" spc="-15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int</a:t>
            </a:r>
            <a:r>
              <a:rPr sz="1600" dirty="0">
                <a:latin typeface="Times New Roman"/>
                <a:cs typeface="Times New Roman"/>
              </a:rPr>
              <a:t>.</a:t>
            </a:r>
          </a:p>
          <a:p>
            <a:pPr marL="1138555" lvl="1" indent="-163195">
              <a:buSzPct val="93750"/>
              <a:buFont typeface="Wingdings"/>
              <a:buChar char=""/>
              <a:tabLst>
                <a:tab pos="1139190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pelvic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bones</a:t>
            </a:r>
            <a:endParaRPr sz="1600" dirty="0">
              <a:latin typeface="Times New Roman"/>
              <a:cs typeface="Times New Roman"/>
            </a:endParaRPr>
          </a:p>
          <a:p>
            <a:pPr marL="100965" marR="97155" indent="-3810" algn="ctr"/>
            <a:r>
              <a:rPr sz="1600" dirty="0">
                <a:latin typeface="Times New Roman"/>
                <a:cs typeface="Times New Roman"/>
              </a:rPr>
              <a:t>articulate </a:t>
            </a:r>
            <a:r>
              <a:rPr sz="1600" spc="-5" dirty="0">
                <a:latin typeface="Times New Roman"/>
                <a:cs typeface="Times New Roman"/>
              </a:rPr>
              <a:t>posteriorly with </a:t>
            </a:r>
            <a:r>
              <a:rPr sz="1600" spc="5" dirty="0">
                <a:latin typeface="Times New Roman"/>
                <a:cs typeface="Times New Roman"/>
              </a:rPr>
              <a:t>the sacrum </a:t>
            </a:r>
            <a:r>
              <a:rPr sz="1600" dirty="0">
                <a:latin typeface="Times New Roman"/>
                <a:cs typeface="Times New Roman"/>
              </a:rPr>
              <a:t>at </a:t>
            </a:r>
            <a:r>
              <a:rPr sz="1600" spc="5" dirty="0">
                <a:latin typeface="Times New Roman"/>
                <a:cs typeface="Times New Roman"/>
              </a:rPr>
              <a:t> the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sacro-iliac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joints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each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other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anteriorly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the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1600" spc="5" dirty="0">
                <a:latin typeface="Times New Roman"/>
                <a:cs typeface="Times New Roman"/>
              </a:rPr>
              <a:t>pubi</a:t>
            </a: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spc="5" dirty="0">
                <a:latin typeface="Times New Roman"/>
                <a:cs typeface="Times New Roman"/>
              </a:rPr>
              <a:t>mph</a:t>
            </a:r>
            <a:r>
              <a:rPr sz="1600" spc="-40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s.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2159812" y="641350"/>
            <a:ext cx="875030" cy="763270"/>
            <a:chOff x="635812" y="641350"/>
            <a:chExt cx="875030" cy="763270"/>
          </a:xfrm>
        </p:grpSpPr>
        <p:sp>
          <p:nvSpPr>
            <p:cNvPr id="23" name="object 23"/>
            <p:cNvSpPr/>
            <p:nvPr/>
          </p:nvSpPr>
          <p:spPr>
            <a:xfrm>
              <a:off x="648512" y="654050"/>
              <a:ext cx="849630" cy="737870"/>
            </a:xfrm>
            <a:custGeom>
              <a:avLst/>
              <a:gdLst/>
              <a:ahLst/>
              <a:cxnLst/>
              <a:rect l="l" t="t" r="r" b="b"/>
              <a:pathLst>
                <a:path w="849630" h="737869">
                  <a:moveTo>
                    <a:pt x="0" y="430784"/>
                  </a:moveTo>
                  <a:lnTo>
                    <a:pt x="643712" y="0"/>
                  </a:lnTo>
                  <a:lnTo>
                    <a:pt x="849198" y="306959"/>
                  </a:lnTo>
                  <a:lnTo>
                    <a:pt x="205397" y="737615"/>
                  </a:lnTo>
                  <a:lnTo>
                    <a:pt x="0" y="43078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4804" y="848359"/>
              <a:ext cx="547370" cy="401320"/>
            </a:xfrm>
            <a:custGeom>
              <a:avLst/>
              <a:gdLst/>
              <a:ahLst/>
              <a:cxnLst/>
              <a:rect l="l" t="t" r="r" b="b"/>
              <a:pathLst>
                <a:path w="547369" h="401319">
                  <a:moveTo>
                    <a:pt x="65921" y="273050"/>
                  </a:moveTo>
                  <a:lnTo>
                    <a:pt x="20345" y="273050"/>
                  </a:lnTo>
                  <a:lnTo>
                    <a:pt x="24384" y="275590"/>
                  </a:lnTo>
                  <a:lnTo>
                    <a:pt x="27660" y="279400"/>
                  </a:lnTo>
                  <a:lnTo>
                    <a:pt x="32219" y="287020"/>
                  </a:lnTo>
                  <a:lnTo>
                    <a:pt x="86842" y="368300"/>
                  </a:lnTo>
                  <a:lnTo>
                    <a:pt x="91389" y="374650"/>
                  </a:lnTo>
                  <a:lnTo>
                    <a:pt x="93827" y="379730"/>
                  </a:lnTo>
                  <a:lnTo>
                    <a:pt x="94475" y="383540"/>
                  </a:lnTo>
                  <a:lnTo>
                    <a:pt x="93967" y="386080"/>
                  </a:lnTo>
                  <a:lnTo>
                    <a:pt x="91274" y="391160"/>
                  </a:lnTo>
                  <a:lnTo>
                    <a:pt x="87693" y="394970"/>
                  </a:lnTo>
                  <a:lnTo>
                    <a:pt x="81876" y="398780"/>
                  </a:lnTo>
                  <a:lnTo>
                    <a:pt x="84175" y="401320"/>
                  </a:lnTo>
                  <a:lnTo>
                    <a:pt x="146157" y="360680"/>
                  </a:lnTo>
                  <a:lnTo>
                    <a:pt x="129933" y="360680"/>
                  </a:lnTo>
                  <a:lnTo>
                    <a:pt x="127088" y="359410"/>
                  </a:lnTo>
                  <a:lnTo>
                    <a:pt x="124244" y="359410"/>
                  </a:lnTo>
                  <a:lnTo>
                    <a:pt x="121716" y="356870"/>
                  </a:lnTo>
                  <a:lnTo>
                    <a:pt x="119481" y="354330"/>
                  </a:lnTo>
                  <a:lnTo>
                    <a:pt x="116471" y="349250"/>
                  </a:lnTo>
                  <a:lnTo>
                    <a:pt x="89458" y="308610"/>
                  </a:lnTo>
                  <a:lnTo>
                    <a:pt x="96205" y="304800"/>
                  </a:lnTo>
                  <a:lnTo>
                    <a:pt x="102309" y="300990"/>
                  </a:lnTo>
                  <a:lnTo>
                    <a:pt x="84620" y="300990"/>
                  </a:lnTo>
                  <a:lnTo>
                    <a:pt x="65921" y="273050"/>
                  </a:lnTo>
                  <a:close/>
                </a:path>
                <a:path w="547369" h="401319">
                  <a:moveTo>
                    <a:pt x="180205" y="295910"/>
                  </a:moveTo>
                  <a:lnTo>
                    <a:pt x="118605" y="295910"/>
                  </a:lnTo>
                  <a:lnTo>
                    <a:pt x="124523" y="297180"/>
                  </a:lnTo>
                  <a:lnTo>
                    <a:pt x="136220" y="302260"/>
                  </a:lnTo>
                  <a:lnTo>
                    <a:pt x="141109" y="306070"/>
                  </a:lnTo>
                  <a:lnTo>
                    <a:pt x="148475" y="317500"/>
                  </a:lnTo>
                  <a:lnTo>
                    <a:pt x="150482" y="322580"/>
                  </a:lnTo>
                  <a:lnTo>
                    <a:pt x="151612" y="334010"/>
                  </a:lnTo>
                  <a:lnTo>
                    <a:pt x="150545" y="339090"/>
                  </a:lnTo>
                  <a:lnTo>
                    <a:pt x="145135" y="349250"/>
                  </a:lnTo>
                  <a:lnTo>
                    <a:pt x="141300" y="354330"/>
                  </a:lnTo>
                  <a:lnTo>
                    <a:pt x="136359" y="356870"/>
                  </a:lnTo>
                  <a:lnTo>
                    <a:pt x="133019" y="359410"/>
                  </a:lnTo>
                  <a:lnTo>
                    <a:pt x="129933" y="360680"/>
                  </a:lnTo>
                  <a:lnTo>
                    <a:pt x="146157" y="360680"/>
                  </a:lnTo>
                  <a:lnTo>
                    <a:pt x="176792" y="330200"/>
                  </a:lnTo>
                  <a:lnTo>
                    <a:pt x="182988" y="312420"/>
                  </a:lnTo>
                  <a:lnTo>
                    <a:pt x="182835" y="304800"/>
                  </a:lnTo>
                  <a:lnTo>
                    <a:pt x="180844" y="297180"/>
                  </a:lnTo>
                  <a:lnTo>
                    <a:pt x="180205" y="295910"/>
                  </a:lnTo>
                  <a:close/>
                </a:path>
                <a:path w="547369" h="401319">
                  <a:moveTo>
                    <a:pt x="135521" y="240030"/>
                  </a:moveTo>
                  <a:lnTo>
                    <a:pt x="78270" y="240030"/>
                  </a:lnTo>
                  <a:lnTo>
                    <a:pt x="83210" y="241300"/>
                  </a:lnTo>
                  <a:lnTo>
                    <a:pt x="87782" y="242570"/>
                  </a:lnTo>
                  <a:lnTo>
                    <a:pt x="92367" y="245110"/>
                  </a:lnTo>
                  <a:lnTo>
                    <a:pt x="96507" y="248920"/>
                  </a:lnTo>
                  <a:lnTo>
                    <a:pt x="100241" y="255270"/>
                  </a:lnTo>
                  <a:lnTo>
                    <a:pt x="103962" y="260350"/>
                  </a:lnTo>
                  <a:lnTo>
                    <a:pt x="105905" y="265430"/>
                  </a:lnTo>
                  <a:lnTo>
                    <a:pt x="106260" y="275590"/>
                  </a:lnTo>
                  <a:lnTo>
                    <a:pt x="104914" y="280670"/>
                  </a:lnTo>
                  <a:lnTo>
                    <a:pt x="99225" y="290830"/>
                  </a:lnTo>
                  <a:lnTo>
                    <a:pt x="93408" y="295910"/>
                  </a:lnTo>
                  <a:lnTo>
                    <a:pt x="84620" y="300990"/>
                  </a:lnTo>
                  <a:lnTo>
                    <a:pt x="102309" y="300990"/>
                  </a:lnTo>
                  <a:lnTo>
                    <a:pt x="107773" y="298450"/>
                  </a:lnTo>
                  <a:lnTo>
                    <a:pt x="112598" y="297180"/>
                  </a:lnTo>
                  <a:lnTo>
                    <a:pt x="118605" y="295910"/>
                  </a:lnTo>
                  <a:lnTo>
                    <a:pt x="180205" y="295910"/>
                  </a:lnTo>
                  <a:lnTo>
                    <a:pt x="177012" y="289560"/>
                  </a:lnTo>
                  <a:lnTo>
                    <a:pt x="172068" y="283210"/>
                  </a:lnTo>
                  <a:lnTo>
                    <a:pt x="168188" y="280670"/>
                  </a:lnTo>
                  <a:lnTo>
                    <a:pt x="120065" y="280670"/>
                  </a:lnTo>
                  <a:lnTo>
                    <a:pt x="126223" y="274320"/>
                  </a:lnTo>
                  <a:lnTo>
                    <a:pt x="130884" y="266700"/>
                  </a:lnTo>
                  <a:lnTo>
                    <a:pt x="134047" y="260350"/>
                  </a:lnTo>
                  <a:lnTo>
                    <a:pt x="135712" y="254000"/>
                  </a:lnTo>
                  <a:lnTo>
                    <a:pt x="136944" y="246380"/>
                  </a:lnTo>
                  <a:lnTo>
                    <a:pt x="135521" y="240030"/>
                  </a:lnTo>
                  <a:close/>
                </a:path>
                <a:path w="547369" h="401319">
                  <a:moveTo>
                    <a:pt x="228623" y="189230"/>
                  </a:moveTo>
                  <a:lnTo>
                    <a:pt x="215199" y="189230"/>
                  </a:lnTo>
                  <a:lnTo>
                    <a:pt x="208811" y="191770"/>
                  </a:lnTo>
                  <a:lnTo>
                    <a:pt x="178398" y="220980"/>
                  </a:lnTo>
                  <a:lnTo>
                    <a:pt x="176667" y="241300"/>
                  </a:lnTo>
                  <a:lnTo>
                    <a:pt x="178528" y="251460"/>
                  </a:lnTo>
                  <a:lnTo>
                    <a:pt x="201520" y="285750"/>
                  </a:lnTo>
                  <a:lnTo>
                    <a:pt x="229240" y="297180"/>
                  </a:lnTo>
                  <a:lnTo>
                    <a:pt x="239087" y="297180"/>
                  </a:lnTo>
                  <a:lnTo>
                    <a:pt x="248910" y="294640"/>
                  </a:lnTo>
                  <a:lnTo>
                    <a:pt x="258711" y="289560"/>
                  </a:lnTo>
                  <a:lnTo>
                    <a:pt x="263113" y="285750"/>
                  </a:lnTo>
                  <a:lnTo>
                    <a:pt x="248005" y="285750"/>
                  </a:lnTo>
                  <a:lnTo>
                    <a:pt x="240487" y="283210"/>
                  </a:lnTo>
                  <a:lnTo>
                    <a:pt x="219468" y="259080"/>
                  </a:lnTo>
                  <a:lnTo>
                    <a:pt x="204340" y="236220"/>
                  </a:lnTo>
                  <a:lnTo>
                    <a:pt x="200939" y="229870"/>
                  </a:lnTo>
                  <a:lnTo>
                    <a:pt x="196964" y="222250"/>
                  </a:lnTo>
                  <a:lnTo>
                    <a:pt x="195300" y="215900"/>
                  </a:lnTo>
                  <a:lnTo>
                    <a:pt x="196621" y="208280"/>
                  </a:lnTo>
                  <a:lnTo>
                    <a:pt x="198539" y="205740"/>
                  </a:lnTo>
                  <a:lnTo>
                    <a:pt x="201688" y="203200"/>
                  </a:lnTo>
                  <a:lnTo>
                    <a:pt x="204292" y="201930"/>
                  </a:lnTo>
                  <a:lnTo>
                    <a:pt x="206819" y="200660"/>
                  </a:lnTo>
                  <a:lnTo>
                    <a:pt x="255044" y="200660"/>
                  </a:lnTo>
                  <a:lnTo>
                    <a:pt x="253685" y="199390"/>
                  </a:lnTo>
                  <a:lnTo>
                    <a:pt x="247789" y="195580"/>
                  </a:lnTo>
                  <a:lnTo>
                    <a:pt x="241577" y="191770"/>
                  </a:lnTo>
                  <a:lnTo>
                    <a:pt x="228623" y="189230"/>
                  </a:lnTo>
                  <a:close/>
                </a:path>
                <a:path w="547369" h="401319">
                  <a:moveTo>
                    <a:pt x="255044" y="200660"/>
                  </a:moveTo>
                  <a:lnTo>
                    <a:pt x="209296" y="200660"/>
                  </a:lnTo>
                  <a:lnTo>
                    <a:pt x="212788" y="201930"/>
                  </a:lnTo>
                  <a:lnTo>
                    <a:pt x="216433" y="203200"/>
                  </a:lnTo>
                  <a:lnTo>
                    <a:pt x="220243" y="205740"/>
                  </a:lnTo>
                  <a:lnTo>
                    <a:pt x="223395" y="209550"/>
                  </a:lnTo>
                  <a:lnTo>
                    <a:pt x="227156" y="213360"/>
                  </a:lnTo>
                  <a:lnTo>
                    <a:pt x="231525" y="219710"/>
                  </a:lnTo>
                  <a:lnTo>
                    <a:pt x="236499" y="227330"/>
                  </a:lnTo>
                  <a:lnTo>
                    <a:pt x="244595" y="238760"/>
                  </a:lnTo>
                  <a:lnTo>
                    <a:pt x="250958" y="248920"/>
                  </a:lnTo>
                  <a:lnTo>
                    <a:pt x="255587" y="257810"/>
                  </a:lnTo>
                  <a:lnTo>
                    <a:pt x="258483" y="264160"/>
                  </a:lnTo>
                  <a:lnTo>
                    <a:pt x="260197" y="267970"/>
                  </a:lnTo>
                  <a:lnTo>
                    <a:pt x="260553" y="271780"/>
                  </a:lnTo>
                  <a:lnTo>
                    <a:pt x="259549" y="275590"/>
                  </a:lnTo>
                  <a:lnTo>
                    <a:pt x="248005" y="285750"/>
                  </a:lnTo>
                  <a:lnTo>
                    <a:pt x="263113" y="285750"/>
                  </a:lnTo>
                  <a:lnTo>
                    <a:pt x="267515" y="281940"/>
                  </a:lnTo>
                  <a:lnTo>
                    <a:pt x="273981" y="273050"/>
                  </a:lnTo>
                  <a:lnTo>
                    <a:pt x="278112" y="264160"/>
                  </a:lnTo>
                  <a:lnTo>
                    <a:pt x="279908" y="252730"/>
                  </a:lnTo>
                  <a:lnTo>
                    <a:pt x="279601" y="243840"/>
                  </a:lnTo>
                  <a:lnTo>
                    <a:pt x="259122" y="204470"/>
                  </a:lnTo>
                  <a:lnTo>
                    <a:pt x="255044" y="200660"/>
                  </a:lnTo>
                  <a:close/>
                </a:path>
                <a:path w="547369" h="401319">
                  <a:moveTo>
                    <a:pt x="151968" y="274320"/>
                  </a:moveTo>
                  <a:lnTo>
                    <a:pt x="145772" y="274320"/>
                  </a:lnTo>
                  <a:lnTo>
                    <a:pt x="138388" y="275590"/>
                  </a:lnTo>
                  <a:lnTo>
                    <a:pt x="129819" y="278130"/>
                  </a:lnTo>
                  <a:lnTo>
                    <a:pt x="120065" y="280670"/>
                  </a:lnTo>
                  <a:lnTo>
                    <a:pt x="168188" y="280670"/>
                  </a:lnTo>
                  <a:lnTo>
                    <a:pt x="166247" y="279400"/>
                  </a:lnTo>
                  <a:lnTo>
                    <a:pt x="159547" y="275590"/>
                  </a:lnTo>
                  <a:lnTo>
                    <a:pt x="151968" y="274320"/>
                  </a:lnTo>
                  <a:close/>
                </a:path>
                <a:path w="547369" h="401319">
                  <a:moveTo>
                    <a:pt x="101206" y="217170"/>
                  </a:moveTo>
                  <a:lnTo>
                    <a:pt x="93484" y="219710"/>
                  </a:lnTo>
                  <a:lnTo>
                    <a:pt x="87074" y="220980"/>
                  </a:lnTo>
                  <a:lnTo>
                    <a:pt x="79406" y="224790"/>
                  </a:lnTo>
                  <a:lnTo>
                    <a:pt x="70481" y="229870"/>
                  </a:lnTo>
                  <a:lnTo>
                    <a:pt x="60299" y="236220"/>
                  </a:lnTo>
                  <a:lnTo>
                    <a:pt x="0" y="275590"/>
                  </a:lnTo>
                  <a:lnTo>
                    <a:pt x="2298" y="279400"/>
                  </a:lnTo>
                  <a:lnTo>
                    <a:pt x="8051" y="275590"/>
                  </a:lnTo>
                  <a:lnTo>
                    <a:pt x="12331" y="273050"/>
                  </a:lnTo>
                  <a:lnTo>
                    <a:pt x="65921" y="273050"/>
                  </a:lnTo>
                  <a:lnTo>
                    <a:pt x="51473" y="251460"/>
                  </a:lnTo>
                  <a:lnTo>
                    <a:pt x="60464" y="246380"/>
                  </a:lnTo>
                  <a:lnTo>
                    <a:pt x="67614" y="242570"/>
                  </a:lnTo>
                  <a:lnTo>
                    <a:pt x="78270" y="240030"/>
                  </a:lnTo>
                  <a:lnTo>
                    <a:pt x="135521" y="240030"/>
                  </a:lnTo>
                  <a:lnTo>
                    <a:pt x="131470" y="233680"/>
                  </a:lnTo>
                  <a:lnTo>
                    <a:pt x="127622" y="228600"/>
                  </a:lnTo>
                  <a:lnTo>
                    <a:pt x="122262" y="223520"/>
                  </a:lnTo>
                  <a:lnTo>
                    <a:pt x="108508" y="218440"/>
                  </a:lnTo>
                  <a:lnTo>
                    <a:pt x="101206" y="217170"/>
                  </a:lnTo>
                  <a:close/>
                </a:path>
                <a:path w="547369" h="401319">
                  <a:moveTo>
                    <a:pt x="302909" y="165100"/>
                  </a:moveTo>
                  <a:lnTo>
                    <a:pt x="261251" y="165100"/>
                  </a:lnTo>
                  <a:lnTo>
                    <a:pt x="265811" y="166370"/>
                  </a:lnTo>
                  <a:lnTo>
                    <a:pt x="269138" y="170180"/>
                  </a:lnTo>
                  <a:lnTo>
                    <a:pt x="273532" y="176530"/>
                  </a:lnTo>
                  <a:lnTo>
                    <a:pt x="306311" y="226060"/>
                  </a:lnTo>
                  <a:lnTo>
                    <a:pt x="310781" y="232410"/>
                  </a:lnTo>
                  <a:lnTo>
                    <a:pt x="312940" y="236220"/>
                  </a:lnTo>
                  <a:lnTo>
                    <a:pt x="312572" y="242570"/>
                  </a:lnTo>
                  <a:lnTo>
                    <a:pt x="310769" y="245110"/>
                  </a:lnTo>
                  <a:lnTo>
                    <a:pt x="307365" y="247650"/>
                  </a:lnTo>
                  <a:lnTo>
                    <a:pt x="309600" y="251460"/>
                  </a:lnTo>
                  <a:lnTo>
                    <a:pt x="353479" y="222250"/>
                  </a:lnTo>
                  <a:lnTo>
                    <a:pt x="352734" y="220980"/>
                  </a:lnTo>
                  <a:lnTo>
                    <a:pt x="344716" y="220980"/>
                  </a:lnTo>
                  <a:lnTo>
                    <a:pt x="339978" y="218440"/>
                  </a:lnTo>
                  <a:lnTo>
                    <a:pt x="336626" y="214630"/>
                  </a:lnTo>
                  <a:lnTo>
                    <a:pt x="302909" y="165100"/>
                  </a:lnTo>
                  <a:close/>
                </a:path>
                <a:path w="547369" h="401319">
                  <a:moveTo>
                    <a:pt x="351243" y="218440"/>
                  </a:moveTo>
                  <a:lnTo>
                    <a:pt x="347675" y="219710"/>
                  </a:lnTo>
                  <a:lnTo>
                    <a:pt x="344716" y="220980"/>
                  </a:lnTo>
                  <a:lnTo>
                    <a:pt x="352734" y="220980"/>
                  </a:lnTo>
                  <a:lnTo>
                    <a:pt x="351243" y="218440"/>
                  </a:lnTo>
                  <a:close/>
                </a:path>
                <a:path w="547369" h="401319">
                  <a:moveTo>
                    <a:pt x="357036" y="139700"/>
                  </a:moveTo>
                  <a:lnTo>
                    <a:pt x="317741" y="139700"/>
                  </a:lnTo>
                  <a:lnTo>
                    <a:pt x="319531" y="140970"/>
                  </a:lnTo>
                  <a:lnTo>
                    <a:pt x="321335" y="143510"/>
                  </a:lnTo>
                  <a:lnTo>
                    <a:pt x="355193" y="193040"/>
                  </a:lnTo>
                  <a:lnTo>
                    <a:pt x="361403" y="205740"/>
                  </a:lnTo>
                  <a:lnTo>
                    <a:pt x="361518" y="209550"/>
                  </a:lnTo>
                  <a:lnTo>
                    <a:pt x="360083" y="212090"/>
                  </a:lnTo>
                  <a:lnTo>
                    <a:pt x="357085" y="214630"/>
                  </a:lnTo>
                  <a:lnTo>
                    <a:pt x="359321" y="217170"/>
                  </a:lnTo>
                  <a:lnTo>
                    <a:pt x="403199" y="187960"/>
                  </a:lnTo>
                  <a:lnTo>
                    <a:pt x="393636" y="187960"/>
                  </a:lnTo>
                  <a:lnTo>
                    <a:pt x="391325" y="186690"/>
                  </a:lnTo>
                  <a:lnTo>
                    <a:pt x="389026" y="186690"/>
                  </a:lnTo>
                  <a:lnTo>
                    <a:pt x="385635" y="182880"/>
                  </a:lnTo>
                  <a:lnTo>
                    <a:pt x="381165" y="175260"/>
                  </a:lnTo>
                  <a:lnTo>
                    <a:pt x="357036" y="139700"/>
                  </a:lnTo>
                  <a:close/>
                </a:path>
                <a:path w="547369" h="401319">
                  <a:moveTo>
                    <a:pt x="400964" y="185420"/>
                  </a:moveTo>
                  <a:lnTo>
                    <a:pt x="396849" y="186690"/>
                  </a:lnTo>
                  <a:lnTo>
                    <a:pt x="393636" y="187960"/>
                  </a:lnTo>
                  <a:lnTo>
                    <a:pt x="403199" y="187960"/>
                  </a:lnTo>
                  <a:lnTo>
                    <a:pt x="400964" y="185420"/>
                  </a:lnTo>
                  <a:close/>
                </a:path>
                <a:path w="547369" h="401319">
                  <a:moveTo>
                    <a:pt x="286905" y="140970"/>
                  </a:moveTo>
                  <a:lnTo>
                    <a:pt x="251561" y="163830"/>
                  </a:lnTo>
                  <a:lnTo>
                    <a:pt x="253860" y="167640"/>
                  </a:lnTo>
                  <a:lnTo>
                    <a:pt x="258025" y="166370"/>
                  </a:lnTo>
                  <a:lnTo>
                    <a:pt x="261251" y="165100"/>
                  </a:lnTo>
                  <a:lnTo>
                    <a:pt x="302909" y="165100"/>
                  </a:lnTo>
                  <a:lnTo>
                    <a:pt x="301180" y="162560"/>
                  </a:lnTo>
                  <a:lnTo>
                    <a:pt x="300728" y="152400"/>
                  </a:lnTo>
                  <a:lnTo>
                    <a:pt x="294411" y="152400"/>
                  </a:lnTo>
                  <a:lnTo>
                    <a:pt x="286905" y="140970"/>
                  </a:lnTo>
                  <a:close/>
                </a:path>
                <a:path w="547369" h="401319">
                  <a:moveTo>
                    <a:pt x="415630" y="59690"/>
                  </a:moveTo>
                  <a:lnTo>
                    <a:pt x="407870" y="59690"/>
                  </a:lnTo>
                  <a:lnTo>
                    <a:pt x="400581" y="62230"/>
                  </a:lnTo>
                  <a:lnTo>
                    <a:pt x="374853" y="96520"/>
                  </a:lnTo>
                  <a:lnTo>
                    <a:pt x="374386" y="106680"/>
                  </a:lnTo>
                  <a:lnTo>
                    <a:pt x="376127" y="118110"/>
                  </a:lnTo>
                  <a:lnTo>
                    <a:pt x="399129" y="153670"/>
                  </a:lnTo>
                  <a:lnTo>
                    <a:pt x="423975" y="166370"/>
                  </a:lnTo>
                  <a:lnTo>
                    <a:pt x="433798" y="166370"/>
                  </a:lnTo>
                  <a:lnTo>
                    <a:pt x="468481" y="140970"/>
                  </a:lnTo>
                  <a:lnTo>
                    <a:pt x="443280" y="140970"/>
                  </a:lnTo>
                  <a:lnTo>
                    <a:pt x="435584" y="138430"/>
                  </a:lnTo>
                  <a:lnTo>
                    <a:pt x="428226" y="135890"/>
                  </a:lnTo>
                  <a:lnTo>
                    <a:pt x="421201" y="130810"/>
                  </a:lnTo>
                  <a:lnTo>
                    <a:pt x="414510" y="125730"/>
                  </a:lnTo>
                  <a:lnTo>
                    <a:pt x="408152" y="118110"/>
                  </a:lnTo>
                  <a:lnTo>
                    <a:pt x="417669" y="111760"/>
                  </a:lnTo>
                  <a:lnTo>
                    <a:pt x="403529" y="111760"/>
                  </a:lnTo>
                  <a:lnTo>
                    <a:pt x="391617" y="77470"/>
                  </a:lnTo>
                  <a:lnTo>
                    <a:pt x="393179" y="74930"/>
                  </a:lnTo>
                  <a:lnTo>
                    <a:pt x="396405" y="72390"/>
                  </a:lnTo>
                  <a:lnTo>
                    <a:pt x="398564" y="71120"/>
                  </a:lnTo>
                  <a:lnTo>
                    <a:pt x="400672" y="69850"/>
                  </a:lnTo>
                  <a:lnTo>
                    <a:pt x="440291" y="69850"/>
                  </a:lnTo>
                  <a:lnTo>
                    <a:pt x="432199" y="63500"/>
                  </a:lnTo>
                  <a:lnTo>
                    <a:pt x="423862" y="60960"/>
                  </a:lnTo>
                  <a:lnTo>
                    <a:pt x="415630" y="59690"/>
                  </a:lnTo>
                  <a:close/>
                </a:path>
                <a:path w="547369" h="401319">
                  <a:moveTo>
                    <a:pt x="322478" y="115570"/>
                  </a:moveTo>
                  <a:lnTo>
                    <a:pt x="300177" y="133350"/>
                  </a:lnTo>
                  <a:lnTo>
                    <a:pt x="297561" y="137160"/>
                  </a:lnTo>
                  <a:lnTo>
                    <a:pt x="295643" y="144780"/>
                  </a:lnTo>
                  <a:lnTo>
                    <a:pt x="294411" y="152400"/>
                  </a:lnTo>
                  <a:lnTo>
                    <a:pt x="300728" y="152400"/>
                  </a:lnTo>
                  <a:lnTo>
                    <a:pt x="300672" y="151130"/>
                  </a:lnTo>
                  <a:lnTo>
                    <a:pt x="303072" y="144780"/>
                  </a:lnTo>
                  <a:lnTo>
                    <a:pt x="308394" y="140970"/>
                  </a:lnTo>
                  <a:lnTo>
                    <a:pt x="309994" y="139700"/>
                  </a:lnTo>
                  <a:lnTo>
                    <a:pt x="357036" y="139700"/>
                  </a:lnTo>
                  <a:lnTo>
                    <a:pt x="351866" y="132080"/>
                  </a:lnTo>
                  <a:lnTo>
                    <a:pt x="346849" y="125730"/>
                  </a:lnTo>
                  <a:lnTo>
                    <a:pt x="343496" y="123190"/>
                  </a:lnTo>
                  <a:lnTo>
                    <a:pt x="339153" y="119380"/>
                  </a:lnTo>
                  <a:lnTo>
                    <a:pt x="334086" y="116840"/>
                  </a:lnTo>
                  <a:lnTo>
                    <a:pt x="322478" y="115570"/>
                  </a:lnTo>
                  <a:close/>
                </a:path>
                <a:path w="547369" h="401319">
                  <a:moveTo>
                    <a:pt x="470954" y="109220"/>
                  </a:moveTo>
                  <a:lnTo>
                    <a:pt x="466432" y="109220"/>
                  </a:lnTo>
                  <a:lnTo>
                    <a:pt x="466559" y="116840"/>
                  </a:lnTo>
                  <a:lnTo>
                    <a:pt x="465810" y="121920"/>
                  </a:lnTo>
                  <a:lnTo>
                    <a:pt x="462521" y="130810"/>
                  </a:lnTo>
                  <a:lnTo>
                    <a:pt x="459841" y="133350"/>
                  </a:lnTo>
                  <a:lnTo>
                    <a:pt x="456133" y="135890"/>
                  </a:lnTo>
                  <a:lnTo>
                    <a:pt x="450138" y="140970"/>
                  </a:lnTo>
                  <a:lnTo>
                    <a:pt x="468481" y="140970"/>
                  </a:lnTo>
                  <a:lnTo>
                    <a:pt x="468985" y="139700"/>
                  </a:lnTo>
                  <a:lnTo>
                    <a:pt x="470809" y="133350"/>
                  </a:lnTo>
                  <a:lnTo>
                    <a:pt x="471746" y="125730"/>
                  </a:lnTo>
                  <a:lnTo>
                    <a:pt x="471674" y="116840"/>
                  </a:lnTo>
                  <a:lnTo>
                    <a:pt x="470954" y="109220"/>
                  </a:lnTo>
                  <a:close/>
                </a:path>
                <a:path w="547369" h="401319">
                  <a:moveTo>
                    <a:pt x="483069" y="92710"/>
                  </a:moveTo>
                  <a:lnTo>
                    <a:pt x="480021" y="95250"/>
                  </a:lnTo>
                  <a:lnTo>
                    <a:pt x="502373" y="125730"/>
                  </a:lnTo>
                  <a:lnTo>
                    <a:pt x="505421" y="123190"/>
                  </a:lnTo>
                  <a:lnTo>
                    <a:pt x="504659" y="119380"/>
                  </a:lnTo>
                  <a:lnTo>
                    <a:pt x="505294" y="116840"/>
                  </a:lnTo>
                  <a:lnTo>
                    <a:pt x="507326" y="115570"/>
                  </a:lnTo>
                  <a:lnTo>
                    <a:pt x="508088" y="115570"/>
                  </a:lnTo>
                  <a:lnTo>
                    <a:pt x="509612" y="114300"/>
                  </a:lnTo>
                  <a:lnTo>
                    <a:pt x="511898" y="114300"/>
                  </a:lnTo>
                  <a:lnTo>
                    <a:pt x="520534" y="111760"/>
                  </a:lnTo>
                  <a:lnTo>
                    <a:pt x="526884" y="109220"/>
                  </a:lnTo>
                  <a:lnTo>
                    <a:pt x="534504" y="104140"/>
                  </a:lnTo>
                  <a:lnTo>
                    <a:pt x="506818" y="104140"/>
                  </a:lnTo>
                  <a:lnTo>
                    <a:pt x="501107" y="102870"/>
                  </a:lnTo>
                  <a:lnTo>
                    <a:pt x="495230" y="100330"/>
                  </a:lnTo>
                  <a:lnTo>
                    <a:pt x="489209" y="97790"/>
                  </a:lnTo>
                  <a:lnTo>
                    <a:pt x="483069" y="92710"/>
                  </a:lnTo>
                  <a:close/>
                </a:path>
                <a:path w="547369" h="401319">
                  <a:moveTo>
                    <a:pt x="440291" y="69850"/>
                  </a:moveTo>
                  <a:lnTo>
                    <a:pt x="400672" y="69850"/>
                  </a:lnTo>
                  <a:lnTo>
                    <a:pt x="402717" y="71120"/>
                  </a:lnTo>
                  <a:lnTo>
                    <a:pt x="406285" y="71120"/>
                  </a:lnTo>
                  <a:lnTo>
                    <a:pt x="409854" y="72390"/>
                  </a:lnTo>
                  <a:lnTo>
                    <a:pt x="413423" y="76200"/>
                  </a:lnTo>
                  <a:lnTo>
                    <a:pt x="416979" y="78740"/>
                  </a:lnTo>
                  <a:lnTo>
                    <a:pt x="422097" y="85090"/>
                  </a:lnTo>
                  <a:lnTo>
                    <a:pt x="428764" y="95250"/>
                  </a:lnTo>
                  <a:lnTo>
                    <a:pt x="403529" y="111760"/>
                  </a:lnTo>
                  <a:lnTo>
                    <a:pt x="417669" y="111760"/>
                  </a:lnTo>
                  <a:lnTo>
                    <a:pt x="455739" y="86360"/>
                  </a:lnTo>
                  <a:lnTo>
                    <a:pt x="448138" y="76200"/>
                  </a:lnTo>
                  <a:lnTo>
                    <a:pt x="440291" y="69850"/>
                  </a:lnTo>
                  <a:close/>
                </a:path>
                <a:path w="547369" h="401319">
                  <a:moveTo>
                    <a:pt x="492086" y="0"/>
                  </a:moveTo>
                  <a:lnTo>
                    <a:pt x="489038" y="1270"/>
                  </a:lnTo>
                  <a:lnTo>
                    <a:pt x="488911" y="5080"/>
                  </a:lnTo>
                  <a:lnTo>
                    <a:pt x="488784" y="7620"/>
                  </a:lnTo>
                  <a:lnTo>
                    <a:pt x="488403" y="7620"/>
                  </a:lnTo>
                  <a:lnTo>
                    <a:pt x="488022" y="8890"/>
                  </a:lnTo>
                  <a:lnTo>
                    <a:pt x="487260" y="10160"/>
                  </a:lnTo>
                  <a:lnTo>
                    <a:pt x="486117" y="10160"/>
                  </a:lnTo>
                  <a:lnTo>
                    <a:pt x="485101" y="11430"/>
                  </a:lnTo>
                  <a:lnTo>
                    <a:pt x="483450" y="11430"/>
                  </a:lnTo>
                  <a:lnTo>
                    <a:pt x="450634" y="39370"/>
                  </a:lnTo>
                  <a:lnTo>
                    <a:pt x="449656" y="48260"/>
                  </a:lnTo>
                  <a:lnTo>
                    <a:pt x="451396" y="54610"/>
                  </a:lnTo>
                  <a:lnTo>
                    <a:pt x="477885" y="76200"/>
                  </a:lnTo>
                  <a:lnTo>
                    <a:pt x="484157" y="76200"/>
                  </a:lnTo>
                  <a:lnTo>
                    <a:pt x="492060" y="77470"/>
                  </a:lnTo>
                  <a:lnTo>
                    <a:pt x="517359" y="77470"/>
                  </a:lnTo>
                  <a:lnTo>
                    <a:pt x="523963" y="80010"/>
                  </a:lnTo>
                  <a:lnTo>
                    <a:pt x="526630" y="81280"/>
                  </a:lnTo>
                  <a:lnTo>
                    <a:pt x="528535" y="85090"/>
                  </a:lnTo>
                  <a:lnTo>
                    <a:pt x="530313" y="87630"/>
                  </a:lnTo>
                  <a:lnTo>
                    <a:pt x="530821" y="90170"/>
                  </a:lnTo>
                  <a:lnTo>
                    <a:pt x="529551" y="96520"/>
                  </a:lnTo>
                  <a:lnTo>
                    <a:pt x="527773" y="99060"/>
                  </a:lnTo>
                  <a:lnTo>
                    <a:pt x="524725" y="100330"/>
                  </a:lnTo>
                  <a:lnTo>
                    <a:pt x="520407" y="104140"/>
                  </a:lnTo>
                  <a:lnTo>
                    <a:pt x="534504" y="104140"/>
                  </a:lnTo>
                  <a:lnTo>
                    <a:pt x="536409" y="102870"/>
                  </a:lnTo>
                  <a:lnTo>
                    <a:pt x="540473" y="99060"/>
                  </a:lnTo>
                  <a:lnTo>
                    <a:pt x="543140" y="92710"/>
                  </a:lnTo>
                  <a:lnTo>
                    <a:pt x="545934" y="87630"/>
                  </a:lnTo>
                  <a:lnTo>
                    <a:pt x="546950" y="82550"/>
                  </a:lnTo>
                  <a:lnTo>
                    <a:pt x="546188" y="76200"/>
                  </a:lnTo>
                  <a:lnTo>
                    <a:pt x="545553" y="69850"/>
                  </a:lnTo>
                  <a:lnTo>
                    <a:pt x="514962" y="44450"/>
                  </a:lnTo>
                  <a:lnTo>
                    <a:pt x="484720" y="44450"/>
                  </a:lnTo>
                  <a:lnTo>
                    <a:pt x="476338" y="43180"/>
                  </a:lnTo>
                  <a:lnTo>
                    <a:pt x="465620" y="33020"/>
                  </a:lnTo>
                  <a:lnTo>
                    <a:pt x="466928" y="27940"/>
                  </a:lnTo>
                  <a:lnTo>
                    <a:pt x="468528" y="25400"/>
                  </a:lnTo>
                  <a:lnTo>
                    <a:pt x="475081" y="21590"/>
                  </a:lnTo>
                  <a:lnTo>
                    <a:pt x="480148" y="20320"/>
                  </a:lnTo>
                  <a:lnTo>
                    <a:pt x="507511" y="20320"/>
                  </a:lnTo>
                  <a:lnTo>
                    <a:pt x="492086" y="0"/>
                  </a:lnTo>
                  <a:close/>
                </a:path>
                <a:path w="547369" h="401319">
                  <a:moveTo>
                    <a:pt x="507511" y="20320"/>
                  </a:moveTo>
                  <a:lnTo>
                    <a:pt x="486371" y="20320"/>
                  </a:lnTo>
                  <a:lnTo>
                    <a:pt x="491350" y="21590"/>
                  </a:lnTo>
                  <a:lnTo>
                    <a:pt x="496960" y="22860"/>
                  </a:lnTo>
                  <a:lnTo>
                    <a:pt x="503213" y="26670"/>
                  </a:lnTo>
                  <a:lnTo>
                    <a:pt x="510120" y="30480"/>
                  </a:lnTo>
                  <a:lnTo>
                    <a:pt x="513295" y="27940"/>
                  </a:lnTo>
                  <a:lnTo>
                    <a:pt x="507511" y="203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008107" y="6466738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2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0411" y="2184423"/>
            <a:ext cx="3261799" cy="1873941"/>
            <a:chOff x="368300" y="2273300"/>
            <a:chExt cx="2616200" cy="2056764"/>
          </a:xfrm>
        </p:grpSpPr>
        <p:sp>
          <p:nvSpPr>
            <p:cNvPr id="3" name="object 3"/>
            <p:cNvSpPr/>
            <p:nvPr/>
          </p:nvSpPr>
          <p:spPr>
            <a:xfrm>
              <a:off x="381000" y="2286000"/>
              <a:ext cx="2590800" cy="2031364"/>
            </a:xfrm>
            <a:custGeom>
              <a:avLst/>
              <a:gdLst/>
              <a:ahLst/>
              <a:cxnLst/>
              <a:rect l="l" t="t" r="r" b="b"/>
              <a:pathLst>
                <a:path w="2590800" h="2031364">
                  <a:moveTo>
                    <a:pt x="0" y="2031364"/>
                  </a:moveTo>
                  <a:lnTo>
                    <a:pt x="2590800" y="2031364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2031364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2439" y="2575559"/>
              <a:ext cx="2072639" cy="21590"/>
            </a:xfrm>
            <a:custGeom>
              <a:avLst/>
              <a:gdLst/>
              <a:ahLst/>
              <a:cxnLst/>
              <a:rect l="l" t="t" r="r" b="b"/>
              <a:pathLst>
                <a:path w="2072639" h="21589">
                  <a:moveTo>
                    <a:pt x="2072639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2072639" y="21336"/>
                  </a:lnTo>
                  <a:lnTo>
                    <a:pt x="2072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5641" y="2203457"/>
            <a:ext cx="3134389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0510">
              <a:spcBef>
                <a:spcPts val="100"/>
              </a:spcBef>
              <a:tabLst>
                <a:tab pos="1474470" algn="l"/>
              </a:tabLst>
            </a:pPr>
            <a:r>
              <a:rPr b="1" spc="-5" dirty="0">
                <a:latin typeface="Times New Roman"/>
                <a:cs typeface="Times New Roman"/>
              </a:rPr>
              <a:t>2-The </a:t>
            </a:r>
            <a:r>
              <a:rPr b="1" spc="-15" dirty="0" smtClean="0">
                <a:latin typeface="Times New Roman"/>
                <a:cs typeface="Times New Roman"/>
              </a:rPr>
              <a:t>pubococcygeus</a:t>
            </a:r>
            <a:endParaRPr lang="en-US" b="1" spc="-15" dirty="0" smtClean="0">
              <a:latin typeface="Times New Roman"/>
              <a:cs typeface="Times New Roman"/>
            </a:endParaRPr>
          </a:p>
          <a:p>
            <a:pPr marL="12700" marR="270510">
              <a:spcBef>
                <a:spcPts val="100"/>
              </a:spcBef>
              <a:tabLst>
                <a:tab pos="1474470" algn="l"/>
              </a:tabLst>
            </a:pPr>
            <a:r>
              <a:rPr b="1" spc="-15" dirty="0" smtClean="0">
                <a:latin typeface="Times New Roman"/>
                <a:cs typeface="Times New Roman"/>
              </a:rPr>
              <a:t> </a:t>
            </a:r>
            <a:r>
              <a:rPr b="1" spc="-10"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passes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posteriorly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inserted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spc="-10" dirty="0" smtClean="0">
                <a:latin typeface="Times New Roman"/>
                <a:cs typeface="Times New Roman"/>
              </a:rPr>
              <a:t>small 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fibrous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mass,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called</a:t>
            </a:r>
            <a:r>
              <a:rPr lang="en-US" spc="-5" dirty="0" smtClean="0">
                <a:latin typeface="Times New Roman"/>
                <a:cs typeface="Times New Roman"/>
              </a:rPr>
              <a:t> </a:t>
            </a:r>
            <a:r>
              <a:rPr b="1" u="heavy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anococcygeal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body, 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 </a:t>
            </a:r>
            <a:r>
              <a:rPr dirty="0">
                <a:latin typeface="Times New Roman"/>
                <a:cs typeface="Times New Roman"/>
              </a:rPr>
              <a:t>the tip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canal.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24200" y="-2807"/>
            <a:ext cx="7502698" cy="6248400"/>
            <a:chOff x="2005583" y="0"/>
            <a:chExt cx="713867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0"/>
              <a:ext cx="5562599" cy="6857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5583" y="3694176"/>
              <a:ext cx="4383024" cy="16489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51430" y="3715765"/>
              <a:ext cx="4121150" cy="1423670"/>
            </a:xfrm>
            <a:custGeom>
              <a:avLst/>
              <a:gdLst/>
              <a:ahLst/>
              <a:cxnLst/>
              <a:rect l="l" t="t" r="r" b="b"/>
              <a:pathLst>
                <a:path w="4121150" h="1423670">
                  <a:moveTo>
                    <a:pt x="4012221" y="1373475"/>
                  </a:moveTo>
                  <a:lnTo>
                    <a:pt x="3951605" y="1386204"/>
                  </a:lnTo>
                  <a:lnTo>
                    <a:pt x="3944659" y="1389181"/>
                  </a:lnTo>
                  <a:lnTo>
                    <a:pt x="3939571" y="1394396"/>
                  </a:lnTo>
                  <a:lnTo>
                    <a:pt x="3936817" y="1401135"/>
                  </a:lnTo>
                  <a:lnTo>
                    <a:pt x="3936873" y="1408683"/>
                  </a:lnTo>
                  <a:lnTo>
                    <a:pt x="3939849" y="1415629"/>
                  </a:lnTo>
                  <a:lnTo>
                    <a:pt x="3945064" y="1420717"/>
                  </a:lnTo>
                  <a:lnTo>
                    <a:pt x="3951803" y="1423471"/>
                  </a:lnTo>
                  <a:lnTo>
                    <a:pt x="3959352" y="1423415"/>
                  </a:lnTo>
                  <a:lnTo>
                    <a:pt x="4091745" y="1395729"/>
                  </a:lnTo>
                  <a:lnTo>
                    <a:pt x="4078986" y="1395729"/>
                  </a:lnTo>
                  <a:lnTo>
                    <a:pt x="4012221" y="1373475"/>
                  </a:lnTo>
                  <a:close/>
                </a:path>
                <a:path w="4121150" h="1423670">
                  <a:moveTo>
                    <a:pt x="4049158" y="1365717"/>
                  </a:moveTo>
                  <a:lnTo>
                    <a:pt x="4012221" y="1373475"/>
                  </a:lnTo>
                  <a:lnTo>
                    <a:pt x="4078986" y="1395729"/>
                  </a:lnTo>
                  <a:lnTo>
                    <a:pt x="4080812" y="1390268"/>
                  </a:lnTo>
                  <a:lnTo>
                    <a:pt x="4070731" y="1390268"/>
                  </a:lnTo>
                  <a:lnTo>
                    <a:pt x="4049158" y="1365717"/>
                  </a:lnTo>
                  <a:close/>
                </a:path>
                <a:path w="4121150" h="1423670">
                  <a:moveTo>
                    <a:pt x="3998849" y="1259284"/>
                  </a:moveTo>
                  <a:lnTo>
                    <a:pt x="3991606" y="1260234"/>
                  </a:lnTo>
                  <a:lnTo>
                    <a:pt x="3985006" y="1264030"/>
                  </a:lnTo>
                  <a:lnTo>
                    <a:pt x="3980443" y="1270003"/>
                  </a:lnTo>
                  <a:lnTo>
                    <a:pt x="3978608" y="1277048"/>
                  </a:lnTo>
                  <a:lnTo>
                    <a:pt x="3979558" y="1284283"/>
                  </a:lnTo>
                  <a:lnTo>
                    <a:pt x="3983355" y="1290827"/>
                  </a:lnTo>
                  <a:lnTo>
                    <a:pt x="4024282" y="1337406"/>
                  </a:lnTo>
                  <a:lnTo>
                    <a:pt x="4091051" y="1359661"/>
                  </a:lnTo>
                  <a:lnTo>
                    <a:pt x="4078986" y="1395729"/>
                  </a:lnTo>
                  <a:lnTo>
                    <a:pt x="4091745" y="1395729"/>
                  </a:lnTo>
                  <a:lnTo>
                    <a:pt x="4120896" y="1389633"/>
                  </a:lnTo>
                  <a:lnTo>
                    <a:pt x="4011930" y="1265681"/>
                  </a:lnTo>
                  <a:lnTo>
                    <a:pt x="4005901" y="1261119"/>
                  </a:lnTo>
                  <a:lnTo>
                    <a:pt x="3998849" y="1259284"/>
                  </a:lnTo>
                  <a:close/>
                </a:path>
                <a:path w="4121150" h="1423670">
                  <a:moveTo>
                    <a:pt x="4081018" y="1359026"/>
                  </a:moveTo>
                  <a:lnTo>
                    <a:pt x="4049158" y="1365717"/>
                  </a:lnTo>
                  <a:lnTo>
                    <a:pt x="4070731" y="1390268"/>
                  </a:lnTo>
                  <a:lnTo>
                    <a:pt x="4081018" y="1359026"/>
                  </a:lnTo>
                  <a:close/>
                </a:path>
                <a:path w="4121150" h="1423670">
                  <a:moveTo>
                    <a:pt x="4089145" y="1359026"/>
                  </a:moveTo>
                  <a:lnTo>
                    <a:pt x="4081018" y="1359026"/>
                  </a:lnTo>
                  <a:lnTo>
                    <a:pt x="4070731" y="1390268"/>
                  </a:lnTo>
                  <a:lnTo>
                    <a:pt x="4080812" y="1390268"/>
                  </a:lnTo>
                  <a:lnTo>
                    <a:pt x="4091051" y="1359661"/>
                  </a:lnTo>
                  <a:lnTo>
                    <a:pt x="4089145" y="1359026"/>
                  </a:lnTo>
                  <a:close/>
                </a:path>
                <a:path w="4121150" h="1423670">
                  <a:moveTo>
                    <a:pt x="11938" y="0"/>
                  </a:moveTo>
                  <a:lnTo>
                    <a:pt x="0" y="36067"/>
                  </a:lnTo>
                  <a:lnTo>
                    <a:pt x="4012221" y="1373475"/>
                  </a:lnTo>
                  <a:lnTo>
                    <a:pt x="4049158" y="1365717"/>
                  </a:lnTo>
                  <a:lnTo>
                    <a:pt x="4024282" y="1337406"/>
                  </a:lnTo>
                  <a:lnTo>
                    <a:pt x="11938" y="0"/>
                  </a:lnTo>
                  <a:close/>
                </a:path>
                <a:path w="4121150" h="1423670">
                  <a:moveTo>
                    <a:pt x="4024282" y="1337406"/>
                  </a:moveTo>
                  <a:lnTo>
                    <a:pt x="4049158" y="1365717"/>
                  </a:lnTo>
                  <a:lnTo>
                    <a:pt x="4081018" y="1359026"/>
                  </a:lnTo>
                  <a:lnTo>
                    <a:pt x="4089145" y="1359026"/>
                  </a:lnTo>
                  <a:lnTo>
                    <a:pt x="4024282" y="1337406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8879" y="2548127"/>
              <a:ext cx="3233927" cy="4328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13583" y="2571750"/>
              <a:ext cx="2973070" cy="249554"/>
            </a:xfrm>
            <a:custGeom>
              <a:avLst/>
              <a:gdLst/>
              <a:ahLst/>
              <a:cxnLst/>
              <a:rect l="l" t="t" r="r" b="b"/>
              <a:pathLst>
                <a:path w="2973070" h="249555">
                  <a:moveTo>
                    <a:pt x="2863827" y="184985"/>
                  </a:moveTo>
                  <a:lnTo>
                    <a:pt x="2808859" y="213360"/>
                  </a:lnTo>
                  <a:lnTo>
                    <a:pt x="2802925" y="218082"/>
                  </a:lnTo>
                  <a:lnTo>
                    <a:pt x="2799397" y="224472"/>
                  </a:lnTo>
                  <a:lnTo>
                    <a:pt x="2798536" y="231719"/>
                  </a:lnTo>
                  <a:lnTo>
                    <a:pt x="2800604" y="239013"/>
                  </a:lnTo>
                  <a:lnTo>
                    <a:pt x="2805346" y="244873"/>
                  </a:lnTo>
                  <a:lnTo>
                    <a:pt x="2811780" y="248364"/>
                  </a:lnTo>
                  <a:lnTo>
                    <a:pt x="2819070" y="249211"/>
                  </a:lnTo>
                  <a:lnTo>
                    <a:pt x="2826385" y="247141"/>
                  </a:lnTo>
                  <a:lnTo>
                    <a:pt x="2939746" y="188595"/>
                  </a:lnTo>
                  <a:lnTo>
                    <a:pt x="2934208" y="188595"/>
                  </a:lnTo>
                  <a:lnTo>
                    <a:pt x="2863827" y="184985"/>
                  </a:lnTo>
                  <a:close/>
                </a:path>
                <a:path w="2973070" h="249555">
                  <a:moveTo>
                    <a:pt x="2897459" y="167624"/>
                  </a:moveTo>
                  <a:lnTo>
                    <a:pt x="2863827" y="184985"/>
                  </a:lnTo>
                  <a:lnTo>
                    <a:pt x="2934208" y="188595"/>
                  </a:lnTo>
                  <a:lnTo>
                    <a:pt x="2934366" y="185420"/>
                  </a:lnTo>
                  <a:lnTo>
                    <a:pt x="2924683" y="185420"/>
                  </a:lnTo>
                  <a:lnTo>
                    <a:pt x="2897459" y="167624"/>
                  </a:lnTo>
                  <a:close/>
                </a:path>
                <a:path w="2973070" h="249555">
                  <a:moveTo>
                    <a:pt x="2827819" y="78309"/>
                  </a:moveTo>
                  <a:lnTo>
                    <a:pt x="2820495" y="78406"/>
                  </a:lnTo>
                  <a:lnTo>
                    <a:pt x="2813766" y="81242"/>
                  </a:lnTo>
                  <a:lnTo>
                    <a:pt x="2808478" y="86613"/>
                  </a:lnTo>
                  <a:lnTo>
                    <a:pt x="2805687" y="93688"/>
                  </a:lnTo>
                  <a:lnTo>
                    <a:pt x="2805779" y="101012"/>
                  </a:lnTo>
                  <a:lnTo>
                    <a:pt x="2808585" y="107741"/>
                  </a:lnTo>
                  <a:lnTo>
                    <a:pt x="2813939" y="113029"/>
                  </a:lnTo>
                  <a:lnTo>
                    <a:pt x="2865731" y="146884"/>
                  </a:lnTo>
                  <a:lnTo>
                    <a:pt x="2936113" y="150495"/>
                  </a:lnTo>
                  <a:lnTo>
                    <a:pt x="2934208" y="188595"/>
                  </a:lnTo>
                  <a:lnTo>
                    <a:pt x="2939746" y="188595"/>
                  </a:lnTo>
                  <a:lnTo>
                    <a:pt x="2972943" y="171450"/>
                  </a:lnTo>
                  <a:lnTo>
                    <a:pt x="2834894" y="81152"/>
                  </a:lnTo>
                  <a:lnTo>
                    <a:pt x="2827819" y="78309"/>
                  </a:lnTo>
                  <a:close/>
                </a:path>
                <a:path w="2973070" h="249555">
                  <a:moveTo>
                    <a:pt x="2926461" y="152653"/>
                  </a:moveTo>
                  <a:lnTo>
                    <a:pt x="2897459" y="167624"/>
                  </a:lnTo>
                  <a:lnTo>
                    <a:pt x="2924683" y="185420"/>
                  </a:lnTo>
                  <a:lnTo>
                    <a:pt x="2926461" y="152653"/>
                  </a:lnTo>
                  <a:close/>
                </a:path>
                <a:path w="2973070" h="249555">
                  <a:moveTo>
                    <a:pt x="2936005" y="152653"/>
                  </a:moveTo>
                  <a:lnTo>
                    <a:pt x="2926461" y="152653"/>
                  </a:lnTo>
                  <a:lnTo>
                    <a:pt x="2924683" y="185420"/>
                  </a:lnTo>
                  <a:lnTo>
                    <a:pt x="2934366" y="185420"/>
                  </a:lnTo>
                  <a:lnTo>
                    <a:pt x="2936005" y="152653"/>
                  </a:lnTo>
                  <a:close/>
                </a:path>
                <a:path w="2973070" h="249555">
                  <a:moveTo>
                    <a:pt x="2032" y="0"/>
                  </a:moveTo>
                  <a:lnTo>
                    <a:pt x="0" y="38100"/>
                  </a:lnTo>
                  <a:lnTo>
                    <a:pt x="2863827" y="184985"/>
                  </a:lnTo>
                  <a:lnTo>
                    <a:pt x="2897459" y="167624"/>
                  </a:lnTo>
                  <a:lnTo>
                    <a:pt x="2865731" y="146884"/>
                  </a:lnTo>
                  <a:lnTo>
                    <a:pt x="2032" y="0"/>
                  </a:lnTo>
                  <a:close/>
                </a:path>
                <a:path w="2973070" h="249555">
                  <a:moveTo>
                    <a:pt x="2865731" y="146884"/>
                  </a:moveTo>
                  <a:lnTo>
                    <a:pt x="2897459" y="167624"/>
                  </a:lnTo>
                  <a:lnTo>
                    <a:pt x="2926461" y="152653"/>
                  </a:lnTo>
                  <a:lnTo>
                    <a:pt x="2936005" y="152653"/>
                  </a:lnTo>
                  <a:lnTo>
                    <a:pt x="2936113" y="150495"/>
                  </a:lnTo>
                  <a:lnTo>
                    <a:pt x="2865731" y="1468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5831" y="1789176"/>
              <a:ext cx="3160775" cy="8900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10662" y="1928231"/>
              <a:ext cx="2900045" cy="681355"/>
            </a:xfrm>
            <a:custGeom>
              <a:avLst/>
              <a:gdLst/>
              <a:ahLst/>
              <a:cxnLst/>
              <a:rect l="l" t="t" r="r" b="b"/>
              <a:pathLst>
                <a:path w="2900045" h="681355">
                  <a:moveTo>
                    <a:pt x="2789596" y="56583"/>
                  </a:moveTo>
                  <a:lnTo>
                    <a:pt x="0" y="643899"/>
                  </a:lnTo>
                  <a:lnTo>
                    <a:pt x="7874" y="681237"/>
                  </a:lnTo>
                  <a:lnTo>
                    <a:pt x="2797599" y="93894"/>
                  </a:lnTo>
                  <a:lnTo>
                    <a:pt x="2825611" y="68564"/>
                  </a:lnTo>
                  <a:lnTo>
                    <a:pt x="2789596" y="56583"/>
                  </a:lnTo>
                  <a:close/>
                </a:path>
                <a:path w="2900045" h="681355">
                  <a:moveTo>
                    <a:pt x="2866818" y="42046"/>
                  </a:moveTo>
                  <a:lnTo>
                    <a:pt x="2858642" y="42046"/>
                  </a:lnTo>
                  <a:lnTo>
                    <a:pt x="2866516" y="79384"/>
                  </a:lnTo>
                  <a:lnTo>
                    <a:pt x="2797599" y="93894"/>
                  </a:lnTo>
                  <a:lnTo>
                    <a:pt x="2751709" y="135391"/>
                  </a:lnTo>
                  <a:lnTo>
                    <a:pt x="2747242" y="141509"/>
                  </a:lnTo>
                  <a:lnTo>
                    <a:pt x="2745501" y="148615"/>
                  </a:lnTo>
                  <a:lnTo>
                    <a:pt x="2746547" y="155840"/>
                  </a:lnTo>
                  <a:lnTo>
                    <a:pt x="2750439" y="162315"/>
                  </a:lnTo>
                  <a:lnTo>
                    <a:pt x="2756483" y="166784"/>
                  </a:lnTo>
                  <a:lnTo>
                    <a:pt x="2763551" y="168538"/>
                  </a:lnTo>
                  <a:lnTo>
                    <a:pt x="2770762" y="167530"/>
                  </a:lnTo>
                  <a:lnTo>
                    <a:pt x="2777236" y="163712"/>
                  </a:lnTo>
                  <a:lnTo>
                    <a:pt x="2899664" y="52968"/>
                  </a:lnTo>
                  <a:lnTo>
                    <a:pt x="2866818" y="42046"/>
                  </a:lnTo>
                  <a:close/>
                </a:path>
                <a:path w="2900045" h="681355">
                  <a:moveTo>
                    <a:pt x="2825611" y="68564"/>
                  </a:moveTo>
                  <a:lnTo>
                    <a:pt x="2797599" y="93894"/>
                  </a:lnTo>
                  <a:lnTo>
                    <a:pt x="2866516" y="79384"/>
                  </a:lnTo>
                  <a:lnTo>
                    <a:pt x="2866409" y="78876"/>
                  </a:lnTo>
                  <a:lnTo>
                    <a:pt x="2856611" y="78876"/>
                  </a:lnTo>
                  <a:lnTo>
                    <a:pt x="2825611" y="68564"/>
                  </a:lnTo>
                  <a:close/>
                </a:path>
                <a:path w="2900045" h="681355">
                  <a:moveTo>
                    <a:pt x="2849879" y="46618"/>
                  </a:moveTo>
                  <a:lnTo>
                    <a:pt x="2825611" y="68564"/>
                  </a:lnTo>
                  <a:lnTo>
                    <a:pt x="2856611" y="78876"/>
                  </a:lnTo>
                  <a:lnTo>
                    <a:pt x="2849879" y="46618"/>
                  </a:lnTo>
                  <a:close/>
                </a:path>
                <a:path w="2900045" h="681355">
                  <a:moveTo>
                    <a:pt x="2859607" y="46618"/>
                  </a:moveTo>
                  <a:lnTo>
                    <a:pt x="2849879" y="46618"/>
                  </a:lnTo>
                  <a:lnTo>
                    <a:pt x="2856611" y="78876"/>
                  </a:lnTo>
                  <a:lnTo>
                    <a:pt x="2866409" y="78876"/>
                  </a:lnTo>
                  <a:lnTo>
                    <a:pt x="2859607" y="46618"/>
                  </a:lnTo>
                  <a:close/>
                </a:path>
                <a:path w="2900045" h="681355">
                  <a:moveTo>
                    <a:pt x="2858642" y="42046"/>
                  </a:moveTo>
                  <a:lnTo>
                    <a:pt x="2789596" y="56583"/>
                  </a:lnTo>
                  <a:lnTo>
                    <a:pt x="2825611" y="68564"/>
                  </a:lnTo>
                  <a:lnTo>
                    <a:pt x="2849879" y="46618"/>
                  </a:lnTo>
                  <a:lnTo>
                    <a:pt x="2859607" y="46618"/>
                  </a:lnTo>
                  <a:lnTo>
                    <a:pt x="2858642" y="42046"/>
                  </a:lnTo>
                  <a:close/>
                </a:path>
                <a:path w="2900045" h="681355">
                  <a:moveTo>
                    <a:pt x="2735534" y="0"/>
                  </a:moveTo>
                  <a:lnTo>
                    <a:pt x="2728483" y="1994"/>
                  </a:lnTo>
                  <a:lnTo>
                    <a:pt x="2722695" y="6488"/>
                  </a:lnTo>
                  <a:lnTo>
                    <a:pt x="2718942" y="13090"/>
                  </a:lnTo>
                  <a:lnTo>
                    <a:pt x="2718042" y="20556"/>
                  </a:lnTo>
                  <a:lnTo>
                    <a:pt x="2720022" y="27568"/>
                  </a:lnTo>
                  <a:lnTo>
                    <a:pt x="2724479" y="33343"/>
                  </a:lnTo>
                  <a:lnTo>
                    <a:pt x="2731008" y="37093"/>
                  </a:lnTo>
                  <a:lnTo>
                    <a:pt x="2789596" y="56583"/>
                  </a:lnTo>
                  <a:lnTo>
                    <a:pt x="2858642" y="42046"/>
                  </a:lnTo>
                  <a:lnTo>
                    <a:pt x="2866818" y="42046"/>
                  </a:lnTo>
                  <a:lnTo>
                    <a:pt x="2743073" y="898"/>
                  </a:lnTo>
                  <a:lnTo>
                    <a:pt x="2735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2783" y="2551176"/>
              <a:ext cx="3544824" cy="16489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07233" y="2573273"/>
              <a:ext cx="3284220" cy="1410970"/>
            </a:xfrm>
            <a:custGeom>
              <a:avLst/>
              <a:gdLst/>
              <a:ahLst/>
              <a:cxnLst/>
              <a:rect l="l" t="t" r="r" b="b"/>
              <a:pathLst>
                <a:path w="3284220" h="1410970">
                  <a:moveTo>
                    <a:pt x="3176720" y="1364928"/>
                  </a:moveTo>
                  <a:lnTo>
                    <a:pt x="3115437" y="1372996"/>
                  </a:lnTo>
                  <a:lnTo>
                    <a:pt x="3099054" y="1394459"/>
                  </a:lnTo>
                  <a:lnTo>
                    <a:pt x="3101532" y="1401609"/>
                  </a:lnTo>
                  <a:lnTo>
                    <a:pt x="3106404" y="1407080"/>
                  </a:lnTo>
                  <a:lnTo>
                    <a:pt x="3112966" y="1410336"/>
                  </a:lnTo>
                  <a:lnTo>
                    <a:pt x="3120517" y="1410843"/>
                  </a:lnTo>
                  <a:lnTo>
                    <a:pt x="3261134" y="1392174"/>
                  </a:lnTo>
                  <a:lnTo>
                    <a:pt x="3241802" y="1392174"/>
                  </a:lnTo>
                  <a:lnTo>
                    <a:pt x="3176720" y="1364928"/>
                  </a:lnTo>
                  <a:close/>
                </a:path>
                <a:path w="3284220" h="1410970">
                  <a:moveTo>
                    <a:pt x="3214264" y="1359985"/>
                  </a:moveTo>
                  <a:lnTo>
                    <a:pt x="3176720" y="1364928"/>
                  </a:lnTo>
                  <a:lnTo>
                    <a:pt x="3241802" y="1392174"/>
                  </a:lnTo>
                  <a:lnTo>
                    <a:pt x="3244354" y="1386077"/>
                  </a:lnTo>
                  <a:lnTo>
                    <a:pt x="3233928" y="1386077"/>
                  </a:lnTo>
                  <a:lnTo>
                    <a:pt x="3214264" y="1359985"/>
                  </a:lnTo>
                  <a:close/>
                </a:path>
                <a:path w="3284220" h="1410970">
                  <a:moveTo>
                    <a:pt x="3172079" y="1250060"/>
                  </a:moveTo>
                  <a:lnTo>
                    <a:pt x="3164792" y="1250461"/>
                  </a:lnTo>
                  <a:lnTo>
                    <a:pt x="3157982" y="1253744"/>
                  </a:lnTo>
                  <a:lnTo>
                    <a:pt x="3152977" y="1259411"/>
                  </a:lnTo>
                  <a:lnTo>
                    <a:pt x="3150616" y="1266317"/>
                  </a:lnTo>
                  <a:lnTo>
                    <a:pt x="3151016" y="1273603"/>
                  </a:lnTo>
                  <a:lnTo>
                    <a:pt x="3154299" y="1280414"/>
                  </a:lnTo>
                  <a:lnTo>
                    <a:pt x="3191493" y="1329769"/>
                  </a:lnTo>
                  <a:lnTo>
                    <a:pt x="3256533" y="1356995"/>
                  </a:lnTo>
                  <a:lnTo>
                    <a:pt x="3241802" y="1392174"/>
                  </a:lnTo>
                  <a:lnTo>
                    <a:pt x="3261134" y="1392174"/>
                  </a:lnTo>
                  <a:lnTo>
                    <a:pt x="3284093" y="1389126"/>
                  </a:lnTo>
                  <a:lnTo>
                    <a:pt x="3184652" y="1257427"/>
                  </a:lnTo>
                  <a:lnTo>
                    <a:pt x="3178984" y="1252422"/>
                  </a:lnTo>
                  <a:lnTo>
                    <a:pt x="3172079" y="1250060"/>
                  </a:lnTo>
                  <a:close/>
                </a:path>
                <a:path w="3284220" h="1410970">
                  <a:moveTo>
                    <a:pt x="3246628" y="1355725"/>
                  </a:moveTo>
                  <a:lnTo>
                    <a:pt x="3214264" y="1359985"/>
                  </a:lnTo>
                  <a:lnTo>
                    <a:pt x="3233928" y="1386077"/>
                  </a:lnTo>
                  <a:lnTo>
                    <a:pt x="3246628" y="1355725"/>
                  </a:lnTo>
                  <a:close/>
                </a:path>
                <a:path w="3284220" h="1410970">
                  <a:moveTo>
                    <a:pt x="3253500" y="1355725"/>
                  </a:moveTo>
                  <a:lnTo>
                    <a:pt x="3246628" y="1355725"/>
                  </a:lnTo>
                  <a:lnTo>
                    <a:pt x="3233928" y="1386077"/>
                  </a:lnTo>
                  <a:lnTo>
                    <a:pt x="3244354" y="1386077"/>
                  </a:lnTo>
                  <a:lnTo>
                    <a:pt x="3256533" y="1356995"/>
                  </a:lnTo>
                  <a:lnTo>
                    <a:pt x="3253500" y="1355725"/>
                  </a:lnTo>
                  <a:close/>
                </a:path>
                <a:path w="3284220" h="1410970">
                  <a:moveTo>
                    <a:pt x="14732" y="0"/>
                  </a:moveTo>
                  <a:lnTo>
                    <a:pt x="0" y="35051"/>
                  </a:lnTo>
                  <a:lnTo>
                    <a:pt x="3176720" y="1364928"/>
                  </a:lnTo>
                  <a:lnTo>
                    <a:pt x="3214264" y="1359985"/>
                  </a:lnTo>
                  <a:lnTo>
                    <a:pt x="3191493" y="1329769"/>
                  </a:lnTo>
                  <a:lnTo>
                    <a:pt x="14732" y="0"/>
                  </a:lnTo>
                  <a:close/>
                </a:path>
                <a:path w="3284220" h="1410970">
                  <a:moveTo>
                    <a:pt x="3191493" y="1329769"/>
                  </a:moveTo>
                  <a:lnTo>
                    <a:pt x="3214264" y="1359985"/>
                  </a:lnTo>
                  <a:lnTo>
                    <a:pt x="3246628" y="1355725"/>
                  </a:lnTo>
                  <a:lnTo>
                    <a:pt x="3253500" y="1355725"/>
                  </a:lnTo>
                  <a:lnTo>
                    <a:pt x="3191493" y="13297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8192" y="1947672"/>
              <a:ext cx="2106167" cy="30144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324599" y="1970658"/>
              <a:ext cx="1844675" cy="2753995"/>
            </a:xfrm>
            <a:custGeom>
              <a:avLst/>
              <a:gdLst/>
              <a:ahLst/>
              <a:cxnLst/>
              <a:rect l="l" t="t" r="r" b="b"/>
              <a:pathLst>
                <a:path w="1844675" h="2753995">
                  <a:moveTo>
                    <a:pt x="29972" y="2571241"/>
                  </a:moveTo>
                  <a:lnTo>
                    <a:pt x="0" y="2753867"/>
                  </a:lnTo>
                  <a:lnTo>
                    <a:pt x="42827" y="2732913"/>
                  </a:lnTo>
                  <a:lnTo>
                    <a:pt x="36829" y="2732913"/>
                  </a:lnTo>
                  <a:lnTo>
                    <a:pt x="5079" y="2711830"/>
                  </a:lnTo>
                  <a:lnTo>
                    <a:pt x="44134" y="2653247"/>
                  </a:lnTo>
                  <a:lnTo>
                    <a:pt x="47878" y="2591435"/>
                  </a:lnTo>
                  <a:lnTo>
                    <a:pt x="46831" y="2583922"/>
                  </a:lnTo>
                  <a:lnTo>
                    <a:pt x="43116" y="2577623"/>
                  </a:lnTo>
                  <a:lnTo>
                    <a:pt x="37306" y="2573182"/>
                  </a:lnTo>
                  <a:lnTo>
                    <a:pt x="29972" y="2571241"/>
                  </a:lnTo>
                  <a:close/>
                </a:path>
                <a:path w="1844675" h="2753995">
                  <a:moveTo>
                    <a:pt x="44134" y="2653247"/>
                  </a:moveTo>
                  <a:lnTo>
                    <a:pt x="5079" y="2711830"/>
                  </a:lnTo>
                  <a:lnTo>
                    <a:pt x="36829" y="2732913"/>
                  </a:lnTo>
                  <a:lnTo>
                    <a:pt x="43095" y="2723515"/>
                  </a:lnTo>
                  <a:lnTo>
                    <a:pt x="39877" y="2723515"/>
                  </a:lnTo>
                  <a:lnTo>
                    <a:pt x="12573" y="2705227"/>
                  </a:lnTo>
                  <a:lnTo>
                    <a:pt x="41853" y="2690899"/>
                  </a:lnTo>
                  <a:lnTo>
                    <a:pt x="44134" y="2653247"/>
                  </a:lnTo>
                  <a:close/>
                </a:path>
                <a:path w="1844675" h="2753995">
                  <a:moveTo>
                    <a:pt x="138737" y="2645179"/>
                  </a:moveTo>
                  <a:lnTo>
                    <a:pt x="131445" y="2647060"/>
                  </a:lnTo>
                  <a:lnTo>
                    <a:pt x="75965" y="2674207"/>
                  </a:lnTo>
                  <a:lnTo>
                    <a:pt x="36829" y="2732913"/>
                  </a:lnTo>
                  <a:lnTo>
                    <a:pt x="42827" y="2732913"/>
                  </a:lnTo>
                  <a:lnTo>
                    <a:pt x="148209" y="2681351"/>
                  </a:lnTo>
                  <a:lnTo>
                    <a:pt x="154185" y="2676773"/>
                  </a:lnTo>
                  <a:lnTo>
                    <a:pt x="157829" y="2670444"/>
                  </a:lnTo>
                  <a:lnTo>
                    <a:pt x="158853" y="2663188"/>
                  </a:lnTo>
                  <a:lnTo>
                    <a:pt x="156972" y="2655823"/>
                  </a:lnTo>
                  <a:lnTo>
                    <a:pt x="152322" y="2649847"/>
                  </a:lnTo>
                  <a:lnTo>
                    <a:pt x="145970" y="2646203"/>
                  </a:lnTo>
                  <a:lnTo>
                    <a:pt x="138737" y="2645179"/>
                  </a:lnTo>
                  <a:close/>
                </a:path>
                <a:path w="1844675" h="2753995">
                  <a:moveTo>
                    <a:pt x="41853" y="2690899"/>
                  </a:moveTo>
                  <a:lnTo>
                    <a:pt x="12573" y="2705227"/>
                  </a:lnTo>
                  <a:lnTo>
                    <a:pt x="39877" y="2723515"/>
                  </a:lnTo>
                  <a:lnTo>
                    <a:pt x="41853" y="2690899"/>
                  </a:lnTo>
                  <a:close/>
                </a:path>
                <a:path w="1844675" h="2753995">
                  <a:moveTo>
                    <a:pt x="75965" y="2674207"/>
                  </a:moveTo>
                  <a:lnTo>
                    <a:pt x="41853" y="2690899"/>
                  </a:lnTo>
                  <a:lnTo>
                    <a:pt x="39877" y="2723515"/>
                  </a:lnTo>
                  <a:lnTo>
                    <a:pt x="43095" y="2723515"/>
                  </a:lnTo>
                  <a:lnTo>
                    <a:pt x="75965" y="2674207"/>
                  </a:lnTo>
                  <a:close/>
                </a:path>
                <a:path w="1844675" h="2753995">
                  <a:moveTo>
                    <a:pt x="1812925" y="0"/>
                  </a:moveTo>
                  <a:lnTo>
                    <a:pt x="44134" y="2653247"/>
                  </a:lnTo>
                  <a:lnTo>
                    <a:pt x="41853" y="2690899"/>
                  </a:lnTo>
                  <a:lnTo>
                    <a:pt x="75965" y="2674207"/>
                  </a:lnTo>
                  <a:lnTo>
                    <a:pt x="1844675" y="21081"/>
                  </a:lnTo>
                  <a:lnTo>
                    <a:pt x="181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9192" y="1868423"/>
              <a:ext cx="1725167" cy="18745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05599" y="1892173"/>
              <a:ext cx="1462405" cy="1613535"/>
            </a:xfrm>
            <a:custGeom>
              <a:avLst/>
              <a:gdLst/>
              <a:ahLst/>
              <a:cxnLst/>
              <a:rect l="l" t="t" r="r" b="b"/>
              <a:pathLst>
                <a:path w="1462404" h="1613535">
                  <a:moveTo>
                    <a:pt x="48946" y="1436822"/>
                  </a:moveTo>
                  <a:lnTo>
                    <a:pt x="42164" y="1439576"/>
                  </a:lnTo>
                  <a:lnTo>
                    <a:pt x="36905" y="1444664"/>
                  </a:lnTo>
                  <a:lnTo>
                    <a:pt x="33908" y="1451610"/>
                  </a:lnTo>
                  <a:lnTo>
                    <a:pt x="0" y="1613153"/>
                  </a:lnTo>
                  <a:lnTo>
                    <a:pt x="48408" y="1597787"/>
                  </a:lnTo>
                  <a:lnTo>
                    <a:pt x="39370" y="1597787"/>
                  </a:lnTo>
                  <a:lnTo>
                    <a:pt x="11175" y="1572260"/>
                  </a:lnTo>
                  <a:lnTo>
                    <a:pt x="58500" y="1519953"/>
                  </a:lnTo>
                  <a:lnTo>
                    <a:pt x="71247" y="1459484"/>
                  </a:lnTo>
                  <a:lnTo>
                    <a:pt x="71178" y="1451610"/>
                  </a:lnTo>
                  <a:lnTo>
                    <a:pt x="68548" y="1445133"/>
                  </a:lnTo>
                  <a:lnTo>
                    <a:pt x="63460" y="1439874"/>
                  </a:lnTo>
                  <a:lnTo>
                    <a:pt x="56515" y="1436877"/>
                  </a:lnTo>
                  <a:lnTo>
                    <a:pt x="48946" y="1436822"/>
                  </a:lnTo>
                  <a:close/>
                </a:path>
                <a:path w="1462404" h="1613535">
                  <a:moveTo>
                    <a:pt x="58500" y="1519953"/>
                  </a:moveTo>
                  <a:lnTo>
                    <a:pt x="11175" y="1572260"/>
                  </a:lnTo>
                  <a:lnTo>
                    <a:pt x="39370" y="1597787"/>
                  </a:lnTo>
                  <a:lnTo>
                    <a:pt x="47299" y="1589024"/>
                  </a:lnTo>
                  <a:lnTo>
                    <a:pt x="43942" y="1589024"/>
                  </a:lnTo>
                  <a:lnTo>
                    <a:pt x="19557" y="1566926"/>
                  </a:lnTo>
                  <a:lnTo>
                    <a:pt x="50680" y="1557053"/>
                  </a:lnTo>
                  <a:lnTo>
                    <a:pt x="58500" y="1519953"/>
                  </a:lnTo>
                  <a:close/>
                </a:path>
                <a:path w="1462404" h="1613535">
                  <a:moveTo>
                    <a:pt x="153185" y="1526095"/>
                  </a:moveTo>
                  <a:lnTo>
                    <a:pt x="145669" y="1526921"/>
                  </a:lnTo>
                  <a:lnTo>
                    <a:pt x="86512" y="1545686"/>
                  </a:lnTo>
                  <a:lnTo>
                    <a:pt x="39370" y="1597787"/>
                  </a:lnTo>
                  <a:lnTo>
                    <a:pt x="48408" y="1597787"/>
                  </a:lnTo>
                  <a:lnTo>
                    <a:pt x="157225" y="1563242"/>
                  </a:lnTo>
                  <a:lnTo>
                    <a:pt x="163829" y="1559510"/>
                  </a:lnTo>
                  <a:lnTo>
                    <a:pt x="168338" y="1553765"/>
                  </a:lnTo>
                  <a:lnTo>
                    <a:pt x="170370" y="1546758"/>
                  </a:lnTo>
                  <a:lnTo>
                    <a:pt x="169545" y="1539239"/>
                  </a:lnTo>
                  <a:lnTo>
                    <a:pt x="165885" y="1532635"/>
                  </a:lnTo>
                  <a:lnTo>
                    <a:pt x="160178" y="1528127"/>
                  </a:lnTo>
                  <a:lnTo>
                    <a:pt x="153185" y="1526095"/>
                  </a:lnTo>
                  <a:close/>
                </a:path>
                <a:path w="1462404" h="1613535">
                  <a:moveTo>
                    <a:pt x="50680" y="1557053"/>
                  </a:moveTo>
                  <a:lnTo>
                    <a:pt x="19557" y="1566926"/>
                  </a:lnTo>
                  <a:lnTo>
                    <a:pt x="43942" y="1589024"/>
                  </a:lnTo>
                  <a:lnTo>
                    <a:pt x="50680" y="1557053"/>
                  </a:lnTo>
                  <a:close/>
                </a:path>
                <a:path w="1462404" h="1613535">
                  <a:moveTo>
                    <a:pt x="86512" y="1545686"/>
                  </a:moveTo>
                  <a:lnTo>
                    <a:pt x="50680" y="1557053"/>
                  </a:lnTo>
                  <a:lnTo>
                    <a:pt x="43942" y="1589024"/>
                  </a:lnTo>
                  <a:lnTo>
                    <a:pt x="47299" y="1589024"/>
                  </a:lnTo>
                  <a:lnTo>
                    <a:pt x="86512" y="1545686"/>
                  </a:lnTo>
                  <a:close/>
                </a:path>
                <a:path w="1462404" h="1613535">
                  <a:moveTo>
                    <a:pt x="1433702" y="0"/>
                  </a:moveTo>
                  <a:lnTo>
                    <a:pt x="58500" y="1519953"/>
                  </a:lnTo>
                  <a:lnTo>
                    <a:pt x="50680" y="1557053"/>
                  </a:lnTo>
                  <a:lnTo>
                    <a:pt x="86512" y="1545686"/>
                  </a:lnTo>
                  <a:lnTo>
                    <a:pt x="1461897" y="25653"/>
                  </a:lnTo>
                  <a:lnTo>
                    <a:pt x="14337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17792" y="1862327"/>
              <a:ext cx="1487424" cy="5852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934073" y="1886457"/>
              <a:ext cx="1224280" cy="370205"/>
            </a:xfrm>
            <a:custGeom>
              <a:avLst/>
              <a:gdLst/>
              <a:ahLst/>
              <a:cxnLst/>
              <a:rect l="l" t="t" r="r" b="b"/>
              <a:pathLst>
                <a:path w="1224279" h="370205">
                  <a:moveTo>
                    <a:pt x="131619" y="202723"/>
                  </a:moveTo>
                  <a:lnTo>
                    <a:pt x="124442" y="204033"/>
                  </a:lnTo>
                  <a:lnTo>
                    <a:pt x="118109" y="208152"/>
                  </a:lnTo>
                  <a:lnTo>
                    <a:pt x="0" y="323341"/>
                  </a:lnTo>
                  <a:lnTo>
                    <a:pt x="158496" y="369442"/>
                  </a:lnTo>
                  <a:lnTo>
                    <a:pt x="165990" y="370062"/>
                  </a:lnTo>
                  <a:lnTo>
                    <a:pt x="172926" y="367823"/>
                  </a:lnTo>
                  <a:lnTo>
                    <a:pt x="178552" y="363156"/>
                  </a:lnTo>
                  <a:lnTo>
                    <a:pt x="182118" y="356488"/>
                  </a:lnTo>
                  <a:lnTo>
                    <a:pt x="182735" y="348922"/>
                  </a:lnTo>
                  <a:lnTo>
                    <a:pt x="180482" y="341963"/>
                  </a:lnTo>
                  <a:lnTo>
                    <a:pt x="175777" y="336361"/>
                  </a:lnTo>
                  <a:lnTo>
                    <a:pt x="169036" y="332866"/>
                  </a:lnTo>
                  <a:lnTo>
                    <a:pt x="168164" y="332613"/>
                  </a:lnTo>
                  <a:lnTo>
                    <a:pt x="41275" y="332613"/>
                  </a:lnTo>
                  <a:lnTo>
                    <a:pt x="32130" y="295655"/>
                  </a:lnTo>
                  <a:lnTo>
                    <a:pt x="100564" y="278547"/>
                  </a:lnTo>
                  <a:lnTo>
                    <a:pt x="144779" y="235457"/>
                  </a:lnTo>
                  <a:lnTo>
                    <a:pt x="149016" y="229197"/>
                  </a:lnTo>
                  <a:lnTo>
                    <a:pt x="150479" y="222043"/>
                  </a:lnTo>
                  <a:lnTo>
                    <a:pt x="149155" y="214866"/>
                  </a:lnTo>
                  <a:lnTo>
                    <a:pt x="145033" y="208533"/>
                  </a:lnTo>
                  <a:lnTo>
                    <a:pt x="138773" y="204223"/>
                  </a:lnTo>
                  <a:lnTo>
                    <a:pt x="131619" y="202723"/>
                  </a:lnTo>
                  <a:close/>
                </a:path>
                <a:path w="1224279" h="370205">
                  <a:moveTo>
                    <a:pt x="100564" y="278547"/>
                  </a:moveTo>
                  <a:lnTo>
                    <a:pt x="32130" y="295655"/>
                  </a:lnTo>
                  <a:lnTo>
                    <a:pt x="41275" y="332613"/>
                  </a:lnTo>
                  <a:lnTo>
                    <a:pt x="60587" y="327787"/>
                  </a:lnTo>
                  <a:lnTo>
                    <a:pt x="50037" y="327787"/>
                  </a:lnTo>
                  <a:lnTo>
                    <a:pt x="42036" y="295909"/>
                  </a:lnTo>
                  <a:lnTo>
                    <a:pt x="82748" y="295909"/>
                  </a:lnTo>
                  <a:lnTo>
                    <a:pt x="100564" y="278547"/>
                  </a:lnTo>
                  <a:close/>
                </a:path>
                <a:path w="1224279" h="370205">
                  <a:moveTo>
                    <a:pt x="109541" y="315553"/>
                  </a:moveTo>
                  <a:lnTo>
                    <a:pt x="41275" y="332613"/>
                  </a:lnTo>
                  <a:lnTo>
                    <a:pt x="168164" y="332613"/>
                  </a:lnTo>
                  <a:lnTo>
                    <a:pt x="109541" y="315553"/>
                  </a:lnTo>
                  <a:close/>
                </a:path>
                <a:path w="1224279" h="370205">
                  <a:moveTo>
                    <a:pt x="42036" y="295909"/>
                  </a:moveTo>
                  <a:lnTo>
                    <a:pt x="50037" y="327787"/>
                  </a:lnTo>
                  <a:lnTo>
                    <a:pt x="73386" y="305032"/>
                  </a:lnTo>
                  <a:lnTo>
                    <a:pt x="42036" y="295909"/>
                  </a:lnTo>
                  <a:close/>
                </a:path>
                <a:path w="1224279" h="370205">
                  <a:moveTo>
                    <a:pt x="73386" y="305032"/>
                  </a:moveTo>
                  <a:lnTo>
                    <a:pt x="50037" y="327787"/>
                  </a:lnTo>
                  <a:lnTo>
                    <a:pt x="60587" y="327787"/>
                  </a:lnTo>
                  <a:lnTo>
                    <a:pt x="109541" y="315553"/>
                  </a:lnTo>
                  <a:lnTo>
                    <a:pt x="73386" y="305032"/>
                  </a:lnTo>
                  <a:close/>
                </a:path>
                <a:path w="1224279" h="370205">
                  <a:moveTo>
                    <a:pt x="1214754" y="0"/>
                  </a:moveTo>
                  <a:lnTo>
                    <a:pt x="100564" y="278547"/>
                  </a:lnTo>
                  <a:lnTo>
                    <a:pt x="73386" y="305032"/>
                  </a:lnTo>
                  <a:lnTo>
                    <a:pt x="109541" y="315553"/>
                  </a:lnTo>
                  <a:lnTo>
                    <a:pt x="1223899" y="37083"/>
                  </a:lnTo>
                  <a:lnTo>
                    <a:pt x="1214754" y="0"/>
                  </a:lnTo>
                  <a:close/>
                </a:path>
                <a:path w="1224279" h="370205">
                  <a:moveTo>
                    <a:pt x="82748" y="295909"/>
                  </a:moveTo>
                  <a:lnTo>
                    <a:pt x="42036" y="295909"/>
                  </a:lnTo>
                  <a:lnTo>
                    <a:pt x="73386" y="305032"/>
                  </a:lnTo>
                  <a:lnTo>
                    <a:pt x="82748" y="295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6782783" y="6493542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20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876" y="1178995"/>
            <a:ext cx="2579725" cy="1107483"/>
          </a:xfrm>
          <a:prstGeom prst="rect">
            <a:avLst/>
          </a:prstGeom>
        </p:spPr>
        <p:txBody>
          <a:bodyPr vert="horz" wrap="square" lIns="0" tIns="25400" rIns="0" bIns="0" rtlCol="0" anchor="ctr">
            <a:spAutoFit/>
          </a:bodyPr>
          <a:lstStyle/>
          <a:p>
            <a:pPr marL="12065" marR="5080" algn="ctr">
              <a:lnSpc>
                <a:spcPct val="95200"/>
              </a:lnSpc>
              <a:spcBef>
                <a:spcPts val="2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iliococcygeus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inserted </a:t>
            </a:r>
            <a:r>
              <a:rPr sz="18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i="1" u="sng" spc="-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anococcygeal</a:t>
            </a:r>
            <a:r>
              <a:rPr sz="1900" i="1" u="sng" spc="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i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sz="19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i="1" u="sng" spc="-16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900" i="1" u="sng" spc="-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900" i="1" u="sng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900" i="1" u="sng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i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900" i="1" u="sng" spc="-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900" i="1" u="sng" spc="-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900" i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i="1" u="sng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900" i="1" u="sng" spc="-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900" i="1" u="sng" spc="-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sz="1900" i="1" u="sng" spc="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900" i="1" u="sng" spc="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1900" i="1" u="sng" spc="-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xfrm>
            <a:off x="6730770" y="6487476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21</a:t>
            </a:fld>
            <a:endParaRPr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6857" y="467154"/>
            <a:ext cx="8749741" cy="5857447"/>
            <a:chOff x="762000" y="0"/>
            <a:chExt cx="8381998" cy="652092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6198" y="1"/>
              <a:ext cx="5547800" cy="6520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90748" y="1060957"/>
              <a:ext cx="2067560" cy="2444750"/>
            </a:xfrm>
            <a:custGeom>
              <a:avLst/>
              <a:gdLst/>
              <a:ahLst/>
              <a:cxnLst/>
              <a:rect l="l" t="t" r="r" b="b"/>
              <a:pathLst>
                <a:path w="2067560" h="2444750">
                  <a:moveTo>
                    <a:pt x="2067052" y="2444242"/>
                  </a:moveTo>
                  <a:lnTo>
                    <a:pt x="2065134" y="2433320"/>
                  </a:lnTo>
                  <a:lnTo>
                    <a:pt x="2048129" y="2335911"/>
                  </a:lnTo>
                  <a:lnTo>
                    <a:pt x="2046859" y="2329053"/>
                  </a:lnTo>
                  <a:lnTo>
                    <a:pt x="2040255" y="2324481"/>
                  </a:lnTo>
                  <a:lnTo>
                    <a:pt x="2033397" y="2325624"/>
                  </a:lnTo>
                  <a:lnTo>
                    <a:pt x="2026412" y="2326894"/>
                  </a:lnTo>
                  <a:lnTo>
                    <a:pt x="2021840" y="2333371"/>
                  </a:lnTo>
                  <a:lnTo>
                    <a:pt x="2023110" y="2340356"/>
                  </a:lnTo>
                  <a:lnTo>
                    <a:pt x="2030247" y="2381072"/>
                  </a:lnTo>
                  <a:lnTo>
                    <a:pt x="87299" y="82613"/>
                  </a:lnTo>
                  <a:lnTo>
                    <a:pt x="1925167" y="1421498"/>
                  </a:lnTo>
                  <a:lnTo>
                    <a:pt x="1877060" y="1416558"/>
                  </a:lnTo>
                  <a:lnTo>
                    <a:pt x="1870837" y="1421638"/>
                  </a:lnTo>
                  <a:lnTo>
                    <a:pt x="1870075" y="1428623"/>
                  </a:lnTo>
                  <a:lnTo>
                    <a:pt x="1869440" y="1435608"/>
                  </a:lnTo>
                  <a:lnTo>
                    <a:pt x="1874520" y="1441831"/>
                  </a:lnTo>
                  <a:lnTo>
                    <a:pt x="1881505" y="1442466"/>
                  </a:lnTo>
                  <a:lnTo>
                    <a:pt x="1990852" y="1453642"/>
                  </a:lnTo>
                  <a:lnTo>
                    <a:pt x="1988845" y="1449070"/>
                  </a:lnTo>
                  <a:lnTo>
                    <a:pt x="1946783" y="1352931"/>
                  </a:lnTo>
                  <a:lnTo>
                    <a:pt x="1943862" y="1346454"/>
                  </a:lnTo>
                  <a:lnTo>
                    <a:pt x="1936496" y="1343533"/>
                  </a:lnTo>
                  <a:lnTo>
                    <a:pt x="1930019" y="1346454"/>
                  </a:lnTo>
                  <a:lnTo>
                    <a:pt x="1923542" y="1349248"/>
                  </a:lnTo>
                  <a:lnTo>
                    <a:pt x="1920621" y="1356741"/>
                  </a:lnTo>
                  <a:lnTo>
                    <a:pt x="1939963" y="1400898"/>
                  </a:lnTo>
                  <a:lnTo>
                    <a:pt x="17145" y="0"/>
                  </a:lnTo>
                  <a:lnTo>
                    <a:pt x="9525" y="10464"/>
                  </a:lnTo>
                  <a:lnTo>
                    <a:pt x="0" y="18542"/>
                  </a:lnTo>
                  <a:lnTo>
                    <a:pt x="2010727" y="2397341"/>
                  </a:lnTo>
                  <a:lnTo>
                    <a:pt x="1965325" y="2381250"/>
                  </a:lnTo>
                  <a:lnTo>
                    <a:pt x="1958086" y="2384679"/>
                  </a:lnTo>
                  <a:lnTo>
                    <a:pt x="1955673" y="2391283"/>
                  </a:lnTo>
                  <a:lnTo>
                    <a:pt x="1953387" y="2397887"/>
                  </a:lnTo>
                  <a:lnTo>
                    <a:pt x="1956816" y="2405126"/>
                  </a:lnTo>
                  <a:lnTo>
                    <a:pt x="1963420" y="2407539"/>
                  </a:lnTo>
                  <a:lnTo>
                    <a:pt x="2067052" y="244424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9" y="1039368"/>
              <a:ext cx="2868167" cy="42275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84398" y="1060830"/>
              <a:ext cx="2607310" cy="3968750"/>
            </a:xfrm>
            <a:custGeom>
              <a:avLst/>
              <a:gdLst/>
              <a:ahLst/>
              <a:cxnLst/>
              <a:rect l="l" t="t" r="r" b="b"/>
              <a:pathLst>
                <a:path w="2607310" h="3968750">
                  <a:moveTo>
                    <a:pt x="2468953" y="3858698"/>
                  </a:moveTo>
                  <a:lnTo>
                    <a:pt x="2461720" y="3859641"/>
                  </a:lnTo>
                  <a:lnTo>
                    <a:pt x="2455368" y="3863226"/>
                  </a:lnTo>
                  <a:lnTo>
                    <a:pt x="2450718" y="3869182"/>
                  </a:lnTo>
                  <a:lnTo>
                    <a:pt x="2448744" y="3876474"/>
                  </a:lnTo>
                  <a:lnTo>
                    <a:pt x="2449687" y="3883707"/>
                  </a:lnTo>
                  <a:lnTo>
                    <a:pt x="2453272" y="3890059"/>
                  </a:lnTo>
                  <a:lnTo>
                    <a:pt x="2459228" y="3894709"/>
                  </a:lnTo>
                  <a:lnTo>
                    <a:pt x="2606802" y="3968496"/>
                  </a:lnTo>
                  <a:lnTo>
                    <a:pt x="2605707" y="3947287"/>
                  </a:lnTo>
                  <a:lnTo>
                    <a:pt x="2570226" y="3947287"/>
                  </a:lnTo>
                  <a:lnTo>
                    <a:pt x="2531611" y="3888296"/>
                  </a:lnTo>
                  <a:lnTo>
                    <a:pt x="2476246" y="3860673"/>
                  </a:lnTo>
                  <a:lnTo>
                    <a:pt x="2468953" y="3858698"/>
                  </a:lnTo>
                  <a:close/>
                </a:path>
                <a:path w="2607310" h="3968750">
                  <a:moveTo>
                    <a:pt x="2531611" y="3888296"/>
                  </a:moveTo>
                  <a:lnTo>
                    <a:pt x="2570226" y="3947287"/>
                  </a:lnTo>
                  <a:lnTo>
                    <a:pt x="2584715" y="3937762"/>
                  </a:lnTo>
                  <a:lnTo>
                    <a:pt x="2567178" y="3937762"/>
                  </a:lnTo>
                  <a:lnTo>
                    <a:pt x="2565487" y="3905197"/>
                  </a:lnTo>
                  <a:lnTo>
                    <a:pt x="2531611" y="3888296"/>
                  </a:lnTo>
                  <a:close/>
                </a:path>
                <a:path w="2607310" h="3968750">
                  <a:moveTo>
                    <a:pt x="2578354" y="3785616"/>
                  </a:moveTo>
                  <a:lnTo>
                    <a:pt x="2571017" y="3787483"/>
                  </a:lnTo>
                  <a:lnTo>
                    <a:pt x="2565193" y="3791886"/>
                  </a:lnTo>
                  <a:lnTo>
                    <a:pt x="2561441" y="3798171"/>
                  </a:lnTo>
                  <a:lnTo>
                    <a:pt x="2560319" y="3805682"/>
                  </a:lnTo>
                  <a:lnTo>
                    <a:pt x="2563524" y="3867398"/>
                  </a:lnTo>
                  <a:lnTo>
                    <a:pt x="2602103" y="3926332"/>
                  </a:lnTo>
                  <a:lnTo>
                    <a:pt x="2570226" y="3947287"/>
                  </a:lnTo>
                  <a:lnTo>
                    <a:pt x="2605707" y="3947287"/>
                  </a:lnTo>
                  <a:lnTo>
                    <a:pt x="2598292" y="3803650"/>
                  </a:lnTo>
                  <a:lnTo>
                    <a:pt x="2596445" y="3796313"/>
                  </a:lnTo>
                  <a:lnTo>
                    <a:pt x="2592085" y="3790489"/>
                  </a:lnTo>
                  <a:lnTo>
                    <a:pt x="2585845" y="3786737"/>
                  </a:lnTo>
                  <a:lnTo>
                    <a:pt x="2578354" y="3785616"/>
                  </a:lnTo>
                  <a:close/>
                </a:path>
                <a:path w="2607310" h="3968750">
                  <a:moveTo>
                    <a:pt x="2565487" y="3905197"/>
                  </a:moveTo>
                  <a:lnTo>
                    <a:pt x="2567178" y="3937762"/>
                  </a:lnTo>
                  <a:lnTo>
                    <a:pt x="2594610" y="3919728"/>
                  </a:lnTo>
                  <a:lnTo>
                    <a:pt x="2565487" y="3905197"/>
                  </a:lnTo>
                  <a:close/>
                </a:path>
                <a:path w="2607310" h="3968750">
                  <a:moveTo>
                    <a:pt x="2563524" y="3867398"/>
                  </a:moveTo>
                  <a:lnTo>
                    <a:pt x="2565487" y="3905197"/>
                  </a:lnTo>
                  <a:lnTo>
                    <a:pt x="2594610" y="3919728"/>
                  </a:lnTo>
                  <a:lnTo>
                    <a:pt x="2567178" y="3937762"/>
                  </a:lnTo>
                  <a:lnTo>
                    <a:pt x="2584715" y="3937762"/>
                  </a:lnTo>
                  <a:lnTo>
                    <a:pt x="2602103" y="3926332"/>
                  </a:lnTo>
                  <a:lnTo>
                    <a:pt x="2563524" y="3867398"/>
                  </a:lnTo>
                  <a:close/>
                </a:path>
                <a:path w="2607310" h="3968750">
                  <a:moveTo>
                    <a:pt x="31876" y="0"/>
                  </a:moveTo>
                  <a:lnTo>
                    <a:pt x="0" y="20828"/>
                  </a:lnTo>
                  <a:lnTo>
                    <a:pt x="2531611" y="3888296"/>
                  </a:lnTo>
                  <a:lnTo>
                    <a:pt x="2565487" y="3905197"/>
                  </a:lnTo>
                  <a:lnTo>
                    <a:pt x="2563524" y="3867398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3592" y="3160775"/>
              <a:ext cx="432816" cy="26243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39275" y="3352672"/>
              <a:ext cx="176530" cy="2363470"/>
            </a:xfrm>
            <a:custGeom>
              <a:avLst/>
              <a:gdLst/>
              <a:ahLst/>
              <a:cxnLst/>
              <a:rect l="l" t="t" r="r" b="b"/>
              <a:pathLst>
                <a:path w="176529" h="2363470">
                  <a:moveTo>
                    <a:pt x="83096" y="75641"/>
                  </a:moveTo>
                  <a:lnTo>
                    <a:pt x="65210" y="108776"/>
                  </a:lnTo>
                  <a:lnTo>
                    <a:pt x="137874" y="2362936"/>
                  </a:lnTo>
                  <a:lnTo>
                    <a:pt x="175974" y="2361704"/>
                  </a:lnTo>
                  <a:lnTo>
                    <a:pt x="103191" y="107633"/>
                  </a:lnTo>
                  <a:lnTo>
                    <a:pt x="83096" y="75641"/>
                  </a:lnTo>
                  <a:close/>
                </a:path>
                <a:path w="176529" h="2363470">
                  <a:moveTo>
                    <a:pt x="80724" y="0"/>
                  </a:moveTo>
                  <a:lnTo>
                    <a:pt x="2238" y="145161"/>
                  </a:lnTo>
                  <a:lnTo>
                    <a:pt x="0" y="152403"/>
                  </a:lnTo>
                  <a:lnTo>
                    <a:pt x="714" y="159670"/>
                  </a:lnTo>
                  <a:lnTo>
                    <a:pt x="4095" y="166127"/>
                  </a:lnTo>
                  <a:lnTo>
                    <a:pt x="9858" y="170941"/>
                  </a:lnTo>
                  <a:lnTo>
                    <a:pt x="17103" y="173198"/>
                  </a:lnTo>
                  <a:lnTo>
                    <a:pt x="24383" y="172513"/>
                  </a:lnTo>
                  <a:lnTo>
                    <a:pt x="30878" y="169138"/>
                  </a:lnTo>
                  <a:lnTo>
                    <a:pt x="35766" y="163322"/>
                  </a:lnTo>
                  <a:lnTo>
                    <a:pt x="65210" y="108776"/>
                  </a:lnTo>
                  <a:lnTo>
                    <a:pt x="62944" y="38480"/>
                  </a:lnTo>
                  <a:lnTo>
                    <a:pt x="100917" y="37211"/>
                  </a:lnTo>
                  <a:lnTo>
                    <a:pt x="104044" y="37211"/>
                  </a:lnTo>
                  <a:lnTo>
                    <a:pt x="80724" y="0"/>
                  </a:lnTo>
                  <a:close/>
                </a:path>
                <a:path w="176529" h="2363470">
                  <a:moveTo>
                    <a:pt x="104044" y="37211"/>
                  </a:moveTo>
                  <a:lnTo>
                    <a:pt x="100917" y="37211"/>
                  </a:lnTo>
                  <a:lnTo>
                    <a:pt x="103191" y="107633"/>
                  </a:lnTo>
                  <a:lnTo>
                    <a:pt x="136096" y="160019"/>
                  </a:lnTo>
                  <a:lnTo>
                    <a:pt x="141311" y="165508"/>
                  </a:lnTo>
                  <a:lnTo>
                    <a:pt x="148002" y="168497"/>
                  </a:lnTo>
                  <a:lnTo>
                    <a:pt x="155313" y="168771"/>
                  </a:lnTo>
                  <a:lnTo>
                    <a:pt x="162385" y="166115"/>
                  </a:lnTo>
                  <a:lnTo>
                    <a:pt x="167854" y="160847"/>
                  </a:lnTo>
                  <a:lnTo>
                    <a:pt x="170799" y="154162"/>
                  </a:lnTo>
                  <a:lnTo>
                    <a:pt x="171029" y="146881"/>
                  </a:lnTo>
                  <a:lnTo>
                    <a:pt x="168354" y="139826"/>
                  </a:lnTo>
                  <a:lnTo>
                    <a:pt x="104044" y="37211"/>
                  </a:lnTo>
                  <a:close/>
                </a:path>
                <a:path w="176529" h="2363470">
                  <a:moveTo>
                    <a:pt x="100917" y="37211"/>
                  </a:moveTo>
                  <a:lnTo>
                    <a:pt x="62944" y="38480"/>
                  </a:lnTo>
                  <a:lnTo>
                    <a:pt x="65210" y="108776"/>
                  </a:lnTo>
                  <a:lnTo>
                    <a:pt x="83096" y="75641"/>
                  </a:lnTo>
                  <a:lnTo>
                    <a:pt x="65738" y="48005"/>
                  </a:lnTo>
                  <a:lnTo>
                    <a:pt x="98631" y="46862"/>
                  </a:lnTo>
                  <a:lnTo>
                    <a:pt x="101229" y="46862"/>
                  </a:lnTo>
                  <a:lnTo>
                    <a:pt x="100917" y="37211"/>
                  </a:lnTo>
                  <a:close/>
                </a:path>
                <a:path w="176529" h="2363470">
                  <a:moveTo>
                    <a:pt x="101229" y="46862"/>
                  </a:moveTo>
                  <a:lnTo>
                    <a:pt x="98631" y="46862"/>
                  </a:lnTo>
                  <a:lnTo>
                    <a:pt x="83096" y="75641"/>
                  </a:lnTo>
                  <a:lnTo>
                    <a:pt x="103191" y="107633"/>
                  </a:lnTo>
                  <a:lnTo>
                    <a:pt x="101229" y="46862"/>
                  </a:lnTo>
                  <a:close/>
                </a:path>
                <a:path w="176529" h="2363470">
                  <a:moveTo>
                    <a:pt x="98631" y="46862"/>
                  </a:moveTo>
                  <a:lnTo>
                    <a:pt x="65738" y="48005"/>
                  </a:lnTo>
                  <a:lnTo>
                    <a:pt x="83096" y="75641"/>
                  </a:lnTo>
                  <a:lnTo>
                    <a:pt x="98631" y="4686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4391" y="4837176"/>
              <a:ext cx="1642871" cy="9631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00672" y="5018532"/>
              <a:ext cx="1380490" cy="713740"/>
            </a:xfrm>
            <a:custGeom>
              <a:avLst/>
              <a:gdLst/>
              <a:ahLst/>
              <a:cxnLst/>
              <a:rect l="l" t="t" r="r" b="b"/>
              <a:pathLst>
                <a:path w="1380490" h="713739">
                  <a:moveTo>
                    <a:pt x="105256" y="41959"/>
                  </a:moveTo>
                  <a:lnTo>
                    <a:pt x="67590" y="44385"/>
                  </a:lnTo>
                  <a:lnTo>
                    <a:pt x="88261" y="76008"/>
                  </a:lnTo>
                  <a:lnTo>
                    <a:pt x="1363218" y="713498"/>
                  </a:lnTo>
                  <a:lnTo>
                    <a:pt x="1380235" y="679424"/>
                  </a:lnTo>
                  <a:lnTo>
                    <a:pt x="105256" y="41959"/>
                  </a:lnTo>
                  <a:close/>
                </a:path>
                <a:path w="1380490" h="713739">
                  <a:moveTo>
                    <a:pt x="164719" y="0"/>
                  </a:moveTo>
                  <a:lnTo>
                    <a:pt x="0" y="10668"/>
                  </a:lnTo>
                  <a:lnTo>
                    <a:pt x="90297" y="148717"/>
                  </a:lnTo>
                  <a:lnTo>
                    <a:pt x="109710" y="157021"/>
                  </a:lnTo>
                  <a:lnTo>
                    <a:pt x="116712" y="154178"/>
                  </a:lnTo>
                  <a:lnTo>
                    <a:pt x="88261" y="76008"/>
                  </a:lnTo>
                  <a:lnTo>
                    <a:pt x="25400" y="44577"/>
                  </a:lnTo>
                  <a:lnTo>
                    <a:pt x="42417" y="10541"/>
                  </a:lnTo>
                  <a:lnTo>
                    <a:pt x="182973" y="10541"/>
                  </a:lnTo>
                  <a:lnTo>
                    <a:pt x="178482" y="4699"/>
                  </a:lnTo>
                  <a:lnTo>
                    <a:pt x="172178" y="1027"/>
                  </a:lnTo>
                  <a:lnTo>
                    <a:pt x="164719" y="0"/>
                  </a:lnTo>
                  <a:close/>
                </a:path>
                <a:path w="1380490" h="713739">
                  <a:moveTo>
                    <a:pt x="42417" y="10541"/>
                  </a:moveTo>
                  <a:lnTo>
                    <a:pt x="25400" y="44577"/>
                  </a:lnTo>
                  <a:lnTo>
                    <a:pt x="88261" y="76008"/>
                  </a:lnTo>
                  <a:lnTo>
                    <a:pt x="68960" y="46482"/>
                  </a:lnTo>
                  <a:lnTo>
                    <a:pt x="35051" y="46482"/>
                  </a:lnTo>
                  <a:lnTo>
                    <a:pt x="49784" y="17145"/>
                  </a:lnTo>
                  <a:lnTo>
                    <a:pt x="55626" y="17145"/>
                  </a:lnTo>
                  <a:lnTo>
                    <a:pt x="42417" y="10541"/>
                  </a:lnTo>
                  <a:close/>
                </a:path>
                <a:path w="1380490" h="713739">
                  <a:moveTo>
                    <a:pt x="49784" y="17145"/>
                  </a:moveTo>
                  <a:lnTo>
                    <a:pt x="35051" y="46482"/>
                  </a:lnTo>
                  <a:lnTo>
                    <a:pt x="67590" y="44385"/>
                  </a:lnTo>
                  <a:lnTo>
                    <a:pt x="49784" y="17145"/>
                  </a:lnTo>
                  <a:close/>
                </a:path>
                <a:path w="1380490" h="713739">
                  <a:moveTo>
                    <a:pt x="67590" y="44385"/>
                  </a:moveTo>
                  <a:lnTo>
                    <a:pt x="35051" y="46482"/>
                  </a:lnTo>
                  <a:lnTo>
                    <a:pt x="68960" y="46482"/>
                  </a:lnTo>
                  <a:lnTo>
                    <a:pt x="67590" y="44385"/>
                  </a:lnTo>
                  <a:close/>
                </a:path>
                <a:path w="1380490" h="713739">
                  <a:moveTo>
                    <a:pt x="55626" y="17145"/>
                  </a:moveTo>
                  <a:lnTo>
                    <a:pt x="49784" y="17145"/>
                  </a:lnTo>
                  <a:lnTo>
                    <a:pt x="67590" y="44385"/>
                  </a:lnTo>
                  <a:lnTo>
                    <a:pt x="105256" y="41959"/>
                  </a:lnTo>
                  <a:lnTo>
                    <a:pt x="55626" y="17145"/>
                  </a:lnTo>
                  <a:close/>
                </a:path>
                <a:path w="1380490" h="713739">
                  <a:moveTo>
                    <a:pt x="182973" y="10541"/>
                  </a:moveTo>
                  <a:lnTo>
                    <a:pt x="42417" y="10541"/>
                  </a:lnTo>
                  <a:lnTo>
                    <a:pt x="105256" y="41959"/>
                  </a:lnTo>
                  <a:lnTo>
                    <a:pt x="167131" y="37973"/>
                  </a:lnTo>
                  <a:lnTo>
                    <a:pt x="184911" y="17780"/>
                  </a:lnTo>
                  <a:lnTo>
                    <a:pt x="182973" y="10541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000" y="0"/>
              <a:ext cx="1954530" cy="369570"/>
            </a:xfrm>
            <a:custGeom>
              <a:avLst/>
              <a:gdLst/>
              <a:ahLst/>
              <a:cxnLst/>
              <a:rect l="l" t="t" r="r" b="b"/>
              <a:pathLst>
                <a:path w="1954530" h="369570">
                  <a:moveTo>
                    <a:pt x="0" y="369328"/>
                  </a:moveTo>
                  <a:lnTo>
                    <a:pt x="1954402" y="369328"/>
                  </a:lnTo>
                  <a:lnTo>
                    <a:pt x="1954402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52101" y="479950"/>
            <a:ext cx="171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C-Posterior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fibers: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1524027"/>
            <a:ext cx="8229600" cy="175450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702945">
              <a:spcBef>
                <a:spcPts val="290"/>
              </a:spcBef>
              <a:buSzPct val="94444"/>
              <a:buFont typeface="Wingdings"/>
              <a:buChar char=""/>
              <a:tabLst>
                <a:tab pos="274320" algn="l"/>
              </a:tabLst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levatores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ani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two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sides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 an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efficient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muscular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sling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supports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maintains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pelvic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viscera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position.</a:t>
            </a:r>
            <a:endParaRPr>
              <a:latin typeface="Times New Roman"/>
              <a:cs typeface="Times New Roman"/>
            </a:endParaRPr>
          </a:p>
          <a:p>
            <a:pPr marL="273685" indent="-182880">
              <a:buSzPct val="94444"/>
              <a:buFont typeface="Wingdings"/>
              <a:buChar char=""/>
              <a:tabLst>
                <a:tab pos="274320" algn="l"/>
              </a:tabLst>
            </a:pPr>
            <a:r>
              <a:rPr spc="-5" dirty="0">
                <a:latin typeface="Times New Roman"/>
                <a:cs typeface="Times New Roman"/>
              </a:rPr>
              <a:t>They resist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rise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intrapelvic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pressure</a:t>
            </a:r>
            <a:r>
              <a:rPr spc="5" dirty="0">
                <a:latin typeface="Times New Roman"/>
                <a:cs typeface="Times New Roman"/>
              </a:rPr>
              <a:t> during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straining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expulsive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efforts</a:t>
            </a:r>
            <a:endParaRPr>
              <a:latin typeface="Times New Roman"/>
              <a:cs typeface="Times New Roman"/>
            </a:endParaRPr>
          </a:p>
          <a:p>
            <a:pPr marL="91440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of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abdominal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(as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occurs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coughing).</a:t>
            </a:r>
            <a:endParaRPr>
              <a:latin typeface="Times New Roman"/>
              <a:cs typeface="Times New Roman"/>
            </a:endParaRPr>
          </a:p>
          <a:p>
            <a:pPr marL="320040" indent="-229235">
              <a:buSzPct val="94444"/>
              <a:buFont typeface="Wingdings"/>
              <a:buChar char=""/>
              <a:tabLst>
                <a:tab pos="320675" algn="l"/>
              </a:tabLst>
            </a:pPr>
            <a:r>
              <a:rPr spc="-5" dirty="0">
                <a:latin typeface="Times New Roman"/>
                <a:cs typeface="Times New Roman"/>
              </a:rPr>
              <a:t>They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also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have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important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sphincter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action </a:t>
            </a:r>
            <a:r>
              <a:rPr spc="5" dirty="0">
                <a:latin typeface="Times New Roman"/>
                <a:cs typeface="Times New Roman"/>
              </a:rPr>
              <a:t>on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anorectal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junction,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in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91440"/>
            <a:r>
              <a:rPr spc="-15" dirty="0">
                <a:latin typeface="Times New Roman"/>
                <a:cs typeface="Times New Roman"/>
              </a:rPr>
              <a:t>female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serve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also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sphincter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vagina.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3886200"/>
            <a:ext cx="5943600" cy="59247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 marR="323850">
              <a:spcBef>
                <a:spcPts val="300"/>
              </a:spcBef>
            </a:pPr>
            <a:r>
              <a:rPr spc="-10" dirty="0">
                <a:latin typeface="Times New Roman"/>
                <a:cs typeface="Times New Roman"/>
              </a:rPr>
              <a:t>Nerve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supply: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perineal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fourth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sacral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nerve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perineal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branch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pudendal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nerve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838226"/>
            <a:ext cx="2717800" cy="646430"/>
          </a:xfrm>
          <a:custGeom>
            <a:avLst/>
            <a:gdLst/>
            <a:ahLst/>
            <a:cxnLst/>
            <a:rect l="l" t="t" r="r" b="b"/>
            <a:pathLst>
              <a:path w="2717800" h="646430">
                <a:moveTo>
                  <a:pt x="0" y="646328"/>
                </a:moveTo>
                <a:lnTo>
                  <a:pt x="2717419" y="646328"/>
                </a:lnTo>
                <a:lnTo>
                  <a:pt x="2717419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0610" y="862102"/>
            <a:ext cx="2531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Action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Levator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Ani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Muscle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2362200" y="6461970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0" dirty="0"/>
              <a:t>Dr.shatarat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xfrm>
            <a:off x="5562600" y="6461970"/>
            <a:ext cx="411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3/26/2016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10134600" y="6461970"/>
            <a:ext cx="27432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981200"/>
            <a:ext cx="2209800" cy="2308860"/>
          </a:xfrm>
          <a:custGeom>
            <a:avLst/>
            <a:gdLst/>
            <a:ahLst/>
            <a:cxnLst/>
            <a:rect l="l" t="t" r="r" b="b"/>
            <a:pathLst>
              <a:path w="2209800" h="2308860">
                <a:moveTo>
                  <a:pt x="0" y="2308352"/>
                </a:moveTo>
                <a:lnTo>
                  <a:pt x="2209800" y="2308352"/>
                </a:lnTo>
                <a:lnTo>
                  <a:pt x="2209800" y="0"/>
                </a:lnTo>
                <a:lnTo>
                  <a:pt x="0" y="0"/>
                </a:lnTo>
                <a:lnTo>
                  <a:pt x="0" y="230835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8015" y="2005965"/>
            <a:ext cx="192722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This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small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triangular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arises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from </a:t>
            </a:r>
            <a:r>
              <a:rPr dirty="0">
                <a:latin typeface="Times New Roman"/>
                <a:cs typeface="Times New Roman"/>
              </a:rPr>
              <a:t> the spine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ischium </a:t>
            </a:r>
            <a:r>
              <a:rPr spc="-5" dirty="0">
                <a:latin typeface="Times New Roman"/>
                <a:cs typeface="Times New Roman"/>
              </a:rPr>
              <a:t>and </a:t>
            </a:r>
            <a:r>
              <a:rPr dirty="0">
                <a:latin typeface="Times New Roman"/>
                <a:cs typeface="Times New Roman"/>
              </a:rPr>
              <a:t>is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inserted </a:t>
            </a:r>
            <a:r>
              <a:rPr dirty="0">
                <a:latin typeface="Times New Roman"/>
                <a:cs typeface="Times New Roman"/>
              </a:rPr>
              <a:t>into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lower </a:t>
            </a:r>
            <a:r>
              <a:rPr dirty="0">
                <a:latin typeface="Times New Roman"/>
                <a:cs typeface="Times New Roman"/>
              </a:rPr>
              <a:t>end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sacrum </a:t>
            </a:r>
            <a:r>
              <a:rPr dirty="0">
                <a:latin typeface="Times New Roman"/>
                <a:cs typeface="Times New Roman"/>
              </a:rPr>
              <a:t>and into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4893855"/>
            <a:ext cx="2133600" cy="147764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4139" marR="95885" indent="-4445" algn="ctr">
              <a:spcBef>
                <a:spcPts val="305"/>
              </a:spcBef>
            </a:pPr>
            <a:r>
              <a:rPr spc="-5" dirty="0">
                <a:latin typeface="Times New Roman"/>
                <a:cs typeface="Times New Roman"/>
              </a:rPr>
              <a:t>Action: The </a:t>
            </a:r>
            <a:r>
              <a:rPr spc="-10" dirty="0">
                <a:latin typeface="Times New Roman"/>
                <a:cs typeface="Times New Roman"/>
              </a:rPr>
              <a:t>two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assist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levatores </a:t>
            </a:r>
            <a:r>
              <a:rPr dirty="0">
                <a:latin typeface="Times New Roman"/>
                <a:cs typeface="Times New Roman"/>
              </a:rPr>
              <a:t>ani in </a:t>
            </a:r>
            <a:r>
              <a:rPr spc="5" dirty="0">
                <a:latin typeface="Times New Roman"/>
                <a:cs typeface="Times New Roman"/>
              </a:rPr>
              <a:t> supporting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viscera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09288" y="228600"/>
            <a:ext cx="5697220" cy="5867400"/>
            <a:chOff x="2685288" y="228600"/>
            <a:chExt cx="5697220" cy="5867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228600"/>
              <a:ext cx="5334000" cy="5867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288" y="3096767"/>
              <a:ext cx="2255519" cy="1789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31643" y="3120263"/>
              <a:ext cx="1993264" cy="1528445"/>
            </a:xfrm>
            <a:custGeom>
              <a:avLst/>
              <a:gdLst/>
              <a:ahLst/>
              <a:cxnLst/>
              <a:rect l="l" t="t" r="r" b="b"/>
              <a:pathLst>
                <a:path w="1993264" h="1528445">
                  <a:moveTo>
                    <a:pt x="1833880" y="1469770"/>
                  </a:moveTo>
                  <a:lnTo>
                    <a:pt x="1826277" y="1470350"/>
                  </a:lnTo>
                  <a:lnTo>
                    <a:pt x="1819735" y="1473644"/>
                  </a:lnTo>
                  <a:lnTo>
                    <a:pt x="1814931" y="1479129"/>
                  </a:lnTo>
                  <a:lnTo>
                    <a:pt x="1812544" y="1486281"/>
                  </a:lnTo>
                  <a:lnTo>
                    <a:pt x="1813123" y="1493811"/>
                  </a:lnTo>
                  <a:lnTo>
                    <a:pt x="1816417" y="1500330"/>
                  </a:lnTo>
                  <a:lnTo>
                    <a:pt x="1821902" y="1505158"/>
                  </a:lnTo>
                  <a:lnTo>
                    <a:pt x="1829054" y="1507617"/>
                  </a:lnTo>
                  <a:lnTo>
                    <a:pt x="1992883" y="1527937"/>
                  </a:lnTo>
                  <a:lnTo>
                    <a:pt x="1989691" y="1520189"/>
                  </a:lnTo>
                  <a:lnTo>
                    <a:pt x="1951228" y="1520189"/>
                  </a:lnTo>
                  <a:lnTo>
                    <a:pt x="1895222" y="1477423"/>
                  </a:lnTo>
                  <a:lnTo>
                    <a:pt x="1833880" y="1469770"/>
                  </a:lnTo>
                  <a:close/>
                </a:path>
                <a:path w="1993264" h="1528445">
                  <a:moveTo>
                    <a:pt x="1895222" y="1477423"/>
                  </a:moveTo>
                  <a:lnTo>
                    <a:pt x="1951228" y="1520189"/>
                  </a:lnTo>
                  <a:lnTo>
                    <a:pt x="1957249" y="1512316"/>
                  </a:lnTo>
                  <a:lnTo>
                    <a:pt x="1945132" y="1512316"/>
                  </a:lnTo>
                  <a:lnTo>
                    <a:pt x="1932720" y="1482102"/>
                  </a:lnTo>
                  <a:lnTo>
                    <a:pt x="1895222" y="1477423"/>
                  </a:lnTo>
                  <a:close/>
                </a:path>
                <a:path w="1993264" h="1528445">
                  <a:moveTo>
                    <a:pt x="1912570" y="1363658"/>
                  </a:moveTo>
                  <a:lnTo>
                    <a:pt x="1905127" y="1365123"/>
                  </a:lnTo>
                  <a:lnTo>
                    <a:pt x="1898876" y="1369296"/>
                  </a:lnTo>
                  <a:lnTo>
                    <a:pt x="1894840" y="1375362"/>
                  </a:lnTo>
                  <a:lnTo>
                    <a:pt x="1893375" y="1382500"/>
                  </a:lnTo>
                  <a:lnTo>
                    <a:pt x="1894840" y="1389888"/>
                  </a:lnTo>
                  <a:lnTo>
                    <a:pt x="1918403" y="1447248"/>
                  </a:lnTo>
                  <a:lnTo>
                    <a:pt x="1974342" y="1489964"/>
                  </a:lnTo>
                  <a:lnTo>
                    <a:pt x="1951228" y="1520189"/>
                  </a:lnTo>
                  <a:lnTo>
                    <a:pt x="1989691" y="1520189"/>
                  </a:lnTo>
                  <a:lnTo>
                    <a:pt x="1929986" y="1375362"/>
                  </a:lnTo>
                  <a:lnTo>
                    <a:pt x="1925790" y="1369159"/>
                  </a:lnTo>
                  <a:lnTo>
                    <a:pt x="1919716" y="1365123"/>
                  </a:lnTo>
                  <a:lnTo>
                    <a:pt x="1912570" y="1363658"/>
                  </a:lnTo>
                  <a:close/>
                </a:path>
                <a:path w="1993264" h="1528445">
                  <a:moveTo>
                    <a:pt x="1932720" y="1482102"/>
                  </a:moveTo>
                  <a:lnTo>
                    <a:pt x="1945132" y="1512316"/>
                  </a:lnTo>
                  <a:lnTo>
                    <a:pt x="1965197" y="1486154"/>
                  </a:lnTo>
                  <a:lnTo>
                    <a:pt x="1932720" y="1482102"/>
                  </a:lnTo>
                  <a:close/>
                </a:path>
                <a:path w="1993264" h="1528445">
                  <a:moveTo>
                    <a:pt x="1918403" y="1447248"/>
                  </a:moveTo>
                  <a:lnTo>
                    <a:pt x="1932720" y="1482102"/>
                  </a:lnTo>
                  <a:lnTo>
                    <a:pt x="1965197" y="1486154"/>
                  </a:lnTo>
                  <a:lnTo>
                    <a:pt x="1945132" y="1512316"/>
                  </a:lnTo>
                  <a:lnTo>
                    <a:pt x="1957249" y="1512316"/>
                  </a:lnTo>
                  <a:lnTo>
                    <a:pt x="1974342" y="1489964"/>
                  </a:lnTo>
                  <a:lnTo>
                    <a:pt x="1918403" y="1447248"/>
                  </a:lnTo>
                  <a:close/>
                </a:path>
                <a:path w="1993264" h="1528445">
                  <a:moveTo>
                    <a:pt x="23113" y="0"/>
                  </a:moveTo>
                  <a:lnTo>
                    <a:pt x="0" y="30225"/>
                  </a:lnTo>
                  <a:lnTo>
                    <a:pt x="1895222" y="1477423"/>
                  </a:lnTo>
                  <a:lnTo>
                    <a:pt x="1932720" y="1482102"/>
                  </a:lnTo>
                  <a:lnTo>
                    <a:pt x="1918403" y="1447248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3601" y="484878"/>
            <a:ext cx="2127885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 anchor="ctr">
            <a:spAutoFit/>
          </a:bodyPr>
          <a:lstStyle/>
          <a:p>
            <a:pPr marL="104139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2-Coccygeus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23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0" y="533400"/>
            <a:ext cx="8229600" cy="5715000"/>
            <a:chOff x="327662" y="251459"/>
            <a:chExt cx="8829040" cy="6619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2" y="251459"/>
              <a:ext cx="8468863" cy="62590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304799"/>
              <a:ext cx="8305800" cy="6096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950" y="285749"/>
              <a:ext cx="8343900" cy="6134100"/>
            </a:xfrm>
            <a:custGeom>
              <a:avLst/>
              <a:gdLst/>
              <a:ahLst/>
              <a:cxnLst/>
              <a:rect l="l" t="t" r="r" b="b"/>
              <a:pathLst>
                <a:path w="8343900" h="6134100">
                  <a:moveTo>
                    <a:pt x="0" y="6134100"/>
                  </a:moveTo>
                  <a:lnTo>
                    <a:pt x="8343900" y="6134100"/>
                  </a:lnTo>
                  <a:lnTo>
                    <a:pt x="8343900" y="0"/>
                  </a:lnTo>
                  <a:lnTo>
                    <a:pt x="0" y="0"/>
                  </a:lnTo>
                  <a:lnTo>
                    <a:pt x="0" y="6134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6318" y="4982463"/>
              <a:ext cx="3797935" cy="1875789"/>
            </a:xfrm>
            <a:custGeom>
              <a:avLst/>
              <a:gdLst/>
              <a:ahLst/>
              <a:cxnLst/>
              <a:rect l="l" t="t" r="r" b="b"/>
              <a:pathLst>
                <a:path w="3797934" h="1875790">
                  <a:moveTo>
                    <a:pt x="3654679" y="0"/>
                  </a:moveTo>
                  <a:lnTo>
                    <a:pt x="0" y="1535023"/>
                  </a:lnTo>
                  <a:lnTo>
                    <a:pt x="143128" y="1875536"/>
                  </a:lnTo>
                  <a:lnTo>
                    <a:pt x="3797680" y="340487"/>
                  </a:lnTo>
                  <a:lnTo>
                    <a:pt x="3654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46318" y="4982463"/>
              <a:ext cx="3797935" cy="1875789"/>
            </a:xfrm>
            <a:custGeom>
              <a:avLst/>
              <a:gdLst/>
              <a:ahLst/>
              <a:cxnLst/>
              <a:rect l="l" t="t" r="r" b="b"/>
              <a:pathLst>
                <a:path w="3797934" h="1875790">
                  <a:moveTo>
                    <a:pt x="0" y="1535023"/>
                  </a:moveTo>
                  <a:lnTo>
                    <a:pt x="3654679" y="0"/>
                  </a:lnTo>
                  <a:lnTo>
                    <a:pt x="3797680" y="340487"/>
                  </a:lnTo>
                  <a:lnTo>
                    <a:pt x="143128" y="1875536"/>
                  </a:lnTo>
                  <a:lnTo>
                    <a:pt x="0" y="153502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6748" y="5183505"/>
              <a:ext cx="3467988" cy="152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670559"/>
              <a:ext cx="1246632" cy="9113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5715" y="713518"/>
              <a:ext cx="1122045" cy="779145"/>
            </a:xfrm>
            <a:custGeom>
              <a:avLst/>
              <a:gdLst/>
              <a:ahLst/>
              <a:cxnLst/>
              <a:rect l="l" t="t" r="r" b="b"/>
              <a:pathLst>
                <a:path w="1122045" h="779144">
                  <a:moveTo>
                    <a:pt x="1009345" y="158717"/>
                  </a:moveTo>
                  <a:lnTo>
                    <a:pt x="959669" y="129694"/>
                  </a:lnTo>
                  <a:lnTo>
                    <a:pt x="910424" y="101544"/>
                  </a:lnTo>
                  <a:lnTo>
                    <a:pt x="862041" y="75125"/>
                  </a:lnTo>
                  <a:lnTo>
                    <a:pt x="814951" y="51294"/>
                  </a:lnTo>
                  <a:lnTo>
                    <a:pt x="769585" y="30908"/>
                  </a:lnTo>
                  <a:lnTo>
                    <a:pt x="726374" y="14826"/>
                  </a:lnTo>
                  <a:lnTo>
                    <a:pt x="685749" y="3904"/>
                  </a:lnTo>
                  <a:lnTo>
                    <a:pt x="634656" y="0"/>
                  </a:lnTo>
                  <a:lnTo>
                    <a:pt x="589306" y="7324"/>
                  </a:lnTo>
                  <a:lnTo>
                    <a:pt x="546998" y="20830"/>
                  </a:lnTo>
                  <a:lnTo>
                    <a:pt x="505031" y="35469"/>
                  </a:lnTo>
                  <a:lnTo>
                    <a:pt x="460705" y="46195"/>
                  </a:lnTo>
                  <a:lnTo>
                    <a:pt x="413102" y="49553"/>
                  </a:lnTo>
                  <a:lnTo>
                    <a:pt x="364036" y="48979"/>
                  </a:lnTo>
                  <a:lnTo>
                    <a:pt x="314858" y="49533"/>
                  </a:lnTo>
                  <a:lnTo>
                    <a:pt x="266917" y="56274"/>
                  </a:lnTo>
                  <a:lnTo>
                    <a:pt x="221564" y="74262"/>
                  </a:lnTo>
                  <a:lnTo>
                    <a:pt x="184180" y="101339"/>
                  </a:lnTo>
                  <a:lnTo>
                    <a:pt x="146014" y="137800"/>
                  </a:lnTo>
                  <a:lnTo>
                    <a:pt x="109019" y="179735"/>
                  </a:lnTo>
                  <a:lnTo>
                    <a:pt x="75152" y="223238"/>
                  </a:lnTo>
                  <a:lnTo>
                    <a:pt x="46364" y="264397"/>
                  </a:lnTo>
                  <a:lnTo>
                    <a:pt x="24612" y="299306"/>
                  </a:lnTo>
                  <a:lnTo>
                    <a:pt x="5931" y="337456"/>
                  </a:lnTo>
                  <a:lnTo>
                    <a:pt x="0" y="367045"/>
                  </a:lnTo>
                  <a:lnTo>
                    <a:pt x="2859" y="397943"/>
                  </a:lnTo>
                  <a:lnTo>
                    <a:pt x="10553" y="440022"/>
                  </a:lnTo>
                  <a:lnTo>
                    <a:pt x="17131" y="479668"/>
                  </a:lnTo>
                  <a:lnTo>
                    <a:pt x="25662" y="527534"/>
                  </a:lnTo>
                  <a:lnTo>
                    <a:pt x="36930" y="578928"/>
                  </a:lnTo>
                  <a:lnTo>
                    <a:pt x="51713" y="629158"/>
                  </a:lnTo>
                  <a:lnTo>
                    <a:pt x="70796" y="673531"/>
                  </a:lnTo>
                  <a:lnTo>
                    <a:pt x="94957" y="707357"/>
                  </a:lnTo>
                  <a:lnTo>
                    <a:pt x="133783" y="732752"/>
                  </a:lnTo>
                  <a:lnTo>
                    <a:pt x="182175" y="747022"/>
                  </a:lnTo>
                  <a:lnTo>
                    <a:pt x="235070" y="754220"/>
                  </a:lnTo>
                  <a:lnTo>
                    <a:pt x="287403" y="758401"/>
                  </a:lnTo>
                  <a:lnTo>
                    <a:pt x="334111" y="763618"/>
                  </a:lnTo>
                  <a:lnTo>
                    <a:pt x="385424" y="771393"/>
                  </a:lnTo>
                  <a:lnTo>
                    <a:pt x="433435" y="776762"/>
                  </a:lnTo>
                  <a:lnTo>
                    <a:pt x="477497" y="779084"/>
                  </a:lnTo>
                  <a:lnTo>
                    <a:pt x="516966" y="777715"/>
                  </a:lnTo>
                  <a:lnTo>
                    <a:pt x="550067" y="771428"/>
                  </a:lnTo>
                  <a:lnTo>
                    <a:pt x="577656" y="760951"/>
                  </a:lnTo>
                  <a:lnTo>
                    <a:pt x="603030" y="748283"/>
                  </a:lnTo>
                  <a:lnTo>
                    <a:pt x="629488" y="735424"/>
                  </a:lnTo>
                  <a:lnTo>
                    <a:pt x="656678" y="721704"/>
                  </a:lnTo>
                  <a:lnTo>
                    <a:pt x="683177" y="706436"/>
                  </a:lnTo>
                  <a:lnTo>
                    <a:pt x="710962" y="691597"/>
                  </a:lnTo>
                  <a:lnTo>
                    <a:pt x="742010" y="679163"/>
                  </a:lnTo>
                  <a:lnTo>
                    <a:pt x="779076" y="670473"/>
                  </a:lnTo>
                  <a:lnTo>
                    <a:pt x="820321" y="664225"/>
                  </a:lnTo>
                  <a:lnTo>
                    <a:pt x="861114" y="658428"/>
                  </a:lnTo>
                  <a:lnTo>
                    <a:pt x="896823" y="651096"/>
                  </a:lnTo>
                  <a:lnTo>
                    <a:pt x="949559" y="633427"/>
                  </a:lnTo>
                  <a:lnTo>
                    <a:pt x="995248" y="608805"/>
                  </a:lnTo>
                  <a:lnTo>
                    <a:pt x="1048953" y="566641"/>
                  </a:lnTo>
                  <a:lnTo>
                    <a:pt x="1093800" y="524477"/>
                  </a:lnTo>
                  <a:lnTo>
                    <a:pt x="1116481" y="489794"/>
                  </a:lnTo>
                  <a:lnTo>
                    <a:pt x="1121867" y="48218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7" y="3334511"/>
              <a:ext cx="1795272" cy="7406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1055" y="3376295"/>
              <a:ext cx="1668145" cy="610235"/>
            </a:xfrm>
            <a:custGeom>
              <a:avLst/>
              <a:gdLst/>
              <a:ahLst/>
              <a:cxnLst/>
              <a:rect l="l" t="t" r="r" b="b"/>
              <a:pathLst>
                <a:path w="1668145" h="610235">
                  <a:moveTo>
                    <a:pt x="1597243" y="154685"/>
                  </a:moveTo>
                  <a:lnTo>
                    <a:pt x="1555053" y="128683"/>
                  </a:lnTo>
                  <a:lnTo>
                    <a:pt x="1512853" y="103417"/>
                  </a:lnTo>
                  <a:lnTo>
                    <a:pt x="1470646" y="79627"/>
                  </a:lnTo>
                  <a:lnTo>
                    <a:pt x="1428437" y="58050"/>
                  </a:lnTo>
                  <a:lnTo>
                    <a:pt x="1386230" y="39423"/>
                  </a:lnTo>
                  <a:lnTo>
                    <a:pt x="1344030" y="24483"/>
                  </a:lnTo>
                  <a:lnTo>
                    <a:pt x="1301841" y="13969"/>
                  </a:lnTo>
                  <a:lnTo>
                    <a:pt x="1253060" y="9734"/>
                  </a:lnTo>
                  <a:lnTo>
                    <a:pt x="1204878" y="13490"/>
                  </a:lnTo>
                  <a:lnTo>
                    <a:pt x="1156711" y="21923"/>
                  </a:lnTo>
                  <a:lnTo>
                    <a:pt x="1107973" y="31721"/>
                  </a:lnTo>
                  <a:lnTo>
                    <a:pt x="1058077" y="39572"/>
                  </a:lnTo>
                  <a:lnTo>
                    <a:pt x="1006439" y="42163"/>
                  </a:lnTo>
                  <a:lnTo>
                    <a:pt x="959548" y="38941"/>
                  </a:lnTo>
                  <a:lnTo>
                    <a:pt x="910155" y="32327"/>
                  </a:lnTo>
                  <a:lnTo>
                    <a:pt x="859493" y="23796"/>
                  </a:lnTo>
                  <a:lnTo>
                    <a:pt x="808793" y="14822"/>
                  </a:lnTo>
                  <a:lnTo>
                    <a:pt x="759285" y="6881"/>
                  </a:lnTo>
                  <a:lnTo>
                    <a:pt x="712200" y="1449"/>
                  </a:lnTo>
                  <a:lnTo>
                    <a:pt x="668771" y="0"/>
                  </a:lnTo>
                  <a:lnTo>
                    <a:pt x="616210" y="3802"/>
                  </a:lnTo>
                  <a:lnTo>
                    <a:pt x="570741" y="12013"/>
                  </a:lnTo>
                  <a:lnTo>
                    <a:pt x="527638" y="23948"/>
                  </a:lnTo>
                  <a:lnTo>
                    <a:pt x="482172" y="38924"/>
                  </a:lnTo>
                  <a:lnTo>
                    <a:pt x="429617" y="56260"/>
                  </a:lnTo>
                  <a:lnTo>
                    <a:pt x="390396" y="66895"/>
                  </a:lnTo>
                  <a:lnTo>
                    <a:pt x="346202" y="76706"/>
                  </a:lnTo>
                  <a:lnTo>
                    <a:pt x="299094" y="86847"/>
                  </a:lnTo>
                  <a:lnTo>
                    <a:pt x="251135" y="98472"/>
                  </a:lnTo>
                  <a:lnTo>
                    <a:pt x="204384" y="112735"/>
                  </a:lnTo>
                  <a:lnTo>
                    <a:pt x="160902" y="130788"/>
                  </a:lnTo>
                  <a:lnTo>
                    <a:pt x="122749" y="153785"/>
                  </a:lnTo>
                  <a:lnTo>
                    <a:pt x="91988" y="182879"/>
                  </a:lnTo>
                  <a:lnTo>
                    <a:pt x="67110" y="221919"/>
                  </a:lnTo>
                  <a:lnTo>
                    <a:pt x="45501" y="271454"/>
                  </a:lnTo>
                  <a:lnTo>
                    <a:pt x="27573" y="327692"/>
                  </a:lnTo>
                  <a:lnTo>
                    <a:pt x="13738" y="386842"/>
                  </a:lnTo>
                  <a:lnTo>
                    <a:pt x="4410" y="445110"/>
                  </a:lnTo>
                  <a:lnTo>
                    <a:pt x="0" y="498705"/>
                  </a:lnTo>
                  <a:lnTo>
                    <a:pt x="920" y="543834"/>
                  </a:lnTo>
                  <a:lnTo>
                    <a:pt x="7584" y="576706"/>
                  </a:lnTo>
                  <a:lnTo>
                    <a:pt x="27905" y="601219"/>
                  </a:lnTo>
                  <a:lnTo>
                    <a:pt x="60730" y="610079"/>
                  </a:lnTo>
                  <a:lnTo>
                    <a:pt x="102543" y="608377"/>
                  </a:lnTo>
                  <a:lnTo>
                    <a:pt x="149826" y="601203"/>
                  </a:lnTo>
                  <a:lnTo>
                    <a:pt x="199063" y="593649"/>
                  </a:lnTo>
                  <a:lnTo>
                    <a:pt x="246737" y="590803"/>
                  </a:lnTo>
                  <a:lnTo>
                    <a:pt x="294411" y="591430"/>
                  </a:lnTo>
                  <a:lnTo>
                    <a:pt x="345212" y="591283"/>
                  </a:lnTo>
                  <a:lnTo>
                    <a:pt x="397966" y="590756"/>
                  </a:lnTo>
                  <a:lnTo>
                    <a:pt x="451501" y="590239"/>
                  </a:lnTo>
                  <a:lnTo>
                    <a:pt x="504644" y="590124"/>
                  </a:lnTo>
                  <a:lnTo>
                    <a:pt x="556224" y="590803"/>
                  </a:lnTo>
                  <a:lnTo>
                    <a:pt x="607253" y="592968"/>
                  </a:lnTo>
                  <a:lnTo>
                    <a:pt x="658875" y="596519"/>
                  </a:lnTo>
                  <a:lnTo>
                    <a:pt x="710106" y="600471"/>
                  </a:lnTo>
                  <a:lnTo>
                    <a:pt x="759964" y="603842"/>
                  </a:lnTo>
                  <a:lnTo>
                    <a:pt x="807464" y="605647"/>
                  </a:lnTo>
                  <a:lnTo>
                    <a:pt x="851626" y="604900"/>
                  </a:lnTo>
                  <a:lnTo>
                    <a:pt x="920235" y="596310"/>
                  </a:lnTo>
                  <a:lnTo>
                    <a:pt x="988833" y="581993"/>
                  </a:lnTo>
                  <a:lnTo>
                    <a:pt x="1041596" y="568557"/>
                  </a:lnTo>
                  <a:lnTo>
                    <a:pt x="1062700" y="562609"/>
                  </a:lnTo>
                  <a:lnTo>
                    <a:pt x="1105841" y="553732"/>
                  </a:lnTo>
                  <a:lnTo>
                    <a:pt x="1152310" y="543875"/>
                  </a:lnTo>
                  <a:lnTo>
                    <a:pt x="1200733" y="533622"/>
                  </a:lnTo>
                  <a:lnTo>
                    <a:pt x="1249738" y="523559"/>
                  </a:lnTo>
                  <a:lnTo>
                    <a:pt x="1297952" y="514273"/>
                  </a:lnTo>
                  <a:lnTo>
                    <a:pt x="1344005" y="506348"/>
                  </a:lnTo>
                  <a:lnTo>
                    <a:pt x="1399395" y="499638"/>
                  </a:lnTo>
                  <a:lnTo>
                    <a:pt x="1456114" y="495152"/>
                  </a:lnTo>
                  <a:lnTo>
                    <a:pt x="1510462" y="491215"/>
                  </a:lnTo>
                  <a:lnTo>
                    <a:pt x="1558738" y="486150"/>
                  </a:lnTo>
                  <a:lnTo>
                    <a:pt x="1597243" y="478281"/>
                  </a:lnTo>
                  <a:lnTo>
                    <a:pt x="1629346" y="462680"/>
                  </a:lnTo>
                  <a:lnTo>
                    <a:pt x="1648233" y="443102"/>
                  </a:lnTo>
                  <a:lnTo>
                    <a:pt x="1659215" y="423525"/>
                  </a:lnTo>
                  <a:lnTo>
                    <a:pt x="1667601" y="40792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xfrm>
            <a:off x="7363142" y="6507936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24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914400"/>
            <a:ext cx="9448800" cy="5410200"/>
            <a:chOff x="-12699" y="0"/>
            <a:chExt cx="9156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777615" cy="1866900"/>
            </a:xfrm>
            <a:custGeom>
              <a:avLst/>
              <a:gdLst/>
              <a:ahLst/>
              <a:cxnLst/>
              <a:rect l="l" t="t" r="r" b="b"/>
              <a:pathLst>
                <a:path w="3777615" h="1866900">
                  <a:moveTo>
                    <a:pt x="3633977" y="0"/>
                  </a:moveTo>
                  <a:lnTo>
                    <a:pt x="0" y="1526413"/>
                  </a:lnTo>
                  <a:lnTo>
                    <a:pt x="143027" y="1866900"/>
                  </a:lnTo>
                  <a:lnTo>
                    <a:pt x="3777106" y="340486"/>
                  </a:lnTo>
                  <a:lnTo>
                    <a:pt x="3633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777615" cy="1866900"/>
            </a:xfrm>
            <a:custGeom>
              <a:avLst/>
              <a:gdLst/>
              <a:ahLst/>
              <a:cxnLst/>
              <a:rect l="l" t="t" r="r" b="b"/>
              <a:pathLst>
                <a:path w="3777615" h="1866900">
                  <a:moveTo>
                    <a:pt x="0" y="1526413"/>
                  </a:moveTo>
                  <a:lnTo>
                    <a:pt x="3633977" y="0"/>
                  </a:lnTo>
                  <a:lnTo>
                    <a:pt x="3777106" y="340486"/>
                  </a:lnTo>
                  <a:lnTo>
                    <a:pt x="143027" y="1866900"/>
                  </a:lnTo>
                  <a:lnTo>
                    <a:pt x="0" y="152641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340" y="208661"/>
              <a:ext cx="3475364" cy="150761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25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914374"/>
            <a:ext cx="4038600" cy="5355590"/>
          </a:xfrm>
          <a:custGeom>
            <a:avLst/>
            <a:gdLst/>
            <a:ahLst/>
            <a:cxnLst/>
            <a:rect l="l" t="t" r="r" b="b"/>
            <a:pathLst>
              <a:path w="4038600" h="5355590">
                <a:moveTo>
                  <a:pt x="0" y="5355336"/>
                </a:moveTo>
                <a:lnTo>
                  <a:pt x="4038600" y="5355336"/>
                </a:lnTo>
                <a:lnTo>
                  <a:pt x="4038600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5302" y="938607"/>
            <a:ext cx="3869054" cy="523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Injury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the</a:t>
            </a:r>
            <a:r>
              <a:rPr spc="-5" dirty="0">
                <a:latin typeface="Times New Roman"/>
                <a:cs typeface="Times New Roman"/>
              </a:rPr>
              <a:t> pelvic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floor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during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10" dirty="0">
                <a:latin typeface="Times New Roman"/>
                <a:cs typeface="Times New Roman"/>
              </a:rPr>
              <a:t>difficult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childbirth </a:t>
            </a:r>
            <a:r>
              <a:rPr spc="-10" dirty="0">
                <a:latin typeface="Times New Roman"/>
                <a:cs typeface="Times New Roman"/>
              </a:rPr>
              <a:t>can </a:t>
            </a:r>
            <a:r>
              <a:rPr spc="-5" dirty="0">
                <a:latin typeface="Times New Roman"/>
                <a:cs typeface="Times New Roman"/>
              </a:rPr>
              <a:t>result </a:t>
            </a:r>
            <a:r>
              <a:rPr dirty="0">
                <a:latin typeface="Times New Roman"/>
                <a:cs typeface="Times New Roman"/>
              </a:rPr>
              <a:t>in the loss </a:t>
            </a:r>
            <a:r>
              <a:rPr spc="5" dirty="0">
                <a:latin typeface="Times New Roman"/>
                <a:cs typeface="Times New Roman"/>
              </a:rPr>
              <a:t>of support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viscera</a:t>
            </a:r>
            <a:endParaRPr dirty="0">
              <a:latin typeface="Times New Roman"/>
              <a:cs typeface="Times New Roman"/>
            </a:endParaRPr>
          </a:p>
          <a:p>
            <a:pPr marL="59690" algn="ctr">
              <a:lnSpc>
                <a:spcPts val="3810"/>
              </a:lnSpc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lea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3200" u="heavy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endParaRPr sz="2400" dirty="0">
              <a:latin typeface="Times New Roman"/>
              <a:cs typeface="Times New Roman"/>
            </a:endParaRPr>
          </a:p>
          <a:p>
            <a:pPr marL="6985" algn="ctr">
              <a:spcBef>
                <a:spcPts val="3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Uterine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prolapse</a:t>
            </a:r>
            <a:endParaRPr sz="2400" dirty="0">
              <a:latin typeface="Times New Roman"/>
              <a:cs typeface="Times New Roman"/>
            </a:endParaRPr>
          </a:p>
          <a:p>
            <a:pPr marL="6985" algn="ctr"/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Vaginal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prolapse</a:t>
            </a:r>
            <a:endParaRPr sz="2400" dirty="0">
              <a:latin typeface="Times New Roman"/>
              <a:cs typeface="Times New Roman"/>
            </a:endParaRPr>
          </a:p>
          <a:p>
            <a:pPr marL="271145" marR="254635" algn="ctr">
              <a:spcBef>
                <a:spcPts val="5"/>
              </a:spcBef>
            </a:pP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herniation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the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bladder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(cystocele),</a:t>
            </a:r>
            <a:endParaRPr sz="2400" dirty="0">
              <a:latin typeface="Times New Roman"/>
              <a:cs typeface="Times New Roman"/>
            </a:endParaRPr>
          </a:p>
          <a:p>
            <a:pPr marL="58419" marR="47625" algn="ctr">
              <a:lnSpc>
                <a:spcPct val="99200"/>
              </a:lnSpc>
              <a:spcBef>
                <a:spcPts val="2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alteration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position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bladder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neck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urethra,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leading</a:t>
            </a:r>
            <a:r>
              <a:rPr sz="4000" b="1" spc="-5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to</a:t>
            </a:r>
            <a:endParaRPr sz="4000" dirty="0">
              <a:latin typeface="Times New Roman"/>
              <a:cs typeface="Times New Roman"/>
            </a:endParaRPr>
          </a:p>
          <a:p>
            <a:pPr marL="134620" marR="125730" algn="ctr">
              <a:spcBef>
                <a:spcPts val="65"/>
              </a:spcBef>
            </a:pPr>
            <a:r>
              <a:rPr spc="-5" dirty="0">
                <a:latin typeface="Times New Roman"/>
                <a:cs typeface="Times New Roman"/>
              </a:rPr>
              <a:t>stress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incontinence,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patient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dribbles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urine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whenever</a:t>
            </a:r>
            <a:endParaRPr dirty="0">
              <a:latin typeface="Times New Roman"/>
              <a:cs typeface="Times New Roman"/>
            </a:endParaRPr>
          </a:p>
          <a:p>
            <a:pPr marL="121920" marR="113030" algn="ctr">
              <a:lnSpc>
                <a:spcPts val="2140"/>
              </a:lnSpc>
              <a:spcBef>
                <a:spcPts val="90"/>
              </a:spcBef>
            </a:pPr>
            <a:r>
              <a:rPr spc="-5" dirty="0">
                <a:latin typeface="Times New Roman"/>
                <a:cs typeface="Times New Roman"/>
              </a:rPr>
              <a:t>intra-abdominal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pressure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raised,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coughing.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1" y="304788"/>
            <a:ext cx="2519045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spcBef>
                <a:spcPts val="290"/>
              </a:spcBef>
            </a:pPr>
            <a:r>
              <a:rPr dirty="0">
                <a:latin typeface="Times New Roman"/>
                <a:cs typeface="Times New Roman"/>
              </a:rPr>
              <a:t>Injury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Pelvic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Floor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61556" y="327663"/>
            <a:ext cx="4311499" cy="6134308"/>
            <a:chOff x="4518659" y="327661"/>
            <a:chExt cx="4430395" cy="64115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8659" y="327661"/>
              <a:ext cx="4430268" cy="64114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381000"/>
              <a:ext cx="4267200" cy="6248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52949" y="361949"/>
              <a:ext cx="4305300" cy="6286500"/>
            </a:xfrm>
            <a:custGeom>
              <a:avLst/>
              <a:gdLst/>
              <a:ahLst/>
              <a:cxnLst/>
              <a:rect l="l" t="t" r="r" b="b"/>
              <a:pathLst>
                <a:path w="4305300" h="6286500">
                  <a:moveTo>
                    <a:pt x="0" y="6286500"/>
                  </a:moveTo>
                  <a:lnTo>
                    <a:pt x="4305300" y="6286500"/>
                  </a:lnTo>
                  <a:lnTo>
                    <a:pt x="4305300" y="0"/>
                  </a:lnTo>
                  <a:lnTo>
                    <a:pt x="0" y="0"/>
                  </a:lnTo>
                  <a:lnTo>
                    <a:pt x="0" y="6286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629400" y="6494649"/>
            <a:ext cx="2743200" cy="1560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chemeClr val="tx1"/>
                </a:solidFill>
              </a:rPr>
              <a:pPr marL="38100">
                <a:lnSpc>
                  <a:spcPts val="1240"/>
                </a:lnSpc>
              </a:pPr>
              <a:t>26</a:t>
            </a:fld>
            <a:endParaRPr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828800"/>
            <a:ext cx="6705600" cy="457195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4000" y="1"/>
            <a:ext cx="9144000" cy="1754505"/>
          </a:xfrm>
          <a:custGeom>
            <a:avLst/>
            <a:gdLst/>
            <a:ahLst/>
            <a:cxnLst/>
            <a:rect l="l" t="t" r="r" b="b"/>
            <a:pathLst>
              <a:path w="9144000" h="1754505">
                <a:moveTo>
                  <a:pt x="0" y="1754377"/>
                </a:moveTo>
                <a:lnTo>
                  <a:pt x="9144000" y="1754377"/>
                </a:lnTo>
                <a:lnTo>
                  <a:pt x="9144000" y="0"/>
                </a:lnTo>
                <a:lnTo>
                  <a:pt x="0" y="0"/>
                </a:lnTo>
                <a:lnTo>
                  <a:pt x="0" y="1754377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29791" y="23876"/>
            <a:ext cx="8326755" cy="1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pelvic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brim: is</a:t>
            </a:r>
            <a:r>
              <a:rPr spc="-10" dirty="0">
                <a:latin typeface="Times New Roman"/>
                <a:cs typeface="Times New Roman"/>
              </a:rPr>
              <a:t> formed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by;</a:t>
            </a:r>
            <a:endParaRPr>
              <a:latin typeface="Times New Roman"/>
              <a:cs typeface="Times New Roman"/>
            </a:endParaRPr>
          </a:p>
          <a:p>
            <a:pPr marL="7620" algn="ctr"/>
            <a:r>
              <a:rPr spc="-20" dirty="0">
                <a:latin typeface="Times New Roman"/>
                <a:cs typeface="Times New Roman"/>
              </a:rPr>
              <a:t>1-</a:t>
            </a:r>
            <a:r>
              <a:rPr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POSTERIORLLY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: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sacral</a:t>
            </a:r>
            <a:r>
              <a:rPr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promontory</a:t>
            </a:r>
            <a:endParaRPr>
              <a:latin typeface="Times New Roman"/>
              <a:cs typeface="Times New Roman"/>
            </a:endParaRPr>
          </a:p>
          <a:p>
            <a:pPr marL="1270" algn="ctr"/>
            <a:r>
              <a:rPr dirty="0">
                <a:latin typeface="Times New Roman"/>
                <a:cs typeface="Times New Roman"/>
              </a:rPr>
              <a:t>(anterior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margin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first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sacral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vertebra),</a:t>
            </a:r>
            <a:endParaRPr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pc="5" dirty="0">
                <a:latin typeface="Times New Roman"/>
                <a:cs typeface="Times New Roman"/>
              </a:rPr>
              <a:t>2-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laterally: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iliopectineal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lines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(a line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that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runs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downward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-10" dirty="0">
                <a:latin typeface="Times New Roman"/>
                <a:cs typeface="Times New Roman"/>
              </a:rPr>
              <a:t>forward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around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inner</a:t>
            </a:r>
            <a:endParaRPr>
              <a:latin typeface="Times New Roman"/>
              <a:cs typeface="Times New Roman"/>
            </a:endParaRPr>
          </a:p>
          <a:p>
            <a:pPr marL="6985" algn="ctr">
              <a:lnSpc>
                <a:spcPts val="2150"/>
              </a:lnSpc>
            </a:pPr>
            <a:r>
              <a:rPr spc="-10" dirty="0">
                <a:latin typeface="Times New Roman"/>
                <a:cs typeface="Times New Roman"/>
              </a:rPr>
              <a:t>surface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ileum),</a:t>
            </a:r>
            <a:endParaRPr>
              <a:latin typeface="Times New Roman"/>
              <a:cs typeface="Times New Roman"/>
            </a:endParaRPr>
          </a:p>
          <a:p>
            <a:pPr marL="3810" algn="ctr">
              <a:lnSpc>
                <a:spcPts val="2150"/>
              </a:lnSpc>
            </a:pPr>
            <a:r>
              <a:rPr spc="5" dirty="0">
                <a:latin typeface="Times New Roman"/>
                <a:cs typeface="Times New Roman"/>
              </a:rPr>
              <a:t>3-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Anteriorly: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symphysis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(joint</a:t>
            </a:r>
            <a:r>
              <a:rPr spc="-10" dirty="0">
                <a:latin typeface="Times New Roman"/>
                <a:cs typeface="Times New Roman"/>
              </a:rPr>
              <a:t> between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bodies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pubic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bones)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3128" y="513461"/>
            <a:ext cx="103377" cy="96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76400" y="2590749"/>
            <a:ext cx="2209800" cy="1145826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29235" marR="220345"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includes </a:t>
            </a:r>
            <a:r>
              <a:rPr b="1" spc="-10" dirty="0">
                <a:latin typeface="Times New Roman"/>
                <a:cs typeface="Times New Roman"/>
              </a:rPr>
              <a:t>the pubic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crest, iliopectineal </a:t>
            </a:r>
            <a:r>
              <a:rPr b="1" spc="-4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line,</a:t>
            </a:r>
            <a:endParaRPr>
              <a:latin typeface="Times New Roman"/>
              <a:cs typeface="Times New Roman"/>
            </a:endParaRPr>
          </a:p>
          <a:p>
            <a:pPr marL="57150" algn="ctr">
              <a:spcBef>
                <a:spcPts val="5"/>
              </a:spcBef>
            </a:pPr>
            <a:r>
              <a:rPr b="1" spc="-15" dirty="0">
                <a:latin typeface="Times New Roman"/>
                <a:cs typeface="Times New Roman"/>
              </a:rPr>
              <a:t>and arcuate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line.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1" y="1904987"/>
            <a:ext cx="1774825" cy="3148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0965">
              <a:spcBef>
                <a:spcPts val="295"/>
              </a:spcBef>
            </a:pPr>
            <a:r>
              <a:rPr b="1" spc="-10" dirty="0">
                <a:latin typeface="Times New Roman"/>
                <a:cs typeface="Times New Roman"/>
              </a:rPr>
              <a:t>linea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terminalis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2436" y="3809987"/>
            <a:ext cx="2345690" cy="369570"/>
          </a:xfrm>
          <a:custGeom>
            <a:avLst/>
            <a:gdLst/>
            <a:ahLst/>
            <a:cxnLst/>
            <a:rect l="l" t="t" r="r" b="b"/>
            <a:pathLst>
              <a:path w="2345690" h="369570">
                <a:moveTo>
                  <a:pt x="0" y="369328"/>
                </a:moveTo>
                <a:lnTo>
                  <a:pt x="2345563" y="369328"/>
                </a:lnTo>
                <a:lnTo>
                  <a:pt x="234556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03718" y="3832605"/>
            <a:ext cx="210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sacral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promontory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24054" y="3104547"/>
            <a:ext cx="2188845" cy="844550"/>
            <a:chOff x="4660391" y="3236976"/>
            <a:chExt cx="2188845" cy="8445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0391" y="3236976"/>
              <a:ext cx="2188464" cy="844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76672" y="3389165"/>
              <a:ext cx="1927225" cy="624205"/>
            </a:xfrm>
            <a:custGeom>
              <a:avLst/>
              <a:gdLst/>
              <a:ahLst/>
              <a:cxnLst/>
              <a:rect l="l" t="t" r="r" b="b"/>
              <a:pathLst>
                <a:path w="1927225" h="624204">
                  <a:moveTo>
                    <a:pt x="109198" y="52094"/>
                  </a:moveTo>
                  <a:lnTo>
                    <a:pt x="72525" y="61126"/>
                  </a:lnTo>
                  <a:lnTo>
                    <a:pt x="98499" y="88662"/>
                  </a:lnTo>
                  <a:lnTo>
                    <a:pt x="1916429" y="623780"/>
                  </a:lnTo>
                  <a:lnTo>
                    <a:pt x="1927225" y="587204"/>
                  </a:lnTo>
                  <a:lnTo>
                    <a:pt x="109198" y="52094"/>
                  </a:lnTo>
                  <a:close/>
                </a:path>
                <a:path w="1927225" h="624204">
                  <a:moveTo>
                    <a:pt x="167794" y="0"/>
                  </a:moveTo>
                  <a:lnTo>
                    <a:pt x="160274" y="337"/>
                  </a:lnTo>
                  <a:lnTo>
                    <a:pt x="0" y="39834"/>
                  </a:lnTo>
                  <a:lnTo>
                    <a:pt x="113284" y="159849"/>
                  </a:lnTo>
                  <a:lnTo>
                    <a:pt x="119473" y="164201"/>
                  </a:lnTo>
                  <a:lnTo>
                    <a:pt x="126603" y="165802"/>
                  </a:lnTo>
                  <a:lnTo>
                    <a:pt x="133804" y="164617"/>
                  </a:lnTo>
                  <a:lnTo>
                    <a:pt x="98499" y="88662"/>
                  </a:lnTo>
                  <a:lnTo>
                    <a:pt x="30987" y="68790"/>
                  </a:lnTo>
                  <a:lnTo>
                    <a:pt x="41655" y="32214"/>
                  </a:lnTo>
                  <a:lnTo>
                    <a:pt x="177844" y="32214"/>
                  </a:lnTo>
                  <a:lnTo>
                    <a:pt x="181086" y="28642"/>
                  </a:lnTo>
                  <a:lnTo>
                    <a:pt x="183596" y="21774"/>
                  </a:lnTo>
                  <a:lnTo>
                    <a:pt x="183261" y="14180"/>
                  </a:lnTo>
                  <a:lnTo>
                    <a:pt x="180026" y="7373"/>
                  </a:lnTo>
                  <a:lnTo>
                    <a:pt x="174625" y="2496"/>
                  </a:lnTo>
                  <a:lnTo>
                    <a:pt x="167794" y="0"/>
                  </a:lnTo>
                  <a:close/>
                </a:path>
                <a:path w="1927225" h="624204">
                  <a:moveTo>
                    <a:pt x="41655" y="32214"/>
                  </a:moveTo>
                  <a:lnTo>
                    <a:pt x="30987" y="68790"/>
                  </a:lnTo>
                  <a:lnTo>
                    <a:pt x="98499" y="88662"/>
                  </a:lnTo>
                  <a:lnTo>
                    <a:pt x="79874" y="68917"/>
                  </a:lnTo>
                  <a:lnTo>
                    <a:pt x="40893" y="68917"/>
                  </a:lnTo>
                  <a:lnTo>
                    <a:pt x="50164" y="37421"/>
                  </a:lnTo>
                  <a:lnTo>
                    <a:pt x="59346" y="37421"/>
                  </a:lnTo>
                  <a:lnTo>
                    <a:pt x="41655" y="32214"/>
                  </a:lnTo>
                  <a:close/>
                </a:path>
                <a:path w="1927225" h="624204">
                  <a:moveTo>
                    <a:pt x="50164" y="37421"/>
                  </a:moveTo>
                  <a:lnTo>
                    <a:pt x="40893" y="68917"/>
                  </a:lnTo>
                  <a:lnTo>
                    <a:pt x="72525" y="61126"/>
                  </a:lnTo>
                  <a:lnTo>
                    <a:pt x="50164" y="37421"/>
                  </a:lnTo>
                  <a:close/>
                </a:path>
                <a:path w="1927225" h="624204">
                  <a:moveTo>
                    <a:pt x="72525" y="61126"/>
                  </a:moveTo>
                  <a:lnTo>
                    <a:pt x="40893" y="68917"/>
                  </a:lnTo>
                  <a:lnTo>
                    <a:pt x="79874" y="68917"/>
                  </a:lnTo>
                  <a:lnTo>
                    <a:pt x="72525" y="61126"/>
                  </a:lnTo>
                  <a:close/>
                </a:path>
                <a:path w="1927225" h="624204">
                  <a:moveTo>
                    <a:pt x="59346" y="37421"/>
                  </a:moveTo>
                  <a:lnTo>
                    <a:pt x="50164" y="37421"/>
                  </a:lnTo>
                  <a:lnTo>
                    <a:pt x="72525" y="61126"/>
                  </a:lnTo>
                  <a:lnTo>
                    <a:pt x="109198" y="52094"/>
                  </a:lnTo>
                  <a:lnTo>
                    <a:pt x="59346" y="37421"/>
                  </a:lnTo>
                  <a:close/>
                </a:path>
                <a:path w="1927225" h="624204">
                  <a:moveTo>
                    <a:pt x="177844" y="32214"/>
                  </a:moveTo>
                  <a:lnTo>
                    <a:pt x="41655" y="32214"/>
                  </a:lnTo>
                  <a:lnTo>
                    <a:pt x="109198" y="52094"/>
                  </a:lnTo>
                  <a:lnTo>
                    <a:pt x="169290" y="37294"/>
                  </a:lnTo>
                  <a:lnTo>
                    <a:pt x="176170" y="34057"/>
                  </a:lnTo>
                  <a:lnTo>
                    <a:pt x="177844" y="32214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08107" y="6466738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1447762"/>
            <a:ext cx="4572000" cy="86183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3189" marR="111760" algn="ctr">
              <a:lnSpc>
                <a:spcPct val="99400"/>
              </a:lnSpc>
              <a:spcBef>
                <a:spcPts val="305"/>
              </a:spcBef>
            </a:pPr>
            <a:r>
              <a:rPr spc="-5" dirty="0">
                <a:latin typeface="Times New Roman"/>
                <a:cs typeface="Times New Roman"/>
              </a:rPr>
              <a:t>Above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brim is the </a:t>
            </a:r>
            <a:r>
              <a:rPr spc="-10" dirty="0">
                <a:latin typeface="Times New Roman"/>
                <a:cs typeface="Times New Roman"/>
              </a:rPr>
              <a:t>false </a:t>
            </a:r>
            <a:r>
              <a:rPr spc="-5" dirty="0">
                <a:latin typeface="Times New Roman"/>
                <a:cs typeface="Times New Roman"/>
              </a:rPr>
              <a:t>pelvis, which </a:t>
            </a:r>
            <a:r>
              <a:rPr spc="-10" dirty="0">
                <a:latin typeface="Times New Roman"/>
                <a:cs typeface="Times New Roman"/>
              </a:rPr>
              <a:t>forms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 </a:t>
            </a:r>
            <a:r>
              <a:rPr spc="5"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abdominal </a:t>
            </a:r>
            <a:r>
              <a:rPr spc="-30" dirty="0">
                <a:latin typeface="Times New Roman"/>
                <a:cs typeface="Times New Roman"/>
              </a:rPr>
              <a:t>cavity. </a:t>
            </a:r>
            <a:r>
              <a:rPr dirty="0">
                <a:latin typeface="Times New Roman"/>
                <a:cs typeface="Times New Roman"/>
              </a:rPr>
              <a:t>Below </a:t>
            </a:r>
            <a:r>
              <a:rPr spc="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brim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true</a:t>
            </a:r>
            <a:r>
              <a:rPr spc="-5" dirty="0">
                <a:latin typeface="Times New Roman"/>
                <a:cs typeface="Times New Roman"/>
              </a:rPr>
              <a:t> pelvis.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228575"/>
            <a:ext cx="4572000" cy="60144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445" algn="ctr">
              <a:lnSpc>
                <a:spcPts val="2150"/>
              </a:lnSpc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</a:t>
            </a:r>
            <a:r>
              <a:rPr dirty="0">
                <a:latin typeface="Times New Roman"/>
                <a:cs typeface="Times New Roman"/>
              </a:rPr>
              <a:t> is divided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two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11430" algn="ctr">
              <a:lnSpc>
                <a:spcPts val="2150"/>
              </a:lnSpc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pelvic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brim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0" y="3352774"/>
            <a:ext cx="3276600" cy="230886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40" algn="ctr">
              <a:spcBef>
                <a:spcPts val="300"/>
              </a:spcBef>
            </a:pPr>
            <a:r>
              <a:rPr b="1" spc="-5" dirty="0">
                <a:latin typeface="Times New Roman"/>
                <a:cs typeface="Times New Roman"/>
              </a:rPr>
              <a:t>False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Pelvis</a:t>
            </a:r>
            <a:endParaRPr>
              <a:latin typeface="Times New Roman"/>
              <a:cs typeface="Times New Roman"/>
            </a:endParaRPr>
          </a:p>
          <a:p>
            <a:pPr marL="100965" marR="99060" indent="5715" algn="ctr"/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false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little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clinical importance.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5" dirty="0">
                <a:latin typeface="Times New Roman"/>
                <a:cs typeface="Times New Roman"/>
              </a:rPr>
              <a:t>bounded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behind by the </a:t>
            </a:r>
            <a:r>
              <a:rPr spc="-5" dirty="0">
                <a:latin typeface="Times New Roman"/>
                <a:cs typeface="Times New Roman"/>
              </a:rPr>
              <a:t>lumbar vertebrae,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laterally </a:t>
            </a:r>
            <a:r>
              <a:rPr spc="5" dirty="0">
                <a:latin typeface="Times New Roman"/>
                <a:cs typeface="Times New Roman"/>
              </a:rPr>
              <a:t>by </a:t>
            </a:r>
            <a:r>
              <a:rPr dirty="0">
                <a:latin typeface="Times New Roman"/>
                <a:cs typeface="Times New Roman"/>
              </a:rPr>
              <a:t>the iliac </a:t>
            </a:r>
            <a:r>
              <a:rPr spc="-10" dirty="0">
                <a:latin typeface="Times New Roman"/>
                <a:cs typeface="Times New Roman"/>
              </a:rPr>
              <a:t>fossae </a:t>
            </a:r>
            <a:r>
              <a:rPr dirty="0">
                <a:latin typeface="Times New Roman"/>
                <a:cs typeface="Times New Roman"/>
              </a:rPr>
              <a:t>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iliacus </a:t>
            </a:r>
            <a:r>
              <a:rPr spc="-10" dirty="0">
                <a:latin typeface="Times New Roman"/>
                <a:cs typeface="Times New Roman"/>
              </a:rPr>
              <a:t>muscles, </a:t>
            </a:r>
            <a:r>
              <a:rPr spc="-5" dirty="0">
                <a:latin typeface="Times New Roman"/>
                <a:cs typeface="Times New Roman"/>
              </a:rPr>
              <a:t>and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5" dirty="0">
                <a:latin typeface="Times New Roman"/>
                <a:cs typeface="Times New Roman"/>
              </a:rPr>
              <a:t>front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by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lower </a:t>
            </a:r>
            <a:r>
              <a:rPr dirty="0">
                <a:latin typeface="Times New Roman"/>
                <a:cs typeface="Times New Roman"/>
              </a:rPr>
              <a:t>part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anterior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abdominal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wall.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600" y="3358260"/>
            <a:ext cx="3352800" cy="258572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080" algn="ctr">
              <a:spcBef>
                <a:spcPts val="300"/>
              </a:spcBef>
            </a:pPr>
            <a:r>
              <a:rPr b="1" spc="-45" dirty="0">
                <a:latin typeface="Times New Roman"/>
                <a:cs typeface="Times New Roman"/>
              </a:rPr>
              <a:t>True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Pelvis</a:t>
            </a:r>
            <a:endParaRPr>
              <a:latin typeface="Times New Roman"/>
              <a:cs typeface="Times New Roman"/>
            </a:endParaRPr>
          </a:p>
          <a:p>
            <a:pPr marL="121285" marR="107314" indent="-5080" algn="ctr"/>
            <a:r>
              <a:rPr spc="-5" dirty="0">
                <a:latin typeface="Times New Roman"/>
                <a:cs typeface="Times New Roman"/>
              </a:rPr>
              <a:t>Knowledge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 shape 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dimensions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female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is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great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importance</a:t>
            </a:r>
            <a:r>
              <a:rPr b="1"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obstetrics, </a:t>
            </a:r>
            <a:r>
              <a:rPr spc="-5" dirty="0">
                <a:latin typeface="Times New Roman"/>
                <a:cs typeface="Times New Roman"/>
              </a:rPr>
              <a:t>because </a:t>
            </a:r>
            <a:r>
              <a:rPr dirty="0">
                <a:latin typeface="Times New Roman"/>
                <a:cs typeface="Times New Roman"/>
              </a:rPr>
              <a:t>it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bony 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canal </a:t>
            </a:r>
            <a:r>
              <a:rPr dirty="0">
                <a:latin typeface="Times New Roman"/>
                <a:cs typeface="Times New Roman"/>
              </a:rPr>
              <a:t>through </a:t>
            </a:r>
            <a:r>
              <a:rPr spc="-5" dirty="0">
                <a:latin typeface="Times New Roman"/>
                <a:cs typeface="Times New Roman"/>
              </a:rPr>
              <a:t>which </a:t>
            </a:r>
            <a:r>
              <a:rPr dirty="0">
                <a:latin typeface="Times New Roman"/>
                <a:cs typeface="Times New Roman"/>
              </a:rPr>
              <a:t>the child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passes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during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birth.</a:t>
            </a:r>
            <a:endParaRPr>
              <a:latin typeface="Times New Roman"/>
              <a:cs typeface="Times New Roman"/>
            </a:endParaRPr>
          </a:p>
          <a:p>
            <a:pPr marL="1270" algn="ctr">
              <a:spcBef>
                <a:spcPts val="5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true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 has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inlet,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</a:t>
            </a:r>
            <a:endParaRPr>
              <a:latin typeface="Times New Roman"/>
              <a:cs typeface="Times New Roman"/>
            </a:endParaRPr>
          </a:p>
          <a:p>
            <a:pPr marL="190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outlet,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cavity.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0" y="2374393"/>
            <a:ext cx="485140" cy="978535"/>
          </a:xfrm>
          <a:custGeom>
            <a:avLst/>
            <a:gdLst/>
            <a:ahLst/>
            <a:cxnLst/>
            <a:rect l="l" t="t" r="r" b="b"/>
            <a:pathLst>
              <a:path w="485140" h="978535">
                <a:moveTo>
                  <a:pt x="0" y="736092"/>
                </a:moveTo>
                <a:lnTo>
                  <a:pt x="121158" y="736092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736092"/>
                </a:lnTo>
                <a:lnTo>
                  <a:pt x="484631" y="736092"/>
                </a:lnTo>
                <a:lnTo>
                  <a:pt x="242315" y="978408"/>
                </a:lnTo>
                <a:lnTo>
                  <a:pt x="0" y="73609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12667" y="2349501"/>
            <a:ext cx="510540" cy="1003935"/>
            <a:chOff x="1788667" y="2349500"/>
            <a:chExt cx="510540" cy="1003935"/>
          </a:xfrm>
        </p:grpSpPr>
        <p:sp>
          <p:nvSpPr>
            <p:cNvPr id="8" name="object 8"/>
            <p:cNvSpPr/>
            <p:nvPr/>
          </p:nvSpPr>
          <p:spPr>
            <a:xfrm>
              <a:off x="1801367" y="23622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8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1367" y="2362200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8"/>
                  </a:lnTo>
                  <a:lnTo>
                    <a:pt x="0" y="736091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08107" y="6466738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4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8107" y="1690752"/>
            <a:ext cx="8915400" cy="4737886"/>
            <a:chOff x="0" y="1690751"/>
            <a:chExt cx="8915400" cy="4989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7926" y="1690751"/>
              <a:ext cx="6967474" cy="47862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648162"/>
              <a:ext cx="2362200" cy="2031364"/>
            </a:xfrm>
            <a:custGeom>
              <a:avLst/>
              <a:gdLst/>
              <a:ahLst/>
              <a:cxnLst/>
              <a:rect l="l" t="t" r="r" b="b"/>
              <a:pathLst>
                <a:path w="2362200" h="2031365">
                  <a:moveTo>
                    <a:pt x="2362200" y="0"/>
                  </a:moveTo>
                  <a:lnTo>
                    <a:pt x="0" y="0"/>
                  </a:lnTo>
                  <a:lnTo>
                    <a:pt x="0" y="2031364"/>
                  </a:lnTo>
                  <a:lnTo>
                    <a:pt x="2362200" y="2031364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0370" y="457200"/>
            <a:ext cx="5638800" cy="868186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 anchor="ctr">
            <a:spAutoFit/>
          </a:bodyPr>
          <a:lstStyle/>
          <a:p>
            <a:pPr marL="114300" marR="107314" indent="-3175" algn="ctr">
              <a:lnSpc>
                <a:spcPct val="100000"/>
              </a:lnSpc>
              <a:spcBef>
                <a:spcPts val="290"/>
              </a:spcBef>
              <a:defRPr/>
            </a:pPr>
            <a:r>
              <a:rPr sz="18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pelvic outlet is bounded posteriorly by the  coccyx, laterally by the ischial tuberosities, and  anteriorly by the pubic arch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3429000"/>
            <a:ext cx="2362200" cy="203136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214629">
              <a:spcBef>
                <a:spcPts val="305"/>
              </a:spcBef>
            </a:pPr>
            <a:r>
              <a:rPr spc="-5" dirty="0">
                <a:latin typeface="Times New Roman"/>
                <a:cs typeface="Times New Roman"/>
              </a:rPr>
              <a:t>The pelvic cavity lies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 </a:t>
            </a:r>
            <a:r>
              <a:rPr dirty="0">
                <a:latin typeface="Times New Roman"/>
                <a:cs typeface="Times New Roman"/>
              </a:rPr>
              <a:t>the inlet and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outlet.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short,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curved canal, </a:t>
            </a:r>
            <a:r>
              <a:rPr spc="-10" dirty="0">
                <a:latin typeface="Times New Roman"/>
                <a:cs typeface="Times New Roman"/>
              </a:rPr>
              <a:t>with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shallow anterior </a:t>
            </a:r>
            <a:r>
              <a:rPr spc="-15" dirty="0">
                <a:latin typeface="Times New Roman"/>
                <a:cs typeface="Times New Roman"/>
              </a:rPr>
              <a:t>wall 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a </a:t>
            </a:r>
            <a:r>
              <a:rPr spc="-10" dirty="0">
                <a:latin typeface="Times New Roman"/>
                <a:cs typeface="Times New Roman"/>
              </a:rPr>
              <a:t>much </a:t>
            </a:r>
            <a:r>
              <a:rPr spc="-5" dirty="0">
                <a:latin typeface="Times New Roman"/>
                <a:cs typeface="Times New Roman"/>
              </a:rPr>
              <a:t>deeper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po</a:t>
            </a:r>
            <a:r>
              <a:rPr spc="-5" dirty="0">
                <a:latin typeface="Times New Roman"/>
                <a:cs typeface="Times New Roman"/>
              </a:rPr>
              <a:t>st</a:t>
            </a:r>
            <a:r>
              <a:rPr spc="-220" dirty="0">
                <a:latin typeface="Times New Roman"/>
                <a:cs typeface="Times New Roman"/>
              </a:rPr>
              <a:t>e</a:t>
            </a:r>
            <a:r>
              <a:rPr spc="-600" baseline="-11574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spc="-215" dirty="0">
                <a:latin typeface="Times New Roman"/>
                <a:cs typeface="Times New Roman"/>
              </a:rPr>
              <a:t>r</a:t>
            </a:r>
            <a:r>
              <a:rPr spc="-382" baseline="-11574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pc="-254" dirty="0">
                <a:latin typeface="Times New Roman"/>
                <a:cs typeface="Times New Roman"/>
              </a:rPr>
              <a:t>i</a:t>
            </a:r>
            <a:r>
              <a:rPr spc="-532" baseline="-11574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pc="-555" dirty="0">
                <a:latin typeface="Times New Roman"/>
                <a:cs typeface="Times New Roman"/>
              </a:rPr>
              <a:t>o</a:t>
            </a:r>
            <a:r>
              <a:rPr spc="-60" baseline="-11574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pc="-570" dirty="0">
                <a:latin typeface="Times New Roman"/>
                <a:cs typeface="Times New Roman"/>
              </a:rPr>
              <a:t>r</a:t>
            </a:r>
            <a:r>
              <a:rPr spc="-15" baseline="-11574"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pc="-172" baseline="-11574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pc="-1205" dirty="0">
                <a:latin typeface="Times New Roman"/>
                <a:cs typeface="Times New Roman"/>
              </a:rPr>
              <a:t>w</a:t>
            </a:r>
            <a:r>
              <a:rPr spc="-15" baseline="-11574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pc="-60" baseline="-11574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pc="-770" dirty="0">
                <a:latin typeface="Times New Roman"/>
                <a:cs typeface="Times New Roman"/>
              </a:rPr>
              <a:t>a</a:t>
            </a:r>
            <a:r>
              <a:rPr baseline="-11574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r>
              <a:rPr spc="-179" baseline="-1157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>
                <a:latin typeface="Times New Roman"/>
                <a:cs typeface="Times New Roman"/>
              </a:rPr>
              <a:t>ll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33507" y="6428638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1219200"/>
            <a:ext cx="6629400" cy="4343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981200" y="206715"/>
            <a:ext cx="8470139" cy="646430"/>
          </a:xfrm>
          <a:custGeom>
            <a:avLst/>
            <a:gdLst/>
            <a:ahLst/>
            <a:cxnLst/>
            <a:rect l="l" t="t" r="r" b="b"/>
            <a:pathLst>
              <a:path w="9144000" h="646430">
                <a:moveTo>
                  <a:pt x="0" y="646328"/>
                </a:moveTo>
                <a:lnTo>
                  <a:pt x="9144000" y="646328"/>
                </a:lnTo>
                <a:lnTo>
                  <a:pt x="914400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7701" y="237743"/>
            <a:ext cx="789279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114675" marR="5080" indent="-3100705">
              <a:lnSpc>
                <a:spcPct val="100000"/>
              </a:lnSpc>
              <a:spcBef>
                <a:spcPts val="100"/>
              </a:spcBef>
            </a:pPr>
            <a:r>
              <a:rPr sz="18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pelvic outlet has three wide notches. 1- Anteriorly, </a:t>
            </a:r>
            <a:r>
              <a:rPr sz="1800" b="1" u="sng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</a:t>
            </a:r>
            <a:r>
              <a:rPr sz="1800" b="1" u="sng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pubic arch </a:t>
            </a:r>
            <a:r>
              <a:rPr sz="18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 </a:t>
            </a:r>
            <a:r>
              <a:rPr sz="1800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between</a:t>
            </a:r>
            <a:r>
              <a:rPr lang="en-US" sz="1800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/>
            </a:r>
            <a:br>
              <a:rPr lang="en-US" sz="1800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</a:br>
            <a:r>
              <a:rPr sz="1800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800" b="1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</a:t>
            </a:r>
            <a:r>
              <a:rPr sz="1800" b="1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ischiopubic rami,</a:t>
            </a:r>
          </a:p>
        </p:txBody>
      </p:sp>
      <p:sp>
        <p:nvSpPr>
          <p:cNvPr id="5" name="object 5"/>
          <p:cNvSpPr/>
          <p:nvPr/>
        </p:nvSpPr>
        <p:spPr>
          <a:xfrm>
            <a:off x="1981200" y="4571987"/>
            <a:ext cx="1738630" cy="369570"/>
          </a:xfrm>
          <a:custGeom>
            <a:avLst/>
            <a:gdLst/>
            <a:ahLst/>
            <a:cxnLst/>
            <a:rect l="l" t="t" r="r" b="b"/>
            <a:pathLst>
              <a:path w="1738630" h="369570">
                <a:moveTo>
                  <a:pt x="0" y="369328"/>
                </a:moveTo>
                <a:lnTo>
                  <a:pt x="1738630" y="369328"/>
                </a:lnTo>
                <a:lnTo>
                  <a:pt x="173863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1200" y="4571987"/>
            <a:ext cx="1738630" cy="312906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spcBef>
                <a:spcPts val="280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pubic</a:t>
            </a:r>
            <a:r>
              <a:rPr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</a:t>
            </a:r>
            <a:r>
              <a:rPr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72839" y="3770376"/>
            <a:ext cx="6826250" cy="1073150"/>
            <a:chOff x="2148839" y="3770376"/>
            <a:chExt cx="6826250" cy="1073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7135" y="3770376"/>
              <a:ext cx="1328927" cy="8869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2000" y="38100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0" y="0"/>
                  </a:moveTo>
                  <a:lnTo>
                    <a:pt x="1219200" y="76200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0336" y="3770376"/>
              <a:ext cx="1176527" cy="8107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05200" y="3810000"/>
              <a:ext cx="1066800" cy="685800"/>
            </a:xfrm>
            <a:custGeom>
              <a:avLst/>
              <a:gdLst/>
              <a:ahLst/>
              <a:cxnLst/>
              <a:rect l="l" t="t" r="r" b="b"/>
              <a:pathLst>
                <a:path w="1066800" h="685800">
                  <a:moveTo>
                    <a:pt x="1066800" y="0"/>
                  </a:moveTo>
                  <a:lnTo>
                    <a:pt x="0" y="68580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8839" y="4681728"/>
              <a:ext cx="2087880" cy="1615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95829" y="4724400"/>
              <a:ext cx="1995170" cy="32384"/>
            </a:xfrm>
            <a:custGeom>
              <a:avLst/>
              <a:gdLst/>
              <a:ahLst/>
              <a:cxnLst/>
              <a:rect l="l" t="t" r="r" b="b"/>
              <a:pathLst>
                <a:path w="1995170" h="32385">
                  <a:moveTo>
                    <a:pt x="0" y="32257"/>
                  </a:moveTo>
                  <a:lnTo>
                    <a:pt x="199517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07358" y="4114799"/>
              <a:ext cx="946150" cy="690880"/>
            </a:xfrm>
            <a:custGeom>
              <a:avLst/>
              <a:gdLst/>
              <a:ahLst/>
              <a:cxnLst/>
              <a:rect l="l" t="t" r="r" b="b"/>
              <a:pathLst>
                <a:path w="946150" h="690879">
                  <a:moveTo>
                    <a:pt x="945642" y="0"/>
                  </a:moveTo>
                  <a:lnTo>
                    <a:pt x="848614" y="20066"/>
                  </a:lnTo>
                  <a:lnTo>
                    <a:pt x="845185" y="20828"/>
                  </a:lnTo>
                  <a:lnTo>
                    <a:pt x="843026" y="24257"/>
                  </a:lnTo>
                  <a:lnTo>
                    <a:pt x="843661" y="27686"/>
                  </a:lnTo>
                  <a:lnTo>
                    <a:pt x="844423" y="31115"/>
                  </a:lnTo>
                  <a:lnTo>
                    <a:pt x="847725" y="33274"/>
                  </a:lnTo>
                  <a:lnTo>
                    <a:pt x="851154" y="32512"/>
                  </a:lnTo>
                  <a:lnTo>
                    <a:pt x="914615" y="19380"/>
                  </a:lnTo>
                  <a:lnTo>
                    <a:pt x="187515" y="673849"/>
                  </a:lnTo>
                  <a:lnTo>
                    <a:pt x="45199" y="33756"/>
                  </a:lnTo>
                  <a:lnTo>
                    <a:pt x="89281" y="81280"/>
                  </a:lnTo>
                  <a:lnTo>
                    <a:pt x="91567" y="83947"/>
                  </a:lnTo>
                  <a:lnTo>
                    <a:pt x="95631" y="84074"/>
                  </a:lnTo>
                  <a:lnTo>
                    <a:pt x="98171" y="81661"/>
                  </a:lnTo>
                  <a:lnTo>
                    <a:pt x="100838" y="79248"/>
                  </a:lnTo>
                  <a:lnTo>
                    <a:pt x="100965" y="75311"/>
                  </a:lnTo>
                  <a:lnTo>
                    <a:pt x="98552" y="72644"/>
                  </a:lnTo>
                  <a:lnTo>
                    <a:pt x="41351" y="10922"/>
                  </a:lnTo>
                  <a:lnTo>
                    <a:pt x="31242" y="0"/>
                  </a:lnTo>
                  <a:lnTo>
                    <a:pt x="1016" y="94361"/>
                  </a:lnTo>
                  <a:lnTo>
                    <a:pt x="0" y="97663"/>
                  </a:lnTo>
                  <a:lnTo>
                    <a:pt x="1778" y="101219"/>
                  </a:lnTo>
                  <a:lnTo>
                    <a:pt x="5207" y="102362"/>
                  </a:lnTo>
                  <a:lnTo>
                    <a:pt x="8509" y="103378"/>
                  </a:lnTo>
                  <a:lnTo>
                    <a:pt x="12065" y="101600"/>
                  </a:lnTo>
                  <a:lnTo>
                    <a:pt x="13208" y="98171"/>
                  </a:lnTo>
                  <a:lnTo>
                    <a:pt x="32893" y="36487"/>
                  </a:lnTo>
                  <a:lnTo>
                    <a:pt x="177419" y="687197"/>
                  </a:lnTo>
                  <a:lnTo>
                    <a:pt x="183642" y="685800"/>
                  </a:lnTo>
                  <a:lnTo>
                    <a:pt x="187833" y="690499"/>
                  </a:lnTo>
                  <a:lnTo>
                    <a:pt x="923112" y="28778"/>
                  </a:lnTo>
                  <a:lnTo>
                    <a:pt x="903351" y="90424"/>
                  </a:lnTo>
                  <a:lnTo>
                    <a:pt x="902208" y="93853"/>
                  </a:lnTo>
                  <a:lnTo>
                    <a:pt x="904113" y="97409"/>
                  </a:lnTo>
                  <a:lnTo>
                    <a:pt x="907415" y="98425"/>
                  </a:lnTo>
                  <a:lnTo>
                    <a:pt x="910844" y="99568"/>
                  </a:lnTo>
                  <a:lnTo>
                    <a:pt x="914400" y="97663"/>
                  </a:lnTo>
                  <a:lnTo>
                    <a:pt x="915416" y="94361"/>
                  </a:lnTo>
                  <a:lnTo>
                    <a:pt x="944460" y="3683"/>
                  </a:lnTo>
                  <a:lnTo>
                    <a:pt x="94564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9399" y="3886187"/>
              <a:ext cx="2332990" cy="369570"/>
            </a:xfrm>
            <a:custGeom>
              <a:avLst/>
              <a:gdLst/>
              <a:ahLst/>
              <a:cxnLst/>
              <a:rect l="l" t="t" r="r" b="b"/>
              <a:pathLst>
                <a:path w="2332990" h="369570">
                  <a:moveTo>
                    <a:pt x="0" y="369328"/>
                  </a:moveTo>
                  <a:lnTo>
                    <a:pt x="2332736" y="369328"/>
                  </a:lnTo>
                  <a:lnTo>
                    <a:pt x="2332736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234554" y="3908805"/>
            <a:ext cx="214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imes New Roman"/>
                <a:cs typeface="Times New Roman"/>
              </a:rPr>
              <a:t>The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ischiopubic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rami,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47103" y="3822191"/>
            <a:ext cx="1658620" cy="759460"/>
            <a:chOff x="5023103" y="3822191"/>
            <a:chExt cx="1658620" cy="75946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3103" y="3822191"/>
              <a:ext cx="1652016" cy="3261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81599" y="3911091"/>
              <a:ext cx="1449070" cy="172720"/>
            </a:xfrm>
            <a:custGeom>
              <a:avLst/>
              <a:gdLst/>
              <a:ahLst/>
              <a:cxnLst/>
              <a:rect l="l" t="t" r="r" b="b"/>
              <a:pathLst>
                <a:path w="1449070" h="172720">
                  <a:moveTo>
                    <a:pt x="72856" y="44019"/>
                  </a:moveTo>
                  <a:lnTo>
                    <a:pt x="50241" y="55058"/>
                  </a:lnTo>
                  <a:lnTo>
                    <a:pt x="71106" y="69431"/>
                  </a:lnTo>
                  <a:lnTo>
                    <a:pt x="1446910" y="172465"/>
                  </a:lnTo>
                  <a:lnTo>
                    <a:pt x="1448689" y="147065"/>
                  </a:lnTo>
                  <a:lnTo>
                    <a:pt x="72856" y="44019"/>
                  </a:lnTo>
                  <a:close/>
                </a:path>
                <a:path w="1449070" h="172720">
                  <a:moveTo>
                    <a:pt x="105155" y="0"/>
                  </a:moveTo>
                  <a:lnTo>
                    <a:pt x="98805" y="3174"/>
                  </a:lnTo>
                  <a:lnTo>
                    <a:pt x="0" y="51307"/>
                  </a:lnTo>
                  <a:lnTo>
                    <a:pt x="96265" y="117601"/>
                  </a:lnTo>
                  <a:lnTo>
                    <a:pt x="104266" y="116204"/>
                  </a:lnTo>
                  <a:lnTo>
                    <a:pt x="108203" y="110362"/>
                  </a:lnTo>
                  <a:lnTo>
                    <a:pt x="112140" y="104647"/>
                  </a:lnTo>
                  <a:lnTo>
                    <a:pt x="110744" y="96773"/>
                  </a:lnTo>
                  <a:lnTo>
                    <a:pt x="71106" y="69431"/>
                  </a:lnTo>
                  <a:lnTo>
                    <a:pt x="24129" y="65912"/>
                  </a:lnTo>
                  <a:lnTo>
                    <a:pt x="26035" y="40512"/>
                  </a:lnTo>
                  <a:lnTo>
                    <a:pt x="80040" y="40512"/>
                  </a:lnTo>
                  <a:lnTo>
                    <a:pt x="116204" y="22859"/>
                  </a:lnTo>
                  <a:lnTo>
                    <a:pt x="118872" y="15239"/>
                  </a:lnTo>
                  <a:lnTo>
                    <a:pt x="115824" y="9016"/>
                  </a:lnTo>
                  <a:lnTo>
                    <a:pt x="112775" y="2666"/>
                  </a:lnTo>
                  <a:lnTo>
                    <a:pt x="105155" y="0"/>
                  </a:lnTo>
                  <a:close/>
                </a:path>
                <a:path w="1449070" h="172720">
                  <a:moveTo>
                    <a:pt x="26035" y="40512"/>
                  </a:moveTo>
                  <a:lnTo>
                    <a:pt x="24129" y="65912"/>
                  </a:lnTo>
                  <a:lnTo>
                    <a:pt x="71106" y="69431"/>
                  </a:lnTo>
                  <a:lnTo>
                    <a:pt x="64154" y="64642"/>
                  </a:lnTo>
                  <a:lnTo>
                    <a:pt x="30607" y="64642"/>
                  </a:lnTo>
                  <a:lnTo>
                    <a:pt x="32258" y="42671"/>
                  </a:lnTo>
                  <a:lnTo>
                    <a:pt x="54861" y="42671"/>
                  </a:lnTo>
                  <a:lnTo>
                    <a:pt x="26035" y="40512"/>
                  </a:lnTo>
                  <a:close/>
                </a:path>
                <a:path w="1449070" h="172720">
                  <a:moveTo>
                    <a:pt x="32258" y="42671"/>
                  </a:moveTo>
                  <a:lnTo>
                    <a:pt x="30607" y="64642"/>
                  </a:lnTo>
                  <a:lnTo>
                    <a:pt x="50241" y="55058"/>
                  </a:lnTo>
                  <a:lnTo>
                    <a:pt x="32258" y="42671"/>
                  </a:lnTo>
                  <a:close/>
                </a:path>
                <a:path w="1449070" h="172720">
                  <a:moveTo>
                    <a:pt x="50241" y="55058"/>
                  </a:moveTo>
                  <a:lnTo>
                    <a:pt x="30607" y="64642"/>
                  </a:lnTo>
                  <a:lnTo>
                    <a:pt x="64154" y="64642"/>
                  </a:lnTo>
                  <a:lnTo>
                    <a:pt x="50241" y="55058"/>
                  </a:lnTo>
                  <a:close/>
                </a:path>
                <a:path w="1449070" h="172720">
                  <a:moveTo>
                    <a:pt x="54861" y="42671"/>
                  </a:moveTo>
                  <a:lnTo>
                    <a:pt x="32258" y="42671"/>
                  </a:lnTo>
                  <a:lnTo>
                    <a:pt x="50241" y="55058"/>
                  </a:lnTo>
                  <a:lnTo>
                    <a:pt x="72856" y="44019"/>
                  </a:lnTo>
                  <a:lnTo>
                    <a:pt x="54861" y="42671"/>
                  </a:lnTo>
                  <a:close/>
                </a:path>
                <a:path w="1449070" h="172720">
                  <a:moveTo>
                    <a:pt x="80040" y="40512"/>
                  </a:moveTo>
                  <a:lnTo>
                    <a:pt x="26035" y="40512"/>
                  </a:lnTo>
                  <a:lnTo>
                    <a:pt x="72856" y="44019"/>
                  </a:lnTo>
                  <a:lnTo>
                    <a:pt x="80040" y="40512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1" y="4029455"/>
              <a:ext cx="1258823" cy="5516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38672" y="4052442"/>
              <a:ext cx="996315" cy="334010"/>
            </a:xfrm>
            <a:custGeom>
              <a:avLst/>
              <a:gdLst/>
              <a:ahLst/>
              <a:cxnLst/>
              <a:rect l="l" t="t" r="r" b="b"/>
              <a:pathLst>
                <a:path w="996315" h="334010">
                  <a:moveTo>
                    <a:pt x="128809" y="167274"/>
                  </a:moveTo>
                  <a:lnTo>
                    <a:pt x="121685" y="168737"/>
                  </a:lnTo>
                  <a:lnTo>
                    <a:pt x="115442" y="172973"/>
                  </a:lnTo>
                  <a:lnTo>
                    <a:pt x="0" y="290956"/>
                  </a:lnTo>
                  <a:lnTo>
                    <a:pt x="159512" y="333374"/>
                  </a:lnTo>
                  <a:lnTo>
                    <a:pt x="167054" y="333805"/>
                  </a:lnTo>
                  <a:lnTo>
                    <a:pt x="173942" y="331390"/>
                  </a:lnTo>
                  <a:lnTo>
                    <a:pt x="179425" y="326570"/>
                  </a:lnTo>
                  <a:lnTo>
                    <a:pt x="182752" y="319785"/>
                  </a:lnTo>
                  <a:lnTo>
                    <a:pt x="183257" y="312243"/>
                  </a:lnTo>
                  <a:lnTo>
                    <a:pt x="180879" y="305355"/>
                  </a:lnTo>
                  <a:lnTo>
                    <a:pt x="176073" y="299872"/>
                  </a:lnTo>
                  <a:lnTo>
                    <a:pt x="174985" y="299338"/>
                  </a:lnTo>
                  <a:lnTo>
                    <a:pt x="41528" y="299338"/>
                  </a:lnTo>
                  <a:lnTo>
                    <a:pt x="31496" y="262635"/>
                  </a:lnTo>
                  <a:lnTo>
                    <a:pt x="99305" y="243971"/>
                  </a:lnTo>
                  <a:lnTo>
                    <a:pt x="142621" y="199643"/>
                  </a:lnTo>
                  <a:lnTo>
                    <a:pt x="146742" y="193311"/>
                  </a:lnTo>
                  <a:lnTo>
                    <a:pt x="148066" y="186134"/>
                  </a:lnTo>
                  <a:lnTo>
                    <a:pt x="146603" y="178980"/>
                  </a:lnTo>
                  <a:lnTo>
                    <a:pt x="142366" y="172719"/>
                  </a:lnTo>
                  <a:lnTo>
                    <a:pt x="135981" y="168598"/>
                  </a:lnTo>
                  <a:lnTo>
                    <a:pt x="128809" y="167274"/>
                  </a:lnTo>
                  <a:close/>
                </a:path>
                <a:path w="996315" h="334010">
                  <a:moveTo>
                    <a:pt x="99305" y="243971"/>
                  </a:moveTo>
                  <a:lnTo>
                    <a:pt x="31496" y="262635"/>
                  </a:lnTo>
                  <a:lnTo>
                    <a:pt x="41528" y="299338"/>
                  </a:lnTo>
                  <a:lnTo>
                    <a:pt x="59995" y="294258"/>
                  </a:lnTo>
                  <a:lnTo>
                    <a:pt x="50164" y="294258"/>
                  </a:lnTo>
                  <a:lnTo>
                    <a:pt x="41401" y="262508"/>
                  </a:lnTo>
                  <a:lnTo>
                    <a:pt x="81190" y="262508"/>
                  </a:lnTo>
                  <a:lnTo>
                    <a:pt x="99305" y="243971"/>
                  </a:lnTo>
                  <a:close/>
                </a:path>
                <a:path w="996315" h="334010">
                  <a:moveTo>
                    <a:pt x="109516" y="280636"/>
                  </a:moveTo>
                  <a:lnTo>
                    <a:pt x="41528" y="299338"/>
                  </a:lnTo>
                  <a:lnTo>
                    <a:pt x="174985" y="299338"/>
                  </a:lnTo>
                  <a:lnTo>
                    <a:pt x="169290" y="296544"/>
                  </a:lnTo>
                  <a:lnTo>
                    <a:pt x="109516" y="280636"/>
                  </a:lnTo>
                  <a:close/>
                </a:path>
                <a:path w="996315" h="334010">
                  <a:moveTo>
                    <a:pt x="41401" y="262508"/>
                  </a:moveTo>
                  <a:lnTo>
                    <a:pt x="50164" y="294258"/>
                  </a:lnTo>
                  <a:lnTo>
                    <a:pt x="72978" y="270912"/>
                  </a:lnTo>
                  <a:lnTo>
                    <a:pt x="41401" y="262508"/>
                  </a:lnTo>
                  <a:close/>
                </a:path>
                <a:path w="996315" h="334010">
                  <a:moveTo>
                    <a:pt x="72978" y="270912"/>
                  </a:moveTo>
                  <a:lnTo>
                    <a:pt x="50164" y="294258"/>
                  </a:lnTo>
                  <a:lnTo>
                    <a:pt x="59995" y="294258"/>
                  </a:lnTo>
                  <a:lnTo>
                    <a:pt x="109516" y="280636"/>
                  </a:lnTo>
                  <a:lnTo>
                    <a:pt x="72978" y="270912"/>
                  </a:lnTo>
                  <a:close/>
                </a:path>
                <a:path w="996315" h="334010">
                  <a:moveTo>
                    <a:pt x="985647" y="0"/>
                  </a:moveTo>
                  <a:lnTo>
                    <a:pt x="99305" y="243971"/>
                  </a:lnTo>
                  <a:lnTo>
                    <a:pt x="72978" y="270912"/>
                  </a:lnTo>
                  <a:lnTo>
                    <a:pt x="109516" y="280636"/>
                  </a:lnTo>
                  <a:lnTo>
                    <a:pt x="995806" y="36829"/>
                  </a:lnTo>
                  <a:lnTo>
                    <a:pt x="985647" y="0"/>
                  </a:lnTo>
                  <a:close/>
                </a:path>
                <a:path w="996315" h="334010">
                  <a:moveTo>
                    <a:pt x="81190" y="262508"/>
                  </a:moveTo>
                  <a:lnTo>
                    <a:pt x="41401" y="262508"/>
                  </a:lnTo>
                  <a:lnTo>
                    <a:pt x="72978" y="270912"/>
                  </a:lnTo>
                  <a:lnTo>
                    <a:pt x="81190" y="262508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99" y="1438275"/>
            <a:ext cx="7696199" cy="47339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2199" y="228600"/>
            <a:ext cx="7315199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700"/>
              </a:lnSpc>
              <a:spcBef>
                <a:spcPts val="105"/>
              </a:spcBef>
            </a:pPr>
            <a:r>
              <a:rPr spc="-5" dirty="0">
                <a:latin typeface="Times New Roman"/>
                <a:cs typeface="Times New Roman"/>
              </a:rPr>
              <a:t>2-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laterally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are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sciatic </a:t>
            </a:r>
            <a:r>
              <a:rPr dirty="0">
                <a:latin typeface="Times New Roman"/>
                <a:cs typeface="Times New Roman"/>
              </a:rPr>
              <a:t>notches. </a:t>
            </a:r>
            <a:r>
              <a:rPr spc="-5" dirty="0">
                <a:latin typeface="Times New Roman"/>
                <a:cs typeface="Times New Roman"/>
              </a:rPr>
              <a:t>The sciatic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notches </a:t>
            </a:r>
            <a:r>
              <a:rPr spc="-5" dirty="0">
                <a:latin typeface="Times New Roman"/>
                <a:cs typeface="Times New Roman"/>
              </a:rPr>
              <a:t>are </a:t>
            </a:r>
            <a:r>
              <a:rPr dirty="0">
                <a:latin typeface="Times New Roman"/>
                <a:cs typeface="Times New Roman"/>
              </a:rPr>
              <a:t>divided </a:t>
            </a:r>
            <a:r>
              <a:rPr spc="5" dirty="0">
                <a:latin typeface="Times New Roman"/>
                <a:cs typeface="Times New Roman"/>
              </a:rPr>
              <a:t>by </a:t>
            </a:r>
            <a:r>
              <a:rPr dirty="0">
                <a:latin typeface="Times New Roman"/>
                <a:cs typeface="Times New Roman"/>
              </a:rPr>
              <a:t>the sacrotuberous and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sacrospinous </a:t>
            </a:r>
            <a:r>
              <a:rPr spc="-10" dirty="0">
                <a:latin typeface="Times New Roman"/>
                <a:cs typeface="Times New Roman"/>
              </a:rPr>
              <a:t>ligaments </a:t>
            </a:r>
            <a:r>
              <a:rPr dirty="0">
                <a:latin typeface="Times New Roman"/>
                <a:cs typeface="Times New Roman"/>
              </a:rPr>
              <a:t>into </a:t>
            </a:r>
            <a:r>
              <a:rPr b="1" spc="-10" dirty="0">
                <a:latin typeface="Times New Roman"/>
                <a:cs typeface="Times New Roman"/>
              </a:rPr>
              <a:t>the greater </a:t>
            </a:r>
            <a:r>
              <a:rPr b="1" spc="-15" dirty="0">
                <a:latin typeface="Times New Roman"/>
                <a:cs typeface="Times New Roman"/>
              </a:rPr>
              <a:t>and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lesser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sciatic </a:t>
            </a:r>
            <a:r>
              <a:rPr b="1" spc="-15" dirty="0">
                <a:latin typeface="Times New Roman"/>
                <a:cs typeface="Times New Roman"/>
              </a:rPr>
              <a:t>foramina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08107" y="6466738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7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8201" y="304788"/>
            <a:ext cx="2817495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710">
              <a:spcBef>
                <a:spcPts val="290"/>
              </a:spcBef>
            </a:pPr>
            <a:r>
              <a:rPr dirty="0">
                <a:latin typeface="Times New Roman"/>
                <a:cs typeface="Times New Roman"/>
              </a:rPr>
              <a:t>Structure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Pelvic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35" dirty="0">
                <a:latin typeface="Times New Roman"/>
                <a:cs typeface="Times New Roman"/>
              </a:rPr>
              <a:t>Walls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0" y="990588"/>
            <a:ext cx="7696200" cy="314189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pelvis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has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anterior, posterior,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lateral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walls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an inferior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wall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floor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1670792"/>
            <a:ext cx="2590800" cy="203136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spcBef>
                <a:spcPts val="295"/>
              </a:spcBef>
            </a:pP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Anterior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Pelvic</a:t>
            </a:r>
            <a:r>
              <a:rPr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Wall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shallowest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wall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  <a:p>
            <a:pPr marL="1905" algn="ctr"/>
            <a:r>
              <a:rPr dirty="0">
                <a:latin typeface="Times New Roman"/>
                <a:cs typeface="Times New Roman"/>
              </a:rPr>
              <a:t>is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formed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endParaRPr>
              <a:latin typeface="Times New Roman"/>
              <a:cs typeface="Times New Roman"/>
            </a:endParaRPr>
          </a:p>
          <a:p>
            <a:pPr marL="378460" marR="369570" algn="ctr"/>
            <a:r>
              <a:rPr spc="5" dirty="0">
                <a:latin typeface="Times New Roman"/>
                <a:cs typeface="Times New Roman"/>
              </a:rPr>
              <a:t>1-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bodies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2-pubic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bones</a:t>
            </a:r>
            <a:endParaRPr>
              <a:latin typeface="Times New Roman"/>
              <a:cs typeface="Times New Roman"/>
            </a:endParaRPr>
          </a:p>
          <a:p>
            <a:pPr marL="1270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3-The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pubic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rami</a:t>
            </a:r>
            <a:endParaRPr>
              <a:latin typeface="Times New Roman"/>
              <a:cs typeface="Times New Roman"/>
            </a:endParaRPr>
          </a:p>
          <a:p>
            <a:pPr marL="54610" algn="ctr"/>
            <a:r>
              <a:rPr spc="5" dirty="0">
                <a:latin typeface="Times New Roman"/>
                <a:cs typeface="Times New Roman"/>
              </a:rPr>
              <a:t>4-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symphysis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pubis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64453" y="1636823"/>
            <a:ext cx="6497324" cy="4701540"/>
            <a:chOff x="2842263" y="1623059"/>
            <a:chExt cx="6320790" cy="52539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263" y="1623059"/>
              <a:ext cx="6301736" cy="52349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0" y="1676399"/>
              <a:ext cx="6248399" cy="5181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76550" y="1657348"/>
              <a:ext cx="6267450" cy="5200650"/>
            </a:xfrm>
            <a:custGeom>
              <a:avLst/>
              <a:gdLst/>
              <a:ahLst/>
              <a:cxnLst/>
              <a:rect l="l" t="t" r="r" b="b"/>
              <a:pathLst>
                <a:path w="6267450" h="5200650">
                  <a:moveTo>
                    <a:pt x="6267450" y="0"/>
                  </a:moveTo>
                  <a:lnTo>
                    <a:pt x="0" y="0"/>
                  </a:lnTo>
                  <a:lnTo>
                    <a:pt x="0" y="520064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08107" y="6466738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8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5107" y="1828800"/>
            <a:ext cx="2362200" cy="286258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21920" marR="108585" indent="-3175" algn="ctr">
              <a:spcBef>
                <a:spcPts val="29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 Pelvic </a:t>
            </a:r>
            <a:r>
              <a:rPr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Wall 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posterior </a:t>
            </a:r>
            <a:r>
              <a:rPr spc="-5" dirty="0">
                <a:latin typeface="Times New Roman"/>
                <a:cs typeface="Times New Roman"/>
              </a:rPr>
              <a:t>pelvic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wall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extensive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formed</a:t>
            </a:r>
            <a:r>
              <a:rPr spc="5" dirty="0">
                <a:latin typeface="Times New Roman"/>
                <a:cs typeface="Times New Roman"/>
              </a:rPr>
              <a:t> by</a:t>
            </a:r>
            <a:endParaRPr>
              <a:latin typeface="Times New Roman"/>
              <a:cs typeface="Times New Roman"/>
            </a:endParaRPr>
          </a:p>
          <a:p>
            <a:pPr marL="552450" marR="540385" algn="ctr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1-The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sacrum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2-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</a:t>
            </a:r>
            <a:endParaRPr>
              <a:latin typeface="Times New Roman"/>
              <a:cs typeface="Times New Roman"/>
            </a:endParaRPr>
          </a:p>
          <a:p>
            <a:pPr marL="287020" marR="274320" indent="-4445" algn="ctr"/>
            <a:r>
              <a:rPr spc="-5" dirty="0">
                <a:latin typeface="Times New Roman"/>
                <a:cs typeface="Times New Roman"/>
              </a:rPr>
              <a:t>3-The piriformis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their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covering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of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parietal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pelvic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fascia.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9707" y="533400"/>
            <a:ext cx="6248400" cy="5086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36507" y="3886188"/>
            <a:ext cx="1146810" cy="315471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0330">
              <a:spcBef>
                <a:spcPts val="300"/>
              </a:spcBef>
            </a:pPr>
            <a:r>
              <a:rPr spc="5" dirty="0">
                <a:latin typeface="Times New Roman"/>
                <a:cs typeface="Times New Roman"/>
              </a:rPr>
              <a:t>2-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coccyx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79307" y="3993261"/>
            <a:ext cx="457834" cy="103505"/>
          </a:xfrm>
          <a:custGeom>
            <a:avLst/>
            <a:gdLst/>
            <a:ahLst/>
            <a:cxnLst/>
            <a:rect l="l" t="t" r="r" b="b"/>
            <a:pathLst>
              <a:path w="457834" h="103504">
                <a:moveTo>
                  <a:pt x="92075" y="0"/>
                </a:moveTo>
                <a:lnTo>
                  <a:pt x="88900" y="1524"/>
                </a:lnTo>
                <a:lnTo>
                  <a:pt x="0" y="45338"/>
                </a:lnTo>
                <a:lnTo>
                  <a:pt x="81788" y="101218"/>
                </a:lnTo>
                <a:lnTo>
                  <a:pt x="84708" y="103124"/>
                </a:lnTo>
                <a:lnTo>
                  <a:pt x="88646" y="102362"/>
                </a:lnTo>
                <a:lnTo>
                  <a:pt x="90677" y="99440"/>
                </a:lnTo>
                <a:lnTo>
                  <a:pt x="92582" y="96646"/>
                </a:lnTo>
                <a:lnTo>
                  <a:pt x="91948" y="92709"/>
                </a:lnTo>
                <a:lnTo>
                  <a:pt x="89026" y="90677"/>
                </a:lnTo>
                <a:lnTo>
                  <a:pt x="35524" y="54233"/>
                </a:lnTo>
                <a:lnTo>
                  <a:pt x="12065" y="52577"/>
                </a:lnTo>
                <a:lnTo>
                  <a:pt x="12953" y="39877"/>
                </a:lnTo>
                <a:lnTo>
                  <a:pt x="39850" y="39877"/>
                </a:lnTo>
                <a:lnTo>
                  <a:pt x="94488" y="12953"/>
                </a:lnTo>
                <a:lnTo>
                  <a:pt x="97663" y="11430"/>
                </a:lnTo>
                <a:lnTo>
                  <a:pt x="98932" y="7619"/>
                </a:lnTo>
                <a:lnTo>
                  <a:pt x="95884" y="1269"/>
                </a:lnTo>
                <a:lnTo>
                  <a:pt x="92075" y="0"/>
                </a:lnTo>
                <a:close/>
              </a:path>
              <a:path w="457834" h="103504">
                <a:moveTo>
                  <a:pt x="36482" y="41537"/>
                </a:moveTo>
                <a:lnTo>
                  <a:pt x="25112" y="47140"/>
                </a:lnTo>
                <a:lnTo>
                  <a:pt x="35524" y="54233"/>
                </a:lnTo>
                <a:lnTo>
                  <a:pt x="456692" y="83946"/>
                </a:lnTo>
                <a:lnTo>
                  <a:pt x="457580" y="71246"/>
                </a:lnTo>
                <a:lnTo>
                  <a:pt x="36482" y="41537"/>
                </a:lnTo>
                <a:close/>
              </a:path>
              <a:path w="457834" h="103504">
                <a:moveTo>
                  <a:pt x="12953" y="39877"/>
                </a:moveTo>
                <a:lnTo>
                  <a:pt x="12065" y="52577"/>
                </a:lnTo>
                <a:lnTo>
                  <a:pt x="35524" y="54233"/>
                </a:lnTo>
                <a:lnTo>
                  <a:pt x="32162" y="51943"/>
                </a:lnTo>
                <a:lnTo>
                  <a:pt x="15367" y="51943"/>
                </a:lnTo>
                <a:lnTo>
                  <a:pt x="16128" y="41020"/>
                </a:lnTo>
                <a:lnTo>
                  <a:pt x="29154" y="41020"/>
                </a:lnTo>
                <a:lnTo>
                  <a:pt x="12953" y="39877"/>
                </a:lnTo>
                <a:close/>
              </a:path>
              <a:path w="457834" h="103504">
                <a:moveTo>
                  <a:pt x="16128" y="41020"/>
                </a:moveTo>
                <a:lnTo>
                  <a:pt x="15367" y="51943"/>
                </a:lnTo>
                <a:lnTo>
                  <a:pt x="25112" y="47140"/>
                </a:lnTo>
                <a:lnTo>
                  <a:pt x="16128" y="41020"/>
                </a:lnTo>
                <a:close/>
              </a:path>
              <a:path w="457834" h="103504">
                <a:moveTo>
                  <a:pt x="25112" y="47140"/>
                </a:moveTo>
                <a:lnTo>
                  <a:pt x="15367" y="51943"/>
                </a:lnTo>
                <a:lnTo>
                  <a:pt x="32162" y="51943"/>
                </a:lnTo>
                <a:lnTo>
                  <a:pt x="25112" y="47140"/>
                </a:lnTo>
                <a:close/>
              </a:path>
              <a:path w="457834" h="103504">
                <a:moveTo>
                  <a:pt x="29154" y="41020"/>
                </a:moveTo>
                <a:lnTo>
                  <a:pt x="16128" y="41020"/>
                </a:lnTo>
                <a:lnTo>
                  <a:pt x="25112" y="47140"/>
                </a:lnTo>
                <a:lnTo>
                  <a:pt x="36482" y="41537"/>
                </a:lnTo>
                <a:lnTo>
                  <a:pt x="29154" y="41020"/>
                </a:lnTo>
                <a:close/>
              </a:path>
              <a:path w="457834" h="103504">
                <a:moveTo>
                  <a:pt x="39850" y="39877"/>
                </a:moveTo>
                <a:lnTo>
                  <a:pt x="12953" y="39877"/>
                </a:lnTo>
                <a:lnTo>
                  <a:pt x="36482" y="41537"/>
                </a:lnTo>
                <a:lnTo>
                  <a:pt x="39850" y="3987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4107" y="1828787"/>
            <a:ext cx="1518920" cy="3148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2870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1-The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sacrum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02508" y="1295387"/>
            <a:ext cx="5942965" cy="1390650"/>
            <a:chOff x="2286000" y="1295387"/>
            <a:chExt cx="5942965" cy="1390650"/>
          </a:xfrm>
        </p:grpSpPr>
        <p:sp>
          <p:nvSpPr>
            <p:cNvPr id="8" name="object 8"/>
            <p:cNvSpPr/>
            <p:nvPr/>
          </p:nvSpPr>
          <p:spPr>
            <a:xfrm>
              <a:off x="6934200" y="2192147"/>
              <a:ext cx="1294765" cy="493395"/>
            </a:xfrm>
            <a:custGeom>
              <a:avLst/>
              <a:gdLst/>
              <a:ahLst/>
              <a:cxnLst/>
              <a:rect l="l" t="t" r="r" b="b"/>
              <a:pathLst>
                <a:path w="1294765" h="493394">
                  <a:moveTo>
                    <a:pt x="69723" y="395731"/>
                  </a:moveTo>
                  <a:lnTo>
                    <a:pt x="65658" y="395986"/>
                  </a:lnTo>
                  <a:lnTo>
                    <a:pt x="63373" y="398779"/>
                  </a:lnTo>
                  <a:lnTo>
                    <a:pt x="0" y="474852"/>
                  </a:lnTo>
                  <a:lnTo>
                    <a:pt x="100965" y="493267"/>
                  </a:lnTo>
                  <a:lnTo>
                    <a:pt x="104267" y="490981"/>
                  </a:lnTo>
                  <a:lnTo>
                    <a:pt x="105536" y="483997"/>
                  </a:lnTo>
                  <a:lnTo>
                    <a:pt x="103250" y="480694"/>
                  </a:lnTo>
                  <a:lnTo>
                    <a:pt x="80151" y="476503"/>
                  </a:lnTo>
                  <a:lnTo>
                    <a:pt x="13970" y="476503"/>
                  </a:lnTo>
                  <a:lnTo>
                    <a:pt x="9651" y="464565"/>
                  </a:lnTo>
                  <a:lnTo>
                    <a:pt x="31686" y="456573"/>
                  </a:lnTo>
                  <a:lnTo>
                    <a:pt x="73151" y="406907"/>
                  </a:lnTo>
                  <a:lnTo>
                    <a:pt x="75438" y="404113"/>
                  </a:lnTo>
                  <a:lnTo>
                    <a:pt x="75056" y="400176"/>
                  </a:lnTo>
                  <a:lnTo>
                    <a:pt x="72390" y="397890"/>
                  </a:lnTo>
                  <a:lnTo>
                    <a:pt x="69723" y="395731"/>
                  </a:lnTo>
                  <a:close/>
                </a:path>
                <a:path w="1294765" h="493394">
                  <a:moveTo>
                    <a:pt x="31686" y="456573"/>
                  </a:moveTo>
                  <a:lnTo>
                    <a:pt x="9651" y="464565"/>
                  </a:lnTo>
                  <a:lnTo>
                    <a:pt x="13970" y="476503"/>
                  </a:lnTo>
                  <a:lnTo>
                    <a:pt x="19222" y="474599"/>
                  </a:lnTo>
                  <a:lnTo>
                    <a:pt x="16636" y="474599"/>
                  </a:lnTo>
                  <a:lnTo>
                    <a:pt x="12953" y="464312"/>
                  </a:lnTo>
                  <a:lnTo>
                    <a:pt x="25225" y="464312"/>
                  </a:lnTo>
                  <a:lnTo>
                    <a:pt x="31686" y="456573"/>
                  </a:lnTo>
                  <a:close/>
                </a:path>
                <a:path w="1294765" h="493394">
                  <a:moveTo>
                    <a:pt x="36036" y="468500"/>
                  </a:moveTo>
                  <a:lnTo>
                    <a:pt x="13970" y="476503"/>
                  </a:lnTo>
                  <a:lnTo>
                    <a:pt x="80151" y="476503"/>
                  </a:lnTo>
                  <a:lnTo>
                    <a:pt x="36036" y="468500"/>
                  </a:lnTo>
                  <a:close/>
                </a:path>
                <a:path w="1294765" h="493394">
                  <a:moveTo>
                    <a:pt x="12953" y="464312"/>
                  </a:moveTo>
                  <a:lnTo>
                    <a:pt x="16636" y="474599"/>
                  </a:lnTo>
                  <a:lnTo>
                    <a:pt x="23611" y="466245"/>
                  </a:lnTo>
                  <a:lnTo>
                    <a:pt x="12953" y="464312"/>
                  </a:lnTo>
                  <a:close/>
                </a:path>
                <a:path w="1294765" h="493394">
                  <a:moveTo>
                    <a:pt x="23611" y="466245"/>
                  </a:moveTo>
                  <a:lnTo>
                    <a:pt x="16636" y="474599"/>
                  </a:lnTo>
                  <a:lnTo>
                    <a:pt x="19222" y="474599"/>
                  </a:lnTo>
                  <a:lnTo>
                    <a:pt x="36036" y="468500"/>
                  </a:lnTo>
                  <a:lnTo>
                    <a:pt x="23611" y="466245"/>
                  </a:lnTo>
                  <a:close/>
                </a:path>
                <a:path w="1294765" h="493394">
                  <a:moveTo>
                    <a:pt x="1290447" y="0"/>
                  </a:moveTo>
                  <a:lnTo>
                    <a:pt x="31686" y="456573"/>
                  </a:lnTo>
                  <a:lnTo>
                    <a:pt x="23611" y="466245"/>
                  </a:lnTo>
                  <a:lnTo>
                    <a:pt x="36036" y="468500"/>
                  </a:lnTo>
                  <a:lnTo>
                    <a:pt x="1294765" y="11937"/>
                  </a:lnTo>
                  <a:lnTo>
                    <a:pt x="1290447" y="0"/>
                  </a:lnTo>
                  <a:close/>
                </a:path>
                <a:path w="1294765" h="493394">
                  <a:moveTo>
                    <a:pt x="25225" y="464312"/>
                  </a:moveTo>
                  <a:lnTo>
                    <a:pt x="12953" y="464312"/>
                  </a:lnTo>
                  <a:lnTo>
                    <a:pt x="23611" y="466245"/>
                  </a:lnTo>
                  <a:lnTo>
                    <a:pt x="25225" y="46431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0" y="1295387"/>
              <a:ext cx="2576830" cy="369570"/>
            </a:xfrm>
            <a:custGeom>
              <a:avLst/>
              <a:gdLst/>
              <a:ahLst/>
              <a:cxnLst/>
              <a:rect l="l" t="t" r="r" b="b"/>
              <a:pathLst>
                <a:path w="2576829" h="369569">
                  <a:moveTo>
                    <a:pt x="2576322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2576322" y="369328"/>
                  </a:lnTo>
                  <a:lnTo>
                    <a:pt x="2576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02507" y="1295387"/>
            <a:ext cx="2576830" cy="31162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spcBef>
                <a:spcPts val="270"/>
              </a:spcBef>
            </a:pPr>
            <a:r>
              <a:rPr dirty="0">
                <a:latin typeface="Times New Roman"/>
                <a:cs typeface="Times New Roman"/>
              </a:rPr>
              <a:t>3-The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piriformis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muscles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73749" y="1476247"/>
            <a:ext cx="1162685" cy="1572260"/>
          </a:xfrm>
          <a:custGeom>
            <a:avLst/>
            <a:gdLst/>
            <a:ahLst/>
            <a:cxnLst/>
            <a:rect l="l" t="t" r="r" b="b"/>
            <a:pathLst>
              <a:path w="1162685" h="1572260">
                <a:moveTo>
                  <a:pt x="1073404" y="1519554"/>
                </a:moveTo>
                <a:lnTo>
                  <a:pt x="1069594" y="1520952"/>
                </a:lnTo>
                <a:lnTo>
                  <a:pt x="1068197" y="1524253"/>
                </a:lnTo>
                <a:lnTo>
                  <a:pt x="1066800" y="1527428"/>
                </a:lnTo>
                <a:lnTo>
                  <a:pt x="1068324" y="1531239"/>
                </a:lnTo>
                <a:lnTo>
                  <a:pt x="1071499" y="1532509"/>
                </a:lnTo>
                <a:lnTo>
                  <a:pt x="1162558" y="1571752"/>
                </a:lnTo>
                <a:lnTo>
                  <a:pt x="1161870" y="1565402"/>
                </a:lnTo>
                <a:lnTo>
                  <a:pt x="1149985" y="1565402"/>
                </a:lnTo>
                <a:lnTo>
                  <a:pt x="1136014" y="1546477"/>
                </a:lnTo>
                <a:lnTo>
                  <a:pt x="1076579" y="1520952"/>
                </a:lnTo>
                <a:lnTo>
                  <a:pt x="1073404" y="1519554"/>
                </a:lnTo>
                <a:close/>
              </a:path>
              <a:path w="1162685" h="1572260">
                <a:moveTo>
                  <a:pt x="1136014" y="1546477"/>
                </a:moveTo>
                <a:lnTo>
                  <a:pt x="1149985" y="1565402"/>
                </a:lnTo>
                <a:lnTo>
                  <a:pt x="1154169" y="1562353"/>
                </a:lnTo>
                <a:lnTo>
                  <a:pt x="1148715" y="1562353"/>
                </a:lnTo>
                <a:lnTo>
                  <a:pt x="1147545" y="1551429"/>
                </a:lnTo>
                <a:lnTo>
                  <a:pt x="1136014" y="1546477"/>
                </a:lnTo>
                <a:close/>
              </a:path>
              <a:path w="1162685" h="1572260">
                <a:moveTo>
                  <a:pt x="1148334" y="1467230"/>
                </a:moveTo>
                <a:lnTo>
                  <a:pt x="1141476" y="1467992"/>
                </a:lnTo>
                <a:lnTo>
                  <a:pt x="1138936" y="1471167"/>
                </a:lnTo>
                <a:lnTo>
                  <a:pt x="1139317" y="1474597"/>
                </a:lnTo>
                <a:lnTo>
                  <a:pt x="1146197" y="1538843"/>
                </a:lnTo>
                <a:lnTo>
                  <a:pt x="1160272" y="1557909"/>
                </a:lnTo>
                <a:lnTo>
                  <a:pt x="1149985" y="1565402"/>
                </a:lnTo>
                <a:lnTo>
                  <a:pt x="1161870" y="1565402"/>
                </a:lnTo>
                <a:lnTo>
                  <a:pt x="1151509" y="1469771"/>
                </a:lnTo>
                <a:lnTo>
                  <a:pt x="1148334" y="1467230"/>
                </a:lnTo>
                <a:close/>
              </a:path>
              <a:path w="1162685" h="1572260">
                <a:moveTo>
                  <a:pt x="1147545" y="1551429"/>
                </a:moveTo>
                <a:lnTo>
                  <a:pt x="1148715" y="1562353"/>
                </a:lnTo>
                <a:lnTo>
                  <a:pt x="1157605" y="1555750"/>
                </a:lnTo>
                <a:lnTo>
                  <a:pt x="1147545" y="1551429"/>
                </a:lnTo>
                <a:close/>
              </a:path>
              <a:path w="1162685" h="1572260">
                <a:moveTo>
                  <a:pt x="1146197" y="1538843"/>
                </a:moveTo>
                <a:lnTo>
                  <a:pt x="1147545" y="1551429"/>
                </a:lnTo>
                <a:lnTo>
                  <a:pt x="1157605" y="1555750"/>
                </a:lnTo>
                <a:lnTo>
                  <a:pt x="1148715" y="1562353"/>
                </a:lnTo>
                <a:lnTo>
                  <a:pt x="1154169" y="1562353"/>
                </a:lnTo>
                <a:lnTo>
                  <a:pt x="1160272" y="1557909"/>
                </a:lnTo>
                <a:lnTo>
                  <a:pt x="1146197" y="1538843"/>
                </a:lnTo>
                <a:close/>
              </a:path>
              <a:path w="1162685" h="1572260">
                <a:moveTo>
                  <a:pt x="10160" y="0"/>
                </a:moveTo>
                <a:lnTo>
                  <a:pt x="0" y="7619"/>
                </a:lnTo>
                <a:lnTo>
                  <a:pt x="1136014" y="1546477"/>
                </a:lnTo>
                <a:lnTo>
                  <a:pt x="1147545" y="1551429"/>
                </a:lnTo>
                <a:lnTo>
                  <a:pt x="1146197" y="1538843"/>
                </a:lnTo>
                <a:lnTo>
                  <a:pt x="10160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08107" y="6466738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pPr marL="38100">
                <a:lnSpc>
                  <a:spcPts val="1240"/>
                </a:lnSpc>
              </a:pPr>
              <a:t>9</a:t>
            </a:fld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1172</Words>
  <Application>Microsoft Office PowerPoint</Application>
  <PresentationFormat>Widescreen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Simplified Arabic Fixed</vt:lpstr>
      <vt:lpstr>Times New Roman</vt:lpstr>
      <vt:lpstr>Wingdings</vt:lpstr>
      <vt:lpstr>MediTec</vt:lpstr>
      <vt:lpstr>PowerPoint Presentation</vt:lpstr>
      <vt:lpstr>1-The right and left pelvic (hip) bones</vt:lpstr>
      <vt:lpstr>PowerPoint Presentation</vt:lpstr>
      <vt:lpstr>PowerPoint Presentation</vt:lpstr>
      <vt:lpstr>The pelvic outlet is bounded posteriorly by the  coccyx, laterally by the ischial tuberosities, and  anteriorly by the pubic arch</vt:lpstr>
      <vt:lpstr>The pelvic outlet has three wide notches. 1- Anteriorly, the pubic arch is between  the ischiopubic rami,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Piriformis Muscle</vt:lpstr>
      <vt:lpstr>PowerPoint Presentation</vt:lpstr>
      <vt:lpstr>Inferior Pelvic Wall, or Pelvic Floor</vt:lpstr>
      <vt:lpstr>PowerPoint Presentation</vt:lpstr>
      <vt:lpstr>PowerPoint Presentation</vt:lpstr>
      <vt:lpstr>PowerPoint Presentation</vt:lpstr>
      <vt:lpstr>PowerPoint Presentation</vt:lpstr>
      <vt:lpstr>B-Intermediate fibers :</vt:lpstr>
      <vt:lpstr>PowerPoint Presentation</vt:lpstr>
      <vt:lpstr>The iliococcygeus is inserted  into the anococcygeal body  and the coccyx.</vt:lpstr>
      <vt:lpstr>PowerPoint Presentation</vt:lpstr>
      <vt:lpstr>2-Coccygeus Muscle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Dr.Amjad</dc:creator>
  <cp:lastModifiedBy>Rasha</cp:lastModifiedBy>
  <cp:revision>9</cp:revision>
  <dcterms:created xsi:type="dcterms:W3CDTF">2021-05-10T08:34:51Z</dcterms:created>
  <dcterms:modified xsi:type="dcterms:W3CDTF">2021-11-22T14:40:20Z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2021-05-10T00:00:00Z</vt:filetime>
  </property>
</Properties>
</file>