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4.jpg" ContentType="image/jpg"/>
  <Override PartName="/ppt/media/image6.jpg" ContentType="image/jpg"/>
  <Override PartName="/ppt/media/image8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21.jpg" ContentType="image/jpg"/>
  <Override PartName="/ppt/media/image26.jpg" ContentType="image/jpg"/>
  <Override PartName="/ppt/media/image29.jpg" ContentType="image/jpg"/>
  <Override PartName="/ppt/media/image34.jpg" ContentType="image/jpg"/>
  <Override PartName="/ppt/media/image38.jpg" ContentType="image/jpg"/>
  <Override PartName="/ppt/media/image40.jpg" ContentType="image/jpg"/>
  <Override PartName="/ppt/media/image46.jpg" ContentType="image/jpg"/>
  <Override PartName="/ppt/media/image49.jpg" ContentType="image/jpg"/>
  <Override PartName="/ppt/media/image51.jpg" ContentType="image/jpg"/>
  <Override PartName="/ppt/media/image53.jpg" ContentType="image/jpg"/>
  <Override PartName="/ppt/media/image56.jpg" ContentType="image/jpg"/>
  <Override PartName="/ppt/media/image58.jpg" ContentType="image/jpg"/>
  <Override PartName="/ppt/media/image62.jpg" ContentType="image/jpg"/>
  <Override PartName="/ppt/media/image64.jpg" ContentType="image/jpg"/>
  <Override PartName="/ppt/media/image6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3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5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7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1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4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5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0" y="2971801"/>
            <a:ext cx="7488844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Pelvis </a:t>
            </a:r>
          </a:p>
        </p:txBody>
      </p:sp>
    </p:spTree>
    <p:extLst>
      <p:ext uri="{BB962C8B-B14F-4D97-AF65-F5344CB8AC3E}">
        <p14:creationId xmlns:p14="http://schemas.microsoft.com/office/powerpoint/2010/main" val="9197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371600"/>
            <a:ext cx="3581400" cy="341630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96520">
              <a:spcBef>
                <a:spcPts val="290"/>
              </a:spcBef>
            </a:pPr>
            <a:r>
              <a:rPr b="1" spc="-10" dirty="0">
                <a:latin typeface="Times New Roman"/>
                <a:cs typeface="Times New Roman"/>
              </a:rPr>
              <a:t>Supraoccipitomental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(13.5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cm),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presenting anteroposterior </a:t>
            </a:r>
            <a:r>
              <a:rPr spc="-5" dirty="0">
                <a:latin typeface="Times New Roman"/>
                <a:cs typeface="Times New Roman"/>
              </a:rPr>
              <a:t>diameter </a:t>
            </a:r>
            <a:r>
              <a:rPr dirty="0">
                <a:latin typeface="Times New Roman"/>
                <a:cs typeface="Times New Roman"/>
              </a:rPr>
              <a:t> in a brow presentation and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longest </a:t>
            </a:r>
            <a:r>
              <a:rPr dirty="0">
                <a:latin typeface="Times New Roman"/>
                <a:cs typeface="Times New Roman"/>
              </a:rPr>
              <a:t>anteroposterior </a:t>
            </a:r>
            <a:r>
              <a:rPr spc="-5" dirty="0">
                <a:latin typeface="Times New Roman"/>
                <a:cs typeface="Times New Roman"/>
              </a:rPr>
              <a:t>diameter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head;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extends from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vertex </a:t>
            </a:r>
            <a:r>
              <a:rPr dirty="0">
                <a:latin typeface="Times New Roman"/>
                <a:cs typeface="Times New Roman"/>
              </a:rPr>
              <a:t> to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chin.</a:t>
            </a:r>
            <a:endParaRPr>
              <a:latin typeface="Times New Roman"/>
              <a:cs typeface="Times New Roman"/>
            </a:endParaRPr>
          </a:p>
          <a:p>
            <a:pPr marL="91440">
              <a:spcBef>
                <a:spcPts val="5"/>
              </a:spcBef>
            </a:pPr>
            <a:r>
              <a:rPr spc="5" dirty="0">
                <a:latin typeface="Times New Roman"/>
                <a:cs typeface="Times New Roman"/>
              </a:rPr>
              <a:t>4.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Submentobregmatic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(9.5</a:t>
            </a:r>
            <a:endParaRPr>
              <a:latin typeface="Times New Roman"/>
              <a:cs typeface="Times New Roman"/>
            </a:endParaRPr>
          </a:p>
          <a:p>
            <a:pPr marL="91440" marR="265430">
              <a:spcBef>
                <a:spcPts val="5"/>
              </a:spcBef>
            </a:pPr>
            <a:r>
              <a:rPr b="1" spc="-20" dirty="0">
                <a:latin typeface="Times New Roman"/>
                <a:cs typeface="Times New Roman"/>
              </a:rPr>
              <a:t>cm), </a:t>
            </a:r>
            <a:r>
              <a:rPr dirty="0">
                <a:latin typeface="Times New Roman"/>
                <a:cs typeface="Times New Roman"/>
              </a:rPr>
              <a:t>the presenting anteroposterior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face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presentations;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extends from </a:t>
            </a:r>
            <a:r>
              <a:rPr dirty="0">
                <a:latin typeface="Times New Roman"/>
                <a:cs typeface="Times New Roman"/>
              </a:rPr>
              <a:t>the junction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neck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10" dirty="0">
                <a:latin typeface="Times New Roman"/>
                <a:cs typeface="Times New Roman"/>
              </a:rPr>
              <a:t>lower </a:t>
            </a:r>
            <a:r>
              <a:rPr spc="-5" dirty="0">
                <a:latin typeface="Times New Roman"/>
                <a:cs typeface="Times New Roman"/>
              </a:rPr>
              <a:t>jaw </a:t>
            </a:r>
            <a:r>
              <a:rPr dirty="0">
                <a:latin typeface="Times New Roman"/>
                <a:cs typeface="Times New Roman"/>
              </a:rPr>
              <a:t>to the </a:t>
            </a:r>
            <a:r>
              <a:rPr spc="-5" dirty="0">
                <a:latin typeface="Times New Roman"/>
                <a:cs typeface="Times New Roman"/>
              </a:rPr>
              <a:t>center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 </a:t>
            </a:r>
            <a:r>
              <a:rPr spc="-5" dirty="0">
                <a:latin typeface="Times New Roman"/>
                <a:cs typeface="Times New Roman"/>
              </a:rPr>
              <a:t>fontanelle.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95800" y="609600"/>
            <a:ext cx="6019800" cy="5422900"/>
            <a:chOff x="3797300" y="0"/>
            <a:chExt cx="5194300" cy="6032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381000"/>
              <a:ext cx="4648200" cy="5638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7300" y="0"/>
              <a:ext cx="1183386" cy="837438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1828800"/>
            <a:ext cx="7162800" cy="1976823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spcBef>
                <a:spcPts val="295"/>
              </a:spcBef>
            </a:pP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transverse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diameters</a:t>
            </a:r>
            <a:r>
              <a:rPr b="1" spc="9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fetal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skull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are </a:t>
            </a:r>
            <a:r>
              <a:rPr spc="-10" dirty="0">
                <a:latin typeface="Times New Roman"/>
                <a:cs typeface="Times New Roman"/>
              </a:rPr>
              <a:t>as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follows:</a:t>
            </a:r>
            <a:endParaRPr dirty="0">
              <a:latin typeface="Times New Roman"/>
              <a:cs typeface="Times New Roman"/>
            </a:endParaRPr>
          </a:p>
          <a:p>
            <a:pPr marL="677545" indent="-678180">
              <a:buFont typeface="Times New Roman"/>
              <a:buAutoNum type="arabicPeriod"/>
              <a:tabLst>
                <a:tab pos="678180" algn="l"/>
              </a:tabLst>
            </a:pPr>
            <a:r>
              <a:rPr b="1" spc="-5" dirty="0">
                <a:latin typeface="Times New Roman"/>
                <a:cs typeface="Times New Roman"/>
              </a:rPr>
              <a:t>Biparietal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(9.5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cm),</a:t>
            </a:r>
            <a:r>
              <a:rPr b="1"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largest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transverse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diameter;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</a:p>
          <a:p>
            <a:pPr algn="ctr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extends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between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parietal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bones.</a:t>
            </a:r>
          </a:p>
          <a:p>
            <a:pPr marL="647700" marR="413384" indent="-647700">
              <a:buFont typeface="Times New Roman"/>
              <a:buAutoNum type="arabicPeriod" startAt="2"/>
              <a:tabLst>
                <a:tab pos="647700" algn="l"/>
              </a:tabLst>
            </a:pPr>
            <a:r>
              <a:rPr b="1" spc="-15" dirty="0">
                <a:latin typeface="Times New Roman"/>
                <a:cs typeface="Times New Roman"/>
              </a:rPr>
              <a:t>Bitemporal</a:t>
            </a:r>
            <a:r>
              <a:rPr b="1" spc="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(8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cm),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shortest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transverse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diameter;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extends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between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temporal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bones.</a:t>
            </a:r>
          </a:p>
          <a:p>
            <a:pPr algn="ctr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average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circumference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term</a:t>
            </a:r>
            <a:r>
              <a:rPr spc="-10" dirty="0">
                <a:latin typeface="Times New Roman"/>
                <a:cs typeface="Times New Roman"/>
              </a:rPr>
              <a:t> fetal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head,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measured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</a:p>
          <a:p>
            <a:pPr marL="2540" algn="ctr"/>
            <a:r>
              <a:rPr dirty="0">
                <a:latin typeface="Times New Roman"/>
                <a:cs typeface="Times New Roman"/>
              </a:rPr>
              <a:t>the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occipitofrontal </a:t>
            </a:r>
            <a:r>
              <a:rPr dirty="0">
                <a:latin typeface="Times New Roman"/>
                <a:cs typeface="Times New Roman"/>
              </a:rPr>
              <a:t>plane,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5" dirty="0">
                <a:latin typeface="Times New Roman"/>
                <a:cs typeface="Times New Roman"/>
              </a:rPr>
              <a:t> 34.5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cm.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7300" y="596900"/>
            <a:ext cx="1183386" cy="837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601" y="1904986"/>
            <a:ext cx="4005580" cy="308418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spcBef>
                <a:spcPts val="245"/>
              </a:spcBef>
            </a:pPr>
            <a:r>
              <a:rPr spc="-45" dirty="0">
                <a:latin typeface="Calibri"/>
                <a:cs typeface="Calibri"/>
              </a:rPr>
              <a:t>You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need</a:t>
            </a:r>
            <a:r>
              <a:rPr spc="5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to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know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following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slides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5601" y="838200"/>
            <a:ext cx="3185160" cy="308418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spcBef>
                <a:spcPts val="245"/>
              </a:spcBef>
            </a:pPr>
            <a:r>
              <a:rPr spc="-10" dirty="0">
                <a:latin typeface="Calibri"/>
                <a:cs typeface="Calibri"/>
              </a:rPr>
              <a:t>Because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last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slides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!!!!!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1524000"/>
            <a:ext cx="2738299" cy="24316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8247736">
            <a:off x="4305475" y="881432"/>
            <a:ext cx="3709538" cy="3601014"/>
            <a:chOff x="2908173" y="834008"/>
            <a:chExt cx="3385185" cy="3120390"/>
          </a:xfrm>
        </p:grpSpPr>
        <p:sp>
          <p:nvSpPr>
            <p:cNvPr id="3" name="object 3"/>
            <p:cNvSpPr/>
            <p:nvPr/>
          </p:nvSpPr>
          <p:spPr>
            <a:xfrm>
              <a:off x="2920873" y="846708"/>
              <a:ext cx="3359785" cy="3094990"/>
            </a:xfrm>
            <a:custGeom>
              <a:avLst/>
              <a:gdLst/>
              <a:ahLst/>
              <a:cxnLst/>
              <a:rect l="l" t="t" r="r" b="b"/>
              <a:pathLst>
                <a:path w="3359785" h="3094990">
                  <a:moveTo>
                    <a:pt x="2695955" y="3094990"/>
                  </a:moveTo>
                  <a:lnTo>
                    <a:pt x="0" y="768985"/>
                  </a:lnTo>
                  <a:lnTo>
                    <a:pt x="663575" y="0"/>
                  </a:lnTo>
                  <a:lnTo>
                    <a:pt x="3359404" y="2325878"/>
                  </a:lnTo>
                  <a:lnTo>
                    <a:pt x="2695955" y="309499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40278" y="1167002"/>
              <a:ext cx="2809875" cy="2387600"/>
            </a:xfrm>
            <a:custGeom>
              <a:avLst/>
              <a:gdLst/>
              <a:ahLst/>
              <a:cxnLst/>
              <a:rect l="l" t="t" r="r" b="b"/>
              <a:pathLst>
                <a:path w="2809875" h="2387600">
                  <a:moveTo>
                    <a:pt x="2467812" y="1879600"/>
                  </a:moveTo>
                  <a:lnTo>
                    <a:pt x="2298446" y="1879600"/>
                  </a:lnTo>
                  <a:lnTo>
                    <a:pt x="2271916" y="1892300"/>
                  </a:lnTo>
                  <a:lnTo>
                    <a:pt x="2246042" y="1905000"/>
                  </a:lnTo>
                  <a:lnTo>
                    <a:pt x="2220811" y="1917700"/>
                  </a:lnTo>
                  <a:lnTo>
                    <a:pt x="2196211" y="1930400"/>
                  </a:lnTo>
                  <a:lnTo>
                    <a:pt x="2163726" y="1943100"/>
                  </a:lnTo>
                  <a:lnTo>
                    <a:pt x="2114093" y="1993900"/>
                  </a:lnTo>
                  <a:lnTo>
                    <a:pt x="2085609" y="2044700"/>
                  </a:lnTo>
                  <a:lnTo>
                    <a:pt x="2080895" y="2082800"/>
                  </a:lnTo>
                  <a:lnTo>
                    <a:pt x="2082752" y="2108200"/>
                  </a:lnTo>
                  <a:lnTo>
                    <a:pt x="2091182" y="2133600"/>
                  </a:lnTo>
                  <a:lnTo>
                    <a:pt x="2103949" y="2159000"/>
                  </a:lnTo>
                  <a:lnTo>
                    <a:pt x="2122836" y="2184400"/>
                  </a:lnTo>
                  <a:lnTo>
                    <a:pt x="2147867" y="2222500"/>
                  </a:lnTo>
                  <a:lnTo>
                    <a:pt x="2350008" y="2387600"/>
                  </a:lnTo>
                  <a:lnTo>
                    <a:pt x="2362581" y="2387600"/>
                  </a:lnTo>
                  <a:lnTo>
                    <a:pt x="2349881" y="2374900"/>
                  </a:lnTo>
                  <a:lnTo>
                    <a:pt x="2342691" y="2374900"/>
                  </a:lnTo>
                  <a:lnTo>
                    <a:pt x="2337133" y="2362200"/>
                  </a:lnTo>
                  <a:lnTo>
                    <a:pt x="2333218" y="2362200"/>
                  </a:lnTo>
                  <a:lnTo>
                    <a:pt x="2330958" y="2349500"/>
                  </a:lnTo>
                  <a:lnTo>
                    <a:pt x="2329180" y="2336800"/>
                  </a:lnTo>
                  <a:lnTo>
                    <a:pt x="2330069" y="2336800"/>
                  </a:lnTo>
                  <a:lnTo>
                    <a:pt x="2333879" y="2324100"/>
                  </a:lnTo>
                  <a:lnTo>
                    <a:pt x="2346944" y="2324100"/>
                  </a:lnTo>
                  <a:lnTo>
                    <a:pt x="2359007" y="2311400"/>
                  </a:lnTo>
                  <a:lnTo>
                    <a:pt x="2374773" y="2298700"/>
                  </a:lnTo>
                  <a:lnTo>
                    <a:pt x="2461133" y="2247900"/>
                  </a:lnTo>
                  <a:lnTo>
                    <a:pt x="2230501" y="2247900"/>
                  </a:lnTo>
                  <a:lnTo>
                    <a:pt x="2209141" y="2235200"/>
                  </a:lnTo>
                  <a:lnTo>
                    <a:pt x="2192496" y="2222500"/>
                  </a:lnTo>
                  <a:lnTo>
                    <a:pt x="2180566" y="2197100"/>
                  </a:lnTo>
                  <a:lnTo>
                    <a:pt x="2173351" y="2184400"/>
                  </a:lnTo>
                  <a:lnTo>
                    <a:pt x="2168707" y="2171700"/>
                  </a:lnTo>
                  <a:lnTo>
                    <a:pt x="2168683" y="2159000"/>
                  </a:lnTo>
                  <a:lnTo>
                    <a:pt x="2173279" y="2133600"/>
                  </a:lnTo>
                  <a:lnTo>
                    <a:pt x="2201023" y="2095500"/>
                  </a:lnTo>
                  <a:lnTo>
                    <a:pt x="2226897" y="2070100"/>
                  </a:lnTo>
                  <a:lnTo>
                    <a:pt x="2260129" y="2032000"/>
                  </a:lnTo>
                  <a:lnTo>
                    <a:pt x="2300732" y="2006600"/>
                  </a:lnTo>
                  <a:lnTo>
                    <a:pt x="2354117" y="1981200"/>
                  </a:lnTo>
                  <a:lnTo>
                    <a:pt x="2404538" y="1968500"/>
                  </a:lnTo>
                  <a:lnTo>
                    <a:pt x="2451983" y="1955800"/>
                  </a:lnTo>
                  <a:lnTo>
                    <a:pt x="2496439" y="1943100"/>
                  </a:lnTo>
                  <a:lnTo>
                    <a:pt x="2591883" y="1943100"/>
                  </a:lnTo>
                  <a:lnTo>
                    <a:pt x="2580259" y="1930400"/>
                  </a:lnTo>
                  <a:lnTo>
                    <a:pt x="2556732" y="1917700"/>
                  </a:lnTo>
                  <a:lnTo>
                    <a:pt x="2533777" y="1905000"/>
                  </a:lnTo>
                  <a:lnTo>
                    <a:pt x="2511393" y="1892300"/>
                  </a:lnTo>
                  <a:lnTo>
                    <a:pt x="2489581" y="1892300"/>
                  </a:lnTo>
                  <a:lnTo>
                    <a:pt x="2467812" y="1879600"/>
                  </a:lnTo>
                  <a:close/>
                </a:path>
                <a:path w="2809875" h="2387600">
                  <a:moveTo>
                    <a:pt x="2605436" y="1943100"/>
                  </a:moveTo>
                  <a:lnTo>
                    <a:pt x="2527133" y="1943100"/>
                  </a:lnTo>
                  <a:lnTo>
                    <a:pt x="2555779" y="1955800"/>
                  </a:lnTo>
                  <a:lnTo>
                    <a:pt x="2582378" y="1968500"/>
                  </a:lnTo>
                  <a:lnTo>
                    <a:pt x="2606929" y="1981200"/>
                  </a:lnTo>
                  <a:lnTo>
                    <a:pt x="2613336" y="1993900"/>
                  </a:lnTo>
                  <a:lnTo>
                    <a:pt x="2618279" y="1993900"/>
                  </a:lnTo>
                  <a:lnTo>
                    <a:pt x="2621770" y="2006600"/>
                  </a:lnTo>
                  <a:lnTo>
                    <a:pt x="2625090" y="2006600"/>
                  </a:lnTo>
                  <a:lnTo>
                    <a:pt x="2624328" y="2019300"/>
                  </a:lnTo>
                  <a:lnTo>
                    <a:pt x="2617934" y="2019300"/>
                  </a:lnTo>
                  <a:lnTo>
                    <a:pt x="2611310" y="2032000"/>
                  </a:lnTo>
                  <a:lnTo>
                    <a:pt x="2601638" y="2032000"/>
                  </a:lnTo>
                  <a:lnTo>
                    <a:pt x="2588895" y="2044700"/>
                  </a:lnTo>
                  <a:lnTo>
                    <a:pt x="2230501" y="2247900"/>
                  </a:lnTo>
                  <a:lnTo>
                    <a:pt x="2461133" y="2247900"/>
                  </a:lnTo>
                  <a:lnTo>
                    <a:pt x="2677033" y="2120900"/>
                  </a:lnTo>
                  <a:lnTo>
                    <a:pt x="2693205" y="2108200"/>
                  </a:lnTo>
                  <a:lnTo>
                    <a:pt x="2715787" y="2108200"/>
                  </a:lnTo>
                  <a:lnTo>
                    <a:pt x="2722245" y="2095500"/>
                  </a:lnTo>
                  <a:lnTo>
                    <a:pt x="2778390" y="2095500"/>
                  </a:lnTo>
                  <a:lnTo>
                    <a:pt x="2638425" y="1981200"/>
                  </a:lnTo>
                  <a:lnTo>
                    <a:pt x="2620942" y="1955800"/>
                  </a:lnTo>
                  <a:lnTo>
                    <a:pt x="2605436" y="1943100"/>
                  </a:lnTo>
                  <a:close/>
                </a:path>
                <a:path w="2809875" h="2387600">
                  <a:moveTo>
                    <a:pt x="2778390" y="2095500"/>
                  </a:moveTo>
                  <a:lnTo>
                    <a:pt x="2744872" y="2095500"/>
                  </a:lnTo>
                  <a:lnTo>
                    <a:pt x="2752471" y="2108200"/>
                  </a:lnTo>
                  <a:lnTo>
                    <a:pt x="2776009" y="2108200"/>
                  </a:lnTo>
                  <a:lnTo>
                    <a:pt x="2784221" y="2120900"/>
                  </a:lnTo>
                  <a:lnTo>
                    <a:pt x="2796921" y="2133600"/>
                  </a:lnTo>
                  <a:lnTo>
                    <a:pt x="2809494" y="2120900"/>
                  </a:lnTo>
                  <a:lnTo>
                    <a:pt x="2778390" y="2095500"/>
                  </a:lnTo>
                  <a:close/>
                </a:path>
                <a:path w="2809875" h="2387600">
                  <a:moveTo>
                    <a:pt x="1930949" y="1981200"/>
                  </a:moveTo>
                  <a:lnTo>
                    <a:pt x="1866804" y="1981200"/>
                  </a:lnTo>
                  <a:lnTo>
                    <a:pt x="1878972" y="1993900"/>
                  </a:lnTo>
                  <a:lnTo>
                    <a:pt x="1918890" y="1993900"/>
                  </a:lnTo>
                  <a:lnTo>
                    <a:pt x="1930949" y="1981200"/>
                  </a:lnTo>
                  <a:close/>
                </a:path>
                <a:path w="2809875" h="2387600">
                  <a:moveTo>
                    <a:pt x="1966468" y="1943100"/>
                  </a:moveTo>
                  <a:lnTo>
                    <a:pt x="1830663" y="1943100"/>
                  </a:lnTo>
                  <a:lnTo>
                    <a:pt x="1833229" y="1955800"/>
                  </a:lnTo>
                  <a:lnTo>
                    <a:pt x="1838438" y="1968500"/>
                  </a:lnTo>
                  <a:lnTo>
                    <a:pt x="1846326" y="1981200"/>
                  </a:lnTo>
                  <a:lnTo>
                    <a:pt x="1942211" y="1981200"/>
                  </a:lnTo>
                  <a:lnTo>
                    <a:pt x="1951805" y="1968500"/>
                  </a:lnTo>
                  <a:lnTo>
                    <a:pt x="1959054" y="1968500"/>
                  </a:lnTo>
                  <a:lnTo>
                    <a:pt x="1963945" y="1955800"/>
                  </a:lnTo>
                  <a:lnTo>
                    <a:pt x="1966468" y="1943100"/>
                  </a:lnTo>
                  <a:close/>
                </a:path>
                <a:path w="2809875" h="2387600">
                  <a:moveTo>
                    <a:pt x="1958663" y="1917700"/>
                  </a:moveTo>
                  <a:lnTo>
                    <a:pt x="1838134" y="1917700"/>
                  </a:lnTo>
                  <a:lnTo>
                    <a:pt x="1833229" y="1930400"/>
                  </a:lnTo>
                  <a:lnTo>
                    <a:pt x="1830705" y="1943100"/>
                  </a:lnTo>
                  <a:lnTo>
                    <a:pt x="1966422" y="1943100"/>
                  </a:lnTo>
                  <a:lnTo>
                    <a:pt x="1963816" y="1930400"/>
                  </a:lnTo>
                  <a:lnTo>
                    <a:pt x="1958663" y="1917700"/>
                  </a:lnTo>
                  <a:close/>
                </a:path>
                <a:path w="2809875" h="2387600">
                  <a:moveTo>
                    <a:pt x="2245233" y="1638300"/>
                  </a:moveTo>
                  <a:lnTo>
                    <a:pt x="2233041" y="1638300"/>
                  </a:lnTo>
                  <a:lnTo>
                    <a:pt x="2240522" y="1651000"/>
                  </a:lnTo>
                  <a:lnTo>
                    <a:pt x="2245455" y="1663700"/>
                  </a:lnTo>
                  <a:lnTo>
                    <a:pt x="2247864" y="1663700"/>
                  </a:lnTo>
                  <a:lnTo>
                    <a:pt x="2247773" y="1676400"/>
                  </a:lnTo>
                  <a:lnTo>
                    <a:pt x="2244417" y="1676400"/>
                  </a:lnTo>
                  <a:lnTo>
                    <a:pt x="2237216" y="1689100"/>
                  </a:lnTo>
                  <a:lnTo>
                    <a:pt x="2226181" y="1689100"/>
                  </a:lnTo>
                  <a:lnTo>
                    <a:pt x="2211324" y="1701800"/>
                  </a:lnTo>
                  <a:lnTo>
                    <a:pt x="1960245" y="1854200"/>
                  </a:lnTo>
                  <a:lnTo>
                    <a:pt x="2070735" y="1943100"/>
                  </a:lnTo>
                  <a:lnTo>
                    <a:pt x="2083308" y="1943100"/>
                  </a:lnTo>
                  <a:lnTo>
                    <a:pt x="2075902" y="1930400"/>
                  </a:lnTo>
                  <a:lnTo>
                    <a:pt x="2071020" y="1917700"/>
                  </a:lnTo>
                  <a:lnTo>
                    <a:pt x="2068663" y="1917700"/>
                  </a:lnTo>
                  <a:lnTo>
                    <a:pt x="2068830" y="1905000"/>
                  </a:lnTo>
                  <a:lnTo>
                    <a:pt x="2072185" y="1905000"/>
                  </a:lnTo>
                  <a:lnTo>
                    <a:pt x="2079386" y="1892300"/>
                  </a:lnTo>
                  <a:lnTo>
                    <a:pt x="2090421" y="1892300"/>
                  </a:lnTo>
                  <a:lnTo>
                    <a:pt x="2105279" y="1879600"/>
                  </a:lnTo>
                  <a:lnTo>
                    <a:pt x="2290191" y="1765300"/>
                  </a:lnTo>
                  <a:lnTo>
                    <a:pt x="2305712" y="1765300"/>
                  </a:lnTo>
                  <a:lnTo>
                    <a:pt x="2318734" y="1752600"/>
                  </a:lnTo>
                  <a:lnTo>
                    <a:pt x="2373249" y="1752600"/>
                  </a:lnTo>
                  <a:lnTo>
                    <a:pt x="2245233" y="1638300"/>
                  </a:lnTo>
                  <a:close/>
                </a:path>
                <a:path w="2809875" h="2387600">
                  <a:moveTo>
                    <a:pt x="1941306" y="1905000"/>
                  </a:moveTo>
                  <a:lnTo>
                    <a:pt x="1855089" y="1905000"/>
                  </a:lnTo>
                  <a:lnTo>
                    <a:pt x="1845421" y="1917700"/>
                  </a:lnTo>
                  <a:lnTo>
                    <a:pt x="1950974" y="1917700"/>
                  </a:lnTo>
                  <a:lnTo>
                    <a:pt x="1941306" y="1905000"/>
                  </a:lnTo>
                  <a:close/>
                </a:path>
                <a:path w="2809875" h="2387600">
                  <a:moveTo>
                    <a:pt x="1918255" y="1892300"/>
                  </a:moveTo>
                  <a:lnTo>
                    <a:pt x="1878409" y="1892300"/>
                  </a:lnTo>
                  <a:lnTo>
                    <a:pt x="1866350" y="1905000"/>
                  </a:lnTo>
                  <a:lnTo>
                    <a:pt x="1930400" y="1905000"/>
                  </a:lnTo>
                  <a:lnTo>
                    <a:pt x="1918255" y="1892300"/>
                  </a:lnTo>
                  <a:close/>
                </a:path>
                <a:path w="2809875" h="2387600">
                  <a:moveTo>
                    <a:pt x="2373249" y="1752600"/>
                  </a:moveTo>
                  <a:lnTo>
                    <a:pt x="2356707" y="1752600"/>
                  </a:lnTo>
                  <a:lnTo>
                    <a:pt x="2366113" y="1765300"/>
                  </a:lnTo>
                  <a:lnTo>
                    <a:pt x="2387473" y="1765300"/>
                  </a:lnTo>
                  <a:lnTo>
                    <a:pt x="2373249" y="1752600"/>
                  </a:lnTo>
                  <a:close/>
                </a:path>
                <a:path w="2809875" h="2387600">
                  <a:moveTo>
                    <a:pt x="1975104" y="1739900"/>
                  </a:moveTo>
                  <a:lnTo>
                    <a:pt x="1853769" y="1739900"/>
                  </a:lnTo>
                  <a:lnTo>
                    <a:pt x="1873615" y="1752600"/>
                  </a:lnTo>
                  <a:lnTo>
                    <a:pt x="1962032" y="1752600"/>
                  </a:lnTo>
                  <a:lnTo>
                    <a:pt x="1975104" y="1739900"/>
                  </a:lnTo>
                  <a:close/>
                </a:path>
                <a:path w="2809875" h="2387600">
                  <a:moveTo>
                    <a:pt x="2038858" y="1447800"/>
                  </a:moveTo>
                  <a:lnTo>
                    <a:pt x="1942087" y="1447800"/>
                  </a:lnTo>
                  <a:lnTo>
                    <a:pt x="1936750" y="1460500"/>
                  </a:lnTo>
                  <a:lnTo>
                    <a:pt x="1929221" y="1460500"/>
                  </a:lnTo>
                  <a:lnTo>
                    <a:pt x="1919477" y="1473200"/>
                  </a:lnTo>
                  <a:lnTo>
                    <a:pt x="1796414" y="1536700"/>
                  </a:lnTo>
                  <a:lnTo>
                    <a:pt x="1773435" y="1549400"/>
                  </a:lnTo>
                  <a:lnTo>
                    <a:pt x="1755552" y="1562100"/>
                  </a:lnTo>
                  <a:lnTo>
                    <a:pt x="1742765" y="1574800"/>
                  </a:lnTo>
                  <a:lnTo>
                    <a:pt x="1735074" y="1587500"/>
                  </a:lnTo>
                  <a:lnTo>
                    <a:pt x="1728259" y="1587500"/>
                  </a:lnTo>
                  <a:lnTo>
                    <a:pt x="1723802" y="1600200"/>
                  </a:lnTo>
                  <a:lnTo>
                    <a:pt x="1721679" y="1612900"/>
                  </a:lnTo>
                  <a:lnTo>
                    <a:pt x="1721866" y="1625600"/>
                  </a:lnTo>
                  <a:lnTo>
                    <a:pt x="1725368" y="1651000"/>
                  </a:lnTo>
                  <a:lnTo>
                    <a:pt x="1733216" y="1663700"/>
                  </a:lnTo>
                  <a:lnTo>
                    <a:pt x="1745422" y="1676400"/>
                  </a:lnTo>
                  <a:lnTo>
                    <a:pt x="1761998" y="1689100"/>
                  </a:lnTo>
                  <a:lnTo>
                    <a:pt x="1778119" y="1701800"/>
                  </a:lnTo>
                  <a:lnTo>
                    <a:pt x="1795430" y="1714500"/>
                  </a:lnTo>
                  <a:lnTo>
                    <a:pt x="1813933" y="1727200"/>
                  </a:lnTo>
                  <a:lnTo>
                    <a:pt x="1833626" y="1739900"/>
                  </a:lnTo>
                  <a:lnTo>
                    <a:pt x="1982674" y="1739900"/>
                  </a:lnTo>
                  <a:lnTo>
                    <a:pt x="1988232" y="1727200"/>
                  </a:lnTo>
                  <a:lnTo>
                    <a:pt x="1991766" y="1727200"/>
                  </a:lnTo>
                  <a:lnTo>
                    <a:pt x="1993264" y="1714500"/>
                  </a:lnTo>
                  <a:lnTo>
                    <a:pt x="1829704" y="1714500"/>
                  </a:lnTo>
                  <a:lnTo>
                    <a:pt x="1819923" y="1701800"/>
                  </a:lnTo>
                  <a:lnTo>
                    <a:pt x="1810512" y="1701800"/>
                  </a:lnTo>
                  <a:lnTo>
                    <a:pt x="1803019" y="1689100"/>
                  </a:lnTo>
                  <a:lnTo>
                    <a:pt x="1798574" y="1689100"/>
                  </a:lnTo>
                  <a:lnTo>
                    <a:pt x="1795780" y="1663700"/>
                  </a:lnTo>
                  <a:lnTo>
                    <a:pt x="1797177" y="1663700"/>
                  </a:lnTo>
                  <a:lnTo>
                    <a:pt x="1801241" y="1651000"/>
                  </a:lnTo>
                  <a:lnTo>
                    <a:pt x="1814782" y="1651000"/>
                  </a:lnTo>
                  <a:lnTo>
                    <a:pt x="1827154" y="1638300"/>
                  </a:lnTo>
                  <a:lnTo>
                    <a:pt x="1843277" y="1625600"/>
                  </a:lnTo>
                  <a:lnTo>
                    <a:pt x="1875027" y="1612900"/>
                  </a:lnTo>
                  <a:lnTo>
                    <a:pt x="1977038" y="1612900"/>
                  </a:lnTo>
                  <a:lnTo>
                    <a:pt x="1952355" y="1600200"/>
                  </a:lnTo>
                  <a:lnTo>
                    <a:pt x="1897761" y="1600200"/>
                  </a:lnTo>
                  <a:lnTo>
                    <a:pt x="2003806" y="1536700"/>
                  </a:lnTo>
                  <a:lnTo>
                    <a:pt x="2112597" y="1536700"/>
                  </a:lnTo>
                  <a:lnTo>
                    <a:pt x="2074388" y="1524000"/>
                  </a:lnTo>
                  <a:lnTo>
                    <a:pt x="2028571" y="1524000"/>
                  </a:lnTo>
                  <a:lnTo>
                    <a:pt x="2038572" y="1511300"/>
                  </a:lnTo>
                  <a:lnTo>
                    <a:pt x="2045715" y="1498600"/>
                  </a:lnTo>
                  <a:lnTo>
                    <a:pt x="2050002" y="1485900"/>
                  </a:lnTo>
                  <a:lnTo>
                    <a:pt x="2051431" y="1485900"/>
                  </a:lnTo>
                  <a:lnTo>
                    <a:pt x="2050097" y="1473200"/>
                  </a:lnTo>
                  <a:lnTo>
                    <a:pt x="2045906" y="1460500"/>
                  </a:lnTo>
                  <a:lnTo>
                    <a:pt x="2038858" y="1447800"/>
                  </a:lnTo>
                  <a:close/>
                </a:path>
                <a:path w="2809875" h="2387600">
                  <a:moveTo>
                    <a:pt x="1992554" y="1701800"/>
                  </a:moveTo>
                  <a:lnTo>
                    <a:pt x="1880108" y="1701800"/>
                  </a:lnTo>
                  <a:lnTo>
                    <a:pt x="1876806" y="1714500"/>
                  </a:lnTo>
                  <a:lnTo>
                    <a:pt x="1993264" y="1714500"/>
                  </a:lnTo>
                  <a:lnTo>
                    <a:pt x="1992554" y="1701800"/>
                  </a:lnTo>
                  <a:close/>
                </a:path>
                <a:path w="2809875" h="2387600">
                  <a:moveTo>
                    <a:pt x="1976374" y="1676400"/>
                  </a:moveTo>
                  <a:lnTo>
                    <a:pt x="1893063" y="1676400"/>
                  </a:lnTo>
                  <a:lnTo>
                    <a:pt x="1888093" y="1689100"/>
                  </a:lnTo>
                  <a:lnTo>
                    <a:pt x="1884336" y="1689100"/>
                  </a:lnTo>
                  <a:lnTo>
                    <a:pt x="1881759" y="1701800"/>
                  </a:lnTo>
                  <a:lnTo>
                    <a:pt x="1989486" y="1701800"/>
                  </a:lnTo>
                  <a:lnTo>
                    <a:pt x="1984085" y="1689100"/>
                  </a:lnTo>
                  <a:lnTo>
                    <a:pt x="1976374" y="1676400"/>
                  </a:lnTo>
                  <a:close/>
                </a:path>
                <a:path w="2809875" h="2387600">
                  <a:moveTo>
                    <a:pt x="1948459" y="1663700"/>
                  </a:moveTo>
                  <a:lnTo>
                    <a:pt x="1907905" y="1663700"/>
                  </a:lnTo>
                  <a:lnTo>
                    <a:pt x="1899285" y="1676400"/>
                  </a:lnTo>
                  <a:lnTo>
                    <a:pt x="1958451" y="1676400"/>
                  </a:lnTo>
                  <a:lnTo>
                    <a:pt x="1948459" y="1663700"/>
                  </a:lnTo>
                  <a:close/>
                </a:path>
                <a:path w="2809875" h="2387600">
                  <a:moveTo>
                    <a:pt x="2185924" y="1600200"/>
                  </a:moveTo>
                  <a:lnTo>
                    <a:pt x="2026554" y="1600200"/>
                  </a:lnTo>
                  <a:lnTo>
                    <a:pt x="2013924" y="1612900"/>
                  </a:lnTo>
                  <a:lnTo>
                    <a:pt x="1875027" y="1612900"/>
                  </a:lnTo>
                  <a:lnTo>
                    <a:pt x="1937631" y="1625600"/>
                  </a:lnTo>
                  <a:lnTo>
                    <a:pt x="1990185" y="1651000"/>
                  </a:lnTo>
                  <a:lnTo>
                    <a:pt x="2032690" y="1651000"/>
                  </a:lnTo>
                  <a:lnTo>
                    <a:pt x="2065147" y="1663700"/>
                  </a:lnTo>
                  <a:lnTo>
                    <a:pt x="2115343" y="1663700"/>
                  </a:lnTo>
                  <a:lnTo>
                    <a:pt x="2136941" y="1651000"/>
                  </a:lnTo>
                  <a:lnTo>
                    <a:pt x="2156206" y="1638300"/>
                  </a:lnTo>
                  <a:lnTo>
                    <a:pt x="2168136" y="1638300"/>
                  </a:lnTo>
                  <a:lnTo>
                    <a:pt x="2177065" y="1625600"/>
                  </a:lnTo>
                  <a:lnTo>
                    <a:pt x="2182995" y="1612900"/>
                  </a:lnTo>
                  <a:lnTo>
                    <a:pt x="2185924" y="1600200"/>
                  </a:lnTo>
                  <a:close/>
                </a:path>
                <a:path w="2809875" h="2387600">
                  <a:moveTo>
                    <a:pt x="2112597" y="1536700"/>
                  </a:moveTo>
                  <a:lnTo>
                    <a:pt x="2035508" y="1536700"/>
                  </a:lnTo>
                  <a:lnTo>
                    <a:pt x="2046972" y="1549400"/>
                  </a:lnTo>
                  <a:lnTo>
                    <a:pt x="2060874" y="1549400"/>
                  </a:lnTo>
                  <a:lnTo>
                    <a:pt x="2064432" y="1562100"/>
                  </a:lnTo>
                  <a:lnTo>
                    <a:pt x="2066157" y="1562100"/>
                  </a:lnTo>
                  <a:lnTo>
                    <a:pt x="2066036" y="1574800"/>
                  </a:lnTo>
                  <a:lnTo>
                    <a:pt x="2063912" y="1574800"/>
                  </a:lnTo>
                  <a:lnTo>
                    <a:pt x="2060194" y="1587500"/>
                  </a:lnTo>
                  <a:lnTo>
                    <a:pt x="2054856" y="1587500"/>
                  </a:lnTo>
                  <a:lnTo>
                    <a:pt x="2047875" y="1600200"/>
                  </a:lnTo>
                  <a:lnTo>
                    <a:pt x="2185705" y="1600200"/>
                  </a:lnTo>
                  <a:lnTo>
                    <a:pt x="2182367" y="1587500"/>
                  </a:lnTo>
                  <a:lnTo>
                    <a:pt x="2175887" y="1574800"/>
                  </a:lnTo>
                  <a:lnTo>
                    <a:pt x="2166239" y="1562100"/>
                  </a:lnTo>
                  <a:lnTo>
                    <a:pt x="2143210" y="1549400"/>
                  </a:lnTo>
                  <a:lnTo>
                    <a:pt x="2112597" y="1536700"/>
                  </a:lnTo>
                  <a:close/>
                </a:path>
                <a:path w="2809875" h="2387600">
                  <a:moveTo>
                    <a:pt x="1794383" y="1244600"/>
                  </a:moveTo>
                  <a:lnTo>
                    <a:pt x="1782191" y="1257300"/>
                  </a:lnTo>
                  <a:lnTo>
                    <a:pt x="1788620" y="1257300"/>
                  </a:lnTo>
                  <a:lnTo>
                    <a:pt x="1792477" y="1270000"/>
                  </a:lnTo>
                  <a:lnTo>
                    <a:pt x="1793763" y="1282700"/>
                  </a:lnTo>
                  <a:lnTo>
                    <a:pt x="1788122" y="1282700"/>
                  </a:lnTo>
                  <a:lnTo>
                    <a:pt x="1780206" y="1295400"/>
                  </a:lnTo>
                  <a:lnTo>
                    <a:pt x="1768742" y="1308100"/>
                  </a:lnTo>
                  <a:lnTo>
                    <a:pt x="1753743" y="1308100"/>
                  </a:lnTo>
                  <a:lnTo>
                    <a:pt x="1583689" y="1409700"/>
                  </a:lnTo>
                  <a:lnTo>
                    <a:pt x="1439957" y="1409700"/>
                  </a:lnTo>
                  <a:lnTo>
                    <a:pt x="1453411" y="1422400"/>
                  </a:lnTo>
                  <a:lnTo>
                    <a:pt x="1484008" y="1422400"/>
                  </a:lnTo>
                  <a:lnTo>
                    <a:pt x="1502711" y="1435100"/>
                  </a:lnTo>
                  <a:lnTo>
                    <a:pt x="1547749" y="1435100"/>
                  </a:lnTo>
                  <a:lnTo>
                    <a:pt x="1506093" y="1460500"/>
                  </a:lnTo>
                  <a:lnTo>
                    <a:pt x="1613408" y="1549400"/>
                  </a:lnTo>
                  <a:lnTo>
                    <a:pt x="1625981" y="1549400"/>
                  </a:lnTo>
                  <a:lnTo>
                    <a:pt x="1619694" y="1536700"/>
                  </a:lnTo>
                  <a:lnTo>
                    <a:pt x="1615693" y="1524000"/>
                  </a:lnTo>
                  <a:lnTo>
                    <a:pt x="1613979" y="1524000"/>
                  </a:lnTo>
                  <a:lnTo>
                    <a:pt x="1614551" y="1511300"/>
                  </a:lnTo>
                  <a:lnTo>
                    <a:pt x="1618218" y="1511300"/>
                  </a:lnTo>
                  <a:lnTo>
                    <a:pt x="1625980" y="1498600"/>
                  </a:lnTo>
                  <a:lnTo>
                    <a:pt x="1637839" y="1498600"/>
                  </a:lnTo>
                  <a:lnTo>
                    <a:pt x="1653794" y="1485900"/>
                  </a:lnTo>
                  <a:lnTo>
                    <a:pt x="1832610" y="1384300"/>
                  </a:lnTo>
                  <a:lnTo>
                    <a:pt x="1849375" y="1371600"/>
                  </a:lnTo>
                  <a:lnTo>
                    <a:pt x="1863105" y="1358900"/>
                  </a:lnTo>
                  <a:lnTo>
                    <a:pt x="1916569" y="1358900"/>
                  </a:lnTo>
                  <a:lnTo>
                    <a:pt x="1794383" y="1244600"/>
                  </a:lnTo>
                  <a:close/>
                </a:path>
                <a:path w="2809875" h="2387600">
                  <a:moveTo>
                    <a:pt x="2018952" y="1435100"/>
                  </a:moveTo>
                  <a:lnTo>
                    <a:pt x="1949323" y="1435100"/>
                  </a:lnTo>
                  <a:lnTo>
                    <a:pt x="1949323" y="1447800"/>
                  </a:lnTo>
                  <a:lnTo>
                    <a:pt x="2028952" y="1447800"/>
                  </a:lnTo>
                  <a:lnTo>
                    <a:pt x="2018952" y="1435100"/>
                  </a:lnTo>
                  <a:close/>
                </a:path>
                <a:path w="2809875" h="2387600">
                  <a:moveTo>
                    <a:pt x="1996144" y="1422400"/>
                  </a:moveTo>
                  <a:lnTo>
                    <a:pt x="1917827" y="1422400"/>
                  </a:lnTo>
                  <a:lnTo>
                    <a:pt x="1918208" y="1435100"/>
                  </a:lnTo>
                  <a:lnTo>
                    <a:pt x="2008012" y="1435100"/>
                  </a:lnTo>
                  <a:lnTo>
                    <a:pt x="1996144" y="1422400"/>
                  </a:lnTo>
                  <a:close/>
                </a:path>
                <a:path w="2809875" h="2387600">
                  <a:moveTo>
                    <a:pt x="1639189" y="1117600"/>
                  </a:moveTo>
                  <a:lnTo>
                    <a:pt x="1626997" y="1117600"/>
                  </a:lnTo>
                  <a:lnTo>
                    <a:pt x="1634043" y="1130300"/>
                  </a:lnTo>
                  <a:lnTo>
                    <a:pt x="1638220" y="1143000"/>
                  </a:lnTo>
                  <a:lnTo>
                    <a:pt x="1639516" y="1143000"/>
                  </a:lnTo>
                  <a:lnTo>
                    <a:pt x="1637919" y="1155700"/>
                  </a:lnTo>
                  <a:lnTo>
                    <a:pt x="1634017" y="1155700"/>
                  </a:lnTo>
                  <a:lnTo>
                    <a:pt x="1626330" y="1168400"/>
                  </a:lnTo>
                  <a:lnTo>
                    <a:pt x="1614880" y="1168400"/>
                  </a:lnTo>
                  <a:lnTo>
                    <a:pt x="1599692" y="1181100"/>
                  </a:lnTo>
                  <a:lnTo>
                    <a:pt x="1429639" y="1282700"/>
                  </a:lnTo>
                  <a:lnTo>
                    <a:pt x="1300964" y="1282700"/>
                  </a:lnTo>
                  <a:lnTo>
                    <a:pt x="1317371" y="1295400"/>
                  </a:lnTo>
                  <a:lnTo>
                    <a:pt x="1404620" y="1295400"/>
                  </a:lnTo>
                  <a:lnTo>
                    <a:pt x="1396140" y="1308100"/>
                  </a:lnTo>
                  <a:lnTo>
                    <a:pt x="1390507" y="1320800"/>
                  </a:lnTo>
                  <a:lnTo>
                    <a:pt x="1387707" y="1333500"/>
                  </a:lnTo>
                  <a:lnTo>
                    <a:pt x="1387729" y="1346200"/>
                  </a:lnTo>
                  <a:lnTo>
                    <a:pt x="1404784" y="1384300"/>
                  </a:lnTo>
                  <a:lnTo>
                    <a:pt x="1427503" y="1409700"/>
                  </a:lnTo>
                  <a:lnTo>
                    <a:pt x="1504473" y="1409700"/>
                  </a:lnTo>
                  <a:lnTo>
                    <a:pt x="1497873" y="1397000"/>
                  </a:lnTo>
                  <a:lnTo>
                    <a:pt x="1486916" y="1397000"/>
                  </a:lnTo>
                  <a:lnTo>
                    <a:pt x="1484122" y="1384300"/>
                  </a:lnTo>
                  <a:lnTo>
                    <a:pt x="1483741" y="1384300"/>
                  </a:lnTo>
                  <a:lnTo>
                    <a:pt x="1483487" y="1371600"/>
                  </a:lnTo>
                  <a:lnTo>
                    <a:pt x="1485900" y="1371600"/>
                  </a:lnTo>
                  <a:lnTo>
                    <a:pt x="1491234" y="1358900"/>
                  </a:lnTo>
                  <a:lnTo>
                    <a:pt x="1497496" y="1358900"/>
                  </a:lnTo>
                  <a:lnTo>
                    <a:pt x="1508093" y="1346200"/>
                  </a:lnTo>
                  <a:lnTo>
                    <a:pt x="1523023" y="1346200"/>
                  </a:lnTo>
                  <a:lnTo>
                    <a:pt x="1678559" y="1244600"/>
                  </a:lnTo>
                  <a:lnTo>
                    <a:pt x="1691372" y="1244600"/>
                  </a:lnTo>
                  <a:lnTo>
                    <a:pt x="1702006" y="1231900"/>
                  </a:lnTo>
                  <a:lnTo>
                    <a:pt x="1775587" y="1231900"/>
                  </a:lnTo>
                  <a:lnTo>
                    <a:pt x="1639189" y="1117600"/>
                  </a:lnTo>
                  <a:close/>
                </a:path>
                <a:path w="2809875" h="2387600">
                  <a:moveTo>
                    <a:pt x="1916569" y="1358900"/>
                  </a:moveTo>
                  <a:lnTo>
                    <a:pt x="1899586" y="1358900"/>
                  </a:lnTo>
                  <a:lnTo>
                    <a:pt x="1908740" y="1371600"/>
                  </a:lnTo>
                  <a:lnTo>
                    <a:pt x="1930146" y="1371600"/>
                  </a:lnTo>
                  <a:lnTo>
                    <a:pt x="1916569" y="1358900"/>
                  </a:lnTo>
                  <a:close/>
                </a:path>
                <a:path w="2809875" h="2387600">
                  <a:moveTo>
                    <a:pt x="1331087" y="1231900"/>
                  </a:moveTo>
                  <a:lnTo>
                    <a:pt x="1239758" y="1231900"/>
                  </a:lnTo>
                  <a:lnTo>
                    <a:pt x="1248531" y="1244600"/>
                  </a:lnTo>
                  <a:lnTo>
                    <a:pt x="1272579" y="1270000"/>
                  </a:lnTo>
                  <a:lnTo>
                    <a:pt x="1286033" y="1282700"/>
                  </a:lnTo>
                  <a:lnTo>
                    <a:pt x="1372489" y="1282700"/>
                  </a:lnTo>
                  <a:lnTo>
                    <a:pt x="1361652" y="1270000"/>
                  </a:lnTo>
                  <a:lnTo>
                    <a:pt x="1344074" y="1270000"/>
                  </a:lnTo>
                  <a:lnTo>
                    <a:pt x="1337310" y="1257300"/>
                  </a:lnTo>
                  <a:lnTo>
                    <a:pt x="1329055" y="1257300"/>
                  </a:lnTo>
                  <a:lnTo>
                    <a:pt x="1328674" y="1244600"/>
                  </a:lnTo>
                  <a:lnTo>
                    <a:pt x="1328420" y="1244600"/>
                  </a:lnTo>
                  <a:lnTo>
                    <a:pt x="1331087" y="1231900"/>
                  </a:lnTo>
                  <a:close/>
                </a:path>
                <a:path w="2809875" h="2387600">
                  <a:moveTo>
                    <a:pt x="1775587" y="1231900"/>
                  </a:moveTo>
                  <a:lnTo>
                    <a:pt x="1757483" y="1231900"/>
                  </a:lnTo>
                  <a:lnTo>
                    <a:pt x="1763395" y="1244600"/>
                  </a:lnTo>
                  <a:lnTo>
                    <a:pt x="1775587" y="1231900"/>
                  </a:lnTo>
                  <a:close/>
                </a:path>
                <a:path w="2809875" h="2387600">
                  <a:moveTo>
                    <a:pt x="1485900" y="977900"/>
                  </a:moveTo>
                  <a:lnTo>
                    <a:pt x="1473708" y="990600"/>
                  </a:lnTo>
                  <a:lnTo>
                    <a:pt x="1479994" y="1003300"/>
                  </a:lnTo>
                  <a:lnTo>
                    <a:pt x="1483995" y="1003300"/>
                  </a:lnTo>
                  <a:lnTo>
                    <a:pt x="1485709" y="1016000"/>
                  </a:lnTo>
                  <a:lnTo>
                    <a:pt x="1481425" y="1016000"/>
                  </a:lnTo>
                  <a:lnTo>
                    <a:pt x="1473533" y="1028700"/>
                  </a:lnTo>
                  <a:lnTo>
                    <a:pt x="1461474" y="1041400"/>
                  </a:lnTo>
                  <a:lnTo>
                    <a:pt x="1445260" y="1041400"/>
                  </a:lnTo>
                  <a:lnTo>
                    <a:pt x="1315466" y="1117600"/>
                  </a:lnTo>
                  <a:lnTo>
                    <a:pt x="1292226" y="1143000"/>
                  </a:lnTo>
                  <a:lnTo>
                    <a:pt x="1273190" y="1155700"/>
                  </a:lnTo>
                  <a:lnTo>
                    <a:pt x="1258369" y="1168400"/>
                  </a:lnTo>
                  <a:lnTo>
                    <a:pt x="1247775" y="1168400"/>
                  </a:lnTo>
                  <a:lnTo>
                    <a:pt x="1240512" y="1181100"/>
                  </a:lnTo>
                  <a:lnTo>
                    <a:pt x="1235487" y="1193800"/>
                  </a:lnTo>
                  <a:lnTo>
                    <a:pt x="1232701" y="1206500"/>
                  </a:lnTo>
                  <a:lnTo>
                    <a:pt x="1232154" y="1219200"/>
                  </a:lnTo>
                  <a:lnTo>
                    <a:pt x="1234295" y="1231900"/>
                  </a:lnTo>
                  <a:lnTo>
                    <a:pt x="1336929" y="1231900"/>
                  </a:lnTo>
                  <a:lnTo>
                    <a:pt x="1343406" y="1219200"/>
                  </a:lnTo>
                  <a:lnTo>
                    <a:pt x="1354074" y="1219200"/>
                  </a:lnTo>
                  <a:lnTo>
                    <a:pt x="1368933" y="1206500"/>
                  </a:lnTo>
                  <a:lnTo>
                    <a:pt x="1387983" y="1193800"/>
                  </a:lnTo>
                  <a:lnTo>
                    <a:pt x="1524127" y="1117600"/>
                  </a:lnTo>
                  <a:lnTo>
                    <a:pt x="1539418" y="1104900"/>
                  </a:lnTo>
                  <a:lnTo>
                    <a:pt x="1552352" y="1104900"/>
                  </a:lnTo>
                  <a:lnTo>
                    <a:pt x="1562953" y="1092200"/>
                  </a:lnTo>
                  <a:lnTo>
                    <a:pt x="1608429" y="1092200"/>
                  </a:lnTo>
                  <a:lnTo>
                    <a:pt x="1485900" y="977900"/>
                  </a:lnTo>
                  <a:close/>
                </a:path>
                <a:path w="2809875" h="2387600">
                  <a:moveTo>
                    <a:pt x="1608429" y="1092200"/>
                  </a:moveTo>
                  <a:lnTo>
                    <a:pt x="1591310" y="1092200"/>
                  </a:lnTo>
                  <a:lnTo>
                    <a:pt x="1600783" y="1104900"/>
                  </a:lnTo>
                  <a:lnTo>
                    <a:pt x="1622044" y="1104900"/>
                  </a:lnTo>
                  <a:lnTo>
                    <a:pt x="1608429" y="1092200"/>
                  </a:lnTo>
                  <a:close/>
                </a:path>
                <a:path w="2809875" h="2387600">
                  <a:moveTo>
                    <a:pt x="1059307" y="863600"/>
                  </a:moveTo>
                  <a:lnTo>
                    <a:pt x="1025737" y="889000"/>
                  </a:lnTo>
                  <a:lnTo>
                    <a:pt x="1000299" y="901700"/>
                  </a:lnTo>
                  <a:lnTo>
                    <a:pt x="983029" y="927100"/>
                  </a:lnTo>
                  <a:lnTo>
                    <a:pt x="973963" y="952500"/>
                  </a:lnTo>
                  <a:lnTo>
                    <a:pt x="972056" y="977900"/>
                  </a:lnTo>
                  <a:lnTo>
                    <a:pt x="976423" y="1003300"/>
                  </a:lnTo>
                  <a:lnTo>
                    <a:pt x="987053" y="1016000"/>
                  </a:lnTo>
                  <a:lnTo>
                    <a:pt x="1003935" y="1041400"/>
                  </a:lnTo>
                  <a:lnTo>
                    <a:pt x="1030029" y="1054100"/>
                  </a:lnTo>
                  <a:lnTo>
                    <a:pt x="1060481" y="1066800"/>
                  </a:lnTo>
                  <a:lnTo>
                    <a:pt x="1095267" y="1079500"/>
                  </a:lnTo>
                  <a:lnTo>
                    <a:pt x="1216072" y="1079500"/>
                  </a:lnTo>
                  <a:lnTo>
                    <a:pt x="1256325" y="1066800"/>
                  </a:lnTo>
                  <a:lnTo>
                    <a:pt x="1296162" y="1041400"/>
                  </a:lnTo>
                  <a:lnTo>
                    <a:pt x="1038242" y="1041400"/>
                  </a:lnTo>
                  <a:lnTo>
                    <a:pt x="1030224" y="1028700"/>
                  </a:lnTo>
                  <a:lnTo>
                    <a:pt x="1023620" y="1028700"/>
                  </a:lnTo>
                  <a:lnTo>
                    <a:pt x="1020318" y="1016000"/>
                  </a:lnTo>
                  <a:lnTo>
                    <a:pt x="1021472" y="1003300"/>
                  </a:lnTo>
                  <a:lnTo>
                    <a:pt x="1024382" y="1003300"/>
                  </a:lnTo>
                  <a:lnTo>
                    <a:pt x="1029196" y="990600"/>
                  </a:lnTo>
                  <a:lnTo>
                    <a:pt x="1035938" y="977900"/>
                  </a:lnTo>
                  <a:lnTo>
                    <a:pt x="1046104" y="977900"/>
                  </a:lnTo>
                  <a:lnTo>
                    <a:pt x="1061164" y="965200"/>
                  </a:lnTo>
                  <a:lnTo>
                    <a:pt x="1081105" y="952500"/>
                  </a:lnTo>
                  <a:lnTo>
                    <a:pt x="1105916" y="927100"/>
                  </a:lnTo>
                  <a:lnTo>
                    <a:pt x="1131570" y="927100"/>
                  </a:lnTo>
                  <a:lnTo>
                    <a:pt x="1059307" y="863600"/>
                  </a:lnTo>
                  <a:close/>
                </a:path>
                <a:path w="2809875" h="2387600">
                  <a:moveTo>
                    <a:pt x="1131570" y="927100"/>
                  </a:moveTo>
                  <a:lnTo>
                    <a:pt x="1105916" y="927100"/>
                  </a:lnTo>
                  <a:lnTo>
                    <a:pt x="1182497" y="1003300"/>
                  </a:lnTo>
                  <a:lnTo>
                    <a:pt x="1170686" y="1003300"/>
                  </a:lnTo>
                  <a:lnTo>
                    <a:pt x="1144774" y="1016000"/>
                  </a:lnTo>
                  <a:lnTo>
                    <a:pt x="1119600" y="1028700"/>
                  </a:lnTo>
                  <a:lnTo>
                    <a:pt x="1095140" y="1041400"/>
                  </a:lnTo>
                  <a:lnTo>
                    <a:pt x="1296162" y="1041400"/>
                  </a:lnTo>
                  <a:lnTo>
                    <a:pt x="1325713" y="1016000"/>
                  </a:lnTo>
                  <a:lnTo>
                    <a:pt x="1349597" y="1003300"/>
                  </a:lnTo>
                  <a:lnTo>
                    <a:pt x="1358705" y="990600"/>
                  </a:lnTo>
                  <a:lnTo>
                    <a:pt x="1203833" y="990600"/>
                  </a:lnTo>
                  <a:lnTo>
                    <a:pt x="1131570" y="927100"/>
                  </a:lnTo>
                  <a:close/>
                </a:path>
                <a:path w="2809875" h="2387600">
                  <a:moveTo>
                    <a:pt x="1287061" y="812800"/>
                  </a:moveTo>
                  <a:lnTo>
                    <a:pt x="1142364" y="812800"/>
                  </a:lnTo>
                  <a:lnTo>
                    <a:pt x="1144397" y="825500"/>
                  </a:lnTo>
                  <a:lnTo>
                    <a:pt x="1226933" y="825500"/>
                  </a:lnTo>
                  <a:lnTo>
                    <a:pt x="1237948" y="838200"/>
                  </a:lnTo>
                  <a:lnTo>
                    <a:pt x="1247939" y="838200"/>
                  </a:lnTo>
                  <a:lnTo>
                    <a:pt x="1256919" y="850900"/>
                  </a:lnTo>
                  <a:lnTo>
                    <a:pt x="1268301" y="863600"/>
                  </a:lnTo>
                  <a:lnTo>
                    <a:pt x="1275207" y="876300"/>
                  </a:lnTo>
                  <a:lnTo>
                    <a:pt x="1277635" y="889000"/>
                  </a:lnTo>
                  <a:lnTo>
                    <a:pt x="1275588" y="901700"/>
                  </a:lnTo>
                  <a:lnTo>
                    <a:pt x="1266876" y="927100"/>
                  </a:lnTo>
                  <a:lnTo>
                    <a:pt x="1251997" y="939800"/>
                  </a:lnTo>
                  <a:lnTo>
                    <a:pt x="1230975" y="965200"/>
                  </a:lnTo>
                  <a:lnTo>
                    <a:pt x="1203833" y="990600"/>
                  </a:lnTo>
                  <a:lnTo>
                    <a:pt x="1358705" y="990600"/>
                  </a:lnTo>
                  <a:lnTo>
                    <a:pt x="1367813" y="977900"/>
                  </a:lnTo>
                  <a:lnTo>
                    <a:pt x="1380363" y="952500"/>
                  </a:lnTo>
                  <a:lnTo>
                    <a:pt x="1387270" y="927100"/>
                  </a:lnTo>
                  <a:lnTo>
                    <a:pt x="1383807" y="901700"/>
                  </a:lnTo>
                  <a:lnTo>
                    <a:pt x="1369986" y="876300"/>
                  </a:lnTo>
                  <a:lnTo>
                    <a:pt x="1345819" y="850900"/>
                  </a:lnTo>
                  <a:lnTo>
                    <a:pt x="1327931" y="838200"/>
                  </a:lnTo>
                  <a:lnTo>
                    <a:pt x="1308354" y="825500"/>
                  </a:lnTo>
                  <a:lnTo>
                    <a:pt x="1287061" y="812800"/>
                  </a:lnTo>
                  <a:close/>
                </a:path>
                <a:path w="2809875" h="2387600">
                  <a:moveTo>
                    <a:pt x="745744" y="749300"/>
                  </a:moveTo>
                  <a:lnTo>
                    <a:pt x="712216" y="774700"/>
                  </a:lnTo>
                  <a:lnTo>
                    <a:pt x="774700" y="825500"/>
                  </a:lnTo>
                  <a:lnTo>
                    <a:pt x="658876" y="901700"/>
                  </a:lnTo>
                  <a:lnTo>
                    <a:pt x="877315" y="901700"/>
                  </a:lnTo>
                  <a:lnTo>
                    <a:pt x="909701" y="914400"/>
                  </a:lnTo>
                  <a:lnTo>
                    <a:pt x="921512" y="901700"/>
                  </a:lnTo>
                  <a:lnTo>
                    <a:pt x="887095" y="876300"/>
                  </a:lnTo>
                  <a:lnTo>
                    <a:pt x="994013" y="812800"/>
                  </a:lnTo>
                  <a:lnTo>
                    <a:pt x="808227" y="812800"/>
                  </a:lnTo>
                  <a:lnTo>
                    <a:pt x="745744" y="749300"/>
                  </a:lnTo>
                  <a:close/>
                </a:path>
                <a:path w="2809875" h="2387600">
                  <a:moveTo>
                    <a:pt x="1047035" y="622300"/>
                  </a:moveTo>
                  <a:lnTo>
                    <a:pt x="968248" y="622300"/>
                  </a:lnTo>
                  <a:lnTo>
                    <a:pt x="969263" y="635000"/>
                  </a:lnTo>
                  <a:lnTo>
                    <a:pt x="1026342" y="635000"/>
                  </a:lnTo>
                  <a:lnTo>
                    <a:pt x="1037463" y="647700"/>
                  </a:lnTo>
                  <a:lnTo>
                    <a:pt x="1042162" y="647700"/>
                  </a:lnTo>
                  <a:lnTo>
                    <a:pt x="1042670" y="660400"/>
                  </a:lnTo>
                  <a:lnTo>
                    <a:pt x="1040892" y="660400"/>
                  </a:lnTo>
                  <a:lnTo>
                    <a:pt x="1036955" y="673100"/>
                  </a:lnTo>
                  <a:lnTo>
                    <a:pt x="1032720" y="673100"/>
                  </a:lnTo>
                  <a:lnTo>
                    <a:pt x="1025747" y="685800"/>
                  </a:lnTo>
                  <a:lnTo>
                    <a:pt x="1016059" y="685800"/>
                  </a:lnTo>
                  <a:lnTo>
                    <a:pt x="1003681" y="698500"/>
                  </a:lnTo>
                  <a:lnTo>
                    <a:pt x="808227" y="812800"/>
                  </a:lnTo>
                  <a:lnTo>
                    <a:pt x="994013" y="812800"/>
                  </a:lnTo>
                  <a:lnTo>
                    <a:pt x="1058164" y="774700"/>
                  </a:lnTo>
                  <a:lnTo>
                    <a:pt x="1080954" y="762000"/>
                  </a:lnTo>
                  <a:lnTo>
                    <a:pt x="1098470" y="749300"/>
                  </a:lnTo>
                  <a:lnTo>
                    <a:pt x="1110724" y="736600"/>
                  </a:lnTo>
                  <a:lnTo>
                    <a:pt x="1117727" y="736600"/>
                  </a:lnTo>
                  <a:lnTo>
                    <a:pt x="1124628" y="723900"/>
                  </a:lnTo>
                  <a:lnTo>
                    <a:pt x="1129506" y="723900"/>
                  </a:lnTo>
                  <a:lnTo>
                    <a:pt x="1132335" y="711200"/>
                  </a:lnTo>
                  <a:lnTo>
                    <a:pt x="1133094" y="698500"/>
                  </a:lnTo>
                  <a:lnTo>
                    <a:pt x="1131282" y="685800"/>
                  </a:lnTo>
                  <a:lnTo>
                    <a:pt x="1126410" y="673100"/>
                  </a:lnTo>
                  <a:lnTo>
                    <a:pt x="1118467" y="660400"/>
                  </a:lnTo>
                  <a:lnTo>
                    <a:pt x="1107439" y="647700"/>
                  </a:lnTo>
                  <a:lnTo>
                    <a:pt x="1079529" y="635000"/>
                  </a:lnTo>
                  <a:lnTo>
                    <a:pt x="1047035" y="622300"/>
                  </a:lnTo>
                  <a:close/>
                </a:path>
                <a:path w="2809875" h="2387600">
                  <a:moveTo>
                    <a:pt x="1238502" y="800100"/>
                  </a:moveTo>
                  <a:lnTo>
                    <a:pt x="1209722" y="800100"/>
                  </a:lnTo>
                  <a:lnTo>
                    <a:pt x="1177680" y="812800"/>
                  </a:lnTo>
                  <a:lnTo>
                    <a:pt x="1264031" y="812800"/>
                  </a:lnTo>
                  <a:lnTo>
                    <a:pt x="1238502" y="800100"/>
                  </a:lnTo>
                  <a:close/>
                </a:path>
                <a:path w="2809875" h="2387600">
                  <a:moveTo>
                    <a:pt x="611632" y="469900"/>
                  </a:moveTo>
                  <a:lnTo>
                    <a:pt x="578008" y="495300"/>
                  </a:lnTo>
                  <a:lnTo>
                    <a:pt x="535336" y="546100"/>
                  </a:lnTo>
                  <a:lnTo>
                    <a:pt x="524381" y="596900"/>
                  </a:lnTo>
                  <a:lnTo>
                    <a:pt x="528748" y="609600"/>
                  </a:lnTo>
                  <a:lnTo>
                    <a:pt x="539378" y="635000"/>
                  </a:lnTo>
                  <a:lnTo>
                    <a:pt x="556260" y="647700"/>
                  </a:lnTo>
                  <a:lnTo>
                    <a:pt x="582336" y="673100"/>
                  </a:lnTo>
                  <a:lnTo>
                    <a:pt x="612759" y="685800"/>
                  </a:lnTo>
                  <a:lnTo>
                    <a:pt x="647539" y="698500"/>
                  </a:lnTo>
                  <a:lnTo>
                    <a:pt x="727739" y="698500"/>
                  </a:lnTo>
                  <a:lnTo>
                    <a:pt x="848487" y="660400"/>
                  </a:lnTo>
                  <a:lnTo>
                    <a:pt x="611122" y="660400"/>
                  </a:lnTo>
                  <a:lnTo>
                    <a:pt x="600059" y="647700"/>
                  </a:lnTo>
                  <a:lnTo>
                    <a:pt x="582422" y="647700"/>
                  </a:lnTo>
                  <a:lnTo>
                    <a:pt x="575818" y="635000"/>
                  </a:lnTo>
                  <a:lnTo>
                    <a:pt x="572643" y="635000"/>
                  </a:lnTo>
                  <a:lnTo>
                    <a:pt x="572770" y="622300"/>
                  </a:lnTo>
                  <a:lnTo>
                    <a:pt x="573744" y="622300"/>
                  </a:lnTo>
                  <a:lnTo>
                    <a:pt x="576659" y="609600"/>
                  </a:lnTo>
                  <a:lnTo>
                    <a:pt x="581503" y="609600"/>
                  </a:lnTo>
                  <a:lnTo>
                    <a:pt x="588263" y="596900"/>
                  </a:lnTo>
                  <a:lnTo>
                    <a:pt x="598412" y="584200"/>
                  </a:lnTo>
                  <a:lnTo>
                    <a:pt x="613441" y="571500"/>
                  </a:lnTo>
                  <a:lnTo>
                    <a:pt x="633376" y="558800"/>
                  </a:lnTo>
                  <a:lnTo>
                    <a:pt x="658241" y="546100"/>
                  </a:lnTo>
                  <a:lnTo>
                    <a:pt x="698347" y="546100"/>
                  </a:lnTo>
                  <a:lnTo>
                    <a:pt x="611632" y="469900"/>
                  </a:lnTo>
                  <a:close/>
                </a:path>
                <a:path w="2809875" h="2387600">
                  <a:moveTo>
                    <a:pt x="698347" y="546100"/>
                  </a:moveTo>
                  <a:lnTo>
                    <a:pt x="658241" y="546100"/>
                  </a:lnTo>
                  <a:lnTo>
                    <a:pt x="734822" y="609600"/>
                  </a:lnTo>
                  <a:lnTo>
                    <a:pt x="723011" y="622300"/>
                  </a:lnTo>
                  <a:lnTo>
                    <a:pt x="697081" y="635000"/>
                  </a:lnTo>
                  <a:lnTo>
                    <a:pt x="671877" y="647700"/>
                  </a:lnTo>
                  <a:lnTo>
                    <a:pt x="647412" y="647700"/>
                  </a:lnTo>
                  <a:lnTo>
                    <a:pt x="623697" y="660400"/>
                  </a:lnTo>
                  <a:lnTo>
                    <a:pt x="848487" y="660400"/>
                  </a:lnTo>
                  <a:lnTo>
                    <a:pt x="878038" y="635000"/>
                  </a:lnTo>
                  <a:lnTo>
                    <a:pt x="901922" y="609600"/>
                  </a:lnTo>
                  <a:lnTo>
                    <a:pt x="920138" y="596900"/>
                  </a:lnTo>
                  <a:lnTo>
                    <a:pt x="756158" y="596900"/>
                  </a:lnTo>
                  <a:lnTo>
                    <a:pt x="698347" y="546100"/>
                  </a:lnTo>
                  <a:close/>
                </a:path>
                <a:path w="2809875" h="2387600">
                  <a:moveTo>
                    <a:pt x="860615" y="431800"/>
                  </a:moveTo>
                  <a:lnTo>
                    <a:pt x="753264" y="431800"/>
                  </a:lnTo>
                  <a:lnTo>
                    <a:pt x="767080" y="444500"/>
                  </a:lnTo>
                  <a:lnTo>
                    <a:pt x="790194" y="444500"/>
                  </a:lnTo>
                  <a:lnTo>
                    <a:pt x="800191" y="457200"/>
                  </a:lnTo>
                  <a:lnTo>
                    <a:pt x="809117" y="457200"/>
                  </a:lnTo>
                  <a:lnTo>
                    <a:pt x="820570" y="469900"/>
                  </a:lnTo>
                  <a:lnTo>
                    <a:pt x="827500" y="482600"/>
                  </a:lnTo>
                  <a:lnTo>
                    <a:pt x="829905" y="495300"/>
                  </a:lnTo>
                  <a:lnTo>
                    <a:pt x="827786" y="520700"/>
                  </a:lnTo>
                  <a:lnTo>
                    <a:pt x="819094" y="533400"/>
                  </a:lnTo>
                  <a:lnTo>
                    <a:pt x="804259" y="558800"/>
                  </a:lnTo>
                  <a:lnTo>
                    <a:pt x="783280" y="584200"/>
                  </a:lnTo>
                  <a:lnTo>
                    <a:pt x="756158" y="596900"/>
                  </a:lnTo>
                  <a:lnTo>
                    <a:pt x="920138" y="596900"/>
                  </a:lnTo>
                  <a:lnTo>
                    <a:pt x="932688" y="571500"/>
                  </a:lnTo>
                  <a:lnTo>
                    <a:pt x="939542" y="546100"/>
                  </a:lnTo>
                  <a:lnTo>
                    <a:pt x="936085" y="508000"/>
                  </a:lnTo>
                  <a:lnTo>
                    <a:pt x="922293" y="482600"/>
                  </a:lnTo>
                  <a:lnTo>
                    <a:pt x="898144" y="457200"/>
                  </a:lnTo>
                  <a:lnTo>
                    <a:pt x="880237" y="444500"/>
                  </a:lnTo>
                  <a:lnTo>
                    <a:pt x="860615" y="431800"/>
                  </a:lnTo>
                  <a:close/>
                </a:path>
                <a:path w="2809875" h="2387600">
                  <a:moveTo>
                    <a:pt x="677687" y="342900"/>
                  </a:moveTo>
                  <a:lnTo>
                    <a:pt x="471662" y="342900"/>
                  </a:lnTo>
                  <a:lnTo>
                    <a:pt x="430895" y="368300"/>
                  </a:lnTo>
                  <a:lnTo>
                    <a:pt x="410083" y="368300"/>
                  </a:lnTo>
                  <a:lnTo>
                    <a:pt x="396724" y="381000"/>
                  </a:lnTo>
                  <a:lnTo>
                    <a:pt x="251396" y="381000"/>
                  </a:lnTo>
                  <a:lnTo>
                    <a:pt x="266017" y="393700"/>
                  </a:lnTo>
                  <a:lnTo>
                    <a:pt x="394081" y="393700"/>
                  </a:lnTo>
                  <a:lnTo>
                    <a:pt x="322199" y="431800"/>
                  </a:lnTo>
                  <a:lnTo>
                    <a:pt x="429768" y="533400"/>
                  </a:lnTo>
                  <a:lnTo>
                    <a:pt x="442341" y="520700"/>
                  </a:lnTo>
                  <a:lnTo>
                    <a:pt x="434467" y="520700"/>
                  </a:lnTo>
                  <a:lnTo>
                    <a:pt x="430149" y="508000"/>
                  </a:lnTo>
                  <a:lnTo>
                    <a:pt x="429513" y="508000"/>
                  </a:lnTo>
                  <a:lnTo>
                    <a:pt x="429006" y="495300"/>
                  </a:lnTo>
                  <a:lnTo>
                    <a:pt x="430911" y="495300"/>
                  </a:lnTo>
                  <a:lnTo>
                    <a:pt x="435356" y="482600"/>
                  </a:lnTo>
                  <a:lnTo>
                    <a:pt x="446008" y="482600"/>
                  </a:lnTo>
                  <a:lnTo>
                    <a:pt x="455447" y="469900"/>
                  </a:lnTo>
                  <a:lnTo>
                    <a:pt x="467613" y="469900"/>
                  </a:lnTo>
                  <a:lnTo>
                    <a:pt x="642747" y="368300"/>
                  </a:lnTo>
                  <a:lnTo>
                    <a:pt x="661818" y="355600"/>
                  </a:lnTo>
                  <a:lnTo>
                    <a:pt x="677687" y="342900"/>
                  </a:lnTo>
                  <a:close/>
                </a:path>
                <a:path w="2809875" h="2387600">
                  <a:moveTo>
                    <a:pt x="816229" y="419100"/>
                  </a:moveTo>
                  <a:lnTo>
                    <a:pt x="694563" y="419100"/>
                  </a:lnTo>
                  <a:lnTo>
                    <a:pt x="696722" y="431800"/>
                  </a:lnTo>
                  <a:lnTo>
                    <a:pt x="839279" y="431800"/>
                  </a:lnTo>
                  <a:lnTo>
                    <a:pt x="816229" y="419100"/>
                  </a:lnTo>
                  <a:close/>
                </a:path>
                <a:path w="2809875" h="2387600">
                  <a:moveTo>
                    <a:pt x="342264" y="368300"/>
                  </a:moveTo>
                  <a:lnTo>
                    <a:pt x="228726" y="368300"/>
                  </a:lnTo>
                  <a:lnTo>
                    <a:pt x="238966" y="381000"/>
                  </a:lnTo>
                  <a:lnTo>
                    <a:pt x="349885" y="381000"/>
                  </a:lnTo>
                  <a:lnTo>
                    <a:pt x="342264" y="368300"/>
                  </a:lnTo>
                  <a:close/>
                </a:path>
                <a:path w="2809875" h="2387600">
                  <a:moveTo>
                    <a:pt x="332359" y="355600"/>
                  </a:moveTo>
                  <a:lnTo>
                    <a:pt x="217471" y="355600"/>
                  </a:lnTo>
                  <a:lnTo>
                    <a:pt x="221962" y="368300"/>
                  </a:lnTo>
                  <a:lnTo>
                    <a:pt x="332867" y="368300"/>
                  </a:lnTo>
                  <a:lnTo>
                    <a:pt x="332359" y="355600"/>
                  </a:lnTo>
                  <a:close/>
                </a:path>
                <a:path w="2809875" h="2387600">
                  <a:moveTo>
                    <a:pt x="331543" y="330200"/>
                  </a:moveTo>
                  <a:lnTo>
                    <a:pt x="217598" y="330200"/>
                  </a:lnTo>
                  <a:lnTo>
                    <a:pt x="215264" y="342900"/>
                  </a:lnTo>
                  <a:lnTo>
                    <a:pt x="215243" y="355600"/>
                  </a:lnTo>
                  <a:lnTo>
                    <a:pt x="331977" y="355600"/>
                  </a:lnTo>
                  <a:lnTo>
                    <a:pt x="332232" y="342900"/>
                  </a:lnTo>
                  <a:lnTo>
                    <a:pt x="331543" y="330200"/>
                  </a:lnTo>
                  <a:close/>
                </a:path>
                <a:path w="2809875" h="2387600">
                  <a:moveTo>
                    <a:pt x="604266" y="215900"/>
                  </a:moveTo>
                  <a:lnTo>
                    <a:pt x="592074" y="228600"/>
                  </a:lnTo>
                  <a:lnTo>
                    <a:pt x="598717" y="241300"/>
                  </a:lnTo>
                  <a:lnTo>
                    <a:pt x="607290" y="241300"/>
                  </a:lnTo>
                  <a:lnTo>
                    <a:pt x="609219" y="254000"/>
                  </a:lnTo>
                  <a:lnTo>
                    <a:pt x="610870" y="254000"/>
                  </a:lnTo>
                  <a:lnTo>
                    <a:pt x="609726" y="266700"/>
                  </a:lnTo>
                  <a:lnTo>
                    <a:pt x="603204" y="266700"/>
                  </a:lnTo>
                  <a:lnTo>
                    <a:pt x="598503" y="279400"/>
                  </a:lnTo>
                  <a:lnTo>
                    <a:pt x="591825" y="279400"/>
                  </a:lnTo>
                  <a:lnTo>
                    <a:pt x="564388" y="292100"/>
                  </a:lnTo>
                  <a:lnTo>
                    <a:pt x="491617" y="342900"/>
                  </a:lnTo>
                  <a:lnTo>
                    <a:pt x="725148" y="342900"/>
                  </a:lnTo>
                  <a:lnTo>
                    <a:pt x="734441" y="355600"/>
                  </a:lnTo>
                  <a:lnTo>
                    <a:pt x="746633" y="342900"/>
                  </a:lnTo>
                  <a:lnTo>
                    <a:pt x="604266" y="215900"/>
                  </a:lnTo>
                  <a:close/>
                </a:path>
                <a:path w="2809875" h="2387600">
                  <a:moveTo>
                    <a:pt x="324356" y="317500"/>
                  </a:moveTo>
                  <a:lnTo>
                    <a:pt x="229409" y="317500"/>
                  </a:lnTo>
                  <a:lnTo>
                    <a:pt x="222313" y="330200"/>
                  </a:lnTo>
                  <a:lnTo>
                    <a:pt x="328914" y="330200"/>
                  </a:lnTo>
                  <a:lnTo>
                    <a:pt x="324356" y="317500"/>
                  </a:lnTo>
                  <a:close/>
                </a:path>
                <a:path w="2809875" h="2387600">
                  <a:moveTo>
                    <a:pt x="310856" y="304800"/>
                  </a:moveTo>
                  <a:lnTo>
                    <a:pt x="250152" y="304800"/>
                  </a:lnTo>
                  <a:lnTo>
                    <a:pt x="238887" y="317500"/>
                  </a:lnTo>
                  <a:lnTo>
                    <a:pt x="317881" y="317500"/>
                  </a:lnTo>
                  <a:lnTo>
                    <a:pt x="310856" y="304800"/>
                  </a:lnTo>
                  <a:close/>
                </a:path>
                <a:path w="2809875" h="2387600">
                  <a:moveTo>
                    <a:pt x="115554" y="228600"/>
                  </a:moveTo>
                  <a:lnTo>
                    <a:pt x="70963" y="228600"/>
                  </a:lnTo>
                  <a:lnTo>
                    <a:pt x="80772" y="241300"/>
                  </a:lnTo>
                  <a:lnTo>
                    <a:pt x="101346" y="254000"/>
                  </a:lnTo>
                  <a:lnTo>
                    <a:pt x="123253" y="266700"/>
                  </a:lnTo>
                  <a:lnTo>
                    <a:pt x="146494" y="279400"/>
                  </a:lnTo>
                  <a:lnTo>
                    <a:pt x="195524" y="279400"/>
                  </a:lnTo>
                  <a:lnTo>
                    <a:pt x="218217" y="266700"/>
                  </a:lnTo>
                  <a:lnTo>
                    <a:pt x="239148" y="266700"/>
                  </a:lnTo>
                  <a:lnTo>
                    <a:pt x="258318" y="254000"/>
                  </a:lnTo>
                  <a:lnTo>
                    <a:pt x="273559" y="241300"/>
                  </a:lnTo>
                  <a:lnTo>
                    <a:pt x="123188" y="241300"/>
                  </a:lnTo>
                  <a:lnTo>
                    <a:pt x="115554" y="228600"/>
                  </a:lnTo>
                  <a:close/>
                </a:path>
                <a:path w="2809875" h="2387600">
                  <a:moveTo>
                    <a:pt x="376713" y="12700"/>
                  </a:moveTo>
                  <a:lnTo>
                    <a:pt x="226583" y="12700"/>
                  </a:lnTo>
                  <a:lnTo>
                    <a:pt x="212725" y="25400"/>
                  </a:lnTo>
                  <a:lnTo>
                    <a:pt x="199318" y="25400"/>
                  </a:lnTo>
                  <a:lnTo>
                    <a:pt x="173100" y="63500"/>
                  </a:lnTo>
                  <a:lnTo>
                    <a:pt x="167195" y="101600"/>
                  </a:lnTo>
                  <a:lnTo>
                    <a:pt x="167671" y="114300"/>
                  </a:lnTo>
                  <a:lnTo>
                    <a:pt x="170434" y="139700"/>
                  </a:lnTo>
                  <a:lnTo>
                    <a:pt x="173478" y="165100"/>
                  </a:lnTo>
                  <a:lnTo>
                    <a:pt x="174974" y="190500"/>
                  </a:lnTo>
                  <a:lnTo>
                    <a:pt x="174898" y="203200"/>
                  </a:lnTo>
                  <a:lnTo>
                    <a:pt x="173227" y="215900"/>
                  </a:lnTo>
                  <a:lnTo>
                    <a:pt x="171323" y="215900"/>
                  </a:lnTo>
                  <a:lnTo>
                    <a:pt x="167386" y="228600"/>
                  </a:lnTo>
                  <a:lnTo>
                    <a:pt x="154860" y="228600"/>
                  </a:lnTo>
                  <a:lnTo>
                    <a:pt x="147764" y="241300"/>
                  </a:lnTo>
                  <a:lnTo>
                    <a:pt x="273559" y="241300"/>
                  </a:lnTo>
                  <a:lnTo>
                    <a:pt x="301117" y="203200"/>
                  </a:lnTo>
                  <a:lnTo>
                    <a:pt x="304006" y="177800"/>
                  </a:lnTo>
                  <a:lnTo>
                    <a:pt x="302938" y="152400"/>
                  </a:lnTo>
                  <a:lnTo>
                    <a:pt x="300227" y="127000"/>
                  </a:lnTo>
                  <a:lnTo>
                    <a:pt x="298108" y="101600"/>
                  </a:lnTo>
                  <a:lnTo>
                    <a:pt x="297084" y="88900"/>
                  </a:lnTo>
                  <a:lnTo>
                    <a:pt x="297156" y="76200"/>
                  </a:lnTo>
                  <a:lnTo>
                    <a:pt x="298323" y="76200"/>
                  </a:lnTo>
                  <a:lnTo>
                    <a:pt x="300845" y="63500"/>
                  </a:lnTo>
                  <a:lnTo>
                    <a:pt x="304974" y="63500"/>
                  </a:lnTo>
                  <a:lnTo>
                    <a:pt x="310699" y="50800"/>
                  </a:lnTo>
                  <a:lnTo>
                    <a:pt x="318008" y="50800"/>
                  </a:lnTo>
                  <a:lnTo>
                    <a:pt x="325413" y="38100"/>
                  </a:lnTo>
                  <a:lnTo>
                    <a:pt x="403225" y="38100"/>
                  </a:lnTo>
                  <a:lnTo>
                    <a:pt x="390552" y="25400"/>
                  </a:lnTo>
                  <a:lnTo>
                    <a:pt x="376713" y="12700"/>
                  </a:lnTo>
                  <a:close/>
                </a:path>
                <a:path w="2809875" h="2387600">
                  <a:moveTo>
                    <a:pt x="103886" y="101600"/>
                  </a:moveTo>
                  <a:lnTo>
                    <a:pt x="0" y="177800"/>
                  </a:lnTo>
                  <a:lnTo>
                    <a:pt x="41148" y="177800"/>
                  </a:lnTo>
                  <a:lnTo>
                    <a:pt x="44576" y="190500"/>
                  </a:lnTo>
                  <a:lnTo>
                    <a:pt x="50164" y="190500"/>
                  </a:lnTo>
                  <a:lnTo>
                    <a:pt x="51943" y="203200"/>
                  </a:lnTo>
                  <a:lnTo>
                    <a:pt x="56536" y="215900"/>
                  </a:lnTo>
                  <a:lnTo>
                    <a:pt x="62880" y="228600"/>
                  </a:lnTo>
                  <a:lnTo>
                    <a:pt x="102488" y="228600"/>
                  </a:lnTo>
                  <a:lnTo>
                    <a:pt x="94440" y="215900"/>
                  </a:lnTo>
                  <a:lnTo>
                    <a:pt x="88582" y="203200"/>
                  </a:lnTo>
                  <a:lnTo>
                    <a:pt x="84915" y="190500"/>
                  </a:lnTo>
                  <a:lnTo>
                    <a:pt x="83438" y="177800"/>
                  </a:lnTo>
                  <a:lnTo>
                    <a:pt x="84961" y="165100"/>
                  </a:lnTo>
                  <a:lnTo>
                    <a:pt x="90471" y="152400"/>
                  </a:lnTo>
                  <a:lnTo>
                    <a:pt x="99958" y="139700"/>
                  </a:lnTo>
                  <a:lnTo>
                    <a:pt x="113411" y="114300"/>
                  </a:lnTo>
                  <a:lnTo>
                    <a:pt x="103886" y="101600"/>
                  </a:lnTo>
                  <a:close/>
                </a:path>
                <a:path w="2809875" h="2387600">
                  <a:moveTo>
                    <a:pt x="412559" y="38100"/>
                  </a:moveTo>
                  <a:lnTo>
                    <a:pt x="368125" y="38100"/>
                  </a:lnTo>
                  <a:lnTo>
                    <a:pt x="375830" y="50800"/>
                  </a:lnTo>
                  <a:lnTo>
                    <a:pt x="382905" y="50800"/>
                  </a:lnTo>
                  <a:lnTo>
                    <a:pt x="391550" y="63500"/>
                  </a:lnTo>
                  <a:lnTo>
                    <a:pt x="397684" y="76200"/>
                  </a:lnTo>
                  <a:lnTo>
                    <a:pt x="401318" y="88900"/>
                  </a:lnTo>
                  <a:lnTo>
                    <a:pt x="402463" y="101600"/>
                  </a:lnTo>
                  <a:lnTo>
                    <a:pt x="400313" y="114300"/>
                  </a:lnTo>
                  <a:lnTo>
                    <a:pt x="394223" y="139700"/>
                  </a:lnTo>
                  <a:lnTo>
                    <a:pt x="384157" y="152400"/>
                  </a:lnTo>
                  <a:lnTo>
                    <a:pt x="370077" y="177800"/>
                  </a:lnTo>
                  <a:lnTo>
                    <a:pt x="379730" y="177800"/>
                  </a:lnTo>
                  <a:lnTo>
                    <a:pt x="489076" y="114300"/>
                  </a:lnTo>
                  <a:lnTo>
                    <a:pt x="479679" y="101600"/>
                  </a:lnTo>
                  <a:lnTo>
                    <a:pt x="445262" y="101600"/>
                  </a:lnTo>
                  <a:lnTo>
                    <a:pt x="442595" y="88900"/>
                  </a:lnTo>
                  <a:lnTo>
                    <a:pt x="439420" y="88900"/>
                  </a:lnTo>
                  <a:lnTo>
                    <a:pt x="430657" y="63500"/>
                  </a:lnTo>
                  <a:lnTo>
                    <a:pt x="421703" y="50800"/>
                  </a:lnTo>
                  <a:lnTo>
                    <a:pt x="412559" y="38100"/>
                  </a:lnTo>
                  <a:close/>
                </a:path>
                <a:path w="2809875" h="2387600">
                  <a:moveTo>
                    <a:pt x="345439" y="0"/>
                  </a:moveTo>
                  <a:lnTo>
                    <a:pt x="258016" y="0"/>
                  </a:lnTo>
                  <a:lnTo>
                    <a:pt x="241681" y="12700"/>
                  </a:lnTo>
                  <a:lnTo>
                    <a:pt x="361684" y="12700"/>
                  </a:lnTo>
                  <a:lnTo>
                    <a:pt x="345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1544042">
            <a:off x="3414496" y="845070"/>
            <a:ext cx="5423535" cy="3629025"/>
            <a:chOff x="1161846" y="580008"/>
            <a:chExt cx="5423535" cy="3629025"/>
          </a:xfrm>
        </p:grpSpPr>
        <p:sp>
          <p:nvSpPr>
            <p:cNvPr id="3" name="object 3"/>
            <p:cNvSpPr/>
            <p:nvPr/>
          </p:nvSpPr>
          <p:spPr>
            <a:xfrm>
              <a:off x="1174546" y="592708"/>
              <a:ext cx="5398135" cy="3603625"/>
            </a:xfrm>
            <a:custGeom>
              <a:avLst/>
              <a:gdLst/>
              <a:ahLst/>
              <a:cxnLst/>
              <a:rect l="l" t="t" r="r" b="b"/>
              <a:pathLst>
                <a:path w="5398134" h="3603625">
                  <a:moveTo>
                    <a:pt x="0" y="2300604"/>
                  </a:moveTo>
                  <a:lnTo>
                    <a:pt x="4769180" y="0"/>
                  </a:lnTo>
                  <a:lnTo>
                    <a:pt x="5397703" y="1302892"/>
                  </a:lnTo>
                  <a:lnTo>
                    <a:pt x="628472" y="3603498"/>
                  </a:lnTo>
                  <a:lnTo>
                    <a:pt x="0" y="2300604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561" y="1131188"/>
              <a:ext cx="4821769" cy="2727325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1301" y="1066800"/>
            <a:ext cx="9080499" cy="5362576"/>
            <a:chOff x="-12700" y="609600"/>
            <a:chExt cx="9020175" cy="5819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609600"/>
              <a:ext cx="5121140" cy="58197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99996"/>
              <a:ext cx="4572000" cy="1477645"/>
            </a:xfrm>
            <a:custGeom>
              <a:avLst/>
              <a:gdLst/>
              <a:ahLst/>
              <a:cxnLst/>
              <a:rect l="l" t="t" r="r" b="b"/>
              <a:pathLst>
                <a:path w="4572000" h="1477645">
                  <a:moveTo>
                    <a:pt x="0" y="1477390"/>
                  </a:moveTo>
                  <a:lnTo>
                    <a:pt x="4572000" y="147739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47739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47677" y="2416322"/>
            <a:ext cx="426038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spcBef>
                <a:spcPts val="100"/>
              </a:spcBef>
            </a:pPr>
            <a:r>
              <a:rPr b="1" spc="-15" dirty="0">
                <a:latin typeface="Times New Roman"/>
                <a:cs typeface="Times New Roman"/>
              </a:rPr>
              <a:t>Anatomical</a:t>
            </a:r>
            <a:r>
              <a:rPr b="1" spc="10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antero-posterior</a:t>
            </a:r>
            <a:r>
              <a:rPr b="1" spc="7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diameter</a:t>
            </a:r>
            <a:endParaRPr dirty="0">
              <a:latin typeface="Times New Roman"/>
              <a:cs typeface="Times New Roman"/>
            </a:endParaRPr>
          </a:p>
          <a:p>
            <a:pPr marL="8255" algn="ctr"/>
            <a:r>
              <a:rPr b="1" spc="-5" dirty="0">
                <a:latin typeface="Times New Roman"/>
                <a:cs typeface="Times New Roman"/>
              </a:rPr>
              <a:t>(true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conjugate)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= </a:t>
            </a:r>
            <a:r>
              <a:rPr b="1" spc="-25" dirty="0">
                <a:latin typeface="Times New Roman"/>
                <a:cs typeface="Times New Roman"/>
              </a:rPr>
              <a:t>11cm</a:t>
            </a:r>
            <a:endParaRPr dirty="0">
              <a:latin typeface="Times New Roman"/>
              <a:cs typeface="Times New Roman"/>
            </a:endParaRPr>
          </a:p>
          <a:p>
            <a:pPr marL="12065" marR="5080" algn="ctr"/>
            <a:r>
              <a:rPr b="1" spc="-15" dirty="0">
                <a:latin typeface="Times New Roman"/>
                <a:cs typeface="Times New Roman"/>
              </a:rPr>
              <a:t>from </a:t>
            </a:r>
            <a:r>
              <a:rPr b="1" spc="-10" dirty="0"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tip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sacral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promontory</a:t>
            </a:r>
            <a:r>
              <a:rPr b="1" spc="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upper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border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symphysis 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pubis.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35125" y="161721"/>
            <a:ext cx="2000202" cy="528991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3335" rIns="0" bIns="0" rtlCol="0" anchor="ctr">
            <a:spAutoFit/>
          </a:bodyPr>
          <a:lstStyle/>
          <a:p>
            <a:pPr marL="92075">
              <a:lnSpc>
                <a:spcPct val="100000"/>
              </a:lnSpc>
              <a:spcBef>
                <a:spcPts val="105"/>
              </a:spcBef>
            </a:pPr>
            <a:r>
              <a:rPr sz="3350" spc="-20" dirty="0"/>
              <a:t>Diameters</a:t>
            </a:r>
            <a:endParaRPr sz="3350" dirty="0"/>
          </a:p>
        </p:txBody>
      </p:sp>
      <p:grpSp>
        <p:nvGrpSpPr>
          <p:cNvPr id="7" name="object 7"/>
          <p:cNvGrpSpPr/>
          <p:nvPr/>
        </p:nvGrpSpPr>
        <p:grpSpPr>
          <a:xfrm>
            <a:off x="1511301" y="967649"/>
            <a:ext cx="2869578" cy="773521"/>
            <a:chOff x="-12700" y="901700"/>
            <a:chExt cx="2850515" cy="839469"/>
          </a:xfrm>
        </p:grpSpPr>
        <p:sp>
          <p:nvSpPr>
            <p:cNvPr id="8" name="object 8"/>
            <p:cNvSpPr/>
            <p:nvPr/>
          </p:nvSpPr>
          <p:spPr>
            <a:xfrm>
              <a:off x="0" y="914400"/>
              <a:ext cx="2825115" cy="748030"/>
            </a:xfrm>
            <a:custGeom>
              <a:avLst/>
              <a:gdLst/>
              <a:ahLst/>
              <a:cxnLst/>
              <a:rect l="l" t="t" r="r" b="b"/>
              <a:pathLst>
                <a:path w="2825115" h="748030">
                  <a:moveTo>
                    <a:pt x="0" y="382015"/>
                  </a:moveTo>
                  <a:lnTo>
                    <a:pt x="2774569" y="0"/>
                  </a:lnTo>
                  <a:lnTo>
                    <a:pt x="2824988" y="365887"/>
                  </a:lnTo>
                  <a:lnTo>
                    <a:pt x="50379" y="747902"/>
                  </a:lnTo>
                  <a:lnTo>
                    <a:pt x="0" y="382015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965" y="1093596"/>
              <a:ext cx="2539365" cy="453390"/>
            </a:xfrm>
            <a:custGeom>
              <a:avLst/>
              <a:gdLst/>
              <a:ahLst/>
              <a:cxnLst/>
              <a:rect l="l" t="t" r="r" b="b"/>
              <a:pathLst>
                <a:path w="2539365" h="453390">
                  <a:moveTo>
                    <a:pt x="159791" y="430911"/>
                  </a:moveTo>
                  <a:lnTo>
                    <a:pt x="159296" y="427355"/>
                  </a:lnTo>
                  <a:lnTo>
                    <a:pt x="159232" y="426847"/>
                  </a:lnTo>
                  <a:lnTo>
                    <a:pt x="153060" y="427355"/>
                  </a:lnTo>
                  <a:lnTo>
                    <a:pt x="130086" y="405765"/>
                  </a:lnTo>
                  <a:lnTo>
                    <a:pt x="119951" y="388620"/>
                  </a:lnTo>
                  <a:lnTo>
                    <a:pt x="119583" y="387985"/>
                  </a:lnTo>
                  <a:lnTo>
                    <a:pt x="91262" y="340029"/>
                  </a:lnTo>
                  <a:lnTo>
                    <a:pt x="91262" y="380873"/>
                  </a:lnTo>
                  <a:lnTo>
                    <a:pt x="39738" y="387985"/>
                  </a:lnTo>
                  <a:lnTo>
                    <a:pt x="57492" y="323723"/>
                  </a:lnTo>
                  <a:lnTo>
                    <a:pt x="91262" y="380873"/>
                  </a:lnTo>
                  <a:lnTo>
                    <a:pt x="91262" y="340029"/>
                  </a:lnTo>
                  <a:lnTo>
                    <a:pt x="81635" y="323723"/>
                  </a:lnTo>
                  <a:lnTo>
                    <a:pt x="60718" y="288290"/>
                  </a:lnTo>
                  <a:lnTo>
                    <a:pt x="56845" y="288798"/>
                  </a:lnTo>
                  <a:lnTo>
                    <a:pt x="20510" y="421640"/>
                  </a:lnTo>
                  <a:lnTo>
                    <a:pt x="18021" y="430911"/>
                  </a:lnTo>
                  <a:lnTo>
                    <a:pt x="14833" y="438658"/>
                  </a:lnTo>
                  <a:lnTo>
                    <a:pt x="11569" y="442722"/>
                  </a:lnTo>
                  <a:lnTo>
                    <a:pt x="9969" y="444754"/>
                  </a:lnTo>
                  <a:lnTo>
                    <a:pt x="6108" y="446786"/>
                  </a:lnTo>
                  <a:lnTo>
                    <a:pt x="0" y="448691"/>
                  </a:lnTo>
                  <a:lnTo>
                    <a:pt x="558" y="452882"/>
                  </a:lnTo>
                  <a:lnTo>
                    <a:pt x="47777" y="446278"/>
                  </a:lnTo>
                  <a:lnTo>
                    <a:pt x="47282" y="442722"/>
                  </a:lnTo>
                  <a:lnTo>
                    <a:pt x="47218" y="442214"/>
                  </a:lnTo>
                  <a:lnTo>
                    <a:pt x="39916" y="442722"/>
                  </a:lnTo>
                  <a:lnTo>
                    <a:pt x="35064" y="442214"/>
                  </a:lnTo>
                  <a:lnTo>
                    <a:pt x="30238" y="439420"/>
                  </a:lnTo>
                  <a:lnTo>
                    <a:pt x="28879" y="437515"/>
                  </a:lnTo>
                  <a:lnTo>
                    <a:pt x="28168" y="432308"/>
                  </a:lnTo>
                  <a:lnTo>
                    <a:pt x="28816" y="427863"/>
                  </a:lnTo>
                  <a:lnTo>
                    <a:pt x="37439" y="396621"/>
                  </a:lnTo>
                  <a:lnTo>
                    <a:pt x="95491" y="388620"/>
                  </a:lnTo>
                  <a:lnTo>
                    <a:pt x="111442" y="415544"/>
                  </a:lnTo>
                  <a:lnTo>
                    <a:pt x="113614" y="420497"/>
                  </a:lnTo>
                  <a:lnTo>
                    <a:pt x="114325" y="425577"/>
                  </a:lnTo>
                  <a:lnTo>
                    <a:pt x="114350" y="426212"/>
                  </a:lnTo>
                  <a:lnTo>
                    <a:pt x="113639" y="428371"/>
                  </a:lnTo>
                  <a:lnTo>
                    <a:pt x="111772" y="430276"/>
                  </a:lnTo>
                  <a:lnTo>
                    <a:pt x="109905" y="432308"/>
                  </a:lnTo>
                  <a:lnTo>
                    <a:pt x="106006" y="433832"/>
                  </a:lnTo>
                  <a:lnTo>
                    <a:pt x="100076" y="434975"/>
                  </a:lnTo>
                  <a:lnTo>
                    <a:pt x="100634" y="439039"/>
                  </a:lnTo>
                  <a:lnTo>
                    <a:pt x="159791" y="430911"/>
                  </a:lnTo>
                  <a:close/>
                </a:path>
                <a:path w="2539365" h="453390">
                  <a:moveTo>
                    <a:pt x="271056" y="415544"/>
                  </a:moveTo>
                  <a:lnTo>
                    <a:pt x="270586" y="412242"/>
                  </a:lnTo>
                  <a:lnTo>
                    <a:pt x="270510" y="411607"/>
                  </a:lnTo>
                  <a:lnTo>
                    <a:pt x="265645" y="412242"/>
                  </a:lnTo>
                  <a:lnTo>
                    <a:pt x="262242" y="412242"/>
                  </a:lnTo>
                  <a:lnTo>
                    <a:pt x="258343" y="410718"/>
                  </a:lnTo>
                  <a:lnTo>
                    <a:pt x="256844" y="409448"/>
                  </a:lnTo>
                  <a:lnTo>
                    <a:pt x="255778" y="407670"/>
                  </a:lnTo>
                  <a:lnTo>
                    <a:pt x="254431" y="405511"/>
                  </a:lnTo>
                  <a:lnTo>
                    <a:pt x="253314" y="401193"/>
                  </a:lnTo>
                  <a:lnTo>
                    <a:pt x="246481" y="351536"/>
                  </a:lnTo>
                  <a:lnTo>
                    <a:pt x="245211" y="342519"/>
                  </a:lnTo>
                  <a:lnTo>
                    <a:pt x="229857" y="319278"/>
                  </a:lnTo>
                  <a:lnTo>
                    <a:pt x="225488" y="316992"/>
                  </a:lnTo>
                  <a:lnTo>
                    <a:pt x="184023" y="343154"/>
                  </a:lnTo>
                  <a:lnTo>
                    <a:pt x="183540" y="339725"/>
                  </a:lnTo>
                  <a:lnTo>
                    <a:pt x="181063" y="321691"/>
                  </a:lnTo>
                  <a:lnTo>
                    <a:pt x="176314" y="322326"/>
                  </a:lnTo>
                  <a:lnTo>
                    <a:pt x="147497" y="338963"/>
                  </a:lnTo>
                  <a:lnTo>
                    <a:pt x="149707" y="342773"/>
                  </a:lnTo>
                  <a:lnTo>
                    <a:pt x="152425" y="341249"/>
                  </a:lnTo>
                  <a:lnTo>
                    <a:pt x="154825" y="340360"/>
                  </a:lnTo>
                  <a:lnTo>
                    <a:pt x="156883" y="340106"/>
                  </a:lnTo>
                  <a:lnTo>
                    <a:pt x="158800" y="339725"/>
                  </a:lnTo>
                  <a:lnTo>
                    <a:pt x="160401" y="340106"/>
                  </a:lnTo>
                  <a:lnTo>
                    <a:pt x="162953" y="341630"/>
                  </a:lnTo>
                  <a:lnTo>
                    <a:pt x="164045" y="343281"/>
                  </a:lnTo>
                  <a:lnTo>
                    <a:pt x="164960" y="345948"/>
                  </a:lnTo>
                  <a:lnTo>
                    <a:pt x="165887" y="348488"/>
                  </a:lnTo>
                  <a:lnTo>
                    <a:pt x="167182" y="355854"/>
                  </a:lnTo>
                  <a:lnTo>
                    <a:pt x="174840" y="411607"/>
                  </a:lnTo>
                  <a:lnTo>
                    <a:pt x="174967" y="414655"/>
                  </a:lnTo>
                  <a:lnTo>
                    <a:pt x="174840" y="417576"/>
                  </a:lnTo>
                  <a:lnTo>
                    <a:pt x="161264" y="426593"/>
                  </a:lnTo>
                  <a:lnTo>
                    <a:pt x="161810" y="430657"/>
                  </a:lnTo>
                  <a:lnTo>
                    <a:pt x="211899" y="423799"/>
                  </a:lnTo>
                  <a:lnTo>
                    <a:pt x="211455" y="420497"/>
                  </a:lnTo>
                  <a:lnTo>
                    <a:pt x="211353" y="419735"/>
                  </a:lnTo>
                  <a:lnTo>
                    <a:pt x="205828" y="420497"/>
                  </a:lnTo>
                  <a:lnTo>
                    <a:pt x="202095" y="420497"/>
                  </a:lnTo>
                  <a:lnTo>
                    <a:pt x="184924" y="349758"/>
                  </a:lnTo>
                  <a:lnTo>
                    <a:pt x="190119" y="343154"/>
                  </a:lnTo>
                  <a:lnTo>
                    <a:pt x="214820" y="330962"/>
                  </a:lnTo>
                  <a:lnTo>
                    <a:pt x="219151" y="332486"/>
                  </a:lnTo>
                  <a:lnTo>
                    <a:pt x="225082" y="340106"/>
                  </a:lnTo>
                  <a:lnTo>
                    <a:pt x="227203" y="346710"/>
                  </a:lnTo>
                  <a:lnTo>
                    <a:pt x="234988" y="403225"/>
                  </a:lnTo>
                  <a:lnTo>
                    <a:pt x="235204" y="405511"/>
                  </a:lnTo>
                  <a:lnTo>
                    <a:pt x="235191" y="407670"/>
                  </a:lnTo>
                  <a:lnTo>
                    <a:pt x="234823" y="410718"/>
                  </a:lnTo>
                  <a:lnTo>
                    <a:pt x="233807" y="413004"/>
                  </a:lnTo>
                  <a:lnTo>
                    <a:pt x="232117" y="414655"/>
                  </a:lnTo>
                  <a:lnTo>
                    <a:pt x="230441" y="416433"/>
                  </a:lnTo>
                  <a:lnTo>
                    <a:pt x="227241" y="417576"/>
                  </a:lnTo>
                  <a:lnTo>
                    <a:pt x="222529" y="418211"/>
                  </a:lnTo>
                  <a:lnTo>
                    <a:pt x="220421" y="418465"/>
                  </a:lnTo>
                  <a:lnTo>
                    <a:pt x="220967" y="422529"/>
                  </a:lnTo>
                  <a:lnTo>
                    <a:pt x="271056" y="415544"/>
                  </a:lnTo>
                  <a:close/>
                </a:path>
                <a:path w="2539365" h="453390">
                  <a:moveTo>
                    <a:pt x="334048" y="386461"/>
                  </a:moveTo>
                  <a:lnTo>
                    <a:pt x="329730" y="386969"/>
                  </a:lnTo>
                  <a:lnTo>
                    <a:pt x="328891" y="390144"/>
                  </a:lnTo>
                  <a:lnTo>
                    <a:pt x="327418" y="392557"/>
                  </a:lnTo>
                  <a:lnTo>
                    <a:pt x="325348" y="394462"/>
                  </a:lnTo>
                  <a:lnTo>
                    <a:pt x="323265" y="396240"/>
                  </a:lnTo>
                  <a:lnTo>
                    <a:pt x="321017" y="397383"/>
                  </a:lnTo>
                  <a:lnTo>
                    <a:pt x="318579" y="397637"/>
                  </a:lnTo>
                  <a:lnTo>
                    <a:pt x="315633" y="398018"/>
                  </a:lnTo>
                  <a:lnTo>
                    <a:pt x="297522" y="319151"/>
                  </a:lnTo>
                  <a:lnTo>
                    <a:pt x="297180" y="316611"/>
                  </a:lnTo>
                  <a:lnTo>
                    <a:pt x="320840" y="313436"/>
                  </a:lnTo>
                  <a:lnTo>
                    <a:pt x="320217" y="308991"/>
                  </a:lnTo>
                  <a:lnTo>
                    <a:pt x="319773" y="305689"/>
                  </a:lnTo>
                  <a:lnTo>
                    <a:pt x="296113" y="308991"/>
                  </a:lnTo>
                  <a:lnTo>
                    <a:pt x="291528" y="275590"/>
                  </a:lnTo>
                  <a:lnTo>
                    <a:pt x="288099" y="276098"/>
                  </a:lnTo>
                  <a:lnTo>
                    <a:pt x="286105" y="283972"/>
                  </a:lnTo>
                  <a:lnTo>
                    <a:pt x="284441" y="289433"/>
                  </a:lnTo>
                  <a:lnTo>
                    <a:pt x="262394" y="317754"/>
                  </a:lnTo>
                  <a:lnTo>
                    <a:pt x="262902" y="321437"/>
                  </a:lnTo>
                  <a:lnTo>
                    <a:pt x="278930" y="319151"/>
                  </a:lnTo>
                  <a:lnTo>
                    <a:pt x="289293" y="394462"/>
                  </a:lnTo>
                  <a:lnTo>
                    <a:pt x="289382" y="394843"/>
                  </a:lnTo>
                  <a:lnTo>
                    <a:pt x="290830" y="399923"/>
                  </a:lnTo>
                  <a:lnTo>
                    <a:pt x="294894" y="406527"/>
                  </a:lnTo>
                  <a:lnTo>
                    <a:pt x="297662" y="408813"/>
                  </a:lnTo>
                  <a:lnTo>
                    <a:pt x="301167" y="410210"/>
                  </a:lnTo>
                  <a:lnTo>
                    <a:pt x="304660" y="411734"/>
                  </a:lnTo>
                  <a:lnTo>
                    <a:pt x="330479" y="398018"/>
                  </a:lnTo>
                  <a:lnTo>
                    <a:pt x="332460" y="393954"/>
                  </a:lnTo>
                  <a:lnTo>
                    <a:pt x="334048" y="386461"/>
                  </a:lnTo>
                  <a:close/>
                </a:path>
                <a:path w="2539365" h="453390">
                  <a:moveTo>
                    <a:pt x="425996" y="356616"/>
                  </a:moveTo>
                  <a:lnTo>
                    <a:pt x="422262" y="354838"/>
                  </a:lnTo>
                  <a:lnTo>
                    <a:pt x="420154" y="364261"/>
                  </a:lnTo>
                  <a:lnTo>
                    <a:pt x="416915" y="370967"/>
                  </a:lnTo>
                  <a:lnTo>
                    <a:pt x="408114" y="379603"/>
                  </a:lnTo>
                  <a:lnTo>
                    <a:pt x="402590" y="382270"/>
                  </a:lnTo>
                  <a:lnTo>
                    <a:pt x="395960" y="383159"/>
                  </a:lnTo>
                  <a:lnTo>
                    <a:pt x="388620" y="383374"/>
                  </a:lnTo>
                  <a:lnTo>
                    <a:pt x="381520" y="381889"/>
                  </a:lnTo>
                  <a:lnTo>
                    <a:pt x="354495" y="350659"/>
                  </a:lnTo>
                  <a:lnTo>
                    <a:pt x="352386" y="340106"/>
                  </a:lnTo>
                  <a:lnTo>
                    <a:pt x="399351" y="333629"/>
                  </a:lnTo>
                  <a:lnTo>
                    <a:pt x="422389" y="330454"/>
                  </a:lnTo>
                  <a:lnTo>
                    <a:pt x="420471" y="321602"/>
                  </a:lnTo>
                  <a:lnTo>
                    <a:pt x="417322" y="313880"/>
                  </a:lnTo>
                  <a:lnTo>
                    <a:pt x="412927" y="307314"/>
                  </a:lnTo>
                  <a:lnTo>
                    <a:pt x="408089" y="302641"/>
                  </a:lnTo>
                  <a:lnTo>
                    <a:pt x="407301" y="301879"/>
                  </a:lnTo>
                  <a:lnTo>
                    <a:pt x="400761" y="297789"/>
                  </a:lnTo>
                  <a:lnTo>
                    <a:pt x="398386" y="296926"/>
                  </a:lnTo>
                  <a:lnTo>
                    <a:pt x="398386" y="327152"/>
                  </a:lnTo>
                  <a:lnTo>
                    <a:pt x="351510" y="333629"/>
                  </a:lnTo>
                  <a:lnTo>
                    <a:pt x="351155" y="324993"/>
                  </a:lnTo>
                  <a:lnTo>
                    <a:pt x="353060" y="318008"/>
                  </a:lnTo>
                  <a:lnTo>
                    <a:pt x="357225" y="312674"/>
                  </a:lnTo>
                  <a:lnTo>
                    <a:pt x="361403" y="307213"/>
                  </a:lnTo>
                  <a:lnTo>
                    <a:pt x="366547" y="304038"/>
                  </a:lnTo>
                  <a:lnTo>
                    <a:pt x="372668" y="303276"/>
                  </a:lnTo>
                  <a:lnTo>
                    <a:pt x="376656" y="302641"/>
                  </a:lnTo>
                  <a:lnTo>
                    <a:pt x="394220" y="313880"/>
                  </a:lnTo>
                  <a:lnTo>
                    <a:pt x="395719" y="316230"/>
                  </a:lnTo>
                  <a:lnTo>
                    <a:pt x="397129" y="320802"/>
                  </a:lnTo>
                  <a:lnTo>
                    <a:pt x="398386" y="327152"/>
                  </a:lnTo>
                  <a:lnTo>
                    <a:pt x="398386" y="296926"/>
                  </a:lnTo>
                  <a:lnTo>
                    <a:pt x="393661" y="295198"/>
                  </a:lnTo>
                  <a:lnTo>
                    <a:pt x="386003" y="294119"/>
                  </a:lnTo>
                  <a:lnTo>
                    <a:pt x="377786" y="294513"/>
                  </a:lnTo>
                  <a:lnTo>
                    <a:pt x="341591" y="322478"/>
                  </a:lnTo>
                  <a:lnTo>
                    <a:pt x="337731" y="343623"/>
                  </a:lnTo>
                  <a:lnTo>
                    <a:pt x="338594" y="355981"/>
                  </a:lnTo>
                  <a:lnTo>
                    <a:pt x="356844" y="392430"/>
                  </a:lnTo>
                  <a:lnTo>
                    <a:pt x="381114" y="402653"/>
                  </a:lnTo>
                  <a:lnTo>
                    <a:pt x="390042" y="402336"/>
                  </a:lnTo>
                  <a:lnTo>
                    <a:pt x="420446" y="379018"/>
                  </a:lnTo>
                  <a:lnTo>
                    <a:pt x="425297" y="364236"/>
                  </a:lnTo>
                  <a:lnTo>
                    <a:pt x="425996" y="356616"/>
                  </a:lnTo>
                  <a:close/>
                </a:path>
                <a:path w="2539365" h="453390">
                  <a:moveTo>
                    <a:pt x="501205" y="293116"/>
                  </a:moveTo>
                  <a:lnTo>
                    <a:pt x="500354" y="287020"/>
                  </a:lnTo>
                  <a:lnTo>
                    <a:pt x="498640" y="284353"/>
                  </a:lnTo>
                  <a:lnTo>
                    <a:pt x="492645" y="280035"/>
                  </a:lnTo>
                  <a:lnTo>
                    <a:pt x="489127" y="279273"/>
                  </a:lnTo>
                  <a:lnTo>
                    <a:pt x="485076" y="279908"/>
                  </a:lnTo>
                  <a:lnTo>
                    <a:pt x="478612" y="282219"/>
                  </a:lnTo>
                  <a:lnTo>
                    <a:pt x="472630" y="287388"/>
                  </a:lnTo>
                  <a:lnTo>
                    <a:pt x="467131" y="295402"/>
                  </a:lnTo>
                  <a:lnTo>
                    <a:pt x="462114" y="306197"/>
                  </a:lnTo>
                  <a:lnTo>
                    <a:pt x="461454" y="301498"/>
                  </a:lnTo>
                  <a:lnTo>
                    <a:pt x="458978" y="283464"/>
                  </a:lnTo>
                  <a:lnTo>
                    <a:pt x="454329" y="284099"/>
                  </a:lnTo>
                  <a:lnTo>
                    <a:pt x="425399" y="300736"/>
                  </a:lnTo>
                  <a:lnTo>
                    <a:pt x="427062" y="304546"/>
                  </a:lnTo>
                  <a:lnTo>
                    <a:pt x="429780" y="303022"/>
                  </a:lnTo>
                  <a:lnTo>
                    <a:pt x="432282" y="302133"/>
                  </a:lnTo>
                  <a:lnTo>
                    <a:pt x="434568" y="301752"/>
                  </a:lnTo>
                  <a:lnTo>
                    <a:pt x="436486" y="301498"/>
                  </a:lnTo>
                  <a:lnTo>
                    <a:pt x="438162" y="301879"/>
                  </a:lnTo>
                  <a:lnTo>
                    <a:pt x="452767" y="373380"/>
                  </a:lnTo>
                  <a:lnTo>
                    <a:pt x="453047" y="377113"/>
                  </a:lnTo>
                  <a:lnTo>
                    <a:pt x="452488" y="381000"/>
                  </a:lnTo>
                  <a:lnTo>
                    <a:pt x="451459" y="383032"/>
                  </a:lnTo>
                  <a:lnTo>
                    <a:pt x="449783" y="384429"/>
                  </a:lnTo>
                  <a:lnTo>
                    <a:pt x="447497" y="386461"/>
                  </a:lnTo>
                  <a:lnTo>
                    <a:pt x="443776" y="387731"/>
                  </a:lnTo>
                  <a:lnTo>
                    <a:pt x="438619" y="388493"/>
                  </a:lnTo>
                  <a:lnTo>
                    <a:pt x="439166" y="392430"/>
                  </a:lnTo>
                  <a:lnTo>
                    <a:pt x="491020" y="385318"/>
                  </a:lnTo>
                  <a:lnTo>
                    <a:pt x="490537" y="381889"/>
                  </a:lnTo>
                  <a:lnTo>
                    <a:pt x="490474" y="381381"/>
                  </a:lnTo>
                  <a:lnTo>
                    <a:pt x="485902" y="381889"/>
                  </a:lnTo>
                  <a:lnTo>
                    <a:pt x="482307" y="381762"/>
                  </a:lnTo>
                  <a:lnTo>
                    <a:pt x="477088" y="379730"/>
                  </a:lnTo>
                  <a:lnTo>
                    <a:pt x="463384" y="315468"/>
                  </a:lnTo>
                  <a:lnTo>
                    <a:pt x="465975" y="308102"/>
                  </a:lnTo>
                  <a:lnTo>
                    <a:pt x="466928" y="306197"/>
                  </a:lnTo>
                  <a:lnTo>
                    <a:pt x="468718" y="302641"/>
                  </a:lnTo>
                  <a:lnTo>
                    <a:pt x="471614" y="299212"/>
                  </a:lnTo>
                  <a:lnTo>
                    <a:pt x="472960" y="297561"/>
                  </a:lnTo>
                  <a:lnTo>
                    <a:pt x="474294" y="296545"/>
                  </a:lnTo>
                  <a:lnTo>
                    <a:pt x="475627" y="296418"/>
                  </a:lnTo>
                  <a:lnTo>
                    <a:pt x="477177" y="296164"/>
                  </a:lnTo>
                  <a:lnTo>
                    <a:pt x="479729" y="297053"/>
                  </a:lnTo>
                  <a:lnTo>
                    <a:pt x="486841" y="301371"/>
                  </a:lnTo>
                  <a:lnTo>
                    <a:pt x="489902" y="302133"/>
                  </a:lnTo>
                  <a:lnTo>
                    <a:pt x="500202" y="296164"/>
                  </a:lnTo>
                  <a:lnTo>
                    <a:pt x="500570" y="295656"/>
                  </a:lnTo>
                  <a:lnTo>
                    <a:pt x="501205" y="293116"/>
                  </a:lnTo>
                  <a:close/>
                </a:path>
                <a:path w="2539365" h="453390">
                  <a:moveTo>
                    <a:pt x="610781" y="322262"/>
                  </a:moveTo>
                  <a:lnTo>
                    <a:pt x="593699" y="282702"/>
                  </a:lnTo>
                  <a:lnTo>
                    <a:pt x="591756" y="281216"/>
                  </a:lnTo>
                  <a:lnTo>
                    <a:pt x="591756" y="336461"/>
                  </a:lnTo>
                  <a:lnTo>
                    <a:pt x="591743" y="339826"/>
                  </a:lnTo>
                  <a:lnTo>
                    <a:pt x="571601" y="369316"/>
                  </a:lnTo>
                  <a:lnTo>
                    <a:pt x="564629" y="369303"/>
                  </a:lnTo>
                  <a:lnTo>
                    <a:pt x="537222" y="339826"/>
                  </a:lnTo>
                  <a:lnTo>
                    <a:pt x="530936" y="310388"/>
                  </a:lnTo>
                  <a:lnTo>
                    <a:pt x="531114" y="302768"/>
                  </a:lnTo>
                  <a:lnTo>
                    <a:pt x="532752" y="296672"/>
                  </a:lnTo>
                  <a:lnTo>
                    <a:pt x="534377" y="290449"/>
                  </a:lnTo>
                  <a:lnTo>
                    <a:pt x="551929" y="278003"/>
                  </a:lnTo>
                  <a:lnTo>
                    <a:pt x="560031" y="276860"/>
                  </a:lnTo>
                  <a:lnTo>
                    <a:pt x="588365" y="314083"/>
                  </a:lnTo>
                  <a:lnTo>
                    <a:pt x="591756" y="336461"/>
                  </a:lnTo>
                  <a:lnTo>
                    <a:pt x="591756" y="281216"/>
                  </a:lnTo>
                  <a:lnTo>
                    <a:pt x="586117" y="276860"/>
                  </a:lnTo>
                  <a:lnTo>
                    <a:pt x="585114" y="276085"/>
                  </a:lnTo>
                  <a:lnTo>
                    <a:pt x="575691" y="271830"/>
                  </a:lnTo>
                  <a:lnTo>
                    <a:pt x="565442" y="269938"/>
                  </a:lnTo>
                  <a:lnTo>
                    <a:pt x="554367" y="270383"/>
                  </a:lnTo>
                  <a:lnTo>
                    <a:pt x="518833" y="296100"/>
                  </a:lnTo>
                  <a:lnTo>
                    <a:pt x="512368" y="324713"/>
                  </a:lnTo>
                  <a:lnTo>
                    <a:pt x="512902" y="331724"/>
                  </a:lnTo>
                  <a:lnTo>
                    <a:pt x="537464" y="371602"/>
                  </a:lnTo>
                  <a:lnTo>
                    <a:pt x="556920" y="378218"/>
                  </a:lnTo>
                  <a:lnTo>
                    <a:pt x="567931" y="377825"/>
                  </a:lnTo>
                  <a:lnTo>
                    <a:pt x="574725" y="376453"/>
                  </a:lnTo>
                  <a:lnTo>
                    <a:pt x="581075" y="374230"/>
                  </a:lnTo>
                  <a:lnTo>
                    <a:pt x="586981" y="371170"/>
                  </a:lnTo>
                  <a:lnTo>
                    <a:pt x="589584" y="369316"/>
                  </a:lnTo>
                  <a:lnTo>
                    <a:pt x="592442" y="367284"/>
                  </a:lnTo>
                  <a:lnTo>
                    <a:pt x="610501" y="329285"/>
                  </a:lnTo>
                  <a:lnTo>
                    <a:pt x="610781" y="322262"/>
                  </a:lnTo>
                  <a:close/>
                </a:path>
                <a:path w="2539365" h="453390">
                  <a:moveTo>
                    <a:pt x="741705" y="307467"/>
                  </a:moveTo>
                  <a:lnTo>
                    <a:pt x="739406" y="290830"/>
                  </a:lnTo>
                  <a:lnTo>
                    <a:pt x="682231" y="298704"/>
                  </a:lnTo>
                  <a:lnTo>
                    <a:pt x="684530" y="315341"/>
                  </a:lnTo>
                  <a:lnTo>
                    <a:pt x="741705" y="307467"/>
                  </a:lnTo>
                  <a:close/>
                </a:path>
                <a:path w="2539365" h="453390">
                  <a:moveTo>
                    <a:pt x="855484" y="292608"/>
                  </a:moveTo>
                  <a:lnTo>
                    <a:pt x="854697" y="279908"/>
                  </a:lnTo>
                  <a:lnTo>
                    <a:pt x="852373" y="268859"/>
                  </a:lnTo>
                  <a:lnTo>
                    <a:pt x="848652" y="259130"/>
                  </a:lnTo>
                  <a:lnTo>
                    <a:pt x="843965" y="251460"/>
                  </a:lnTo>
                  <a:lnTo>
                    <a:pt x="843508" y="250710"/>
                  </a:lnTo>
                  <a:lnTo>
                    <a:pt x="837209" y="243852"/>
                  </a:lnTo>
                  <a:lnTo>
                    <a:pt x="837209" y="302768"/>
                  </a:lnTo>
                  <a:lnTo>
                    <a:pt x="836701" y="311505"/>
                  </a:lnTo>
                  <a:lnTo>
                    <a:pt x="809015" y="337947"/>
                  </a:lnTo>
                  <a:lnTo>
                    <a:pt x="803732" y="336931"/>
                  </a:lnTo>
                  <a:lnTo>
                    <a:pt x="781710" y="270256"/>
                  </a:lnTo>
                  <a:lnTo>
                    <a:pt x="786295" y="263652"/>
                  </a:lnTo>
                  <a:lnTo>
                    <a:pt x="786917" y="262763"/>
                  </a:lnTo>
                  <a:lnTo>
                    <a:pt x="790752" y="258191"/>
                  </a:lnTo>
                  <a:lnTo>
                    <a:pt x="793229" y="256540"/>
                  </a:lnTo>
                  <a:lnTo>
                    <a:pt x="796442" y="254254"/>
                  </a:lnTo>
                  <a:lnTo>
                    <a:pt x="799820" y="252857"/>
                  </a:lnTo>
                  <a:lnTo>
                    <a:pt x="809853" y="251460"/>
                  </a:lnTo>
                  <a:lnTo>
                    <a:pt x="815848" y="253619"/>
                  </a:lnTo>
                  <a:lnTo>
                    <a:pt x="836447" y="292989"/>
                  </a:lnTo>
                  <a:lnTo>
                    <a:pt x="837209" y="302768"/>
                  </a:lnTo>
                  <a:lnTo>
                    <a:pt x="837209" y="243852"/>
                  </a:lnTo>
                  <a:lnTo>
                    <a:pt x="836968" y="243586"/>
                  </a:lnTo>
                  <a:lnTo>
                    <a:pt x="830834" y="239115"/>
                  </a:lnTo>
                  <a:lnTo>
                    <a:pt x="824280" y="236207"/>
                  </a:lnTo>
                  <a:lnTo>
                    <a:pt x="817295" y="234899"/>
                  </a:lnTo>
                  <a:lnTo>
                    <a:pt x="809891" y="235204"/>
                  </a:lnTo>
                  <a:lnTo>
                    <a:pt x="780808" y="263652"/>
                  </a:lnTo>
                  <a:lnTo>
                    <a:pt x="780034" y="258064"/>
                  </a:lnTo>
                  <a:lnTo>
                    <a:pt x="777557" y="240030"/>
                  </a:lnTo>
                  <a:lnTo>
                    <a:pt x="773353" y="240665"/>
                  </a:lnTo>
                  <a:lnTo>
                    <a:pt x="743902" y="257556"/>
                  </a:lnTo>
                  <a:lnTo>
                    <a:pt x="745718" y="260858"/>
                  </a:lnTo>
                  <a:lnTo>
                    <a:pt x="748309" y="259461"/>
                  </a:lnTo>
                  <a:lnTo>
                    <a:pt x="750481" y="258699"/>
                  </a:lnTo>
                  <a:lnTo>
                    <a:pt x="752246" y="258445"/>
                  </a:lnTo>
                  <a:lnTo>
                    <a:pt x="754468" y="258064"/>
                  </a:lnTo>
                  <a:lnTo>
                    <a:pt x="756272" y="258318"/>
                  </a:lnTo>
                  <a:lnTo>
                    <a:pt x="757682" y="258953"/>
                  </a:lnTo>
                  <a:lnTo>
                    <a:pt x="759104" y="259715"/>
                  </a:lnTo>
                  <a:lnTo>
                    <a:pt x="760222" y="260858"/>
                  </a:lnTo>
                  <a:lnTo>
                    <a:pt x="761111" y="262763"/>
                  </a:lnTo>
                  <a:lnTo>
                    <a:pt x="761885" y="264287"/>
                  </a:lnTo>
                  <a:lnTo>
                    <a:pt x="762762" y="268351"/>
                  </a:lnTo>
                  <a:lnTo>
                    <a:pt x="777862" y="378079"/>
                  </a:lnTo>
                  <a:lnTo>
                    <a:pt x="778103" y="382778"/>
                  </a:lnTo>
                  <a:lnTo>
                    <a:pt x="777049" y="386588"/>
                  </a:lnTo>
                  <a:lnTo>
                    <a:pt x="764781" y="392811"/>
                  </a:lnTo>
                  <a:lnTo>
                    <a:pt x="762025" y="393192"/>
                  </a:lnTo>
                  <a:lnTo>
                    <a:pt x="762584" y="397256"/>
                  </a:lnTo>
                  <a:lnTo>
                    <a:pt x="815657" y="389890"/>
                  </a:lnTo>
                  <a:lnTo>
                    <a:pt x="815200" y="386588"/>
                  </a:lnTo>
                  <a:lnTo>
                    <a:pt x="815098" y="385826"/>
                  </a:lnTo>
                  <a:lnTo>
                    <a:pt x="809574" y="386588"/>
                  </a:lnTo>
                  <a:lnTo>
                    <a:pt x="805675" y="386588"/>
                  </a:lnTo>
                  <a:lnTo>
                    <a:pt x="791044" y="338074"/>
                  </a:lnTo>
                  <a:lnTo>
                    <a:pt x="795185" y="340868"/>
                  </a:lnTo>
                  <a:lnTo>
                    <a:pt x="798804" y="342646"/>
                  </a:lnTo>
                  <a:lnTo>
                    <a:pt x="801916" y="343281"/>
                  </a:lnTo>
                  <a:lnTo>
                    <a:pt x="806107" y="344297"/>
                  </a:lnTo>
                  <a:lnTo>
                    <a:pt x="810933" y="344424"/>
                  </a:lnTo>
                  <a:lnTo>
                    <a:pt x="816381" y="343662"/>
                  </a:lnTo>
                  <a:lnTo>
                    <a:pt x="825258" y="341528"/>
                  </a:lnTo>
                  <a:lnTo>
                    <a:pt x="832434" y="338074"/>
                  </a:lnTo>
                  <a:lnTo>
                    <a:pt x="832688" y="337947"/>
                  </a:lnTo>
                  <a:lnTo>
                    <a:pt x="833094" y="337756"/>
                  </a:lnTo>
                  <a:lnTo>
                    <a:pt x="839889" y="332359"/>
                  </a:lnTo>
                  <a:lnTo>
                    <a:pt x="845629" y="325374"/>
                  </a:lnTo>
                  <a:lnTo>
                    <a:pt x="850950" y="315328"/>
                  </a:lnTo>
                  <a:lnTo>
                    <a:pt x="854240" y="304406"/>
                  </a:lnTo>
                  <a:lnTo>
                    <a:pt x="855484" y="292608"/>
                  </a:lnTo>
                  <a:close/>
                </a:path>
                <a:path w="2539365" h="453390">
                  <a:moveTo>
                    <a:pt x="970102" y="272796"/>
                  </a:moveTo>
                  <a:lnTo>
                    <a:pt x="953020" y="233299"/>
                  </a:lnTo>
                  <a:lnTo>
                    <a:pt x="951090" y="231813"/>
                  </a:lnTo>
                  <a:lnTo>
                    <a:pt x="951090" y="286981"/>
                  </a:lnTo>
                  <a:lnTo>
                    <a:pt x="951064" y="290423"/>
                  </a:lnTo>
                  <a:lnTo>
                    <a:pt x="930935" y="319913"/>
                  </a:lnTo>
                  <a:lnTo>
                    <a:pt x="923950" y="319824"/>
                  </a:lnTo>
                  <a:lnTo>
                    <a:pt x="896543" y="290423"/>
                  </a:lnTo>
                  <a:lnTo>
                    <a:pt x="890257" y="260985"/>
                  </a:lnTo>
                  <a:lnTo>
                    <a:pt x="890435" y="253365"/>
                  </a:lnTo>
                  <a:lnTo>
                    <a:pt x="919353" y="227330"/>
                  </a:lnTo>
                  <a:lnTo>
                    <a:pt x="926515" y="229997"/>
                  </a:lnTo>
                  <a:lnTo>
                    <a:pt x="947699" y="264553"/>
                  </a:lnTo>
                  <a:lnTo>
                    <a:pt x="951090" y="286981"/>
                  </a:lnTo>
                  <a:lnTo>
                    <a:pt x="951090" y="231813"/>
                  </a:lnTo>
                  <a:lnTo>
                    <a:pt x="945299" y="227330"/>
                  </a:lnTo>
                  <a:lnTo>
                    <a:pt x="944435" y="226669"/>
                  </a:lnTo>
                  <a:lnTo>
                    <a:pt x="935012" y="222364"/>
                  </a:lnTo>
                  <a:lnTo>
                    <a:pt x="924763" y="220433"/>
                  </a:lnTo>
                  <a:lnTo>
                    <a:pt x="913688" y="220853"/>
                  </a:lnTo>
                  <a:lnTo>
                    <a:pt x="878154" y="246621"/>
                  </a:lnTo>
                  <a:lnTo>
                    <a:pt x="871689" y="275196"/>
                  </a:lnTo>
                  <a:lnTo>
                    <a:pt x="872223" y="282194"/>
                  </a:lnTo>
                  <a:lnTo>
                    <a:pt x="896785" y="322173"/>
                  </a:lnTo>
                  <a:lnTo>
                    <a:pt x="916241" y="328752"/>
                  </a:lnTo>
                  <a:lnTo>
                    <a:pt x="927252" y="328422"/>
                  </a:lnTo>
                  <a:lnTo>
                    <a:pt x="934046" y="327050"/>
                  </a:lnTo>
                  <a:lnTo>
                    <a:pt x="940396" y="324802"/>
                  </a:lnTo>
                  <a:lnTo>
                    <a:pt x="946302" y="321716"/>
                  </a:lnTo>
                  <a:lnTo>
                    <a:pt x="948778" y="319913"/>
                  </a:lnTo>
                  <a:lnTo>
                    <a:pt x="951763" y="317754"/>
                  </a:lnTo>
                  <a:lnTo>
                    <a:pt x="969822" y="279819"/>
                  </a:lnTo>
                  <a:lnTo>
                    <a:pt x="970102" y="272796"/>
                  </a:lnTo>
                  <a:close/>
                </a:path>
                <a:path w="2539365" h="453390">
                  <a:moveTo>
                    <a:pt x="1062774" y="285115"/>
                  </a:moveTo>
                  <a:lnTo>
                    <a:pt x="1036116" y="252730"/>
                  </a:lnTo>
                  <a:lnTo>
                    <a:pt x="1011415" y="244602"/>
                  </a:lnTo>
                  <a:lnTo>
                    <a:pt x="1006335" y="242062"/>
                  </a:lnTo>
                  <a:lnTo>
                    <a:pt x="1003630" y="239395"/>
                  </a:lnTo>
                  <a:lnTo>
                    <a:pt x="1000861" y="236728"/>
                  </a:lnTo>
                  <a:lnTo>
                    <a:pt x="999197" y="233299"/>
                  </a:lnTo>
                  <a:lnTo>
                    <a:pt x="1020851" y="212725"/>
                  </a:lnTo>
                  <a:lnTo>
                    <a:pt x="1026706" y="213868"/>
                  </a:lnTo>
                  <a:lnTo>
                    <a:pt x="1036548" y="220472"/>
                  </a:lnTo>
                  <a:lnTo>
                    <a:pt x="1041158" y="227457"/>
                  </a:lnTo>
                  <a:lnTo>
                    <a:pt x="1045451" y="237871"/>
                  </a:lnTo>
                  <a:lnTo>
                    <a:pt x="1049096" y="237363"/>
                  </a:lnTo>
                  <a:lnTo>
                    <a:pt x="1045705" y="212725"/>
                  </a:lnTo>
                  <a:lnTo>
                    <a:pt x="1045108" y="208407"/>
                  </a:lnTo>
                  <a:lnTo>
                    <a:pt x="1044346" y="202819"/>
                  </a:lnTo>
                  <a:lnTo>
                    <a:pt x="1040701" y="203327"/>
                  </a:lnTo>
                  <a:lnTo>
                    <a:pt x="1040066" y="205232"/>
                  </a:lnTo>
                  <a:lnTo>
                    <a:pt x="1039444" y="206502"/>
                  </a:lnTo>
                  <a:lnTo>
                    <a:pt x="1038263" y="207772"/>
                  </a:lnTo>
                  <a:lnTo>
                    <a:pt x="1037374" y="208153"/>
                  </a:lnTo>
                  <a:lnTo>
                    <a:pt x="1034935" y="208407"/>
                  </a:lnTo>
                  <a:lnTo>
                    <a:pt x="1032357" y="208280"/>
                  </a:lnTo>
                  <a:lnTo>
                    <a:pt x="1028446" y="207645"/>
                  </a:lnTo>
                  <a:lnTo>
                    <a:pt x="1022540" y="206756"/>
                  </a:lnTo>
                  <a:lnTo>
                    <a:pt x="1017587" y="206502"/>
                  </a:lnTo>
                  <a:lnTo>
                    <a:pt x="1013612" y="207137"/>
                  </a:lnTo>
                  <a:lnTo>
                    <a:pt x="1004544" y="208280"/>
                  </a:lnTo>
                  <a:lnTo>
                    <a:pt x="997534" y="212217"/>
                  </a:lnTo>
                  <a:lnTo>
                    <a:pt x="987653" y="224917"/>
                  </a:lnTo>
                  <a:lnTo>
                    <a:pt x="985761" y="232283"/>
                  </a:lnTo>
                  <a:lnTo>
                    <a:pt x="986904" y="240665"/>
                  </a:lnTo>
                  <a:lnTo>
                    <a:pt x="1017066" y="267335"/>
                  </a:lnTo>
                  <a:lnTo>
                    <a:pt x="1028484" y="271145"/>
                  </a:lnTo>
                  <a:lnTo>
                    <a:pt x="1036218" y="274574"/>
                  </a:lnTo>
                  <a:lnTo>
                    <a:pt x="1040269" y="277622"/>
                  </a:lnTo>
                  <a:lnTo>
                    <a:pt x="1044321" y="280543"/>
                  </a:lnTo>
                  <a:lnTo>
                    <a:pt x="1046695" y="284607"/>
                  </a:lnTo>
                  <a:lnTo>
                    <a:pt x="1047978" y="293878"/>
                  </a:lnTo>
                  <a:lnTo>
                    <a:pt x="1046873" y="297688"/>
                  </a:lnTo>
                  <a:lnTo>
                    <a:pt x="1041285" y="304546"/>
                  </a:lnTo>
                  <a:lnTo>
                    <a:pt x="1037336" y="306578"/>
                  </a:lnTo>
                  <a:lnTo>
                    <a:pt x="1032256" y="307340"/>
                  </a:lnTo>
                  <a:lnTo>
                    <a:pt x="1025029" y="308229"/>
                  </a:lnTo>
                  <a:lnTo>
                    <a:pt x="1018146" y="306578"/>
                  </a:lnTo>
                  <a:lnTo>
                    <a:pt x="996556" y="280416"/>
                  </a:lnTo>
                  <a:lnTo>
                    <a:pt x="992911" y="280924"/>
                  </a:lnTo>
                  <a:lnTo>
                    <a:pt x="997889" y="317119"/>
                  </a:lnTo>
                  <a:lnTo>
                    <a:pt x="1001534" y="316611"/>
                  </a:lnTo>
                  <a:lnTo>
                    <a:pt x="1002233" y="314579"/>
                  </a:lnTo>
                  <a:lnTo>
                    <a:pt x="1003427" y="313436"/>
                  </a:lnTo>
                  <a:lnTo>
                    <a:pt x="1006665" y="312928"/>
                  </a:lnTo>
                  <a:lnTo>
                    <a:pt x="1008710" y="313055"/>
                  </a:lnTo>
                  <a:lnTo>
                    <a:pt x="1011237" y="313436"/>
                  </a:lnTo>
                  <a:lnTo>
                    <a:pt x="1019505" y="314579"/>
                  </a:lnTo>
                  <a:lnTo>
                    <a:pt x="1026731" y="314706"/>
                  </a:lnTo>
                  <a:lnTo>
                    <a:pt x="1032929" y="313817"/>
                  </a:lnTo>
                  <a:lnTo>
                    <a:pt x="1039634" y="312928"/>
                  </a:lnTo>
                  <a:lnTo>
                    <a:pt x="1041552" y="312674"/>
                  </a:lnTo>
                  <a:lnTo>
                    <a:pt x="1048956" y="308737"/>
                  </a:lnTo>
                  <a:lnTo>
                    <a:pt x="1049426" y="308229"/>
                  </a:lnTo>
                  <a:lnTo>
                    <a:pt x="1055154" y="302133"/>
                  </a:lnTo>
                  <a:lnTo>
                    <a:pt x="1059091" y="296951"/>
                  </a:lnTo>
                  <a:lnTo>
                    <a:pt x="1061631" y="291261"/>
                  </a:lnTo>
                  <a:lnTo>
                    <a:pt x="1062774" y="285115"/>
                  </a:lnTo>
                  <a:close/>
                </a:path>
                <a:path w="2539365" h="453390">
                  <a:moveTo>
                    <a:pt x="1134211" y="276225"/>
                  </a:moveTo>
                  <a:lnTo>
                    <a:pt x="1129906" y="276860"/>
                  </a:lnTo>
                  <a:lnTo>
                    <a:pt x="1129055" y="279908"/>
                  </a:lnTo>
                  <a:lnTo>
                    <a:pt x="1127594" y="282448"/>
                  </a:lnTo>
                  <a:lnTo>
                    <a:pt x="1125512" y="284226"/>
                  </a:lnTo>
                  <a:lnTo>
                    <a:pt x="1123442" y="286131"/>
                  </a:lnTo>
                  <a:lnTo>
                    <a:pt x="1121181" y="287147"/>
                  </a:lnTo>
                  <a:lnTo>
                    <a:pt x="1118755" y="287528"/>
                  </a:lnTo>
                  <a:lnTo>
                    <a:pt x="1115809" y="287909"/>
                  </a:lnTo>
                  <a:lnTo>
                    <a:pt x="1113231" y="287020"/>
                  </a:lnTo>
                  <a:lnTo>
                    <a:pt x="1097686" y="209042"/>
                  </a:lnTo>
                  <a:lnTo>
                    <a:pt x="1097343" y="206502"/>
                  </a:lnTo>
                  <a:lnTo>
                    <a:pt x="1121003" y="203200"/>
                  </a:lnTo>
                  <a:lnTo>
                    <a:pt x="1120394" y="198755"/>
                  </a:lnTo>
                  <a:lnTo>
                    <a:pt x="1119949" y="195453"/>
                  </a:lnTo>
                  <a:lnTo>
                    <a:pt x="1096276" y="198755"/>
                  </a:lnTo>
                  <a:lnTo>
                    <a:pt x="1091692" y="165481"/>
                  </a:lnTo>
                  <a:lnTo>
                    <a:pt x="1088263" y="165989"/>
                  </a:lnTo>
                  <a:lnTo>
                    <a:pt x="1086269" y="173863"/>
                  </a:lnTo>
                  <a:lnTo>
                    <a:pt x="1084618" y="179197"/>
                  </a:lnTo>
                  <a:lnTo>
                    <a:pt x="1062558" y="207518"/>
                  </a:lnTo>
                  <a:lnTo>
                    <a:pt x="1063066" y="211201"/>
                  </a:lnTo>
                  <a:lnTo>
                    <a:pt x="1079106" y="209042"/>
                  </a:lnTo>
                  <a:lnTo>
                    <a:pt x="1089456" y="284226"/>
                  </a:lnTo>
                  <a:lnTo>
                    <a:pt x="1091006" y="289687"/>
                  </a:lnTo>
                  <a:lnTo>
                    <a:pt x="1095057" y="296291"/>
                  </a:lnTo>
                  <a:lnTo>
                    <a:pt x="1097826" y="298704"/>
                  </a:lnTo>
                  <a:lnTo>
                    <a:pt x="1104836" y="301498"/>
                  </a:lnTo>
                  <a:lnTo>
                    <a:pt x="1108278" y="302006"/>
                  </a:lnTo>
                  <a:lnTo>
                    <a:pt x="1111669" y="301498"/>
                  </a:lnTo>
                  <a:lnTo>
                    <a:pt x="1116685" y="300863"/>
                  </a:lnTo>
                  <a:lnTo>
                    <a:pt x="1121295" y="298323"/>
                  </a:lnTo>
                  <a:lnTo>
                    <a:pt x="1129728" y="289687"/>
                  </a:lnTo>
                  <a:lnTo>
                    <a:pt x="1130604" y="287909"/>
                  </a:lnTo>
                  <a:lnTo>
                    <a:pt x="1132636" y="283845"/>
                  </a:lnTo>
                  <a:lnTo>
                    <a:pt x="1134211" y="276225"/>
                  </a:lnTo>
                  <a:close/>
                </a:path>
                <a:path w="2539365" h="453390">
                  <a:moveTo>
                    <a:pt x="1226108" y="246380"/>
                  </a:moveTo>
                  <a:lnTo>
                    <a:pt x="1222425" y="244729"/>
                  </a:lnTo>
                  <a:lnTo>
                    <a:pt x="1220393" y="254000"/>
                  </a:lnTo>
                  <a:lnTo>
                    <a:pt x="1217091" y="260858"/>
                  </a:lnTo>
                  <a:lnTo>
                    <a:pt x="1212646" y="265176"/>
                  </a:lnTo>
                  <a:lnTo>
                    <a:pt x="1208328" y="269494"/>
                  </a:lnTo>
                  <a:lnTo>
                    <a:pt x="1202740" y="272034"/>
                  </a:lnTo>
                  <a:lnTo>
                    <a:pt x="1196136" y="273050"/>
                  </a:lnTo>
                  <a:lnTo>
                    <a:pt x="1188821" y="273202"/>
                  </a:lnTo>
                  <a:lnTo>
                    <a:pt x="1181747" y="271703"/>
                  </a:lnTo>
                  <a:lnTo>
                    <a:pt x="1154696" y="240474"/>
                  </a:lnTo>
                  <a:lnTo>
                    <a:pt x="1152575" y="229870"/>
                  </a:lnTo>
                  <a:lnTo>
                    <a:pt x="1198613" y="223520"/>
                  </a:lnTo>
                  <a:lnTo>
                    <a:pt x="1222552" y="220218"/>
                  </a:lnTo>
                  <a:lnTo>
                    <a:pt x="1220609" y="211391"/>
                  </a:lnTo>
                  <a:lnTo>
                    <a:pt x="1217472" y="203720"/>
                  </a:lnTo>
                  <a:lnTo>
                    <a:pt x="1213078" y="197180"/>
                  </a:lnTo>
                  <a:lnTo>
                    <a:pt x="1208227" y="192532"/>
                  </a:lnTo>
                  <a:lnTo>
                    <a:pt x="1207439" y="191770"/>
                  </a:lnTo>
                  <a:lnTo>
                    <a:pt x="1200937" y="187655"/>
                  </a:lnTo>
                  <a:lnTo>
                    <a:pt x="1198549" y="186778"/>
                  </a:lnTo>
                  <a:lnTo>
                    <a:pt x="1198549" y="217043"/>
                  </a:lnTo>
                  <a:lnTo>
                    <a:pt x="1151686" y="223520"/>
                  </a:lnTo>
                  <a:lnTo>
                    <a:pt x="1176832" y="192532"/>
                  </a:lnTo>
                  <a:lnTo>
                    <a:pt x="1180769" y="193167"/>
                  </a:lnTo>
                  <a:lnTo>
                    <a:pt x="1184833" y="195072"/>
                  </a:lnTo>
                  <a:lnTo>
                    <a:pt x="1188770" y="196850"/>
                  </a:lnTo>
                  <a:lnTo>
                    <a:pt x="1198549" y="217043"/>
                  </a:lnTo>
                  <a:lnTo>
                    <a:pt x="1198549" y="186778"/>
                  </a:lnTo>
                  <a:lnTo>
                    <a:pt x="1193850" y="185039"/>
                  </a:lnTo>
                  <a:lnTo>
                    <a:pt x="1186180" y="183959"/>
                  </a:lnTo>
                  <a:lnTo>
                    <a:pt x="1177975" y="184404"/>
                  </a:lnTo>
                  <a:lnTo>
                    <a:pt x="1141755" y="212255"/>
                  </a:lnTo>
                  <a:lnTo>
                    <a:pt x="1137894" y="233451"/>
                  </a:lnTo>
                  <a:lnTo>
                    <a:pt x="1138758" y="245872"/>
                  </a:lnTo>
                  <a:lnTo>
                    <a:pt x="1157020" y="282321"/>
                  </a:lnTo>
                  <a:lnTo>
                    <a:pt x="1181290" y="292544"/>
                  </a:lnTo>
                  <a:lnTo>
                    <a:pt x="1190167" y="292227"/>
                  </a:lnTo>
                  <a:lnTo>
                    <a:pt x="1220622" y="268795"/>
                  </a:lnTo>
                  <a:lnTo>
                    <a:pt x="1225435" y="254000"/>
                  </a:lnTo>
                  <a:lnTo>
                    <a:pt x="1226108" y="246380"/>
                  </a:lnTo>
                  <a:close/>
                </a:path>
                <a:path w="2539365" h="453390">
                  <a:moveTo>
                    <a:pt x="1301419" y="182880"/>
                  </a:moveTo>
                  <a:lnTo>
                    <a:pt x="1300911" y="180086"/>
                  </a:lnTo>
                  <a:lnTo>
                    <a:pt x="1300530" y="176784"/>
                  </a:lnTo>
                  <a:lnTo>
                    <a:pt x="1298752" y="174117"/>
                  </a:lnTo>
                  <a:lnTo>
                    <a:pt x="1295831" y="171958"/>
                  </a:lnTo>
                  <a:lnTo>
                    <a:pt x="1292783" y="169926"/>
                  </a:lnTo>
                  <a:lnTo>
                    <a:pt x="1289354" y="169164"/>
                  </a:lnTo>
                  <a:lnTo>
                    <a:pt x="1285290" y="169672"/>
                  </a:lnTo>
                  <a:lnTo>
                    <a:pt x="1278775" y="172034"/>
                  </a:lnTo>
                  <a:lnTo>
                    <a:pt x="1272794" y="177215"/>
                  </a:lnTo>
                  <a:lnTo>
                    <a:pt x="1267294" y="185229"/>
                  </a:lnTo>
                  <a:lnTo>
                    <a:pt x="1262303" y="196088"/>
                  </a:lnTo>
                  <a:lnTo>
                    <a:pt x="1261643" y="191389"/>
                  </a:lnTo>
                  <a:lnTo>
                    <a:pt x="1259128" y="173228"/>
                  </a:lnTo>
                  <a:lnTo>
                    <a:pt x="1254556" y="173863"/>
                  </a:lnTo>
                  <a:lnTo>
                    <a:pt x="1225600" y="190500"/>
                  </a:lnTo>
                  <a:lnTo>
                    <a:pt x="1227251" y="194310"/>
                  </a:lnTo>
                  <a:lnTo>
                    <a:pt x="1229918" y="192913"/>
                  </a:lnTo>
                  <a:lnTo>
                    <a:pt x="1232458" y="191897"/>
                  </a:lnTo>
                  <a:lnTo>
                    <a:pt x="1234744" y="191643"/>
                  </a:lnTo>
                  <a:lnTo>
                    <a:pt x="1236649" y="191389"/>
                  </a:lnTo>
                  <a:lnTo>
                    <a:pt x="1238300" y="191643"/>
                  </a:lnTo>
                  <a:lnTo>
                    <a:pt x="1252143" y="257403"/>
                  </a:lnTo>
                  <a:lnTo>
                    <a:pt x="1253286" y="266827"/>
                  </a:lnTo>
                  <a:lnTo>
                    <a:pt x="1253032" y="268097"/>
                  </a:lnTo>
                  <a:lnTo>
                    <a:pt x="1252651" y="270764"/>
                  </a:lnTo>
                  <a:lnTo>
                    <a:pt x="1238808" y="278257"/>
                  </a:lnTo>
                  <a:lnTo>
                    <a:pt x="1239316" y="282321"/>
                  </a:lnTo>
                  <a:lnTo>
                    <a:pt x="1291132" y="275082"/>
                  </a:lnTo>
                  <a:lnTo>
                    <a:pt x="1290701" y="271780"/>
                  </a:lnTo>
                  <a:lnTo>
                    <a:pt x="1290624" y="271145"/>
                  </a:lnTo>
                  <a:lnTo>
                    <a:pt x="1286052" y="271780"/>
                  </a:lnTo>
                  <a:lnTo>
                    <a:pt x="1282496" y="271526"/>
                  </a:lnTo>
                  <a:lnTo>
                    <a:pt x="1279829" y="270637"/>
                  </a:lnTo>
                  <a:lnTo>
                    <a:pt x="1263573" y="205359"/>
                  </a:lnTo>
                  <a:lnTo>
                    <a:pt x="1266113" y="197993"/>
                  </a:lnTo>
                  <a:lnTo>
                    <a:pt x="1267079" y="196088"/>
                  </a:lnTo>
                  <a:lnTo>
                    <a:pt x="1268907" y="192532"/>
                  </a:lnTo>
                  <a:lnTo>
                    <a:pt x="1271828" y="188976"/>
                  </a:lnTo>
                  <a:lnTo>
                    <a:pt x="1273098" y="187325"/>
                  </a:lnTo>
                  <a:lnTo>
                    <a:pt x="1274495" y="186436"/>
                  </a:lnTo>
                  <a:lnTo>
                    <a:pt x="1275765" y="186182"/>
                  </a:lnTo>
                  <a:lnTo>
                    <a:pt x="1277289" y="185928"/>
                  </a:lnTo>
                  <a:lnTo>
                    <a:pt x="1279956" y="186944"/>
                  </a:lnTo>
                  <a:lnTo>
                    <a:pt x="1283512" y="188976"/>
                  </a:lnTo>
                  <a:lnTo>
                    <a:pt x="1287068" y="191135"/>
                  </a:lnTo>
                  <a:lnTo>
                    <a:pt x="1290116" y="192024"/>
                  </a:lnTo>
                  <a:lnTo>
                    <a:pt x="1295323" y="191262"/>
                  </a:lnTo>
                  <a:lnTo>
                    <a:pt x="1297482" y="189992"/>
                  </a:lnTo>
                  <a:lnTo>
                    <a:pt x="1300416" y="185928"/>
                  </a:lnTo>
                  <a:lnTo>
                    <a:pt x="1300784" y="185420"/>
                  </a:lnTo>
                  <a:lnTo>
                    <a:pt x="1301419" y="182880"/>
                  </a:lnTo>
                  <a:close/>
                </a:path>
                <a:path w="2539365" h="453390">
                  <a:moveTo>
                    <a:pt x="1336598" y="123190"/>
                  </a:moveTo>
                  <a:lnTo>
                    <a:pt x="1336192" y="120015"/>
                  </a:lnTo>
                  <a:lnTo>
                    <a:pt x="1335709" y="116967"/>
                  </a:lnTo>
                  <a:lnTo>
                    <a:pt x="1334312" y="114554"/>
                  </a:lnTo>
                  <a:lnTo>
                    <a:pt x="1331772" y="112649"/>
                  </a:lnTo>
                  <a:lnTo>
                    <a:pt x="1329359" y="110744"/>
                  </a:lnTo>
                  <a:lnTo>
                    <a:pt x="1326565" y="109982"/>
                  </a:lnTo>
                  <a:lnTo>
                    <a:pt x="1323517" y="110490"/>
                  </a:lnTo>
                  <a:lnTo>
                    <a:pt x="1320342" y="110871"/>
                  </a:lnTo>
                  <a:lnTo>
                    <a:pt x="1317802" y="112395"/>
                  </a:lnTo>
                  <a:lnTo>
                    <a:pt x="1315897" y="114808"/>
                  </a:lnTo>
                  <a:lnTo>
                    <a:pt x="1313992" y="117348"/>
                  </a:lnTo>
                  <a:lnTo>
                    <a:pt x="1313357" y="120015"/>
                  </a:lnTo>
                  <a:lnTo>
                    <a:pt x="1314119" y="126238"/>
                  </a:lnTo>
                  <a:lnTo>
                    <a:pt x="1315643" y="128778"/>
                  </a:lnTo>
                  <a:lnTo>
                    <a:pt x="1318183" y="130683"/>
                  </a:lnTo>
                  <a:lnTo>
                    <a:pt x="1320596" y="132588"/>
                  </a:lnTo>
                  <a:lnTo>
                    <a:pt x="1323517" y="133350"/>
                  </a:lnTo>
                  <a:lnTo>
                    <a:pt x="1326565" y="132842"/>
                  </a:lnTo>
                  <a:lnTo>
                    <a:pt x="1329613" y="132461"/>
                  </a:lnTo>
                  <a:lnTo>
                    <a:pt x="1332153" y="131064"/>
                  </a:lnTo>
                  <a:lnTo>
                    <a:pt x="1334058" y="128524"/>
                  </a:lnTo>
                  <a:lnTo>
                    <a:pt x="1335836" y="125984"/>
                  </a:lnTo>
                  <a:lnTo>
                    <a:pt x="1336598" y="123190"/>
                  </a:lnTo>
                  <a:close/>
                </a:path>
                <a:path w="2539365" h="453390">
                  <a:moveTo>
                    <a:pt x="1369618" y="264287"/>
                  </a:moveTo>
                  <a:lnTo>
                    <a:pt x="1369187" y="260985"/>
                  </a:lnTo>
                  <a:lnTo>
                    <a:pt x="1369110" y="260350"/>
                  </a:lnTo>
                  <a:lnTo>
                    <a:pt x="1364284" y="260985"/>
                  </a:lnTo>
                  <a:lnTo>
                    <a:pt x="1360982" y="260985"/>
                  </a:lnTo>
                  <a:lnTo>
                    <a:pt x="1358950" y="260096"/>
                  </a:lnTo>
                  <a:lnTo>
                    <a:pt x="1357045" y="259334"/>
                  </a:lnTo>
                  <a:lnTo>
                    <a:pt x="1351203" y="243586"/>
                  </a:lnTo>
                  <a:lnTo>
                    <a:pt x="1342402" y="180213"/>
                  </a:lnTo>
                  <a:lnTo>
                    <a:pt x="1339900" y="162179"/>
                  </a:lnTo>
                  <a:lnTo>
                    <a:pt x="1335074" y="162814"/>
                  </a:lnTo>
                  <a:lnTo>
                    <a:pt x="1306245" y="179451"/>
                  </a:lnTo>
                  <a:lnTo>
                    <a:pt x="1308404" y="183134"/>
                  </a:lnTo>
                  <a:lnTo>
                    <a:pt x="1311198" y="181610"/>
                  </a:lnTo>
                  <a:lnTo>
                    <a:pt x="1313611" y="180721"/>
                  </a:lnTo>
                  <a:lnTo>
                    <a:pt x="1317548" y="180213"/>
                  </a:lnTo>
                  <a:lnTo>
                    <a:pt x="1319199" y="180467"/>
                  </a:lnTo>
                  <a:lnTo>
                    <a:pt x="1320342" y="181229"/>
                  </a:lnTo>
                  <a:lnTo>
                    <a:pt x="1321612" y="181991"/>
                  </a:lnTo>
                  <a:lnTo>
                    <a:pt x="1332788" y="246126"/>
                  </a:lnTo>
                  <a:lnTo>
                    <a:pt x="1333677" y="252349"/>
                  </a:lnTo>
                  <a:lnTo>
                    <a:pt x="1333677" y="256667"/>
                  </a:lnTo>
                  <a:lnTo>
                    <a:pt x="1332407" y="261366"/>
                  </a:lnTo>
                  <a:lnTo>
                    <a:pt x="1331264" y="263144"/>
                  </a:lnTo>
                  <a:lnTo>
                    <a:pt x="1329613" y="264287"/>
                  </a:lnTo>
                  <a:lnTo>
                    <a:pt x="1328089" y="265430"/>
                  </a:lnTo>
                  <a:lnTo>
                    <a:pt x="1324914" y="266446"/>
                  </a:lnTo>
                  <a:lnTo>
                    <a:pt x="1319961" y="267081"/>
                  </a:lnTo>
                  <a:lnTo>
                    <a:pt x="1320469" y="271145"/>
                  </a:lnTo>
                  <a:lnTo>
                    <a:pt x="1369618" y="264287"/>
                  </a:lnTo>
                  <a:close/>
                </a:path>
                <a:path w="2539365" h="453390">
                  <a:moveTo>
                    <a:pt x="1474355" y="203327"/>
                  </a:moveTo>
                  <a:lnTo>
                    <a:pt x="1457248" y="163830"/>
                  </a:lnTo>
                  <a:lnTo>
                    <a:pt x="1455331" y="162356"/>
                  </a:lnTo>
                  <a:lnTo>
                    <a:pt x="1455331" y="217563"/>
                  </a:lnTo>
                  <a:lnTo>
                    <a:pt x="1455293" y="220954"/>
                  </a:lnTo>
                  <a:lnTo>
                    <a:pt x="1435150" y="250444"/>
                  </a:lnTo>
                  <a:lnTo>
                    <a:pt x="1428191" y="250380"/>
                  </a:lnTo>
                  <a:lnTo>
                    <a:pt x="1400810" y="220954"/>
                  </a:lnTo>
                  <a:lnTo>
                    <a:pt x="1394510" y="191516"/>
                  </a:lnTo>
                  <a:lnTo>
                    <a:pt x="1394637" y="183896"/>
                  </a:lnTo>
                  <a:lnTo>
                    <a:pt x="1423593" y="157988"/>
                  </a:lnTo>
                  <a:lnTo>
                    <a:pt x="1430832" y="160528"/>
                  </a:lnTo>
                  <a:lnTo>
                    <a:pt x="1451940" y="195135"/>
                  </a:lnTo>
                  <a:lnTo>
                    <a:pt x="1455331" y="217563"/>
                  </a:lnTo>
                  <a:lnTo>
                    <a:pt x="1455331" y="162356"/>
                  </a:lnTo>
                  <a:lnTo>
                    <a:pt x="1449705" y="157988"/>
                  </a:lnTo>
                  <a:lnTo>
                    <a:pt x="1448701" y="157213"/>
                  </a:lnTo>
                  <a:lnTo>
                    <a:pt x="1439291" y="152946"/>
                  </a:lnTo>
                  <a:lnTo>
                    <a:pt x="1429042" y="151015"/>
                  </a:lnTo>
                  <a:lnTo>
                    <a:pt x="1418005" y="151384"/>
                  </a:lnTo>
                  <a:lnTo>
                    <a:pt x="1382407" y="177228"/>
                  </a:lnTo>
                  <a:lnTo>
                    <a:pt x="1375943" y="205727"/>
                  </a:lnTo>
                  <a:lnTo>
                    <a:pt x="1376476" y="212725"/>
                  </a:lnTo>
                  <a:lnTo>
                    <a:pt x="1401025" y="252730"/>
                  </a:lnTo>
                  <a:lnTo>
                    <a:pt x="1420456" y="259346"/>
                  </a:lnTo>
                  <a:lnTo>
                    <a:pt x="1431467" y="258953"/>
                  </a:lnTo>
                  <a:lnTo>
                    <a:pt x="1438275" y="257581"/>
                  </a:lnTo>
                  <a:lnTo>
                    <a:pt x="1444625" y="255358"/>
                  </a:lnTo>
                  <a:lnTo>
                    <a:pt x="1450517" y="252298"/>
                  </a:lnTo>
                  <a:lnTo>
                    <a:pt x="1453121" y="250444"/>
                  </a:lnTo>
                  <a:lnTo>
                    <a:pt x="1455978" y="248412"/>
                  </a:lnTo>
                  <a:lnTo>
                    <a:pt x="1474050" y="210362"/>
                  </a:lnTo>
                  <a:lnTo>
                    <a:pt x="1474355" y="203327"/>
                  </a:lnTo>
                  <a:close/>
                </a:path>
                <a:path w="2539365" h="453390">
                  <a:moveTo>
                    <a:pt x="1555038" y="147955"/>
                  </a:moveTo>
                  <a:lnTo>
                    <a:pt x="1542973" y="134239"/>
                  </a:lnTo>
                  <a:lnTo>
                    <a:pt x="1538909" y="134747"/>
                  </a:lnTo>
                  <a:lnTo>
                    <a:pt x="1532458" y="137109"/>
                  </a:lnTo>
                  <a:lnTo>
                    <a:pt x="1526451" y="142290"/>
                  </a:lnTo>
                  <a:lnTo>
                    <a:pt x="1520939" y="150304"/>
                  </a:lnTo>
                  <a:lnTo>
                    <a:pt x="1515922" y="161163"/>
                  </a:lnTo>
                  <a:lnTo>
                    <a:pt x="1515262" y="156464"/>
                  </a:lnTo>
                  <a:lnTo>
                    <a:pt x="1512747" y="138303"/>
                  </a:lnTo>
                  <a:lnTo>
                    <a:pt x="1508175" y="138938"/>
                  </a:lnTo>
                  <a:lnTo>
                    <a:pt x="1479219" y="155575"/>
                  </a:lnTo>
                  <a:lnTo>
                    <a:pt x="1480870" y="159385"/>
                  </a:lnTo>
                  <a:lnTo>
                    <a:pt x="1483537" y="157988"/>
                  </a:lnTo>
                  <a:lnTo>
                    <a:pt x="1486077" y="156972"/>
                  </a:lnTo>
                  <a:lnTo>
                    <a:pt x="1488363" y="156718"/>
                  </a:lnTo>
                  <a:lnTo>
                    <a:pt x="1490268" y="156464"/>
                  </a:lnTo>
                  <a:lnTo>
                    <a:pt x="1491919" y="156718"/>
                  </a:lnTo>
                  <a:lnTo>
                    <a:pt x="1500301" y="183134"/>
                  </a:lnTo>
                  <a:lnTo>
                    <a:pt x="1505750" y="222377"/>
                  </a:lnTo>
                  <a:lnTo>
                    <a:pt x="1506575" y="228727"/>
                  </a:lnTo>
                  <a:lnTo>
                    <a:pt x="1506893" y="231902"/>
                  </a:lnTo>
                  <a:lnTo>
                    <a:pt x="1506626" y="233299"/>
                  </a:lnTo>
                  <a:lnTo>
                    <a:pt x="1506270" y="235839"/>
                  </a:lnTo>
                  <a:lnTo>
                    <a:pt x="1492427" y="243332"/>
                  </a:lnTo>
                  <a:lnTo>
                    <a:pt x="1492935" y="247396"/>
                  </a:lnTo>
                  <a:lnTo>
                    <a:pt x="1544878" y="240157"/>
                  </a:lnTo>
                  <a:lnTo>
                    <a:pt x="1544345" y="236855"/>
                  </a:lnTo>
                  <a:lnTo>
                    <a:pt x="1544243" y="236220"/>
                  </a:lnTo>
                  <a:lnTo>
                    <a:pt x="1539671" y="236855"/>
                  </a:lnTo>
                  <a:lnTo>
                    <a:pt x="1536115" y="236601"/>
                  </a:lnTo>
                  <a:lnTo>
                    <a:pt x="1533448" y="235712"/>
                  </a:lnTo>
                  <a:lnTo>
                    <a:pt x="1517180" y="170434"/>
                  </a:lnTo>
                  <a:lnTo>
                    <a:pt x="1519732" y="163068"/>
                  </a:lnTo>
                  <a:lnTo>
                    <a:pt x="1520698" y="161163"/>
                  </a:lnTo>
                  <a:lnTo>
                    <a:pt x="1522526" y="157607"/>
                  </a:lnTo>
                  <a:lnTo>
                    <a:pt x="1525447" y="154051"/>
                  </a:lnTo>
                  <a:lnTo>
                    <a:pt x="1526705" y="152400"/>
                  </a:lnTo>
                  <a:lnTo>
                    <a:pt x="1528114" y="151511"/>
                  </a:lnTo>
                  <a:lnTo>
                    <a:pt x="1529384" y="151257"/>
                  </a:lnTo>
                  <a:lnTo>
                    <a:pt x="1531035" y="151003"/>
                  </a:lnTo>
                  <a:lnTo>
                    <a:pt x="1533575" y="152019"/>
                  </a:lnTo>
                  <a:lnTo>
                    <a:pt x="1537131" y="154051"/>
                  </a:lnTo>
                  <a:lnTo>
                    <a:pt x="1540687" y="156210"/>
                  </a:lnTo>
                  <a:lnTo>
                    <a:pt x="1543735" y="157099"/>
                  </a:lnTo>
                  <a:lnTo>
                    <a:pt x="1548942" y="156337"/>
                  </a:lnTo>
                  <a:lnTo>
                    <a:pt x="1551101" y="155067"/>
                  </a:lnTo>
                  <a:lnTo>
                    <a:pt x="1554035" y="151003"/>
                  </a:lnTo>
                  <a:lnTo>
                    <a:pt x="1554403" y="150495"/>
                  </a:lnTo>
                  <a:lnTo>
                    <a:pt x="1555038" y="147955"/>
                  </a:lnTo>
                  <a:close/>
                </a:path>
                <a:path w="2539365" h="453390">
                  <a:moveTo>
                    <a:pt x="1732711" y="204724"/>
                  </a:moveTo>
                  <a:lnTo>
                    <a:pt x="1732483" y="204216"/>
                  </a:lnTo>
                  <a:lnTo>
                    <a:pt x="1731060" y="201041"/>
                  </a:lnTo>
                  <a:lnTo>
                    <a:pt x="1727885" y="202692"/>
                  </a:lnTo>
                  <a:lnTo>
                    <a:pt x="1725345" y="203708"/>
                  </a:lnTo>
                  <a:lnTo>
                    <a:pt x="1723313" y="203962"/>
                  </a:lnTo>
                  <a:lnTo>
                    <a:pt x="1721662" y="204216"/>
                  </a:lnTo>
                  <a:lnTo>
                    <a:pt x="1720138" y="203962"/>
                  </a:lnTo>
                  <a:lnTo>
                    <a:pt x="1718868" y="203073"/>
                  </a:lnTo>
                  <a:lnTo>
                    <a:pt x="1717471" y="202184"/>
                  </a:lnTo>
                  <a:lnTo>
                    <a:pt x="1704454" y="124206"/>
                  </a:lnTo>
                  <a:lnTo>
                    <a:pt x="1704301" y="123063"/>
                  </a:lnTo>
                  <a:lnTo>
                    <a:pt x="1697964" y="77089"/>
                  </a:lnTo>
                  <a:lnTo>
                    <a:pt x="1696262" y="64731"/>
                  </a:lnTo>
                  <a:lnTo>
                    <a:pt x="1696262" y="199898"/>
                  </a:lnTo>
                  <a:lnTo>
                    <a:pt x="1690928" y="207391"/>
                  </a:lnTo>
                  <a:lnTo>
                    <a:pt x="1684832" y="211709"/>
                  </a:lnTo>
                  <a:lnTo>
                    <a:pt x="1678228" y="212598"/>
                  </a:lnTo>
                  <a:lnTo>
                    <a:pt x="1672272" y="212674"/>
                  </a:lnTo>
                  <a:lnTo>
                    <a:pt x="1666392" y="211201"/>
                  </a:lnTo>
                  <a:lnTo>
                    <a:pt x="1642427" y="181229"/>
                  </a:lnTo>
                  <a:lnTo>
                    <a:pt x="1639582" y="160337"/>
                  </a:lnTo>
                  <a:lnTo>
                    <a:pt x="1640255" y="151003"/>
                  </a:lnTo>
                  <a:lnTo>
                    <a:pt x="1665528" y="124206"/>
                  </a:lnTo>
                  <a:lnTo>
                    <a:pt x="1669211" y="124714"/>
                  </a:lnTo>
                  <a:lnTo>
                    <a:pt x="1696262" y="199898"/>
                  </a:lnTo>
                  <a:lnTo>
                    <a:pt x="1696262" y="64731"/>
                  </a:lnTo>
                  <a:lnTo>
                    <a:pt x="1695500" y="59182"/>
                  </a:lnTo>
                  <a:lnTo>
                    <a:pt x="1690547" y="59944"/>
                  </a:lnTo>
                  <a:lnTo>
                    <a:pt x="1661972" y="76454"/>
                  </a:lnTo>
                  <a:lnTo>
                    <a:pt x="1664004" y="80137"/>
                  </a:lnTo>
                  <a:lnTo>
                    <a:pt x="1667052" y="78486"/>
                  </a:lnTo>
                  <a:lnTo>
                    <a:pt x="1669465" y="77597"/>
                  </a:lnTo>
                  <a:lnTo>
                    <a:pt x="1673148" y="77089"/>
                  </a:lnTo>
                  <a:lnTo>
                    <a:pt x="1674672" y="77343"/>
                  </a:lnTo>
                  <a:lnTo>
                    <a:pt x="1675942" y="78105"/>
                  </a:lnTo>
                  <a:lnTo>
                    <a:pt x="1683080" y="104648"/>
                  </a:lnTo>
                  <a:lnTo>
                    <a:pt x="1685721" y="123063"/>
                  </a:lnTo>
                  <a:lnTo>
                    <a:pt x="1679117" y="118237"/>
                  </a:lnTo>
                  <a:lnTo>
                    <a:pt x="1671370" y="116459"/>
                  </a:lnTo>
                  <a:lnTo>
                    <a:pt x="1662353" y="117602"/>
                  </a:lnTo>
                  <a:lnTo>
                    <a:pt x="1629587" y="140589"/>
                  </a:lnTo>
                  <a:lnTo>
                    <a:pt x="1620761" y="171564"/>
                  </a:lnTo>
                  <a:lnTo>
                    <a:pt x="1621332" y="182372"/>
                  </a:lnTo>
                  <a:lnTo>
                    <a:pt x="1638731" y="216281"/>
                  </a:lnTo>
                  <a:lnTo>
                    <a:pt x="1661439" y="226428"/>
                  </a:lnTo>
                  <a:lnTo>
                    <a:pt x="1669592" y="226187"/>
                  </a:lnTo>
                  <a:lnTo>
                    <a:pt x="1675053" y="225425"/>
                  </a:lnTo>
                  <a:lnTo>
                    <a:pt x="1680006" y="223647"/>
                  </a:lnTo>
                  <a:lnTo>
                    <a:pt x="1684324" y="220726"/>
                  </a:lnTo>
                  <a:lnTo>
                    <a:pt x="1688769" y="217805"/>
                  </a:lnTo>
                  <a:lnTo>
                    <a:pt x="1693087" y="213487"/>
                  </a:lnTo>
                  <a:lnTo>
                    <a:pt x="1693659" y="212674"/>
                  </a:lnTo>
                  <a:lnTo>
                    <a:pt x="1697278" y="207645"/>
                  </a:lnTo>
                  <a:lnTo>
                    <a:pt x="1699310" y="222123"/>
                  </a:lnTo>
                  <a:lnTo>
                    <a:pt x="1704390" y="221361"/>
                  </a:lnTo>
                  <a:lnTo>
                    <a:pt x="1727733" y="207645"/>
                  </a:lnTo>
                  <a:lnTo>
                    <a:pt x="1732711" y="204724"/>
                  </a:lnTo>
                  <a:close/>
                </a:path>
                <a:path w="2539365" h="453390">
                  <a:moveTo>
                    <a:pt x="1759381" y="65024"/>
                  </a:moveTo>
                  <a:lnTo>
                    <a:pt x="1758873" y="61849"/>
                  </a:lnTo>
                  <a:lnTo>
                    <a:pt x="1758492" y="58801"/>
                  </a:lnTo>
                  <a:lnTo>
                    <a:pt x="1756968" y="56261"/>
                  </a:lnTo>
                  <a:lnTo>
                    <a:pt x="1754555" y="54356"/>
                  </a:lnTo>
                  <a:lnTo>
                    <a:pt x="1752142" y="52578"/>
                  </a:lnTo>
                  <a:lnTo>
                    <a:pt x="1749348" y="51816"/>
                  </a:lnTo>
                  <a:lnTo>
                    <a:pt x="1746173" y="52197"/>
                  </a:lnTo>
                  <a:lnTo>
                    <a:pt x="1742998" y="52705"/>
                  </a:lnTo>
                  <a:lnTo>
                    <a:pt x="1740458" y="54102"/>
                  </a:lnTo>
                  <a:lnTo>
                    <a:pt x="1738680" y="56642"/>
                  </a:lnTo>
                  <a:lnTo>
                    <a:pt x="1736775" y="59055"/>
                  </a:lnTo>
                  <a:lnTo>
                    <a:pt x="1736013" y="61849"/>
                  </a:lnTo>
                  <a:lnTo>
                    <a:pt x="1736394" y="65024"/>
                  </a:lnTo>
                  <a:lnTo>
                    <a:pt x="1736902" y="68072"/>
                  </a:lnTo>
                  <a:lnTo>
                    <a:pt x="1738299" y="70612"/>
                  </a:lnTo>
                  <a:lnTo>
                    <a:pt x="1743379" y="74422"/>
                  </a:lnTo>
                  <a:lnTo>
                    <a:pt x="1746173" y="75057"/>
                  </a:lnTo>
                  <a:lnTo>
                    <a:pt x="1752396" y="74295"/>
                  </a:lnTo>
                  <a:lnTo>
                    <a:pt x="1754809" y="72771"/>
                  </a:lnTo>
                  <a:lnTo>
                    <a:pt x="1756714" y="70231"/>
                  </a:lnTo>
                  <a:lnTo>
                    <a:pt x="1758619" y="67818"/>
                  </a:lnTo>
                  <a:lnTo>
                    <a:pt x="1759381" y="65024"/>
                  </a:lnTo>
                  <a:close/>
                </a:path>
                <a:path w="2539365" h="453390">
                  <a:moveTo>
                    <a:pt x="1792401" y="206121"/>
                  </a:moveTo>
                  <a:lnTo>
                    <a:pt x="1791970" y="202819"/>
                  </a:lnTo>
                  <a:lnTo>
                    <a:pt x="1791893" y="202184"/>
                  </a:lnTo>
                  <a:lnTo>
                    <a:pt x="1787067" y="202819"/>
                  </a:lnTo>
                  <a:lnTo>
                    <a:pt x="1783638" y="202692"/>
                  </a:lnTo>
                  <a:lnTo>
                    <a:pt x="1779828" y="201168"/>
                  </a:lnTo>
                  <a:lnTo>
                    <a:pt x="1778177" y="199771"/>
                  </a:lnTo>
                  <a:lnTo>
                    <a:pt x="1777034" y="197866"/>
                  </a:lnTo>
                  <a:lnTo>
                    <a:pt x="1775764" y="195834"/>
                  </a:lnTo>
                  <a:lnTo>
                    <a:pt x="1774748" y="191643"/>
                  </a:lnTo>
                  <a:lnTo>
                    <a:pt x="1765173" y="122047"/>
                  </a:lnTo>
                  <a:lnTo>
                    <a:pt x="1762683" y="103886"/>
                  </a:lnTo>
                  <a:lnTo>
                    <a:pt x="1757857" y="104648"/>
                  </a:lnTo>
                  <a:lnTo>
                    <a:pt x="1729028" y="121158"/>
                  </a:lnTo>
                  <a:lnTo>
                    <a:pt x="1731060" y="124968"/>
                  </a:lnTo>
                  <a:lnTo>
                    <a:pt x="1733854" y="123444"/>
                  </a:lnTo>
                  <a:lnTo>
                    <a:pt x="1736267" y="122555"/>
                  </a:lnTo>
                  <a:lnTo>
                    <a:pt x="1738426" y="122301"/>
                  </a:lnTo>
                  <a:lnTo>
                    <a:pt x="1740331" y="122047"/>
                  </a:lnTo>
                  <a:lnTo>
                    <a:pt x="1741855" y="122301"/>
                  </a:lnTo>
                  <a:lnTo>
                    <a:pt x="1744395" y="123825"/>
                  </a:lnTo>
                  <a:lnTo>
                    <a:pt x="1745411" y="125349"/>
                  </a:lnTo>
                  <a:lnTo>
                    <a:pt x="1746173" y="127635"/>
                  </a:lnTo>
                  <a:lnTo>
                    <a:pt x="1747316" y="130810"/>
                  </a:lnTo>
                  <a:lnTo>
                    <a:pt x="1748586" y="137795"/>
                  </a:lnTo>
                  <a:lnTo>
                    <a:pt x="1755609" y="188214"/>
                  </a:lnTo>
                  <a:lnTo>
                    <a:pt x="1756333" y="194183"/>
                  </a:lnTo>
                  <a:lnTo>
                    <a:pt x="1756460" y="198374"/>
                  </a:lnTo>
                  <a:lnTo>
                    <a:pt x="1755825" y="200787"/>
                  </a:lnTo>
                  <a:lnTo>
                    <a:pt x="1742617" y="208915"/>
                  </a:lnTo>
                  <a:lnTo>
                    <a:pt x="1743252" y="212852"/>
                  </a:lnTo>
                  <a:lnTo>
                    <a:pt x="1792401" y="206121"/>
                  </a:lnTo>
                  <a:close/>
                </a:path>
                <a:path w="2539365" h="453390">
                  <a:moveTo>
                    <a:pt x="1896541" y="177292"/>
                  </a:moveTo>
                  <a:lnTo>
                    <a:pt x="1895652" y="170942"/>
                  </a:lnTo>
                  <a:lnTo>
                    <a:pt x="1891842" y="176022"/>
                  </a:lnTo>
                  <a:lnTo>
                    <a:pt x="1889175" y="179844"/>
                  </a:lnTo>
                  <a:lnTo>
                    <a:pt x="1887016" y="181102"/>
                  </a:lnTo>
                  <a:lnTo>
                    <a:pt x="1886000" y="181102"/>
                  </a:lnTo>
                  <a:lnTo>
                    <a:pt x="1884730" y="182372"/>
                  </a:lnTo>
                  <a:lnTo>
                    <a:pt x="1883714" y="182372"/>
                  </a:lnTo>
                  <a:lnTo>
                    <a:pt x="1882698" y="181102"/>
                  </a:lnTo>
                  <a:lnTo>
                    <a:pt x="1881682" y="181102"/>
                  </a:lnTo>
                  <a:lnTo>
                    <a:pt x="1879904" y="178562"/>
                  </a:lnTo>
                  <a:lnTo>
                    <a:pt x="1873123" y="136652"/>
                  </a:lnTo>
                  <a:lnTo>
                    <a:pt x="1870252" y="115062"/>
                  </a:lnTo>
                  <a:lnTo>
                    <a:pt x="1868601" y="108712"/>
                  </a:lnTo>
                  <a:lnTo>
                    <a:pt x="1866823" y="106172"/>
                  </a:lnTo>
                  <a:lnTo>
                    <a:pt x="1864156" y="101092"/>
                  </a:lnTo>
                  <a:lnTo>
                    <a:pt x="1860473" y="98552"/>
                  </a:lnTo>
                  <a:lnTo>
                    <a:pt x="1859838" y="98209"/>
                  </a:lnTo>
                  <a:lnTo>
                    <a:pt x="1859838" y="174752"/>
                  </a:lnTo>
                  <a:lnTo>
                    <a:pt x="1851710" y="183642"/>
                  </a:lnTo>
                  <a:lnTo>
                    <a:pt x="1844852" y="188722"/>
                  </a:lnTo>
                  <a:lnTo>
                    <a:pt x="1839264" y="189992"/>
                  </a:lnTo>
                  <a:lnTo>
                    <a:pt x="1835200" y="189992"/>
                  </a:lnTo>
                  <a:lnTo>
                    <a:pt x="1831263" y="188722"/>
                  </a:lnTo>
                  <a:lnTo>
                    <a:pt x="1824024" y="182372"/>
                  </a:lnTo>
                  <a:lnTo>
                    <a:pt x="1821738" y="178562"/>
                  </a:lnTo>
                  <a:lnTo>
                    <a:pt x="1820468" y="168402"/>
                  </a:lnTo>
                  <a:lnTo>
                    <a:pt x="1821230" y="164592"/>
                  </a:lnTo>
                  <a:lnTo>
                    <a:pt x="1823262" y="160794"/>
                  </a:lnTo>
                  <a:lnTo>
                    <a:pt x="1825167" y="156972"/>
                  </a:lnTo>
                  <a:lnTo>
                    <a:pt x="1828977" y="153162"/>
                  </a:lnTo>
                  <a:lnTo>
                    <a:pt x="1834311" y="149352"/>
                  </a:lnTo>
                  <a:lnTo>
                    <a:pt x="1837232" y="146812"/>
                  </a:lnTo>
                  <a:lnTo>
                    <a:pt x="1844090" y="143002"/>
                  </a:lnTo>
                  <a:lnTo>
                    <a:pt x="1854631" y="136652"/>
                  </a:lnTo>
                  <a:lnTo>
                    <a:pt x="1859838" y="174752"/>
                  </a:lnTo>
                  <a:lnTo>
                    <a:pt x="1859838" y="98209"/>
                  </a:lnTo>
                  <a:lnTo>
                    <a:pt x="1855774" y="96012"/>
                  </a:lnTo>
                  <a:lnTo>
                    <a:pt x="1849678" y="94742"/>
                  </a:lnTo>
                  <a:lnTo>
                    <a:pt x="1842058" y="93472"/>
                  </a:lnTo>
                  <a:lnTo>
                    <a:pt x="1833041" y="94742"/>
                  </a:lnTo>
                  <a:lnTo>
                    <a:pt x="1798624" y="118872"/>
                  </a:lnTo>
                  <a:lnTo>
                    <a:pt x="1799513" y="125222"/>
                  </a:lnTo>
                  <a:lnTo>
                    <a:pt x="1800021" y="129044"/>
                  </a:lnTo>
                  <a:lnTo>
                    <a:pt x="1801164" y="131572"/>
                  </a:lnTo>
                  <a:lnTo>
                    <a:pt x="1805228" y="134112"/>
                  </a:lnTo>
                  <a:lnTo>
                    <a:pt x="1807514" y="135394"/>
                  </a:lnTo>
                  <a:lnTo>
                    <a:pt x="1813102" y="134112"/>
                  </a:lnTo>
                  <a:lnTo>
                    <a:pt x="1815261" y="132842"/>
                  </a:lnTo>
                  <a:lnTo>
                    <a:pt x="1816658" y="131572"/>
                  </a:lnTo>
                  <a:lnTo>
                    <a:pt x="1818182" y="129044"/>
                  </a:lnTo>
                  <a:lnTo>
                    <a:pt x="1818690" y="126492"/>
                  </a:lnTo>
                  <a:lnTo>
                    <a:pt x="1818182" y="122694"/>
                  </a:lnTo>
                  <a:lnTo>
                    <a:pt x="1817166" y="116344"/>
                  </a:lnTo>
                  <a:lnTo>
                    <a:pt x="1816658" y="113792"/>
                  </a:lnTo>
                  <a:lnTo>
                    <a:pt x="1817674" y="109994"/>
                  </a:lnTo>
                  <a:lnTo>
                    <a:pt x="1822500" y="104902"/>
                  </a:lnTo>
                  <a:lnTo>
                    <a:pt x="1826056" y="102362"/>
                  </a:lnTo>
                  <a:lnTo>
                    <a:pt x="1830628" y="102362"/>
                  </a:lnTo>
                  <a:lnTo>
                    <a:pt x="1836724" y="101092"/>
                  </a:lnTo>
                  <a:lnTo>
                    <a:pt x="1841677" y="102362"/>
                  </a:lnTo>
                  <a:lnTo>
                    <a:pt x="1845360" y="106172"/>
                  </a:lnTo>
                  <a:lnTo>
                    <a:pt x="1849170" y="108712"/>
                  </a:lnTo>
                  <a:lnTo>
                    <a:pt x="1851710" y="116344"/>
                  </a:lnTo>
                  <a:lnTo>
                    <a:pt x="1853615" y="130302"/>
                  </a:lnTo>
                  <a:lnTo>
                    <a:pt x="1842135" y="136652"/>
                  </a:lnTo>
                  <a:lnTo>
                    <a:pt x="1832470" y="141744"/>
                  </a:lnTo>
                  <a:lnTo>
                    <a:pt x="1824609" y="146812"/>
                  </a:lnTo>
                  <a:lnTo>
                    <a:pt x="1818563" y="151892"/>
                  </a:lnTo>
                  <a:lnTo>
                    <a:pt x="1811705" y="156972"/>
                  </a:lnTo>
                  <a:lnTo>
                    <a:pt x="1807006" y="162052"/>
                  </a:lnTo>
                  <a:lnTo>
                    <a:pt x="1803069" y="170942"/>
                  </a:lnTo>
                  <a:lnTo>
                    <a:pt x="1802561" y="176022"/>
                  </a:lnTo>
                  <a:lnTo>
                    <a:pt x="1804212" y="188722"/>
                  </a:lnTo>
                  <a:lnTo>
                    <a:pt x="1807387" y="195072"/>
                  </a:lnTo>
                  <a:lnTo>
                    <a:pt x="1817801" y="202692"/>
                  </a:lnTo>
                  <a:lnTo>
                    <a:pt x="1823897" y="203962"/>
                  </a:lnTo>
                  <a:lnTo>
                    <a:pt x="1835327" y="202692"/>
                  </a:lnTo>
                  <a:lnTo>
                    <a:pt x="1839518" y="201422"/>
                  </a:lnTo>
                  <a:lnTo>
                    <a:pt x="1843201" y="198894"/>
                  </a:lnTo>
                  <a:lnTo>
                    <a:pt x="1845741" y="197612"/>
                  </a:lnTo>
                  <a:lnTo>
                    <a:pt x="1851583" y="191262"/>
                  </a:lnTo>
                  <a:lnTo>
                    <a:pt x="1852904" y="189992"/>
                  </a:lnTo>
                  <a:lnTo>
                    <a:pt x="1860854" y="182372"/>
                  </a:lnTo>
                  <a:lnTo>
                    <a:pt x="1861743" y="188722"/>
                  </a:lnTo>
                  <a:lnTo>
                    <a:pt x="1863521" y="192544"/>
                  </a:lnTo>
                  <a:lnTo>
                    <a:pt x="1865934" y="195072"/>
                  </a:lnTo>
                  <a:lnTo>
                    <a:pt x="1868474" y="196342"/>
                  </a:lnTo>
                  <a:lnTo>
                    <a:pt x="1871522" y="197612"/>
                  </a:lnTo>
                  <a:lnTo>
                    <a:pt x="1875078" y="197612"/>
                  </a:lnTo>
                  <a:lnTo>
                    <a:pt x="1880641" y="195072"/>
                  </a:lnTo>
                  <a:lnTo>
                    <a:pt x="1886089" y="191262"/>
                  </a:lnTo>
                  <a:lnTo>
                    <a:pt x="1891398" y="186194"/>
                  </a:lnTo>
                  <a:lnTo>
                    <a:pt x="1896541" y="177292"/>
                  </a:lnTo>
                  <a:close/>
                </a:path>
                <a:path w="2539365" h="453390">
                  <a:moveTo>
                    <a:pt x="2073198" y="168402"/>
                  </a:moveTo>
                  <a:lnTo>
                    <a:pt x="2072690" y="164592"/>
                  </a:lnTo>
                  <a:lnTo>
                    <a:pt x="2064816" y="164592"/>
                  </a:lnTo>
                  <a:lnTo>
                    <a:pt x="2060498" y="163322"/>
                  </a:lnTo>
                  <a:lnTo>
                    <a:pt x="2058974" y="162052"/>
                  </a:lnTo>
                  <a:lnTo>
                    <a:pt x="2058085" y="159512"/>
                  </a:lnTo>
                  <a:lnTo>
                    <a:pt x="2056815" y="158242"/>
                  </a:lnTo>
                  <a:lnTo>
                    <a:pt x="2055672" y="153162"/>
                  </a:lnTo>
                  <a:lnTo>
                    <a:pt x="2048814" y="103644"/>
                  </a:lnTo>
                  <a:lnTo>
                    <a:pt x="2047544" y="94742"/>
                  </a:lnTo>
                  <a:lnTo>
                    <a:pt x="2031796" y="71894"/>
                  </a:lnTo>
                  <a:lnTo>
                    <a:pt x="2027351" y="69342"/>
                  </a:lnTo>
                  <a:lnTo>
                    <a:pt x="2022271" y="69342"/>
                  </a:lnTo>
                  <a:lnTo>
                    <a:pt x="2011476" y="70612"/>
                  </a:lnTo>
                  <a:lnTo>
                    <a:pt x="2006269" y="71894"/>
                  </a:lnTo>
                  <a:lnTo>
                    <a:pt x="2001316" y="75692"/>
                  </a:lnTo>
                  <a:lnTo>
                    <a:pt x="1997544" y="79502"/>
                  </a:lnTo>
                  <a:lnTo>
                    <a:pt x="1993506" y="83312"/>
                  </a:lnTo>
                  <a:lnTo>
                    <a:pt x="1989162" y="89662"/>
                  </a:lnTo>
                  <a:lnTo>
                    <a:pt x="1984552" y="96012"/>
                  </a:lnTo>
                  <a:lnTo>
                    <a:pt x="1982520" y="90944"/>
                  </a:lnTo>
                  <a:lnTo>
                    <a:pt x="1982012" y="89662"/>
                  </a:lnTo>
                  <a:lnTo>
                    <a:pt x="1978202" y="84594"/>
                  </a:lnTo>
                  <a:lnTo>
                    <a:pt x="1968042" y="78244"/>
                  </a:lnTo>
                  <a:lnTo>
                    <a:pt x="1962327" y="76962"/>
                  </a:lnTo>
                  <a:lnTo>
                    <a:pt x="1952294" y="78244"/>
                  </a:lnTo>
                  <a:lnTo>
                    <a:pt x="1948611" y="79502"/>
                  </a:lnTo>
                  <a:lnTo>
                    <a:pt x="1944928" y="82042"/>
                  </a:lnTo>
                  <a:lnTo>
                    <a:pt x="1941372" y="83312"/>
                  </a:lnTo>
                  <a:lnTo>
                    <a:pt x="1938070" y="87122"/>
                  </a:lnTo>
                  <a:lnTo>
                    <a:pt x="1935149" y="89662"/>
                  </a:lnTo>
                  <a:lnTo>
                    <a:pt x="1934006" y="90944"/>
                  </a:lnTo>
                  <a:lnTo>
                    <a:pt x="1930196" y="96012"/>
                  </a:lnTo>
                  <a:lnTo>
                    <a:pt x="1923846" y="104902"/>
                  </a:lnTo>
                  <a:lnTo>
                    <a:pt x="1923300" y="101092"/>
                  </a:lnTo>
                  <a:lnTo>
                    <a:pt x="1920798" y="83312"/>
                  </a:lnTo>
                  <a:lnTo>
                    <a:pt x="1916099" y="83312"/>
                  </a:lnTo>
                  <a:lnTo>
                    <a:pt x="1887270" y="99822"/>
                  </a:lnTo>
                  <a:lnTo>
                    <a:pt x="1889556" y="103644"/>
                  </a:lnTo>
                  <a:lnTo>
                    <a:pt x="1892223" y="102362"/>
                  </a:lnTo>
                  <a:lnTo>
                    <a:pt x="1894636" y="101092"/>
                  </a:lnTo>
                  <a:lnTo>
                    <a:pt x="1900224" y="101092"/>
                  </a:lnTo>
                  <a:lnTo>
                    <a:pt x="1901367" y="102362"/>
                  </a:lnTo>
                  <a:lnTo>
                    <a:pt x="1902637" y="102362"/>
                  </a:lnTo>
                  <a:lnTo>
                    <a:pt x="1903653" y="103644"/>
                  </a:lnTo>
                  <a:lnTo>
                    <a:pt x="1904542" y="106172"/>
                  </a:lnTo>
                  <a:lnTo>
                    <a:pt x="1905685" y="109994"/>
                  </a:lnTo>
                  <a:lnTo>
                    <a:pt x="1906955" y="116344"/>
                  </a:lnTo>
                  <a:lnTo>
                    <a:pt x="1913813" y="167144"/>
                  </a:lnTo>
                  <a:lnTo>
                    <a:pt x="1914702" y="173494"/>
                  </a:lnTo>
                  <a:lnTo>
                    <a:pt x="1914829" y="177292"/>
                  </a:lnTo>
                  <a:lnTo>
                    <a:pt x="1914067" y="179844"/>
                  </a:lnTo>
                  <a:lnTo>
                    <a:pt x="1913432" y="182372"/>
                  </a:lnTo>
                  <a:lnTo>
                    <a:pt x="1912289" y="183642"/>
                  </a:lnTo>
                  <a:lnTo>
                    <a:pt x="1910638" y="184912"/>
                  </a:lnTo>
                  <a:lnTo>
                    <a:pt x="1908860" y="186194"/>
                  </a:lnTo>
                  <a:lnTo>
                    <a:pt x="1905685" y="187452"/>
                  </a:lnTo>
                  <a:lnTo>
                    <a:pt x="1901113" y="187452"/>
                  </a:lnTo>
                  <a:lnTo>
                    <a:pt x="1901621" y="191262"/>
                  </a:lnTo>
                  <a:lnTo>
                    <a:pt x="1951659" y="184912"/>
                  </a:lnTo>
                  <a:lnTo>
                    <a:pt x="1951151" y="181102"/>
                  </a:lnTo>
                  <a:lnTo>
                    <a:pt x="1939975" y="181102"/>
                  </a:lnTo>
                  <a:lnTo>
                    <a:pt x="1937943" y="179844"/>
                  </a:lnTo>
                  <a:lnTo>
                    <a:pt x="1924608" y="109994"/>
                  </a:lnTo>
                  <a:lnTo>
                    <a:pt x="1927402" y="104902"/>
                  </a:lnTo>
                  <a:lnTo>
                    <a:pt x="1931593" y="101092"/>
                  </a:lnTo>
                  <a:lnTo>
                    <a:pt x="1940864" y="94742"/>
                  </a:lnTo>
                  <a:lnTo>
                    <a:pt x="1944674" y="92202"/>
                  </a:lnTo>
                  <a:lnTo>
                    <a:pt x="1948611" y="92202"/>
                  </a:lnTo>
                  <a:lnTo>
                    <a:pt x="1954453" y="90944"/>
                  </a:lnTo>
                  <a:lnTo>
                    <a:pt x="1959279" y="93472"/>
                  </a:lnTo>
                  <a:lnTo>
                    <a:pt x="1966137" y="101092"/>
                  </a:lnTo>
                  <a:lnTo>
                    <a:pt x="1968169" y="106172"/>
                  </a:lnTo>
                  <a:lnTo>
                    <a:pt x="1975281" y="158242"/>
                  </a:lnTo>
                  <a:lnTo>
                    <a:pt x="1976170" y="164592"/>
                  </a:lnTo>
                  <a:lnTo>
                    <a:pt x="1961438" y="179844"/>
                  </a:lnTo>
                  <a:lnTo>
                    <a:pt x="1961946" y="183642"/>
                  </a:lnTo>
                  <a:lnTo>
                    <a:pt x="2013127" y="176022"/>
                  </a:lnTo>
                  <a:lnTo>
                    <a:pt x="2012784" y="173494"/>
                  </a:lnTo>
                  <a:lnTo>
                    <a:pt x="2012619" y="172212"/>
                  </a:lnTo>
                  <a:lnTo>
                    <a:pt x="2007412" y="173494"/>
                  </a:lnTo>
                  <a:lnTo>
                    <a:pt x="2003729" y="173494"/>
                  </a:lnTo>
                  <a:lnTo>
                    <a:pt x="1986838" y="107442"/>
                  </a:lnTo>
                  <a:lnTo>
                    <a:pt x="1986076" y="102362"/>
                  </a:lnTo>
                  <a:lnTo>
                    <a:pt x="1986076" y="101092"/>
                  </a:lnTo>
                  <a:lnTo>
                    <a:pt x="1989924" y="96012"/>
                  </a:lnTo>
                  <a:lnTo>
                    <a:pt x="1990902" y="94742"/>
                  </a:lnTo>
                  <a:lnTo>
                    <a:pt x="1995220" y="90944"/>
                  </a:lnTo>
                  <a:lnTo>
                    <a:pt x="2002586" y="85852"/>
                  </a:lnTo>
                  <a:lnTo>
                    <a:pt x="2010206" y="83312"/>
                  </a:lnTo>
                  <a:lnTo>
                    <a:pt x="2016556" y="83312"/>
                  </a:lnTo>
                  <a:lnTo>
                    <a:pt x="2021509" y="84594"/>
                  </a:lnTo>
                  <a:lnTo>
                    <a:pt x="2025065" y="89662"/>
                  </a:lnTo>
                  <a:lnTo>
                    <a:pt x="2027478" y="92202"/>
                  </a:lnTo>
                  <a:lnTo>
                    <a:pt x="2029256" y="98552"/>
                  </a:lnTo>
                  <a:lnTo>
                    <a:pt x="2036495" y="149352"/>
                  </a:lnTo>
                  <a:lnTo>
                    <a:pt x="2037257" y="155702"/>
                  </a:lnTo>
                  <a:lnTo>
                    <a:pt x="2037638" y="159512"/>
                  </a:lnTo>
                  <a:lnTo>
                    <a:pt x="2037511" y="160794"/>
                  </a:lnTo>
                  <a:lnTo>
                    <a:pt x="2024811" y="170942"/>
                  </a:lnTo>
                  <a:lnTo>
                    <a:pt x="2022652" y="170942"/>
                  </a:lnTo>
                  <a:lnTo>
                    <a:pt x="2023287" y="174752"/>
                  </a:lnTo>
                  <a:lnTo>
                    <a:pt x="2073198" y="168402"/>
                  </a:lnTo>
                  <a:close/>
                </a:path>
                <a:path w="2539365" h="453390">
                  <a:moveTo>
                    <a:pt x="2159177" y="118872"/>
                  </a:moveTo>
                  <a:lnTo>
                    <a:pt x="2155494" y="116344"/>
                  </a:lnTo>
                  <a:lnTo>
                    <a:pt x="2153335" y="126492"/>
                  </a:lnTo>
                  <a:lnTo>
                    <a:pt x="2150160" y="132842"/>
                  </a:lnTo>
                  <a:lnTo>
                    <a:pt x="2141270" y="141744"/>
                  </a:lnTo>
                  <a:lnTo>
                    <a:pt x="2135809" y="144272"/>
                  </a:lnTo>
                  <a:lnTo>
                    <a:pt x="2129205" y="145542"/>
                  </a:lnTo>
                  <a:lnTo>
                    <a:pt x="2121814" y="145542"/>
                  </a:lnTo>
                  <a:lnTo>
                    <a:pt x="2091042" y="121412"/>
                  </a:lnTo>
                  <a:lnTo>
                    <a:pt x="2085644" y="102362"/>
                  </a:lnTo>
                  <a:lnTo>
                    <a:pt x="2129371" y="96012"/>
                  </a:lnTo>
                  <a:lnTo>
                    <a:pt x="2155621" y="92202"/>
                  </a:lnTo>
                  <a:lnTo>
                    <a:pt x="2153678" y="83312"/>
                  </a:lnTo>
                  <a:lnTo>
                    <a:pt x="2131618" y="58356"/>
                  </a:lnTo>
                  <a:lnTo>
                    <a:pt x="2131618" y="89662"/>
                  </a:lnTo>
                  <a:lnTo>
                    <a:pt x="2084755" y="96012"/>
                  </a:lnTo>
                  <a:lnTo>
                    <a:pt x="2084374" y="87122"/>
                  </a:lnTo>
                  <a:lnTo>
                    <a:pt x="2086279" y="79502"/>
                  </a:lnTo>
                  <a:lnTo>
                    <a:pt x="2094661" y="69342"/>
                  </a:lnTo>
                  <a:lnTo>
                    <a:pt x="2099741" y="65544"/>
                  </a:lnTo>
                  <a:lnTo>
                    <a:pt x="2105837" y="65544"/>
                  </a:lnTo>
                  <a:lnTo>
                    <a:pt x="2109901" y="64262"/>
                  </a:lnTo>
                  <a:lnTo>
                    <a:pt x="2131618" y="89662"/>
                  </a:lnTo>
                  <a:lnTo>
                    <a:pt x="2131618" y="58356"/>
                  </a:lnTo>
                  <a:lnTo>
                    <a:pt x="2126856" y="56642"/>
                  </a:lnTo>
                  <a:lnTo>
                    <a:pt x="2110917" y="56642"/>
                  </a:lnTo>
                  <a:lnTo>
                    <a:pt x="2074773" y="84594"/>
                  </a:lnTo>
                  <a:lnTo>
                    <a:pt x="2071014" y="107442"/>
                  </a:lnTo>
                  <a:lnTo>
                    <a:pt x="2071801" y="117602"/>
                  </a:lnTo>
                  <a:lnTo>
                    <a:pt x="2090089" y="154444"/>
                  </a:lnTo>
                  <a:lnTo>
                    <a:pt x="2114296" y="164592"/>
                  </a:lnTo>
                  <a:lnTo>
                    <a:pt x="2123236" y="164592"/>
                  </a:lnTo>
                  <a:lnTo>
                    <a:pt x="2150897" y="145542"/>
                  </a:lnTo>
                  <a:lnTo>
                    <a:pt x="2153640" y="140462"/>
                  </a:lnTo>
                  <a:lnTo>
                    <a:pt x="2156637" y="134112"/>
                  </a:lnTo>
                  <a:lnTo>
                    <a:pt x="2158479" y="126492"/>
                  </a:lnTo>
                  <a:lnTo>
                    <a:pt x="2159177" y="118872"/>
                  </a:lnTo>
                  <a:close/>
                </a:path>
                <a:path w="2539365" h="453390">
                  <a:moveTo>
                    <a:pt x="2230297" y="126492"/>
                  </a:moveTo>
                  <a:lnTo>
                    <a:pt x="2225979" y="126492"/>
                  </a:lnTo>
                  <a:lnTo>
                    <a:pt x="2225090" y="129044"/>
                  </a:lnTo>
                  <a:lnTo>
                    <a:pt x="2223693" y="131572"/>
                  </a:lnTo>
                  <a:lnTo>
                    <a:pt x="2221661" y="134112"/>
                  </a:lnTo>
                  <a:lnTo>
                    <a:pt x="2219502" y="135394"/>
                  </a:lnTo>
                  <a:lnTo>
                    <a:pt x="2217216" y="136652"/>
                  </a:lnTo>
                  <a:lnTo>
                    <a:pt x="2214803" y="136652"/>
                  </a:lnTo>
                  <a:lnTo>
                    <a:pt x="2211882" y="137922"/>
                  </a:lnTo>
                  <a:lnTo>
                    <a:pt x="2209342" y="136652"/>
                  </a:lnTo>
                  <a:lnTo>
                    <a:pt x="2207056" y="134112"/>
                  </a:lnTo>
                  <a:lnTo>
                    <a:pt x="2204897" y="132842"/>
                  </a:lnTo>
                  <a:lnTo>
                    <a:pt x="2203373" y="127762"/>
                  </a:lnTo>
                  <a:lnTo>
                    <a:pt x="2193810" y="59194"/>
                  </a:lnTo>
                  <a:lnTo>
                    <a:pt x="2193467" y="56642"/>
                  </a:lnTo>
                  <a:lnTo>
                    <a:pt x="2217089" y="52844"/>
                  </a:lnTo>
                  <a:lnTo>
                    <a:pt x="2216581" y="49022"/>
                  </a:lnTo>
                  <a:lnTo>
                    <a:pt x="2216073" y="45212"/>
                  </a:lnTo>
                  <a:lnTo>
                    <a:pt x="2192324" y="49022"/>
                  </a:lnTo>
                  <a:lnTo>
                    <a:pt x="2187752" y="14744"/>
                  </a:lnTo>
                  <a:lnTo>
                    <a:pt x="2184323" y="16002"/>
                  </a:lnTo>
                  <a:lnTo>
                    <a:pt x="2182291" y="23622"/>
                  </a:lnTo>
                  <a:lnTo>
                    <a:pt x="2180640" y="28702"/>
                  </a:lnTo>
                  <a:lnTo>
                    <a:pt x="2158669" y="56642"/>
                  </a:lnTo>
                  <a:lnTo>
                    <a:pt x="2159177" y="60452"/>
                  </a:lnTo>
                  <a:lnTo>
                    <a:pt x="2175179" y="59194"/>
                  </a:lnTo>
                  <a:lnTo>
                    <a:pt x="2184577" y="126492"/>
                  </a:lnTo>
                  <a:lnTo>
                    <a:pt x="2185593" y="134112"/>
                  </a:lnTo>
                  <a:lnTo>
                    <a:pt x="2187117" y="139192"/>
                  </a:lnTo>
                  <a:lnTo>
                    <a:pt x="2191181" y="145542"/>
                  </a:lnTo>
                  <a:lnTo>
                    <a:pt x="2193848" y="148094"/>
                  </a:lnTo>
                  <a:lnTo>
                    <a:pt x="2197404" y="149352"/>
                  </a:lnTo>
                  <a:lnTo>
                    <a:pt x="2200960" y="151892"/>
                  </a:lnTo>
                  <a:lnTo>
                    <a:pt x="2204389" y="151892"/>
                  </a:lnTo>
                  <a:lnTo>
                    <a:pt x="2212771" y="150622"/>
                  </a:lnTo>
                  <a:lnTo>
                    <a:pt x="2217343" y="148094"/>
                  </a:lnTo>
                  <a:lnTo>
                    <a:pt x="2221534" y="144272"/>
                  </a:lnTo>
                  <a:lnTo>
                    <a:pt x="2225852" y="139192"/>
                  </a:lnTo>
                  <a:lnTo>
                    <a:pt x="2226437" y="137922"/>
                  </a:lnTo>
                  <a:lnTo>
                    <a:pt x="2228773" y="132842"/>
                  </a:lnTo>
                  <a:lnTo>
                    <a:pt x="2230297" y="126492"/>
                  </a:lnTo>
                  <a:close/>
                </a:path>
                <a:path w="2539365" h="453390">
                  <a:moveTo>
                    <a:pt x="2322245" y="95504"/>
                  </a:moveTo>
                  <a:lnTo>
                    <a:pt x="2318562" y="93726"/>
                  </a:lnTo>
                  <a:lnTo>
                    <a:pt x="2316391" y="103149"/>
                  </a:lnTo>
                  <a:lnTo>
                    <a:pt x="2313101" y="109855"/>
                  </a:lnTo>
                  <a:lnTo>
                    <a:pt x="2284882" y="122262"/>
                  </a:lnTo>
                  <a:lnTo>
                    <a:pt x="2277757" y="120777"/>
                  </a:lnTo>
                  <a:lnTo>
                    <a:pt x="2250719" y="89547"/>
                  </a:lnTo>
                  <a:lnTo>
                    <a:pt x="2248585" y="78994"/>
                  </a:lnTo>
                  <a:lnTo>
                    <a:pt x="2295626" y="72517"/>
                  </a:lnTo>
                  <a:lnTo>
                    <a:pt x="2318689" y="69342"/>
                  </a:lnTo>
                  <a:lnTo>
                    <a:pt x="2316734" y="60490"/>
                  </a:lnTo>
                  <a:lnTo>
                    <a:pt x="2313559" y="52768"/>
                  </a:lnTo>
                  <a:lnTo>
                    <a:pt x="2309164" y="46202"/>
                  </a:lnTo>
                  <a:lnTo>
                    <a:pt x="2304351" y="41529"/>
                  </a:lnTo>
                  <a:lnTo>
                    <a:pt x="2303576" y="40767"/>
                  </a:lnTo>
                  <a:lnTo>
                    <a:pt x="2297023" y="36677"/>
                  </a:lnTo>
                  <a:lnTo>
                    <a:pt x="2294686" y="35826"/>
                  </a:lnTo>
                  <a:lnTo>
                    <a:pt x="2294686" y="66040"/>
                  </a:lnTo>
                  <a:lnTo>
                    <a:pt x="2247696" y="72517"/>
                  </a:lnTo>
                  <a:lnTo>
                    <a:pt x="2247442" y="63881"/>
                  </a:lnTo>
                  <a:lnTo>
                    <a:pt x="2249347" y="56896"/>
                  </a:lnTo>
                  <a:lnTo>
                    <a:pt x="2253538" y="51562"/>
                  </a:lnTo>
                  <a:lnTo>
                    <a:pt x="2257602" y="46101"/>
                  </a:lnTo>
                  <a:lnTo>
                    <a:pt x="2262809" y="42926"/>
                  </a:lnTo>
                  <a:lnTo>
                    <a:pt x="2268905" y="42164"/>
                  </a:lnTo>
                  <a:lnTo>
                    <a:pt x="2272842" y="41529"/>
                  </a:lnTo>
                  <a:lnTo>
                    <a:pt x="2290407" y="52768"/>
                  </a:lnTo>
                  <a:lnTo>
                    <a:pt x="2292019" y="55118"/>
                  </a:lnTo>
                  <a:lnTo>
                    <a:pt x="2293416" y="59690"/>
                  </a:lnTo>
                  <a:lnTo>
                    <a:pt x="2294686" y="66040"/>
                  </a:lnTo>
                  <a:lnTo>
                    <a:pt x="2294686" y="35826"/>
                  </a:lnTo>
                  <a:lnTo>
                    <a:pt x="2289924" y="34086"/>
                  </a:lnTo>
                  <a:lnTo>
                    <a:pt x="2282240" y="33007"/>
                  </a:lnTo>
                  <a:lnTo>
                    <a:pt x="2273985" y="33401"/>
                  </a:lnTo>
                  <a:lnTo>
                    <a:pt x="2237841" y="61366"/>
                  </a:lnTo>
                  <a:lnTo>
                    <a:pt x="2233980" y="82511"/>
                  </a:lnTo>
                  <a:lnTo>
                    <a:pt x="2234869" y="94869"/>
                  </a:lnTo>
                  <a:lnTo>
                    <a:pt x="2253157" y="131318"/>
                  </a:lnTo>
                  <a:lnTo>
                    <a:pt x="2277364" y="141541"/>
                  </a:lnTo>
                  <a:lnTo>
                    <a:pt x="2286304" y="141224"/>
                  </a:lnTo>
                  <a:lnTo>
                    <a:pt x="2314168" y="122262"/>
                  </a:lnTo>
                  <a:lnTo>
                    <a:pt x="2316708" y="117906"/>
                  </a:lnTo>
                  <a:lnTo>
                    <a:pt x="2319705" y="110617"/>
                  </a:lnTo>
                  <a:lnTo>
                    <a:pt x="2321560" y="103124"/>
                  </a:lnTo>
                  <a:lnTo>
                    <a:pt x="2322245" y="95504"/>
                  </a:lnTo>
                  <a:close/>
                </a:path>
                <a:path w="2539365" h="453390">
                  <a:moveTo>
                    <a:pt x="2397429" y="32004"/>
                  </a:moveTo>
                  <a:lnTo>
                    <a:pt x="2397048" y="29083"/>
                  </a:lnTo>
                  <a:lnTo>
                    <a:pt x="2396667" y="25908"/>
                  </a:lnTo>
                  <a:lnTo>
                    <a:pt x="2394889" y="23241"/>
                  </a:lnTo>
                  <a:lnTo>
                    <a:pt x="2391841" y="21082"/>
                  </a:lnTo>
                  <a:lnTo>
                    <a:pt x="2388920" y="18923"/>
                  </a:lnTo>
                  <a:lnTo>
                    <a:pt x="2385364" y="18161"/>
                  </a:lnTo>
                  <a:lnTo>
                    <a:pt x="2358313" y="45085"/>
                  </a:lnTo>
                  <a:lnTo>
                    <a:pt x="2357678" y="40386"/>
                  </a:lnTo>
                  <a:lnTo>
                    <a:pt x="2355265" y="22352"/>
                  </a:lnTo>
                  <a:lnTo>
                    <a:pt x="2350566" y="22987"/>
                  </a:lnTo>
                  <a:lnTo>
                    <a:pt x="2321610" y="39624"/>
                  </a:lnTo>
                  <a:lnTo>
                    <a:pt x="2323261" y="43434"/>
                  </a:lnTo>
                  <a:lnTo>
                    <a:pt x="2326055" y="41910"/>
                  </a:lnTo>
                  <a:lnTo>
                    <a:pt x="2328595" y="41021"/>
                  </a:lnTo>
                  <a:lnTo>
                    <a:pt x="2330881" y="40640"/>
                  </a:lnTo>
                  <a:lnTo>
                    <a:pt x="2332786" y="40386"/>
                  </a:lnTo>
                  <a:lnTo>
                    <a:pt x="2334437" y="40767"/>
                  </a:lnTo>
                  <a:lnTo>
                    <a:pt x="2335834" y="41529"/>
                  </a:lnTo>
                  <a:lnTo>
                    <a:pt x="2337231" y="42418"/>
                  </a:lnTo>
                  <a:lnTo>
                    <a:pt x="2338374" y="43942"/>
                  </a:lnTo>
                  <a:lnTo>
                    <a:pt x="2339175" y="46202"/>
                  </a:lnTo>
                  <a:lnTo>
                    <a:pt x="2340025" y="48260"/>
                  </a:lnTo>
                  <a:lnTo>
                    <a:pt x="2341168" y="55372"/>
                  </a:lnTo>
                  <a:lnTo>
                    <a:pt x="2342819" y="67056"/>
                  </a:lnTo>
                  <a:lnTo>
                    <a:pt x="2348166" y="106451"/>
                  </a:lnTo>
                  <a:lnTo>
                    <a:pt x="2349042" y="112268"/>
                  </a:lnTo>
                  <a:lnTo>
                    <a:pt x="2349068" y="112649"/>
                  </a:lnTo>
                  <a:lnTo>
                    <a:pt x="2349169" y="117221"/>
                  </a:lnTo>
                  <a:lnTo>
                    <a:pt x="2348788" y="119888"/>
                  </a:lnTo>
                  <a:lnTo>
                    <a:pt x="2347772" y="121920"/>
                  </a:lnTo>
                  <a:lnTo>
                    <a:pt x="2345994" y="123317"/>
                  </a:lnTo>
                  <a:lnTo>
                    <a:pt x="2343708" y="125349"/>
                  </a:lnTo>
                  <a:lnTo>
                    <a:pt x="2340025" y="126619"/>
                  </a:lnTo>
                  <a:lnTo>
                    <a:pt x="2334818" y="127381"/>
                  </a:lnTo>
                  <a:lnTo>
                    <a:pt x="2335453" y="131318"/>
                  </a:lnTo>
                  <a:lnTo>
                    <a:pt x="2387269" y="124206"/>
                  </a:lnTo>
                  <a:lnTo>
                    <a:pt x="2386825" y="120777"/>
                  </a:lnTo>
                  <a:lnTo>
                    <a:pt x="2386761" y="120269"/>
                  </a:lnTo>
                  <a:lnTo>
                    <a:pt x="2382189" y="120777"/>
                  </a:lnTo>
                  <a:lnTo>
                    <a:pt x="2378506" y="120650"/>
                  </a:lnTo>
                  <a:lnTo>
                    <a:pt x="2375966" y="119634"/>
                  </a:lnTo>
                  <a:lnTo>
                    <a:pt x="2373299" y="118618"/>
                  </a:lnTo>
                  <a:lnTo>
                    <a:pt x="2359583" y="54483"/>
                  </a:lnTo>
                  <a:lnTo>
                    <a:pt x="2362250" y="46990"/>
                  </a:lnTo>
                  <a:lnTo>
                    <a:pt x="2371902" y="35306"/>
                  </a:lnTo>
                  <a:lnTo>
                    <a:pt x="2373426" y="35052"/>
                  </a:lnTo>
                  <a:lnTo>
                    <a:pt x="2375966" y="35941"/>
                  </a:lnTo>
                  <a:lnTo>
                    <a:pt x="2383078" y="40259"/>
                  </a:lnTo>
                  <a:lnTo>
                    <a:pt x="2386126" y="41021"/>
                  </a:lnTo>
                  <a:lnTo>
                    <a:pt x="2396426" y="35052"/>
                  </a:lnTo>
                  <a:lnTo>
                    <a:pt x="2396794" y="34544"/>
                  </a:lnTo>
                  <a:lnTo>
                    <a:pt x="2397429" y="32004"/>
                  </a:lnTo>
                  <a:close/>
                </a:path>
                <a:path w="2539365" h="453390">
                  <a:moveTo>
                    <a:pt x="2484932" y="89255"/>
                  </a:moveTo>
                  <a:lnTo>
                    <a:pt x="2458262" y="56896"/>
                  </a:lnTo>
                  <a:lnTo>
                    <a:pt x="2433624" y="48768"/>
                  </a:lnTo>
                  <a:lnTo>
                    <a:pt x="2428544" y="46228"/>
                  </a:lnTo>
                  <a:lnTo>
                    <a:pt x="2425877" y="43561"/>
                  </a:lnTo>
                  <a:lnTo>
                    <a:pt x="2423083" y="40894"/>
                  </a:lnTo>
                  <a:lnTo>
                    <a:pt x="2421432" y="37465"/>
                  </a:lnTo>
                  <a:lnTo>
                    <a:pt x="2420797" y="33401"/>
                  </a:lnTo>
                  <a:lnTo>
                    <a:pt x="2420416" y="30099"/>
                  </a:lnTo>
                  <a:lnTo>
                    <a:pt x="2421559" y="26797"/>
                  </a:lnTo>
                  <a:lnTo>
                    <a:pt x="2427147" y="20447"/>
                  </a:lnTo>
                  <a:lnTo>
                    <a:pt x="2431084" y="18542"/>
                  </a:lnTo>
                  <a:lnTo>
                    <a:pt x="2436291" y="17780"/>
                  </a:lnTo>
                  <a:lnTo>
                    <a:pt x="2443022" y="16891"/>
                  </a:lnTo>
                  <a:lnTo>
                    <a:pt x="2448864" y="18034"/>
                  </a:lnTo>
                  <a:lnTo>
                    <a:pt x="2458770" y="24638"/>
                  </a:lnTo>
                  <a:lnTo>
                    <a:pt x="2463342" y="31623"/>
                  </a:lnTo>
                  <a:lnTo>
                    <a:pt x="2467660" y="42037"/>
                  </a:lnTo>
                  <a:lnTo>
                    <a:pt x="2471343" y="41529"/>
                  </a:lnTo>
                  <a:lnTo>
                    <a:pt x="2467889" y="16891"/>
                  </a:lnTo>
                  <a:lnTo>
                    <a:pt x="2467292" y="12573"/>
                  </a:lnTo>
                  <a:lnTo>
                    <a:pt x="2466517" y="6985"/>
                  </a:lnTo>
                  <a:lnTo>
                    <a:pt x="2462834" y="7493"/>
                  </a:lnTo>
                  <a:lnTo>
                    <a:pt x="2462199" y="9398"/>
                  </a:lnTo>
                  <a:lnTo>
                    <a:pt x="2461691" y="10668"/>
                  </a:lnTo>
                  <a:lnTo>
                    <a:pt x="2460421" y="11938"/>
                  </a:lnTo>
                  <a:lnTo>
                    <a:pt x="2459532" y="12319"/>
                  </a:lnTo>
                  <a:lnTo>
                    <a:pt x="2457119" y="12573"/>
                  </a:lnTo>
                  <a:lnTo>
                    <a:pt x="2454579" y="12446"/>
                  </a:lnTo>
                  <a:lnTo>
                    <a:pt x="2450642" y="11811"/>
                  </a:lnTo>
                  <a:lnTo>
                    <a:pt x="2444673" y="10922"/>
                  </a:lnTo>
                  <a:lnTo>
                    <a:pt x="2439720" y="10668"/>
                  </a:lnTo>
                  <a:lnTo>
                    <a:pt x="2435783" y="11303"/>
                  </a:lnTo>
                  <a:lnTo>
                    <a:pt x="2426766" y="12446"/>
                  </a:lnTo>
                  <a:lnTo>
                    <a:pt x="2419781" y="16383"/>
                  </a:lnTo>
                  <a:lnTo>
                    <a:pt x="2409875" y="29083"/>
                  </a:lnTo>
                  <a:lnTo>
                    <a:pt x="2407970" y="36449"/>
                  </a:lnTo>
                  <a:lnTo>
                    <a:pt x="2409113" y="44831"/>
                  </a:lnTo>
                  <a:lnTo>
                    <a:pt x="2439212" y="71501"/>
                  </a:lnTo>
                  <a:lnTo>
                    <a:pt x="2447086" y="74295"/>
                  </a:lnTo>
                  <a:lnTo>
                    <a:pt x="2453589" y="76936"/>
                  </a:lnTo>
                  <a:lnTo>
                    <a:pt x="2469565" y="93853"/>
                  </a:lnTo>
                  <a:lnTo>
                    <a:pt x="2470200" y="98044"/>
                  </a:lnTo>
                  <a:lnTo>
                    <a:pt x="2447213" y="112395"/>
                  </a:lnTo>
                  <a:lnTo>
                    <a:pt x="2440355" y="110744"/>
                  </a:lnTo>
                  <a:lnTo>
                    <a:pt x="2418765" y="84582"/>
                  </a:lnTo>
                  <a:lnTo>
                    <a:pt x="2415082" y="85090"/>
                  </a:lnTo>
                  <a:lnTo>
                    <a:pt x="2420035" y="121285"/>
                  </a:lnTo>
                  <a:lnTo>
                    <a:pt x="2423718" y="120777"/>
                  </a:lnTo>
                  <a:lnTo>
                    <a:pt x="2424353" y="118745"/>
                  </a:lnTo>
                  <a:lnTo>
                    <a:pt x="2425623" y="117602"/>
                  </a:lnTo>
                  <a:lnTo>
                    <a:pt x="2428798" y="117094"/>
                  </a:lnTo>
                  <a:lnTo>
                    <a:pt x="2430957" y="117221"/>
                  </a:lnTo>
                  <a:lnTo>
                    <a:pt x="2433370" y="117602"/>
                  </a:lnTo>
                  <a:lnTo>
                    <a:pt x="2441752" y="118745"/>
                  </a:lnTo>
                  <a:lnTo>
                    <a:pt x="2448864" y="118872"/>
                  </a:lnTo>
                  <a:lnTo>
                    <a:pt x="2455087" y="117983"/>
                  </a:lnTo>
                  <a:lnTo>
                    <a:pt x="2461793" y="117094"/>
                  </a:lnTo>
                  <a:lnTo>
                    <a:pt x="2463723" y="116840"/>
                  </a:lnTo>
                  <a:lnTo>
                    <a:pt x="2471089" y="112903"/>
                  </a:lnTo>
                  <a:lnTo>
                    <a:pt x="2471559" y="112395"/>
                  </a:lnTo>
                  <a:lnTo>
                    <a:pt x="2477312" y="106299"/>
                  </a:lnTo>
                  <a:lnTo>
                    <a:pt x="2481262" y="101117"/>
                  </a:lnTo>
                  <a:lnTo>
                    <a:pt x="2483802" y="95427"/>
                  </a:lnTo>
                  <a:lnTo>
                    <a:pt x="2484932" y="89255"/>
                  </a:lnTo>
                  <a:close/>
                </a:path>
                <a:path w="2539365" h="453390">
                  <a:moveTo>
                    <a:pt x="2527985" y="14478"/>
                  </a:moveTo>
                  <a:lnTo>
                    <a:pt x="2526969" y="7620"/>
                  </a:lnTo>
                  <a:lnTo>
                    <a:pt x="2525445" y="4953"/>
                  </a:lnTo>
                  <a:lnTo>
                    <a:pt x="2519984" y="762"/>
                  </a:lnTo>
                  <a:lnTo>
                    <a:pt x="2516936" y="0"/>
                  </a:lnTo>
                  <a:lnTo>
                    <a:pt x="2513507" y="508"/>
                  </a:lnTo>
                  <a:lnTo>
                    <a:pt x="2510078" y="889"/>
                  </a:lnTo>
                  <a:lnTo>
                    <a:pt x="2507411" y="2540"/>
                  </a:lnTo>
                  <a:lnTo>
                    <a:pt x="2503220" y="8001"/>
                  </a:lnTo>
                  <a:lnTo>
                    <a:pt x="2502458" y="11049"/>
                  </a:lnTo>
                  <a:lnTo>
                    <a:pt x="2502979" y="14478"/>
                  </a:lnTo>
                  <a:lnTo>
                    <a:pt x="2503347" y="17780"/>
                  </a:lnTo>
                  <a:lnTo>
                    <a:pt x="2504998" y="20574"/>
                  </a:lnTo>
                  <a:lnTo>
                    <a:pt x="2507665" y="22606"/>
                  </a:lnTo>
                  <a:lnTo>
                    <a:pt x="2510459" y="24638"/>
                  </a:lnTo>
                  <a:lnTo>
                    <a:pt x="2513507" y="25400"/>
                  </a:lnTo>
                  <a:lnTo>
                    <a:pt x="2516936" y="25019"/>
                  </a:lnTo>
                  <a:lnTo>
                    <a:pt x="2520238" y="24511"/>
                  </a:lnTo>
                  <a:lnTo>
                    <a:pt x="2523032" y="22987"/>
                  </a:lnTo>
                  <a:lnTo>
                    <a:pt x="2525064" y="20193"/>
                  </a:lnTo>
                  <a:lnTo>
                    <a:pt x="2527096" y="17526"/>
                  </a:lnTo>
                  <a:lnTo>
                    <a:pt x="2527985" y="14478"/>
                  </a:lnTo>
                  <a:close/>
                </a:path>
                <a:path w="2539365" h="453390">
                  <a:moveTo>
                    <a:pt x="2539288" y="97409"/>
                  </a:moveTo>
                  <a:lnTo>
                    <a:pt x="2538272" y="90551"/>
                  </a:lnTo>
                  <a:lnTo>
                    <a:pt x="2536748" y="87884"/>
                  </a:lnTo>
                  <a:lnTo>
                    <a:pt x="2531287" y="83693"/>
                  </a:lnTo>
                  <a:lnTo>
                    <a:pt x="2528112" y="82804"/>
                  </a:lnTo>
                  <a:lnTo>
                    <a:pt x="2521254" y="83820"/>
                  </a:lnTo>
                  <a:lnTo>
                    <a:pt x="2518587" y="85344"/>
                  </a:lnTo>
                  <a:lnTo>
                    <a:pt x="2516555" y="88138"/>
                  </a:lnTo>
                  <a:lnTo>
                    <a:pt x="2514396" y="90932"/>
                  </a:lnTo>
                  <a:lnTo>
                    <a:pt x="2513634" y="93980"/>
                  </a:lnTo>
                  <a:lnTo>
                    <a:pt x="2514650" y="100711"/>
                  </a:lnTo>
                  <a:lnTo>
                    <a:pt x="2516174" y="103505"/>
                  </a:lnTo>
                  <a:lnTo>
                    <a:pt x="2518968" y="105537"/>
                  </a:lnTo>
                  <a:lnTo>
                    <a:pt x="2521635" y="107569"/>
                  </a:lnTo>
                  <a:lnTo>
                    <a:pt x="2524683" y="108458"/>
                  </a:lnTo>
                  <a:lnTo>
                    <a:pt x="2531541" y="107442"/>
                  </a:lnTo>
                  <a:lnTo>
                    <a:pt x="2534208" y="105918"/>
                  </a:lnTo>
                  <a:lnTo>
                    <a:pt x="2538399" y="100457"/>
                  </a:lnTo>
                  <a:lnTo>
                    <a:pt x="2539288" y="974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2600" y="1371587"/>
              <a:ext cx="697865" cy="369570"/>
            </a:xfrm>
            <a:custGeom>
              <a:avLst/>
              <a:gdLst/>
              <a:ahLst/>
              <a:cxnLst/>
              <a:rect l="l" t="t" r="r" b="b"/>
              <a:pathLst>
                <a:path w="697864" h="369569">
                  <a:moveTo>
                    <a:pt x="697687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697687" y="369328"/>
                  </a:lnTo>
                  <a:lnTo>
                    <a:pt x="697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76601" y="1396067"/>
            <a:ext cx="702532" cy="311624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spcBef>
                <a:spcPts val="270"/>
              </a:spcBef>
            </a:pPr>
            <a:r>
              <a:rPr b="1" spc="-25" dirty="0">
                <a:latin typeface="Times New Roman"/>
                <a:cs typeface="Times New Roman"/>
              </a:rPr>
              <a:t>11cm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75756" y="541953"/>
            <a:ext cx="5496243" cy="3020362"/>
            <a:chOff x="548220" y="312927"/>
            <a:chExt cx="5459730" cy="327787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7136" y="2551176"/>
              <a:ext cx="1490472" cy="10393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61839" y="2574670"/>
              <a:ext cx="1229995" cy="778510"/>
            </a:xfrm>
            <a:custGeom>
              <a:avLst/>
              <a:gdLst/>
              <a:ahLst/>
              <a:cxnLst/>
              <a:rect l="l" t="t" r="r" b="b"/>
              <a:pathLst>
                <a:path w="1229995" h="778510">
                  <a:moveTo>
                    <a:pt x="1065657" y="735076"/>
                  </a:moveTo>
                  <a:lnTo>
                    <a:pt x="1058189" y="736310"/>
                  </a:lnTo>
                  <a:lnTo>
                    <a:pt x="1052020" y="740187"/>
                  </a:lnTo>
                  <a:lnTo>
                    <a:pt x="1047779" y="746113"/>
                  </a:lnTo>
                  <a:lnTo>
                    <a:pt x="1046099" y="753490"/>
                  </a:lnTo>
                  <a:lnTo>
                    <a:pt x="1047333" y="760960"/>
                  </a:lnTo>
                  <a:lnTo>
                    <a:pt x="1051210" y="767143"/>
                  </a:lnTo>
                  <a:lnTo>
                    <a:pt x="1057136" y="771421"/>
                  </a:lnTo>
                  <a:lnTo>
                    <a:pt x="1064514" y="773176"/>
                  </a:lnTo>
                  <a:lnTo>
                    <a:pt x="1229487" y="778128"/>
                  </a:lnTo>
                  <a:lnTo>
                    <a:pt x="1227480" y="774318"/>
                  </a:lnTo>
                  <a:lnTo>
                    <a:pt x="1187323" y="774318"/>
                  </a:lnTo>
                  <a:lnTo>
                    <a:pt x="1127575" y="736977"/>
                  </a:lnTo>
                  <a:lnTo>
                    <a:pt x="1065657" y="735076"/>
                  </a:lnTo>
                  <a:close/>
                </a:path>
                <a:path w="1229995" h="778510">
                  <a:moveTo>
                    <a:pt x="1127575" y="736977"/>
                  </a:moveTo>
                  <a:lnTo>
                    <a:pt x="1187323" y="774318"/>
                  </a:lnTo>
                  <a:lnTo>
                    <a:pt x="1191915" y="766952"/>
                  </a:lnTo>
                  <a:lnTo>
                    <a:pt x="1180464" y="766952"/>
                  </a:lnTo>
                  <a:lnTo>
                    <a:pt x="1165306" y="738136"/>
                  </a:lnTo>
                  <a:lnTo>
                    <a:pt x="1127575" y="736977"/>
                  </a:lnTo>
                  <a:close/>
                </a:path>
                <a:path w="1229995" h="778510">
                  <a:moveTo>
                    <a:pt x="1134167" y="622044"/>
                  </a:moveTo>
                  <a:lnTo>
                    <a:pt x="1126871" y="624204"/>
                  </a:lnTo>
                  <a:lnTo>
                    <a:pt x="1121030" y="628945"/>
                  </a:lnTo>
                  <a:lnTo>
                    <a:pt x="1117584" y="635365"/>
                  </a:lnTo>
                  <a:lnTo>
                    <a:pt x="1116780" y="642618"/>
                  </a:lnTo>
                  <a:lnTo>
                    <a:pt x="1118870" y="649858"/>
                  </a:lnTo>
                  <a:lnTo>
                    <a:pt x="1147614" y="704502"/>
                  </a:lnTo>
                  <a:lnTo>
                    <a:pt x="1207515" y="741933"/>
                  </a:lnTo>
                  <a:lnTo>
                    <a:pt x="1187323" y="774318"/>
                  </a:lnTo>
                  <a:lnTo>
                    <a:pt x="1227480" y="774318"/>
                  </a:lnTo>
                  <a:lnTo>
                    <a:pt x="1152652" y="632205"/>
                  </a:lnTo>
                  <a:lnTo>
                    <a:pt x="1147855" y="626294"/>
                  </a:lnTo>
                  <a:lnTo>
                    <a:pt x="1141428" y="622823"/>
                  </a:lnTo>
                  <a:lnTo>
                    <a:pt x="1134167" y="622044"/>
                  </a:lnTo>
                  <a:close/>
                </a:path>
                <a:path w="1229995" h="778510">
                  <a:moveTo>
                    <a:pt x="1165306" y="738136"/>
                  </a:moveTo>
                  <a:lnTo>
                    <a:pt x="1180464" y="766952"/>
                  </a:lnTo>
                  <a:lnTo>
                    <a:pt x="1197990" y="739139"/>
                  </a:lnTo>
                  <a:lnTo>
                    <a:pt x="1165306" y="738136"/>
                  </a:lnTo>
                  <a:close/>
                </a:path>
                <a:path w="1229995" h="778510">
                  <a:moveTo>
                    <a:pt x="1147614" y="704502"/>
                  </a:moveTo>
                  <a:lnTo>
                    <a:pt x="1165306" y="738136"/>
                  </a:lnTo>
                  <a:lnTo>
                    <a:pt x="1197990" y="739139"/>
                  </a:lnTo>
                  <a:lnTo>
                    <a:pt x="1180464" y="766952"/>
                  </a:lnTo>
                  <a:lnTo>
                    <a:pt x="1191915" y="766952"/>
                  </a:lnTo>
                  <a:lnTo>
                    <a:pt x="1207515" y="741933"/>
                  </a:lnTo>
                  <a:lnTo>
                    <a:pt x="1147614" y="704502"/>
                  </a:lnTo>
                  <a:close/>
                </a:path>
                <a:path w="1229995" h="778510">
                  <a:moveTo>
                    <a:pt x="20193" y="0"/>
                  </a:moveTo>
                  <a:lnTo>
                    <a:pt x="0" y="32257"/>
                  </a:lnTo>
                  <a:lnTo>
                    <a:pt x="1127575" y="736977"/>
                  </a:lnTo>
                  <a:lnTo>
                    <a:pt x="1165306" y="738136"/>
                  </a:lnTo>
                  <a:lnTo>
                    <a:pt x="1147614" y="704502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220" y="312927"/>
              <a:ext cx="1737271" cy="65786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2301" y="1054100"/>
            <a:ext cx="8156575" cy="5118100"/>
            <a:chOff x="368300" y="1054100"/>
            <a:chExt cx="8156575" cy="5118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1295400"/>
              <a:ext cx="6086475" cy="4876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000" y="1066800"/>
              <a:ext cx="3733800" cy="1754505"/>
            </a:xfrm>
            <a:custGeom>
              <a:avLst/>
              <a:gdLst/>
              <a:ahLst/>
              <a:cxnLst/>
              <a:rect l="l" t="t" r="r" b="b"/>
              <a:pathLst>
                <a:path w="3733800" h="1754505">
                  <a:moveTo>
                    <a:pt x="0" y="1754377"/>
                  </a:moveTo>
                  <a:lnTo>
                    <a:pt x="3733800" y="1754377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175437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84527" y="1091311"/>
            <a:ext cx="30346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 algn="ctr">
              <a:spcBef>
                <a:spcPts val="100"/>
              </a:spcBef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Obstetric</a:t>
            </a:r>
            <a:r>
              <a:rPr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conjugate</a:t>
            </a:r>
            <a:r>
              <a:rPr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=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10.5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cm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 </a:t>
            </a:r>
            <a:r>
              <a:rPr dirty="0">
                <a:latin typeface="Times New Roman"/>
                <a:cs typeface="Times New Roman"/>
              </a:rPr>
              <a:t>the tip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sacral 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promontory to the </a:t>
            </a:r>
            <a:r>
              <a:rPr spc="-10" dirty="0">
                <a:latin typeface="Times New Roman"/>
                <a:cs typeface="Times New Roman"/>
              </a:rPr>
              <a:t>most </a:t>
            </a:r>
            <a:r>
              <a:rPr dirty="0">
                <a:latin typeface="Times New Roman"/>
                <a:cs typeface="Times New Roman"/>
              </a:rPr>
              <a:t>bulging </a:t>
            </a:r>
            <a:r>
              <a:rPr spc="5" dirty="0">
                <a:latin typeface="Times New Roman"/>
                <a:cs typeface="Times New Roman"/>
              </a:rPr>
              <a:t> point on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back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-15" dirty="0">
                <a:latin typeface="Times New Roman"/>
                <a:cs typeface="Times New Roman"/>
              </a:rPr>
              <a:t>symphysis 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pubis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which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about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below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border.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63901" y="292100"/>
            <a:ext cx="2922905" cy="900430"/>
            <a:chOff x="1739900" y="292100"/>
            <a:chExt cx="2922905" cy="900430"/>
          </a:xfrm>
        </p:grpSpPr>
        <p:sp>
          <p:nvSpPr>
            <p:cNvPr id="7" name="object 7"/>
            <p:cNvSpPr/>
            <p:nvPr/>
          </p:nvSpPr>
          <p:spPr>
            <a:xfrm>
              <a:off x="1752600" y="304800"/>
              <a:ext cx="2071370" cy="875030"/>
            </a:xfrm>
            <a:custGeom>
              <a:avLst/>
              <a:gdLst/>
              <a:ahLst/>
              <a:cxnLst/>
              <a:rect l="l" t="t" r="r" b="b"/>
              <a:pathLst>
                <a:path w="2071370" h="875030">
                  <a:moveTo>
                    <a:pt x="1977516" y="0"/>
                  </a:moveTo>
                  <a:lnTo>
                    <a:pt x="0" y="517525"/>
                  </a:lnTo>
                  <a:lnTo>
                    <a:pt x="93472" y="874776"/>
                  </a:lnTo>
                  <a:lnTo>
                    <a:pt x="2071115" y="357250"/>
                  </a:lnTo>
                  <a:lnTo>
                    <a:pt x="1977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52600" y="304800"/>
              <a:ext cx="2071370" cy="875030"/>
            </a:xfrm>
            <a:custGeom>
              <a:avLst/>
              <a:gdLst/>
              <a:ahLst/>
              <a:cxnLst/>
              <a:rect l="l" t="t" r="r" b="b"/>
              <a:pathLst>
                <a:path w="2071370" h="875030">
                  <a:moveTo>
                    <a:pt x="0" y="517525"/>
                  </a:moveTo>
                  <a:lnTo>
                    <a:pt x="1977516" y="0"/>
                  </a:lnTo>
                  <a:lnTo>
                    <a:pt x="2071115" y="357250"/>
                  </a:lnTo>
                  <a:lnTo>
                    <a:pt x="93472" y="874776"/>
                  </a:lnTo>
                  <a:lnTo>
                    <a:pt x="0" y="517525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2994" y="503205"/>
              <a:ext cx="1724790" cy="53457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33800" y="609587"/>
              <a:ext cx="929005" cy="369570"/>
            </a:xfrm>
            <a:custGeom>
              <a:avLst/>
              <a:gdLst/>
              <a:ahLst/>
              <a:cxnLst/>
              <a:rect l="l" t="t" r="r" b="b"/>
              <a:pathLst>
                <a:path w="929004" h="369569">
                  <a:moveTo>
                    <a:pt x="928458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928458" y="369328"/>
                  </a:lnTo>
                  <a:lnTo>
                    <a:pt x="928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57801" y="609588"/>
            <a:ext cx="929005" cy="310983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710">
              <a:spcBef>
                <a:spcPts val="265"/>
              </a:spcBef>
            </a:pPr>
            <a:r>
              <a:rPr spc="5" dirty="0">
                <a:latin typeface="Times New Roman"/>
                <a:cs typeface="Times New Roman"/>
              </a:rPr>
              <a:t>10.5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cm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12760" y="2779776"/>
            <a:ext cx="3635375" cy="3663950"/>
            <a:chOff x="-11241" y="2779776"/>
            <a:chExt cx="3635375" cy="36639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136" y="2779776"/>
              <a:ext cx="2167128" cy="14965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1000" y="2819400"/>
              <a:ext cx="2057400" cy="1371600"/>
            </a:xfrm>
            <a:custGeom>
              <a:avLst/>
              <a:gdLst/>
              <a:ahLst/>
              <a:cxnLst/>
              <a:rect l="l" t="t" r="r" b="b"/>
              <a:pathLst>
                <a:path w="2057400" h="1371600">
                  <a:moveTo>
                    <a:pt x="0" y="0"/>
                  </a:moveTo>
                  <a:lnTo>
                    <a:pt x="2057400" y="13716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58" y="3062986"/>
              <a:ext cx="2825750" cy="2195195"/>
            </a:xfrm>
            <a:custGeom>
              <a:avLst/>
              <a:gdLst/>
              <a:ahLst/>
              <a:cxnLst/>
              <a:rect l="l" t="t" r="r" b="b"/>
              <a:pathLst>
                <a:path w="2825750" h="2195195">
                  <a:moveTo>
                    <a:pt x="440336" y="0"/>
                  </a:moveTo>
                  <a:lnTo>
                    <a:pt x="0" y="704722"/>
                  </a:lnTo>
                  <a:lnTo>
                    <a:pt x="2384871" y="2194814"/>
                  </a:lnTo>
                  <a:lnTo>
                    <a:pt x="2825180" y="1490090"/>
                  </a:lnTo>
                  <a:lnTo>
                    <a:pt x="440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8" y="3062986"/>
              <a:ext cx="2825750" cy="2195195"/>
            </a:xfrm>
            <a:custGeom>
              <a:avLst/>
              <a:gdLst/>
              <a:ahLst/>
              <a:cxnLst/>
              <a:rect l="l" t="t" r="r" b="b"/>
              <a:pathLst>
                <a:path w="2825750" h="2195195">
                  <a:moveTo>
                    <a:pt x="440336" y="0"/>
                  </a:moveTo>
                  <a:lnTo>
                    <a:pt x="2825180" y="1490090"/>
                  </a:lnTo>
                  <a:lnTo>
                    <a:pt x="2384871" y="2194814"/>
                  </a:lnTo>
                  <a:lnTo>
                    <a:pt x="0" y="704722"/>
                  </a:lnTo>
                  <a:lnTo>
                    <a:pt x="440336" y="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777" y="3203702"/>
              <a:ext cx="2350693" cy="16891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943" y="5343144"/>
              <a:ext cx="3310128" cy="11003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5410200"/>
              <a:ext cx="3124200" cy="9144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1950" y="5391150"/>
              <a:ext cx="3162300" cy="952500"/>
            </a:xfrm>
            <a:custGeom>
              <a:avLst/>
              <a:gdLst/>
              <a:ahLst/>
              <a:cxnLst/>
              <a:rect l="l" t="t" r="r" b="b"/>
              <a:pathLst>
                <a:path w="3162300" h="952500">
                  <a:moveTo>
                    <a:pt x="0" y="952500"/>
                  </a:moveTo>
                  <a:lnTo>
                    <a:pt x="3162300" y="952500"/>
                  </a:lnTo>
                  <a:lnTo>
                    <a:pt x="3162300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 rot="16200000">
            <a:off x="10472421" y="1710055"/>
            <a:ext cx="1067435" cy="1914526"/>
          </a:xfrm>
          <a:custGeom>
            <a:avLst/>
            <a:gdLst/>
            <a:ahLst/>
            <a:cxnLst/>
            <a:rect l="l" t="t" r="r" b="b"/>
            <a:pathLst>
              <a:path w="369570" h="4051300">
                <a:moveTo>
                  <a:pt x="0" y="4051046"/>
                </a:moveTo>
                <a:lnTo>
                  <a:pt x="369328" y="4051046"/>
                </a:lnTo>
                <a:lnTo>
                  <a:pt x="369328" y="0"/>
                </a:lnTo>
                <a:lnTo>
                  <a:pt x="0" y="0"/>
                </a:lnTo>
                <a:lnTo>
                  <a:pt x="0" y="405104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 rot="16200000">
            <a:off x="10602182" y="1862455"/>
            <a:ext cx="807913" cy="16097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shortest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>
              <a:lnSpc>
                <a:spcPts val="2065"/>
              </a:lnSpc>
            </a:pP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antero-posterior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9900" y="304801"/>
            <a:ext cx="8727440" cy="5819775"/>
            <a:chOff x="215900" y="304800"/>
            <a:chExt cx="8727440" cy="5819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304800"/>
              <a:ext cx="4675823" cy="58197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8600" y="1752600"/>
              <a:ext cx="4114800" cy="1477645"/>
            </a:xfrm>
            <a:custGeom>
              <a:avLst/>
              <a:gdLst/>
              <a:ahLst/>
              <a:cxnLst/>
              <a:rect l="l" t="t" r="r" b="b"/>
              <a:pathLst>
                <a:path w="4114800" h="1477645">
                  <a:moveTo>
                    <a:pt x="0" y="1477390"/>
                  </a:moveTo>
                  <a:lnTo>
                    <a:pt x="4114800" y="1477390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147739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90597" y="1777365"/>
            <a:ext cx="314642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Diagonal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conjugate</a:t>
            </a:r>
            <a:r>
              <a:rPr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=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12.5</a:t>
            </a:r>
            <a:r>
              <a:rPr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cm</a:t>
            </a:r>
            <a:endParaRPr>
              <a:latin typeface="Times New Roman"/>
              <a:cs typeface="Times New Roman"/>
            </a:endParaRPr>
          </a:p>
          <a:p>
            <a:pPr marL="167640" marR="5080"/>
            <a:r>
              <a:rPr spc="-5" dirty="0">
                <a:latin typeface="Times New Roman"/>
                <a:cs typeface="Times New Roman"/>
              </a:rPr>
              <a:t>i.e. </a:t>
            </a:r>
            <a:r>
              <a:rPr spc="5" dirty="0">
                <a:latin typeface="Times New Roman"/>
                <a:cs typeface="Times New Roman"/>
              </a:rPr>
              <a:t>1.5 </a:t>
            </a:r>
            <a:r>
              <a:rPr spc="-5" dirty="0">
                <a:latin typeface="Times New Roman"/>
                <a:cs typeface="Times New Roman"/>
              </a:rPr>
              <a:t>cm </a:t>
            </a:r>
            <a:r>
              <a:rPr dirty="0">
                <a:latin typeface="Times New Roman"/>
                <a:cs typeface="Times New Roman"/>
              </a:rPr>
              <a:t>longer than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true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conjugate.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tip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sacral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promontory to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lower </a:t>
            </a:r>
            <a:r>
              <a:rPr dirty="0">
                <a:latin typeface="Times New Roman"/>
                <a:cs typeface="Times New Roman"/>
              </a:rPr>
              <a:t>border </a:t>
            </a:r>
            <a:r>
              <a:rPr spc="5" dirty="0">
                <a:latin typeface="Times New Roman"/>
                <a:cs typeface="Times New Roman"/>
              </a:rPr>
              <a:t> of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symphysis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68500" y="901700"/>
            <a:ext cx="3456304" cy="853440"/>
            <a:chOff x="444500" y="901700"/>
            <a:chExt cx="3456304" cy="853440"/>
          </a:xfrm>
        </p:grpSpPr>
        <p:sp>
          <p:nvSpPr>
            <p:cNvPr id="7" name="object 7"/>
            <p:cNvSpPr/>
            <p:nvPr/>
          </p:nvSpPr>
          <p:spPr>
            <a:xfrm>
              <a:off x="457200" y="914400"/>
              <a:ext cx="2566670" cy="828040"/>
            </a:xfrm>
            <a:custGeom>
              <a:avLst/>
              <a:gdLst/>
              <a:ahLst/>
              <a:cxnLst/>
              <a:rect l="l" t="t" r="r" b="b"/>
              <a:pathLst>
                <a:path w="2566670" h="828039">
                  <a:moveTo>
                    <a:pt x="0" y="464947"/>
                  </a:moveTo>
                  <a:lnTo>
                    <a:pt x="2498979" y="0"/>
                  </a:lnTo>
                  <a:lnTo>
                    <a:pt x="2566543" y="363092"/>
                  </a:lnTo>
                  <a:lnTo>
                    <a:pt x="67551" y="828039"/>
                  </a:lnTo>
                  <a:lnTo>
                    <a:pt x="0" y="464947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788" y="1093892"/>
              <a:ext cx="1764487" cy="4342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71800" y="1066787"/>
              <a:ext cx="929005" cy="369570"/>
            </a:xfrm>
            <a:custGeom>
              <a:avLst/>
              <a:gdLst/>
              <a:ahLst/>
              <a:cxnLst/>
              <a:rect l="l" t="t" r="r" b="b"/>
              <a:pathLst>
                <a:path w="929004" h="369569">
                  <a:moveTo>
                    <a:pt x="928458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928458" y="369328"/>
                  </a:lnTo>
                  <a:lnTo>
                    <a:pt x="928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95801" y="1066787"/>
            <a:ext cx="929005" cy="311624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spcBef>
                <a:spcPts val="270"/>
              </a:spcBef>
            </a:pPr>
            <a:r>
              <a:rPr spc="5" dirty="0">
                <a:latin typeface="Times New Roman"/>
                <a:cs typeface="Times New Roman"/>
              </a:rPr>
              <a:t>12.5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cm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75460" y="2450593"/>
            <a:ext cx="6442075" cy="3400425"/>
            <a:chOff x="251459" y="2450592"/>
            <a:chExt cx="6442075" cy="34004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1583" y="2450592"/>
              <a:ext cx="2401823" cy="10637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36795" y="2473325"/>
              <a:ext cx="2140585" cy="832485"/>
            </a:xfrm>
            <a:custGeom>
              <a:avLst/>
              <a:gdLst/>
              <a:ahLst/>
              <a:cxnLst/>
              <a:rect l="l" t="t" r="r" b="b"/>
              <a:pathLst>
                <a:path w="2140585" h="832485">
                  <a:moveTo>
                    <a:pt x="2032145" y="783754"/>
                  </a:moveTo>
                  <a:lnTo>
                    <a:pt x="1971166" y="794512"/>
                  </a:lnTo>
                  <a:lnTo>
                    <a:pt x="1955800" y="816610"/>
                  </a:lnTo>
                  <a:lnTo>
                    <a:pt x="1958536" y="823674"/>
                  </a:lnTo>
                  <a:lnTo>
                    <a:pt x="1963594" y="828929"/>
                  </a:lnTo>
                  <a:lnTo>
                    <a:pt x="1970248" y="831897"/>
                  </a:lnTo>
                  <a:lnTo>
                    <a:pt x="1977770" y="832103"/>
                  </a:lnTo>
                  <a:lnTo>
                    <a:pt x="2113118" y="808101"/>
                  </a:lnTo>
                  <a:lnTo>
                    <a:pt x="2098293" y="808101"/>
                  </a:lnTo>
                  <a:lnTo>
                    <a:pt x="2032145" y="783754"/>
                  </a:lnTo>
                  <a:close/>
                </a:path>
                <a:path w="2140585" h="832485">
                  <a:moveTo>
                    <a:pt x="2069357" y="777189"/>
                  </a:moveTo>
                  <a:lnTo>
                    <a:pt x="2032145" y="783754"/>
                  </a:lnTo>
                  <a:lnTo>
                    <a:pt x="2098293" y="808101"/>
                  </a:lnTo>
                  <a:lnTo>
                    <a:pt x="2100388" y="802386"/>
                  </a:lnTo>
                  <a:lnTo>
                    <a:pt x="2090165" y="802386"/>
                  </a:lnTo>
                  <a:lnTo>
                    <a:pt x="2069357" y="777189"/>
                  </a:lnTo>
                  <a:close/>
                </a:path>
                <a:path w="2140585" h="832485">
                  <a:moveTo>
                    <a:pt x="2022379" y="669178"/>
                  </a:moveTo>
                  <a:lnTo>
                    <a:pt x="2015120" y="669895"/>
                  </a:lnTo>
                  <a:lnTo>
                    <a:pt x="2008504" y="673480"/>
                  </a:lnTo>
                  <a:lnTo>
                    <a:pt x="2003730" y="679364"/>
                  </a:lnTo>
                  <a:lnTo>
                    <a:pt x="2001646" y="686355"/>
                  </a:lnTo>
                  <a:lnTo>
                    <a:pt x="2002325" y="693608"/>
                  </a:lnTo>
                  <a:lnTo>
                    <a:pt x="2005838" y="700277"/>
                  </a:lnTo>
                  <a:lnTo>
                    <a:pt x="2045334" y="748101"/>
                  </a:lnTo>
                  <a:lnTo>
                    <a:pt x="2111375" y="772413"/>
                  </a:lnTo>
                  <a:lnTo>
                    <a:pt x="2098293" y="808101"/>
                  </a:lnTo>
                  <a:lnTo>
                    <a:pt x="2113118" y="808101"/>
                  </a:lnTo>
                  <a:lnTo>
                    <a:pt x="2140330" y="803275"/>
                  </a:lnTo>
                  <a:lnTo>
                    <a:pt x="2035302" y="676021"/>
                  </a:lnTo>
                  <a:lnTo>
                    <a:pt x="2029400" y="671248"/>
                  </a:lnTo>
                  <a:lnTo>
                    <a:pt x="2022379" y="669178"/>
                  </a:lnTo>
                  <a:close/>
                </a:path>
                <a:path w="2140585" h="832485">
                  <a:moveTo>
                    <a:pt x="2101468" y="771525"/>
                  </a:moveTo>
                  <a:lnTo>
                    <a:pt x="2069357" y="777189"/>
                  </a:lnTo>
                  <a:lnTo>
                    <a:pt x="2090165" y="802386"/>
                  </a:lnTo>
                  <a:lnTo>
                    <a:pt x="2101468" y="771525"/>
                  </a:lnTo>
                  <a:close/>
                </a:path>
                <a:path w="2140585" h="832485">
                  <a:moveTo>
                    <a:pt x="2108960" y="771525"/>
                  </a:moveTo>
                  <a:lnTo>
                    <a:pt x="2101468" y="771525"/>
                  </a:lnTo>
                  <a:lnTo>
                    <a:pt x="2090165" y="802386"/>
                  </a:lnTo>
                  <a:lnTo>
                    <a:pt x="2100388" y="802386"/>
                  </a:lnTo>
                  <a:lnTo>
                    <a:pt x="2111375" y="772413"/>
                  </a:lnTo>
                  <a:lnTo>
                    <a:pt x="2108960" y="771525"/>
                  </a:lnTo>
                  <a:close/>
                </a:path>
                <a:path w="2140585" h="832485">
                  <a:moveTo>
                    <a:pt x="13207" y="0"/>
                  </a:moveTo>
                  <a:lnTo>
                    <a:pt x="0" y="35813"/>
                  </a:lnTo>
                  <a:lnTo>
                    <a:pt x="2032145" y="783754"/>
                  </a:lnTo>
                  <a:lnTo>
                    <a:pt x="2069357" y="777189"/>
                  </a:lnTo>
                  <a:lnTo>
                    <a:pt x="2045334" y="748101"/>
                  </a:lnTo>
                  <a:lnTo>
                    <a:pt x="13207" y="0"/>
                  </a:lnTo>
                  <a:close/>
                </a:path>
                <a:path w="2140585" h="832485">
                  <a:moveTo>
                    <a:pt x="2045334" y="748101"/>
                  </a:moveTo>
                  <a:lnTo>
                    <a:pt x="2069357" y="777189"/>
                  </a:lnTo>
                  <a:lnTo>
                    <a:pt x="2101468" y="771525"/>
                  </a:lnTo>
                  <a:lnTo>
                    <a:pt x="2108960" y="771525"/>
                  </a:lnTo>
                  <a:lnTo>
                    <a:pt x="2045334" y="748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4137648"/>
              <a:ext cx="3973067" cy="17129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99" y="4191000"/>
              <a:ext cx="3810000" cy="15525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5749" y="4171950"/>
              <a:ext cx="3848100" cy="1590675"/>
            </a:xfrm>
            <a:custGeom>
              <a:avLst/>
              <a:gdLst/>
              <a:ahLst/>
              <a:cxnLst/>
              <a:rect l="l" t="t" r="r" b="b"/>
              <a:pathLst>
                <a:path w="3848100" h="1590675">
                  <a:moveTo>
                    <a:pt x="0" y="1590675"/>
                  </a:moveTo>
                  <a:lnTo>
                    <a:pt x="3848100" y="1590675"/>
                  </a:lnTo>
                  <a:lnTo>
                    <a:pt x="3848100" y="0"/>
                  </a:lnTo>
                  <a:lnTo>
                    <a:pt x="0" y="0"/>
                  </a:lnTo>
                  <a:lnTo>
                    <a:pt x="0" y="15906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1" y="1524000"/>
            <a:ext cx="6086475" cy="4876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4000" y="767461"/>
            <a:ext cx="3581400" cy="2031364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12825" marR="92710" indent="-329565">
              <a:spcBef>
                <a:spcPts val="29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External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conjugate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= 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cm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depression </a:t>
            </a:r>
            <a:r>
              <a:rPr dirty="0">
                <a:latin typeface="Times New Roman"/>
                <a:cs typeface="Times New Roman"/>
              </a:rPr>
              <a:t>below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last lumbar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spine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margin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endParaRPr>
              <a:latin typeface="Times New Roman"/>
              <a:cs typeface="Times New Roman"/>
            </a:endParaRPr>
          </a:p>
          <a:p>
            <a:pPr marL="1061085" marR="135255" indent="-3175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symphysis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measured </a:t>
            </a:r>
            <a:r>
              <a:rPr spc="-5" dirty="0">
                <a:latin typeface="Times New Roman"/>
                <a:cs typeface="Times New Roman"/>
              </a:rPr>
              <a:t>from</a:t>
            </a:r>
            <a:r>
              <a:rPr dirty="0">
                <a:latin typeface="Times New Roman"/>
                <a:cs typeface="Times New Roman"/>
              </a:rPr>
              <a:t> outside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pelvimeter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97500" y="901700"/>
            <a:ext cx="3130550" cy="872490"/>
            <a:chOff x="3873500" y="901700"/>
            <a:chExt cx="3130550" cy="872490"/>
          </a:xfrm>
        </p:grpSpPr>
        <p:sp>
          <p:nvSpPr>
            <p:cNvPr id="5" name="object 5"/>
            <p:cNvSpPr/>
            <p:nvPr/>
          </p:nvSpPr>
          <p:spPr>
            <a:xfrm>
              <a:off x="3886200" y="914400"/>
              <a:ext cx="2409825" cy="847090"/>
            </a:xfrm>
            <a:custGeom>
              <a:avLst/>
              <a:gdLst/>
              <a:ahLst/>
              <a:cxnLst/>
              <a:rect l="l" t="t" r="r" b="b"/>
              <a:pathLst>
                <a:path w="2409825" h="847089">
                  <a:moveTo>
                    <a:pt x="2334133" y="0"/>
                  </a:moveTo>
                  <a:lnTo>
                    <a:pt x="0" y="485139"/>
                  </a:lnTo>
                  <a:lnTo>
                    <a:pt x="75184" y="846709"/>
                  </a:lnTo>
                  <a:lnTo>
                    <a:pt x="2409316" y="361569"/>
                  </a:lnTo>
                  <a:lnTo>
                    <a:pt x="2334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6200" y="914400"/>
              <a:ext cx="2409825" cy="847090"/>
            </a:xfrm>
            <a:custGeom>
              <a:avLst/>
              <a:gdLst/>
              <a:ahLst/>
              <a:cxnLst/>
              <a:rect l="l" t="t" r="r" b="b"/>
              <a:pathLst>
                <a:path w="2409825" h="847089">
                  <a:moveTo>
                    <a:pt x="0" y="485139"/>
                  </a:moveTo>
                  <a:lnTo>
                    <a:pt x="2334133" y="0"/>
                  </a:lnTo>
                  <a:lnTo>
                    <a:pt x="2409316" y="361569"/>
                  </a:lnTo>
                  <a:lnTo>
                    <a:pt x="75184" y="846709"/>
                  </a:lnTo>
                  <a:lnTo>
                    <a:pt x="0" y="485139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415" y="1089263"/>
              <a:ext cx="1696339" cy="4546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48400" y="1142987"/>
              <a:ext cx="755650" cy="369570"/>
            </a:xfrm>
            <a:custGeom>
              <a:avLst/>
              <a:gdLst/>
              <a:ahLst/>
              <a:cxnLst/>
              <a:rect l="l" t="t" r="r" b="b"/>
              <a:pathLst>
                <a:path w="755650" h="369569">
                  <a:moveTo>
                    <a:pt x="755332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755332" y="369328"/>
                  </a:lnTo>
                  <a:lnTo>
                    <a:pt x="755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72400" y="1142987"/>
            <a:ext cx="755650" cy="311624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3345">
              <a:spcBef>
                <a:spcPts val="270"/>
              </a:spcBef>
            </a:pPr>
            <a:r>
              <a:rPr spc="5" dirty="0">
                <a:latin typeface="Times New Roman"/>
                <a:cs typeface="Times New Roman"/>
              </a:rPr>
              <a:t>20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801" y="228588"/>
            <a:ext cx="2384425" cy="31418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561340">
              <a:spcBef>
                <a:spcPts val="290"/>
              </a:spcBef>
            </a:pPr>
            <a:r>
              <a:rPr spc="-5" dirty="0">
                <a:latin typeface="Times New Roman"/>
                <a:cs typeface="Times New Roman"/>
              </a:rPr>
              <a:t>External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conjugate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5400000">
            <a:off x="10405482" y="1476182"/>
            <a:ext cx="553998" cy="2467363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vert270" wrap="square" lIns="0" tIns="36195" rIns="0" bIns="0" rtlCol="0">
            <a:spAutoFit/>
          </a:bodyPr>
          <a:lstStyle/>
          <a:p>
            <a:pPr marL="88900">
              <a:spcBef>
                <a:spcPts val="285"/>
              </a:spcBef>
            </a:pPr>
            <a:r>
              <a:rPr dirty="0">
                <a:latin typeface="Times New Roman"/>
                <a:cs typeface="Times New Roman"/>
              </a:rPr>
              <a:t>.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has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not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true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obstetric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importance.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381000"/>
            <a:ext cx="3352800" cy="230886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250190">
              <a:spcBef>
                <a:spcPts val="290"/>
              </a:spcBef>
            </a:pPr>
            <a:r>
              <a:rPr b="1" spc="-10" dirty="0">
                <a:latin typeface="Times New Roman"/>
                <a:cs typeface="Times New Roman"/>
              </a:rPr>
              <a:t>The diagonal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conjugate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approximated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by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measuring 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from </a:t>
            </a:r>
            <a:r>
              <a:rPr b="1" spc="-10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lower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border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pubis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sacral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promontory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using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tip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second </a:t>
            </a:r>
            <a:r>
              <a:rPr b="1" spc="-5" dirty="0">
                <a:latin typeface="Times New Roman"/>
                <a:cs typeface="Times New Roman"/>
              </a:rPr>
              <a:t> finger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and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point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where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base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 index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finger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meets 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 </a:t>
            </a:r>
            <a:r>
              <a:rPr b="1" spc="-15" dirty="0">
                <a:latin typeface="Times New Roman"/>
                <a:cs typeface="Times New Roman"/>
              </a:rPr>
              <a:t>pubis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8325" y="990601"/>
            <a:ext cx="5019674" cy="4314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76400" y="2971800"/>
            <a:ext cx="3429000" cy="336245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 marR="91440">
              <a:spcBef>
                <a:spcPts val="300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obstetric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conjugate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then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estimated </a:t>
            </a:r>
            <a:r>
              <a:rPr spc="5" dirty="0">
                <a:latin typeface="Times New Roman"/>
                <a:cs typeface="Times New Roman"/>
              </a:rPr>
              <a:t>by </a:t>
            </a:r>
            <a:r>
              <a:rPr dirty="0">
                <a:latin typeface="Times New Roman"/>
                <a:cs typeface="Times New Roman"/>
              </a:rPr>
              <a:t>subtracting </a:t>
            </a:r>
            <a:r>
              <a:rPr spc="5" dirty="0">
                <a:latin typeface="Times New Roman"/>
                <a:cs typeface="Times New Roman"/>
              </a:rPr>
              <a:t>1.5 </a:t>
            </a:r>
            <a:r>
              <a:rPr dirty="0">
                <a:latin typeface="Times New Roman"/>
                <a:cs typeface="Times New Roman"/>
              </a:rPr>
              <a:t>to 2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cm, </a:t>
            </a:r>
            <a:r>
              <a:rPr dirty="0">
                <a:latin typeface="Times New Roman"/>
                <a:cs typeface="Times New Roman"/>
              </a:rPr>
              <a:t>depending </a:t>
            </a:r>
            <a:r>
              <a:rPr spc="5" dirty="0">
                <a:latin typeface="Times New Roman"/>
                <a:cs typeface="Times New Roman"/>
              </a:rPr>
              <a:t>on the </a:t>
            </a:r>
            <a:r>
              <a:rPr dirty="0">
                <a:latin typeface="Times New Roman"/>
                <a:cs typeface="Times New Roman"/>
              </a:rPr>
              <a:t>height 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inclination </a:t>
            </a:r>
            <a:r>
              <a:rPr spc="5" dirty="0">
                <a:latin typeface="Times New Roman"/>
                <a:cs typeface="Times New Roman"/>
              </a:rPr>
              <a:t>of the pubis. </a:t>
            </a:r>
            <a:r>
              <a:rPr spc="-10" dirty="0">
                <a:latin typeface="Times New Roman"/>
                <a:cs typeface="Times New Roman"/>
              </a:rPr>
              <a:t>Often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middle </a:t>
            </a:r>
            <a:r>
              <a:rPr spc="-10" dirty="0">
                <a:latin typeface="Times New Roman"/>
                <a:cs typeface="Times New Roman"/>
              </a:rPr>
              <a:t>finger </a:t>
            </a:r>
            <a:r>
              <a:rPr spc="5"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examining </a:t>
            </a:r>
            <a:r>
              <a:rPr dirty="0">
                <a:latin typeface="Times New Roman"/>
                <a:cs typeface="Times New Roman"/>
              </a:rPr>
              <a:t> hand cannot </a:t>
            </a:r>
            <a:r>
              <a:rPr spc="-10" dirty="0">
                <a:latin typeface="Times New Roman"/>
                <a:cs typeface="Times New Roman"/>
              </a:rPr>
              <a:t>reach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sacral </a:t>
            </a:r>
            <a:r>
              <a:rPr spc="-5" dirty="0">
                <a:latin typeface="Times New Roman"/>
                <a:cs typeface="Times New Roman"/>
              </a:rPr>
              <a:t> promontory; </a:t>
            </a:r>
            <a:r>
              <a:rPr dirty="0">
                <a:latin typeface="Times New Roman"/>
                <a:cs typeface="Times New Roman"/>
              </a:rPr>
              <a:t>thus,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obstetric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conjugate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considered adequate.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diagonal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conjugate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greater </a:t>
            </a:r>
            <a:r>
              <a:rPr dirty="0">
                <a:latin typeface="Times New Roman"/>
                <a:cs typeface="Times New Roman"/>
              </a:rPr>
              <a:t>than </a:t>
            </a:r>
            <a:r>
              <a:rPr spc="5" dirty="0">
                <a:latin typeface="Times New Roman"/>
                <a:cs typeface="Times New Roman"/>
              </a:rPr>
              <a:t>or </a:t>
            </a:r>
            <a:r>
              <a:rPr dirty="0">
                <a:latin typeface="Times New Roman"/>
                <a:cs typeface="Times New Roman"/>
              </a:rPr>
              <a:t>equal to </a:t>
            </a:r>
            <a:r>
              <a:rPr spc="-15" dirty="0">
                <a:latin typeface="Times New Roman"/>
                <a:cs typeface="Times New Roman"/>
              </a:rPr>
              <a:t>11.5 cm, 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anteroposterior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inlet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considered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adequate.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5925" y="76200"/>
            <a:ext cx="6553200" cy="1698542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905" algn="ctr">
              <a:spcBef>
                <a:spcPts val="285"/>
              </a:spcBef>
            </a:pPr>
            <a:r>
              <a:rPr dirty="0">
                <a:latin typeface="Times New Roman"/>
                <a:cs typeface="Times New Roman"/>
              </a:rPr>
              <a:t>Orientation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Pelvis</a:t>
            </a:r>
          </a:p>
          <a:p>
            <a:pPr marL="140970" marR="137160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important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student,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outset,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understand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correct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orientation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bony </a:t>
            </a:r>
            <a:r>
              <a:rPr spc="-5" dirty="0">
                <a:latin typeface="Times New Roman"/>
                <a:cs typeface="Times New Roman"/>
              </a:rPr>
              <a:t>pelvis relative </a:t>
            </a:r>
            <a:r>
              <a:rPr dirty="0">
                <a:latin typeface="Times New Roman"/>
                <a:cs typeface="Times New Roman"/>
              </a:rPr>
              <a:t>to the trunk, </a:t>
            </a:r>
            <a:r>
              <a:rPr spc="-10" dirty="0">
                <a:latin typeface="Times New Roman"/>
                <a:cs typeface="Times New Roman"/>
              </a:rPr>
              <a:t>with </a:t>
            </a:r>
            <a:r>
              <a:rPr dirty="0">
                <a:latin typeface="Times New Roman"/>
                <a:cs typeface="Times New Roman"/>
              </a:rPr>
              <a:t>the individual standing in the </a:t>
            </a:r>
            <a:r>
              <a:rPr spc="-5" dirty="0">
                <a:latin typeface="Times New Roman"/>
                <a:cs typeface="Times New Roman"/>
              </a:rPr>
              <a:t>anatomic </a:t>
            </a:r>
            <a:r>
              <a:rPr dirty="0">
                <a:latin typeface="Times New Roman"/>
                <a:cs typeface="Times New Roman"/>
              </a:rPr>
              <a:t> position. </a:t>
            </a:r>
            <a:r>
              <a:rPr spc="-10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front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spc="-15" dirty="0">
                <a:latin typeface="Times New Roman"/>
                <a:cs typeface="Times New Roman"/>
              </a:rPr>
              <a:t>symphysis </a:t>
            </a:r>
            <a:r>
              <a:rPr dirty="0">
                <a:latin typeface="Times New Roman"/>
                <a:cs typeface="Times New Roman"/>
              </a:rPr>
              <a:t>pubis </a:t>
            </a:r>
            <a:r>
              <a:rPr spc="-5" dirty="0">
                <a:latin typeface="Times New Roman"/>
                <a:cs typeface="Times New Roman"/>
              </a:rPr>
              <a:t>and </a:t>
            </a:r>
            <a:r>
              <a:rPr dirty="0">
                <a:latin typeface="Times New Roman"/>
                <a:cs typeface="Times New Roman"/>
              </a:rPr>
              <a:t>the anterior superior iliac spines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should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same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vertical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plane.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This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means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6400800" cy="441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2362200" cy="369570"/>
          </a:xfrm>
          <a:custGeom>
            <a:avLst/>
            <a:gdLst/>
            <a:ahLst/>
            <a:cxnLst/>
            <a:rect l="l" t="t" r="r" b="b"/>
            <a:pathLst>
              <a:path w="2362200" h="369570">
                <a:moveTo>
                  <a:pt x="0" y="369328"/>
                </a:moveTo>
                <a:lnTo>
                  <a:pt x="2362200" y="369328"/>
                </a:lnTo>
                <a:lnTo>
                  <a:pt x="23622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739" y="23876"/>
            <a:ext cx="2184400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Transverse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diameters: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4953001"/>
            <a:ext cx="3657600" cy="1200785"/>
          </a:xfrm>
          <a:custGeom>
            <a:avLst/>
            <a:gdLst/>
            <a:ahLst/>
            <a:cxnLst/>
            <a:rect l="l" t="t" r="r" b="b"/>
            <a:pathLst>
              <a:path w="3657600" h="1200785">
                <a:moveTo>
                  <a:pt x="0" y="1200327"/>
                </a:moveTo>
                <a:lnTo>
                  <a:pt x="3657600" y="1200327"/>
                </a:lnTo>
                <a:lnTo>
                  <a:pt x="36576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7594" y="4979290"/>
            <a:ext cx="25361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bisects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true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conjugate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slightly shorter than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anatomical transverse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diameter.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11301" y="0"/>
            <a:ext cx="9137650" cy="6118860"/>
            <a:chOff x="-12699" y="0"/>
            <a:chExt cx="9137650" cy="611886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3402329" cy="2047239"/>
            </a:xfrm>
            <a:custGeom>
              <a:avLst/>
              <a:gdLst/>
              <a:ahLst/>
              <a:cxnLst/>
              <a:rect l="l" t="t" r="r" b="b"/>
              <a:pathLst>
                <a:path w="3402329" h="2047239">
                  <a:moveTo>
                    <a:pt x="3254374" y="0"/>
                  </a:moveTo>
                  <a:lnTo>
                    <a:pt x="0" y="1777111"/>
                  </a:lnTo>
                  <a:lnTo>
                    <a:pt x="147510" y="2047239"/>
                  </a:lnTo>
                  <a:lnTo>
                    <a:pt x="3401948" y="270128"/>
                  </a:lnTo>
                  <a:lnTo>
                    <a:pt x="3254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3402329" cy="2047239"/>
            </a:xfrm>
            <a:custGeom>
              <a:avLst/>
              <a:gdLst/>
              <a:ahLst/>
              <a:cxnLst/>
              <a:rect l="l" t="t" r="r" b="b"/>
              <a:pathLst>
                <a:path w="3402329" h="2047239">
                  <a:moveTo>
                    <a:pt x="0" y="1777111"/>
                  </a:moveTo>
                  <a:lnTo>
                    <a:pt x="3254374" y="0"/>
                  </a:lnTo>
                  <a:lnTo>
                    <a:pt x="3401948" y="270128"/>
                  </a:lnTo>
                  <a:lnTo>
                    <a:pt x="147510" y="2047239"/>
                  </a:lnTo>
                  <a:lnTo>
                    <a:pt x="0" y="1777111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818" y="193420"/>
              <a:ext cx="2654681" cy="15100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1447800"/>
              <a:ext cx="4953000" cy="46005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57650" y="1390649"/>
              <a:ext cx="5067300" cy="4715510"/>
            </a:xfrm>
            <a:custGeom>
              <a:avLst/>
              <a:gdLst/>
              <a:ahLst/>
              <a:cxnLst/>
              <a:rect l="l" t="t" r="r" b="b"/>
              <a:pathLst>
                <a:path w="5067300" h="4715510">
                  <a:moveTo>
                    <a:pt x="5044440" y="22860"/>
                  </a:moveTo>
                  <a:lnTo>
                    <a:pt x="22860" y="22860"/>
                  </a:lnTo>
                  <a:lnTo>
                    <a:pt x="22860" y="57150"/>
                  </a:lnTo>
                  <a:lnTo>
                    <a:pt x="22860" y="4658360"/>
                  </a:lnTo>
                  <a:lnTo>
                    <a:pt x="22860" y="4691380"/>
                  </a:lnTo>
                  <a:lnTo>
                    <a:pt x="22860" y="4692650"/>
                  </a:lnTo>
                  <a:lnTo>
                    <a:pt x="5044440" y="4692650"/>
                  </a:lnTo>
                  <a:lnTo>
                    <a:pt x="5044440" y="4691380"/>
                  </a:lnTo>
                  <a:lnTo>
                    <a:pt x="5044440" y="4658360"/>
                  </a:lnTo>
                  <a:lnTo>
                    <a:pt x="57150" y="4658360"/>
                  </a:lnTo>
                  <a:lnTo>
                    <a:pt x="57150" y="57150"/>
                  </a:lnTo>
                  <a:lnTo>
                    <a:pt x="5010150" y="57150"/>
                  </a:lnTo>
                  <a:lnTo>
                    <a:pt x="5010150" y="4657725"/>
                  </a:lnTo>
                  <a:lnTo>
                    <a:pt x="5044440" y="4657725"/>
                  </a:lnTo>
                  <a:lnTo>
                    <a:pt x="5044440" y="57150"/>
                  </a:lnTo>
                  <a:lnTo>
                    <a:pt x="5044440" y="22860"/>
                  </a:lnTo>
                  <a:close/>
                </a:path>
                <a:path w="5067300" h="4715510">
                  <a:moveTo>
                    <a:pt x="506730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4702810"/>
                  </a:lnTo>
                  <a:lnTo>
                    <a:pt x="0" y="4704080"/>
                  </a:lnTo>
                  <a:lnTo>
                    <a:pt x="0" y="4715510"/>
                  </a:lnTo>
                  <a:lnTo>
                    <a:pt x="5067300" y="4715510"/>
                  </a:lnTo>
                  <a:lnTo>
                    <a:pt x="5067300" y="4704080"/>
                  </a:lnTo>
                  <a:lnTo>
                    <a:pt x="11430" y="4704080"/>
                  </a:lnTo>
                  <a:lnTo>
                    <a:pt x="11430" y="4702810"/>
                  </a:lnTo>
                  <a:lnTo>
                    <a:pt x="11430" y="11430"/>
                  </a:lnTo>
                  <a:lnTo>
                    <a:pt x="5055870" y="11430"/>
                  </a:lnTo>
                  <a:lnTo>
                    <a:pt x="5055870" y="4703445"/>
                  </a:lnTo>
                  <a:lnTo>
                    <a:pt x="5067300" y="4703445"/>
                  </a:lnTo>
                  <a:lnTo>
                    <a:pt x="5067300" y="11430"/>
                  </a:lnTo>
                  <a:lnTo>
                    <a:pt x="5067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2600" y="1219174"/>
              <a:ext cx="4572000" cy="646430"/>
            </a:xfrm>
            <a:custGeom>
              <a:avLst/>
              <a:gdLst/>
              <a:ahLst/>
              <a:cxnLst/>
              <a:rect l="l" t="t" r="r" b="b"/>
              <a:pathLst>
                <a:path w="4572000" h="646430">
                  <a:moveTo>
                    <a:pt x="457200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4572000" y="646328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2600" y="1219174"/>
              <a:ext cx="4572000" cy="646430"/>
            </a:xfrm>
            <a:custGeom>
              <a:avLst/>
              <a:gdLst/>
              <a:ahLst/>
              <a:cxnLst/>
              <a:rect l="l" t="t" r="r" b="b"/>
              <a:pathLst>
                <a:path w="4572000" h="646430">
                  <a:moveTo>
                    <a:pt x="0" y="646328"/>
                  </a:moveTo>
                  <a:lnTo>
                    <a:pt x="4572000" y="646328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76600" y="1219175"/>
            <a:ext cx="4572000" cy="591187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61085">
              <a:spcBef>
                <a:spcPts val="290"/>
              </a:spcBef>
            </a:pPr>
            <a:r>
              <a:rPr spc="-10" dirty="0">
                <a:latin typeface="Times New Roman"/>
                <a:cs typeface="Times New Roman"/>
              </a:rPr>
              <a:t>Between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farthest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two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points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on</a:t>
            </a:r>
            <a:endParaRPr>
              <a:latin typeface="Times New Roman"/>
              <a:cs typeface="Times New Roman"/>
            </a:endParaRPr>
          </a:p>
          <a:p>
            <a:pPr marL="1006475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iliopectineal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lines.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4000" y="2285961"/>
            <a:ext cx="3886200" cy="868828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005840" marR="215900" algn="just">
              <a:spcBef>
                <a:spcPts val="295"/>
              </a:spcBef>
              <a:buFont typeface="Wingdings"/>
              <a:buChar char=""/>
              <a:tabLst>
                <a:tab pos="1241425" algn="l"/>
              </a:tabLst>
            </a:pP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lies </a:t>
            </a:r>
            <a:r>
              <a:rPr dirty="0">
                <a:latin typeface="Times New Roman"/>
                <a:cs typeface="Times New Roman"/>
              </a:rPr>
              <a:t>4 </a:t>
            </a:r>
            <a:r>
              <a:rPr spc="-5" dirty="0">
                <a:latin typeface="Times New Roman"/>
                <a:cs typeface="Times New Roman"/>
              </a:rPr>
              <a:t>cm </a:t>
            </a:r>
            <a:r>
              <a:rPr dirty="0">
                <a:latin typeface="Times New Roman"/>
                <a:cs typeface="Times New Roman"/>
              </a:rPr>
              <a:t>anterior to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promontory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7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cm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behind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symphysis.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76401" y="3428987"/>
            <a:ext cx="3656329" cy="369570"/>
          </a:xfrm>
          <a:custGeom>
            <a:avLst/>
            <a:gdLst/>
            <a:ahLst/>
            <a:cxnLst/>
            <a:rect l="l" t="t" r="r" b="b"/>
            <a:pathLst>
              <a:path w="3656329" h="369570">
                <a:moveTo>
                  <a:pt x="0" y="369328"/>
                </a:moveTo>
                <a:lnTo>
                  <a:pt x="3655822" y="369328"/>
                </a:lnTo>
                <a:lnTo>
                  <a:pt x="365582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55140" y="3451302"/>
            <a:ext cx="3458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largest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pelvis.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56904" y="3628645"/>
            <a:ext cx="4029710" cy="1503045"/>
            <a:chOff x="532904" y="3628644"/>
            <a:chExt cx="4029710" cy="1503045"/>
          </a:xfrm>
        </p:grpSpPr>
        <p:sp>
          <p:nvSpPr>
            <p:cNvPr id="19" name="object 19"/>
            <p:cNvSpPr/>
            <p:nvPr/>
          </p:nvSpPr>
          <p:spPr>
            <a:xfrm>
              <a:off x="545604" y="3641344"/>
              <a:ext cx="4004310" cy="1477645"/>
            </a:xfrm>
            <a:custGeom>
              <a:avLst/>
              <a:gdLst/>
              <a:ahLst/>
              <a:cxnLst/>
              <a:rect l="l" t="t" r="r" b="b"/>
              <a:pathLst>
                <a:path w="4004310" h="1477645">
                  <a:moveTo>
                    <a:pt x="3901681" y="0"/>
                  </a:moveTo>
                  <a:lnTo>
                    <a:pt x="0" y="1122298"/>
                  </a:lnTo>
                  <a:lnTo>
                    <a:pt x="102107" y="1477263"/>
                  </a:lnTo>
                  <a:lnTo>
                    <a:pt x="4003789" y="354837"/>
                  </a:lnTo>
                  <a:lnTo>
                    <a:pt x="3901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5604" y="3641344"/>
              <a:ext cx="4004310" cy="1477645"/>
            </a:xfrm>
            <a:custGeom>
              <a:avLst/>
              <a:gdLst/>
              <a:ahLst/>
              <a:cxnLst/>
              <a:rect l="l" t="t" r="r" b="b"/>
              <a:pathLst>
                <a:path w="4004310" h="1477645">
                  <a:moveTo>
                    <a:pt x="0" y="1122298"/>
                  </a:moveTo>
                  <a:lnTo>
                    <a:pt x="3901681" y="0"/>
                  </a:lnTo>
                  <a:lnTo>
                    <a:pt x="4003789" y="354837"/>
                  </a:lnTo>
                  <a:lnTo>
                    <a:pt x="102107" y="1477263"/>
                  </a:lnTo>
                  <a:lnTo>
                    <a:pt x="0" y="112229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386" y="4277137"/>
              <a:ext cx="1747177" cy="5761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3359" y="3896629"/>
              <a:ext cx="1064506" cy="4448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76305" y="3829304"/>
              <a:ext cx="288290" cy="181610"/>
            </a:xfrm>
            <a:custGeom>
              <a:avLst/>
              <a:gdLst/>
              <a:ahLst/>
              <a:cxnLst/>
              <a:rect l="l" t="t" r="r" b="b"/>
              <a:pathLst>
                <a:path w="288289" h="181610">
                  <a:moveTo>
                    <a:pt x="54750" y="50292"/>
                  </a:moveTo>
                  <a:lnTo>
                    <a:pt x="13856" y="68707"/>
                  </a:lnTo>
                  <a:lnTo>
                    <a:pt x="0" y="110130"/>
                  </a:lnTo>
                  <a:lnTo>
                    <a:pt x="537" y="117046"/>
                  </a:lnTo>
                  <a:lnTo>
                    <a:pt x="15761" y="158496"/>
                  </a:lnTo>
                  <a:lnTo>
                    <a:pt x="61354" y="181610"/>
                  </a:lnTo>
                  <a:lnTo>
                    <a:pt x="69355" y="180721"/>
                  </a:lnTo>
                  <a:lnTo>
                    <a:pt x="103645" y="164338"/>
                  </a:lnTo>
                  <a:lnTo>
                    <a:pt x="105937" y="162482"/>
                  </a:lnTo>
                  <a:lnTo>
                    <a:pt x="64269" y="162482"/>
                  </a:lnTo>
                  <a:lnTo>
                    <a:pt x="56830" y="162226"/>
                  </a:lnTo>
                  <a:lnTo>
                    <a:pt x="28104" y="135890"/>
                  </a:lnTo>
                  <a:lnTo>
                    <a:pt x="21492" y="106124"/>
                  </a:lnTo>
                  <a:lnTo>
                    <a:pt x="22240" y="97498"/>
                  </a:lnTo>
                  <a:lnTo>
                    <a:pt x="49670" y="69723"/>
                  </a:lnTo>
                  <a:lnTo>
                    <a:pt x="57671" y="69088"/>
                  </a:lnTo>
                  <a:lnTo>
                    <a:pt x="84450" y="69088"/>
                  </a:lnTo>
                  <a:lnTo>
                    <a:pt x="79515" y="52197"/>
                  </a:lnTo>
                  <a:lnTo>
                    <a:pt x="74054" y="51054"/>
                  </a:lnTo>
                  <a:lnTo>
                    <a:pt x="67958" y="50546"/>
                  </a:lnTo>
                  <a:lnTo>
                    <a:pt x="54750" y="50292"/>
                  </a:lnTo>
                  <a:close/>
                </a:path>
                <a:path w="288289" h="181610">
                  <a:moveTo>
                    <a:pt x="103772" y="136144"/>
                  </a:moveTo>
                  <a:lnTo>
                    <a:pt x="102502" y="136525"/>
                  </a:lnTo>
                  <a:lnTo>
                    <a:pt x="99200" y="142113"/>
                  </a:lnTo>
                  <a:lnTo>
                    <a:pt x="95009" y="147066"/>
                  </a:lnTo>
                  <a:lnTo>
                    <a:pt x="84595" y="155956"/>
                  </a:lnTo>
                  <a:lnTo>
                    <a:pt x="78753" y="159131"/>
                  </a:lnTo>
                  <a:lnTo>
                    <a:pt x="72149" y="161036"/>
                  </a:lnTo>
                  <a:lnTo>
                    <a:pt x="64269" y="162482"/>
                  </a:lnTo>
                  <a:lnTo>
                    <a:pt x="105937" y="162482"/>
                  </a:lnTo>
                  <a:lnTo>
                    <a:pt x="106312" y="162179"/>
                  </a:lnTo>
                  <a:lnTo>
                    <a:pt x="108520" y="160232"/>
                  </a:lnTo>
                  <a:lnTo>
                    <a:pt x="110249" y="158750"/>
                  </a:lnTo>
                  <a:lnTo>
                    <a:pt x="103772" y="136144"/>
                  </a:lnTo>
                  <a:close/>
                </a:path>
                <a:path w="288289" h="181610">
                  <a:moveTo>
                    <a:pt x="117361" y="34290"/>
                  </a:moveTo>
                  <a:lnTo>
                    <a:pt x="97168" y="40132"/>
                  </a:lnTo>
                  <a:lnTo>
                    <a:pt x="131712" y="159893"/>
                  </a:lnTo>
                  <a:lnTo>
                    <a:pt x="151778" y="154178"/>
                  </a:lnTo>
                  <a:lnTo>
                    <a:pt x="126124" y="64643"/>
                  </a:lnTo>
                  <a:lnTo>
                    <a:pt x="129426" y="59182"/>
                  </a:lnTo>
                  <a:lnTo>
                    <a:pt x="133109" y="54356"/>
                  </a:lnTo>
                  <a:lnTo>
                    <a:pt x="139633" y="47625"/>
                  </a:lnTo>
                  <a:lnTo>
                    <a:pt x="121171" y="47625"/>
                  </a:lnTo>
                  <a:lnTo>
                    <a:pt x="117361" y="34290"/>
                  </a:lnTo>
                  <a:close/>
                </a:path>
                <a:path w="288289" h="181610">
                  <a:moveTo>
                    <a:pt x="196762" y="40513"/>
                  </a:moveTo>
                  <a:lnTo>
                    <a:pt x="157874" y="40513"/>
                  </a:lnTo>
                  <a:lnTo>
                    <a:pt x="163970" y="41783"/>
                  </a:lnTo>
                  <a:lnTo>
                    <a:pt x="166637" y="43307"/>
                  </a:lnTo>
                  <a:lnTo>
                    <a:pt x="179718" y="71120"/>
                  </a:lnTo>
                  <a:lnTo>
                    <a:pt x="199657" y="140335"/>
                  </a:lnTo>
                  <a:lnTo>
                    <a:pt x="219850" y="134620"/>
                  </a:lnTo>
                  <a:lnTo>
                    <a:pt x="196364" y="53086"/>
                  </a:lnTo>
                  <a:lnTo>
                    <a:pt x="195339" y="49784"/>
                  </a:lnTo>
                  <a:lnTo>
                    <a:pt x="194658" y="48006"/>
                  </a:lnTo>
                  <a:lnTo>
                    <a:pt x="193815" y="45593"/>
                  </a:lnTo>
                  <a:lnTo>
                    <a:pt x="196762" y="40513"/>
                  </a:lnTo>
                  <a:close/>
                </a:path>
                <a:path w="288289" h="181610">
                  <a:moveTo>
                    <a:pt x="259728" y="20955"/>
                  </a:moveTo>
                  <a:lnTo>
                    <a:pt x="225946" y="20955"/>
                  </a:lnTo>
                  <a:lnTo>
                    <a:pt x="231915" y="22225"/>
                  </a:lnTo>
                  <a:lnTo>
                    <a:pt x="234582" y="23749"/>
                  </a:lnTo>
                  <a:lnTo>
                    <a:pt x="249986" y="59182"/>
                  </a:lnTo>
                  <a:lnTo>
                    <a:pt x="267729" y="120777"/>
                  </a:lnTo>
                  <a:lnTo>
                    <a:pt x="287922" y="114935"/>
                  </a:lnTo>
                  <a:lnTo>
                    <a:pt x="264595" y="34163"/>
                  </a:lnTo>
                  <a:lnTo>
                    <a:pt x="262776" y="27940"/>
                  </a:lnTo>
                  <a:lnTo>
                    <a:pt x="259982" y="21336"/>
                  </a:lnTo>
                  <a:lnTo>
                    <a:pt x="259728" y="20955"/>
                  </a:lnTo>
                  <a:close/>
                </a:path>
                <a:path w="288289" h="181610">
                  <a:moveTo>
                    <a:pt x="84450" y="69088"/>
                  </a:moveTo>
                  <a:lnTo>
                    <a:pt x="61735" y="69088"/>
                  </a:lnTo>
                  <a:lnTo>
                    <a:pt x="65418" y="69469"/>
                  </a:lnTo>
                  <a:lnTo>
                    <a:pt x="68593" y="70104"/>
                  </a:lnTo>
                  <a:lnTo>
                    <a:pt x="72276" y="70739"/>
                  </a:lnTo>
                  <a:lnTo>
                    <a:pt x="75451" y="71628"/>
                  </a:lnTo>
                  <a:lnTo>
                    <a:pt x="78118" y="72517"/>
                  </a:lnTo>
                  <a:lnTo>
                    <a:pt x="80912" y="73406"/>
                  </a:lnTo>
                  <a:lnTo>
                    <a:pt x="83071" y="74295"/>
                  </a:lnTo>
                  <a:lnTo>
                    <a:pt x="84849" y="75184"/>
                  </a:lnTo>
                  <a:lnTo>
                    <a:pt x="86119" y="74803"/>
                  </a:lnTo>
                  <a:lnTo>
                    <a:pt x="84450" y="69088"/>
                  </a:lnTo>
                  <a:close/>
                </a:path>
                <a:path w="288289" h="181610">
                  <a:moveTo>
                    <a:pt x="163081" y="19304"/>
                  </a:moveTo>
                  <a:lnTo>
                    <a:pt x="156350" y="19558"/>
                  </a:lnTo>
                  <a:lnTo>
                    <a:pt x="143015" y="23368"/>
                  </a:lnTo>
                  <a:lnTo>
                    <a:pt x="137681" y="26416"/>
                  </a:lnTo>
                  <a:lnTo>
                    <a:pt x="133363" y="30861"/>
                  </a:lnTo>
                  <a:lnTo>
                    <a:pt x="129045" y="35179"/>
                  </a:lnTo>
                  <a:lnTo>
                    <a:pt x="124981" y="40767"/>
                  </a:lnTo>
                  <a:lnTo>
                    <a:pt x="121171" y="47625"/>
                  </a:lnTo>
                  <a:lnTo>
                    <a:pt x="139633" y="47625"/>
                  </a:lnTo>
                  <a:lnTo>
                    <a:pt x="141110" y="46101"/>
                  </a:lnTo>
                  <a:lnTo>
                    <a:pt x="145301" y="43434"/>
                  </a:lnTo>
                  <a:lnTo>
                    <a:pt x="154064" y="40894"/>
                  </a:lnTo>
                  <a:lnTo>
                    <a:pt x="157874" y="40513"/>
                  </a:lnTo>
                  <a:lnTo>
                    <a:pt x="196762" y="40513"/>
                  </a:lnTo>
                  <a:lnTo>
                    <a:pt x="197498" y="39243"/>
                  </a:lnTo>
                  <a:lnTo>
                    <a:pt x="201308" y="34163"/>
                  </a:lnTo>
                  <a:lnTo>
                    <a:pt x="202257" y="33274"/>
                  </a:lnTo>
                  <a:lnTo>
                    <a:pt x="186576" y="33274"/>
                  </a:lnTo>
                  <a:lnTo>
                    <a:pt x="181496" y="26670"/>
                  </a:lnTo>
                  <a:lnTo>
                    <a:pt x="175908" y="22606"/>
                  </a:lnTo>
                  <a:lnTo>
                    <a:pt x="163081" y="19304"/>
                  </a:lnTo>
                  <a:close/>
                </a:path>
                <a:path w="288289" h="181610">
                  <a:moveTo>
                    <a:pt x="227343" y="0"/>
                  </a:moveTo>
                  <a:lnTo>
                    <a:pt x="222390" y="508"/>
                  </a:lnTo>
                  <a:lnTo>
                    <a:pt x="217310" y="2032"/>
                  </a:lnTo>
                  <a:lnTo>
                    <a:pt x="210452" y="3937"/>
                  </a:lnTo>
                  <a:lnTo>
                    <a:pt x="204610" y="7493"/>
                  </a:lnTo>
                  <a:lnTo>
                    <a:pt x="199911" y="12700"/>
                  </a:lnTo>
                  <a:lnTo>
                    <a:pt x="195085" y="17780"/>
                  </a:lnTo>
                  <a:lnTo>
                    <a:pt x="190640" y="24638"/>
                  </a:lnTo>
                  <a:lnTo>
                    <a:pt x="186576" y="33274"/>
                  </a:lnTo>
                  <a:lnTo>
                    <a:pt x="202257" y="33274"/>
                  </a:lnTo>
                  <a:lnTo>
                    <a:pt x="205372" y="30353"/>
                  </a:lnTo>
                  <a:lnTo>
                    <a:pt x="209436" y="26416"/>
                  </a:lnTo>
                  <a:lnTo>
                    <a:pt x="213500" y="23876"/>
                  </a:lnTo>
                  <a:lnTo>
                    <a:pt x="217564" y="22606"/>
                  </a:lnTo>
                  <a:lnTo>
                    <a:pt x="222136" y="21336"/>
                  </a:lnTo>
                  <a:lnTo>
                    <a:pt x="225946" y="20955"/>
                  </a:lnTo>
                  <a:lnTo>
                    <a:pt x="259728" y="20955"/>
                  </a:lnTo>
                  <a:lnTo>
                    <a:pt x="253378" y="11430"/>
                  </a:lnTo>
                  <a:lnTo>
                    <a:pt x="249568" y="7620"/>
                  </a:lnTo>
                  <a:lnTo>
                    <a:pt x="245250" y="4953"/>
                  </a:lnTo>
                  <a:lnTo>
                    <a:pt x="241059" y="2286"/>
                  </a:lnTo>
                  <a:lnTo>
                    <a:pt x="236741" y="762"/>
                  </a:lnTo>
                  <a:lnTo>
                    <a:pt x="227343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1143000"/>
            <a:ext cx="3733800" cy="258572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spcBef>
                <a:spcPts val="285"/>
              </a:spcBef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Oblique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diameters:</a:t>
            </a:r>
            <a:endParaRPr>
              <a:latin typeface="Times New Roman"/>
              <a:cs typeface="Times New Roman"/>
            </a:endParaRPr>
          </a:p>
          <a:p>
            <a:pPr marL="1005840" marR="179070" indent="-402590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Right </a:t>
            </a:r>
            <a:r>
              <a:rPr spc="5" dirty="0">
                <a:latin typeface="Times New Roman"/>
                <a:cs typeface="Times New Roman"/>
              </a:rPr>
              <a:t>oblique </a:t>
            </a:r>
            <a:r>
              <a:rPr spc="-5" dirty="0">
                <a:latin typeface="Times New Roman"/>
                <a:cs typeface="Times New Roman"/>
              </a:rPr>
              <a:t>diameter </a:t>
            </a:r>
            <a:r>
              <a:rPr spc="5" dirty="0">
                <a:latin typeface="Times New Roman"/>
                <a:cs typeface="Times New Roman"/>
              </a:rPr>
              <a:t>=</a:t>
            </a:r>
            <a:r>
              <a:rPr b="1" spc="5" dirty="0">
                <a:latin typeface="Times New Roman"/>
                <a:cs typeface="Times New Roman"/>
              </a:rPr>
              <a:t>12 </a:t>
            </a:r>
            <a:r>
              <a:rPr b="1" spc="-10" dirty="0">
                <a:latin typeface="Times New Roman"/>
                <a:cs typeface="Times New Roman"/>
              </a:rPr>
              <a:t>cm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 </a:t>
            </a:r>
            <a:r>
              <a:rPr dirty="0">
                <a:latin typeface="Times New Roman"/>
                <a:cs typeface="Times New Roman"/>
              </a:rPr>
              <a:t>the right </a:t>
            </a:r>
            <a:r>
              <a:rPr spc="-5" dirty="0">
                <a:latin typeface="Times New Roman"/>
                <a:cs typeface="Times New Roman"/>
              </a:rPr>
              <a:t>sacroiliac </a:t>
            </a:r>
            <a:r>
              <a:rPr dirty="0">
                <a:latin typeface="Times New Roman"/>
                <a:cs typeface="Times New Roman"/>
              </a:rPr>
              <a:t> joint to the </a:t>
            </a:r>
            <a:r>
              <a:rPr spc="-10" dirty="0">
                <a:latin typeface="Times New Roman"/>
                <a:cs typeface="Times New Roman"/>
              </a:rPr>
              <a:t>left </a:t>
            </a:r>
            <a:r>
              <a:rPr spc="-5" dirty="0">
                <a:latin typeface="Times New Roman"/>
                <a:cs typeface="Times New Roman"/>
              </a:rPr>
              <a:t>iliopectineal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eminence.</a:t>
            </a:r>
            <a:endParaRPr>
              <a:latin typeface="Times New Roman"/>
              <a:cs typeface="Times New Roman"/>
            </a:endParaRPr>
          </a:p>
          <a:p>
            <a:pPr marL="1005840" marR="167640" indent="-402590"/>
            <a:r>
              <a:rPr spc="-15" dirty="0">
                <a:latin typeface="Times New Roman"/>
                <a:cs typeface="Times New Roman"/>
              </a:rPr>
              <a:t>Left </a:t>
            </a:r>
            <a:r>
              <a:rPr spc="5" dirty="0">
                <a:latin typeface="Times New Roman"/>
                <a:cs typeface="Times New Roman"/>
              </a:rPr>
              <a:t>oblique </a:t>
            </a:r>
            <a:r>
              <a:rPr spc="-5" dirty="0">
                <a:latin typeface="Times New Roman"/>
                <a:cs typeface="Times New Roman"/>
              </a:rPr>
              <a:t>diameter </a:t>
            </a:r>
            <a:r>
              <a:rPr dirty="0">
                <a:latin typeface="Times New Roman"/>
                <a:cs typeface="Times New Roman"/>
              </a:rPr>
              <a:t>= </a:t>
            </a:r>
            <a:r>
              <a:rPr spc="5" dirty="0">
                <a:latin typeface="Times New Roman"/>
                <a:cs typeface="Times New Roman"/>
              </a:rPr>
              <a:t>12 </a:t>
            </a:r>
            <a:r>
              <a:rPr spc="-10" dirty="0">
                <a:latin typeface="Times New Roman"/>
                <a:cs typeface="Times New Roman"/>
              </a:rPr>
              <a:t>cm </a:t>
            </a:r>
            <a:r>
              <a:rPr spc="-5" dirty="0">
                <a:latin typeface="Times New Roman"/>
                <a:cs typeface="Times New Roman"/>
              </a:rPr>
              <a:t> from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left </a:t>
            </a:r>
            <a:r>
              <a:rPr spc="-5" dirty="0">
                <a:latin typeface="Times New Roman"/>
                <a:cs typeface="Times New Roman"/>
              </a:rPr>
              <a:t>sacroiliac </a:t>
            </a:r>
            <a:r>
              <a:rPr dirty="0">
                <a:latin typeface="Times New Roman"/>
                <a:cs typeface="Times New Roman"/>
              </a:rPr>
              <a:t>joint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the right iliopectineal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eminence.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3884423"/>
            <a:ext cx="4114800" cy="175450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05840" marR="213360" indent="-457200">
              <a:spcBef>
                <a:spcPts val="300"/>
              </a:spcBef>
            </a:pPr>
            <a:r>
              <a:rPr spc="-5" dirty="0">
                <a:latin typeface="Times New Roman"/>
                <a:cs typeface="Times New Roman"/>
              </a:rPr>
              <a:t>Sacro-cotyloid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diameters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=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9-9.5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cm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 </a:t>
            </a:r>
            <a:r>
              <a:rPr dirty="0">
                <a:latin typeface="Times New Roman"/>
                <a:cs typeface="Times New Roman"/>
              </a:rPr>
              <a:t>the promontory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sacrum </a:t>
            </a:r>
            <a:r>
              <a:rPr dirty="0">
                <a:latin typeface="Times New Roman"/>
                <a:cs typeface="Times New Roman"/>
              </a:rPr>
              <a:t>to the </a:t>
            </a:r>
            <a:r>
              <a:rPr spc="-5" dirty="0">
                <a:latin typeface="Times New Roman"/>
                <a:cs typeface="Times New Roman"/>
              </a:rPr>
              <a:t>right and </a:t>
            </a:r>
            <a:r>
              <a:rPr spc="-10" dirty="0">
                <a:latin typeface="Times New Roman"/>
                <a:cs typeface="Times New Roman"/>
              </a:rPr>
              <a:t>left 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iliopectineal </a:t>
            </a:r>
            <a:r>
              <a:rPr spc="-10" dirty="0">
                <a:latin typeface="Times New Roman"/>
                <a:cs typeface="Times New Roman"/>
              </a:rPr>
              <a:t>eminence, </a:t>
            </a:r>
            <a:r>
              <a:rPr spc="-5" dirty="0">
                <a:latin typeface="Times New Roman"/>
                <a:cs typeface="Times New Roman"/>
              </a:rPr>
              <a:t>so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right diameter </a:t>
            </a:r>
            <a:r>
              <a:rPr dirty="0">
                <a:latin typeface="Times New Roman"/>
                <a:cs typeface="Times New Roman"/>
              </a:rPr>
              <a:t>ends </a:t>
            </a:r>
            <a:r>
              <a:rPr spc="-5" dirty="0">
                <a:latin typeface="Times New Roman"/>
                <a:cs typeface="Times New Roman"/>
              </a:rPr>
              <a:t>at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right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eminence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vice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versa.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71745" y="1609344"/>
            <a:ext cx="4986655" cy="4434840"/>
            <a:chOff x="4123944" y="466344"/>
            <a:chExt cx="4986655" cy="44348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3944" y="466344"/>
              <a:ext cx="4986528" cy="4434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533400"/>
              <a:ext cx="4800600" cy="42481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71950" y="514350"/>
              <a:ext cx="4838700" cy="4286250"/>
            </a:xfrm>
            <a:custGeom>
              <a:avLst/>
              <a:gdLst/>
              <a:ahLst/>
              <a:cxnLst/>
              <a:rect l="l" t="t" r="r" b="b"/>
              <a:pathLst>
                <a:path w="4838700" h="4286250">
                  <a:moveTo>
                    <a:pt x="0" y="4286250"/>
                  </a:moveTo>
                  <a:lnTo>
                    <a:pt x="4838700" y="4286250"/>
                  </a:lnTo>
                  <a:lnTo>
                    <a:pt x="4838700" y="0"/>
                  </a:lnTo>
                  <a:lnTo>
                    <a:pt x="0" y="0"/>
                  </a:lnTo>
                  <a:lnTo>
                    <a:pt x="0" y="42862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2500" y="1358901"/>
            <a:ext cx="4827270" cy="2216785"/>
            <a:chOff x="1968500" y="1358900"/>
            <a:chExt cx="4827270" cy="2216785"/>
          </a:xfrm>
        </p:grpSpPr>
        <p:sp>
          <p:nvSpPr>
            <p:cNvPr id="3" name="object 3"/>
            <p:cNvSpPr/>
            <p:nvPr/>
          </p:nvSpPr>
          <p:spPr>
            <a:xfrm>
              <a:off x="1981200" y="1371600"/>
              <a:ext cx="4801870" cy="2191385"/>
            </a:xfrm>
            <a:custGeom>
              <a:avLst/>
              <a:gdLst/>
              <a:ahLst/>
              <a:cxnLst/>
              <a:rect l="l" t="t" r="r" b="b"/>
              <a:pathLst>
                <a:path w="4801870" h="2191385">
                  <a:moveTo>
                    <a:pt x="0" y="1396873"/>
                  </a:moveTo>
                  <a:lnTo>
                    <a:pt x="4558410" y="0"/>
                  </a:lnTo>
                  <a:lnTo>
                    <a:pt x="4801870" y="794512"/>
                  </a:lnTo>
                  <a:lnTo>
                    <a:pt x="243458" y="2191385"/>
                  </a:lnTo>
                  <a:lnTo>
                    <a:pt x="0" y="139687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7221" y="1676384"/>
              <a:ext cx="4414011" cy="1642887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0" y="2057400"/>
            <a:ext cx="4953000" cy="1987082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2075">
              <a:lnSpc>
                <a:spcPts val="2270"/>
              </a:lnSpc>
              <a:spcBef>
                <a:spcPts val="195"/>
              </a:spcBef>
            </a:pPr>
            <a:r>
              <a:rPr sz="1900" b="1" i="1" spc="-35" dirty="0">
                <a:latin typeface="Times New Roman"/>
                <a:cs typeface="Times New Roman"/>
              </a:rPr>
              <a:t>Anatomical</a:t>
            </a:r>
            <a:r>
              <a:rPr sz="1900" b="1" i="1" spc="60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outlet</a:t>
            </a:r>
            <a:endParaRPr sz="1900" dirty="0">
              <a:latin typeface="Times New Roman"/>
              <a:cs typeface="Times New Roman"/>
            </a:endParaRPr>
          </a:p>
          <a:p>
            <a:pPr marL="92075">
              <a:lnSpc>
                <a:spcPts val="2150"/>
              </a:lnSpc>
            </a:pPr>
            <a:r>
              <a:rPr spc="5" dirty="0">
                <a:latin typeface="Times New Roman"/>
                <a:cs typeface="Times New Roman"/>
              </a:rPr>
              <a:t>bounded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by;</a:t>
            </a:r>
            <a:endParaRPr dirty="0">
              <a:latin typeface="Times New Roman"/>
              <a:cs typeface="Times New Roman"/>
            </a:endParaRPr>
          </a:p>
          <a:p>
            <a:pPr marL="339090" indent="-193040">
              <a:buSzPct val="94444"/>
              <a:buAutoNum type="arabicPlain"/>
              <a:tabLst>
                <a:tab pos="339725" algn="l"/>
              </a:tabLst>
            </a:pPr>
            <a:r>
              <a:rPr spc="-5"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lower</a:t>
            </a:r>
            <a:r>
              <a:rPr dirty="0">
                <a:latin typeface="Times New Roman"/>
                <a:cs typeface="Times New Roman"/>
              </a:rPr>
              <a:t> border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symphysis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pubis,</a:t>
            </a:r>
            <a:endParaRPr dirty="0">
              <a:latin typeface="Times New Roman"/>
              <a:cs typeface="Times New Roman"/>
            </a:endParaRPr>
          </a:p>
          <a:p>
            <a:pPr marL="393700" indent="-247650">
              <a:spcBef>
                <a:spcPts val="5"/>
              </a:spcBef>
              <a:buSzPct val="94444"/>
              <a:buAutoNum type="arabicPlain"/>
              <a:tabLst>
                <a:tab pos="394335" algn="l"/>
              </a:tabLst>
            </a:pPr>
            <a:r>
              <a:rPr spc="5" dirty="0">
                <a:latin typeface="Times New Roman"/>
                <a:cs typeface="Times New Roman"/>
              </a:rPr>
              <a:t>Pubic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arch,</a:t>
            </a:r>
            <a:endParaRPr dirty="0">
              <a:latin typeface="Times New Roman"/>
              <a:cs typeface="Times New Roman"/>
            </a:endParaRPr>
          </a:p>
          <a:p>
            <a:pPr marL="339090" indent="-193040">
              <a:buSzPct val="94444"/>
              <a:buAutoNum type="arabicPlain"/>
              <a:tabLst>
                <a:tab pos="339725" algn="l"/>
              </a:tabLst>
            </a:pPr>
            <a:r>
              <a:rPr spc="-5" dirty="0">
                <a:latin typeface="Times New Roman"/>
                <a:cs typeface="Times New Roman"/>
              </a:rPr>
              <a:t>Ischial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tuberosities,</a:t>
            </a:r>
          </a:p>
          <a:p>
            <a:pPr marL="393700" indent="-247650">
              <a:buSzPct val="94444"/>
              <a:buAutoNum type="arabicPlain"/>
              <a:tabLst>
                <a:tab pos="394335" algn="l"/>
              </a:tabLst>
            </a:pPr>
            <a:r>
              <a:rPr dirty="0">
                <a:latin typeface="Times New Roman"/>
                <a:cs typeface="Times New Roman"/>
              </a:rPr>
              <a:t>Sacrotuberous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sacrospinous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ligaments</a:t>
            </a:r>
            <a:endParaRPr dirty="0">
              <a:latin typeface="Times New Roman"/>
              <a:cs typeface="Times New Roman"/>
            </a:endParaRPr>
          </a:p>
          <a:p>
            <a:pPr marL="339090" indent="-193040">
              <a:buSzPct val="94444"/>
              <a:buAutoNum type="arabicPlain"/>
              <a:tabLst>
                <a:tab pos="339725" algn="l"/>
              </a:tabLst>
            </a:pPr>
            <a:r>
              <a:rPr dirty="0">
                <a:latin typeface="Times New Roman"/>
                <a:cs typeface="Times New Roman"/>
              </a:rPr>
              <a:t>tip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coccyx.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2057400"/>
            <a:ext cx="5334000" cy="258572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ts val="2270"/>
              </a:lnSpc>
              <a:spcBef>
                <a:spcPts val="195"/>
              </a:spcBef>
            </a:pPr>
            <a:r>
              <a:rPr sz="1900" b="1" i="1" spc="-30" dirty="0">
                <a:latin typeface="Times New Roman"/>
                <a:cs typeface="Times New Roman"/>
              </a:rPr>
              <a:t>Diameters</a:t>
            </a:r>
            <a:r>
              <a:rPr sz="1900" b="1" i="1" spc="35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Times New Roman"/>
                <a:cs typeface="Times New Roman"/>
              </a:rPr>
              <a:t>of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pelvic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outlet</a:t>
            </a:r>
            <a:endParaRPr sz="1900">
              <a:latin typeface="Times New Roman"/>
              <a:cs typeface="Times New Roman"/>
            </a:endParaRPr>
          </a:p>
          <a:p>
            <a:pPr marL="91440">
              <a:lnSpc>
                <a:spcPts val="2150"/>
              </a:lnSpc>
            </a:pPr>
            <a:r>
              <a:rPr spc="-5" dirty="0">
                <a:latin typeface="Times New Roman"/>
                <a:cs typeface="Times New Roman"/>
              </a:rPr>
              <a:t>Antero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diameters:</a:t>
            </a:r>
            <a:endParaRPr>
              <a:latin typeface="Times New Roman"/>
              <a:cs typeface="Times New Roman"/>
            </a:endParaRPr>
          </a:p>
          <a:p>
            <a:pPr marL="1006475" marR="150495" indent="-457834"/>
            <a:r>
              <a:rPr spc="-10" dirty="0">
                <a:latin typeface="Times New Roman"/>
                <a:cs typeface="Times New Roman"/>
              </a:rPr>
              <a:t>Anatomical</a:t>
            </a:r>
            <a:r>
              <a:rPr spc="4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antero-posterior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r>
              <a:rPr spc="44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=11cm 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 </a:t>
            </a:r>
            <a:r>
              <a:rPr dirty="0">
                <a:latin typeface="Times New Roman"/>
                <a:cs typeface="Times New Roman"/>
              </a:rPr>
              <a:t>the tip of the </a:t>
            </a:r>
            <a:r>
              <a:rPr spc="-10" dirty="0">
                <a:latin typeface="Times New Roman"/>
                <a:cs typeface="Times New Roman"/>
              </a:rPr>
              <a:t>coccyx </a:t>
            </a:r>
            <a:r>
              <a:rPr dirty="0">
                <a:latin typeface="Times New Roman"/>
                <a:cs typeface="Times New Roman"/>
              </a:rPr>
              <a:t>to the </a:t>
            </a:r>
            <a:r>
              <a:rPr spc="-5" dirty="0">
                <a:latin typeface="Times New Roman"/>
                <a:cs typeface="Times New Roman"/>
              </a:rPr>
              <a:t>lower </a:t>
            </a:r>
            <a:r>
              <a:rPr dirty="0">
                <a:latin typeface="Times New Roman"/>
                <a:cs typeface="Times New Roman"/>
              </a:rPr>
              <a:t>border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symphysis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pubis.</a:t>
            </a:r>
            <a:endParaRPr>
              <a:latin typeface="Times New Roman"/>
              <a:cs typeface="Times New Roman"/>
            </a:endParaRPr>
          </a:p>
          <a:p>
            <a:pPr marL="548640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Obstetric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antero-posterior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=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13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cm</a:t>
            </a:r>
            <a:endParaRPr>
              <a:latin typeface="Times New Roman"/>
              <a:cs typeface="Times New Roman"/>
            </a:endParaRPr>
          </a:p>
          <a:p>
            <a:pPr marL="1006475" marR="138430"/>
            <a:r>
              <a:rPr spc="-5" dirty="0">
                <a:latin typeface="Times New Roman"/>
                <a:cs typeface="Times New Roman"/>
              </a:rPr>
              <a:t>from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tip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sacrum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lower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border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symphysis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coccyx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moves </a:t>
            </a:r>
            <a:r>
              <a:rPr spc="-10" dirty="0">
                <a:latin typeface="Times New Roman"/>
                <a:cs typeface="Times New Roman"/>
              </a:rPr>
              <a:t> backwards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during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second</a:t>
            </a:r>
            <a:r>
              <a:rPr spc="-10" dirty="0">
                <a:latin typeface="Times New Roman"/>
                <a:cs typeface="Times New Roman"/>
              </a:rPr>
              <a:t> stage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-10" dirty="0">
                <a:latin typeface="Times New Roman"/>
                <a:cs typeface="Times New Roman"/>
              </a:rPr>
              <a:t>labour.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66653" y="861060"/>
            <a:ext cx="2888615" cy="4828540"/>
            <a:chOff x="6042652" y="861060"/>
            <a:chExt cx="2888615" cy="4828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2652" y="861060"/>
              <a:ext cx="2887991" cy="4828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914400"/>
              <a:ext cx="2724150" cy="46672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76950" y="895350"/>
              <a:ext cx="2762250" cy="4705350"/>
            </a:xfrm>
            <a:custGeom>
              <a:avLst/>
              <a:gdLst/>
              <a:ahLst/>
              <a:cxnLst/>
              <a:rect l="l" t="t" r="r" b="b"/>
              <a:pathLst>
                <a:path w="2762250" h="4705350">
                  <a:moveTo>
                    <a:pt x="0" y="4705350"/>
                  </a:moveTo>
                  <a:lnTo>
                    <a:pt x="2762250" y="4705350"/>
                  </a:lnTo>
                  <a:lnTo>
                    <a:pt x="2762250" y="0"/>
                  </a:lnTo>
                  <a:lnTo>
                    <a:pt x="0" y="0"/>
                  </a:lnTo>
                  <a:lnTo>
                    <a:pt x="0" y="47053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870" y="1056507"/>
            <a:ext cx="4572000" cy="1200785"/>
          </a:xfrm>
          <a:custGeom>
            <a:avLst/>
            <a:gdLst/>
            <a:ahLst/>
            <a:cxnLst/>
            <a:rect l="l" t="t" r="r" b="b"/>
            <a:pathLst>
              <a:path w="4572000" h="1200785">
                <a:moveTo>
                  <a:pt x="0" y="1200327"/>
                </a:moveTo>
                <a:lnTo>
                  <a:pt x="4572000" y="1200327"/>
                </a:lnTo>
                <a:lnTo>
                  <a:pt x="45720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2308" y="1094924"/>
            <a:ext cx="38652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>
                <a:latin typeface="Times New Roman"/>
                <a:cs typeface="Times New Roman"/>
              </a:rPr>
              <a:t>Transverse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diameters:</a:t>
            </a:r>
            <a:endParaRPr dirty="0">
              <a:latin typeface="Times New Roman"/>
              <a:cs typeface="Times New Roman"/>
            </a:endParaRPr>
          </a:p>
          <a:p>
            <a:pPr marL="927100" marR="5080" indent="-457200"/>
            <a:r>
              <a:rPr dirty="0">
                <a:latin typeface="Times New Roman"/>
                <a:cs typeface="Times New Roman"/>
              </a:rPr>
              <a:t>Bituberous </a:t>
            </a:r>
            <a:r>
              <a:rPr spc="-5" dirty="0">
                <a:latin typeface="Times New Roman"/>
                <a:cs typeface="Times New Roman"/>
              </a:rPr>
              <a:t>diameter </a:t>
            </a:r>
            <a:r>
              <a:rPr dirty="0">
                <a:latin typeface="Times New Roman"/>
                <a:cs typeface="Times New Roman"/>
              </a:rPr>
              <a:t>= </a:t>
            </a:r>
            <a:r>
              <a:rPr b="1" spc="-45" dirty="0">
                <a:latin typeface="Times New Roman"/>
                <a:cs typeface="Times New Roman"/>
              </a:rPr>
              <a:t>11 </a:t>
            </a:r>
            <a:r>
              <a:rPr b="1" spc="-10" dirty="0">
                <a:latin typeface="Times New Roman"/>
                <a:cs typeface="Times New Roman"/>
              </a:rPr>
              <a:t>cm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between</a:t>
            </a:r>
            <a:r>
              <a:rPr dirty="0">
                <a:latin typeface="Times New Roman"/>
                <a:cs typeface="Times New Roman"/>
              </a:rPr>
              <a:t> 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inner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aspects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ischial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tuberosities.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53200" y="1200786"/>
            <a:ext cx="4101465" cy="4860290"/>
            <a:chOff x="5042915" y="0"/>
            <a:chExt cx="4101465" cy="48602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915" y="0"/>
              <a:ext cx="4101084" cy="4860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5874" y="0"/>
              <a:ext cx="4048125" cy="4752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76824" y="0"/>
              <a:ext cx="4067175" cy="4772025"/>
            </a:xfrm>
            <a:custGeom>
              <a:avLst/>
              <a:gdLst/>
              <a:ahLst/>
              <a:cxnLst/>
              <a:rect l="l" t="t" r="r" b="b"/>
              <a:pathLst>
                <a:path w="4067175" h="4772025">
                  <a:moveTo>
                    <a:pt x="0" y="4772025"/>
                  </a:moveTo>
                  <a:lnTo>
                    <a:pt x="4067175" y="4772025"/>
                  </a:lnTo>
                </a:path>
                <a:path w="4067175" h="4772025">
                  <a:moveTo>
                    <a:pt x="0" y="0"/>
                  </a:moveTo>
                  <a:lnTo>
                    <a:pt x="0" y="47720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67072" y="2327394"/>
            <a:ext cx="4572000" cy="59182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548640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Bispinous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=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10.5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cm</a:t>
            </a:r>
            <a:endParaRPr>
              <a:latin typeface="Times New Roman"/>
              <a:cs typeface="Times New Roman"/>
            </a:endParaRPr>
          </a:p>
          <a:p>
            <a:pPr marL="1005840"/>
            <a:r>
              <a:rPr spc="-10" dirty="0">
                <a:latin typeface="Times New Roman"/>
                <a:cs typeface="Times New Roman"/>
              </a:rPr>
              <a:t>between</a:t>
            </a:r>
            <a:r>
              <a:rPr dirty="0">
                <a:latin typeface="Times New Roman"/>
                <a:cs typeface="Times New Roman"/>
              </a:rPr>
              <a:t> 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tips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ischial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spines.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47801" y="2994653"/>
            <a:ext cx="4977766" cy="3253747"/>
            <a:chOff x="-19050" y="2994653"/>
            <a:chExt cx="4920615" cy="378015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994653"/>
              <a:ext cx="4901183" cy="37795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048000"/>
              <a:ext cx="4791075" cy="36195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3028950"/>
              <a:ext cx="4810125" cy="3657600"/>
            </a:xfrm>
            <a:custGeom>
              <a:avLst/>
              <a:gdLst/>
              <a:ahLst/>
              <a:cxnLst/>
              <a:rect l="l" t="t" r="r" b="b"/>
              <a:pathLst>
                <a:path w="4810125" h="3657600">
                  <a:moveTo>
                    <a:pt x="0" y="3657600"/>
                  </a:moveTo>
                  <a:lnTo>
                    <a:pt x="4810125" y="3657600"/>
                  </a:lnTo>
                  <a:lnTo>
                    <a:pt x="481012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1071705">
            <a:off x="3253232" y="943483"/>
            <a:ext cx="4743450" cy="2599690"/>
            <a:chOff x="1729232" y="943483"/>
            <a:chExt cx="4743450" cy="2599690"/>
          </a:xfrm>
        </p:grpSpPr>
        <p:sp>
          <p:nvSpPr>
            <p:cNvPr id="3" name="object 3"/>
            <p:cNvSpPr/>
            <p:nvPr/>
          </p:nvSpPr>
          <p:spPr>
            <a:xfrm>
              <a:off x="1741932" y="956183"/>
              <a:ext cx="4718050" cy="2574290"/>
            </a:xfrm>
            <a:custGeom>
              <a:avLst/>
              <a:gdLst/>
              <a:ahLst/>
              <a:cxnLst/>
              <a:rect l="l" t="t" r="r" b="b"/>
              <a:pathLst>
                <a:path w="4718050" h="2574290">
                  <a:moveTo>
                    <a:pt x="0" y="1434211"/>
                  </a:moveTo>
                  <a:lnTo>
                    <a:pt x="4341241" y="0"/>
                  </a:lnTo>
                  <a:lnTo>
                    <a:pt x="4717669" y="1139697"/>
                  </a:lnTo>
                  <a:lnTo>
                    <a:pt x="376555" y="2574036"/>
                  </a:lnTo>
                  <a:lnTo>
                    <a:pt x="0" y="1434211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2899" y="1530786"/>
              <a:ext cx="3936935" cy="1396309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1371601"/>
            <a:ext cx="3429000" cy="147764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13995" marR="209550" indent="508634">
              <a:lnSpc>
                <a:spcPts val="2160"/>
              </a:lnSpc>
              <a:spcBef>
                <a:spcPts val="365"/>
              </a:spcBef>
            </a:pPr>
            <a:r>
              <a:rPr sz="1900" b="1" i="1" spc="-55" dirty="0">
                <a:latin typeface="Times New Roman"/>
                <a:cs typeface="Times New Roman"/>
              </a:rPr>
              <a:t>Plane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Times New Roman"/>
                <a:cs typeface="Times New Roman"/>
              </a:rPr>
              <a:t>of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pelvic</a:t>
            </a:r>
            <a:r>
              <a:rPr sz="1900" b="1" i="1" spc="-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inlet: 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passing </a:t>
            </a:r>
            <a:r>
              <a:rPr spc="-10" dirty="0">
                <a:latin typeface="Times New Roman"/>
                <a:cs typeface="Times New Roman"/>
              </a:rPr>
              <a:t>with </a:t>
            </a:r>
            <a:r>
              <a:rPr dirty="0">
                <a:latin typeface="Times New Roman"/>
                <a:cs typeface="Times New Roman"/>
              </a:rPr>
              <a:t>the boundaries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pelvic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brim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making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angle</a:t>
            </a:r>
            <a:endParaRPr>
              <a:latin typeface="Times New Roman"/>
              <a:cs typeface="Times New Roman"/>
            </a:endParaRPr>
          </a:p>
          <a:p>
            <a:pPr marL="659130">
              <a:lnSpc>
                <a:spcPts val="2095"/>
              </a:lnSpc>
            </a:pPr>
            <a:r>
              <a:rPr dirty="0">
                <a:latin typeface="Times New Roman"/>
                <a:cs typeface="Times New Roman"/>
              </a:rPr>
              <a:t>of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55</a:t>
            </a:r>
            <a:r>
              <a:rPr strike="sngStrike" spc="7" baseline="25462" dirty="0">
                <a:latin typeface="Times New Roman"/>
                <a:cs typeface="Times New Roman"/>
              </a:rPr>
              <a:t>o</a:t>
            </a:r>
            <a:r>
              <a:rPr spc="187" baseline="25462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with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horizon</a:t>
            </a:r>
            <a:endParaRPr>
              <a:latin typeface="Times New Roman"/>
              <a:cs typeface="Times New Roman"/>
            </a:endParaRPr>
          </a:p>
          <a:p>
            <a:pPr marL="408940"/>
            <a:r>
              <a:rPr spc="-5" dirty="0">
                <a:latin typeface="Times New Roman"/>
                <a:cs typeface="Times New Roman"/>
              </a:rPr>
              <a:t>(angle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pelvic </a:t>
            </a:r>
            <a:r>
              <a:rPr dirty="0">
                <a:latin typeface="Times New Roman"/>
                <a:cs typeface="Times New Roman"/>
              </a:rPr>
              <a:t>inclination).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33065" y="1089654"/>
            <a:ext cx="4582795" cy="4040504"/>
            <a:chOff x="3909064" y="1089654"/>
            <a:chExt cx="4582795" cy="40405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9064" y="1089654"/>
              <a:ext cx="4582660" cy="40401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9" y="1143000"/>
              <a:ext cx="4419600" cy="38766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43349" y="1123950"/>
              <a:ext cx="4457700" cy="3914775"/>
            </a:xfrm>
            <a:custGeom>
              <a:avLst/>
              <a:gdLst/>
              <a:ahLst/>
              <a:cxnLst/>
              <a:rect l="l" t="t" r="r" b="b"/>
              <a:pathLst>
                <a:path w="4457700" h="3914775">
                  <a:moveTo>
                    <a:pt x="0" y="3914775"/>
                  </a:moveTo>
                  <a:lnTo>
                    <a:pt x="4457700" y="3914775"/>
                  </a:lnTo>
                  <a:lnTo>
                    <a:pt x="4457700" y="0"/>
                  </a:lnTo>
                  <a:lnTo>
                    <a:pt x="0" y="0"/>
                  </a:lnTo>
                  <a:lnTo>
                    <a:pt x="0" y="39147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3581400" cy="3139440"/>
          </a:xfrm>
          <a:custGeom>
            <a:avLst/>
            <a:gdLst/>
            <a:ahLst/>
            <a:cxnLst/>
            <a:rect l="l" t="t" r="r" b="b"/>
            <a:pathLst>
              <a:path w="3581400" h="3139440">
                <a:moveTo>
                  <a:pt x="0" y="3139313"/>
                </a:moveTo>
                <a:lnTo>
                  <a:pt x="3581400" y="3139313"/>
                </a:lnTo>
                <a:lnTo>
                  <a:pt x="3581400" y="0"/>
                </a:lnTo>
                <a:lnTo>
                  <a:pt x="0" y="0"/>
                </a:lnTo>
                <a:lnTo>
                  <a:pt x="0" y="3139313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3101" y="33391"/>
            <a:ext cx="3341368" cy="881010"/>
          </a:xfrm>
          <a:prstGeom prst="rect">
            <a:avLst/>
          </a:prstGeom>
        </p:spPr>
        <p:txBody>
          <a:bodyPr vert="horz" wrap="square" lIns="0" tIns="34290" rIns="0" bIns="0" rtlCol="0" anchor="ctr">
            <a:spAutoFit/>
          </a:bodyPr>
          <a:lstStyle/>
          <a:p>
            <a:pPr marL="12065" marR="5080" indent="1270" algn="ctr">
              <a:lnSpc>
                <a:spcPts val="2160"/>
              </a:lnSpc>
              <a:spcBef>
                <a:spcPts val="270"/>
              </a:spcBef>
            </a:pPr>
            <a:r>
              <a:rPr sz="1800" b="1" dirty="0">
                <a:latin typeface="Times New Roman"/>
                <a:cs typeface="Times New Roman"/>
              </a:rPr>
              <a:t>Plane of mid cavity (plane of  greatest pelvic dimensions</a:t>
            </a:r>
            <a:r>
              <a:rPr sz="1800" b="1" dirty="0" smtClean="0">
                <a:latin typeface="Times New Roman"/>
                <a:cs typeface="Times New Roman"/>
              </a:rPr>
              <a:t>)</a:t>
            </a:r>
            <a:r>
              <a:rPr lang="en-US" sz="1800" b="1" dirty="0" smtClean="0">
                <a:latin typeface="Times New Roman"/>
                <a:cs typeface="Times New Roman"/>
              </a:rPr>
              <a:t/>
            </a:r>
            <a:br>
              <a:rPr lang="en-US" sz="1800" b="1" dirty="0" smtClean="0">
                <a:latin typeface="Times New Roman"/>
                <a:cs typeface="Times New Roman"/>
              </a:rPr>
            </a:br>
            <a:r>
              <a:rPr sz="1800" b="1" dirty="0" smtClean="0">
                <a:latin typeface="Times New Roman"/>
                <a:cs typeface="Times New Roman"/>
              </a:rPr>
              <a:t>  </a:t>
            </a:r>
            <a:r>
              <a:rPr sz="1800" spc="-5" dirty="0">
                <a:latin typeface="Times New Roman"/>
                <a:cs typeface="Times New Roman"/>
              </a:rPr>
              <a:t>pass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between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middle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4685" y="847166"/>
            <a:ext cx="33782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posterior </a:t>
            </a:r>
            <a:r>
              <a:rPr dirty="0">
                <a:latin typeface="Times New Roman"/>
                <a:ea typeface="+mj-ea"/>
                <a:cs typeface="Times New Roman"/>
              </a:rPr>
              <a:t>surface of the </a:t>
            </a:r>
            <a:r>
              <a:rPr spc="-15" dirty="0">
                <a:latin typeface="Times New Roman"/>
                <a:cs typeface="Times New Roman"/>
              </a:rPr>
              <a:t>symphysis 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 </a:t>
            </a:r>
            <a:r>
              <a:rPr dirty="0">
                <a:latin typeface="Times New Roman"/>
                <a:cs typeface="Times New Roman"/>
              </a:rPr>
              <a:t>and the junction </a:t>
            </a:r>
            <a:r>
              <a:rPr spc="-10" dirty="0">
                <a:latin typeface="Times New Roman"/>
                <a:cs typeface="Times New Roman"/>
              </a:rPr>
              <a:t>between </a:t>
            </a:r>
            <a:r>
              <a:rPr spc="10" dirty="0">
                <a:latin typeface="Times New Roman"/>
                <a:cs typeface="Times New Roman"/>
              </a:rPr>
              <a:t>2nd 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3rd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sacral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vertebrae. </a:t>
            </a:r>
            <a:r>
              <a:rPr spc="-20" dirty="0">
                <a:latin typeface="Times New Roman"/>
                <a:cs typeface="Times New Roman"/>
              </a:rPr>
              <a:t>Laterally,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passes </a:t>
            </a:r>
            <a:r>
              <a:rPr dirty="0">
                <a:latin typeface="Times New Roman"/>
                <a:cs typeface="Times New Roman"/>
              </a:rPr>
              <a:t>to the </a:t>
            </a:r>
            <a:r>
              <a:rPr spc="-5" dirty="0">
                <a:latin typeface="Times New Roman"/>
                <a:cs typeface="Times New Roman"/>
              </a:rPr>
              <a:t>centre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acetabulum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greater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sciatic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notch.</a:t>
            </a:r>
          </a:p>
          <a:p>
            <a:pPr marL="3810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round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plane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with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endParaRPr dirty="0">
              <a:latin typeface="Times New Roman"/>
              <a:cs typeface="Times New Roman"/>
            </a:endParaRPr>
          </a:p>
          <a:p>
            <a:pPr marL="1293495">
              <a:spcBef>
                <a:spcPts val="5"/>
              </a:spcBef>
            </a:pPr>
            <a:r>
              <a:rPr b="1" spc="5" dirty="0">
                <a:latin typeface="Times New Roman"/>
                <a:cs typeface="Times New Roman"/>
              </a:rPr>
              <a:t>12.5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cm.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05000" y="685800"/>
            <a:ext cx="8361680" cy="5793105"/>
            <a:chOff x="215900" y="861054"/>
            <a:chExt cx="8361680" cy="57931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6664" y="861054"/>
              <a:ext cx="4820404" cy="38298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914400"/>
              <a:ext cx="4657725" cy="36671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90950" y="895350"/>
              <a:ext cx="4695825" cy="3705225"/>
            </a:xfrm>
            <a:custGeom>
              <a:avLst/>
              <a:gdLst/>
              <a:ahLst/>
              <a:cxnLst/>
              <a:rect l="l" t="t" r="r" b="b"/>
              <a:pathLst>
                <a:path w="4695825" h="3705225">
                  <a:moveTo>
                    <a:pt x="0" y="3705225"/>
                  </a:moveTo>
                  <a:lnTo>
                    <a:pt x="4695825" y="3705225"/>
                  </a:lnTo>
                  <a:lnTo>
                    <a:pt x="4695825" y="0"/>
                  </a:lnTo>
                  <a:lnTo>
                    <a:pt x="0" y="0"/>
                  </a:lnTo>
                  <a:lnTo>
                    <a:pt x="0" y="37052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" y="3352800"/>
              <a:ext cx="3596004" cy="3288665"/>
            </a:xfrm>
            <a:custGeom>
              <a:avLst/>
              <a:gdLst/>
              <a:ahLst/>
              <a:cxnLst/>
              <a:rect l="l" t="t" r="r" b="b"/>
              <a:pathLst>
                <a:path w="3596004" h="3288665">
                  <a:moveTo>
                    <a:pt x="2529713" y="0"/>
                  </a:moveTo>
                  <a:lnTo>
                    <a:pt x="0" y="1559433"/>
                  </a:lnTo>
                  <a:lnTo>
                    <a:pt x="1065911" y="3288652"/>
                  </a:lnTo>
                  <a:lnTo>
                    <a:pt x="3595751" y="1729105"/>
                  </a:lnTo>
                  <a:lnTo>
                    <a:pt x="25297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3352800"/>
              <a:ext cx="3596004" cy="3288665"/>
            </a:xfrm>
            <a:custGeom>
              <a:avLst/>
              <a:gdLst/>
              <a:ahLst/>
              <a:cxnLst/>
              <a:rect l="l" t="t" r="r" b="b"/>
              <a:pathLst>
                <a:path w="3596004" h="3288665">
                  <a:moveTo>
                    <a:pt x="0" y="1559433"/>
                  </a:moveTo>
                  <a:lnTo>
                    <a:pt x="2529713" y="0"/>
                  </a:lnTo>
                  <a:lnTo>
                    <a:pt x="3595751" y="1729105"/>
                  </a:lnTo>
                  <a:lnTo>
                    <a:pt x="1065911" y="3288652"/>
                  </a:lnTo>
                  <a:lnTo>
                    <a:pt x="0" y="155943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744" y="3563239"/>
              <a:ext cx="2900229" cy="2572918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1"/>
            <a:ext cx="4191000" cy="170303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06680" marR="102870" algn="ctr">
              <a:lnSpc>
                <a:spcPts val="2160"/>
              </a:lnSpc>
              <a:spcBef>
                <a:spcPts val="360"/>
              </a:spcBef>
            </a:pPr>
            <a:r>
              <a:rPr sz="1900" b="1" i="1" spc="-55" dirty="0">
                <a:latin typeface="Times New Roman"/>
                <a:cs typeface="Times New Roman"/>
              </a:rPr>
              <a:t>Plane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Times New Roman"/>
                <a:cs typeface="Times New Roman"/>
              </a:rPr>
              <a:t>of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obstetric</a:t>
            </a:r>
            <a:r>
              <a:rPr sz="1900" b="1" i="1" spc="20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outlet</a:t>
            </a:r>
            <a:r>
              <a:rPr sz="1900" b="1" i="1" spc="5" dirty="0">
                <a:latin typeface="Times New Roman"/>
                <a:cs typeface="Times New Roman"/>
              </a:rPr>
              <a:t> </a:t>
            </a:r>
            <a:r>
              <a:rPr sz="1900" b="1" i="1" spc="-40" dirty="0">
                <a:latin typeface="Times New Roman"/>
                <a:cs typeface="Times New Roman"/>
              </a:rPr>
              <a:t>(plane</a:t>
            </a:r>
            <a:r>
              <a:rPr sz="1900" b="1" i="1" spc="20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Times New Roman"/>
                <a:cs typeface="Times New Roman"/>
              </a:rPr>
              <a:t>of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least</a:t>
            </a:r>
            <a:r>
              <a:rPr sz="1900" b="1" i="1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pelvic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spc="-40" dirty="0">
                <a:latin typeface="Times New Roman"/>
                <a:cs typeface="Times New Roman"/>
              </a:rPr>
              <a:t>dimensions):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090"/>
              </a:lnSpc>
            </a:pPr>
            <a:r>
              <a:rPr spc="-5" dirty="0">
                <a:latin typeface="Times New Roman"/>
                <a:cs typeface="Times New Roman"/>
              </a:rPr>
              <a:t>passes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lower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border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symphysis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pubis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anteriorly,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ischial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spines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laterally,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to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tip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sacrum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posteriorly.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00800" y="990600"/>
            <a:ext cx="4495800" cy="3324984"/>
            <a:chOff x="4890520" y="0"/>
            <a:chExt cx="4253865" cy="37769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0520" y="0"/>
              <a:ext cx="4253479" cy="3776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3474" y="0"/>
              <a:ext cx="4200524" cy="36671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24424" y="0"/>
              <a:ext cx="4219575" cy="3686175"/>
            </a:xfrm>
            <a:custGeom>
              <a:avLst/>
              <a:gdLst/>
              <a:ahLst/>
              <a:cxnLst/>
              <a:rect l="l" t="t" r="r" b="b"/>
              <a:pathLst>
                <a:path w="4219575" h="3686175">
                  <a:moveTo>
                    <a:pt x="0" y="3686175"/>
                  </a:moveTo>
                  <a:lnTo>
                    <a:pt x="4219575" y="3686175"/>
                  </a:lnTo>
                </a:path>
                <a:path w="4219575" h="3686175">
                  <a:moveTo>
                    <a:pt x="0" y="0"/>
                  </a:moveTo>
                  <a:lnTo>
                    <a:pt x="0" y="368617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6095" y="1466680"/>
            <a:ext cx="5722305" cy="1160924"/>
            <a:chOff x="-997905" y="1466680"/>
            <a:chExt cx="5722305" cy="116092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97905" y="1466680"/>
              <a:ext cx="1381658" cy="6130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981174"/>
              <a:ext cx="4724400" cy="646430"/>
            </a:xfrm>
            <a:custGeom>
              <a:avLst/>
              <a:gdLst/>
              <a:ahLst/>
              <a:cxnLst/>
              <a:rect l="l" t="t" r="r" b="b"/>
              <a:pathLst>
                <a:path w="4724400" h="646430">
                  <a:moveTo>
                    <a:pt x="472440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4724400" y="646328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4000" y="1981175"/>
            <a:ext cx="4724400" cy="585417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70" algn="ctr">
              <a:spcBef>
                <a:spcPts val="245"/>
              </a:spcBef>
            </a:pPr>
            <a:r>
              <a:rPr spc="-5" dirty="0">
                <a:latin typeface="Calibri"/>
                <a:cs typeface="Calibri"/>
              </a:rPr>
              <a:t>The </a:t>
            </a:r>
            <a:r>
              <a:rPr spc="-15" dirty="0">
                <a:latin typeface="Calibri"/>
                <a:cs typeface="Calibri"/>
              </a:rPr>
              <a:t>obstetric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axis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5" dirty="0">
                <a:latin typeface="Calibri"/>
                <a:cs typeface="Calibri"/>
              </a:rPr>
              <a:t> the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pelvis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changes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its</a:t>
            </a:r>
            <a:endParaRPr>
              <a:latin typeface="Calibri"/>
              <a:cs typeface="Calibri"/>
            </a:endParaRPr>
          </a:p>
          <a:p>
            <a:pPr marL="2540" algn="ctr">
              <a:spcBef>
                <a:spcPts val="5"/>
              </a:spcBef>
            </a:pPr>
            <a:r>
              <a:rPr spc="-10" dirty="0">
                <a:latin typeface="Calibri"/>
                <a:cs typeface="Calibri"/>
              </a:rPr>
              <a:t>direction.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000" y="4419574"/>
            <a:ext cx="7467600" cy="586698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369570">
              <a:spcBef>
                <a:spcPts val="254"/>
              </a:spcBef>
            </a:pPr>
            <a:r>
              <a:rPr spc="-15" dirty="0">
                <a:latin typeface="Calibri"/>
                <a:cs typeface="Calibri"/>
              </a:rPr>
              <a:t>Forceps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applied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only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when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head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at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this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level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(mid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forceps)</a:t>
            </a:r>
            <a:r>
              <a:rPr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or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below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it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(low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and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outlet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forceps).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0" y="2743174"/>
            <a:ext cx="4572000" cy="1332230"/>
          </a:xfrm>
          <a:custGeom>
            <a:avLst/>
            <a:gdLst/>
            <a:ahLst/>
            <a:cxnLst/>
            <a:rect l="l" t="t" r="r" b="b"/>
            <a:pathLst>
              <a:path w="4572000" h="1332229">
                <a:moveTo>
                  <a:pt x="0" y="1332128"/>
                </a:moveTo>
                <a:lnTo>
                  <a:pt x="4572000" y="1332128"/>
                </a:lnTo>
                <a:lnTo>
                  <a:pt x="4572000" y="685800"/>
                </a:lnTo>
                <a:lnTo>
                  <a:pt x="0" y="685800"/>
                </a:lnTo>
                <a:lnTo>
                  <a:pt x="0" y="1332128"/>
                </a:lnTo>
                <a:close/>
              </a:path>
              <a:path w="4572000" h="1332229">
                <a:moveTo>
                  <a:pt x="0" y="646328"/>
                </a:moveTo>
                <a:lnTo>
                  <a:pt x="4572000" y="646328"/>
                </a:lnTo>
                <a:lnTo>
                  <a:pt x="457200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36700" y="2762200"/>
            <a:ext cx="454660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The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head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is</a:t>
            </a:r>
            <a:r>
              <a:rPr spc="-15" dirty="0">
                <a:latin typeface="Calibri"/>
                <a:cs typeface="Calibri"/>
              </a:rPr>
              <a:t> considered</a:t>
            </a:r>
            <a:r>
              <a:rPr spc="5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engaged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when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endParaRPr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vault </a:t>
            </a:r>
            <a:r>
              <a:rPr spc="-5" dirty="0">
                <a:latin typeface="Calibri"/>
                <a:cs typeface="Calibri"/>
              </a:rPr>
              <a:t>is</a:t>
            </a:r>
            <a:r>
              <a:rPr spc="-15" dirty="0">
                <a:latin typeface="Calibri"/>
                <a:cs typeface="Calibri"/>
              </a:rPr>
              <a:t> felt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vaginally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at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or</a:t>
            </a:r>
            <a:r>
              <a:rPr spc="-5" dirty="0">
                <a:latin typeface="Calibri"/>
                <a:cs typeface="Calibri"/>
              </a:rPr>
              <a:t> below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this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level.</a:t>
            </a:r>
            <a:endParaRPr>
              <a:latin typeface="Calibri"/>
              <a:cs typeface="Calibri"/>
            </a:endParaRPr>
          </a:p>
          <a:p>
            <a:pPr algn="ctr">
              <a:spcBef>
                <a:spcPts val="1085"/>
              </a:spcBef>
            </a:pPr>
            <a:r>
              <a:rPr spc="-15" dirty="0">
                <a:latin typeface="Calibri"/>
                <a:cs typeface="Calibri"/>
              </a:rPr>
              <a:t>Internal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rotation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head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occurs </a:t>
            </a:r>
            <a:r>
              <a:rPr spc="-5" dirty="0">
                <a:latin typeface="Calibri"/>
                <a:cs typeface="Calibri"/>
              </a:rPr>
              <a:t>when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endParaRPr>
              <a:latin typeface="Calibri"/>
              <a:cs typeface="Calibri"/>
            </a:endParaRPr>
          </a:p>
          <a:p>
            <a:pPr marL="1905" algn="ctr"/>
            <a:r>
              <a:rPr spc="-5" dirty="0">
                <a:latin typeface="Calibri"/>
                <a:cs typeface="Calibri"/>
              </a:rPr>
              <a:t>occiput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at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this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level.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1100" y="5214252"/>
            <a:ext cx="8153400" cy="1200785"/>
          </a:xfrm>
          <a:custGeom>
            <a:avLst/>
            <a:gdLst/>
            <a:ahLst/>
            <a:cxnLst/>
            <a:rect l="l" t="t" r="r" b="b"/>
            <a:pathLst>
              <a:path w="8153400" h="1200784">
                <a:moveTo>
                  <a:pt x="0" y="1200327"/>
                </a:moveTo>
                <a:lnTo>
                  <a:pt x="8153400" y="1200327"/>
                </a:lnTo>
                <a:lnTo>
                  <a:pt x="81534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24000" y="5285405"/>
            <a:ext cx="72059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8435" algn="just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Pudendal nerve </a:t>
            </a:r>
            <a:r>
              <a:rPr spc="-5" dirty="0">
                <a:latin typeface="Calibri"/>
                <a:cs typeface="Calibri"/>
              </a:rPr>
              <a:t>block is </a:t>
            </a:r>
            <a:r>
              <a:rPr spc="-10" dirty="0">
                <a:latin typeface="Calibri"/>
                <a:cs typeface="Calibri"/>
              </a:rPr>
              <a:t>carried </a:t>
            </a:r>
            <a:r>
              <a:rPr spc="-5" dirty="0">
                <a:latin typeface="Calibri"/>
                <a:cs typeface="Calibri"/>
              </a:rPr>
              <a:t>out </a:t>
            </a:r>
            <a:r>
              <a:rPr spc="-15" dirty="0">
                <a:latin typeface="Calibri"/>
                <a:cs typeface="Calibri"/>
              </a:rPr>
              <a:t>at </a:t>
            </a:r>
            <a:r>
              <a:rPr spc="-5" dirty="0">
                <a:latin typeface="Calibri"/>
                <a:cs typeface="Calibri"/>
              </a:rPr>
              <a:t>this </a:t>
            </a:r>
            <a:r>
              <a:rPr spc="-10" dirty="0">
                <a:latin typeface="Calibri"/>
                <a:cs typeface="Calibri"/>
              </a:rPr>
              <a:t>level. </a:t>
            </a:r>
            <a:r>
              <a:rPr spc="-5" dirty="0">
                <a:latin typeface="Calibri"/>
                <a:cs typeface="Calibri"/>
              </a:rPr>
              <a:t> The </a:t>
            </a:r>
            <a:r>
              <a:rPr spc="-15" dirty="0">
                <a:latin typeface="Calibri"/>
                <a:cs typeface="Calibri"/>
              </a:rPr>
              <a:t>external </a:t>
            </a:r>
            <a:r>
              <a:rPr dirty="0">
                <a:latin typeface="Calibri"/>
                <a:cs typeface="Calibri"/>
              </a:rPr>
              <a:t>os </a:t>
            </a:r>
            <a:r>
              <a:rPr spc="5" dirty="0">
                <a:latin typeface="Calibri"/>
                <a:cs typeface="Calibri"/>
              </a:rPr>
              <a:t>of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cervix </a:t>
            </a:r>
            <a:r>
              <a:rPr spc="-5" dirty="0">
                <a:latin typeface="Calibri"/>
                <a:cs typeface="Calibri"/>
              </a:rPr>
              <a:t>is </a:t>
            </a:r>
            <a:r>
              <a:rPr spc="-15" dirty="0">
                <a:latin typeface="Calibri"/>
                <a:cs typeface="Calibri"/>
              </a:rPr>
              <a:t>located </a:t>
            </a:r>
            <a:r>
              <a:rPr spc="-20" dirty="0">
                <a:latin typeface="Calibri"/>
                <a:cs typeface="Calibri"/>
              </a:rPr>
              <a:t>normally.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vaginal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vault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located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nearly.</a:t>
            </a:r>
            <a:endParaRPr dirty="0">
              <a:latin typeface="Calibri"/>
              <a:cs typeface="Calibri"/>
            </a:endParaRPr>
          </a:p>
          <a:p>
            <a:pPr marL="12700" algn="just"/>
            <a:r>
              <a:rPr spc="-5" dirty="0">
                <a:latin typeface="Calibri"/>
                <a:cs typeface="Calibri"/>
              </a:rPr>
              <a:t>The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ring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pessary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should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applied</a:t>
            </a:r>
            <a:r>
              <a:rPr spc="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above </a:t>
            </a:r>
            <a:r>
              <a:rPr spc="-5" dirty="0">
                <a:latin typeface="Calibri"/>
                <a:cs typeface="Calibri"/>
              </a:rPr>
              <a:t>this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level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for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treatment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prolapse.</a:t>
            </a:r>
            <a:endParaRPr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2333" y="181099"/>
            <a:ext cx="5257800" cy="369570"/>
          </a:xfrm>
          <a:custGeom>
            <a:avLst/>
            <a:gdLst/>
            <a:ahLst/>
            <a:cxnLst/>
            <a:rect l="l" t="t" r="r" b="b"/>
            <a:pathLst>
              <a:path w="5257800" h="369570">
                <a:moveTo>
                  <a:pt x="0" y="369328"/>
                </a:moveTo>
                <a:lnTo>
                  <a:pt x="5257800" y="369328"/>
                </a:lnTo>
                <a:lnTo>
                  <a:pt x="52578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8375" y="171826"/>
            <a:ext cx="5085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Caldwell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0"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Moloy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classified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pelves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5" dirty="0">
                <a:latin typeface="Times New Roman"/>
                <a:cs typeface="Times New Roman"/>
              </a:rPr>
              <a:t>into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30" dirty="0">
                <a:latin typeface="Times New Roman"/>
                <a:cs typeface="Times New Roman"/>
              </a:rPr>
              <a:t>four</a:t>
            </a:r>
            <a:r>
              <a:rPr spc="5" dirty="0">
                <a:latin typeface="Times New Roman"/>
                <a:cs typeface="Times New Roman"/>
              </a:rPr>
              <a:t> groups: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13823" y="948690"/>
            <a:ext cx="4230377" cy="2512357"/>
            <a:chOff x="4975865" y="403867"/>
            <a:chExt cx="3896995" cy="2753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5865" y="403867"/>
              <a:ext cx="3896859" cy="2753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9" y="457199"/>
              <a:ext cx="3733800" cy="2590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10149" y="438149"/>
              <a:ext cx="3771900" cy="2628900"/>
            </a:xfrm>
            <a:custGeom>
              <a:avLst/>
              <a:gdLst/>
              <a:ahLst/>
              <a:cxnLst/>
              <a:rect l="l" t="t" r="r" b="b"/>
              <a:pathLst>
                <a:path w="3771900" h="2628900">
                  <a:moveTo>
                    <a:pt x="0" y="2628900"/>
                  </a:moveTo>
                  <a:lnTo>
                    <a:pt x="3771900" y="2628900"/>
                  </a:lnTo>
                  <a:lnTo>
                    <a:pt x="3771900" y="0"/>
                  </a:lnTo>
                  <a:lnTo>
                    <a:pt x="0" y="0"/>
                  </a:lnTo>
                  <a:lnTo>
                    <a:pt x="0" y="2628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52600" y="1499700"/>
            <a:ext cx="4572000" cy="868186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8270" marR="119380" indent="635" algn="ctr">
              <a:spcBef>
                <a:spcPts val="29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1-The gynecoid type</a:t>
            </a:r>
            <a:r>
              <a:rPr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 </a:t>
            </a:r>
            <a:r>
              <a:rPr spc="-5" dirty="0">
                <a:latin typeface="Times New Roman"/>
                <a:cs typeface="Times New Roman"/>
              </a:rPr>
              <a:t>present </a:t>
            </a:r>
            <a:r>
              <a:rPr dirty="0">
                <a:latin typeface="Times New Roman"/>
                <a:cs typeface="Times New Roman"/>
              </a:rPr>
              <a:t>in about </a:t>
            </a:r>
            <a:r>
              <a:rPr spc="5" dirty="0">
                <a:latin typeface="Times New Roman"/>
                <a:cs typeface="Times New Roman"/>
              </a:rPr>
              <a:t>41% 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women,</a:t>
            </a:r>
            <a:r>
              <a:rPr dirty="0">
                <a:latin typeface="Times New Roman"/>
                <a:cs typeface="Times New Roman"/>
              </a:rPr>
              <a:t> is 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typical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female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pelvis,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which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was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previously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described.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2600" y="4343350"/>
            <a:ext cx="4572000" cy="114710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31445" marR="115570" indent="-1905" algn="ctr">
              <a:spcBef>
                <a:spcPts val="30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2-The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android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pc="-10" dirty="0">
                <a:latin typeface="Times New Roman"/>
                <a:cs typeface="Times New Roman"/>
              </a:rPr>
              <a:t>, </a:t>
            </a:r>
            <a:r>
              <a:rPr dirty="0">
                <a:latin typeface="Times New Roman"/>
                <a:cs typeface="Times New Roman"/>
              </a:rPr>
              <a:t>present in </a:t>
            </a:r>
            <a:r>
              <a:rPr spc="5" dirty="0">
                <a:latin typeface="Times New Roman"/>
                <a:cs typeface="Times New Roman"/>
              </a:rPr>
              <a:t>about 33% of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white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females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16%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black</a:t>
            </a:r>
            <a:r>
              <a:rPr spc="-10" dirty="0">
                <a:latin typeface="Times New Roman"/>
                <a:cs typeface="Times New Roman"/>
              </a:rPr>
              <a:t> females,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male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funnel-shaped pelvis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with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contracted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outlet.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23922" y="3517681"/>
            <a:ext cx="4210030" cy="2798445"/>
            <a:chOff x="4975859" y="3375659"/>
            <a:chExt cx="3973195" cy="27984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5859" y="3375659"/>
              <a:ext cx="3973067" cy="27980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199" y="3428999"/>
              <a:ext cx="3810000" cy="26384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10149" y="3409949"/>
              <a:ext cx="3848100" cy="2676525"/>
            </a:xfrm>
            <a:custGeom>
              <a:avLst/>
              <a:gdLst/>
              <a:ahLst/>
              <a:cxnLst/>
              <a:rect l="l" t="t" r="r" b="b"/>
              <a:pathLst>
                <a:path w="3848100" h="2676525">
                  <a:moveTo>
                    <a:pt x="0" y="2676525"/>
                  </a:moveTo>
                  <a:lnTo>
                    <a:pt x="3848100" y="2676525"/>
                  </a:lnTo>
                  <a:lnTo>
                    <a:pt x="3848100" y="0"/>
                  </a:lnTo>
                  <a:lnTo>
                    <a:pt x="0" y="0"/>
                  </a:lnTo>
                  <a:lnTo>
                    <a:pt x="0" y="26765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230702"/>
            <a:ext cx="2895600" cy="618680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4139" marR="88265" indent="-1905" algn="ctr">
              <a:lnSpc>
                <a:spcPct val="99900"/>
              </a:lnSpc>
              <a:spcBef>
                <a:spcPts val="190"/>
              </a:spcBef>
            </a:pPr>
            <a:r>
              <a:rPr sz="1900" b="1" i="1" spc="-55" dirty="0">
                <a:latin typeface="Times New Roman"/>
                <a:cs typeface="Times New Roman"/>
              </a:rPr>
              <a:t>Plane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Times New Roman"/>
                <a:cs typeface="Times New Roman"/>
              </a:rPr>
              <a:t>of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Times New Roman"/>
                <a:cs typeface="Times New Roman"/>
              </a:rPr>
              <a:t>anatomical</a:t>
            </a:r>
            <a:r>
              <a:rPr sz="1900" b="1" i="1" spc="4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outlet: 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passes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with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boundaries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anatomical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outlet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consists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triangular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planes </a:t>
            </a:r>
            <a:r>
              <a:rPr spc="-10" dirty="0">
                <a:latin typeface="Times New Roman"/>
                <a:cs typeface="Times New Roman"/>
              </a:rPr>
              <a:t>with</a:t>
            </a:r>
            <a:r>
              <a:rPr spc="4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one </a:t>
            </a:r>
            <a:r>
              <a:rPr spc="-5" dirty="0">
                <a:latin typeface="Times New Roman"/>
                <a:cs typeface="Times New Roman"/>
              </a:rPr>
              <a:t>base which </a:t>
            </a:r>
            <a:r>
              <a:rPr dirty="0">
                <a:latin typeface="Times New Roman"/>
                <a:cs typeface="Times New Roman"/>
              </a:rPr>
              <a:t> is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bituberous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diameter.</a:t>
            </a:r>
            <a:endParaRPr dirty="0">
              <a:latin typeface="Times New Roman"/>
              <a:cs typeface="Times New Roman"/>
            </a:endParaRPr>
          </a:p>
          <a:p>
            <a:pPr marL="213995" marR="200025" algn="ctr"/>
            <a:r>
              <a:rPr spc="-5" dirty="0">
                <a:latin typeface="Times New Roman"/>
                <a:cs typeface="Times New Roman"/>
              </a:rPr>
              <a:t>Anterior sagittal </a:t>
            </a:r>
            <a:r>
              <a:rPr dirty="0">
                <a:latin typeface="Times New Roman"/>
                <a:cs typeface="Times New Roman"/>
              </a:rPr>
              <a:t>plane: </a:t>
            </a:r>
            <a:r>
              <a:rPr spc="-5" dirty="0">
                <a:latin typeface="Times New Roman"/>
                <a:cs typeface="Times New Roman"/>
              </a:rPr>
              <a:t>its </a:t>
            </a:r>
            <a:r>
              <a:rPr dirty="0">
                <a:latin typeface="Times New Roman"/>
                <a:cs typeface="Times New Roman"/>
              </a:rPr>
              <a:t> apex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lower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border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symphysis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pubis.</a:t>
            </a:r>
            <a:endParaRPr dirty="0">
              <a:latin typeface="Times New Roman"/>
              <a:cs typeface="Times New Roman"/>
            </a:endParaRPr>
          </a:p>
          <a:p>
            <a:pPr marL="119380" marR="109220" indent="59055" algn="ctr"/>
            <a:r>
              <a:rPr spc="5" dirty="0">
                <a:latin typeface="Times New Roman"/>
                <a:cs typeface="Times New Roman"/>
              </a:rPr>
              <a:t>Posterior </a:t>
            </a:r>
            <a:r>
              <a:rPr spc="-5" dirty="0">
                <a:latin typeface="Times New Roman"/>
                <a:cs typeface="Times New Roman"/>
              </a:rPr>
              <a:t>sagittal </a:t>
            </a:r>
            <a:r>
              <a:rPr dirty="0">
                <a:latin typeface="Times New Roman"/>
                <a:cs typeface="Times New Roman"/>
              </a:rPr>
              <a:t>plane: </a:t>
            </a:r>
            <a:r>
              <a:rPr spc="-5" dirty="0">
                <a:latin typeface="Times New Roman"/>
                <a:cs typeface="Times New Roman"/>
              </a:rPr>
              <a:t>its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apex at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tip </a:t>
            </a:r>
            <a:r>
              <a:rPr spc="5" dirty="0">
                <a:latin typeface="Times New Roman"/>
                <a:cs typeface="Times New Roman"/>
              </a:rPr>
              <a:t>of the </a:t>
            </a:r>
            <a:r>
              <a:rPr spc="-10" dirty="0">
                <a:latin typeface="Times New Roman"/>
                <a:cs typeface="Times New Roman"/>
              </a:rPr>
              <a:t>coccyx.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Anterior sagittal diameter: </a:t>
            </a:r>
            <a:r>
              <a:rPr spc="5" dirty="0">
                <a:latin typeface="Times New Roman"/>
                <a:cs typeface="Times New Roman"/>
              </a:rPr>
              <a:t>6-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7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cm</a:t>
            </a:r>
            <a:endParaRPr dirty="0">
              <a:latin typeface="Times New Roman"/>
              <a:cs typeface="Times New Roman"/>
            </a:endParaRPr>
          </a:p>
          <a:p>
            <a:pPr marL="625475" marR="154940" indent="-3175" algn="ctr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from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lower </a:t>
            </a:r>
            <a:r>
              <a:rPr spc="5" dirty="0">
                <a:latin typeface="Times New Roman"/>
                <a:cs typeface="Times New Roman"/>
              </a:rPr>
              <a:t>border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symphysis </a:t>
            </a:r>
            <a:r>
              <a:rPr spc="5" dirty="0">
                <a:latin typeface="Times New Roman"/>
                <a:cs typeface="Times New Roman"/>
              </a:rPr>
              <a:t>pubis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centre </a:t>
            </a:r>
            <a:r>
              <a:rPr spc="5" dirty="0">
                <a:latin typeface="Times New Roman"/>
                <a:cs typeface="Times New Roman"/>
              </a:rPr>
              <a:t>of the </a:t>
            </a:r>
            <a:r>
              <a:rPr spc="10" dirty="0">
                <a:latin typeface="Times New Roman"/>
                <a:cs typeface="Times New Roman"/>
              </a:rPr>
              <a:t> b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10" dirty="0">
                <a:latin typeface="Times New Roman"/>
                <a:cs typeface="Times New Roman"/>
              </a:rPr>
              <a:t>ub</a:t>
            </a:r>
            <a:r>
              <a:rPr dirty="0">
                <a:latin typeface="Times New Roman"/>
                <a:cs typeface="Times New Roman"/>
              </a:rPr>
              <a:t>er</a:t>
            </a:r>
            <a:r>
              <a:rPr spc="10" dirty="0">
                <a:latin typeface="Times New Roman"/>
                <a:cs typeface="Times New Roman"/>
              </a:rPr>
              <a:t>ou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ia</a:t>
            </a:r>
            <a:r>
              <a:rPr spc="-35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ete</a:t>
            </a:r>
            <a:r>
              <a:rPr spc="-100" dirty="0">
                <a:latin typeface="Times New Roman"/>
                <a:cs typeface="Times New Roman"/>
              </a:rPr>
              <a:t>r</a:t>
            </a:r>
            <a:r>
              <a:rPr dirty="0">
                <a:latin typeface="Times New Roman"/>
                <a:cs typeface="Times New Roman"/>
              </a:rPr>
              <a:t>.</a:t>
            </a:r>
          </a:p>
          <a:p>
            <a:pPr marL="220345" marR="205740" algn="ctr">
              <a:spcBef>
                <a:spcPts val="5"/>
              </a:spcBef>
            </a:pPr>
            <a:r>
              <a:rPr spc="5" dirty="0">
                <a:latin typeface="Times New Roman"/>
                <a:cs typeface="Times New Roman"/>
              </a:rPr>
              <a:t>Posterior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sagittal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diameter: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7.5-10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cm</a:t>
            </a:r>
            <a:endParaRPr dirty="0">
              <a:latin typeface="Times New Roman"/>
              <a:cs typeface="Times New Roman"/>
            </a:endParaRPr>
          </a:p>
          <a:p>
            <a:pPr marL="576580" marR="113030" indent="2540" algn="ctr"/>
            <a:r>
              <a:rPr spc="-5" dirty="0">
                <a:latin typeface="Times New Roman"/>
                <a:cs typeface="Times New Roman"/>
              </a:rPr>
              <a:t>from </a:t>
            </a:r>
            <a:r>
              <a:rPr dirty="0">
                <a:latin typeface="Times New Roman"/>
                <a:cs typeface="Times New Roman"/>
              </a:rPr>
              <a:t>the tip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sacrum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centre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bituberous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diameter.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1" y="214503"/>
            <a:ext cx="5181599" cy="61868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990600"/>
            <a:ext cx="4572000" cy="2031364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ts val="2110"/>
              </a:lnSpc>
              <a:spcBef>
                <a:spcPts val="290"/>
              </a:spcBef>
            </a:pPr>
            <a:r>
              <a:rPr b="1" dirty="0">
                <a:latin typeface="Times New Roman"/>
                <a:cs typeface="Times New Roman"/>
              </a:rPr>
              <a:t>Pel</a:t>
            </a:r>
            <a:r>
              <a:rPr b="1" spc="-15" dirty="0">
                <a:latin typeface="Times New Roman"/>
                <a:cs typeface="Times New Roman"/>
              </a:rPr>
              <a:t>v</a:t>
            </a:r>
            <a:r>
              <a:rPr b="1" dirty="0">
                <a:latin typeface="Times New Roman"/>
                <a:cs typeface="Times New Roman"/>
              </a:rPr>
              <a:t>ic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30" dirty="0">
                <a:latin typeface="Times New Roman"/>
                <a:cs typeface="Times New Roman"/>
              </a:rPr>
              <a:t>x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  <a:p>
            <a:pPr marL="91440">
              <a:lnSpc>
                <a:spcPts val="2220"/>
              </a:lnSpc>
            </a:pPr>
            <a:r>
              <a:rPr sz="1900" b="1" i="1" spc="-30" dirty="0">
                <a:latin typeface="Times New Roman"/>
                <a:cs typeface="Times New Roman"/>
              </a:rPr>
              <a:t>Anatomical</a:t>
            </a:r>
            <a:r>
              <a:rPr sz="1900" b="1" i="1" spc="65" dirty="0">
                <a:latin typeface="Times New Roman"/>
                <a:cs typeface="Times New Roman"/>
              </a:rPr>
              <a:t> </a:t>
            </a:r>
            <a:r>
              <a:rPr sz="1900" b="1" i="1" spc="-40" dirty="0">
                <a:latin typeface="Times New Roman"/>
                <a:cs typeface="Times New Roman"/>
              </a:rPr>
              <a:t>axis</a:t>
            </a:r>
            <a:r>
              <a:rPr sz="1900" b="1" i="1" spc="-80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(curve</a:t>
            </a:r>
            <a:r>
              <a:rPr sz="1900" b="1" i="1" spc="10" dirty="0">
                <a:latin typeface="Times New Roman"/>
                <a:cs typeface="Times New Roman"/>
              </a:rPr>
              <a:t> </a:t>
            </a:r>
            <a:r>
              <a:rPr sz="1900" b="1" i="1" spc="-50" dirty="0">
                <a:latin typeface="Times New Roman"/>
                <a:cs typeface="Times New Roman"/>
              </a:rPr>
              <a:t>of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Carus)</a:t>
            </a:r>
            <a:endParaRPr sz="1900">
              <a:latin typeface="Times New Roman"/>
              <a:cs typeface="Times New Roman"/>
            </a:endParaRPr>
          </a:p>
          <a:p>
            <a:pPr marL="90805">
              <a:lnSpc>
                <a:spcPts val="2150"/>
              </a:lnSpc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imaginary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line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joining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centre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points</a:t>
            </a:r>
            <a:endParaRPr>
              <a:latin typeface="Times New Roman"/>
              <a:cs typeface="Times New Roman"/>
            </a:endParaRPr>
          </a:p>
          <a:p>
            <a:pPr marL="90805" marR="561340" algn="just"/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planes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inlet,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cavity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outlet.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C </a:t>
            </a:r>
            <a:r>
              <a:rPr spc="-5" dirty="0">
                <a:latin typeface="Times New Roman"/>
                <a:cs typeface="Times New Roman"/>
              </a:rPr>
              <a:t>shaped </a:t>
            </a:r>
            <a:r>
              <a:rPr spc="-10" dirty="0">
                <a:latin typeface="Times New Roman"/>
                <a:cs typeface="Times New Roman"/>
              </a:rPr>
              <a:t>with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concavity directed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forwards.</a:t>
            </a:r>
            <a:endParaRPr>
              <a:latin typeface="Times New Roman"/>
              <a:cs typeface="Times New Roman"/>
            </a:endParaRPr>
          </a:p>
          <a:p>
            <a:pPr marL="146050" algn="just"/>
            <a:r>
              <a:rPr dirty="0">
                <a:latin typeface="Times New Roman"/>
                <a:cs typeface="Times New Roman"/>
              </a:rPr>
              <a:t>It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has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no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obstetric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importance.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3200400"/>
            <a:ext cx="3505200" cy="286258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spcBef>
                <a:spcPts val="250"/>
              </a:spcBef>
            </a:pPr>
            <a:r>
              <a:rPr b="1" i="1" spc="-15" dirty="0">
                <a:latin typeface="Calibri"/>
                <a:cs typeface="Calibri"/>
              </a:rPr>
              <a:t>Obstetric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axis</a:t>
            </a:r>
            <a:endParaRPr>
              <a:latin typeface="Calibri"/>
              <a:cs typeface="Calibri"/>
            </a:endParaRPr>
          </a:p>
          <a:p>
            <a:pPr marL="137795" marR="131445" indent="52069" algn="ctr"/>
            <a:r>
              <a:rPr dirty="0">
                <a:latin typeface="Calibri"/>
                <a:cs typeface="Calibri"/>
              </a:rPr>
              <a:t>It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imaginary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line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represents 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way</a:t>
            </a:r>
            <a:r>
              <a:rPr spc="-10" dirty="0">
                <a:latin typeface="Calibri"/>
                <a:cs typeface="Calibri"/>
              </a:rPr>
              <a:t> passed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by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head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during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labour.</a:t>
            </a:r>
            <a:endParaRPr>
              <a:latin typeface="Calibri"/>
              <a:cs typeface="Calibri"/>
            </a:endParaRPr>
          </a:p>
          <a:p>
            <a:pPr marL="271780" marR="227965" indent="12065" algn="ctr">
              <a:spcBef>
                <a:spcPts val="5"/>
              </a:spcBef>
            </a:pPr>
            <a:r>
              <a:rPr dirty="0">
                <a:latin typeface="Calibri"/>
                <a:cs typeface="Calibri"/>
              </a:rPr>
              <a:t>It </a:t>
            </a:r>
            <a:r>
              <a:rPr spc="-5" dirty="0">
                <a:latin typeface="Calibri"/>
                <a:cs typeface="Calibri"/>
              </a:rPr>
              <a:t>is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shaped </a:t>
            </a:r>
            <a:r>
              <a:rPr spc="-10" dirty="0">
                <a:latin typeface="Calibri"/>
                <a:cs typeface="Calibri"/>
              </a:rPr>
              <a:t>passes downwards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and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backwards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along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axis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 </a:t>
            </a:r>
            <a:r>
              <a:rPr spc="-3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inlet</a:t>
            </a:r>
            <a:r>
              <a:rPr spc="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till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ischial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spines 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where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it </a:t>
            </a:r>
            <a:r>
              <a:rPr spc="-10" dirty="0">
                <a:latin typeface="Calibri"/>
                <a:cs typeface="Calibri"/>
              </a:rPr>
              <a:t>passes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downwards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and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forwards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along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axis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pelvic outlet.</a:t>
            </a:r>
            <a:endParaRPr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54367" y="1546861"/>
            <a:ext cx="3914140" cy="3923029"/>
            <a:chOff x="5230367" y="1546860"/>
            <a:chExt cx="3914140" cy="39230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0367" y="1546860"/>
              <a:ext cx="3913631" cy="3922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6374" y="1600200"/>
              <a:ext cx="3781425" cy="37623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67324" y="1581150"/>
              <a:ext cx="3819525" cy="3800475"/>
            </a:xfrm>
            <a:custGeom>
              <a:avLst/>
              <a:gdLst/>
              <a:ahLst/>
              <a:cxnLst/>
              <a:rect l="l" t="t" r="r" b="b"/>
              <a:pathLst>
                <a:path w="3819525" h="3800475">
                  <a:moveTo>
                    <a:pt x="0" y="3800475"/>
                  </a:moveTo>
                  <a:lnTo>
                    <a:pt x="3819525" y="3800475"/>
                  </a:lnTo>
                  <a:lnTo>
                    <a:pt x="3819525" y="0"/>
                  </a:lnTo>
                  <a:lnTo>
                    <a:pt x="0" y="0"/>
                  </a:lnTo>
                  <a:lnTo>
                    <a:pt x="0" y="38004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6003" y="810513"/>
            <a:ext cx="8562340" cy="4447540"/>
            <a:chOff x="182003" y="810513"/>
            <a:chExt cx="8562340" cy="4447540"/>
          </a:xfrm>
        </p:grpSpPr>
        <p:sp>
          <p:nvSpPr>
            <p:cNvPr id="3" name="object 3"/>
            <p:cNvSpPr/>
            <p:nvPr/>
          </p:nvSpPr>
          <p:spPr>
            <a:xfrm>
              <a:off x="194703" y="823213"/>
              <a:ext cx="4182745" cy="2329815"/>
            </a:xfrm>
            <a:custGeom>
              <a:avLst/>
              <a:gdLst/>
              <a:ahLst/>
              <a:cxnLst/>
              <a:rect l="l" t="t" r="r" b="b"/>
              <a:pathLst>
                <a:path w="4182745" h="2329815">
                  <a:moveTo>
                    <a:pt x="0" y="988187"/>
                  </a:moveTo>
                  <a:lnTo>
                    <a:pt x="3837165" y="0"/>
                  </a:lnTo>
                  <a:lnTo>
                    <a:pt x="4182605" y="1341247"/>
                  </a:lnTo>
                  <a:lnTo>
                    <a:pt x="345376" y="2329307"/>
                  </a:lnTo>
                  <a:lnTo>
                    <a:pt x="0" y="988187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126" y="1024509"/>
              <a:ext cx="3595204" cy="16789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84" y="2307409"/>
              <a:ext cx="1073175" cy="5061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1295400"/>
              <a:ext cx="4400550" cy="39624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62200" y="3352801"/>
            <a:ext cx="3352800" cy="175450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44145" marR="135890" indent="1270" algn="ctr">
              <a:spcBef>
                <a:spcPts val="300"/>
              </a:spcBef>
            </a:pPr>
            <a:r>
              <a:rPr spc="-5"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level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ischial spines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assigned as “zero” </a:t>
            </a:r>
            <a:r>
              <a:rPr dirty="0">
                <a:latin typeface="Times New Roman"/>
                <a:cs typeface="Times New Roman"/>
              </a:rPr>
              <a:t>station, 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each </a:t>
            </a:r>
            <a:r>
              <a:rPr spc="-5" dirty="0">
                <a:latin typeface="Times New Roman"/>
                <a:cs typeface="Times New Roman"/>
              </a:rPr>
              <a:t>centimeter above </a:t>
            </a:r>
            <a:r>
              <a:rPr spc="5" dirty="0">
                <a:latin typeface="Times New Roman"/>
                <a:cs typeface="Times New Roman"/>
              </a:rPr>
              <a:t>or </a:t>
            </a:r>
            <a:r>
              <a:rPr dirty="0">
                <a:latin typeface="Times New Roman"/>
                <a:cs typeface="Times New Roman"/>
              </a:rPr>
              <a:t>below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 </a:t>
            </a:r>
            <a:r>
              <a:rPr spc="-10" dirty="0">
                <a:latin typeface="Times New Roman"/>
                <a:cs typeface="Times New Roman"/>
              </a:rPr>
              <a:t>level </a:t>
            </a:r>
            <a:r>
              <a:rPr dirty="0">
                <a:latin typeface="Times New Roman"/>
                <a:cs typeface="Times New Roman"/>
              </a:rPr>
              <a:t>is </a:t>
            </a:r>
            <a:r>
              <a:rPr spc="-10" dirty="0">
                <a:latin typeface="Times New Roman"/>
                <a:cs typeface="Times New Roman"/>
              </a:rPr>
              <a:t>given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minus </a:t>
            </a:r>
            <a:r>
              <a:rPr dirty="0">
                <a:latin typeface="Times New Roman"/>
                <a:cs typeface="Times New Roman"/>
              </a:rPr>
              <a:t>or plus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designation,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respectively,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total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length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10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cm.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17876" y="678968"/>
          <a:ext cx="5638799" cy="2034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897">
                <a:tc>
                  <a:txBody>
                    <a:bodyPr/>
                    <a:lstStyle/>
                    <a:p>
                      <a:pPr marL="127000">
                        <a:lnSpc>
                          <a:spcPts val="171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Diameter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71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inlet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171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mid-pelvis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710"/>
                        </a:lnSpc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outlet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28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Anteroposteri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800" spc="10" dirty="0">
                          <a:latin typeface="Calibri"/>
                          <a:cs typeface="Calibri"/>
                        </a:rPr>
                        <a:t>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2925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2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Oblique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82">
                <a:tc>
                  <a:txBody>
                    <a:bodyPr/>
                    <a:lstStyle/>
                    <a:p>
                      <a:pPr marL="127000">
                        <a:lnSpc>
                          <a:spcPts val="2150"/>
                        </a:lnSpc>
                        <a:spcBef>
                          <a:spcPts val="545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Transverse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2150"/>
                        </a:lnSpc>
                        <a:spcBef>
                          <a:spcPts val="5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ts val="2150"/>
                        </a:lnSpc>
                        <a:spcBef>
                          <a:spcPts val="5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2150"/>
                        </a:lnSpc>
                        <a:spcBef>
                          <a:spcPts val="5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3124200"/>
            <a:ext cx="4114800" cy="2819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6574" y="498220"/>
            <a:ext cx="1227950" cy="10492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60245" y="6428638"/>
            <a:ext cx="6750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3/26/2016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7307" y="6428638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4084" y="6428638"/>
            <a:ext cx="704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Dr.shatarat</a:t>
            </a:r>
            <a:endParaRPr sz="120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3600272"/>
            <a:ext cx="4572000" cy="1146468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34620" marR="125095" algn="ctr">
              <a:spcBef>
                <a:spcPts val="3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4-The platypelloid type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dirty="0">
                <a:latin typeface="Times New Roman"/>
                <a:cs typeface="Times New Roman"/>
              </a:rPr>
              <a:t>present in </a:t>
            </a:r>
            <a:r>
              <a:rPr spc="5" dirty="0">
                <a:latin typeface="Times New Roman"/>
                <a:cs typeface="Times New Roman"/>
              </a:rPr>
              <a:t>only about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2%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women,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wide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pelvis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flattened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brim, </a:t>
            </a:r>
            <a:r>
              <a:rPr spc="-10" dirty="0">
                <a:latin typeface="Times New Roman"/>
                <a:cs typeface="Times New Roman"/>
              </a:rPr>
              <a:t>with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promontory </a:t>
            </a:r>
            <a:r>
              <a:rPr spc="5"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sacrum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pushed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forward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9224" y="1062080"/>
            <a:ext cx="4572000" cy="868186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 anchor="ctr">
            <a:spAutoFit/>
          </a:bodyPr>
          <a:lstStyle/>
          <a:p>
            <a:pPr marL="165100" marR="153035" algn="ctr">
              <a:lnSpc>
                <a:spcPct val="100000"/>
              </a:lnSpc>
              <a:spcBef>
                <a:spcPts val="29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3-The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anthropoid</a:t>
            </a:r>
            <a:r>
              <a:rPr sz="18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about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24%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white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females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41%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black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females,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long,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narrow,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oval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shaped.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70558" y="914400"/>
            <a:ext cx="4255891" cy="2604977"/>
            <a:chOff x="5052065" y="175260"/>
            <a:chExt cx="3668395" cy="30587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2065" y="175260"/>
              <a:ext cx="3668258" cy="30586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9" y="228600"/>
              <a:ext cx="3505200" cy="2895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86349" y="209550"/>
              <a:ext cx="3543300" cy="2933700"/>
            </a:xfrm>
            <a:custGeom>
              <a:avLst/>
              <a:gdLst/>
              <a:ahLst/>
              <a:cxnLst/>
              <a:rect l="l" t="t" r="r" b="b"/>
              <a:pathLst>
                <a:path w="3543300" h="2933700">
                  <a:moveTo>
                    <a:pt x="0" y="2933700"/>
                  </a:moveTo>
                  <a:lnTo>
                    <a:pt x="3543300" y="2933700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2933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576065" y="3604253"/>
            <a:ext cx="4250515" cy="2796547"/>
            <a:chOff x="5052054" y="3604252"/>
            <a:chExt cx="3820795" cy="29063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2054" y="3604252"/>
              <a:ext cx="3820677" cy="2906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399" y="3657600"/>
              <a:ext cx="3657600" cy="27432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86349" y="3638550"/>
              <a:ext cx="3695700" cy="2781300"/>
            </a:xfrm>
            <a:custGeom>
              <a:avLst/>
              <a:gdLst/>
              <a:ahLst/>
              <a:cxnLst/>
              <a:rect l="l" t="t" r="r" b="b"/>
              <a:pathLst>
                <a:path w="3695700" h="2781300">
                  <a:moveTo>
                    <a:pt x="0" y="2781300"/>
                  </a:moveTo>
                  <a:lnTo>
                    <a:pt x="3695700" y="2781300"/>
                  </a:lnTo>
                  <a:lnTo>
                    <a:pt x="3695700" y="0"/>
                  </a:lnTo>
                  <a:lnTo>
                    <a:pt x="0" y="0"/>
                  </a:lnTo>
                  <a:lnTo>
                    <a:pt x="0" y="2781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0793" y="1"/>
            <a:ext cx="4527207" cy="62503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800687"/>
            <a:ext cx="4235066" cy="1422184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 anchor="ctr">
            <a:spAutoFit/>
          </a:bodyPr>
          <a:lstStyle/>
          <a:p>
            <a:pPr marL="146685" marR="139700" indent="1905" algn="ctr">
              <a:lnSpc>
                <a:spcPct val="100000"/>
              </a:lnSpc>
              <a:spcBef>
                <a:spcPts val="290"/>
              </a:spcBef>
            </a:pPr>
            <a:r>
              <a:rPr sz="1800" spc="-10" dirty="0">
                <a:latin typeface="Times New Roman"/>
                <a:cs typeface="Times New Roman"/>
              </a:rPr>
              <a:t>The pelvic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inlet</a:t>
            </a:r>
            <a:r>
              <a:rPr sz="1800" dirty="0">
                <a:latin typeface="Times New Roman"/>
                <a:cs typeface="Times New Roman"/>
              </a:rPr>
              <a:t> 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women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circular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shape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compared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with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heart-shaped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pelvic</a:t>
            </a:r>
            <a:r>
              <a:rPr sz="1800" spc="-5" dirty="0">
                <a:latin typeface="Times New Roman"/>
                <a:cs typeface="Times New Roman"/>
              </a:rPr>
              <a:t> inlet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men.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 </a:t>
            </a:r>
            <a:r>
              <a:rPr sz="1800" spc="-30" dirty="0">
                <a:latin typeface="Times New Roman"/>
                <a:cs typeface="Times New Roman"/>
              </a:rPr>
              <a:t>more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circular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shape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partly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caused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by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less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distinct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promontory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broader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alae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women.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78500" y="1255267"/>
            <a:ext cx="482600" cy="510540"/>
            <a:chOff x="4254500" y="1255267"/>
            <a:chExt cx="482600" cy="510540"/>
          </a:xfrm>
        </p:grpSpPr>
        <p:sp>
          <p:nvSpPr>
            <p:cNvPr id="5" name="object 5"/>
            <p:cNvSpPr/>
            <p:nvPr/>
          </p:nvSpPr>
          <p:spPr>
            <a:xfrm>
              <a:off x="4267200" y="1267967"/>
              <a:ext cx="457200" cy="485140"/>
            </a:xfrm>
            <a:custGeom>
              <a:avLst/>
              <a:gdLst/>
              <a:ahLst/>
              <a:cxnLst/>
              <a:rect l="l" t="t" r="r" b="b"/>
              <a:pathLst>
                <a:path w="457200" h="485139">
                  <a:moveTo>
                    <a:pt x="228600" y="0"/>
                  </a:moveTo>
                  <a:lnTo>
                    <a:pt x="22860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28600" y="363474"/>
                  </a:lnTo>
                  <a:lnTo>
                    <a:pt x="228600" y="484632"/>
                  </a:lnTo>
                  <a:lnTo>
                    <a:pt x="457200" y="24231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1267967"/>
              <a:ext cx="457200" cy="485140"/>
            </a:xfrm>
            <a:custGeom>
              <a:avLst/>
              <a:gdLst/>
              <a:ahLst/>
              <a:cxnLst/>
              <a:rect l="l" t="t" r="r" b="b"/>
              <a:pathLst>
                <a:path w="457200" h="485139">
                  <a:moveTo>
                    <a:pt x="0" y="121158"/>
                  </a:moveTo>
                  <a:lnTo>
                    <a:pt x="228600" y="121158"/>
                  </a:lnTo>
                  <a:lnTo>
                    <a:pt x="228600" y="0"/>
                  </a:lnTo>
                  <a:lnTo>
                    <a:pt x="457200" y="242316"/>
                  </a:lnTo>
                  <a:lnTo>
                    <a:pt x="228600" y="484632"/>
                  </a:lnTo>
                  <a:lnTo>
                    <a:pt x="2286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00" y="5029200"/>
            <a:ext cx="4267200" cy="87011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55575" marR="148590" algn="ctr">
              <a:spcBef>
                <a:spcPts val="305"/>
              </a:spcBef>
            </a:pP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angle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formed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by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10" dirty="0">
                <a:latin typeface="Times New Roman"/>
                <a:cs typeface="Times New Roman"/>
              </a:rPr>
              <a:t>two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arms</a:t>
            </a:r>
            <a:r>
              <a:rPr b="1" spc="7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pubic arch </a:t>
            </a:r>
            <a:r>
              <a:rPr b="1" spc="-5" dirty="0">
                <a:latin typeface="Times New Roman"/>
                <a:cs typeface="Times New Roman"/>
              </a:rPr>
              <a:t>is </a:t>
            </a:r>
            <a:r>
              <a:rPr b="1" dirty="0">
                <a:latin typeface="Times New Roman"/>
                <a:cs typeface="Times New Roman"/>
              </a:rPr>
              <a:t>larger </a:t>
            </a:r>
            <a:r>
              <a:rPr b="1" spc="-5" dirty="0">
                <a:latin typeface="Times New Roman"/>
                <a:cs typeface="Times New Roman"/>
              </a:rPr>
              <a:t>in women </a:t>
            </a:r>
            <a:r>
              <a:rPr b="1" dirty="0">
                <a:latin typeface="Times New Roman"/>
                <a:cs typeface="Times New Roman"/>
              </a:rPr>
              <a:t>(80-85°)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than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men </a:t>
            </a:r>
            <a:r>
              <a:rPr b="1" dirty="0">
                <a:latin typeface="Times New Roman"/>
                <a:cs typeface="Times New Roman"/>
              </a:rPr>
              <a:t>(50-60°).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0" y="2285961"/>
            <a:ext cx="4267200" cy="868828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89230" marR="179705" algn="ctr">
              <a:spcBef>
                <a:spcPts val="295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outlet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larger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female</a:t>
            </a:r>
            <a:r>
              <a:rPr b="1" spc="9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than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male</a:t>
            </a:r>
            <a:r>
              <a:rPr b="1" spc="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because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everted</a:t>
            </a:r>
            <a:r>
              <a:rPr b="1" spc="6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ischial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tuberosities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female.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78500" y="2474467"/>
            <a:ext cx="406400" cy="510540"/>
            <a:chOff x="4254500" y="2474467"/>
            <a:chExt cx="406400" cy="510540"/>
          </a:xfrm>
        </p:grpSpPr>
        <p:sp>
          <p:nvSpPr>
            <p:cNvPr id="10" name="object 10"/>
            <p:cNvSpPr/>
            <p:nvPr/>
          </p:nvSpPr>
          <p:spPr>
            <a:xfrm>
              <a:off x="4267200" y="2487167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190500" y="0"/>
                  </a:moveTo>
                  <a:lnTo>
                    <a:pt x="19050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90500" y="363474"/>
                  </a:lnTo>
                  <a:lnTo>
                    <a:pt x="190500" y="484632"/>
                  </a:lnTo>
                  <a:lnTo>
                    <a:pt x="381000" y="242316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0" y="2487167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8"/>
                  </a:moveTo>
                  <a:lnTo>
                    <a:pt x="190500" y="121158"/>
                  </a:lnTo>
                  <a:lnTo>
                    <a:pt x="190500" y="0"/>
                  </a:lnTo>
                  <a:lnTo>
                    <a:pt x="381000" y="242316"/>
                  </a:lnTo>
                  <a:lnTo>
                    <a:pt x="190500" y="484632"/>
                  </a:lnTo>
                  <a:lnTo>
                    <a:pt x="1905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24000" y="3809974"/>
            <a:ext cx="4191000" cy="59247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spcBef>
                <a:spcPts val="300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cavity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</a:t>
            </a:r>
            <a:r>
              <a:rPr b="1" dirty="0">
                <a:latin typeface="Times New Roman"/>
                <a:cs typeface="Times New Roman"/>
              </a:rPr>
              <a:t> wider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and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shallower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</a:t>
            </a:r>
            <a:r>
              <a:rPr b="1" spc="-10" dirty="0">
                <a:latin typeface="Times New Roman"/>
                <a:cs typeface="Times New Roman"/>
              </a:rPr>
              <a:t> the</a:t>
            </a:r>
            <a:endParaRPr>
              <a:latin typeface="Times New Roman"/>
              <a:cs typeface="Times New Roman"/>
            </a:endParaRPr>
          </a:p>
          <a:p>
            <a:pPr marL="91440">
              <a:spcBef>
                <a:spcPts val="5"/>
              </a:spcBef>
            </a:pPr>
            <a:r>
              <a:rPr b="1" spc="-15" dirty="0">
                <a:latin typeface="Times New Roman"/>
                <a:cs typeface="Times New Roman"/>
              </a:rPr>
              <a:t>female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than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male.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02300" y="3693668"/>
            <a:ext cx="482600" cy="1805939"/>
            <a:chOff x="4178300" y="3693667"/>
            <a:chExt cx="482600" cy="1805939"/>
          </a:xfrm>
        </p:grpSpPr>
        <p:sp>
          <p:nvSpPr>
            <p:cNvPr id="14" name="object 14"/>
            <p:cNvSpPr/>
            <p:nvPr/>
          </p:nvSpPr>
          <p:spPr>
            <a:xfrm>
              <a:off x="4191000" y="3706367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190500" y="0"/>
                  </a:moveTo>
                  <a:lnTo>
                    <a:pt x="190500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190500" y="363473"/>
                  </a:lnTo>
                  <a:lnTo>
                    <a:pt x="190500" y="484631"/>
                  </a:lnTo>
                  <a:lnTo>
                    <a:pt x="381000" y="24231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91000" y="3706367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7"/>
                  </a:moveTo>
                  <a:lnTo>
                    <a:pt x="190500" y="121157"/>
                  </a:lnTo>
                  <a:lnTo>
                    <a:pt x="190500" y="0"/>
                  </a:lnTo>
                  <a:lnTo>
                    <a:pt x="381000" y="242315"/>
                  </a:lnTo>
                  <a:lnTo>
                    <a:pt x="190500" y="484631"/>
                  </a:lnTo>
                  <a:lnTo>
                    <a:pt x="190500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7200" y="5001767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190500" y="0"/>
                  </a:moveTo>
                  <a:lnTo>
                    <a:pt x="190500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190500" y="363473"/>
                  </a:lnTo>
                  <a:lnTo>
                    <a:pt x="190500" y="484631"/>
                  </a:lnTo>
                  <a:lnTo>
                    <a:pt x="381000" y="24231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7200" y="5001767"/>
              <a:ext cx="381000" cy="485140"/>
            </a:xfrm>
            <a:custGeom>
              <a:avLst/>
              <a:gdLst/>
              <a:ahLst/>
              <a:cxnLst/>
              <a:rect l="l" t="t" r="r" b="b"/>
              <a:pathLst>
                <a:path w="381000" h="485139">
                  <a:moveTo>
                    <a:pt x="0" y="121157"/>
                  </a:moveTo>
                  <a:lnTo>
                    <a:pt x="190500" y="121157"/>
                  </a:lnTo>
                  <a:lnTo>
                    <a:pt x="190500" y="0"/>
                  </a:lnTo>
                  <a:lnTo>
                    <a:pt x="381000" y="242315"/>
                  </a:lnTo>
                  <a:lnTo>
                    <a:pt x="190500" y="484631"/>
                  </a:lnTo>
                  <a:lnTo>
                    <a:pt x="190500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5935" y="997704"/>
            <a:ext cx="3352800" cy="246253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49860" marR="146685" algn="ctr">
              <a:spcBef>
                <a:spcPts val="290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female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pelvic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floor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serves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important </a:t>
            </a:r>
            <a:r>
              <a:rPr dirty="0">
                <a:latin typeface="Times New Roman"/>
                <a:cs typeface="Times New Roman"/>
              </a:rPr>
              <a:t>function </a:t>
            </a:r>
            <a:r>
              <a:rPr spc="5" dirty="0">
                <a:latin typeface="Times New Roman"/>
                <a:cs typeface="Times New Roman"/>
              </a:rPr>
              <a:t>during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second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stage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labor</a:t>
            </a:r>
          </a:p>
          <a:p>
            <a:pPr marL="1270" algn="ctr">
              <a:lnSpc>
                <a:spcPts val="3350"/>
              </a:lnSpc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pelvic</a:t>
            </a:r>
            <a:r>
              <a:rPr sz="28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inlet</a:t>
            </a:r>
            <a:r>
              <a:rPr spc="5" dirty="0">
                <a:latin typeface="Times New Roman"/>
                <a:cs typeface="Times New Roman"/>
              </a:rPr>
              <a:t>,</a:t>
            </a:r>
            <a:endParaRPr dirty="0">
              <a:latin typeface="Times New Roman"/>
              <a:cs typeface="Times New Roman"/>
            </a:endParaRPr>
          </a:p>
          <a:p>
            <a:pPr marL="109855" marR="102870" indent="3175" algn="ctr">
              <a:spcBef>
                <a:spcPts val="1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widest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diameter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transverse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so that the </a:t>
            </a:r>
            <a:r>
              <a:rPr spc="-5" dirty="0">
                <a:latin typeface="Times New Roman"/>
                <a:cs typeface="Times New Roman"/>
              </a:rPr>
              <a:t>longest axis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baby's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head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(anteroposterior) 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takes</a:t>
            </a:r>
            <a:r>
              <a:rPr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up</a:t>
            </a:r>
            <a:r>
              <a:rPr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transverse</a:t>
            </a:r>
            <a:r>
              <a:rPr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position.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180078"/>
            <a:ext cx="5562600" cy="31418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 anchor="ctr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Times New Roman"/>
                <a:cs typeface="Times New Roman"/>
              </a:rPr>
              <a:t>Functional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Significance</a:t>
            </a:r>
            <a:r>
              <a:rPr sz="1800" spc="5" dirty="0">
                <a:latin typeface="Times New Roman"/>
                <a:cs typeface="Times New Roman"/>
              </a:rPr>
              <a:t> 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Pelvic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Floor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5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Female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53000" y="685672"/>
            <a:ext cx="5546305" cy="2934561"/>
            <a:chOff x="3429000" y="215900"/>
            <a:chExt cx="5621255" cy="338683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3014" y="831655"/>
              <a:ext cx="2747241" cy="2771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1066800"/>
              <a:ext cx="2771775" cy="20859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9700" y="215900"/>
              <a:ext cx="1183385" cy="8374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132232" y="3830674"/>
            <a:ext cx="5261332" cy="2545233"/>
            <a:chOff x="3581400" y="3971925"/>
            <a:chExt cx="5261332" cy="2545233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9031" y="3971925"/>
              <a:ext cx="2643701" cy="25452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1400" y="4267200"/>
              <a:ext cx="2438400" cy="206692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71600" y="3844445"/>
            <a:ext cx="3581400" cy="2531462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7790" marR="88265" indent="1270" algn="ctr">
              <a:spcBef>
                <a:spcPts val="300"/>
              </a:spcBef>
            </a:pPr>
            <a:r>
              <a:rPr spc="-5" dirty="0">
                <a:latin typeface="Times New Roman"/>
                <a:cs typeface="Times New Roman"/>
              </a:rPr>
              <a:t>When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head</a:t>
            </a:r>
            <a:r>
              <a:rPr spc="4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reaches</a:t>
            </a:r>
            <a:r>
              <a:rPr u="heavy" spc="4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pelvic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floor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gutter </a:t>
            </a:r>
            <a:r>
              <a:rPr dirty="0">
                <a:latin typeface="Times New Roman"/>
                <a:cs typeface="Times New Roman"/>
              </a:rPr>
              <a:t>shape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floor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tends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cause</a:t>
            </a:r>
            <a:r>
              <a:rPr spc="5" dirty="0">
                <a:latin typeface="Times New Roman"/>
                <a:cs typeface="Times New Roman"/>
              </a:rPr>
              <a:t> 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baby's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head </a:t>
            </a:r>
            <a:r>
              <a:rPr dirty="0">
                <a:latin typeface="Times New Roman"/>
                <a:cs typeface="Times New Roman"/>
              </a:rPr>
              <a:t>to rotate </a:t>
            </a:r>
            <a:r>
              <a:rPr spc="-5" dirty="0">
                <a:latin typeface="Times New Roman"/>
                <a:cs typeface="Times New Roman"/>
              </a:rPr>
              <a:t>so </a:t>
            </a:r>
            <a:r>
              <a:rPr dirty="0">
                <a:latin typeface="Times New Roman"/>
                <a:cs typeface="Times New Roman"/>
              </a:rPr>
              <a:t>that its </a:t>
            </a:r>
            <a:r>
              <a:rPr spc="5" dirty="0">
                <a:latin typeface="Times New Roman"/>
                <a:cs typeface="Times New Roman"/>
              </a:rPr>
              <a:t>long </a:t>
            </a:r>
            <a:r>
              <a:rPr spc="-10" dirty="0">
                <a:latin typeface="Times New Roman"/>
                <a:cs typeface="Times New Roman"/>
              </a:rPr>
              <a:t>axis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comes </a:t>
            </a:r>
            <a:r>
              <a:rPr dirty="0">
                <a:latin typeface="Times New Roman"/>
                <a:cs typeface="Times New Roman"/>
              </a:rPr>
              <a:t>to lie in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anteroposterior</a:t>
            </a:r>
            <a:r>
              <a:rPr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position.</a:t>
            </a:r>
            <a:r>
              <a:rPr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occipital </a:t>
            </a:r>
            <a:r>
              <a:rPr dirty="0">
                <a:latin typeface="Times New Roman"/>
                <a:cs typeface="Times New Roman"/>
              </a:rPr>
              <a:t>part </a:t>
            </a:r>
            <a:r>
              <a:rPr spc="5"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head </a:t>
            </a:r>
            <a:r>
              <a:rPr spc="5" dirty="0">
                <a:latin typeface="Times New Roman"/>
                <a:cs typeface="Times New Roman"/>
              </a:rPr>
              <a:t>now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moves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downward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forward 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along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gutter </a:t>
            </a:r>
            <a:r>
              <a:rPr spc="5" dirty="0">
                <a:latin typeface="Times New Roman"/>
                <a:cs typeface="Times New Roman"/>
              </a:rPr>
              <a:t>until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lies </a:t>
            </a:r>
            <a:r>
              <a:rPr dirty="0">
                <a:latin typeface="Times New Roman"/>
                <a:cs typeface="Times New Roman"/>
              </a:rPr>
              <a:t>under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pubic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arch.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1676400"/>
            <a:ext cx="4572000" cy="258572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9860" marR="132715" indent="-1905" algn="ctr">
              <a:spcBef>
                <a:spcPts val="295"/>
              </a:spcBef>
            </a:pPr>
            <a:r>
              <a:rPr spc="-20" dirty="0">
                <a:latin typeface="Times New Roman"/>
                <a:cs typeface="Times New Roman"/>
              </a:rPr>
              <a:t>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baby's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head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passes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through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lower </a:t>
            </a:r>
            <a:r>
              <a:rPr dirty="0">
                <a:latin typeface="Times New Roman"/>
                <a:cs typeface="Times New Roman"/>
              </a:rPr>
              <a:t> part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birth canal, the </a:t>
            </a:r>
            <a:r>
              <a:rPr spc="-10" dirty="0">
                <a:latin typeface="Times New Roman"/>
                <a:cs typeface="Times New Roman"/>
              </a:rPr>
              <a:t>small </a:t>
            </a:r>
            <a:r>
              <a:rPr spc="-5" dirty="0">
                <a:latin typeface="Times New Roman"/>
                <a:cs typeface="Times New Roman"/>
              </a:rPr>
              <a:t>gap </a:t>
            </a:r>
            <a:r>
              <a:rPr dirty="0">
                <a:latin typeface="Times New Roman"/>
                <a:cs typeface="Times New Roman"/>
              </a:rPr>
              <a:t>that </a:t>
            </a:r>
            <a:r>
              <a:rPr spc="-5" dirty="0">
                <a:latin typeface="Times New Roman"/>
                <a:cs typeface="Times New Roman"/>
              </a:rPr>
              <a:t>exists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anterior part </a:t>
            </a:r>
            <a:r>
              <a:rPr spc="5"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pelvic </a:t>
            </a:r>
            <a:r>
              <a:rPr dirty="0">
                <a:latin typeface="Times New Roman"/>
                <a:cs typeface="Times New Roman"/>
              </a:rPr>
              <a:t>diaphragm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becomes </a:t>
            </a:r>
            <a:r>
              <a:rPr dirty="0">
                <a:latin typeface="Times New Roman"/>
                <a:cs typeface="Times New Roman"/>
              </a:rPr>
              <a:t>enormously </a:t>
            </a:r>
            <a:r>
              <a:rPr spc="-5" dirty="0">
                <a:latin typeface="Times New Roman"/>
                <a:cs typeface="Times New Roman"/>
              </a:rPr>
              <a:t>enlarged so </a:t>
            </a:r>
            <a:r>
              <a:rPr dirty="0">
                <a:latin typeface="Times New Roman"/>
                <a:cs typeface="Times New Roman"/>
              </a:rPr>
              <a:t>that the head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may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slip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through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perineum.</a:t>
            </a:r>
            <a:endParaRPr>
              <a:latin typeface="Times New Roman"/>
              <a:cs typeface="Times New Roman"/>
            </a:endParaRPr>
          </a:p>
          <a:p>
            <a:pPr marL="168275" marR="160655" indent="4445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Once the </a:t>
            </a:r>
            <a:r>
              <a:rPr spc="5" dirty="0">
                <a:latin typeface="Times New Roman"/>
                <a:cs typeface="Times New Roman"/>
              </a:rPr>
              <a:t>baby </a:t>
            </a:r>
            <a:r>
              <a:rPr dirty="0">
                <a:latin typeface="Times New Roman"/>
                <a:cs typeface="Times New Roman"/>
              </a:rPr>
              <a:t>has </a:t>
            </a:r>
            <a:r>
              <a:rPr spc="-5" dirty="0">
                <a:latin typeface="Times New Roman"/>
                <a:cs typeface="Times New Roman"/>
              </a:rPr>
              <a:t>passed </a:t>
            </a:r>
            <a:r>
              <a:rPr dirty="0">
                <a:latin typeface="Times New Roman"/>
                <a:cs typeface="Times New Roman"/>
              </a:rPr>
              <a:t>through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perineum,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levatores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ani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muscles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recoil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take </a:t>
            </a:r>
            <a:r>
              <a:rPr spc="5" dirty="0">
                <a:latin typeface="Times New Roman"/>
                <a:cs typeface="Times New Roman"/>
              </a:rPr>
              <a:t>up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their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previous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position.</a:t>
            </a:r>
            <a:endParaRPr>
              <a:latin typeface="Times New Roman"/>
              <a:cs typeface="Times New Roman"/>
            </a:endParaRPr>
          </a:p>
          <a:p>
            <a:pPr marL="3175" algn="ctr"/>
            <a:r>
              <a:rPr spc="-20" dirty="0">
                <a:latin typeface="Times New Roman"/>
                <a:cs typeface="Times New Roman"/>
              </a:rPr>
              <a:t>Occur.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30592" y="368300"/>
            <a:ext cx="3737610" cy="4070350"/>
            <a:chOff x="5406592" y="368300"/>
            <a:chExt cx="3737610" cy="4070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6592" y="990600"/>
              <a:ext cx="3737407" cy="34480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9899" y="368300"/>
              <a:ext cx="1183385" cy="837438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1099" y="2128115"/>
            <a:ext cx="8026003" cy="36206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130323" y="281991"/>
            <a:ext cx="8077200" cy="1200785"/>
          </a:xfrm>
          <a:custGeom>
            <a:avLst/>
            <a:gdLst/>
            <a:ahLst/>
            <a:cxnLst/>
            <a:rect l="l" t="t" r="r" b="b"/>
            <a:pathLst>
              <a:path w="8077200" h="1200785">
                <a:moveTo>
                  <a:pt x="0" y="1200327"/>
                </a:moveTo>
                <a:lnTo>
                  <a:pt x="8077200" y="1200327"/>
                </a:lnTo>
                <a:lnTo>
                  <a:pt x="80772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8598" y="328930"/>
            <a:ext cx="7740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985" algn="ctr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anteroposterior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diameter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presenting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maternal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pelvis</a:t>
            </a:r>
            <a:r>
              <a:rPr dirty="0">
                <a:latin typeface="Times New Roman"/>
                <a:cs typeface="Times New Roman"/>
              </a:rPr>
              <a:t> depends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degree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-5" dirty="0">
                <a:latin typeface="Times New Roman"/>
                <a:cs typeface="Times New Roman"/>
              </a:rPr>
              <a:t>flexion </a:t>
            </a:r>
            <a:r>
              <a:rPr spc="5" dirty="0">
                <a:latin typeface="Times New Roman"/>
                <a:cs typeface="Times New Roman"/>
              </a:rPr>
              <a:t>or </a:t>
            </a:r>
            <a:r>
              <a:rPr spc="-5" dirty="0">
                <a:latin typeface="Times New Roman"/>
                <a:cs typeface="Times New Roman"/>
              </a:rPr>
              <a:t>extension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head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5" dirty="0">
                <a:latin typeface="Times New Roman"/>
                <a:cs typeface="Times New Roman"/>
              </a:rPr>
              <a:t>is important because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various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diameters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differ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length.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The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following </a:t>
            </a:r>
            <a:r>
              <a:rPr spc="-10" dirty="0">
                <a:latin typeface="Times New Roman"/>
                <a:cs typeface="Times New Roman"/>
              </a:rPr>
              <a:t>measurements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are </a:t>
            </a:r>
            <a:r>
              <a:rPr dirty="0">
                <a:latin typeface="Times New Roman"/>
                <a:cs typeface="Times New Roman"/>
              </a:rPr>
              <a:t>considered </a:t>
            </a:r>
            <a:r>
              <a:rPr spc="-10" dirty="0">
                <a:latin typeface="Times New Roman"/>
                <a:cs typeface="Times New Roman"/>
              </a:rPr>
              <a:t>average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for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term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fetus: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688" y="882383"/>
            <a:ext cx="1183360" cy="837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7800" y="685800"/>
            <a:ext cx="5029200" cy="5105400"/>
            <a:chOff x="4330700" y="0"/>
            <a:chExt cx="4660900" cy="6032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381000"/>
              <a:ext cx="4648200" cy="5638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0700" y="0"/>
              <a:ext cx="1183386" cy="83743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2000" y="1076642"/>
            <a:ext cx="3962400" cy="424751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spcBef>
                <a:spcPts val="290"/>
              </a:spcBef>
            </a:pPr>
            <a:r>
              <a:rPr b="1" spc="-15" dirty="0">
                <a:latin typeface="Times New Roman"/>
                <a:cs typeface="Times New Roman"/>
              </a:rPr>
              <a:t>Diameters</a:t>
            </a:r>
            <a:endParaRPr>
              <a:latin typeface="Times New Roman"/>
              <a:cs typeface="Times New Roman"/>
            </a:endParaRPr>
          </a:p>
          <a:p>
            <a:pPr marL="90805" marR="192405">
              <a:buFont typeface="Times New Roman"/>
              <a:buAutoNum type="arabicPeriod"/>
              <a:tabLst>
                <a:tab pos="317500" algn="l"/>
              </a:tabLst>
            </a:pPr>
            <a:r>
              <a:rPr b="1" spc="-10" dirty="0">
                <a:latin typeface="Times New Roman"/>
                <a:cs typeface="Times New Roman"/>
              </a:rPr>
              <a:t>Suboccipitobregmatic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(9.5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cm),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presenting anteroposterior </a:t>
            </a:r>
            <a:r>
              <a:rPr spc="-5" dirty="0">
                <a:latin typeface="Times New Roman"/>
                <a:cs typeface="Times New Roman"/>
              </a:rPr>
              <a:t>diameter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when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head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well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flexed,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as</a:t>
            </a:r>
            <a:r>
              <a:rPr dirty="0">
                <a:latin typeface="Times New Roman"/>
                <a:cs typeface="Times New Roman"/>
              </a:rPr>
              <a:t> in </a:t>
            </a:r>
            <a:r>
              <a:rPr spc="-5" dirty="0">
                <a:latin typeface="Times New Roman"/>
                <a:cs typeface="Times New Roman"/>
              </a:rPr>
              <a:t>an </a:t>
            </a:r>
            <a:r>
              <a:rPr dirty="0">
                <a:latin typeface="Times New Roman"/>
                <a:cs typeface="Times New Roman"/>
              </a:rPr>
              <a:t> occipitotransverse </a:t>
            </a:r>
            <a:r>
              <a:rPr spc="5" dirty="0">
                <a:latin typeface="Times New Roman"/>
                <a:cs typeface="Times New Roman"/>
              </a:rPr>
              <a:t>or </a:t>
            </a:r>
            <a:r>
              <a:rPr dirty="0">
                <a:latin typeface="Times New Roman"/>
                <a:cs typeface="Times New Roman"/>
              </a:rPr>
              <a:t>occipitoanterior </a:t>
            </a:r>
            <a:r>
              <a:rPr spc="5" dirty="0">
                <a:latin typeface="Times New Roman"/>
                <a:cs typeface="Times New Roman"/>
              </a:rPr>
              <a:t> position;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extends from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undersurface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occipital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bone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junction </a:t>
            </a:r>
            <a:r>
              <a:rPr spc="-10" dirty="0">
                <a:latin typeface="Times New Roman"/>
                <a:cs typeface="Times New Roman"/>
              </a:rPr>
              <a:t>with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neck </a:t>
            </a:r>
            <a:r>
              <a:rPr dirty="0">
                <a:latin typeface="Times New Roman"/>
                <a:cs typeface="Times New Roman"/>
              </a:rPr>
              <a:t>to the </a:t>
            </a:r>
            <a:r>
              <a:rPr spc="-5" dirty="0">
                <a:latin typeface="Times New Roman"/>
                <a:cs typeface="Times New Roman"/>
              </a:rPr>
              <a:t>center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fontanelle.</a:t>
            </a:r>
            <a:endParaRPr>
              <a:latin typeface="Times New Roman"/>
              <a:cs typeface="Times New Roman"/>
            </a:endParaRPr>
          </a:p>
          <a:p>
            <a:pPr marL="90805" marR="137160">
              <a:spcBef>
                <a:spcPts val="5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b="1" spc="-10" dirty="0">
                <a:latin typeface="Times New Roman"/>
                <a:cs typeface="Times New Roman"/>
              </a:rPr>
              <a:t>Occipitofrontal</a:t>
            </a:r>
            <a:r>
              <a:rPr b="1" spc="60" dirty="0">
                <a:latin typeface="Times New Roman"/>
                <a:cs typeface="Times New Roman"/>
              </a:rPr>
              <a:t> </a:t>
            </a:r>
            <a:r>
              <a:rPr b="1" spc="-30" dirty="0">
                <a:latin typeface="Times New Roman"/>
                <a:cs typeface="Times New Roman"/>
              </a:rPr>
              <a:t>(11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cm),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presenting anteroposterior </a:t>
            </a:r>
            <a:r>
              <a:rPr spc="-5" dirty="0">
                <a:latin typeface="Times New Roman"/>
                <a:cs typeface="Times New Roman"/>
              </a:rPr>
              <a:t>diameter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when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head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deflexed,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5" dirty="0">
                <a:latin typeface="Times New Roman"/>
                <a:cs typeface="Times New Roman"/>
              </a:rPr>
              <a:t>an </a:t>
            </a:r>
            <a:r>
              <a:rPr dirty="0">
                <a:latin typeface="Times New Roman"/>
                <a:cs typeface="Times New Roman"/>
              </a:rPr>
              <a:t> occipitoposterior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presentation;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extends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external </a:t>
            </a:r>
            <a:r>
              <a:rPr dirty="0">
                <a:latin typeface="Times New Roman"/>
                <a:cs typeface="Times New Roman"/>
              </a:rPr>
              <a:t>occipital protuberance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glabella.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24</TotalTime>
  <Words>1680</Words>
  <Application>Microsoft Office PowerPoint</Application>
  <PresentationFormat>Widescreen</PresentationFormat>
  <Paragraphs>139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Simplified Arabic Fixed</vt:lpstr>
      <vt:lpstr>Times New Roman</vt:lpstr>
      <vt:lpstr>Wingdings</vt:lpstr>
      <vt:lpstr>MediTec</vt:lpstr>
      <vt:lpstr>PowerPoint Presentation</vt:lpstr>
      <vt:lpstr>PowerPoint Presentation</vt:lpstr>
      <vt:lpstr>PowerPoint Presentation</vt:lpstr>
      <vt:lpstr>3-The anthropoid type, present in about 24%  of white females and 41% of black females, is  long, narrow, and oval shaped.</vt:lpstr>
      <vt:lpstr>The pelvic inlet in women is circular in  shape compared with the heart-shaped  pelvic inlet in men. The more circular  shape is partly caused by the less distinct  promontory and broader alae in women.</vt:lpstr>
      <vt:lpstr>Functional Significance of the Pelvic Floor in the Female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Diameters</vt:lpstr>
      <vt:lpstr>PowerPoint Presentation</vt:lpstr>
      <vt:lpstr>PowerPoint Presentation</vt:lpstr>
      <vt:lpstr>PowerPoint Presentation</vt:lpstr>
      <vt:lpstr>PowerPoint Presentation</vt:lpstr>
      <vt:lpstr>Transverse diameters: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 of mid cavity (plane of  greatest pelvic dimensions)   pass between the middle of 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Dr.Amjad</dc:creator>
  <cp:lastModifiedBy>Rasha</cp:lastModifiedBy>
  <cp:revision>4</cp:revision>
  <dcterms:created xsi:type="dcterms:W3CDTF">2021-05-10T08:35:16Z</dcterms:created>
  <dcterms:modified xsi:type="dcterms:W3CDTF">2021-11-22T14:40:39Z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2021-05-10T00:00:00Z</vt:filetime>
  </property>
</Properties>
</file>