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jpg"/>
  <Override PartName="/ppt/media/image5.jpg" ContentType="image/jpg"/>
  <Override PartName="/ppt/media/image8.jpg" ContentType="image/jpg"/>
  <Override PartName="/ppt/media/image9.jpg" ContentType="image/jpg"/>
  <Override PartName="/ppt/media/image14.jpg" ContentType="image/jpg"/>
  <Override PartName="/ppt/media/image15.jpg" ContentType="image/jpg"/>
  <Override PartName="/ppt/media/image16.jpg" ContentType="image/jpg"/>
  <Override PartName="/ppt/media/image20.jpg" ContentType="image/jpg"/>
  <Override PartName="/ppt/media/image22.jpg" ContentType="image/jpg"/>
  <Override PartName="/ppt/media/image24.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2" r:id="rId1"/>
  </p:sldMasterIdLst>
  <p:sldIdLst>
    <p:sldId id="28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86"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en-US" smtClean="0"/>
              <a:t>Click to edit Master title style</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umsplatzhalter 3"/>
          <p:cNvSpPr>
            <a:spLocks noGrp="1"/>
          </p:cNvSpPr>
          <p:nvPr>
            <p:ph type="dt" sz="half" idx="10"/>
          </p:nvPr>
        </p:nvSpPr>
        <p:spPr/>
        <p:txBody>
          <a:bodyPr/>
          <a:lstStyle/>
          <a:p>
            <a:fld id="{1D8BD707-D9CF-40AE-B4C6-C98DA3205C09}" type="datetimeFigureOut">
              <a:rPr lang="en-US" smtClean="0"/>
              <a:t>11/22/2021</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9652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umsplatzhalter 3"/>
          <p:cNvSpPr>
            <a:spLocks noGrp="1"/>
          </p:cNvSpPr>
          <p:nvPr>
            <p:ph type="dt" sz="half" idx="10"/>
          </p:nvPr>
        </p:nvSpPr>
        <p:spPr/>
        <p:txBody>
          <a:bodyPr/>
          <a:lstStyle/>
          <a:p>
            <a:fld id="{1D8BD707-D9CF-40AE-B4C6-C98DA3205C09}" type="datetimeFigureOut">
              <a:rPr lang="en-US" smtClean="0"/>
              <a:t>11/22/2021</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467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umsplatzhalter 3"/>
          <p:cNvSpPr>
            <a:spLocks noGrp="1"/>
          </p:cNvSpPr>
          <p:nvPr>
            <p:ph type="dt" sz="half" idx="10"/>
          </p:nvPr>
        </p:nvSpPr>
        <p:spPr/>
        <p:txBody>
          <a:bodyPr/>
          <a:lstStyle/>
          <a:p>
            <a:fld id="{1D8BD707-D9CF-40AE-B4C6-C98DA3205C09}" type="datetimeFigureOut">
              <a:rPr lang="en-US" smtClean="0"/>
              <a:t>11/22/2021</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7842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umsplatzhalter 3"/>
          <p:cNvSpPr>
            <a:spLocks noGrp="1"/>
          </p:cNvSpPr>
          <p:nvPr>
            <p:ph type="dt" sz="half" idx="10"/>
          </p:nvPr>
        </p:nvSpPr>
        <p:spPr/>
        <p:txBody>
          <a:bodyPr/>
          <a:lstStyle/>
          <a:p>
            <a:fld id="{1D8BD707-D9CF-40AE-B4C6-C98DA3205C09}" type="datetimeFigureOut">
              <a:rPr lang="en-US" smtClean="0"/>
              <a:t>11/22/2021</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1478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umsplatzhalter 3"/>
          <p:cNvSpPr>
            <a:spLocks noGrp="1"/>
          </p:cNvSpPr>
          <p:nvPr>
            <p:ph type="dt" sz="half" idx="10"/>
          </p:nvPr>
        </p:nvSpPr>
        <p:spPr/>
        <p:txBody>
          <a:bodyPr/>
          <a:lstStyle/>
          <a:p>
            <a:fld id="{1D8BD707-D9CF-40AE-B4C6-C98DA3205C09}" type="datetimeFigureOut">
              <a:rPr lang="en-US" smtClean="0"/>
              <a:t>11/22/2021</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3581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umsplatzhalter 4"/>
          <p:cNvSpPr>
            <a:spLocks noGrp="1"/>
          </p:cNvSpPr>
          <p:nvPr>
            <p:ph type="dt" sz="half" idx="10"/>
          </p:nvPr>
        </p:nvSpPr>
        <p:spPr/>
        <p:txBody>
          <a:bodyPr/>
          <a:lstStyle/>
          <a:p>
            <a:fld id="{1D8BD707-D9CF-40AE-B4C6-C98DA3205C09}" type="datetimeFigureOut">
              <a:rPr lang="en-US" smtClean="0"/>
              <a:t>11/22/2021</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1141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6"/>
          <p:cNvSpPr>
            <a:spLocks noGrp="1"/>
          </p:cNvSpPr>
          <p:nvPr>
            <p:ph type="dt" sz="half" idx="10"/>
          </p:nvPr>
        </p:nvSpPr>
        <p:spPr/>
        <p:txBody>
          <a:bodyPr/>
          <a:lstStyle/>
          <a:p>
            <a:fld id="{1D8BD707-D9CF-40AE-B4C6-C98DA3205C09}" type="datetimeFigureOut">
              <a:rPr lang="en-US" smtClean="0"/>
              <a:t>11/22/2021</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094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Datumsplatzhalter 2"/>
          <p:cNvSpPr>
            <a:spLocks noGrp="1"/>
          </p:cNvSpPr>
          <p:nvPr>
            <p:ph type="dt" sz="half" idx="10"/>
          </p:nvPr>
        </p:nvSpPr>
        <p:spPr/>
        <p:txBody>
          <a:bodyPr/>
          <a:lstStyle/>
          <a:p>
            <a:fld id="{1D8BD707-D9CF-40AE-B4C6-C98DA3205C09}" type="datetimeFigureOut">
              <a:rPr lang="en-US" smtClean="0"/>
              <a:t>11/22/2021</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2819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D8BD707-D9CF-40AE-B4C6-C98DA3205C09}" type="datetimeFigureOut">
              <a:rPr lang="en-US" smtClean="0"/>
              <a:t>11/22/2021</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0533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umsplatzhalter 4"/>
          <p:cNvSpPr>
            <a:spLocks noGrp="1"/>
          </p:cNvSpPr>
          <p:nvPr>
            <p:ph type="dt" sz="half" idx="10"/>
          </p:nvPr>
        </p:nvSpPr>
        <p:spPr/>
        <p:txBody>
          <a:bodyPr/>
          <a:lstStyle/>
          <a:p>
            <a:fld id="{1D8BD707-D9CF-40AE-B4C6-C98DA3205C09}" type="datetimeFigureOut">
              <a:rPr lang="en-US" smtClean="0"/>
              <a:t>11/22/2021</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7382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umsplatzhalter 4"/>
          <p:cNvSpPr>
            <a:spLocks noGrp="1"/>
          </p:cNvSpPr>
          <p:nvPr>
            <p:ph type="dt" sz="half" idx="10"/>
          </p:nvPr>
        </p:nvSpPr>
        <p:spPr/>
        <p:txBody>
          <a:bodyPr/>
          <a:lstStyle/>
          <a:p>
            <a:fld id="{1D8BD707-D9CF-40AE-B4C6-C98DA3205C09}" type="datetimeFigureOut">
              <a:rPr lang="en-US" smtClean="0"/>
              <a:t>11/22/2021</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6198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11/22/2021</a:t>
            </a:fld>
            <a:endParaRPr lang="en-US"/>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0058310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53971" y="2980934"/>
            <a:ext cx="7488844" cy="89110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smtClean="0">
                <a:solidFill>
                  <a:srgbClr val="00B0F0"/>
                </a:solidFill>
                <a:latin typeface="Simplified Arabic Fixed" panose="02070309020205020404" pitchFamily="49" charset="-78"/>
                <a:cs typeface="Simplified Arabic Fixed" panose="02070309020205020404" pitchFamily="49" charset="-78"/>
              </a:rPr>
              <a:t>Fertilization </a:t>
            </a:r>
            <a:endParaRPr lang="en-US" sz="4400" dirty="0">
              <a:solidFill>
                <a:srgbClr val="00B0F0"/>
              </a:solidFill>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31489123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95600" y="1219200"/>
            <a:ext cx="6280404" cy="4443984"/>
          </a:xfrm>
          <a:prstGeom prst="rect">
            <a:avLst/>
          </a:prstGeom>
        </p:spPr>
      </p:pic>
      <p:sp>
        <p:nvSpPr>
          <p:cNvPr id="3" name="object 3"/>
          <p:cNvSpPr txBox="1"/>
          <p:nvPr/>
        </p:nvSpPr>
        <p:spPr>
          <a:xfrm>
            <a:off x="2743200" y="3581400"/>
            <a:ext cx="1586865" cy="368935"/>
          </a:xfrm>
          <a:prstGeom prst="rect">
            <a:avLst/>
          </a:prstGeom>
          <a:ln w="9144">
            <a:solidFill>
              <a:srgbClr val="006FC0"/>
            </a:solidFill>
          </a:ln>
        </p:spPr>
        <p:txBody>
          <a:bodyPr vert="horz" wrap="square" lIns="0" tIns="38735" rIns="0" bIns="0" rtlCol="0">
            <a:spAutoFit/>
          </a:bodyPr>
          <a:lstStyle/>
          <a:p>
            <a:pPr marL="91440">
              <a:lnSpc>
                <a:spcPct val="100000"/>
              </a:lnSpc>
              <a:spcBef>
                <a:spcPts val="305"/>
              </a:spcBef>
            </a:pPr>
            <a:r>
              <a:rPr sz="1800" b="1" spc="-5" dirty="0">
                <a:latin typeface="Times New Roman"/>
                <a:cs typeface="Times New Roman"/>
              </a:rPr>
              <a:t>Corpus</a:t>
            </a:r>
            <a:r>
              <a:rPr sz="1800" b="1" spc="-55" dirty="0">
                <a:latin typeface="Times New Roman"/>
                <a:cs typeface="Times New Roman"/>
              </a:rPr>
              <a:t> </a:t>
            </a:r>
            <a:r>
              <a:rPr sz="1800" b="1" dirty="0">
                <a:latin typeface="Times New Roman"/>
                <a:cs typeface="Times New Roman"/>
              </a:rPr>
              <a:t>luteum</a:t>
            </a:r>
            <a:endParaRPr sz="1800">
              <a:latin typeface="Times New Roman"/>
              <a:cs typeface="Times New Roman"/>
            </a:endParaRPr>
          </a:p>
        </p:txBody>
      </p:sp>
      <p:sp>
        <p:nvSpPr>
          <p:cNvPr id="4" name="object 4"/>
          <p:cNvSpPr/>
          <p:nvPr/>
        </p:nvSpPr>
        <p:spPr>
          <a:xfrm>
            <a:off x="4343272" y="3800855"/>
            <a:ext cx="839469" cy="133350"/>
          </a:xfrm>
          <a:custGeom>
            <a:avLst/>
            <a:gdLst/>
            <a:ahLst/>
            <a:cxnLst/>
            <a:rect l="l" t="t" r="r" b="b"/>
            <a:pathLst>
              <a:path w="839470" h="133350">
                <a:moveTo>
                  <a:pt x="782079" y="90910"/>
                </a:moveTo>
                <a:lnTo>
                  <a:pt x="730503" y="115062"/>
                </a:lnTo>
                <a:lnTo>
                  <a:pt x="728344" y="120904"/>
                </a:lnTo>
                <a:lnTo>
                  <a:pt x="730630" y="125857"/>
                </a:lnTo>
                <a:lnTo>
                  <a:pt x="733043" y="130810"/>
                </a:lnTo>
                <a:lnTo>
                  <a:pt x="738886" y="132969"/>
                </a:lnTo>
                <a:lnTo>
                  <a:pt x="821721" y="94234"/>
                </a:lnTo>
                <a:lnTo>
                  <a:pt x="818641" y="94234"/>
                </a:lnTo>
                <a:lnTo>
                  <a:pt x="782079" y="90910"/>
                </a:lnTo>
                <a:close/>
              </a:path>
              <a:path w="839470" h="133350">
                <a:moveTo>
                  <a:pt x="799905" y="82549"/>
                </a:moveTo>
                <a:lnTo>
                  <a:pt x="782079" y="90910"/>
                </a:lnTo>
                <a:lnTo>
                  <a:pt x="818641" y="94234"/>
                </a:lnTo>
                <a:lnTo>
                  <a:pt x="818801" y="92456"/>
                </a:lnTo>
                <a:lnTo>
                  <a:pt x="813815" y="92456"/>
                </a:lnTo>
                <a:lnTo>
                  <a:pt x="799905" y="82549"/>
                </a:lnTo>
                <a:close/>
              </a:path>
              <a:path w="839470" h="133350">
                <a:moveTo>
                  <a:pt x="748918" y="21971"/>
                </a:moveTo>
                <a:lnTo>
                  <a:pt x="742823" y="22987"/>
                </a:lnTo>
                <a:lnTo>
                  <a:pt x="736473" y="31877"/>
                </a:lnTo>
                <a:lnTo>
                  <a:pt x="737488" y="38100"/>
                </a:lnTo>
                <a:lnTo>
                  <a:pt x="783820" y="71094"/>
                </a:lnTo>
                <a:lnTo>
                  <a:pt x="820419" y="74422"/>
                </a:lnTo>
                <a:lnTo>
                  <a:pt x="818641" y="94234"/>
                </a:lnTo>
                <a:lnTo>
                  <a:pt x="821721" y="94234"/>
                </a:lnTo>
                <a:lnTo>
                  <a:pt x="839088" y="86106"/>
                </a:lnTo>
                <a:lnTo>
                  <a:pt x="753490" y="25146"/>
                </a:lnTo>
                <a:lnTo>
                  <a:pt x="748918" y="21971"/>
                </a:lnTo>
                <a:close/>
              </a:path>
              <a:path w="839470" h="133350">
                <a:moveTo>
                  <a:pt x="815339" y="75311"/>
                </a:moveTo>
                <a:lnTo>
                  <a:pt x="799905" y="82549"/>
                </a:lnTo>
                <a:lnTo>
                  <a:pt x="813815" y="92456"/>
                </a:lnTo>
                <a:lnTo>
                  <a:pt x="815339" y="75311"/>
                </a:lnTo>
                <a:close/>
              </a:path>
              <a:path w="839470" h="133350">
                <a:moveTo>
                  <a:pt x="820340" y="75311"/>
                </a:moveTo>
                <a:lnTo>
                  <a:pt x="815339" y="75311"/>
                </a:lnTo>
                <a:lnTo>
                  <a:pt x="813815" y="92456"/>
                </a:lnTo>
                <a:lnTo>
                  <a:pt x="818801" y="92456"/>
                </a:lnTo>
                <a:lnTo>
                  <a:pt x="820340" y="75311"/>
                </a:lnTo>
                <a:close/>
              </a:path>
              <a:path w="839470" h="133350">
                <a:moveTo>
                  <a:pt x="1777" y="0"/>
                </a:moveTo>
                <a:lnTo>
                  <a:pt x="0" y="19812"/>
                </a:lnTo>
                <a:lnTo>
                  <a:pt x="782079" y="90910"/>
                </a:lnTo>
                <a:lnTo>
                  <a:pt x="799905" y="82549"/>
                </a:lnTo>
                <a:lnTo>
                  <a:pt x="783820" y="71094"/>
                </a:lnTo>
                <a:lnTo>
                  <a:pt x="1777" y="0"/>
                </a:lnTo>
                <a:close/>
              </a:path>
              <a:path w="839470" h="133350">
                <a:moveTo>
                  <a:pt x="783820" y="71094"/>
                </a:moveTo>
                <a:lnTo>
                  <a:pt x="799905" y="82549"/>
                </a:lnTo>
                <a:lnTo>
                  <a:pt x="815339" y="75311"/>
                </a:lnTo>
                <a:lnTo>
                  <a:pt x="820340" y="75311"/>
                </a:lnTo>
                <a:lnTo>
                  <a:pt x="820419" y="74422"/>
                </a:lnTo>
                <a:lnTo>
                  <a:pt x="783820" y="71094"/>
                </a:lnTo>
                <a:close/>
              </a:path>
            </a:pathLst>
          </a:custGeom>
          <a:solidFill>
            <a:srgbClr val="000000"/>
          </a:solidFill>
        </p:spPr>
        <p:txBody>
          <a:bodyPr wrap="square" lIns="0" tIns="0" rIns="0" bIns="0" rtlCol="0"/>
          <a:lstStyle/>
          <a:p>
            <a:endParaRPr/>
          </a:p>
        </p:txBody>
      </p:sp>
      <p:sp>
        <p:nvSpPr>
          <p:cNvPr id="5" name="object 5"/>
          <p:cNvSpPr txBox="1"/>
          <p:nvPr/>
        </p:nvSpPr>
        <p:spPr>
          <a:xfrm>
            <a:off x="8690609" y="6431686"/>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9</a:t>
            </a:r>
            <a:endParaRPr sz="1200">
              <a:latin typeface="Times New Roman"/>
              <a:cs typeface="Times New Roman"/>
            </a:endParaRPr>
          </a:p>
        </p:txBody>
      </p:sp>
      <p:sp>
        <p:nvSpPr>
          <p:cNvPr id="6" name="object 6"/>
          <p:cNvSpPr txBox="1"/>
          <p:nvPr/>
        </p:nvSpPr>
        <p:spPr>
          <a:xfrm>
            <a:off x="4964429" y="6431686"/>
            <a:ext cx="226187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Times New Roman"/>
                <a:cs typeface="Times New Roman"/>
              </a:rPr>
              <a:t>Dr.</a:t>
            </a:r>
            <a:r>
              <a:rPr sz="1200" spc="-5" dirty="0">
                <a:solidFill>
                  <a:srgbClr val="888888"/>
                </a:solidFill>
                <a:latin typeface="Times New Roman"/>
                <a:cs typeface="Times New Roman"/>
              </a:rPr>
              <a:t> Shatarat</a:t>
            </a:r>
            <a:r>
              <a:rPr sz="1200" spc="320" dirty="0">
                <a:solidFill>
                  <a:srgbClr val="888888"/>
                </a:solidFill>
                <a:latin typeface="Times New Roman"/>
                <a:cs typeface="Times New Roman"/>
              </a:rPr>
              <a:t> </a:t>
            </a:r>
            <a:r>
              <a:rPr sz="1200" spc="-5" dirty="0">
                <a:solidFill>
                  <a:srgbClr val="888888"/>
                </a:solidFill>
                <a:latin typeface="Times New Roman"/>
                <a:cs typeface="Times New Roman"/>
              </a:rPr>
              <a:t>Faculty</a:t>
            </a:r>
            <a:r>
              <a:rPr sz="1200" spc="15" dirty="0">
                <a:solidFill>
                  <a:srgbClr val="888888"/>
                </a:solidFill>
                <a:latin typeface="Times New Roman"/>
                <a:cs typeface="Times New Roman"/>
              </a:rPr>
              <a:t> </a:t>
            </a:r>
            <a:r>
              <a:rPr sz="1200" dirty="0">
                <a:solidFill>
                  <a:srgbClr val="888888"/>
                </a:solidFill>
                <a:latin typeface="Times New Roman"/>
                <a:cs typeface="Times New Roman"/>
              </a:rPr>
              <a:t>of</a:t>
            </a:r>
            <a:r>
              <a:rPr sz="1200" spc="-5" dirty="0">
                <a:solidFill>
                  <a:srgbClr val="888888"/>
                </a:solidFill>
                <a:latin typeface="Times New Roman"/>
                <a:cs typeface="Times New Roman"/>
              </a:rPr>
              <a:t> medicine</a:t>
            </a:r>
            <a:r>
              <a:rPr sz="1200" spc="30" dirty="0">
                <a:solidFill>
                  <a:srgbClr val="888888"/>
                </a:solidFill>
                <a:latin typeface="Times New Roman"/>
                <a:cs typeface="Times New Roman"/>
              </a:rPr>
              <a:t> </a:t>
            </a:r>
            <a:r>
              <a:rPr sz="1200" spc="-5" dirty="0">
                <a:solidFill>
                  <a:srgbClr val="888888"/>
                </a:solidFill>
                <a:latin typeface="Times New Roman"/>
                <a:cs typeface="Times New Roman"/>
              </a:rPr>
              <a:t>UJ</a:t>
            </a:r>
            <a:endParaRPr sz="1200">
              <a:latin typeface="Times New Roman"/>
              <a:cs typeface="Times New Roman"/>
            </a:endParaRPr>
          </a:p>
        </p:txBody>
      </p:sp>
      <p:sp>
        <p:nvSpPr>
          <p:cNvPr id="7" name="object 7"/>
          <p:cNvSpPr txBox="1"/>
          <p:nvPr/>
        </p:nvSpPr>
        <p:spPr>
          <a:xfrm>
            <a:off x="2857245" y="6431686"/>
            <a:ext cx="6445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3/28/2020</a:t>
            </a:r>
            <a:endParaRPr sz="12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90609" y="6431686"/>
            <a:ext cx="177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10</a:t>
            </a:r>
            <a:endParaRPr sz="1200">
              <a:latin typeface="Times New Roman"/>
              <a:cs typeface="Times New Roman"/>
            </a:endParaRPr>
          </a:p>
        </p:txBody>
      </p:sp>
      <p:sp>
        <p:nvSpPr>
          <p:cNvPr id="3" name="object 3"/>
          <p:cNvSpPr txBox="1"/>
          <p:nvPr/>
        </p:nvSpPr>
        <p:spPr>
          <a:xfrm>
            <a:off x="4964429" y="6431686"/>
            <a:ext cx="226187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Times New Roman"/>
                <a:cs typeface="Times New Roman"/>
              </a:rPr>
              <a:t>Dr.</a:t>
            </a:r>
            <a:r>
              <a:rPr sz="1200" spc="-5" dirty="0">
                <a:solidFill>
                  <a:srgbClr val="888888"/>
                </a:solidFill>
                <a:latin typeface="Times New Roman"/>
                <a:cs typeface="Times New Roman"/>
              </a:rPr>
              <a:t> Shatarat</a:t>
            </a:r>
            <a:r>
              <a:rPr sz="1200" spc="320" dirty="0">
                <a:solidFill>
                  <a:srgbClr val="888888"/>
                </a:solidFill>
                <a:latin typeface="Times New Roman"/>
                <a:cs typeface="Times New Roman"/>
              </a:rPr>
              <a:t> </a:t>
            </a:r>
            <a:r>
              <a:rPr sz="1200" spc="-5" dirty="0">
                <a:solidFill>
                  <a:srgbClr val="888888"/>
                </a:solidFill>
                <a:latin typeface="Times New Roman"/>
                <a:cs typeface="Times New Roman"/>
              </a:rPr>
              <a:t>Faculty</a:t>
            </a:r>
            <a:r>
              <a:rPr sz="1200" spc="15" dirty="0">
                <a:solidFill>
                  <a:srgbClr val="888888"/>
                </a:solidFill>
                <a:latin typeface="Times New Roman"/>
                <a:cs typeface="Times New Roman"/>
              </a:rPr>
              <a:t> </a:t>
            </a:r>
            <a:r>
              <a:rPr sz="1200" dirty="0">
                <a:solidFill>
                  <a:srgbClr val="888888"/>
                </a:solidFill>
                <a:latin typeface="Times New Roman"/>
                <a:cs typeface="Times New Roman"/>
              </a:rPr>
              <a:t>of</a:t>
            </a:r>
            <a:r>
              <a:rPr sz="1200" spc="-5" dirty="0">
                <a:solidFill>
                  <a:srgbClr val="888888"/>
                </a:solidFill>
                <a:latin typeface="Times New Roman"/>
                <a:cs typeface="Times New Roman"/>
              </a:rPr>
              <a:t> medicine</a:t>
            </a:r>
            <a:r>
              <a:rPr sz="1200" spc="30" dirty="0">
                <a:solidFill>
                  <a:srgbClr val="888888"/>
                </a:solidFill>
                <a:latin typeface="Times New Roman"/>
                <a:cs typeface="Times New Roman"/>
              </a:rPr>
              <a:t> </a:t>
            </a:r>
            <a:r>
              <a:rPr sz="1200" spc="-5" dirty="0">
                <a:solidFill>
                  <a:srgbClr val="888888"/>
                </a:solidFill>
                <a:latin typeface="Times New Roman"/>
                <a:cs typeface="Times New Roman"/>
              </a:rPr>
              <a:t>UJ</a:t>
            </a:r>
            <a:endParaRPr sz="1200">
              <a:latin typeface="Times New Roman"/>
              <a:cs typeface="Times New Roman"/>
            </a:endParaRPr>
          </a:p>
        </p:txBody>
      </p:sp>
      <p:sp>
        <p:nvSpPr>
          <p:cNvPr id="4" name="object 4"/>
          <p:cNvSpPr txBox="1"/>
          <p:nvPr/>
        </p:nvSpPr>
        <p:spPr>
          <a:xfrm>
            <a:off x="2857245" y="6431686"/>
            <a:ext cx="6445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3/28/2020</a:t>
            </a:r>
            <a:endParaRPr sz="1200">
              <a:latin typeface="Times New Roman"/>
              <a:cs typeface="Times New Roman"/>
            </a:endParaRPr>
          </a:p>
        </p:txBody>
      </p:sp>
      <p:sp>
        <p:nvSpPr>
          <p:cNvPr id="6" name="object 6"/>
          <p:cNvSpPr txBox="1">
            <a:spLocks noGrp="1"/>
          </p:cNvSpPr>
          <p:nvPr>
            <p:ph type="title"/>
          </p:nvPr>
        </p:nvSpPr>
        <p:spPr>
          <a:xfrm>
            <a:off x="4281042" y="1590877"/>
            <a:ext cx="3599815" cy="514350"/>
          </a:xfrm>
          <a:prstGeom prst="rect">
            <a:avLst/>
          </a:prstGeom>
        </p:spPr>
        <p:txBody>
          <a:bodyPr vert="horz" wrap="square" lIns="0" tIns="13335" rIns="0" bIns="0" rtlCol="0">
            <a:spAutoFit/>
          </a:bodyPr>
          <a:lstStyle/>
          <a:p>
            <a:pPr marL="12700">
              <a:lnSpc>
                <a:spcPct val="100000"/>
              </a:lnSpc>
              <a:spcBef>
                <a:spcPts val="105"/>
              </a:spcBef>
            </a:pPr>
            <a:r>
              <a:rPr sz="3200" b="0" dirty="0">
                <a:latin typeface="Times New Roman"/>
                <a:cs typeface="Times New Roman"/>
              </a:rPr>
              <a:t>What</a:t>
            </a:r>
            <a:r>
              <a:rPr sz="3200" b="0" spc="-10" dirty="0">
                <a:latin typeface="Times New Roman"/>
                <a:cs typeface="Times New Roman"/>
              </a:rPr>
              <a:t> </a:t>
            </a:r>
            <a:r>
              <a:rPr sz="3200" b="0" dirty="0">
                <a:latin typeface="Times New Roman"/>
                <a:cs typeface="Times New Roman"/>
              </a:rPr>
              <a:t>is</a:t>
            </a:r>
            <a:r>
              <a:rPr sz="3200" b="0" spc="-10" dirty="0">
                <a:latin typeface="Times New Roman"/>
                <a:cs typeface="Times New Roman"/>
              </a:rPr>
              <a:t> </a:t>
            </a:r>
            <a:r>
              <a:rPr sz="3200" b="0" dirty="0">
                <a:latin typeface="Times New Roman"/>
                <a:cs typeface="Times New Roman"/>
              </a:rPr>
              <a:t>the</a:t>
            </a:r>
            <a:r>
              <a:rPr sz="3200" b="0" spc="-20" dirty="0">
                <a:latin typeface="Times New Roman"/>
                <a:cs typeface="Times New Roman"/>
              </a:rPr>
              <a:t> </a:t>
            </a:r>
            <a:r>
              <a:rPr sz="3200" b="0" dirty="0">
                <a:latin typeface="Times New Roman"/>
                <a:cs typeface="Times New Roman"/>
              </a:rPr>
              <a:t>destiny</a:t>
            </a:r>
            <a:r>
              <a:rPr sz="3200" b="0" spc="-15" dirty="0">
                <a:latin typeface="Times New Roman"/>
                <a:cs typeface="Times New Roman"/>
              </a:rPr>
              <a:t> </a:t>
            </a:r>
            <a:r>
              <a:rPr sz="3200" b="0" dirty="0">
                <a:latin typeface="Times New Roman"/>
                <a:cs typeface="Times New Roman"/>
              </a:rPr>
              <a:t>of</a:t>
            </a:r>
            <a:endParaRPr sz="3200">
              <a:latin typeface="Times New Roman"/>
              <a:cs typeface="Times New Roman"/>
            </a:endParaRPr>
          </a:p>
        </p:txBody>
      </p:sp>
      <p:sp>
        <p:nvSpPr>
          <p:cNvPr id="5" name="object 5"/>
          <p:cNvSpPr txBox="1">
            <a:spLocks noGrp="1"/>
          </p:cNvSpPr>
          <p:nvPr>
            <p:ph idx="1"/>
          </p:nvPr>
        </p:nvSpPr>
        <p:spPr>
          <a:xfrm>
            <a:off x="838200" y="2743199"/>
            <a:ext cx="10439400" cy="1306127"/>
          </a:xfrm>
          <a:prstGeom prst="rect">
            <a:avLst/>
          </a:prstGeom>
        </p:spPr>
        <p:txBody>
          <a:bodyPr vert="horz" wrap="square" lIns="0" tIns="13335" rIns="0" bIns="0" rtlCol="0">
            <a:spAutoFit/>
          </a:bodyPr>
          <a:lstStyle/>
          <a:p>
            <a:pPr marL="19050" marR="5080" indent="-4445" algn="ctr">
              <a:lnSpc>
                <a:spcPct val="100000"/>
              </a:lnSpc>
              <a:spcBef>
                <a:spcPts val="105"/>
              </a:spcBef>
            </a:pPr>
            <a:r>
              <a:rPr dirty="0"/>
              <a:t>The ovulated Secondary oocyte </a:t>
            </a:r>
            <a:r>
              <a:rPr spc="-5" dirty="0"/>
              <a:t>(arrested </a:t>
            </a:r>
            <a:r>
              <a:rPr dirty="0"/>
              <a:t>in </a:t>
            </a:r>
            <a:r>
              <a:rPr spc="5" dirty="0"/>
              <a:t> </a:t>
            </a:r>
            <a:r>
              <a:rPr dirty="0"/>
              <a:t>metaphase</a:t>
            </a:r>
            <a:r>
              <a:rPr spc="-30" dirty="0"/>
              <a:t> </a:t>
            </a:r>
            <a:r>
              <a:rPr dirty="0"/>
              <a:t>stage</a:t>
            </a:r>
            <a:r>
              <a:rPr spc="-15" dirty="0"/>
              <a:t> </a:t>
            </a:r>
            <a:r>
              <a:rPr dirty="0"/>
              <a:t>of meiosis</a:t>
            </a:r>
            <a:r>
              <a:rPr spc="-10" dirty="0"/>
              <a:t> </a:t>
            </a:r>
            <a:r>
              <a:rPr dirty="0"/>
              <a:t>ΙΙ) with</a:t>
            </a:r>
            <a:r>
              <a:rPr spc="-15" dirty="0"/>
              <a:t> </a:t>
            </a:r>
            <a:r>
              <a:rPr dirty="0"/>
              <a:t>its</a:t>
            </a:r>
            <a:r>
              <a:rPr spc="-15" dirty="0"/>
              <a:t> </a:t>
            </a:r>
            <a:r>
              <a:rPr u="heavy" dirty="0">
                <a:uFill>
                  <a:solidFill>
                    <a:srgbClr val="000000"/>
                  </a:solidFill>
                </a:uFill>
              </a:rPr>
              <a:t>First</a:t>
            </a:r>
            <a:r>
              <a:rPr u="heavy" spc="-10" dirty="0">
                <a:uFill>
                  <a:solidFill>
                    <a:srgbClr val="000000"/>
                  </a:solidFill>
                </a:uFill>
              </a:rPr>
              <a:t> </a:t>
            </a:r>
            <a:r>
              <a:rPr u="heavy" dirty="0">
                <a:uFill>
                  <a:solidFill>
                    <a:srgbClr val="000000"/>
                  </a:solidFill>
                </a:uFill>
              </a:rPr>
              <a:t>polar </a:t>
            </a:r>
            <a:r>
              <a:rPr spc="-785" dirty="0"/>
              <a:t> </a:t>
            </a:r>
            <a:r>
              <a:rPr u="heavy" dirty="0">
                <a:uFill>
                  <a:solidFill>
                    <a:srgbClr val="000000"/>
                  </a:solidFill>
                </a:uFill>
              </a:rPr>
              <a:t>body which </a:t>
            </a:r>
            <a:r>
              <a:rPr u="heavy" spc="-15" dirty="0">
                <a:uFill>
                  <a:solidFill>
                    <a:srgbClr val="000000"/>
                  </a:solidFill>
                </a:uFill>
              </a:rPr>
              <a:t>are </a:t>
            </a:r>
            <a:r>
              <a:rPr u="heavy" spc="-5" dirty="0">
                <a:uFill>
                  <a:solidFill>
                    <a:srgbClr val="000000"/>
                  </a:solidFill>
                </a:uFill>
              </a:rPr>
              <a:t>covered </a:t>
            </a:r>
            <a:r>
              <a:rPr u="heavy" dirty="0">
                <a:uFill>
                  <a:solidFill>
                    <a:srgbClr val="000000"/>
                  </a:solidFill>
                </a:uFill>
              </a:rPr>
              <a:t>by zona pellucida and </a:t>
            </a:r>
            <a:r>
              <a:rPr spc="5" dirty="0"/>
              <a:t> </a:t>
            </a:r>
            <a:r>
              <a:rPr u="heavy" spc="-10" dirty="0">
                <a:uFill>
                  <a:solidFill>
                    <a:srgbClr val="000000"/>
                  </a:solidFill>
                </a:uFill>
              </a:rPr>
              <a:t>corona</a:t>
            </a:r>
            <a:r>
              <a:rPr u="heavy" spc="-30" dirty="0">
                <a:uFill>
                  <a:solidFill>
                    <a:srgbClr val="000000"/>
                  </a:solidFill>
                </a:uFill>
              </a:rPr>
              <a:t> </a:t>
            </a:r>
            <a:r>
              <a:rPr u="heavy" dirty="0">
                <a:uFill>
                  <a:solidFill>
                    <a:srgbClr val="000000"/>
                  </a:solidFill>
                </a:uFill>
              </a:rPr>
              <a:t>radiata???</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811191" y="1450136"/>
            <a:ext cx="6227259" cy="1931141"/>
          </a:xfrm>
          <a:prstGeom prst="rect">
            <a:avLst/>
          </a:prstGeom>
        </p:spPr>
      </p:pic>
      <p:sp>
        <p:nvSpPr>
          <p:cNvPr id="3" name="object 3"/>
          <p:cNvSpPr/>
          <p:nvPr/>
        </p:nvSpPr>
        <p:spPr>
          <a:xfrm>
            <a:off x="5525261" y="1328166"/>
            <a:ext cx="6666865" cy="2159635"/>
          </a:xfrm>
          <a:custGeom>
            <a:avLst/>
            <a:gdLst/>
            <a:ahLst/>
            <a:cxnLst/>
            <a:rect l="l" t="t" r="r" b="b"/>
            <a:pathLst>
              <a:path w="6666865" h="2159635">
                <a:moveTo>
                  <a:pt x="0" y="2159507"/>
                </a:moveTo>
                <a:lnTo>
                  <a:pt x="6666738" y="2159507"/>
                </a:lnTo>
              </a:path>
              <a:path w="6666865" h="2159635">
                <a:moveTo>
                  <a:pt x="6666738" y="0"/>
                </a:moveTo>
                <a:lnTo>
                  <a:pt x="0" y="0"/>
                </a:lnTo>
                <a:lnTo>
                  <a:pt x="0" y="2159507"/>
                </a:lnTo>
              </a:path>
            </a:pathLst>
          </a:custGeom>
          <a:ln w="25908">
            <a:solidFill>
              <a:srgbClr val="000000"/>
            </a:solidFill>
          </a:ln>
        </p:spPr>
        <p:txBody>
          <a:bodyPr wrap="square" lIns="0" tIns="0" rIns="0" bIns="0" rtlCol="0"/>
          <a:lstStyle/>
          <a:p>
            <a:endParaRPr/>
          </a:p>
        </p:txBody>
      </p:sp>
      <p:grpSp>
        <p:nvGrpSpPr>
          <p:cNvPr id="4" name="object 4"/>
          <p:cNvGrpSpPr/>
          <p:nvPr/>
        </p:nvGrpSpPr>
        <p:grpSpPr>
          <a:xfrm>
            <a:off x="4004945" y="31876"/>
            <a:ext cx="5106035" cy="377190"/>
            <a:chOff x="4004945" y="31876"/>
            <a:chExt cx="5106035" cy="377190"/>
          </a:xfrm>
        </p:grpSpPr>
        <p:pic>
          <p:nvPicPr>
            <p:cNvPr id="5" name="object 5"/>
            <p:cNvPicPr/>
            <p:nvPr/>
          </p:nvPicPr>
          <p:blipFill>
            <a:blip r:embed="rId3" cstate="print"/>
            <a:stretch>
              <a:fillRect/>
            </a:stretch>
          </p:blipFill>
          <p:spPr>
            <a:xfrm>
              <a:off x="4008120" y="35051"/>
              <a:ext cx="5099304" cy="370332"/>
            </a:xfrm>
            <a:prstGeom prst="rect">
              <a:avLst/>
            </a:prstGeom>
          </p:spPr>
        </p:pic>
        <p:sp>
          <p:nvSpPr>
            <p:cNvPr id="6" name="object 6"/>
            <p:cNvSpPr/>
            <p:nvPr/>
          </p:nvSpPr>
          <p:spPr>
            <a:xfrm>
              <a:off x="4008120" y="35051"/>
              <a:ext cx="5099685" cy="370840"/>
            </a:xfrm>
            <a:custGeom>
              <a:avLst/>
              <a:gdLst/>
              <a:ahLst/>
              <a:cxnLst/>
              <a:rect l="l" t="t" r="r" b="b"/>
              <a:pathLst>
                <a:path w="5099684" h="370840">
                  <a:moveTo>
                    <a:pt x="0" y="370332"/>
                  </a:moveTo>
                  <a:lnTo>
                    <a:pt x="5099304" y="370332"/>
                  </a:lnTo>
                  <a:lnTo>
                    <a:pt x="5099304" y="0"/>
                  </a:lnTo>
                  <a:lnTo>
                    <a:pt x="0" y="0"/>
                  </a:lnTo>
                  <a:lnTo>
                    <a:pt x="0" y="370332"/>
                  </a:lnTo>
                  <a:close/>
                </a:path>
              </a:pathLst>
            </a:custGeom>
            <a:ln w="6096">
              <a:solidFill>
                <a:srgbClr val="6FAC46"/>
              </a:solidFill>
            </a:ln>
          </p:spPr>
          <p:txBody>
            <a:bodyPr wrap="square" lIns="0" tIns="0" rIns="0" bIns="0" rtlCol="0"/>
            <a:lstStyle/>
            <a:p>
              <a:endParaRPr/>
            </a:p>
          </p:txBody>
        </p:sp>
      </p:grpSp>
      <p:sp>
        <p:nvSpPr>
          <p:cNvPr id="7" name="object 7"/>
          <p:cNvSpPr txBox="1"/>
          <p:nvPr/>
        </p:nvSpPr>
        <p:spPr>
          <a:xfrm>
            <a:off x="4087114" y="59181"/>
            <a:ext cx="4895215" cy="299720"/>
          </a:xfrm>
          <a:prstGeom prst="rect">
            <a:avLst/>
          </a:prstGeom>
        </p:spPr>
        <p:txBody>
          <a:bodyPr vert="horz" wrap="square" lIns="0" tIns="12700" rIns="0" bIns="0" rtlCol="0">
            <a:spAutoFit/>
          </a:bodyPr>
          <a:lstStyle/>
          <a:p>
            <a:pPr marL="12700">
              <a:lnSpc>
                <a:spcPct val="100000"/>
              </a:lnSpc>
              <a:spcBef>
                <a:spcPts val="100"/>
              </a:spcBef>
            </a:pPr>
            <a:r>
              <a:rPr sz="1800" spc="-90" dirty="0">
                <a:latin typeface="Times New Roman"/>
                <a:cs typeface="Times New Roman"/>
              </a:rPr>
              <a:t>SO</a:t>
            </a:r>
            <a:r>
              <a:rPr sz="1800" spc="5" dirty="0">
                <a:latin typeface="Times New Roman"/>
                <a:cs typeface="Times New Roman"/>
              </a:rPr>
              <a:t> </a:t>
            </a:r>
            <a:r>
              <a:rPr sz="1800" spc="-35" dirty="0">
                <a:latin typeface="Tahoma"/>
                <a:cs typeface="Tahoma"/>
              </a:rPr>
              <a:t>…</a:t>
            </a:r>
            <a:r>
              <a:rPr sz="1800" spc="-65" dirty="0">
                <a:latin typeface="Times New Roman"/>
                <a:cs typeface="Times New Roman"/>
              </a:rPr>
              <a:t>..WH</a:t>
            </a:r>
            <a:r>
              <a:rPr sz="1800" spc="-80" dirty="0">
                <a:latin typeface="Times New Roman"/>
                <a:cs typeface="Times New Roman"/>
              </a:rPr>
              <a:t>A</a:t>
            </a:r>
            <a:r>
              <a:rPr sz="1800" spc="-60" dirty="0">
                <a:latin typeface="Times New Roman"/>
                <a:cs typeface="Times New Roman"/>
              </a:rPr>
              <a:t>T</a:t>
            </a:r>
            <a:r>
              <a:rPr sz="1800" spc="-30" dirty="0">
                <a:latin typeface="Times New Roman"/>
                <a:cs typeface="Times New Roman"/>
              </a:rPr>
              <a:t> </a:t>
            </a:r>
            <a:r>
              <a:rPr sz="1800" spc="-280" dirty="0">
                <a:latin typeface="Times New Roman"/>
                <a:cs typeface="Times New Roman"/>
              </a:rPr>
              <a:t>W</a:t>
            </a:r>
            <a:r>
              <a:rPr sz="1800" spc="15" dirty="0">
                <a:latin typeface="Times New Roman"/>
                <a:cs typeface="Times New Roman"/>
              </a:rPr>
              <a:t>E</a:t>
            </a:r>
            <a:r>
              <a:rPr sz="1800" dirty="0">
                <a:latin typeface="Times New Roman"/>
                <a:cs typeface="Times New Roman"/>
              </a:rPr>
              <a:t> </a:t>
            </a:r>
            <a:r>
              <a:rPr sz="1800" spc="-55" dirty="0">
                <a:latin typeface="Times New Roman"/>
                <a:cs typeface="Times New Roman"/>
              </a:rPr>
              <a:t>HA</a:t>
            </a:r>
            <a:r>
              <a:rPr sz="1800" spc="-85" dirty="0">
                <a:latin typeface="Times New Roman"/>
                <a:cs typeface="Times New Roman"/>
              </a:rPr>
              <a:t>VE</a:t>
            </a:r>
            <a:r>
              <a:rPr sz="1800" spc="-10" dirty="0">
                <a:latin typeface="Times New Roman"/>
                <a:cs typeface="Times New Roman"/>
              </a:rPr>
              <a:t> </a:t>
            </a:r>
            <a:r>
              <a:rPr sz="1800" spc="-55" dirty="0">
                <a:latin typeface="Times New Roman"/>
                <a:cs typeface="Times New Roman"/>
              </a:rPr>
              <a:t>BEF</a:t>
            </a:r>
            <a:r>
              <a:rPr sz="1800" spc="-60" dirty="0">
                <a:latin typeface="Times New Roman"/>
                <a:cs typeface="Times New Roman"/>
              </a:rPr>
              <a:t>O</a:t>
            </a:r>
            <a:r>
              <a:rPr sz="1800" spc="-25" dirty="0">
                <a:latin typeface="Times New Roman"/>
                <a:cs typeface="Times New Roman"/>
              </a:rPr>
              <a:t>R</a:t>
            </a:r>
            <a:r>
              <a:rPr sz="1800" spc="-20" dirty="0">
                <a:latin typeface="Times New Roman"/>
                <a:cs typeface="Times New Roman"/>
              </a:rPr>
              <a:t>E</a:t>
            </a:r>
            <a:r>
              <a:rPr sz="1800" spc="-5" dirty="0">
                <a:latin typeface="Times New Roman"/>
                <a:cs typeface="Times New Roman"/>
              </a:rPr>
              <a:t> </a:t>
            </a:r>
            <a:r>
              <a:rPr sz="1800" spc="-35" dirty="0">
                <a:latin typeface="Times New Roman"/>
                <a:cs typeface="Times New Roman"/>
              </a:rPr>
              <a:t>FERTILIZA</a:t>
            </a:r>
            <a:r>
              <a:rPr sz="1800" spc="-30" dirty="0">
                <a:latin typeface="Times New Roman"/>
                <a:cs typeface="Times New Roman"/>
              </a:rPr>
              <a:t>T</a:t>
            </a:r>
            <a:r>
              <a:rPr sz="1800" spc="-114" dirty="0">
                <a:latin typeface="Times New Roman"/>
                <a:cs typeface="Times New Roman"/>
              </a:rPr>
              <a:t>IO</a:t>
            </a:r>
            <a:r>
              <a:rPr sz="1800" spc="-220" dirty="0">
                <a:latin typeface="Times New Roman"/>
                <a:cs typeface="Times New Roman"/>
              </a:rPr>
              <a:t>N</a:t>
            </a:r>
            <a:endParaRPr sz="1800">
              <a:latin typeface="Times New Roman"/>
              <a:cs typeface="Times New Roman"/>
            </a:endParaRPr>
          </a:p>
        </p:txBody>
      </p:sp>
      <p:grpSp>
        <p:nvGrpSpPr>
          <p:cNvPr id="8" name="object 8"/>
          <p:cNvGrpSpPr/>
          <p:nvPr/>
        </p:nvGrpSpPr>
        <p:grpSpPr>
          <a:xfrm>
            <a:off x="354965" y="333502"/>
            <a:ext cx="8504555" cy="4474845"/>
            <a:chOff x="354965" y="333502"/>
            <a:chExt cx="8504555" cy="4474845"/>
          </a:xfrm>
        </p:grpSpPr>
        <p:sp>
          <p:nvSpPr>
            <p:cNvPr id="9" name="object 9"/>
            <p:cNvSpPr/>
            <p:nvPr/>
          </p:nvSpPr>
          <p:spPr>
            <a:xfrm>
              <a:off x="4008119" y="350520"/>
              <a:ext cx="485140" cy="289560"/>
            </a:xfrm>
            <a:custGeom>
              <a:avLst/>
              <a:gdLst/>
              <a:ahLst/>
              <a:cxnLst/>
              <a:rect l="l" t="t" r="r" b="b"/>
              <a:pathLst>
                <a:path w="485139" h="289559">
                  <a:moveTo>
                    <a:pt x="363474" y="0"/>
                  </a:moveTo>
                  <a:lnTo>
                    <a:pt x="121157" y="0"/>
                  </a:lnTo>
                  <a:lnTo>
                    <a:pt x="121157" y="144779"/>
                  </a:lnTo>
                  <a:lnTo>
                    <a:pt x="0" y="144779"/>
                  </a:lnTo>
                  <a:lnTo>
                    <a:pt x="242315" y="289559"/>
                  </a:lnTo>
                  <a:lnTo>
                    <a:pt x="484631" y="144779"/>
                  </a:lnTo>
                  <a:lnTo>
                    <a:pt x="363474" y="144779"/>
                  </a:lnTo>
                  <a:lnTo>
                    <a:pt x="363474" y="0"/>
                  </a:lnTo>
                  <a:close/>
                </a:path>
              </a:pathLst>
            </a:custGeom>
            <a:solidFill>
              <a:srgbClr val="FFC000"/>
            </a:solidFill>
          </p:spPr>
          <p:txBody>
            <a:bodyPr wrap="square" lIns="0" tIns="0" rIns="0" bIns="0" rtlCol="0"/>
            <a:lstStyle/>
            <a:p>
              <a:endParaRPr/>
            </a:p>
          </p:txBody>
        </p:sp>
        <p:sp>
          <p:nvSpPr>
            <p:cNvPr id="10" name="object 10"/>
            <p:cNvSpPr/>
            <p:nvPr/>
          </p:nvSpPr>
          <p:spPr>
            <a:xfrm>
              <a:off x="4008119" y="350520"/>
              <a:ext cx="485140" cy="289560"/>
            </a:xfrm>
            <a:custGeom>
              <a:avLst/>
              <a:gdLst/>
              <a:ahLst/>
              <a:cxnLst/>
              <a:rect l="l" t="t" r="r" b="b"/>
              <a:pathLst>
                <a:path w="485139" h="289559">
                  <a:moveTo>
                    <a:pt x="0" y="144779"/>
                  </a:moveTo>
                  <a:lnTo>
                    <a:pt x="121157" y="144779"/>
                  </a:lnTo>
                  <a:lnTo>
                    <a:pt x="121157" y="0"/>
                  </a:lnTo>
                  <a:lnTo>
                    <a:pt x="363474" y="0"/>
                  </a:lnTo>
                  <a:lnTo>
                    <a:pt x="363474" y="144779"/>
                  </a:lnTo>
                  <a:lnTo>
                    <a:pt x="484631" y="144779"/>
                  </a:lnTo>
                  <a:lnTo>
                    <a:pt x="242315" y="289559"/>
                  </a:lnTo>
                  <a:lnTo>
                    <a:pt x="0" y="144779"/>
                  </a:lnTo>
                  <a:close/>
                </a:path>
              </a:pathLst>
            </a:custGeom>
            <a:ln w="12192">
              <a:solidFill>
                <a:srgbClr val="BB8B00"/>
              </a:solidFill>
            </a:ln>
          </p:spPr>
          <p:txBody>
            <a:bodyPr wrap="square" lIns="0" tIns="0" rIns="0" bIns="0" rtlCol="0"/>
            <a:lstStyle/>
            <a:p>
              <a:endParaRPr/>
            </a:p>
          </p:txBody>
        </p:sp>
        <p:sp>
          <p:nvSpPr>
            <p:cNvPr id="11" name="object 11"/>
            <p:cNvSpPr/>
            <p:nvPr/>
          </p:nvSpPr>
          <p:spPr>
            <a:xfrm>
              <a:off x="8368283" y="339852"/>
              <a:ext cx="485140" cy="299085"/>
            </a:xfrm>
            <a:custGeom>
              <a:avLst/>
              <a:gdLst/>
              <a:ahLst/>
              <a:cxnLst/>
              <a:rect l="l" t="t" r="r" b="b"/>
              <a:pathLst>
                <a:path w="485140" h="299084">
                  <a:moveTo>
                    <a:pt x="363474" y="0"/>
                  </a:moveTo>
                  <a:lnTo>
                    <a:pt x="121158" y="0"/>
                  </a:lnTo>
                  <a:lnTo>
                    <a:pt x="121158" y="149351"/>
                  </a:lnTo>
                  <a:lnTo>
                    <a:pt x="0" y="149351"/>
                  </a:lnTo>
                  <a:lnTo>
                    <a:pt x="242316" y="298703"/>
                  </a:lnTo>
                  <a:lnTo>
                    <a:pt x="484632" y="149351"/>
                  </a:lnTo>
                  <a:lnTo>
                    <a:pt x="363474" y="149351"/>
                  </a:lnTo>
                  <a:lnTo>
                    <a:pt x="363474" y="0"/>
                  </a:lnTo>
                  <a:close/>
                </a:path>
              </a:pathLst>
            </a:custGeom>
            <a:solidFill>
              <a:srgbClr val="FFC000"/>
            </a:solidFill>
          </p:spPr>
          <p:txBody>
            <a:bodyPr wrap="square" lIns="0" tIns="0" rIns="0" bIns="0" rtlCol="0"/>
            <a:lstStyle/>
            <a:p>
              <a:endParaRPr/>
            </a:p>
          </p:txBody>
        </p:sp>
        <p:sp>
          <p:nvSpPr>
            <p:cNvPr id="12" name="object 12"/>
            <p:cNvSpPr/>
            <p:nvPr/>
          </p:nvSpPr>
          <p:spPr>
            <a:xfrm>
              <a:off x="8368283" y="339852"/>
              <a:ext cx="485140" cy="299085"/>
            </a:xfrm>
            <a:custGeom>
              <a:avLst/>
              <a:gdLst/>
              <a:ahLst/>
              <a:cxnLst/>
              <a:rect l="l" t="t" r="r" b="b"/>
              <a:pathLst>
                <a:path w="485140" h="299084">
                  <a:moveTo>
                    <a:pt x="0" y="149351"/>
                  </a:moveTo>
                  <a:lnTo>
                    <a:pt x="121158" y="149351"/>
                  </a:lnTo>
                  <a:lnTo>
                    <a:pt x="121158" y="0"/>
                  </a:lnTo>
                  <a:lnTo>
                    <a:pt x="363474" y="0"/>
                  </a:lnTo>
                  <a:lnTo>
                    <a:pt x="363474" y="149351"/>
                  </a:lnTo>
                  <a:lnTo>
                    <a:pt x="484632" y="149351"/>
                  </a:lnTo>
                  <a:lnTo>
                    <a:pt x="242316" y="298703"/>
                  </a:lnTo>
                  <a:lnTo>
                    <a:pt x="0" y="149351"/>
                  </a:lnTo>
                  <a:close/>
                </a:path>
              </a:pathLst>
            </a:custGeom>
            <a:ln w="12192">
              <a:solidFill>
                <a:srgbClr val="BB8B0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358140" y="4436363"/>
              <a:ext cx="2977896" cy="368807"/>
            </a:xfrm>
            <a:prstGeom prst="rect">
              <a:avLst/>
            </a:prstGeom>
          </p:spPr>
        </p:pic>
        <p:sp>
          <p:nvSpPr>
            <p:cNvPr id="14" name="object 14"/>
            <p:cNvSpPr/>
            <p:nvPr/>
          </p:nvSpPr>
          <p:spPr>
            <a:xfrm>
              <a:off x="358140" y="4436363"/>
              <a:ext cx="2978150" cy="368935"/>
            </a:xfrm>
            <a:custGeom>
              <a:avLst/>
              <a:gdLst/>
              <a:ahLst/>
              <a:cxnLst/>
              <a:rect l="l" t="t" r="r" b="b"/>
              <a:pathLst>
                <a:path w="2978150" h="368935">
                  <a:moveTo>
                    <a:pt x="0" y="368807"/>
                  </a:moveTo>
                  <a:lnTo>
                    <a:pt x="2977896" y="368807"/>
                  </a:lnTo>
                  <a:lnTo>
                    <a:pt x="2977896" y="0"/>
                  </a:lnTo>
                  <a:lnTo>
                    <a:pt x="0" y="0"/>
                  </a:lnTo>
                  <a:lnTo>
                    <a:pt x="0" y="368807"/>
                  </a:lnTo>
                  <a:close/>
                </a:path>
              </a:pathLst>
            </a:custGeom>
            <a:ln w="6095">
              <a:solidFill>
                <a:srgbClr val="6FAC46"/>
              </a:solidFill>
            </a:ln>
          </p:spPr>
          <p:txBody>
            <a:bodyPr wrap="square" lIns="0" tIns="0" rIns="0" bIns="0" rtlCol="0"/>
            <a:lstStyle/>
            <a:p>
              <a:endParaRPr/>
            </a:p>
          </p:txBody>
        </p:sp>
      </p:grpSp>
      <p:grpSp>
        <p:nvGrpSpPr>
          <p:cNvPr id="15" name="object 15"/>
          <p:cNvGrpSpPr/>
          <p:nvPr/>
        </p:nvGrpSpPr>
        <p:grpSpPr>
          <a:xfrm>
            <a:off x="22859" y="5111495"/>
            <a:ext cx="4578350" cy="1750060"/>
            <a:chOff x="22859" y="5111495"/>
            <a:chExt cx="4578350" cy="1750060"/>
          </a:xfrm>
        </p:grpSpPr>
        <p:pic>
          <p:nvPicPr>
            <p:cNvPr id="16" name="object 16"/>
            <p:cNvPicPr/>
            <p:nvPr/>
          </p:nvPicPr>
          <p:blipFill>
            <a:blip r:embed="rId5" cstate="print"/>
            <a:stretch>
              <a:fillRect/>
            </a:stretch>
          </p:blipFill>
          <p:spPr>
            <a:xfrm>
              <a:off x="25907" y="5114543"/>
              <a:ext cx="4572000" cy="1743454"/>
            </a:xfrm>
            <a:prstGeom prst="rect">
              <a:avLst/>
            </a:prstGeom>
          </p:spPr>
        </p:pic>
        <p:sp>
          <p:nvSpPr>
            <p:cNvPr id="17" name="object 17"/>
            <p:cNvSpPr/>
            <p:nvPr/>
          </p:nvSpPr>
          <p:spPr>
            <a:xfrm>
              <a:off x="25907" y="5114543"/>
              <a:ext cx="4572000" cy="1743710"/>
            </a:xfrm>
            <a:custGeom>
              <a:avLst/>
              <a:gdLst/>
              <a:ahLst/>
              <a:cxnLst/>
              <a:rect l="l" t="t" r="r" b="b"/>
              <a:pathLst>
                <a:path w="4572000" h="1743709">
                  <a:moveTo>
                    <a:pt x="4572000" y="1743454"/>
                  </a:moveTo>
                  <a:lnTo>
                    <a:pt x="4572000" y="0"/>
                  </a:lnTo>
                  <a:lnTo>
                    <a:pt x="0" y="0"/>
                  </a:lnTo>
                  <a:lnTo>
                    <a:pt x="0" y="1743454"/>
                  </a:lnTo>
                </a:path>
              </a:pathLst>
            </a:custGeom>
            <a:ln w="6096">
              <a:solidFill>
                <a:srgbClr val="6FAC46"/>
              </a:solidFill>
            </a:ln>
          </p:spPr>
          <p:txBody>
            <a:bodyPr wrap="square" lIns="0" tIns="0" rIns="0" bIns="0" rtlCol="0"/>
            <a:lstStyle/>
            <a:p>
              <a:endParaRPr/>
            </a:p>
          </p:txBody>
        </p:sp>
      </p:grpSp>
      <p:sp>
        <p:nvSpPr>
          <p:cNvPr id="18" name="object 18"/>
          <p:cNvSpPr txBox="1"/>
          <p:nvPr/>
        </p:nvSpPr>
        <p:spPr>
          <a:xfrm>
            <a:off x="244551" y="5140274"/>
            <a:ext cx="4135754" cy="1672589"/>
          </a:xfrm>
          <a:prstGeom prst="rect">
            <a:avLst/>
          </a:prstGeom>
        </p:spPr>
        <p:txBody>
          <a:bodyPr vert="horz" wrap="square" lIns="0" tIns="12700" rIns="0" bIns="0" rtlCol="0">
            <a:spAutoFit/>
          </a:bodyPr>
          <a:lstStyle/>
          <a:p>
            <a:pPr marL="203835" indent="-204470">
              <a:lnSpc>
                <a:spcPct val="100000"/>
              </a:lnSpc>
              <a:spcBef>
                <a:spcPts val="100"/>
              </a:spcBef>
              <a:buSzPct val="94444"/>
              <a:buAutoNum type="arabicPlain"/>
              <a:tabLst>
                <a:tab pos="204470" algn="l"/>
              </a:tabLst>
            </a:pPr>
            <a:r>
              <a:rPr sz="1800" b="1" spc="-5" dirty="0">
                <a:latin typeface="Times New Roman"/>
                <a:cs typeface="Times New Roman"/>
              </a:rPr>
              <a:t>Secondary</a:t>
            </a:r>
            <a:r>
              <a:rPr sz="1800" b="1" spc="-15" dirty="0">
                <a:latin typeface="Times New Roman"/>
                <a:cs typeface="Times New Roman"/>
              </a:rPr>
              <a:t> </a:t>
            </a:r>
            <a:r>
              <a:rPr sz="1800" b="1" dirty="0">
                <a:latin typeface="Times New Roman"/>
                <a:cs typeface="Times New Roman"/>
              </a:rPr>
              <a:t>oocyte</a:t>
            </a:r>
            <a:r>
              <a:rPr sz="1800" b="1" spc="-15" dirty="0">
                <a:latin typeface="Times New Roman"/>
                <a:cs typeface="Times New Roman"/>
              </a:rPr>
              <a:t> </a:t>
            </a:r>
            <a:r>
              <a:rPr sz="1800" b="1" spc="-5" dirty="0">
                <a:latin typeface="Times New Roman"/>
                <a:cs typeface="Times New Roman"/>
              </a:rPr>
              <a:t>arrested</a:t>
            </a:r>
            <a:r>
              <a:rPr sz="1800" b="1" spc="-10" dirty="0">
                <a:latin typeface="Times New Roman"/>
                <a:cs typeface="Times New Roman"/>
              </a:rPr>
              <a:t> </a:t>
            </a:r>
            <a:r>
              <a:rPr sz="1800" b="1" dirty="0">
                <a:latin typeface="Times New Roman"/>
                <a:cs typeface="Times New Roman"/>
              </a:rPr>
              <a:t>in</a:t>
            </a:r>
            <a:r>
              <a:rPr sz="1800" b="1" spc="5" dirty="0">
                <a:solidFill>
                  <a:srgbClr val="C00000"/>
                </a:solidFill>
                <a:latin typeface="Times New Roman"/>
                <a:cs typeface="Times New Roman"/>
              </a:rPr>
              <a:t> </a:t>
            </a:r>
            <a:r>
              <a:rPr sz="1800" b="1" u="heavy" spc="-5" dirty="0">
                <a:solidFill>
                  <a:srgbClr val="C00000"/>
                </a:solidFill>
                <a:uFill>
                  <a:solidFill>
                    <a:srgbClr val="C00000"/>
                  </a:solidFill>
                </a:uFill>
                <a:latin typeface="Times New Roman"/>
                <a:cs typeface="Times New Roman"/>
              </a:rPr>
              <a:t>metaphase</a:t>
            </a:r>
            <a:endParaRPr sz="1800">
              <a:latin typeface="Times New Roman"/>
              <a:cs typeface="Times New Roman"/>
            </a:endParaRPr>
          </a:p>
          <a:p>
            <a:pPr marL="635" algn="ctr">
              <a:lnSpc>
                <a:spcPct val="100000"/>
              </a:lnSpc>
              <a:spcBef>
                <a:spcPts val="5"/>
              </a:spcBef>
            </a:pPr>
            <a:r>
              <a:rPr sz="1800" b="1" u="heavy" spc="-5" dirty="0">
                <a:solidFill>
                  <a:srgbClr val="C00000"/>
                </a:solidFill>
                <a:uFill>
                  <a:solidFill>
                    <a:srgbClr val="C00000"/>
                  </a:solidFill>
                </a:uFill>
                <a:latin typeface="Times New Roman"/>
                <a:cs typeface="Times New Roman"/>
              </a:rPr>
              <a:t>stage</a:t>
            </a:r>
            <a:r>
              <a:rPr sz="1800" b="1" u="heavy" spc="-20" dirty="0">
                <a:solidFill>
                  <a:srgbClr val="C00000"/>
                </a:solidFill>
                <a:uFill>
                  <a:solidFill>
                    <a:srgbClr val="C00000"/>
                  </a:solidFill>
                </a:uFill>
                <a:latin typeface="Times New Roman"/>
                <a:cs typeface="Times New Roman"/>
              </a:rPr>
              <a:t> </a:t>
            </a:r>
            <a:r>
              <a:rPr sz="1800" b="1" dirty="0">
                <a:latin typeface="Times New Roman"/>
                <a:cs typeface="Times New Roman"/>
              </a:rPr>
              <a:t>of</a:t>
            </a:r>
            <a:r>
              <a:rPr sz="1800" b="1" spc="-5" dirty="0">
                <a:latin typeface="Times New Roman"/>
                <a:cs typeface="Times New Roman"/>
              </a:rPr>
              <a:t> meiosis</a:t>
            </a:r>
            <a:r>
              <a:rPr sz="1800" b="1" spc="-15" dirty="0">
                <a:latin typeface="Times New Roman"/>
                <a:cs typeface="Times New Roman"/>
              </a:rPr>
              <a:t> </a:t>
            </a:r>
            <a:r>
              <a:rPr sz="1800" b="1" spc="-5" dirty="0">
                <a:latin typeface="Times New Roman"/>
                <a:cs typeface="Times New Roman"/>
              </a:rPr>
              <a:t>ΙΙ</a:t>
            </a:r>
            <a:endParaRPr sz="1800">
              <a:latin typeface="Times New Roman"/>
              <a:cs typeface="Times New Roman"/>
            </a:endParaRPr>
          </a:p>
          <a:p>
            <a:pPr marL="45720" marR="38100">
              <a:lnSpc>
                <a:spcPct val="100000"/>
              </a:lnSpc>
              <a:buAutoNum type="arabicPlain" startAt="2"/>
              <a:tabLst>
                <a:tab pos="293370" algn="l"/>
              </a:tabLst>
            </a:pPr>
            <a:r>
              <a:rPr sz="1800" b="1" u="heavy" dirty="0">
                <a:solidFill>
                  <a:srgbClr val="538235"/>
                </a:solidFill>
                <a:uFill>
                  <a:solidFill>
                    <a:srgbClr val="538235"/>
                  </a:solidFill>
                </a:uFill>
                <a:latin typeface="Times New Roman"/>
                <a:cs typeface="Times New Roman"/>
              </a:rPr>
              <a:t>First </a:t>
            </a:r>
            <a:r>
              <a:rPr sz="1800" b="1" u="heavy" spc="-5" dirty="0">
                <a:solidFill>
                  <a:srgbClr val="538235"/>
                </a:solidFill>
                <a:uFill>
                  <a:solidFill>
                    <a:srgbClr val="538235"/>
                  </a:solidFill>
                </a:uFill>
                <a:latin typeface="Times New Roman"/>
                <a:cs typeface="Times New Roman"/>
              </a:rPr>
              <a:t>polar body arrested in metaphase </a:t>
            </a:r>
            <a:r>
              <a:rPr sz="1800" b="1" spc="-434" dirty="0">
                <a:solidFill>
                  <a:srgbClr val="538235"/>
                </a:solidFill>
                <a:latin typeface="Times New Roman"/>
                <a:cs typeface="Times New Roman"/>
              </a:rPr>
              <a:t> </a:t>
            </a:r>
            <a:r>
              <a:rPr sz="1800" b="1" u="heavy" spc="-5" dirty="0">
                <a:solidFill>
                  <a:srgbClr val="538235"/>
                </a:solidFill>
                <a:uFill>
                  <a:solidFill>
                    <a:srgbClr val="538235"/>
                  </a:solidFill>
                </a:uFill>
                <a:latin typeface="Times New Roman"/>
                <a:cs typeface="Times New Roman"/>
              </a:rPr>
              <a:t>stage </a:t>
            </a:r>
            <a:r>
              <a:rPr sz="1800" b="1" u="heavy" dirty="0">
                <a:solidFill>
                  <a:srgbClr val="538235"/>
                </a:solidFill>
                <a:uFill>
                  <a:solidFill>
                    <a:srgbClr val="538235"/>
                  </a:solidFill>
                </a:uFill>
                <a:latin typeface="Times New Roman"/>
                <a:cs typeface="Times New Roman"/>
              </a:rPr>
              <a:t>of meiosis</a:t>
            </a:r>
            <a:r>
              <a:rPr sz="1800" b="1" u="heavy" spc="-5" dirty="0">
                <a:solidFill>
                  <a:srgbClr val="538235"/>
                </a:solidFill>
                <a:uFill>
                  <a:solidFill>
                    <a:srgbClr val="538235"/>
                  </a:solidFill>
                </a:uFill>
                <a:latin typeface="Times New Roman"/>
                <a:cs typeface="Times New Roman"/>
              </a:rPr>
              <a:t> ΙΙ</a:t>
            </a:r>
            <a:endParaRPr sz="1800">
              <a:latin typeface="Times New Roman"/>
              <a:cs typeface="Times New Roman"/>
            </a:endParaRPr>
          </a:p>
          <a:p>
            <a:pPr marL="1435100" indent="-1435100">
              <a:lnSpc>
                <a:spcPct val="100000"/>
              </a:lnSpc>
              <a:buSzPct val="94444"/>
              <a:buAutoNum type="arabicPlain" startAt="2"/>
              <a:tabLst>
                <a:tab pos="1435735" algn="l"/>
              </a:tabLst>
            </a:pPr>
            <a:r>
              <a:rPr sz="1800" b="1" u="heavy" spc="-10" dirty="0">
                <a:uFill>
                  <a:solidFill>
                    <a:srgbClr val="000000"/>
                  </a:solidFill>
                </a:uFill>
                <a:latin typeface="Times New Roman"/>
                <a:cs typeface="Times New Roman"/>
              </a:rPr>
              <a:t>Zona</a:t>
            </a:r>
            <a:r>
              <a:rPr sz="1800" b="1" u="heavy" spc="-5" dirty="0">
                <a:uFill>
                  <a:solidFill>
                    <a:srgbClr val="000000"/>
                  </a:solidFill>
                </a:uFill>
                <a:latin typeface="Times New Roman"/>
                <a:cs typeface="Times New Roman"/>
              </a:rPr>
              <a:t> </a:t>
            </a:r>
            <a:r>
              <a:rPr sz="1800" b="1" u="heavy" dirty="0">
                <a:uFill>
                  <a:solidFill>
                    <a:srgbClr val="000000"/>
                  </a:solidFill>
                </a:uFill>
                <a:latin typeface="Times New Roman"/>
                <a:cs typeface="Times New Roman"/>
              </a:rPr>
              <a:t>pellucida</a:t>
            </a:r>
            <a:endParaRPr sz="1800">
              <a:latin typeface="Times New Roman"/>
              <a:cs typeface="Times New Roman"/>
            </a:endParaRPr>
          </a:p>
          <a:p>
            <a:pPr marL="1438910" indent="-1438910">
              <a:lnSpc>
                <a:spcPct val="100000"/>
              </a:lnSpc>
              <a:buAutoNum type="arabicPlain" startAt="2"/>
              <a:tabLst>
                <a:tab pos="1439545" algn="l"/>
              </a:tabLst>
            </a:pPr>
            <a:r>
              <a:rPr sz="1800" b="1" u="heavy" spc="-5" dirty="0">
                <a:uFill>
                  <a:solidFill>
                    <a:srgbClr val="000000"/>
                  </a:solidFill>
                </a:uFill>
                <a:latin typeface="Times New Roman"/>
                <a:cs typeface="Times New Roman"/>
              </a:rPr>
              <a:t>Corona</a:t>
            </a:r>
            <a:r>
              <a:rPr sz="1800" b="1" u="heavy" spc="-25" dirty="0">
                <a:uFill>
                  <a:solidFill>
                    <a:srgbClr val="000000"/>
                  </a:solidFill>
                </a:uFill>
                <a:latin typeface="Times New Roman"/>
                <a:cs typeface="Times New Roman"/>
              </a:rPr>
              <a:t> </a:t>
            </a:r>
            <a:r>
              <a:rPr sz="1800" b="1" u="heavy" dirty="0">
                <a:uFill>
                  <a:solidFill>
                    <a:srgbClr val="000000"/>
                  </a:solidFill>
                </a:uFill>
                <a:latin typeface="Times New Roman"/>
                <a:cs typeface="Times New Roman"/>
              </a:rPr>
              <a:t>radiata</a:t>
            </a:r>
            <a:endParaRPr sz="1800">
              <a:latin typeface="Times New Roman"/>
              <a:cs typeface="Times New Roman"/>
            </a:endParaRPr>
          </a:p>
        </p:txBody>
      </p:sp>
      <p:sp>
        <p:nvSpPr>
          <p:cNvPr id="19" name="object 19"/>
          <p:cNvSpPr txBox="1"/>
          <p:nvPr/>
        </p:nvSpPr>
        <p:spPr>
          <a:xfrm>
            <a:off x="633476" y="4462653"/>
            <a:ext cx="24257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An</a:t>
            </a:r>
            <a:r>
              <a:rPr sz="1800" spc="-25" dirty="0">
                <a:latin typeface="Times New Roman"/>
                <a:cs typeface="Times New Roman"/>
              </a:rPr>
              <a:t> </a:t>
            </a:r>
            <a:r>
              <a:rPr sz="1800" dirty="0">
                <a:latin typeface="Times New Roman"/>
                <a:cs typeface="Times New Roman"/>
              </a:rPr>
              <a:t>ovulated</a:t>
            </a:r>
            <a:r>
              <a:rPr sz="1800" spc="-30" dirty="0">
                <a:latin typeface="Times New Roman"/>
                <a:cs typeface="Times New Roman"/>
              </a:rPr>
              <a:t> </a:t>
            </a:r>
            <a:r>
              <a:rPr sz="1800" dirty="0">
                <a:latin typeface="Times New Roman"/>
                <a:cs typeface="Times New Roman"/>
              </a:rPr>
              <a:t>egg</a:t>
            </a:r>
            <a:r>
              <a:rPr sz="1800" spc="-20" dirty="0">
                <a:latin typeface="Times New Roman"/>
                <a:cs typeface="Times New Roman"/>
              </a:rPr>
              <a:t> </a:t>
            </a:r>
            <a:r>
              <a:rPr sz="1800" dirty="0">
                <a:latin typeface="Times New Roman"/>
                <a:cs typeface="Times New Roman"/>
              </a:rPr>
              <a:t>Made</a:t>
            </a:r>
            <a:r>
              <a:rPr sz="1800" spc="-25" dirty="0">
                <a:latin typeface="Times New Roman"/>
                <a:cs typeface="Times New Roman"/>
              </a:rPr>
              <a:t> </a:t>
            </a:r>
            <a:r>
              <a:rPr sz="1800" dirty="0">
                <a:latin typeface="Times New Roman"/>
                <a:cs typeface="Times New Roman"/>
              </a:rPr>
              <a:t>of:</a:t>
            </a:r>
            <a:endParaRPr sz="1800">
              <a:latin typeface="Times New Roman"/>
              <a:cs typeface="Times New Roman"/>
            </a:endParaRPr>
          </a:p>
        </p:txBody>
      </p:sp>
      <p:grpSp>
        <p:nvGrpSpPr>
          <p:cNvPr id="20" name="object 20"/>
          <p:cNvGrpSpPr/>
          <p:nvPr/>
        </p:nvGrpSpPr>
        <p:grpSpPr>
          <a:xfrm>
            <a:off x="262127" y="931419"/>
            <a:ext cx="6138673" cy="3544949"/>
            <a:chOff x="262127" y="687323"/>
            <a:chExt cx="6106795" cy="3789045"/>
          </a:xfrm>
        </p:grpSpPr>
        <p:pic>
          <p:nvPicPr>
            <p:cNvPr id="21" name="object 21"/>
            <p:cNvPicPr/>
            <p:nvPr/>
          </p:nvPicPr>
          <p:blipFill>
            <a:blip r:embed="rId6" cstate="print"/>
            <a:stretch>
              <a:fillRect/>
            </a:stretch>
          </p:blipFill>
          <p:spPr>
            <a:xfrm>
              <a:off x="262127" y="687323"/>
              <a:ext cx="4572000" cy="3788664"/>
            </a:xfrm>
            <a:prstGeom prst="rect">
              <a:avLst/>
            </a:prstGeom>
          </p:spPr>
        </p:pic>
        <p:pic>
          <p:nvPicPr>
            <p:cNvPr id="22" name="object 22"/>
            <p:cNvPicPr/>
            <p:nvPr/>
          </p:nvPicPr>
          <p:blipFill>
            <a:blip r:embed="rId7" cstate="print"/>
            <a:stretch>
              <a:fillRect/>
            </a:stretch>
          </p:blipFill>
          <p:spPr>
            <a:xfrm>
              <a:off x="4845938" y="1457325"/>
              <a:ext cx="1522857" cy="1624457"/>
            </a:xfrm>
            <a:prstGeom prst="rect">
              <a:avLst/>
            </a:prstGeom>
          </p:spPr>
        </p:pic>
      </p:grpSp>
      <p:sp>
        <p:nvSpPr>
          <p:cNvPr id="23" name="object 23"/>
          <p:cNvSpPr txBox="1"/>
          <p:nvPr/>
        </p:nvSpPr>
        <p:spPr>
          <a:xfrm>
            <a:off x="6070853" y="5433798"/>
            <a:ext cx="5944235" cy="1343025"/>
          </a:xfrm>
          <a:prstGeom prst="rect">
            <a:avLst/>
          </a:prstGeom>
        </p:spPr>
        <p:txBody>
          <a:bodyPr vert="horz" wrap="square" lIns="0" tIns="93345" rIns="0" bIns="0" rtlCol="0">
            <a:spAutoFit/>
          </a:bodyPr>
          <a:lstStyle/>
          <a:p>
            <a:pPr marL="1631314">
              <a:lnSpc>
                <a:spcPct val="100000"/>
              </a:lnSpc>
              <a:spcBef>
                <a:spcPts val="735"/>
              </a:spcBef>
            </a:pPr>
            <a:r>
              <a:rPr sz="1800" dirty="0">
                <a:latin typeface="Times New Roman"/>
                <a:cs typeface="Times New Roman"/>
              </a:rPr>
              <a:t>But</a:t>
            </a:r>
            <a:r>
              <a:rPr sz="1800" spc="-30" dirty="0">
                <a:latin typeface="Times New Roman"/>
                <a:cs typeface="Times New Roman"/>
              </a:rPr>
              <a:t> </a:t>
            </a:r>
            <a:r>
              <a:rPr sz="1800" dirty="0">
                <a:latin typeface="Times New Roman"/>
                <a:cs typeface="Times New Roman"/>
              </a:rPr>
              <a:t>it</a:t>
            </a:r>
            <a:r>
              <a:rPr sz="1800" spc="-25" dirty="0">
                <a:latin typeface="Times New Roman"/>
                <a:cs typeface="Times New Roman"/>
              </a:rPr>
              <a:t> </a:t>
            </a:r>
            <a:r>
              <a:rPr sz="1800" dirty="0">
                <a:latin typeface="Times New Roman"/>
                <a:cs typeface="Times New Roman"/>
              </a:rPr>
              <a:t>has</a:t>
            </a:r>
            <a:r>
              <a:rPr sz="1800" spc="-30" dirty="0">
                <a:latin typeface="Times New Roman"/>
                <a:cs typeface="Times New Roman"/>
              </a:rPr>
              <a:t> </a:t>
            </a:r>
            <a:r>
              <a:rPr sz="1800" dirty="0">
                <a:latin typeface="Times New Roman"/>
                <a:cs typeface="Times New Roman"/>
              </a:rPr>
              <a:t>!!!!!!!!!</a:t>
            </a:r>
            <a:endParaRPr sz="1800">
              <a:latin typeface="Times New Roman"/>
              <a:cs typeface="Times New Roman"/>
            </a:endParaRPr>
          </a:p>
          <a:p>
            <a:pPr marL="1048385">
              <a:lnSpc>
                <a:spcPct val="100000"/>
              </a:lnSpc>
              <a:spcBef>
                <a:spcPts val="665"/>
              </a:spcBef>
            </a:pPr>
            <a:r>
              <a:rPr sz="1900" b="1" i="1" u="heavy" spc="-15" dirty="0">
                <a:uFill>
                  <a:solidFill>
                    <a:srgbClr val="000000"/>
                  </a:solidFill>
                </a:uFill>
                <a:latin typeface="Times New Roman"/>
                <a:cs typeface="Times New Roman"/>
              </a:rPr>
              <a:t>glycoprotein</a:t>
            </a:r>
            <a:r>
              <a:rPr sz="1900" b="1" i="1" u="heavy" spc="-40" dirty="0">
                <a:uFill>
                  <a:solidFill>
                    <a:srgbClr val="000000"/>
                  </a:solidFill>
                </a:uFill>
                <a:latin typeface="Times New Roman"/>
                <a:cs typeface="Times New Roman"/>
              </a:rPr>
              <a:t> </a:t>
            </a:r>
            <a:r>
              <a:rPr sz="1900" b="1" i="1" u="heavy" spc="-20" dirty="0">
                <a:uFill>
                  <a:solidFill>
                    <a:srgbClr val="000000"/>
                  </a:solidFill>
                </a:uFill>
                <a:latin typeface="Times New Roman"/>
                <a:cs typeface="Times New Roman"/>
              </a:rPr>
              <a:t>coat</a:t>
            </a:r>
            <a:r>
              <a:rPr sz="1900" b="1" i="1" u="heavy" spc="-25" dirty="0">
                <a:uFill>
                  <a:solidFill>
                    <a:srgbClr val="000000"/>
                  </a:solidFill>
                </a:uFill>
                <a:latin typeface="Times New Roman"/>
                <a:cs typeface="Times New Roman"/>
              </a:rPr>
              <a:t> and </a:t>
            </a:r>
            <a:r>
              <a:rPr sz="1900" b="1" i="1" u="heavy" spc="-35" dirty="0">
                <a:uFill>
                  <a:solidFill>
                    <a:srgbClr val="000000"/>
                  </a:solidFill>
                </a:uFill>
                <a:latin typeface="Times New Roman"/>
                <a:cs typeface="Times New Roman"/>
              </a:rPr>
              <a:t>seminal</a:t>
            </a:r>
            <a:r>
              <a:rPr sz="1900" b="1" i="1" u="heavy" spc="-20" dirty="0">
                <a:uFill>
                  <a:solidFill>
                    <a:srgbClr val="000000"/>
                  </a:solidFill>
                </a:uFill>
                <a:latin typeface="Times New Roman"/>
                <a:cs typeface="Times New Roman"/>
              </a:rPr>
              <a:t> plasma</a:t>
            </a:r>
            <a:r>
              <a:rPr sz="1900" b="1" i="1" u="heavy" spc="-25" dirty="0">
                <a:uFill>
                  <a:solidFill>
                    <a:srgbClr val="000000"/>
                  </a:solidFill>
                </a:uFill>
                <a:latin typeface="Times New Roman"/>
                <a:cs typeface="Times New Roman"/>
              </a:rPr>
              <a:t> </a:t>
            </a:r>
            <a:r>
              <a:rPr sz="1900" b="1" i="1" u="heavy" spc="-10" dirty="0">
                <a:uFill>
                  <a:solidFill>
                    <a:srgbClr val="000000"/>
                  </a:solidFill>
                </a:uFill>
                <a:latin typeface="Times New Roman"/>
                <a:cs typeface="Times New Roman"/>
              </a:rPr>
              <a:t>proteins</a:t>
            </a:r>
            <a:r>
              <a:rPr sz="1900" b="1" i="1" u="heavy" spc="-35" dirty="0">
                <a:uFill>
                  <a:solidFill>
                    <a:srgbClr val="000000"/>
                  </a:solidFill>
                </a:uFill>
                <a:latin typeface="Times New Roman"/>
                <a:cs typeface="Times New Roman"/>
              </a:rPr>
              <a:t> </a:t>
            </a:r>
            <a:endParaRPr sz="1900">
              <a:latin typeface="Times New Roman"/>
              <a:cs typeface="Times New Roman"/>
            </a:endParaRPr>
          </a:p>
          <a:p>
            <a:pPr marL="12700">
              <a:lnSpc>
                <a:spcPts val="2000"/>
              </a:lnSpc>
              <a:spcBef>
                <a:spcPts val="1355"/>
              </a:spcBef>
            </a:pPr>
            <a:r>
              <a:rPr sz="1800" dirty="0">
                <a:latin typeface="Times New Roman"/>
                <a:cs typeface="Times New Roman"/>
              </a:rPr>
              <a:t>They</a:t>
            </a:r>
            <a:r>
              <a:rPr sz="1800" spc="-15" dirty="0">
                <a:latin typeface="Times New Roman"/>
                <a:cs typeface="Times New Roman"/>
              </a:rPr>
              <a:t> </a:t>
            </a:r>
            <a:r>
              <a:rPr sz="1800" spc="-5" dirty="0">
                <a:latin typeface="Times New Roman"/>
                <a:cs typeface="Times New Roman"/>
              </a:rPr>
              <a:t>will </a:t>
            </a:r>
            <a:r>
              <a:rPr sz="1800" dirty="0">
                <a:latin typeface="Times New Roman"/>
                <a:cs typeface="Times New Roman"/>
              </a:rPr>
              <a:t>prevent</a:t>
            </a:r>
            <a:r>
              <a:rPr sz="1800" spc="-20" dirty="0">
                <a:latin typeface="Times New Roman"/>
                <a:cs typeface="Times New Roman"/>
              </a:rPr>
              <a:t> </a:t>
            </a:r>
            <a:r>
              <a:rPr sz="1800" dirty="0">
                <a:latin typeface="Times New Roman"/>
                <a:cs typeface="Times New Roman"/>
              </a:rPr>
              <a:t>penetration</a:t>
            </a:r>
            <a:r>
              <a:rPr sz="1800" spc="-25" dirty="0">
                <a:latin typeface="Times New Roman"/>
                <a:cs typeface="Times New Roman"/>
              </a:rPr>
              <a:t> </a:t>
            </a:r>
            <a:r>
              <a:rPr sz="1800" dirty="0">
                <a:latin typeface="Times New Roman"/>
                <a:cs typeface="Times New Roman"/>
              </a:rPr>
              <a:t>through</a:t>
            </a:r>
            <a:r>
              <a:rPr sz="1800" spc="-5" dirty="0">
                <a:latin typeface="Times New Roman"/>
                <a:cs typeface="Times New Roman"/>
              </a:rPr>
              <a:t> </a:t>
            </a:r>
            <a:r>
              <a:rPr sz="1800" dirty="0">
                <a:latin typeface="Times New Roman"/>
                <a:cs typeface="Times New Roman"/>
              </a:rPr>
              <a:t>corona</a:t>
            </a:r>
            <a:r>
              <a:rPr sz="1800" spc="15" dirty="0">
                <a:latin typeface="Times New Roman"/>
                <a:cs typeface="Times New Roman"/>
              </a:rPr>
              <a:t> </a:t>
            </a:r>
            <a:r>
              <a:rPr sz="1800" dirty="0">
                <a:latin typeface="Times New Roman"/>
                <a:cs typeface="Times New Roman"/>
              </a:rPr>
              <a:t>radita,</a:t>
            </a:r>
            <a:r>
              <a:rPr sz="1800" spc="-35" dirty="0">
                <a:latin typeface="Times New Roman"/>
                <a:cs typeface="Times New Roman"/>
              </a:rPr>
              <a:t> </a:t>
            </a:r>
            <a:r>
              <a:rPr sz="1800" dirty="0">
                <a:latin typeface="Times New Roman"/>
                <a:cs typeface="Times New Roman"/>
              </a:rPr>
              <a:t>what to</a:t>
            </a:r>
            <a:r>
              <a:rPr sz="1800" spc="-5" dirty="0">
                <a:latin typeface="Times New Roman"/>
                <a:cs typeface="Times New Roman"/>
              </a:rPr>
              <a:t> </a:t>
            </a:r>
            <a:r>
              <a:rPr sz="1800" dirty="0">
                <a:latin typeface="Times New Roman"/>
                <a:cs typeface="Times New Roman"/>
              </a:rPr>
              <a:t>do?</a:t>
            </a:r>
            <a:endParaRPr sz="1800">
              <a:latin typeface="Times New Roman"/>
              <a:cs typeface="Times New Roman"/>
            </a:endParaRPr>
          </a:p>
          <a:p>
            <a:pPr marL="1119505" algn="ctr">
              <a:lnSpc>
                <a:spcPts val="1280"/>
              </a:lnSpc>
            </a:pPr>
            <a:r>
              <a:rPr sz="1200" spc="30" dirty="0">
                <a:solidFill>
                  <a:srgbClr val="888888"/>
                </a:solidFill>
                <a:latin typeface="Times New Roman"/>
                <a:cs typeface="Times New Roman"/>
              </a:rPr>
              <a:t>11</a:t>
            </a:r>
            <a:endParaRPr sz="1200">
              <a:latin typeface="Times New Roman"/>
              <a:cs typeface="Times New Roman"/>
            </a:endParaRPr>
          </a:p>
        </p:txBody>
      </p:sp>
      <p:sp>
        <p:nvSpPr>
          <p:cNvPr id="24" name="object 24"/>
          <p:cNvSpPr txBox="1"/>
          <p:nvPr/>
        </p:nvSpPr>
        <p:spPr>
          <a:xfrm>
            <a:off x="6920483" y="4079747"/>
            <a:ext cx="2897505" cy="368935"/>
          </a:xfrm>
          <a:prstGeom prst="rect">
            <a:avLst/>
          </a:prstGeom>
          <a:solidFill>
            <a:srgbClr val="6FAC46"/>
          </a:solidFill>
          <a:ln w="12192">
            <a:solidFill>
              <a:srgbClr val="507D31"/>
            </a:solidFill>
          </a:ln>
        </p:spPr>
        <p:txBody>
          <a:bodyPr vert="horz" wrap="square" lIns="0" tIns="38735" rIns="0" bIns="0" rtlCol="0">
            <a:spAutoFit/>
          </a:bodyPr>
          <a:lstStyle/>
          <a:p>
            <a:pPr marL="115570">
              <a:lnSpc>
                <a:spcPct val="100000"/>
              </a:lnSpc>
              <a:spcBef>
                <a:spcPts val="305"/>
              </a:spcBef>
            </a:pPr>
            <a:r>
              <a:rPr sz="1800" dirty="0">
                <a:solidFill>
                  <a:srgbClr val="FFFFFF"/>
                </a:solidFill>
                <a:latin typeface="Times New Roman"/>
                <a:cs typeface="Times New Roman"/>
              </a:rPr>
              <a:t>that</a:t>
            </a:r>
            <a:r>
              <a:rPr sz="1800" spc="-35" dirty="0">
                <a:solidFill>
                  <a:srgbClr val="FFFFFF"/>
                </a:solidFill>
                <a:latin typeface="Times New Roman"/>
                <a:cs typeface="Times New Roman"/>
              </a:rPr>
              <a:t> </a:t>
            </a:r>
            <a:r>
              <a:rPr sz="1800" dirty="0">
                <a:solidFill>
                  <a:srgbClr val="FFFFFF"/>
                </a:solidFill>
                <a:latin typeface="Times New Roman"/>
                <a:cs typeface="Times New Roman"/>
              </a:rPr>
              <a:t>carries</a:t>
            </a:r>
            <a:r>
              <a:rPr sz="1800" spc="-20" dirty="0">
                <a:solidFill>
                  <a:srgbClr val="FFFFFF"/>
                </a:solidFill>
                <a:latin typeface="Times New Roman"/>
                <a:cs typeface="Times New Roman"/>
              </a:rPr>
              <a:t> </a:t>
            </a:r>
            <a:r>
              <a:rPr sz="1800" b="1" u="heavy" dirty="0">
                <a:solidFill>
                  <a:srgbClr val="FFFFFF"/>
                </a:solidFill>
                <a:uFill>
                  <a:solidFill>
                    <a:srgbClr val="FFFFFF"/>
                  </a:solidFill>
                </a:uFill>
                <a:latin typeface="Times New Roman"/>
                <a:cs typeface="Times New Roman"/>
              </a:rPr>
              <a:t>23</a:t>
            </a:r>
            <a:r>
              <a:rPr sz="1800" b="1" u="heavy" spc="-25" dirty="0">
                <a:solidFill>
                  <a:srgbClr val="FFFFFF"/>
                </a:solidFill>
                <a:uFill>
                  <a:solidFill>
                    <a:srgbClr val="FFFFFF"/>
                  </a:solidFill>
                </a:uFill>
                <a:latin typeface="Times New Roman"/>
                <a:cs typeface="Times New Roman"/>
              </a:rPr>
              <a:t> </a:t>
            </a:r>
            <a:r>
              <a:rPr sz="1800" b="1" u="heavy" spc="-5" dirty="0">
                <a:solidFill>
                  <a:srgbClr val="FFFFFF"/>
                </a:solidFill>
                <a:uFill>
                  <a:solidFill>
                    <a:srgbClr val="FFFFFF"/>
                  </a:solidFill>
                </a:uFill>
                <a:latin typeface="Times New Roman"/>
                <a:cs typeface="Times New Roman"/>
              </a:rPr>
              <a:t>chromosomes</a:t>
            </a:r>
            <a:endParaRPr sz="1800">
              <a:latin typeface="Times New Roman"/>
              <a:cs typeface="Times New Roman"/>
            </a:endParaRPr>
          </a:p>
        </p:txBody>
      </p:sp>
      <p:sp>
        <p:nvSpPr>
          <p:cNvPr id="25" name="object 25"/>
          <p:cNvSpPr txBox="1"/>
          <p:nvPr/>
        </p:nvSpPr>
        <p:spPr>
          <a:xfrm>
            <a:off x="9817607" y="4361688"/>
            <a:ext cx="1821180" cy="368935"/>
          </a:xfrm>
          <a:prstGeom prst="rect">
            <a:avLst/>
          </a:prstGeom>
          <a:solidFill>
            <a:srgbClr val="6FAC46"/>
          </a:solidFill>
          <a:ln w="12192">
            <a:solidFill>
              <a:srgbClr val="507D31"/>
            </a:solidFill>
          </a:ln>
        </p:spPr>
        <p:txBody>
          <a:bodyPr vert="horz" wrap="square" lIns="0" tIns="38735" rIns="0" bIns="0" rtlCol="0">
            <a:spAutoFit/>
          </a:bodyPr>
          <a:lstStyle/>
          <a:p>
            <a:pPr marL="72390">
              <a:lnSpc>
                <a:spcPct val="100000"/>
              </a:lnSpc>
              <a:spcBef>
                <a:spcPts val="305"/>
              </a:spcBef>
            </a:pPr>
            <a:r>
              <a:rPr sz="1800" dirty="0">
                <a:solidFill>
                  <a:srgbClr val="FFFFFF"/>
                </a:solidFill>
                <a:latin typeface="Times New Roman"/>
                <a:cs typeface="Times New Roman"/>
              </a:rPr>
              <a:t>and</a:t>
            </a:r>
            <a:r>
              <a:rPr sz="1800" spc="-30" dirty="0">
                <a:solidFill>
                  <a:srgbClr val="FFFFFF"/>
                </a:solidFill>
                <a:latin typeface="Times New Roman"/>
                <a:cs typeface="Times New Roman"/>
              </a:rPr>
              <a:t> </a:t>
            </a:r>
            <a:r>
              <a:rPr sz="1800" spc="-5" dirty="0">
                <a:solidFill>
                  <a:srgbClr val="FFFFFF"/>
                </a:solidFill>
                <a:latin typeface="Times New Roman"/>
                <a:cs typeface="Times New Roman"/>
              </a:rPr>
              <a:t>an</a:t>
            </a:r>
            <a:r>
              <a:rPr sz="1800" u="heavy" spc="-20" dirty="0">
                <a:solidFill>
                  <a:srgbClr val="D50092"/>
                </a:solidFill>
                <a:uFill>
                  <a:solidFill>
                    <a:srgbClr val="D50092"/>
                  </a:solidFill>
                </a:uFill>
                <a:latin typeface="Times New Roman"/>
                <a:cs typeface="Times New Roman"/>
              </a:rPr>
              <a:t> </a:t>
            </a:r>
            <a:r>
              <a:rPr sz="1800" b="1" u="heavy" spc="-5" dirty="0">
                <a:solidFill>
                  <a:srgbClr val="D50092"/>
                </a:solidFill>
                <a:uFill>
                  <a:solidFill>
                    <a:srgbClr val="D50092"/>
                  </a:solidFill>
                </a:uFill>
                <a:latin typeface="Times New Roman"/>
                <a:cs typeface="Times New Roman"/>
              </a:rPr>
              <a:t>acrosome</a:t>
            </a:r>
            <a:endParaRPr sz="1800">
              <a:latin typeface="Times New Roman"/>
              <a:cs typeface="Times New Roman"/>
            </a:endParaRPr>
          </a:p>
        </p:txBody>
      </p:sp>
      <p:sp>
        <p:nvSpPr>
          <p:cNvPr id="26" name="object 26"/>
          <p:cNvSpPr txBox="1"/>
          <p:nvPr/>
        </p:nvSpPr>
        <p:spPr>
          <a:xfrm>
            <a:off x="7653528" y="4968240"/>
            <a:ext cx="3225165" cy="368935"/>
          </a:xfrm>
          <a:prstGeom prst="rect">
            <a:avLst/>
          </a:prstGeom>
          <a:solidFill>
            <a:srgbClr val="6FAC46"/>
          </a:solidFill>
          <a:ln w="12192">
            <a:solidFill>
              <a:srgbClr val="507D31"/>
            </a:solidFill>
          </a:ln>
        </p:spPr>
        <p:txBody>
          <a:bodyPr vert="horz" wrap="square" lIns="0" tIns="39370" rIns="0" bIns="0" rtlCol="0">
            <a:spAutoFit/>
          </a:bodyPr>
          <a:lstStyle/>
          <a:p>
            <a:pPr marL="92710">
              <a:lnSpc>
                <a:spcPct val="100000"/>
              </a:lnSpc>
              <a:spcBef>
                <a:spcPts val="310"/>
              </a:spcBef>
            </a:pPr>
            <a:r>
              <a:rPr sz="1800" spc="-5" dirty="0">
                <a:solidFill>
                  <a:srgbClr val="FFFFFF"/>
                </a:solidFill>
                <a:latin typeface="Times New Roman"/>
                <a:cs typeface="Times New Roman"/>
              </a:rPr>
              <a:t>Is</a:t>
            </a:r>
            <a:r>
              <a:rPr sz="1800" spc="-10" dirty="0">
                <a:solidFill>
                  <a:srgbClr val="FFFFFF"/>
                </a:solidFill>
                <a:latin typeface="Times New Roman"/>
                <a:cs typeface="Times New Roman"/>
              </a:rPr>
              <a:t> </a:t>
            </a:r>
            <a:r>
              <a:rPr sz="1800" dirty="0">
                <a:solidFill>
                  <a:srgbClr val="FFFFFF"/>
                </a:solidFill>
                <a:latin typeface="Times New Roman"/>
                <a:cs typeface="Times New Roman"/>
              </a:rPr>
              <a:t>it</a:t>
            </a:r>
            <a:r>
              <a:rPr sz="1800" spc="-5" dirty="0">
                <a:solidFill>
                  <a:srgbClr val="FFFFFF"/>
                </a:solidFill>
                <a:latin typeface="Times New Roman"/>
                <a:cs typeface="Times New Roman"/>
              </a:rPr>
              <a:t> </a:t>
            </a:r>
            <a:r>
              <a:rPr sz="1800" dirty="0">
                <a:solidFill>
                  <a:srgbClr val="FFFFFF"/>
                </a:solidFill>
                <a:latin typeface="Times New Roman"/>
                <a:cs typeface="Times New Roman"/>
              </a:rPr>
              <a:t>arrested</a:t>
            </a:r>
            <a:r>
              <a:rPr sz="1800" spc="-25" dirty="0">
                <a:solidFill>
                  <a:srgbClr val="FFFFFF"/>
                </a:solidFill>
                <a:latin typeface="Times New Roman"/>
                <a:cs typeface="Times New Roman"/>
              </a:rPr>
              <a:t> </a:t>
            </a:r>
            <a:r>
              <a:rPr sz="1800" dirty="0">
                <a:solidFill>
                  <a:srgbClr val="FFFFFF"/>
                </a:solidFill>
                <a:latin typeface="Times New Roman"/>
                <a:cs typeface="Times New Roman"/>
              </a:rPr>
              <a:t>at</a:t>
            </a:r>
            <a:r>
              <a:rPr sz="1800" spc="-5" dirty="0">
                <a:solidFill>
                  <a:srgbClr val="FFFFFF"/>
                </a:solidFill>
                <a:latin typeface="Times New Roman"/>
                <a:cs typeface="Times New Roman"/>
              </a:rPr>
              <a:t> </a:t>
            </a:r>
            <a:r>
              <a:rPr sz="1800" dirty="0">
                <a:solidFill>
                  <a:srgbClr val="FFFFFF"/>
                </a:solidFill>
                <a:latin typeface="Times New Roman"/>
                <a:cs typeface="Times New Roman"/>
              </a:rPr>
              <a:t>any</a:t>
            </a:r>
            <a:r>
              <a:rPr sz="1800" spc="-10" dirty="0">
                <a:solidFill>
                  <a:srgbClr val="FFFFFF"/>
                </a:solidFill>
                <a:latin typeface="Times New Roman"/>
                <a:cs typeface="Times New Roman"/>
              </a:rPr>
              <a:t> </a:t>
            </a:r>
            <a:r>
              <a:rPr sz="1800" dirty="0">
                <a:solidFill>
                  <a:srgbClr val="FFFFFF"/>
                </a:solidFill>
                <a:latin typeface="Times New Roman"/>
                <a:cs typeface="Times New Roman"/>
              </a:rPr>
              <a:t>stage???!!</a:t>
            </a:r>
            <a:r>
              <a:rPr sz="1800" spc="-50" dirty="0">
                <a:solidFill>
                  <a:srgbClr val="FFFFFF"/>
                </a:solidFill>
                <a:latin typeface="Times New Roman"/>
                <a:cs typeface="Times New Roman"/>
              </a:rPr>
              <a:t> </a:t>
            </a:r>
            <a:r>
              <a:rPr sz="1800" dirty="0">
                <a:solidFill>
                  <a:srgbClr val="FFFFFF"/>
                </a:solidFill>
                <a:latin typeface="Times New Roman"/>
                <a:cs typeface="Times New Roman"/>
              </a:rPr>
              <a:t>no</a:t>
            </a:r>
            <a:endParaRPr sz="1800">
              <a:latin typeface="Times New Roman"/>
              <a:cs typeface="Times New Roman"/>
            </a:endParaRPr>
          </a:p>
        </p:txBody>
      </p:sp>
      <p:sp>
        <p:nvSpPr>
          <p:cNvPr id="27" name="object 27"/>
          <p:cNvSpPr txBox="1"/>
          <p:nvPr/>
        </p:nvSpPr>
        <p:spPr>
          <a:xfrm>
            <a:off x="5917691" y="3680459"/>
            <a:ext cx="1003300" cy="399415"/>
          </a:xfrm>
          <a:prstGeom prst="rect">
            <a:avLst/>
          </a:prstGeom>
          <a:solidFill>
            <a:srgbClr val="6FAC46"/>
          </a:solidFill>
          <a:ln w="12192">
            <a:solidFill>
              <a:srgbClr val="507D31"/>
            </a:solidFill>
          </a:ln>
        </p:spPr>
        <p:txBody>
          <a:bodyPr vert="horz" wrap="square" lIns="0" tIns="38100" rIns="0" bIns="0" rtlCol="0">
            <a:spAutoFit/>
          </a:bodyPr>
          <a:lstStyle/>
          <a:p>
            <a:pPr marL="92075">
              <a:lnSpc>
                <a:spcPct val="100000"/>
              </a:lnSpc>
              <a:spcBef>
                <a:spcPts val="300"/>
              </a:spcBef>
            </a:pPr>
            <a:r>
              <a:rPr sz="1800" spc="-5" dirty="0">
                <a:solidFill>
                  <a:srgbClr val="FFFFFF"/>
                </a:solidFill>
                <a:latin typeface="Times New Roman"/>
                <a:cs typeface="Times New Roman"/>
              </a:rPr>
              <a:t>A</a:t>
            </a:r>
            <a:r>
              <a:rPr sz="1800" spc="-100" dirty="0">
                <a:solidFill>
                  <a:srgbClr val="FFFFFF"/>
                </a:solidFill>
                <a:latin typeface="Times New Roman"/>
                <a:cs typeface="Times New Roman"/>
              </a:rPr>
              <a:t> </a:t>
            </a:r>
            <a:r>
              <a:rPr sz="1800" dirty="0">
                <a:solidFill>
                  <a:srgbClr val="FFFFFF"/>
                </a:solidFill>
                <a:latin typeface="Times New Roman"/>
                <a:cs typeface="Times New Roman"/>
              </a:rPr>
              <a:t>Sperm</a:t>
            </a:r>
            <a:endParaRPr sz="18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170" y="1443608"/>
            <a:ext cx="6722745" cy="1691639"/>
          </a:xfrm>
          <a:prstGeom prst="rect">
            <a:avLst/>
          </a:prstGeom>
          <a:ln w="12192">
            <a:solidFill>
              <a:srgbClr val="FFC000"/>
            </a:solidFill>
          </a:ln>
        </p:spPr>
        <p:txBody>
          <a:bodyPr vert="horz" wrap="square" lIns="0" tIns="29845" rIns="0" bIns="0" rtlCol="0">
            <a:spAutoFit/>
          </a:bodyPr>
          <a:lstStyle/>
          <a:p>
            <a:pPr marL="1270" algn="ctr">
              <a:lnSpc>
                <a:spcPct val="100000"/>
              </a:lnSpc>
              <a:spcBef>
                <a:spcPts val="235"/>
              </a:spcBef>
            </a:pPr>
            <a:r>
              <a:rPr sz="3600" b="1" dirty="0">
                <a:solidFill>
                  <a:srgbClr val="0000CC"/>
                </a:solidFill>
                <a:latin typeface="Times New Roman"/>
                <a:cs typeface="Times New Roman"/>
              </a:rPr>
              <a:t>Oocyte</a:t>
            </a:r>
            <a:r>
              <a:rPr sz="3600" b="1" spc="-95" dirty="0">
                <a:solidFill>
                  <a:srgbClr val="0000CC"/>
                </a:solidFill>
                <a:latin typeface="Times New Roman"/>
                <a:cs typeface="Times New Roman"/>
              </a:rPr>
              <a:t> </a:t>
            </a:r>
            <a:r>
              <a:rPr sz="3600" b="1" spc="-30" dirty="0">
                <a:solidFill>
                  <a:srgbClr val="0000CC"/>
                </a:solidFill>
                <a:latin typeface="Times New Roman"/>
                <a:cs typeface="Times New Roman"/>
              </a:rPr>
              <a:t>Transport</a:t>
            </a:r>
            <a:endParaRPr sz="3600">
              <a:latin typeface="Times New Roman"/>
              <a:cs typeface="Times New Roman"/>
            </a:endParaRPr>
          </a:p>
          <a:p>
            <a:pPr marL="440690" indent="-441325">
              <a:lnSpc>
                <a:spcPct val="100000"/>
              </a:lnSpc>
              <a:spcBef>
                <a:spcPts val="55"/>
              </a:spcBef>
              <a:buSzPct val="95000"/>
              <a:buFont typeface="Wingdings"/>
              <a:buChar char=""/>
              <a:tabLst>
                <a:tab pos="441325" algn="l"/>
              </a:tabLst>
            </a:pPr>
            <a:r>
              <a:rPr sz="2000" dirty="0">
                <a:solidFill>
                  <a:srgbClr val="0000CC"/>
                </a:solidFill>
                <a:latin typeface="Times New Roman"/>
                <a:cs typeface="Times New Roman"/>
              </a:rPr>
              <a:t>These</a:t>
            </a:r>
            <a:r>
              <a:rPr sz="2000" spc="-10" dirty="0">
                <a:solidFill>
                  <a:srgbClr val="0000CC"/>
                </a:solidFill>
                <a:latin typeface="Times New Roman"/>
                <a:cs typeface="Times New Roman"/>
              </a:rPr>
              <a:t> </a:t>
            </a:r>
            <a:r>
              <a:rPr sz="2000" b="1" spc="-5" dirty="0">
                <a:solidFill>
                  <a:srgbClr val="0000CC"/>
                </a:solidFill>
                <a:latin typeface="Times New Roman"/>
                <a:cs typeface="Times New Roman"/>
              </a:rPr>
              <a:t>sweeping</a:t>
            </a:r>
            <a:r>
              <a:rPr sz="2000" b="1" spc="-10" dirty="0">
                <a:solidFill>
                  <a:srgbClr val="0000CC"/>
                </a:solidFill>
                <a:latin typeface="Times New Roman"/>
                <a:cs typeface="Times New Roman"/>
              </a:rPr>
              <a:t> </a:t>
            </a:r>
            <a:r>
              <a:rPr sz="2000" b="1" dirty="0">
                <a:solidFill>
                  <a:srgbClr val="0000CC"/>
                </a:solidFill>
                <a:latin typeface="Times New Roman"/>
                <a:cs typeface="Times New Roman"/>
              </a:rPr>
              <a:t>movements</a:t>
            </a:r>
            <a:r>
              <a:rPr sz="2000" b="1" spc="-40" dirty="0">
                <a:solidFill>
                  <a:srgbClr val="0000CC"/>
                </a:solidFill>
                <a:latin typeface="Times New Roman"/>
                <a:cs typeface="Times New Roman"/>
              </a:rPr>
              <a:t> </a:t>
            </a:r>
            <a:r>
              <a:rPr sz="2000" dirty="0">
                <a:solidFill>
                  <a:srgbClr val="0000CC"/>
                </a:solidFill>
                <a:latin typeface="Times New Roman"/>
                <a:cs typeface="Times New Roman"/>
              </a:rPr>
              <a:t>of</a:t>
            </a:r>
            <a:r>
              <a:rPr sz="2000" spc="-10" dirty="0">
                <a:solidFill>
                  <a:srgbClr val="0000CC"/>
                </a:solidFill>
                <a:latin typeface="Times New Roman"/>
                <a:cs typeface="Times New Roman"/>
              </a:rPr>
              <a:t> </a:t>
            </a:r>
            <a:r>
              <a:rPr sz="2000" dirty="0">
                <a:solidFill>
                  <a:srgbClr val="0000CC"/>
                </a:solidFill>
                <a:latin typeface="Times New Roman"/>
                <a:cs typeface="Times New Roman"/>
              </a:rPr>
              <a:t>the</a:t>
            </a:r>
            <a:r>
              <a:rPr sz="2000" spc="-10" dirty="0">
                <a:solidFill>
                  <a:srgbClr val="0000CC"/>
                </a:solidFill>
                <a:latin typeface="Times New Roman"/>
                <a:cs typeface="Times New Roman"/>
              </a:rPr>
              <a:t> </a:t>
            </a:r>
            <a:r>
              <a:rPr sz="2000" spc="-5" dirty="0">
                <a:solidFill>
                  <a:srgbClr val="0000CC"/>
                </a:solidFill>
                <a:latin typeface="Times New Roman"/>
                <a:cs typeface="Times New Roman"/>
              </a:rPr>
              <a:t>fimbriae</a:t>
            </a:r>
            <a:r>
              <a:rPr sz="2000" spc="-20" dirty="0">
                <a:solidFill>
                  <a:srgbClr val="0000CC"/>
                </a:solidFill>
                <a:latin typeface="Times New Roman"/>
                <a:cs typeface="Times New Roman"/>
              </a:rPr>
              <a:t> </a:t>
            </a:r>
            <a:r>
              <a:rPr sz="2000" dirty="0">
                <a:solidFill>
                  <a:srgbClr val="0000CC"/>
                </a:solidFill>
                <a:latin typeface="Times New Roman"/>
                <a:cs typeface="Times New Roman"/>
              </a:rPr>
              <a:t>and</a:t>
            </a:r>
            <a:r>
              <a:rPr sz="2000" spc="-5" dirty="0">
                <a:solidFill>
                  <a:srgbClr val="0000CC"/>
                </a:solidFill>
                <a:latin typeface="Times New Roman"/>
                <a:cs typeface="Times New Roman"/>
              </a:rPr>
              <a:t> </a:t>
            </a:r>
            <a:r>
              <a:rPr sz="2000" b="1" dirty="0">
                <a:solidFill>
                  <a:srgbClr val="0000CC"/>
                </a:solidFill>
                <a:latin typeface="Times New Roman"/>
                <a:cs typeface="Times New Roman"/>
              </a:rPr>
              <a:t>motion</a:t>
            </a:r>
            <a:r>
              <a:rPr sz="2000" b="1" spc="-25" dirty="0">
                <a:solidFill>
                  <a:srgbClr val="0000CC"/>
                </a:solidFill>
                <a:latin typeface="Times New Roman"/>
                <a:cs typeface="Times New Roman"/>
              </a:rPr>
              <a:t> </a:t>
            </a:r>
            <a:r>
              <a:rPr sz="2000" b="1" dirty="0">
                <a:solidFill>
                  <a:srgbClr val="0000CC"/>
                </a:solidFill>
                <a:latin typeface="Times New Roman"/>
                <a:cs typeface="Times New Roman"/>
              </a:rPr>
              <a:t>of</a:t>
            </a:r>
            <a:endParaRPr sz="2000">
              <a:latin typeface="Times New Roman"/>
              <a:cs typeface="Times New Roman"/>
            </a:endParaRPr>
          </a:p>
          <a:p>
            <a:pPr marL="3810" algn="ctr">
              <a:lnSpc>
                <a:spcPts val="2395"/>
              </a:lnSpc>
            </a:pPr>
            <a:r>
              <a:rPr sz="2000" b="1" spc="-5" dirty="0">
                <a:solidFill>
                  <a:srgbClr val="0000CC"/>
                </a:solidFill>
                <a:latin typeface="Times New Roman"/>
                <a:cs typeface="Times New Roman"/>
              </a:rPr>
              <a:t>cilia</a:t>
            </a:r>
            <a:r>
              <a:rPr sz="2000" b="1" spc="-20" dirty="0">
                <a:solidFill>
                  <a:srgbClr val="0000CC"/>
                </a:solidFill>
                <a:latin typeface="Times New Roman"/>
                <a:cs typeface="Times New Roman"/>
              </a:rPr>
              <a:t> </a:t>
            </a:r>
            <a:r>
              <a:rPr sz="2000" dirty="0">
                <a:solidFill>
                  <a:srgbClr val="0000CC"/>
                </a:solidFill>
                <a:latin typeface="Times New Roman"/>
                <a:cs typeface="Times New Roman"/>
              </a:rPr>
              <a:t>on</a:t>
            </a:r>
            <a:r>
              <a:rPr sz="2000" spc="-5" dirty="0">
                <a:solidFill>
                  <a:srgbClr val="0000CC"/>
                </a:solidFill>
                <a:latin typeface="Times New Roman"/>
                <a:cs typeface="Times New Roman"/>
              </a:rPr>
              <a:t> </a:t>
            </a:r>
            <a:r>
              <a:rPr sz="2000" dirty="0">
                <a:solidFill>
                  <a:srgbClr val="0000CC"/>
                </a:solidFill>
                <a:latin typeface="Times New Roman"/>
                <a:cs typeface="Times New Roman"/>
              </a:rPr>
              <a:t>the</a:t>
            </a:r>
            <a:r>
              <a:rPr sz="2000" spc="-20" dirty="0">
                <a:solidFill>
                  <a:srgbClr val="0000CC"/>
                </a:solidFill>
                <a:latin typeface="Times New Roman"/>
                <a:cs typeface="Times New Roman"/>
              </a:rPr>
              <a:t> </a:t>
            </a:r>
            <a:r>
              <a:rPr sz="2000" dirty="0">
                <a:solidFill>
                  <a:srgbClr val="0000CC"/>
                </a:solidFill>
                <a:latin typeface="Times New Roman"/>
                <a:cs typeface="Times New Roman"/>
              </a:rPr>
              <a:t>epithelial</a:t>
            </a:r>
            <a:r>
              <a:rPr sz="2000" spc="-45" dirty="0">
                <a:solidFill>
                  <a:srgbClr val="0000CC"/>
                </a:solidFill>
                <a:latin typeface="Times New Roman"/>
                <a:cs typeface="Times New Roman"/>
              </a:rPr>
              <a:t> </a:t>
            </a:r>
            <a:r>
              <a:rPr sz="2000" dirty="0">
                <a:solidFill>
                  <a:srgbClr val="0000CC"/>
                </a:solidFill>
                <a:latin typeface="Times New Roman"/>
                <a:cs typeface="Times New Roman"/>
              </a:rPr>
              <a:t>lining</a:t>
            </a:r>
            <a:r>
              <a:rPr sz="2000" spc="-15" dirty="0">
                <a:solidFill>
                  <a:srgbClr val="0000CC"/>
                </a:solidFill>
                <a:latin typeface="Times New Roman"/>
                <a:cs typeface="Times New Roman"/>
              </a:rPr>
              <a:t> </a:t>
            </a:r>
            <a:r>
              <a:rPr sz="2000" b="1" dirty="0">
                <a:solidFill>
                  <a:srgbClr val="0000CC"/>
                </a:solidFill>
                <a:latin typeface="Times New Roman"/>
                <a:cs typeface="Times New Roman"/>
              </a:rPr>
              <a:t>carry</a:t>
            </a:r>
            <a:r>
              <a:rPr sz="2000" b="1" spc="-25" dirty="0">
                <a:solidFill>
                  <a:srgbClr val="0000CC"/>
                </a:solidFill>
                <a:latin typeface="Times New Roman"/>
                <a:cs typeface="Times New Roman"/>
              </a:rPr>
              <a:t> </a:t>
            </a:r>
            <a:r>
              <a:rPr sz="2000" dirty="0">
                <a:solidFill>
                  <a:srgbClr val="0000CC"/>
                </a:solidFill>
                <a:latin typeface="Times New Roman"/>
                <a:cs typeface="Times New Roman"/>
              </a:rPr>
              <a:t>the</a:t>
            </a:r>
            <a:r>
              <a:rPr sz="2000" spc="-10" dirty="0">
                <a:solidFill>
                  <a:srgbClr val="0000CC"/>
                </a:solidFill>
                <a:latin typeface="Times New Roman"/>
                <a:cs typeface="Times New Roman"/>
              </a:rPr>
              <a:t> </a:t>
            </a:r>
            <a:r>
              <a:rPr sz="2000" dirty="0">
                <a:solidFill>
                  <a:srgbClr val="0000CC"/>
                </a:solidFill>
                <a:latin typeface="Times New Roman"/>
                <a:cs typeface="Times New Roman"/>
              </a:rPr>
              <a:t>oocyte</a:t>
            </a:r>
            <a:r>
              <a:rPr sz="2000" spc="-10" dirty="0">
                <a:solidFill>
                  <a:srgbClr val="0000CC"/>
                </a:solidFill>
                <a:latin typeface="Times New Roman"/>
                <a:cs typeface="Times New Roman"/>
              </a:rPr>
              <a:t> </a:t>
            </a:r>
            <a:r>
              <a:rPr sz="2000" dirty="0">
                <a:solidFill>
                  <a:srgbClr val="0000CC"/>
                </a:solidFill>
                <a:latin typeface="Times New Roman"/>
                <a:cs typeface="Times New Roman"/>
              </a:rPr>
              <a:t>to</a:t>
            </a:r>
            <a:r>
              <a:rPr sz="2000" spc="-25" dirty="0">
                <a:solidFill>
                  <a:srgbClr val="0000CC"/>
                </a:solidFill>
                <a:latin typeface="Times New Roman"/>
                <a:cs typeface="Times New Roman"/>
              </a:rPr>
              <a:t> </a:t>
            </a:r>
            <a:r>
              <a:rPr sz="2000" dirty="0">
                <a:solidFill>
                  <a:srgbClr val="0000CC"/>
                </a:solidFill>
                <a:latin typeface="Times New Roman"/>
                <a:cs typeface="Times New Roman"/>
              </a:rPr>
              <a:t>the</a:t>
            </a:r>
            <a:endParaRPr sz="2000">
              <a:latin typeface="Times New Roman"/>
              <a:cs typeface="Times New Roman"/>
            </a:endParaRPr>
          </a:p>
          <a:p>
            <a:pPr algn="ctr">
              <a:lnSpc>
                <a:spcPts val="2875"/>
              </a:lnSpc>
            </a:pPr>
            <a:r>
              <a:rPr sz="2400" u="heavy" dirty="0">
                <a:solidFill>
                  <a:srgbClr val="D50092"/>
                </a:solidFill>
                <a:uFill>
                  <a:solidFill>
                    <a:srgbClr val="D50092"/>
                  </a:solidFill>
                </a:uFill>
                <a:latin typeface="Times New Roman"/>
                <a:cs typeface="Times New Roman"/>
              </a:rPr>
              <a:t>uterine</a:t>
            </a:r>
            <a:r>
              <a:rPr sz="2400" u="heavy" spc="-70" dirty="0">
                <a:solidFill>
                  <a:srgbClr val="D50092"/>
                </a:solidFill>
                <a:uFill>
                  <a:solidFill>
                    <a:srgbClr val="D50092"/>
                  </a:solidFill>
                </a:uFill>
                <a:latin typeface="Times New Roman"/>
                <a:cs typeface="Times New Roman"/>
              </a:rPr>
              <a:t> </a:t>
            </a:r>
            <a:r>
              <a:rPr sz="2400" u="heavy" dirty="0">
                <a:solidFill>
                  <a:srgbClr val="D50092"/>
                </a:solidFill>
                <a:uFill>
                  <a:solidFill>
                    <a:srgbClr val="D50092"/>
                  </a:solidFill>
                </a:uFill>
                <a:latin typeface="Times New Roman"/>
                <a:cs typeface="Times New Roman"/>
              </a:rPr>
              <a:t>tube</a:t>
            </a:r>
            <a:endParaRPr sz="2400">
              <a:latin typeface="Times New Roman"/>
              <a:cs typeface="Times New Roman"/>
            </a:endParaRPr>
          </a:p>
        </p:txBody>
      </p:sp>
      <p:pic>
        <p:nvPicPr>
          <p:cNvPr id="3" name="object 3"/>
          <p:cNvPicPr/>
          <p:nvPr/>
        </p:nvPicPr>
        <p:blipFill>
          <a:blip r:embed="rId2" cstate="print"/>
          <a:stretch>
            <a:fillRect/>
          </a:stretch>
        </p:blipFill>
        <p:spPr>
          <a:xfrm>
            <a:off x="6985205" y="855552"/>
            <a:ext cx="5120639" cy="5661660"/>
          </a:xfrm>
          <a:prstGeom prst="rect">
            <a:avLst/>
          </a:prstGeom>
        </p:spPr>
      </p:pic>
      <p:sp>
        <p:nvSpPr>
          <p:cNvPr id="4" name="object 4"/>
          <p:cNvSpPr txBox="1"/>
          <p:nvPr/>
        </p:nvSpPr>
        <p:spPr>
          <a:xfrm>
            <a:off x="43142" y="762284"/>
            <a:ext cx="7969250" cy="646430"/>
          </a:xfrm>
          <a:prstGeom prst="rect">
            <a:avLst/>
          </a:prstGeom>
          <a:ln w="12192">
            <a:solidFill>
              <a:srgbClr val="FFC000"/>
            </a:solidFill>
          </a:ln>
        </p:spPr>
        <p:txBody>
          <a:bodyPr vert="horz" wrap="square" lIns="0" tIns="38100" rIns="0" bIns="0" rtlCol="0">
            <a:spAutoFit/>
          </a:bodyPr>
          <a:lstStyle/>
          <a:p>
            <a:pPr marL="544830" indent="-545465">
              <a:lnSpc>
                <a:spcPct val="100000"/>
              </a:lnSpc>
              <a:spcBef>
                <a:spcPts val="300"/>
              </a:spcBef>
              <a:buSzPct val="94444"/>
              <a:buFont typeface="Wingdings"/>
              <a:buChar char=""/>
              <a:tabLst>
                <a:tab pos="545465" algn="l"/>
              </a:tabLst>
            </a:pPr>
            <a:r>
              <a:rPr sz="1800" b="1" u="heavy" spc="-5" dirty="0">
                <a:solidFill>
                  <a:srgbClr val="D50092"/>
                </a:solidFill>
                <a:uFill>
                  <a:solidFill>
                    <a:srgbClr val="D50092"/>
                  </a:solidFill>
                </a:uFill>
                <a:latin typeface="Times New Roman"/>
                <a:cs typeface="Times New Roman"/>
              </a:rPr>
              <a:t>Before ovulation, </a:t>
            </a:r>
            <a:r>
              <a:rPr sz="1800" b="1" dirty="0">
                <a:solidFill>
                  <a:srgbClr val="006FC0"/>
                </a:solidFill>
                <a:latin typeface="Times New Roman"/>
                <a:cs typeface="Times New Roman"/>
              </a:rPr>
              <a:t>fimbriae</a:t>
            </a:r>
            <a:r>
              <a:rPr sz="1800" b="1" spc="-20" dirty="0">
                <a:solidFill>
                  <a:srgbClr val="006FC0"/>
                </a:solidFill>
                <a:latin typeface="Times New Roman"/>
                <a:cs typeface="Times New Roman"/>
              </a:rPr>
              <a:t> </a:t>
            </a:r>
            <a:r>
              <a:rPr sz="1800" dirty="0">
                <a:solidFill>
                  <a:srgbClr val="006FC0"/>
                </a:solidFill>
                <a:latin typeface="Times New Roman"/>
                <a:cs typeface="Times New Roman"/>
              </a:rPr>
              <a:t>of</a:t>
            </a:r>
            <a:r>
              <a:rPr sz="1800" spc="5" dirty="0">
                <a:solidFill>
                  <a:srgbClr val="006FC0"/>
                </a:solidFill>
                <a:latin typeface="Times New Roman"/>
                <a:cs typeface="Times New Roman"/>
              </a:rPr>
              <a:t> </a:t>
            </a:r>
            <a:r>
              <a:rPr sz="1800" dirty="0">
                <a:solidFill>
                  <a:srgbClr val="006FC0"/>
                </a:solidFill>
                <a:latin typeface="Times New Roman"/>
                <a:cs typeface="Times New Roman"/>
              </a:rPr>
              <a:t>the uterine</a:t>
            </a:r>
            <a:r>
              <a:rPr sz="1800" spc="-20" dirty="0">
                <a:solidFill>
                  <a:srgbClr val="006FC0"/>
                </a:solidFill>
                <a:latin typeface="Times New Roman"/>
                <a:cs typeface="Times New Roman"/>
              </a:rPr>
              <a:t> </a:t>
            </a:r>
            <a:r>
              <a:rPr sz="1800" dirty="0">
                <a:solidFill>
                  <a:srgbClr val="006FC0"/>
                </a:solidFill>
                <a:latin typeface="Times New Roman"/>
                <a:cs typeface="Times New Roman"/>
              </a:rPr>
              <a:t>tube</a:t>
            </a:r>
            <a:r>
              <a:rPr sz="1800" spc="10" dirty="0">
                <a:solidFill>
                  <a:srgbClr val="006FC0"/>
                </a:solidFill>
                <a:latin typeface="Times New Roman"/>
                <a:cs typeface="Times New Roman"/>
              </a:rPr>
              <a:t> </a:t>
            </a:r>
            <a:r>
              <a:rPr sz="1800" b="1" dirty="0">
                <a:solidFill>
                  <a:srgbClr val="006FC0"/>
                </a:solidFill>
                <a:latin typeface="Times New Roman"/>
                <a:cs typeface="Times New Roman"/>
              </a:rPr>
              <a:t>sweep</a:t>
            </a:r>
            <a:r>
              <a:rPr sz="1800" b="1" spc="-40" dirty="0">
                <a:solidFill>
                  <a:srgbClr val="006FC0"/>
                </a:solidFill>
                <a:latin typeface="Times New Roman"/>
                <a:cs typeface="Times New Roman"/>
              </a:rPr>
              <a:t> </a:t>
            </a:r>
            <a:r>
              <a:rPr sz="1800" b="1" dirty="0">
                <a:solidFill>
                  <a:srgbClr val="006FC0"/>
                </a:solidFill>
                <a:latin typeface="Times New Roman"/>
                <a:cs typeface="Times New Roman"/>
              </a:rPr>
              <a:t>over</a:t>
            </a:r>
            <a:r>
              <a:rPr sz="1800" b="1" spc="-20" dirty="0">
                <a:solidFill>
                  <a:srgbClr val="006FC0"/>
                </a:solidFill>
                <a:latin typeface="Times New Roman"/>
                <a:cs typeface="Times New Roman"/>
              </a:rPr>
              <a:t> </a:t>
            </a:r>
            <a:r>
              <a:rPr sz="1800" dirty="0">
                <a:solidFill>
                  <a:srgbClr val="006FC0"/>
                </a:solidFill>
                <a:latin typeface="Times New Roman"/>
                <a:cs typeface="Times New Roman"/>
              </a:rPr>
              <a:t>the</a:t>
            </a:r>
            <a:r>
              <a:rPr sz="1800" spc="-15" dirty="0">
                <a:solidFill>
                  <a:srgbClr val="006FC0"/>
                </a:solidFill>
                <a:latin typeface="Times New Roman"/>
                <a:cs typeface="Times New Roman"/>
              </a:rPr>
              <a:t> </a:t>
            </a:r>
            <a:r>
              <a:rPr sz="1800" dirty="0">
                <a:solidFill>
                  <a:srgbClr val="006FC0"/>
                </a:solidFill>
                <a:latin typeface="Times New Roman"/>
                <a:cs typeface="Times New Roman"/>
              </a:rPr>
              <a:t>surface</a:t>
            </a:r>
            <a:r>
              <a:rPr sz="1800" spc="-5" dirty="0">
                <a:solidFill>
                  <a:srgbClr val="006FC0"/>
                </a:solidFill>
                <a:latin typeface="Times New Roman"/>
                <a:cs typeface="Times New Roman"/>
              </a:rPr>
              <a:t> </a:t>
            </a:r>
            <a:r>
              <a:rPr sz="1800" dirty="0">
                <a:solidFill>
                  <a:srgbClr val="006FC0"/>
                </a:solidFill>
                <a:latin typeface="Times New Roman"/>
                <a:cs typeface="Times New Roman"/>
              </a:rPr>
              <a:t>of the</a:t>
            </a:r>
            <a:endParaRPr sz="1800">
              <a:latin typeface="Times New Roman"/>
              <a:cs typeface="Times New Roman"/>
            </a:endParaRPr>
          </a:p>
          <a:p>
            <a:pPr algn="ctr">
              <a:lnSpc>
                <a:spcPct val="100000"/>
              </a:lnSpc>
            </a:pPr>
            <a:r>
              <a:rPr sz="1800" spc="-20" dirty="0">
                <a:solidFill>
                  <a:srgbClr val="006FC0"/>
                </a:solidFill>
                <a:latin typeface="Times New Roman"/>
                <a:cs typeface="Times New Roman"/>
              </a:rPr>
              <a:t>ovary,</a:t>
            </a:r>
            <a:r>
              <a:rPr sz="1800" spc="-30" dirty="0">
                <a:solidFill>
                  <a:srgbClr val="006FC0"/>
                </a:solidFill>
                <a:latin typeface="Times New Roman"/>
                <a:cs typeface="Times New Roman"/>
              </a:rPr>
              <a:t> </a:t>
            </a:r>
            <a:r>
              <a:rPr sz="1800" dirty="0">
                <a:solidFill>
                  <a:srgbClr val="006FC0"/>
                </a:solidFill>
                <a:latin typeface="Times New Roman"/>
                <a:cs typeface="Times New Roman"/>
              </a:rPr>
              <a:t>and</a:t>
            </a:r>
            <a:r>
              <a:rPr sz="1800" spc="-5" dirty="0">
                <a:solidFill>
                  <a:srgbClr val="006FC0"/>
                </a:solidFill>
                <a:latin typeface="Times New Roman"/>
                <a:cs typeface="Times New Roman"/>
              </a:rPr>
              <a:t> </a:t>
            </a:r>
            <a:r>
              <a:rPr sz="1800" dirty="0">
                <a:solidFill>
                  <a:srgbClr val="006FC0"/>
                </a:solidFill>
                <a:latin typeface="Times New Roman"/>
                <a:cs typeface="Times New Roman"/>
              </a:rPr>
              <a:t>the</a:t>
            </a:r>
            <a:r>
              <a:rPr sz="1800" spc="-10" dirty="0">
                <a:solidFill>
                  <a:srgbClr val="006FC0"/>
                </a:solidFill>
                <a:latin typeface="Times New Roman"/>
                <a:cs typeface="Times New Roman"/>
              </a:rPr>
              <a:t> </a:t>
            </a:r>
            <a:r>
              <a:rPr sz="1800" dirty="0">
                <a:solidFill>
                  <a:srgbClr val="006FC0"/>
                </a:solidFill>
                <a:latin typeface="Times New Roman"/>
                <a:cs typeface="Times New Roman"/>
              </a:rPr>
              <a:t>tube</a:t>
            </a:r>
            <a:r>
              <a:rPr sz="1800" spc="-5" dirty="0">
                <a:solidFill>
                  <a:srgbClr val="006FC0"/>
                </a:solidFill>
                <a:latin typeface="Times New Roman"/>
                <a:cs typeface="Times New Roman"/>
              </a:rPr>
              <a:t> </a:t>
            </a:r>
            <a:r>
              <a:rPr sz="1800" dirty="0">
                <a:solidFill>
                  <a:srgbClr val="006FC0"/>
                </a:solidFill>
                <a:latin typeface="Times New Roman"/>
                <a:cs typeface="Times New Roman"/>
              </a:rPr>
              <a:t>itself</a:t>
            </a:r>
            <a:r>
              <a:rPr sz="1800" spc="-15" dirty="0">
                <a:solidFill>
                  <a:srgbClr val="006FC0"/>
                </a:solidFill>
                <a:latin typeface="Times New Roman"/>
                <a:cs typeface="Times New Roman"/>
              </a:rPr>
              <a:t> </a:t>
            </a:r>
            <a:r>
              <a:rPr sz="1800" dirty="0">
                <a:solidFill>
                  <a:srgbClr val="006FC0"/>
                </a:solidFill>
                <a:latin typeface="Times New Roman"/>
                <a:cs typeface="Times New Roman"/>
              </a:rPr>
              <a:t>begins</a:t>
            </a:r>
            <a:r>
              <a:rPr sz="1800" spc="-15" dirty="0">
                <a:solidFill>
                  <a:srgbClr val="006FC0"/>
                </a:solidFill>
                <a:latin typeface="Times New Roman"/>
                <a:cs typeface="Times New Roman"/>
              </a:rPr>
              <a:t> </a:t>
            </a:r>
            <a:r>
              <a:rPr sz="1800" dirty="0">
                <a:solidFill>
                  <a:srgbClr val="006FC0"/>
                </a:solidFill>
                <a:latin typeface="Times New Roman"/>
                <a:cs typeface="Times New Roman"/>
              </a:rPr>
              <a:t>to</a:t>
            </a:r>
            <a:r>
              <a:rPr sz="1800" spc="10" dirty="0">
                <a:solidFill>
                  <a:srgbClr val="006FC0"/>
                </a:solidFill>
                <a:latin typeface="Times New Roman"/>
                <a:cs typeface="Times New Roman"/>
              </a:rPr>
              <a:t> </a:t>
            </a:r>
            <a:r>
              <a:rPr sz="1800" b="1" dirty="0">
                <a:solidFill>
                  <a:srgbClr val="006FC0"/>
                </a:solidFill>
                <a:latin typeface="Times New Roman"/>
                <a:cs typeface="Times New Roman"/>
              </a:rPr>
              <a:t>contract</a:t>
            </a:r>
            <a:r>
              <a:rPr sz="1800" b="1" spc="-35" dirty="0">
                <a:solidFill>
                  <a:srgbClr val="006FC0"/>
                </a:solidFill>
                <a:latin typeface="Times New Roman"/>
                <a:cs typeface="Times New Roman"/>
              </a:rPr>
              <a:t> </a:t>
            </a:r>
            <a:r>
              <a:rPr sz="1800" b="1" dirty="0">
                <a:solidFill>
                  <a:srgbClr val="006FC0"/>
                </a:solidFill>
                <a:latin typeface="Times New Roman"/>
                <a:cs typeface="Times New Roman"/>
              </a:rPr>
              <a:t>rhythmically</a:t>
            </a:r>
            <a:endParaRPr sz="1800">
              <a:latin typeface="Times New Roman"/>
              <a:cs typeface="Times New Roman"/>
            </a:endParaRPr>
          </a:p>
        </p:txBody>
      </p:sp>
      <p:sp>
        <p:nvSpPr>
          <p:cNvPr id="5" name="object 5"/>
          <p:cNvSpPr txBox="1"/>
          <p:nvPr/>
        </p:nvSpPr>
        <p:spPr>
          <a:xfrm>
            <a:off x="232321" y="3424808"/>
            <a:ext cx="6576059" cy="922019"/>
          </a:xfrm>
          <a:prstGeom prst="rect">
            <a:avLst/>
          </a:prstGeom>
          <a:ln w="12192">
            <a:solidFill>
              <a:srgbClr val="FFC000"/>
            </a:solidFill>
          </a:ln>
        </p:spPr>
        <p:txBody>
          <a:bodyPr vert="horz" wrap="square" lIns="0" tIns="38100" rIns="0" bIns="0" rtlCol="0">
            <a:spAutoFit/>
          </a:bodyPr>
          <a:lstStyle/>
          <a:p>
            <a:pPr marL="198755" marR="193675" algn="ctr">
              <a:lnSpc>
                <a:spcPct val="100000"/>
              </a:lnSpc>
              <a:spcBef>
                <a:spcPts val="300"/>
              </a:spcBef>
            </a:pPr>
            <a:r>
              <a:rPr sz="1800" spc="-5" dirty="0">
                <a:solidFill>
                  <a:srgbClr val="001F5F"/>
                </a:solidFill>
                <a:latin typeface="Times New Roman"/>
                <a:cs typeface="Times New Roman"/>
              </a:rPr>
              <a:t>Once the </a:t>
            </a:r>
            <a:r>
              <a:rPr sz="1800" dirty="0">
                <a:solidFill>
                  <a:srgbClr val="001F5F"/>
                </a:solidFill>
                <a:latin typeface="Times New Roman"/>
                <a:cs typeface="Times New Roman"/>
              </a:rPr>
              <a:t>oocyte </a:t>
            </a:r>
            <a:r>
              <a:rPr sz="1800" spc="-5" dirty="0">
                <a:solidFill>
                  <a:srgbClr val="001F5F"/>
                </a:solidFill>
                <a:latin typeface="Times New Roman"/>
                <a:cs typeface="Times New Roman"/>
              </a:rPr>
              <a:t>is </a:t>
            </a:r>
            <a:r>
              <a:rPr sz="1800" dirty="0">
                <a:solidFill>
                  <a:srgbClr val="001F5F"/>
                </a:solidFill>
                <a:latin typeface="Times New Roman"/>
                <a:cs typeface="Times New Roman"/>
              </a:rPr>
              <a:t>in the uterine tube, it </a:t>
            </a:r>
            <a:r>
              <a:rPr sz="1800" spc="-5" dirty="0">
                <a:solidFill>
                  <a:srgbClr val="001F5F"/>
                </a:solidFill>
                <a:latin typeface="Times New Roman"/>
                <a:cs typeface="Times New Roman"/>
              </a:rPr>
              <a:t>is </a:t>
            </a:r>
            <a:r>
              <a:rPr sz="1800" b="1" spc="-5" dirty="0">
                <a:solidFill>
                  <a:srgbClr val="001F5F"/>
                </a:solidFill>
                <a:latin typeface="Times New Roman"/>
                <a:cs typeface="Times New Roman"/>
              </a:rPr>
              <a:t>propelled by </a:t>
            </a:r>
            <a:r>
              <a:rPr sz="1800" b="1" dirty="0">
                <a:solidFill>
                  <a:srgbClr val="001F5F"/>
                </a:solidFill>
                <a:latin typeface="Times New Roman"/>
                <a:cs typeface="Times New Roman"/>
              </a:rPr>
              <a:t>peristaltic </a:t>
            </a:r>
            <a:r>
              <a:rPr sz="1800" b="1" spc="-434" dirty="0">
                <a:solidFill>
                  <a:srgbClr val="001F5F"/>
                </a:solidFill>
                <a:latin typeface="Times New Roman"/>
                <a:cs typeface="Times New Roman"/>
              </a:rPr>
              <a:t> </a:t>
            </a:r>
            <a:r>
              <a:rPr sz="1800" b="1" spc="-5" dirty="0">
                <a:solidFill>
                  <a:srgbClr val="001F5F"/>
                </a:solidFill>
                <a:latin typeface="Times New Roman"/>
                <a:cs typeface="Times New Roman"/>
              </a:rPr>
              <a:t>muscular</a:t>
            </a:r>
            <a:r>
              <a:rPr sz="1800" b="1" spc="-30" dirty="0">
                <a:solidFill>
                  <a:srgbClr val="001F5F"/>
                </a:solidFill>
                <a:latin typeface="Times New Roman"/>
                <a:cs typeface="Times New Roman"/>
              </a:rPr>
              <a:t> </a:t>
            </a:r>
            <a:r>
              <a:rPr sz="1800" b="1" spc="-5" dirty="0">
                <a:solidFill>
                  <a:srgbClr val="001F5F"/>
                </a:solidFill>
                <a:latin typeface="Times New Roman"/>
                <a:cs typeface="Times New Roman"/>
              </a:rPr>
              <a:t>contractions</a:t>
            </a:r>
            <a:r>
              <a:rPr sz="1800" b="1" spc="-10" dirty="0">
                <a:solidFill>
                  <a:srgbClr val="001F5F"/>
                </a:solidFill>
                <a:latin typeface="Times New Roman"/>
                <a:cs typeface="Times New Roman"/>
              </a:rPr>
              <a:t> </a:t>
            </a:r>
            <a:r>
              <a:rPr sz="1800" dirty="0">
                <a:solidFill>
                  <a:srgbClr val="001F5F"/>
                </a:solidFill>
                <a:latin typeface="Times New Roman"/>
                <a:cs typeface="Times New Roman"/>
              </a:rPr>
              <a:t>of the tube and</a:t>
            </a:r>
            <a:endParaRPr sz="1800">
              <a:latin typeface="Times New Roman"/>
              <a:cs typeface="Times New Roman"/>
            </a:endParaRPr>
          </a:p>
          <a:p>
            <a:pPr marL="1270" algn="ctr">
              <a:lnSpc>
                <a:spcPct val="100000"/>
              </a:lnSpc>
            </a:pPr>
            <a:r>
              <a:rPr sz="1800" b="1" u="heavy" spc="-5" dirty="0">
                <a:solidFill>
                  <a:srgbClr val="D50092"/>
                </a:solidFill>
                <a:uFill>
                  <a:solidFill>
                    <a:srgbClr val="D50092"/>
                  </a:solidFill>
                </a:uFill>
                <a:latin typeface="Times New Roman"/>
                <a:cs typeface="Times New Roman"/>
              </a:rPr>
              <a:t>by</a:t>
            </a:r>
            <a:r>
              <a:rPr sz="1800" b="1" u="heavy" spc="-10" dirty="0">
                <a:solidFill>
                  <a:srgbClr val="D50092"/>
                </a:solidFill>
                <a:uFill>
                  <a:solidFill>
                    <a:srgbClr val="D50092"/>
                  </a:solidFill>
                </a:uFill>
                <a:latin typeface="Times New Roman"/>
                <a:cs typeface="Times New Roman"/>
              </a:rPr>
              <a:t> </a:t>
            </a:r>
            <a:r>
              <a:rPr sz="1800" b="1" u="heavy" dirty="0">
                <a:solidFill>
                  <a:srgbClr val="D50092"/>
                </a:solidFill>
                <a:uFill>
                  <a:solidFill>
                    <a:srgbClr val="D50092"/>
                  </a:solidFill>
                </a:uFill>
                <a:latin typeface="Times New Roman"/>
                <a:cs typeface="Times New Roman"/>
              </a:rPr>
              <a:t>cilia</a:t>
            </a:r>
            <a:r>
              <a:rPr sz="1800" b="1" u="heavy" spc="-25" dirty="0">
                <a:solidFill>
                  <a:srgbClr val="D50092"/>
                </a:solidFill>
                <a:uFill>
                  <a:solidFill>
                    <a:srgbClr val="D50092"/>
                  </a:solidFill>
                </a:uFill>
                <a:latin typeface="Times New Roman"/>
                <a:cs typeface="Times New Roman"/>
              </a:rPr>
              <a:t> </a:t>
            </a:r>
            <a:r>
              <a:rPr sz="1800" b="1" u="heavy" spc="-5" dirty="0">
                <a:solidFill>
                  <a:srgbClr val="D50092"/>
                </a:solidFill>
                <a:uFill>
                  <a:solidFill>
                    <a:srgbClr val="D50092"/>
                  </a:solidFill>
                </a:uFill>
                <a:latin typeface="Times New Roman"/>
                <a:cs typeface="Times New Roman"/>
              </a:rPr>
              <a:t>in</a:t>
            </a:r>
            <a:r>
              <a:rPr sz="1800" b="1" u="heavy" spc="-15" dirty="0">
                <a:solidFill>
                  <a:srgbClr val="D50092"/>
                </a:solidFill>
                <a:uFill>
                  <a:solidFill>
                    <a:srgbClr val="D50092"/>
                  </a:solidFill>
                </a:uFill>
                <a:latin typeface="Times New Roman"/>
                <a:cs typeface="Times New Roman"/>
              </a:rPr>
              <a:t> </a:t>
            </a:r>
            <a:r>
              <a:rPr sz="1800" b="1" u="heavy" spc="-5" dirty="0">
                <a:solidFill>
                  <a:srgbClr val="D50092"/>
                </a:solidFill>
                <a:uFill>
                  <a:solidFill>
                    <a:srgbClr val="D50092"/>
                  </a:solidFill>
                </a:uFill>
                <a:latin typeface="Times New Roman"/>
                <a:cs typeface="Times New Roman"/>
              </a:rPr>
              <a:t>the tubal</a:t>
            </a:r>
            <a:r>
              <a:rPr sz="1800" b="1" u="heavy" spc="10" dirty="0">
                <a:solidFill>
                  <a:srgbClr val="D50092"/>
                </a:solidFill>
                <a:uFill>
                  <a:solidFill>
                    <a:srgbClr val="D50092"/>
                  </a:solidFill>
                </a:uFill>
                <a:latin typeface="Times New Roman"/>
                <a:cs typeface="Times New Roman"/>
              </a:rPr>
              <a:t> </a:t>
            </a:r>
            <a:r>
              <a:rPr sz="1800" b="1" u="heavy" dirty="0">
                <a:solidFill>
                  <a:srgbClr val="D50092"/>
                </a:solidFill>
                <a:uFill>
                  <a:solidFill>
                    <a:srgbClr val="D50092"/>
                  </a:solidFill>
                </a:uFill>
                <a:latin typeface="Times New Roman"/>
                <a:cs typeface="Times New Roman"/>
              </a:rPr>
              <a:t>mucosa</a:t>
            </a:r>
            <a:endParaRPr sz="1800">
              <a:latin typeface="Times New Roman"/>
              <a:cs typeface="Times New Roman"/>
            </a:endParaRPr>
          </a:p>
        </p:txBody>
      </p:sp>
      <p:sp>
        <p:nvSpPr>
          <p:cNvPr id="6" name="object 6"/>
          <p:cNvSpPr/>
          <p:nvPr/>
        </p:nvSpPr>
        <p:spPr>
          <a:xfrm>
            <a:off x="0" y="5163470"/>
            <a:ext cx="7865745" cy="800100"/>
          </a:xfrm>
          <a:custGeom>
            <a:avLst/>
            <a:gdLst/>
            <a:ahLst/>
            <a:cxnLst/>
            <a:rect l="l" t="t" r="r" b="b"/>
            <a:pathLst>
              <a:path w="7865745" h="800100">
                <a:moveTo>
                  <a:pt x="0" y="800100"/>
                </a:moveTo>
                <a:lnTo>
                  <a:pt x="7865364" y="800100"/>
                </a:lnTo>
                <a:lnTo>
                  <a:pt x="7865364" y="0"/>
                </a:lnTo>
                <a:lnTo>
                  <a:pt x="0" y="0"/>
                </a:lnTo>
              </a:path>
            </a:pathLst>
          </a:custGeom>
          <a:ln w="12192">
            <a:solidFill>
              <a:srgbClr val="6FAC46"/>
            </a:solidFill>
          </a:ln>
        </p:spPr>
        <p:txBody>
          <a:bodyPr wrap="square" lIns="0" tIns="0" rIns="0" bIns="0" rtlCol="0"/>
          <a:lstStyle/>
          <a:p>
            <a:endParaRPr/>
          </a:p>
        </p:txBody>
      </p:sp>
      <p:sp>
        <p:nvSpPr>
          <p:cNvPr id="7" name="object 7"/>
          <p:cNvSpPr txBox="1"/>
          <p:nvPr/>
        </p:nvSpPr>
        <p:spPr>
          <a:xfrm>
            <a:off x="43142" y="5239383"/>
            <a:ext cx="7124065" cy="721360"/>
          </a:xfrm>
          <a:prstGeom prst="rect">
            <a:avLst/>
          </a:prstGeom>
        </p:spPr>
        <p:txBody>
          <a:bodyPr vert="horz" wrap="square" lIns="0" tIns="12700" rIns="0" bIns="0" rtlCol="0">
            <a:spAutoFit/>
          </a:bodyPr>
          <a:lstStyle/>
          <a:p>
            <a:pPr marL="194945" indent="-182245">
              <a:lnSpc>
                <a:spcPts val="2140"/>
              </a:lnSpc>
              <a:spcBef>
                <a:spcPts val="100"/>
              </a:spcBef>
              <a:buSzPct val="94444"/>
              <a:buFont typeface="Wingdings"/>
              <a:buChar char=""/>
              <a:tabLst>
                <a:tab pos="194945" algn="l"/>
              </a:tabLst>
            </a:pPr>
            <a:r>
              <a:rPr sz="1800" dirty="0">
                <a:solidFill>
                  <a:srgbClr val="6F2F9F"/>
                </a:solidFill>
                <a:latin typeface="Times New Roman"/>
                <a:cs typeface="Times New Roman"/>
              </a:rPr>
              <a:t>In</a:t>
            </a:r>
            <a:r>
              <a:rPr sz="1800" spc="-15" dirty="0">
                <a:solidFill>
                  <a:srgbClr val="6F2F9F"/>
                </a:solidFill>
                <a:latin typeface="Times New Roman"/>
                <a:cs typeface="Times New Roman"/>
              </a:rPr>
              <a:t> </a:t>
            </a:r>
            <a:r>
              <a:rPr sz="1800" spc="-5" dirty="0">
                <a:solidFill>
                  <a:srgbClr val="6F2F9F"/>
                </a:solidFill>
                <a:latin typeface="Times New Roman"/>
                <a:cs typeface="Times New Roman"/>
              </a:rPr>
              <a:t>humans,</a:t>
            </a:r>
            <a:r>
              <a:rPr sz="1800" spc="10" dirty="0">
                <a:solidFill>
                  <a:srgbClr val="6F2F9F"/>
                </a:solidFill>
                <a:latin typeface="Times New Roman"/>
                <a:cs typeface="Times New Roman"/>
              </a:rPr>
              <a:t> </a:t>
            </a:r>
            <a:r>
              <a:rPr sz="1800" dirty="0">
                <a:solidFill>
                  <a:srgbClr val="6F2F9F"/>
                </a:solidFill>
                <a:latin typeface="Times New Roman"/>
                <a:cs typeface="Times New Roman"/>
              </a:rPr>
              <a:t>the fertilized</a:t>
            </a:r>
            <a:r>
              <a:rPr sz="1800" spc="-20" dirty="0">
                <a:solidFill>
                  <a:srgbClr val="6F2F9F"/>
                </a:solidFill>
                <a:latin typeface="Times New Roman"/>
                <a:cs typeface="Times New Roman"/>
              </a:rPr>
              <a:t> </a:t>
            </a:r>
            <a:r>
              <a:rPr sz="1800" dirty="0">
                <a:solidFill>
                  <a:srgbClr val="6F2F9F"/>
                </a:solidFill>
                <a:latin typeface="Times New Roman"/>
                <a:cs typeface="Times New Roman"/>
              </a:rPr>
              <a:t>oocyte</a:t>
            </a:r>
            <a:r>
              <a:rPr sz="1800" spc="-25" dirty="0">
                <a:solidFill>
                  <a:srgbClr val="6F2F9F"/>
                </a:solidFill>
                <a:latin typeface="Times New Roman"/>
                <a:cs typeface="Times New Roman"/>
              </a:rPr>
              <a:t> </a:t>
            </a:r>
            <a:r>
              <a:rPr sz="1800" dirty="0">
                <a:solidFill>
                  <a:srgbClr val="6F2F9F"/>
                </a:solidFill>
                <a:latin typeface="Times New Roman"/>
                <a:cs typeface="Times New Roman"/>
              </a:rPr>
              <a:t>reaches</a:t>
            </a:r>
            <a:r>
              <a:rPr sz="1800" spc="-20" dirty="0">
                <a:solidFill>
                  <a:srgbClr val="6F2F9F"/>
                </a:solidFill>
                <a:latin typeface="Times New Roman"/>
                <a:cs typeface="Times New Roman"/>
              </a:rPr>
              <a:t> </a:t>
            </a:r>
            <a:r>
              <a:rPr sz="1800" dirty="0">
                <a:solidFill>
                  <a:srgbClr val="6F2F9F"/>
                </a:solidFill>
                <a:latin typeface="Times New Roman"/>
                <a:cs typeface="Times New Roman"/>
              </a:rPr>
              <a:t>the uterine</a:t>
            </a:r>
            <a:r>
              <a:rPr sz="1800" spc="-15" dirty="0">
                <a:solidFill>
                  <a:srgbClr val="6F2F9F"/>
                </a:solidFill>
                <a:latin typeface="Times New Roman"/>
                <a:cs typeface="Times New Roman"/>
              </a:rPr>
              <a:t> </a:t>
            </a:r>
            <a:r>
              <a:rPr sz="1800" dirty="0">
                <a:solidFill>
                  <a:srgbClr val="6F2F9F"/>
                </a:solidFill>
                <a:latin typeface="Times New Roman"/>
                <a:cs typeface="Times New Roman"/>
              </a:rPr>
              <a:t>lumen</a:t>
            </a:r>
            <a:r>
              <a:rPr sz="1800" spc="5" dirty="0">
                <a:solidFill>
                  <a:srgbClr val="6F2F9F"/>
                </a:solidFill>
                <a:latin typeface="Times New Roman"/>
                <a:cs typeface="Times New Roman"/>
              </a:rPr>
              <a:t> </a:t>
            </a:r>
            <a:r>
              <a:rPr sz="1800" dirty="0">
                <a:solidFill>
                  <a:srgbClr val="6F2F9F"/>
                </a:solidFill>
                <a:latin typeface="Times New Roman"/>
                <a:cs typeface="Times New Roman"/>
              </a:rPr>
              <a:t>in</a:t>
            </a:r>
            <a:r>
              <a:rPr sz="1800" spc="-15" dirty="0">
                <a:solidFill>
                  <a:srgbClr val="6F2F9F"/>
                </a:solidFill>
                <a:latin typeface="Times New Roman"/>
                <a:cs typeface="Times New Roman"/>
              </a:rPr>
              <a:t> </a:t>
            </a:r>
            <a:r>
              <a:rPr sz="1800" dirty="0">
                <a:solidFill>
                  <a:srgbClr val="6F2F9F"/>
                </a:solidFill>
                <a:latin typeface="Times New Roman"/>
                <a:cs typeface="Times New Roman"/>
              </a:rPr>
              <a:t>approximately</a:t>
            </a:r>
            <a:endParaRPr sz="1800">
              <a:latin typeface="Times New Roman"/>
              <a:cs typeface="Times New Roman"/>
            </a:endParaRPr>
          </a:p>
          <a:p>
            <a:pPr marL="508634" algn="ctr">
              <a:lnSpc>
                <a:spcPts val="3340"/>
              </a:lnSpc>
            </a:pPr>
            <a:r>
              <a:rPr sz="2800" b="1" spc="-5" dirty="0">
                <a:solidFill>
                  <a:srgbClr val="D50092"/>
                </a:solidFill>
                <a:latin typeface="Times New Roman"/>
                <a:cs typeface="Times New Roman"/>
              </a:rPr>
              <a:t>3</a:t>
            </a:r>
            <a:r>
              <a:rPr sz="2800" b="1" spc="-20" dirty="0">
                <a:solidFill>
                  <a:srgbClr val="D50092"/>
                </a:solidFill>
                <a:latin typeface="Times New Roman"/>
                <a:cs typeface="Times New Roman"/>
              </a:rPr>
              <a:t> </a:t>
            </a:r>
            <a:r>
              <a:rPr sz="2800" b="1" spc="-5" dirty="0">
                <a:solidFill>
                  <a:srgbClr val="D50092"/>
                </a:solidFill>
                <a:latin typeface="Times New Roman"/>
                <a:cs typeface="Times New Roman"/>
              </a:rPr>
              <a:t>to</a:t>
            </a:r>
            <a:r>
              <a:rPr sz="2800" b="1" spc="-20" dirty="0">
                <a:solidFill>
                  <a:srgbClr val="D50092"/>
                </a:solidFill>
                <a:latin typeface="Times New Roman"/>
                <a:cs typeface="Times New Roman"/>
              </a:rPr>
              <a:t> </a:t>
            </a:r>
            <a:r>
              <a:rPr sz="2800" b="1" spc="-5" dirty="0">
                <a:solidFill>
                  <a:srgbClr val="D50092"/>
                </a:solidFill>
                <a:latin typeface="Times New Roman"/>
                <a:cs typeface="Times New Roman"/>
              </a:rPr>
              <a:t>4</a:t>
            </a:r>
            <a:r>
              <a:rPr sz="2800" b="1" spc="-20" dirty="0">
                <a:solidFill>
                  <a:srgbClr val="D50092"/>
                </a:solidFill>
                <a:latin typeface="Times New Roman"/>
                <a:cs typeface="Times New Roman"/>
              </a:rPr>
              <a:t> </a:t>
            </a:r>
            <a:r>
              <a:rPr sz="2800" b="1" dirty="0">
                <a:solidFill>
                  <a:srgbClr val="D50092"/>
                </a:solidFill>
                <a:latin typeface="Times New Roman"/>
                <a:cs typeface="Times New Roman"/>
              </a:rPr>
              <a:t>day</a:t>
            </a:r>
            <a:r>
              <a:rPr sz="2800" dirty="0">
                <a:solidFill>
                  <a:srgbClr val="D50092"/>
                </a:solidFill>
                <a:latin typeface="Times New Roman"/>
                <a:cs typeface="Times New Roman"/>
              </a:rPr>
              <a:t>.</a:t>
            </a:r>
            <a:endParaRPr sz="2800">
              <a:latin typeface="Times New Roman"/>
              <a:cs typeface="Times New Roman"/>
            </a:endParaRPr>
          </a:p>
        </p:txBody>
      </p:sp>
      <p:sp>
        <p:nvSpPr>
          <p:cNvPr id="9" name="object 9"/>
          <p:cNvSpPr txBox="1"/>
          <p:nvPr/>
        </p:nvSpPr>
        <p:spPr>
          <a:xfrm>
            <a:off x="8690609" y="6431686"/>
            <a:ext cx="187325"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888888"/>
                </a:solidFill>
                <a:latin typeface="Times New Roman"/>
                <a:cs typeface="Times New Roman"/>
              </a:rPr>
              <a:t>12</a:t>
            </a:r>
            <a:endParaRPr sz="1200">
              <a:latin typeface="Times New Roman"/>
              <a:cs typeface="Times New Roman"/>
            </a:endParaRPr>
          </a:p>
        </p:txBody>
      </p:sp>
      <p:sp>
        <p:nvSpPr>
          <p:cNvPr id="13" name="object 13"/>
          <p:cNvSpPr txBox="1"/>
          <p:nvPr/>
        </p:nvSpPr>
        <p:spPr>
          <a:xfrm>
            <a:off x="8438515" y="2289428"/>
            <a:ext cx="34353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A.Sh</a:t>
            </a:r>
            <a:endParaRPr sz="12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0600"/>
            <a:ext cx="3599815" cy="693420"/>
          </a:xfrm>
          <a:custGeom>
            <a:avLst/>
            <a:gdLst/>
            <a:ahLst/>
            <a:cxnLst/>
            <a:rect l="l" t="t" r="r" b="b"/>
            <a:pathLst>
              <a:path w="3599815" h="693420">
                <a:moveTo>
                  <a:pt x="3599688" y="0"/>
                </a:moveTo>
                <a:lnTo>
                  <a:pt x="0" y="0"/>
                </a:lnTo>
                <a:lnTo>
                  <a:pt x="0" y="693420"/>
                </a:lnTo>
                <a:lnTo>
                  <a:pt x="3599688" y="693420"/>
                </a:lnTo>
                <a:lnTo>
                  <a:pt x="3599688"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712572" y="1009777"/>
            <a:ext cx="2173605" cy="513715"/>
          </a:xfrm>
          <a:prstGeom prst="rect">
            <a:avLst/>
          </a:prstGeom>
        </p:spPr>
        <p:txBody>
          <a:bodyPr vert="horz" wrap="square" lIns="0" tIns="12700" rIns="0" bIns="0" rtlCol="0">
            <a:spAutoFit/>
          </a:bodyPr>
          <a:lstStyle/>
          <a:p>
            <a:pPr marL="12700">
              <a:lnSpc>
                <a:spcPct val="100000"/>
              </a:lnSpc>
              <a:spcBef>
                <a:spcPts val="100"/>
              </a:spcBef>
            </a:pPr>
            <a:r>
              <a:rPr sz="3200" dirty="0"/>
              <a:t>Fer</a:t>
            </a:r>
            <a:r>
              <a:rPr sz="3200" spc="5" dirty="0"/>
              <a:t>t</a:t>
            </a:r>
            <a:r>
              <a:rPr sz="3200" dirty="0"/>
              <a:t>ilization</a:t>
            </a:r>
            <a:endParaRPr sz="3200"/>
          </a:p>
        </p:txBody>
      </p:sp>
      <p:sp>
        <p:nvSpPr>
          <p:cNvPr id="4" name="object 4"/>
          <p:cNvSpPr txBox="1"/>
          <p:nvPr/>
        </p:nvSpPr>
        <p:spPr>
          <a:xfrm>
            <a:off x="19050" y="4208526"/>
            <a:ext cx="8700770" cy="368935"/>
          </a:xfrm>
          <a:prstGeom prst="rect">
            <a:avLst/>
          </a:prstGeom>
          <a:solidFill>
            <a:srgbClr val="6FAC46"/>
          </a:solidFill>
          <a:ln w="12192">
            <a:solidFill>
              <a:srgbClr val="507D31"/>
            </a:solidFill>
          </a:ln>
        </p:spPr>
        <p:txBody>
          <a:bodyPr vert="horz" wrap="square" lIns="0" tIns="38735" rIns="0" bIns="0" rtlCol="0">
            <a:spAutoFit/>
          </a:bodyPr>
          <a:lstStyle/>
          <a:p>
            <a:pPr marL="273685" indent="-182880">
              <a:lnSpc>
                <a:spcPct val="100000"/>
              </a:lnSpc>
              <a:spcBef>
                <a:spcPts val="305"/>
              </a:spcBef>
              <a:buSzPct val="94444"/>
              <a:buFont typeface="Wingdings"/>
              <a:buChar char=""/>
              <a:tabLst>
                <a:tab pos="274320" algn="l"/>
              </a:tabLst>
            </a:pPr>
            <a:r>
              <a:rPr sz="1800" dirty="0">
                <a:latin typeface="Times New Roman"/>
                <a:cs typeface="Times New Roman"/>
              </a:rPr>
              <a:t>Spermatozoa</a:t>
            </a:r>
            <a:r>
              <a:rPr sz="1800" spc="-15" dirty="0">
                <a:latin typeface="Times New Roman"/>
                <a:cs typeface="Times New Roman"/>
              </a:rPr>
              <a:t> </a:t>
            </a:r>
            <a:r>
              <a:rPr sz="1800" spc="-5" dirty="0">
                <a:latin typeface="Times New Roman"/>
                <a:cs typeface="Times New Roman"/>
              </a:rPr>
              <a:t>may</a:t>
            </a:r>
            <a:r>
              <a:rPr sz="1800" spc="5" dirty="0">
                <a:latin typeface="Times New Roman"/>
                <a:cs typeface="Times New Roman"/>
              </a:rPr>
              <a:t> </a:t>
            </a:r>
            <a:r>
              <a:rPr sz="1800" dirty="0">
                <a:latin typeface="Times New Roman"/>
                <a:cs typeface="Times New Roman"/>
              </a:rPr>
              <a:t>remain</a:t>
            </a:r>
            <a:r>
              <a:rPr sz="1800" spc="-10" dirty="0">
                <a:latin typeface="Times New Roman"/>
                <a:cs typeface="Times New Roman"/>
              </a:rPr>
              <a:t> </a:t>
            </a:r>
            <a:r>
              <a:rPr sz="1800" b="1" dirty="0">
                <a:latin typeface="Times New Roman"/>
                <a:cs typeface="Times New Roman"/>
              </a:rPr>
              <a:t>viable</a:t>
            </a:r>
            <a:r>
              <a:rPr sz="1800" b="1" spc="-5" dirty="0">
                <a:latin typeface="Times New Roman"/>
                <a:cs typeface="Times New Roman"/>
              </a:rPr>
              <a:t> </a:t>
            </a:r>
            <a:r>
              <a:rPr sz="1800" dirty="0">
                <a:latin typeface="Times New Roman"/>
                <a:cs typeface="Times New Roman"/>
              </a:rPr>
              <a:t>in</a:t>
            </a:r>
            <a:r>
              <a:rPr sz="1800" spc="-10"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b="1" dirty="0">
                <a:latin typeface="Times New Roman"/>
                <a:cs typeface="Times New Roman"/>
              </a:rPr>
              <a:t>female</a:t>
            </a:r>
            <a:r>
              <a:rPr sz="1800" b="1" spc="-15" dirty="0">
                <a:latin typeface="Times New Roman"/>
                <a:cs typeface="Times New Roman"/>
              </a:rPr>
              <a:t> </a:t>
            </a:r>
            <a:r>
              <a:rPr sz="1800" b="1" spc="-10" dirty="0">
                <a:latin typeface="Times New Roman"/>
                <a:cs typeface="Times New Roman"/>
              </a:rPr>
              <a:t>reproductive</a:t>
            </a:r>
            <a:r>
              <a:rPr sz="1800" b="1" spc="-5" dirty="0">
                <a:latin typeface="Times New Roman"/>
                <a:cs typeface="Times New Roman"/>
              </a:rPr>
              <a:t> </a:t>
            </a:r>
            <a:r>
              <a:rPr sz="1800" b="1" dirty="0">
                <a:latin typeface="Times New Roman"/>
                <a:cs typeface="Times New Roman"/>
              </a:rPr>
              <a:t>tract for</a:t>
            </a:r>
            <a:r>
              <a:rPr sz="1800" b="1" spc="-35" dirty="0">
                <a:latin typeface="Times New Roman"/>
                <a:cs typeface="Times New Roman"/>
              </a:rPr>
              <a:t> </a:t>
            </a:r>
            <a:r>
              <a:rPr sz="1800" b="1" dirty="0">
                <a:latin typeface="Times New Roman"/>
                <a:cs typeface="Times New Roman"/>
              </a:rPr>
              <a:t>several</a:t>
            </a:r>
            <a:r>
              <a:rPr sz="1800" b="1" spc="-15" dirty="0">
                <a:latin typeface="Times New Roman"/>
                <a:cs typeface="Times New Roman"/>
              </a:rPr>
              <a:t> </a:t>
            </a:r>
            <a:r>
              <a:rPr sz="1800" b="1" dirty="0">
                <a:latin typeface="Times New Roman"/>
                <a:cs typeface="Times New Roman"/>
              </a:rPr>
              <a:t>days</a:t>
            </a:r>
            <a:r>
              <a:rPr sz="1800" dirty="0">
                <a:latin typeface="Times New Roman"/>
                <a:cs typeface="Times New Roman"/>
              </a:rPr>
              <a:t>!!!!!!!</a:t>
            </a:r>
            <a:endParaRPr sz="1800">
              <a:latin typeface="Times New Roman"/>
              <a:cs typeface="Times New Roman"/>
            </a:endParaRPr>
          </a:p>
        </p:txBody>
      </p:sp>
      <p:sp>
        <p:nvSpPr>
          <p:cNvPr id="5" name="object 5"/>
          <p:cNvSpPr txBox="1"/>
          <p:nvPr/>
        </p:nvSpPr>
        <p:spPr>
          <a:xfrm>
            <a:off x="19050" y="1858519"/>
            <a:ext cx="6076315" cy="646430"/>
          </a:xfrm>
          <a:prstGeom prst="rect">
            <a:avLst/>
          </a:prstGeom>
          <a:solidFill>
            <a:srgbClr val="6FAC46"/>
          </a:solidFill>
          <a:ln w="12192">
            <a:solidFill>
              <a:srgbClr val="507D31"/>
            </a:solidFill>
          </a:ln>
        </p:spPr>
        <p:txBody>
          <a:bodyPr vert="horz" wrap="square" lIns="0" tIns="38735" rIns="0" bIns="0" rtlCol="0">
            <a:spAutoFit/>
          </a:bodyPr>
          <a:lstStyle/>
          <a:p>
            <a:pPr marL="1234440" marR="237490" indent="-992505">
              <a:lnSpc>
                <a:spcPct val="100000"/>
              </a:lnSpc>
              <a:spcBef>
                <a:spcPts val="305"/>
              </a:spcBef>
            </a:pPr>
            <a:r>
              <a:rPr sz="1800" b="1" spc="-5" dirty="0">
                <a:latin typeface="Times New Roman"/>
                <a:cs typeface="Times New Roman"/>
              </a:rPr>
              <a:t>A</a:t>
            </a:r>
            <a:r>
              <a:rPr sz="1800" b="1" spc="-100" dirty="0">
                <a:latin typeface="Times New Roman"/>
                <a:cs typeface="Times New Roman"/>
              </a:rPr>
              <a:t> </a:t>
            </a:r>
            <a:r>
              <a:rPr sz="1800" b="1" spc="-10" dirty="0">
                <a:latin typeface="Times New Roman"/>
                <a:cs typeface="Times New Roman"/>
              </a:rPr>
              <a:t>process</a:t>
            </a:r>
            <a:r>
              <a:rPr sz="1800" b="1" spc="-15" dirty="0">
                <a:latin typeface="Times New Roman"/>
                <a:cs typeface="Times New Roman"/>
              </a:rPr>
              <a:t> </a:t>
            </a:r>
            <a:r>
              <a:rPr sz="1800" b="1" spc="-5" dirty="0">
                <a:latin typeface="Times New Roman"/>
                <a:cs typeface="Times New Roman"/>
              </a:rPr>
              <a:t>by</a:t>
            </a:r>
            <a:r>
              <a:rPr sz="1800" b="1" dirty="0">
                <a:latin typeface="Times New Roman"/>
                <a:cs typeface="Times New Roman"/>
              </a:rPr>
              <a:t> which</a:t>
            </a:r>
            <a:r>
              <a:rPr sz="1800" b="1" spc="-15" dirty="0">
                <a:latin typeface="Times New Roman"/>
                <a:cs typeface="Times New Roman"/>
              </a:rPr>
              <a:t> </a:t>
            </a:r>
            <a:r>
              <a:rPr sz="1800" b="1" spc="-5" dirty="0">
                <a:latin typeface="Times New Roman"/>
                <a:cs typeface="Times New Roman"/>
              </a:rPr>
              <a:t>haploid</a:t>
            </a:r>
            <a:r>
              <a:rPr sz="1800" b="1" dirty="0">
                <a:latin typeface="Times New Roman"/>
                <a:cs typeface="Times New Roman"/>
              </a:rPr>
              <a:t> male</a:t>
            </a:r>
            <a:r>
              <a:rPr sz="1800" b="1" spc="5" dirty="0">
                <a:latin typeface="Times New Roman"/>
                <a:cs typeface="Times New Roman"/>
              </a:rPr>
              <a:t> </a:t>
            </a:r>
            <a:r>
              <a:rPr sz="1800" b="1" dirty="0">
                <a:latin typeface="Times New Roman"/>
                <a:cs typeface="Times New Roman"/>
              </a:rPr>
              <a:t>gamete </a:t>
            </a:r>
            <a:r>
              <a:rPr sz="1800" b="1" spc="-5" dirty="0">
                <a:latin typeface="Times New Roman"/>
                <a:cs typeface="Times New Roman"/>
              </a:rPr>
              <a:t>fuse</a:t>
            </a:r>
            <a:r>
              <a:rPr sz="1800" b="1" dirty="0">
                <a:latin typeface="Times New Roman"/>
                <a:cs typeface="Times New Roman"/>
              </a:rPr>
              <a:t> with</a:t>
            </a:r>
            <a:r>
              <a:rPr sz="1800" b="1" spc="-15" dirty="0">
                <a:latin typeface="Times New Roman"/>
                <a:cs typeface="Times New Roman"/>
              </a:rPr>
              <a:t> </a:t>
            </a:r>
            <a:r>
              <a:rPr sz="1800" b="1" dirty="0">
                <a:latin typeface="Times New Roman"/>
                <a:cs typeface="Times New Roman"/>
              </a:rPr>
              <a:t>female </a:t>
            </a:r>
            <a:r>
              <a:rPr sz="1800" b="1" spc="-434" dirty="0">
                <a:latin typeface="Times New Roman"/>
                <a:cs typeface="Times New Roman"/>
              </a:rPr>
              <a:t> </a:t>
            </a:r>
            <a:r>
              <a:rPr sz="1800" b="1" dirty="0">
                <a:latin typeface="Times New Roman"/>
                <a:cs typeface="Times New Roman"/>
              </a:rPr>
              <a:t>gamete</a:t>
            </a:r>
            <a:r>
              <a:rPr sz="1800" b="1" spc="-5" dirty="0">
                <a:latin typeface="Times New Roman"/>
                <a:cs typeface="Times New Roman"/>
              </a:rPr>
              <a:t> </a:t>
            </a:r>
            <a:r>
              <a:rPr sz="1800" b="1" dirty="0">
                <a:latin typeface="Times New Roman"/>
                <a:cs typeface="Times New Roman"/>
              </a:rPr>
              <a:t>to</a:t>
            </a:r>
            <a:r>
              <a:rPr sz="1800" b="1" spc="-10" dirty="0">
                <a:latin typeface="Times New Roman"/>
                <a:cs typeface="Times New Roman"/>
              </a:rPr>
              <a:t> </a:t>
            </a:r>
            <a:r>
              <a:rPr sz="1800" b="1" dirty="0">
                <a:latin typeface="Times New Roman"/>
                <a:cs typeface="Times New Roman"/>
              </a:rPr>
              <a:t>give </a:t>
            </a:r>
            <a:r>
              <a:rPr sz="1800" b="1" spc="-5" dirty="0">
                <a:latin typeface="Times New Roman"/>
                <a:cs typeface="Times New Roman"/>
              </a:rPr>
              <a:t>single</a:t>
            </a:r>
            <a:r>
              <a:rPr sz="1800" b="1" dirty="0">
                <a:latin typeface="Times New Roman"/>
                <a:cs typeface="Times New Roman"/>
              </a:rPr>
              <a:t> </a:t>
            </a:r>
            <a:r>
              <a:rPr sz="1800" b="1" spc="-5" dirty="0">
                <a:latin typeface="Times New Roman"/>
                <a:cs typeface="Times New Roman"/>
              </a:rPr>
              <a:t>diploid</a:t>
            </a:r>
            <a:r>
              <a:rPr sz="1800" b="1" dirty="0">
                <a:latin typeface="Times New Roman"/>
                <a:cs typeface="Times New Roman"/>
              </a:rPr>
              <a:t> </a:t>
            </a:r>
            <a:r>
              <a:rPr sz="1800" b="1" spc="-5" dirty="0">
                <a:latin typeface="Times New Roman"/>
                <a:cs typeface="Times New Roman"/>
              </a:rPr>
              <a:t>nucleus.</a:t>
            </a:r>
            <a:endParaRPr sz="1800">
              <a:latin typeface="Times New Roman"/>
              <a:cs typeface="Times New Roman"/>
            </a:endParaRPr>
          </a:p>
        </p:txBody>
      </p:sp>
      <p:grpSp>
        <p:nvGrpSpPr>
          <p:cNvPr id="6" name="object 6"/>
          <p:cNvGrpSpPr/>
          <p:nvPr/>
        </p:nvGrpSpPr>
        <p:grpSpPr>
          <a:xfrm>
            <a:off x="-6856" y="2800351"/>
            <a:ext cx="6509384" cy="1213485"/>
            <a:chOff x="-6095" y="1827276"/>
            <a:chExt cx="6509384" cy="1213485"/>
          </a:xfrm>
        </p:grpSpPr>
        <p:sp>
          <p:nvSpPr>
            <p:cNvPr id="7" name="object 7"/>
            <p:cNvSpPr/>
            <p:nvPr/>
          </p:nvSpPr>
          <p:spPr>
            <a:xfrm>
              <a:off x="0" y="1833372"/>
              <a:ext cx="6497320" cy="1201420"/>
            </a:xfrm>
            <a:custGeom>
              <a:avLst/>
              <a:gdLst/>
              <a:ahLst/>
              <a:cxnLst/>
              <a:rect l="l" t="t" r="r" b="b"/>
              <a:pathLst>
                <a:path w="6497320" h="1201420">
                  <a:moveTo>
                    <a:pt x="6496811" y="0"/>
                  </a:moveTo>
                  <a:lnTo>
                    <a:pt x="0" y="0"/>
                  </a:lnTo>
                  <a:lnTo>
                    <a:pt x="0" y="1200912"/>
                  </a:lnTo>
                  <a:lnTo>
                    <a:pt x="6496811" y="1200912"/>
                  </a:lnTo>
                  <a:lnTo>
                    <a:pt x="6496811" y="0"/>
                  </a:lnTo>
                  <a:close/>
                </a:path>
              </a:pathLst>
            </a:custGeom>
            <a:solidFill>
              <a:srgbClr val="FFC000"/>
            </a:solidFill>
          </p:spPr>
          <p:txBody>
            <a:bodyPr wrap="square" lIns="0" tIns="0" rIns="0" bIns="0" rtlCol="0"/>
            <a:lstStyle/>
            <a:p>
              <a:endParaRPr/>
            </a:p>
          </p:txBody>
        </p:sp>
        <p:sp>
          <p:nvSpPr>
            <p:cNvPr id="8" name="object 8"/>
            <p:cNvSpPr/>
            <p:nvPr/>
          </p:nvSpPr>
          <p:spPr>
            <a:xfrm>
              <a:off x="0" y="1833372"/>
              <a:ext cx="6497320" cy="1201420"/>
            </a:xfrm>
            <a:custGeom>
              <a:avLst/>
              <a:gdLst/>
              <a:ahLst/>
              <a:cxnLst/>
              <a:rect l="l" t="t" r="r" b="b"/>
              <a:pathLst>
                <a:path w="6497320" h="1201420">
                  <a:moveTo>
                    <a:pt x="0" y="1200912"/>
                  </a:moveTo>
                  <a:lnTo>
                    <a:pt x="6496811" y="1200912"/>
                  </a:lnTo>
                  <a:lnTo>
                    <a:pt x="6496811" y="0"/>
                  </a:lnTo>
                  <a:lnTo>
                    <a:pt x="0" y="0"/>
                  </a:lnTo>
                </a:path>
              </a:pathLst>
            </a:custGeom>
            <a:ln w="12191">
              <a:solidFill>
                <a:srgbClr val="BB8B00"/>
              </a:solidFill>
            </a:ln>
          </p:spPr>
          <p:txBody>
            <a:bodyPr wrap="square" lIns="0" tIns="0" rIns="0" bIns="0" rtlCol="0"/>
            <a:lstStyle/>
            <a:p>
              <a:endParaRPr/>
            </a:p>
          </p:txBody>
        </p:sp>
      </p:grpSp>
      <p:sp>
        <p:nvSpPr>
          <p:cNvPr id="9" name="object 9"/>
          <p:cNvSpPr txBox="1"/>
          <p:nvPr/>
        </p:nvSpPr>
        <p:spPr>
          <a:xfrm>
            <a:off x="-761" y="2825115"/>
            <a:ext cx="6490970" cy="1130300"/>
          </a:xfrm>
          <a:prstGeom prst="rect">
            <a:avLst/>
          </a:prstGeom>
        </p:spPr>
        <p:txBody>
          <a:bodyPr vert="horz" wrap="square" lIns="0" tIns="12700" rIns="0" bIns="0" rtlCol="0">
            <a:spAutoFit/>
          </a:bodyPr>
          <a:lstStyle/>
          <a:p>
            <a:pPr marL="267335" indent="-182880">
              <a:lnSpc>
                <a:spcPct val="100000"/>
              </a:lnSpc>
              <a:spcBef>
                <a:spcPts val="100"/>
              </a:spcBef>
              <a:buSzPct val="94444"/>
              <a:buFont typeface="Wingdings"/>
              <a:buChar char=""/>
              <a:tabLst>
                <a:tab pos="267970" algn="l"/>
                <a:tab pos="2182495" algn="l"/>
                <a:tab pos="4411980" algn="l"/>
                <a:tab pos="5849620" algn="l"/>
              </a:tabLst>
            </a:pPr>
            <a:r>
              <a:rPr sz="1800" spc="-5" dirty="0">
                <a:latin typeface="Times New Roman"/>
                <a:cs typeface="Times New Roman"/>
              </a:rPr>
              <a:t>Occurs</a:t>
            </a:r>
            <a:r>
              <a:rPr sz="1800" spc="240" dirty="0">
                <a:latin typeface="Times New Roman"/>
                <a:cs typeface="Times New Roman"/>
              </a:rPr>
              <a:t> </a:t>
            </a:r>
            <a:r>
              <a:rPr sz="2400" b="1" dirty="0">
                <a:latin typeface="Times New Roman"/>
                <a:cs typeface="Times New Roman"/>
              </a:rPr>
              <a:t>in</a:t>
            </a:r>
            <a:r>
              <a:rPr sz="2400" b="1" spc="380" dirty="0">
                <a:latin typeface="Times New Roman"/>
                <a:cs typeface="Times New Roman"/>
              </a:rPr>
              <a:t> </a:t>
            </a:r>
            <a:r>
              <a:rPr sz="3600" b="1" spc="-5" dirty="0">
                <a:latin typeface="Times New Roman"/>
                <a:cs typeface="Times New Roman"/>
              </a:rPr>
              <a:t>the	</a:t>
            </a:r>
            <a:r>
              <a:rPr sz="3600" b="1" dirty="0">
                <a:latin typeface="Times New Roman"/>
                <a:cs typeface="Times New Roman"/>
              </a:rPr>
              <a:t>ampullary	</a:t>
            </a:r>
            <a:r>
              <a:rPr sz="3600" b="1" spc="-10" dirty="0">
                <a:latin typeface="Times New Roman"/>
                <a:cs typeface="Times New Roman"/>
              </a:rPr>
              <a:t>region	</a:t>
            </a:r>
            <a:r>
              <a:rPr sz="1800" dirty="0">
                <a:latin typeface="Times New Roman"/>
                <a:cs typeface="Times New Roman"/>
              </a:rPr>
              <a:t>of</a:t>
            </a:r>
            <a:r>
              <a:rPr sz="1800" spc="170" dirty="0">
                <a:latin typeface="Times New Roman"/>
                <a:cs typeface="Times New Roman"/>
              </a:rPr>
              <a:t> </a:t>
            </a:r>
            <a:r>
              <a:rPr sz="1800" spc="-5" dirty="0">
                <a:latin typeface="Times New Roman"/>
                <a:cs typeface="Times New Roman"/>
              </a:rPr>
              <a:t>the</a:t>
            </a:r>
            <a:endParaRPr sz="1800">
              <a:latin typeface="Times New Roman"/>
              <a:cs typeface="Times New Roman"/>
            </a:endParaRPr>
          </a:p>
          <a:p>
            <a:pPr marL="85090">
              <a:lnSpc>
                <a:spcPct val="100000"/>
              </a:lnSpc>
              <a:spcBef>
                <a:spcPts val="60"/>
              </a:spcBef>
            </a:pPr>
            <a:r>
              <a:rPr sz="1800" b="1" spc="-5" dirty="0">
                <a:latin typeface="Times New Roman"/>
                <a:cs typeface="Times New Roman"/>
              </a:rPr>
              <a:t>uterine</a:t>
            </a:r>
            <a:r>
              <a:rPr sz="1800" b="1" spc="-25" dirty="0">
                <a:latin typeface="Times New Roman"/>
                <a:cs typeface="Times New Roman"/>
              </a:rPr>
              <a:t> </a:t>
            </a:r>
            <a:r>
              <a:rPr sz="1800" b="1" spc="-5" dirty="0">
                <a:latin typeface="Times New Roman"/>
                <a:cs typeface="Times New Roman"/>
              </a:rPr>
              <a:t>tube</a:t>
            </a:r>
            <a:r>
              <a:rPr sz="1800" spc="-5" dirty="0">
                <a:latin typeface="Times New Roman"/>
                <a:cs typeface="Times New Roman"/>
              </a:rPr>
              <a:t>.</a:t>
            </a:r>
            <a:endParaRPr sz="1800">
              <a:latin typeface="Times New Roman"/>
              <a:cs typeface="Times New Roman"/>
            </a:endParaRPr>
          </a:p>
          <a:p>
            <a:pPr marL="267335" indent="-182880">
              <a:lnSpc>
                <a:spcPct val="100000"/>
              </a:lnSpc>
              <a:buSzPct val="94444"/>
              <a:buFont typeface="Wingdings"/>
              <a:buChar char=""/>
              <a:tabLst>
                <a:tab pos="267970" algn="l"/>
              </a:tabLst>
            </a:pPr>
            <a:r>
              <a:rPr sz="1800" dirty="0">
                <a:latin typeface="Times New Roman"/>
                <a:cs typeface="Times New Roman"/>
              </a:rPr>
              <a:t>This</a:t>
            </a:r>
            <a:r>
              <a:rPr sz="1800" spc="-15" dirty="0">
                <a:latin typeface="Times New Roman"/>
                <a:cs typeface="Times New Roman"/>
              </a:rPr>
              <a:t> </a:t>
            </a:r>
            <a:r>
              <a:rPr sz="1800" spc="-5" dirty="0">
                <a:latin typeface="Times New Roman"/>
                <a:cs typeface="Times New Roman"/>
              </a:rPr>
              <a:t>is</a:t>
            </a:r>
            <a:r>
              <a:rPr sz="1800" dirty="0">
                <a:latin typeface="Times New Roman"/>
                <a:cs typeface="Times New Roman"/>
              </a:rPr>
              <a:t> the</a:t>
            </a:r>
            <a:r>
              <a:rPr sz="1800" spc="-10" dirty="0">
                <a:latin typeface="Times New Roman"/>
                <a:cs typeface="Times New Roman"/>
              </a:rPr>
              <a:t> </a:t>
            </a:r>
            <a:r>
              <a:rPr sz="1800" spc="-5" dirty="0">
                <a:latin typeface="Times New Roman"/>
                <a:cs typeface="Times New Roman"/>
              </a:rPr>
              <a:t>widest</a:t>
            </a:r>
            <a:r>
              <a:rPr sz="1800" spc="10" dirty="0">
                <a:latin typeface="Times New Roman"/>
                <a:cs typeface="Times New Roman"/>
              </a:rPr>
              <a:t> </a:t>
            </a:r>
            <a:r>
              <a:rPr sz="1800" dirty="0">
                <a:latin typeface="Times New Roman"/>
                <a:cs typeface="Times New Roman"/>
              </a:rPr>
              <a:t>part</a:t>
            </a:r>
            <a:r>
              <a:rPr sz="1800" spc="-5" dirty="0">
                <a:latin typeface="Times New Roman"/>
                <a:cs typeface="Times New Roman"/>
              </a:rPr>
              <a:t> </a:t>
            </a:r>
            <a:r>
              <a:rPr sz="1800" dirty="0">
                <a:latin typeface="Times New Roman"/>
                <a:cs typeface="Times New Roman"/>
              </a:rPr>
              <a:t>of</a:t>
            </a:r>
            <a:r>
              <a:rPr sz="1800" spc="-10" dirty="0">
                <a:latin typeface="Times New Roman"/>
                <a:cs typeface="Times New Roman"/>
              </a:rPr>
              <a:t> </a:t>
            </a:r>
            <a:r>
              <a:rPr sz="1800" dirty="0">
                <a:latin typeface="Times New Roman"/>
                <a:cs typeface="Times New Roman"/>
              </a:rPr>
              <a:t>the tube and</a:t>
            </a:r>
            <a:r>
              <a:rPr sz="1800" spc="-10" dirty="0">
                <a:latin typeface="Times New Roman"/>
                <a:cs typeface="Times New Roman"/>
              </a:rPr>
              <a:t> </a:t>
            </a:r>
            <a:r>
              <a:rPr sz="1800" spc="-5" dirty="0">
                <a:latin typeface="Times New Roman"/>
                <a:cs typeface="Times New Roman"/>
              </a:rPr>
              <a:t>is</a:t>
            </a:r>
            <a:r>
              <a:rPr sz="1800" spc="-10" dirty="0">
                <a:latin typeface="Times New Roman"/>
                <a:cs typeface="Times New Roman"/>
              </a:rPr>
              <a:t> </a:t>
            </a:r>
            <a:r>
              <a:rPr sz="1800" dirty="0">
                <a:latin typeface="Times New Roman"/>
                <a:cs typeface="Times New Roman"/>
              </a:rPr>
              <a:t>close</a:t>
            </a:r>
            <a:r>
              <a:rPr sz="1800" spc="-5" dirty="0">
                <a:latin typeface="Times New Roman"/>
                <a:cs typeface="Times New Roman"/>
              </a:rPr>
              <a:t> </a:t>
            </a:r>
            <a:r>
              <a:rPr sz="1800" dirty="0">
                <a:latin typeface="Times New Roman"/>
                <a:cs typeface="Times New Roman"/>
              </a:rPr>
              <a:t>to</a:t>
            </a:r>
            <a:r>
              <a:rPr sz="1800" spc="-5"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spc="-20" dirty="0">
                <a:latin typeface="Times New Roman"/>
                <a:cs typeface="Times New Roman"/>
              </a:rPr>
              <a:t>ovary.</a:t>
            </a:r>
            <a:endParaRPr sz="1800">
              <a:latin typeface="Times New Roman"/>
              <a:cs typeface="Times New Roman"/>
            </a:endParaRPr>
          </a:p>
        </p:txBody>
      </p:sp>
      <p:sp>
        <p:nvSpPr>
          <p:cNvPr id="10" name="object 10"/>
          <p:cNvSpPr txBox="1"/>
          <p:nvPr/>
        </p:nvSpPr>
        <p:spPr>
          <a:xfrm>
            <a:off x="-761" y="5257039"/>
            <a:ext cx="11660505" cy="1015365"/>
          </a:xfrm>
          <a:prstGeom prst="rect">
            <a:avLst/>
          </a:prstGeom>
          <a:solidFill>
            <a:srgbClr val="FFC000"/>
          </a:solidFill>
          <a:ln w="12192">
            <a:solidFill>
              <a:srgbClr val="BB8B00"/>
            </a:solidFill>
          </a:ln>
        </p:spPr>
        <p:txBody>
          <a:bodyPr vert="horz" wrap="square" lIns="0" tIns="38735" rIns="0" bIns="0" rtlCol="0">
            <a:spAutoFit/>
          </a:bodyPr>
          <a:lstStyle/>
          <a:p>
            <a:pPr marL="1137920" indent="-182880">
              <a:lnSpc>
                <a:spcPct val="100000"/>
              </a:lnSpc>
              <a:spcBef>
                <a:spcPts val="305"/>
              </a:spcBef>
              <a:buSzPct val="94444"/>
              <a:buFont typeface="Wingdings"/>
              <a:buChar char=""/>
              <a:tabLst>
                <a:tab pos="1138555" algn="l"/>
              </a:tabLst>
            </a:pPr>
            <a:r>
              <a:rPr sz="1800" b="1" dirty="0">
                <a:latin typeface="Times New Roman"/>
                <a:cs typeface="Times New Roman"/>
              </a:rPr>
              <a:t>Only 1%</a:t>
            </a:r>
            <a:r>
              <a:rPr sz="1800" b="1" spc="5" dirty="0">
                <a:latin typeface="Times New Roman"/>
                <a:cs typeface="Times New Roman"/>
              </a:rPr>
              <a:t> </a:t>
            </a:r>
            <a:r>
              <a:rPr sz="1800" b="1" dirty="0">
                <a:latin typeface="Times New Roman"/>
                <a:cs typeface="Times New Roman"/>
              </a:rPr>
              <a:t>of</a:t>
            </a:r>
            <a:r>
              <a:rPr sz="1800" b="1" spc="5" dirty="0">
                <a:latin typeface="Times New Roman"/>
                <a:cs typeface="Times New Roman"/>
              </a:rPr>
              <a:t> </a:t>
            </a:r>
            <a:r>
              <a:rPr sz="1800" b="1" spc="-5" dirty="0">
                <a:latin typeface="Times New Roman"/>
                <a:cs typeface="Times New Roman"/>
              </a:rPr>
              <a:t>sperm</a:t>
            </a:r>
            <a:r>
              <a:rPr sz="1800" b="1" spc="20" dirty="0">
                <a:latin typeface="Times New Roman"/>
                <a:cs typeface="Times New Roman"/>
              </a:rPr>
              <a:t> </a:t>
            </a:r>
            <a:r>
              <a:rPr sz="1800" dirty="0">
                <a:latin typeface="Times New Roman"/>
                <a:cs typeface="Times New Roman"/>
              </a:rPr>
              <a:t>deposited</a:t>
            </a:r>
            <a:r>
              <a:rPr sz="1800" spc="-10" dirty="0">
                <a:latin typeface="Times New Roman"/>
                <a:cs typeface="Times New Roman"/>
              </a:rPr>
              <a:t> </a:t>
            </a:r>
            <a:r>
              <a:rPr sz="1800" dirty="0">
                <a:latin typeface="Times New Roman"/>
                <a:cs typeface="Times New Roman"/>
              </a:rPr>
              <a:t>in</a:t>
            </a:r>
            <a:r>
              <a:rPr sz="1800" spc="5" dirty="0">
                <a:latin typeface="Times New Roman"/>
                <a:cs typeface="Times New Roman"/>
              </a:rPr>
              <a:t> </a:t>
            </a:r>
            <a:r>
              <a:rPr sz="1800" spc="-5" dirty="0">
                <a:latin typeface="Times New Roman"/>
                <a:cs typeface="Times New Roman"/>
              </a:rPr>
              <a:t>the</a:t>
            </a:r>
            <a:r>
              <a:rPr sz="1800" dirty="0">
                <a:latin typeface="Times New Roman"/>
                <a:cs typeface="Times New Roman"/>
              </a:rPr>
              <a:t> vagina</a:t>
            </a:r>
            <a:r>
              <a:rPr sz="1800" spc="10" dirty="0">
                <a:latin typeface="Times New Roman"/>
                <a:cs typeface="Times New Roman"/>
              </a:rPr>
              <a:t> </a:t>
            </a:r>
            <a:r>
              <a:rPr sz="1800" b="1" spc="-5" dirty="0">
                <a:latin typeface="Times New Roman"/>
                <a:cs typeface="Times New Roman"/>
              </a:rPr>
              <a:t>enter</a:t>
            </a:r>
            <a:r>
              <a:rPr sz="1800" b="1" spc="-35" dirty="0">
                <a:latin typeface="Times New Roman"/>
                <a:cs typeface="Times New Roman"/>
              </a:rPr>
              <a:t> </a:t>
            </a:r>
            <a:r>
              <a:rPr sz="1800" b="1" spc="-5" dirty="0">
                <a:latin typeface="Times New Roman"/>
                <a:cs typeface="Times New Roman"/>
              </a:rPr>
              <a:t>the </a:t>
            </a:r>
            <a:r>
              <a:rPr sz="1800" b="1" dirty="0">
                <a:latin typeface="Times New Roman"/>
                <a:cs typeface="Times New Roman"/>
              </a:rPr>
              <a:t>cervix</a:t>
            </a:r>
            <a:r>
              <a:rPr sz="1800" dirty="0">
                <a:latin typeface="Times New Roman"/>
                <a:cs typeface="Times New Roman"/>
              </a:rPr>
              <a:t>,</a:t>
            </a:r>
            <a:r>
              <a:rPr sz="1800" spc="-10" dirty="0">
                <a:latin typeface="Times New Roman"/>
                <a:cs typeface="Times New Roman"/>
              </a:rPr>
              <a:t> </a:t>
            </a:r>
            <a:r>
              <a:rPr sz="1800" spc="-5" dirty="0">
                <a:latin typeface="Times New Roman"/>
                <a:cs typeface="Times New Roman"/>
              </a:rPr>
              <a:t>where</a:t>
            </a:r>
            <a:r>
              <a:rPr sz="1800" spc="5" dirty="0">
                <a:latin typeface="Times New Roman"/>
                <a:cs typeface="Times New Roman"/>
              </a:rPr>
              <a:t> </a:t>
            </a:r>
            <a:r>
              <a:rPr sz="1800" dirty="0">
                <a:latin typeface="Times New Roman"/>
                <a:cs typeface="Times New Roman"/>
              </a:rPr>
              <a:t>they</a:t>
            </a:r>
            <a:r>
              <a:rPr sz="1800" spc="-5" dirty="0">
                <a:latin typeface="Times New Roman"/>
                <a:cs typeface="Times New Roman"/>
              </a:rPr>
              <a:t> may</a:t>
            </a:r>
            <a:r>
              <a:rPr sz="1800" spc="10" dirty="0">
                <a:latin typeface="Times New Roman"/>
                <a:cs typeface="Times New Roman"/>
              </a:rPr>
              <a:t> </a:t>
            </a:r>
            <a:r>
              <a:rPr sz="1800" spc="-5" dirty="0">
                <a:latin typeface="Times New Roman"/>
                <a:cs typeface="Times New Roman"/>
              </a:rPr>
              <a:t>survive</a:t>
            </a:r>
            <a:r>
              <a:rPr sz="1800" spc="5" dirty="0">
                <a:latin typeface="Times New Roman"/>
                <a:cs typeface="Times New Roman"/>
              </a:rPr>
              <a:t> </a:t>
            </a:r>
            <a:r>
              <a:rPr sz="1800" dirty="0">
                <a:latin typeface="Times New Roman"/>
                <a:cs typeface="Times New Roman"/>
              </a:rPr>
              <a:t>for</a:t>
            </a:r>
            <a:r>
              <a:rPr sz="1800" spc="10" dirty="0">
                <a:latin typeface="Times New Roman"/>
                <a:cs typeface="Times New Roman"/>
              </a:rPr>
              <a:t> </a:t>
            </a:r>
            <a:r>
              <a:rPr sz="1800" b="1" spc="-5" dirty="0">
                <a:latin typeface="Times New Roman"/>
                <a:cs typeface="Times New Roman"/>
              </a:rPr>
              <a:t>many</a:t>
            </a:r>
            <a:r>
              <a:rPr sz="1800" b="1" spc="5" dirty="0">
                <a:latin typeface="Times New Roman"/>
                <a:cs typeface="Times New Roman"/>
              </a:rPr>
              <a:t> </a:t>
            </a:r>
            <a:r>
              <a:rPr sz="1800" b="1" spc="-5" dirty="0">
                <a:latin typeface="Times New Roman"/>
                <a:cs typeface="Times New Roman"/>
              </a:rPr>
              <a:t>hours.</a:t>
            </a:r>
            <a:r>
              <a:rPr sz="1800" b="1" spc="20" dirty="0">
                <a:latin typeface="Times New Roman"/>
                <a:cs typeface="Times New Roman"/>
              </a:rPr>
              <a:t> </a:t>
            </a:r>
            <a:r>
              <a:rPr sz="1800" dirty="0">
                <a:latin typeface="Times New Roman"/>
                <a:cs typeface="Times New Roman"/>
              </a:rPr>
              <a:t>.</a:t>
            </a:r>
            <a:endParaRPr sz="1800">
              <a:latin typeface="Times New Roman"/>
              <a:cs typeface="Times New Roman"/>
            </a:endParaRPr>
          </a:p>
          <a:p>
            <a:pPr marL="3554095" lvl="1" indent="-183515">
              <a:lnSpc>
                <a:spcPts val="2150"/>
              </a:lnSpc>
              <a:buSzPct val="94444"/>
              <a:buFont typeface="Wingdings"/>
              <a:buChar char=""/>
              <a:tabLst>
                <a:tab pos="3554729" algn="l"/>
              </a:tabLst>
            </a:pP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trip</a:t>
            </a:r>
            <a:r>
              <a:rPr sz="1800" spc="-5" dirty="0">
                <a:latin typeface="Times New Roman"/>
                <a:cs typeface="Times New Roman"/>
              </a:rPr>
              <a:t> </a:t>
            </a:r>
            <a:r>
              <a:rPr sz="1800" dirty="0">
                <a:latin typeface="Times New Roman"/>
                <a:cs typeface="Times New Roman"/>
              </a:rPr>
              <a:t>from</a:t>
            </a:r>
            <a:r>
              <a:rPr sz="1800" spc="-25" dirty="0">
                <a:latin typeface="Times New Roman"/>
                <a:cs typeface="Times New Roman"/>
              </a:rPr>
              <a:t> </a:t>
            </a:r>
            <a:r>
              <a:rPr sz="1800" dirty="0">
                <a:latin typeface="Times New Roman"/>
                <a:cs typeface="Times New Roman"/>
              </a:rPr>
              <a:t>cervix</a:t>
            </a:r>
            <a:r>
              <a:rPr sz="1800" spc="-20" dirty="0">
                <a:latin typeface="Times New Roman"/>
                <a:cs typeface="Times New Roman"/>
              </a:rPr>
              <a:t> </a:t>
            </a:r>
            <a:r>
              <a:rPr sz="1800" dirty="0">
                <a:latin typeface="Times New Roman"/>
                <a:cs typeface="Times New Roman"/>
              </a:rPr>
              <a:t>to</a:t>
            </a:r>
            <a:r>
              <a:rPr sz="1800" spc="5" dirty="0">
                <a:latin typeface="Times New Roman"/>
                <a:cs typeface="Times New Roman"/>
              </a:rPr>
              <a:t> </a:t>
            </a:r>
            <a:r>
              <a:rPr sz="1800" dirty="0">
                <a:latin typeface="Times New Roman"/>
                <a:cs typeface="Times New Roman"/>
              </a:rPr>
              <a:t>oviduct</a:t>
            </a:r>
            <a:r>
              <a:rPr sz="1800" spc="-20" dirty="0">
                <a:latin typeface="Times New Roman"/>
                <a:cs typeface="Times New Roman"/>
              </a:rPr>
              <a:t> </a:t>
            </a:r>
            <a:r>
              <a:rPr sz="1800" dirty="0">
                <a:latin typeface="Times New Roman"/>
                <a:cs typeface="Times New Roman"/>
              </a:rPr>
              <a:t>requires</a:t>
            </a:r>
            <a:r>
              <a:rPr sz="1800" spc="-20" dirty="0">
                <a:latin typeface="Times New Roman"/>
                <a:cs typeface="Times New Roman"/>
              </a:rPr>
              <a:t> </a:t>
            </a:r>
            <a:r>
              <a:rPr sz="1800" dirty="0">
                <a:latin typeface="Times New Roman"/>
                <a:cs typeface="Times New Roman"/>
              </a:rPr>
              <a:t>a</a:t>
            </a:r>
            <a:r>
              <a:rPr sz="1800" spc="-5" dirty="0">
                <a:latin typeface="Times New Roman"/>
                <a:cs typeface="Times New Roman"/>
              </a:rPr>
              <a:t> minimum</a:t>
            </a:r>
            <a:endParaRPr sz="1800">
              <a:latin typeface="Times New Roman"/>
              <a:cs typeface="Times New Roman"/>
            </a:endParaRPr>
          </a:p>
          <a:p>
            <a:pPr marL="56515" algn="ctr">
              <a:lnSpc>
                <a:spcPts val="2870"/>
              </a:lnSpc>
            </a:pPr>
            <a:r>
              <a:rPr sz="2400" b="1" dirty="0">
                <a:latin typeface="Times New Roman"/>
                <a:cs typeface="Times New Roman"/>
              </a:rPr>
              <a:t>of</a:t>
            </a:r>
            <a:r>
              <a:rPr sz="2400" b="1" spc="-15" dirty="0">
                <a:latin typeface="Times New Roman"/>
                <a:cs typeface="Times New Roman"/>
              </a:rPr>
              <a:t> </a:t>
            </a:r>
            <a:r>
              <a:rPr sz="2400" b="1" dirty="0">
                <a:latin typeface="Times New Roman"/>
                <a:cs typeface="Times New Roman"/>
              </a:rPr>
              <a:t>2</a:t>
            </a:r>
            <a:r>
              <a:rPr sz="2400" b="1" spc="-15" dirty="0">
                <a:latin typeface="Times New Roman"/>
                <a:cs typeface="Times New Roman"/>
              </a:rPr>
              <a:t> </a:t>
            </a:r>
            <a:r>
              <a:rPr sz="2400" b="1" dirty="0">
                <a:latin typeface="Times New Roman"/>
                <a:cs typeface="Times New Roman"/>
              </a:rPr>
              <a:t>to</a:t>
            </a:r>
            <a:r>
              <a:rPr sz="2400" b="1" spc="-10" dirty="0">
                <a:latin typeface="Times New Roman"/>
                <a:cs typeface="Times New Roman"/>
              </a:rPr>
              <a:t> </a:t>
            </a:r>
            <a:r>
              <a:rPr sz="2400" b="1" dirty="0">
                <a:latin typeface="Times New Roman"/>
                <a:cs typeface="Times New Roman"/>
              </a:rPr>
              <a:t>7</a:t>
            </a:r>
            <a:r>
              <a:rPr sz="2400" b="1" spc="-15" dirty="0">
                <a:latin typeface="Times New Roman"/>
                <a:cs typeface="Times New Roman"/>
              </a:rPr>
              <a:t> </a:t>
            </a:r>
            <a:r>
              <a:rPr sz="2400" b="1" spc="-5" dirty="0">
                <a:latin typeface="Times New Roman"/>
                <a:cs typeface="Times New Roman"/>
              </a:rPr>
              <a:t>hours.</a:t>
            </a:r>
            <a:endParaRPr sz="2400">
              <a:latin typeface="Times New Roman"/>
              <a:cs typeface="Times New Roman"/>
            </a:endParaRPr>
          </a:p>
        </p:txBody>
      </p:sp>
      <p:grpSp>
        <p:nvGrpSpPr>
          <p:cNvPr id="16" name="object 16"/>
          <p:cNvGrpSpPr/>
          <p:nvPr/>
        </p:nvGrpSpPr>
        <p:grpSpPr>
          <a:xfrm>
            <a:off x="7314439" y="1011166"/>
            <a:ext cx="4876800" cy="3134995"/>
            <a:chOff x="7315200" y="38091"/>
            <a:chExt cx="4876800" cy="3134995"/>
          </a:xfrm>
        </p:grpSpPr>
        <p:pic>
          <p:nvPicPr>
            <p:cNvPr id="17" name="object 17"/>
            <p:cNvPicPr/>
            <p:nvPr/>
          </p:nvPicPr>
          <p:blipFill>
            <a:blip r:embed="rId2" cstate="print"/>
            <a:stretch>
              <a:fillRect/>
            </a:stretch>
          </p:blipFill>
          <p:spPr>
            <a:xfrm>
              <a:off x="7447747" y="38091"/>
              <a:ext cx="4744252" cy="3134885"/>
            </a:xfrm>
            <a:prstGeom prst="rect">
              <a:avLst/>
            </a:prstGeom>
          </p:spPr>
        </p:pic>
        <p:pic>
          <p:nvPicPr>
            <p:cNvPr id="18" name="object 18"/>
            <p:cNvPicPr/>
            <p:nvPr/>
          </p:nvPicPr>
          <p:blipFill>
            <a:blip r:embed="rId3" cstate="print"/>
            <a:stretch>
              <a:fillRect/>
            </a:stretch>
          </p:blipFill>
          <p:spPr>
            <a:xfrm>
              <a:off x="7455407" y="45719"/>
              <a:ext cx="4736592" cy="3069336"/>
            </a:xfrm>
            <a:prstGeom prst="rect">
              <a:avLst/>
            </a:prstGeom>
          </p:spPr>
        </p:pic>
        <p:sp>
          <p:nvSpPr>
            <p:cNvPr id="19" name="object 19"/>
            <p:cNvSpPr/>
            <p:nvPr/>
          </p:nvSpPr>
          <p:spPr>
            <a:xfrm>
              <a:off x="7344155" y="533399"/>
              <a:ext cx="1161415" cy="867410"/>
            </a:xfrm>
            <a:custGeom>
              <a:avLst/>
              <a:gdLst/>
              <a:ahLst/>
              <a:cxnLst/>
              <a:rect l="l" t="t" r="r" b="b"/>
              <a:pathLst>
                <a:path w="1161415" h="867410">
                  <a:moveTo>
                    <a:pt x="0" y="433577"/>
                  </a:moveTo>
                  <a:lnTo>
                    <a:pt x="2658" y="391811"/>
                  </a:lnTo>
                  <a:lnTo>
                    <a:pt x="10470" y="351170"/>
                  </a:lnTo>
                  <a:lnTo>
                    <a:pt x="23192" y="311836"/>
                  </a:lnTo>
                  <a:lnTo>
                    <a:pt x="40582" y="273990"/>
                  </a:lnTo>
                  <a:lnTo>
                    <a:pt x="62396" y="237814"/>
                  </a:lnTo>
                  <a:lnTo>
                    <a:pt x="88390" y="203489"/>
                  </a:lnTo>
                  <a:lnTo>
                    <a:pt x="118321" y="171197"/>
                  </a:lnTo>
                  <a:lnTo>
                    <a:pt x="151947" y="141120"/>
                  </a:lnTo>
                  <a:lnTo>
                    <a:pt x="189022" y="113437"/>
                  </a:lnTo>
                  <a:lnTo>
                    <a:pt x="229305" y="88332"/>
                  </a:lnTo>
                  <a:lnTo>
                    <a:pt x="272552" y="65986"/>
                  </a:lnTo>
                  <a:lnTo>
                    <a:pt x="318519" y="46580"/>
                  </a:lnTo>
                  <a:lnTo>
                    <a:pt x="366963" y="30295"/>
                  </a:lnTo>
                  <a:lnTo>
                    <a:pt x="417641" y="17313"/>
                  </a:lnTo>
                  <a:lnTo>
                    <a:pt x="470309" y="7815"/>
                  </a:lnTo>
                  <a:lnTo>
                    <a:pt x="524725" y="1984"/>
                  </a:lnTo>
                  <a:lnTo>
                    <a:pt x="580644" y="0"/>
                  </a:lnTo>
                  <a:lnTo>
                    <a:pt x="636562" y="1984"/>
                  </a:lnTo>
                  <a:lnTo>
                    <a:pt x="690978" y="7815"/>
                  </a:lnTo>
                  <a:lnTo>
                    <a:pt x="743646" y="17313"/>
                  </a:lnTo>
                  <a:lnTo>
                    <a:pt x="794324" y="30295"/>
                  </a:lnTo>
                  <a:lnTo>
                    <a:pt x="842768" y="46580"/>
                  </a:lnTo>
                  <a:lnTo>
                    <a:pt x="888735" y="65986"/>
                  </a:lnTo>
                  <a:lnTo>
                    <a:pt x="931982" y="88332"/>
                  </a:lnTo>
                  <a:lnTo>
                    <a:pt x="972265" y="113437"/>
                  </a:lnTo>
                  <a:lnTo>
                    <a:pt x="1009340" y="141120"/>
                  </a:lnTo>
                  <a:lnTo>
                    <a:pt x="1042966" y="171197"/>
                  </a:lnTo>
                  <a:lnTo>
                    <a:pt x="1072897" y="203489"/>
                  </a:lnTo>
                  <a:lnTo>
                    <a:pt x="1098891" y="237814"/>
                  </a:lnTo>
                  <a:lnTo>
                    <a:pt x="1120705" y="273990"/>
                  </a:lnTo>
                  <a:lnTo>
                    <a:pt x="1138095" y="311836"/>
                  </a:lnTo>
                  <a:lnTo>
                    <a:pt x="1150817" y="351170"/>
                  </a:lnTo>
                  <a:lnTo>
                    <a:pt x="1158629" y="391811"/>
                  </a:lnTo>
                  <a:lnTo>
                    <a:pt x="1161288" y="433577"/>
                  </a:lnTo>
                  <a:lnTo>
                    <a:pt x="1158629" y="475324"/>
                  </a:lnTo>
                  <a:lnTo>
                    <a:pt x="1150817" y="515950"/>
                  </a:lnTo>
                  <a:lnTo>
                    <a:pt x="1138095" y="555273"/>
                  </a:lnTo>
                  <a:lnTo>
                    <a:pt x="1120705" y="593112"/>
                  </a:lnTo>
                  <a:lnTo>
                    <a:pt x="1098891" y="629285"/>
                  </a:lnTo>
                  <a:lnTo>
                    <a:pt x="1072897" y="663609"/>
                  </a:lnTo>
                  <a:lnTo>
                    <a:pt x="1042966" y="695903"/>
                  </a:lnTo>
                  <a:lnTo>
                    <a:pt x="1009340" y="725985"/>
                  </a:lnTo>
                  <a:lnTo>
                    <a:pt x="972265" y="753673"/>
                  </a:lnTo>
                  <a:lnTo>
                    <a:pt x="931982" y="778785"/>
                  </a:lnTo>
                  <a:lnTo>
                    <a:pt x="888735" y="801138"/>
                  </a:lnTo>
                  <a:lnTo>
                    <a:pt x="842768" y="820552"/>
                  </a:lnTo>
                  <a:lnTo>
                    <a:pt x="794324" y="836844"/>
                  </a:lnTo>
                  <a:lnTo>
                    <a:pt x="743646" y="849833"/>
                  </a:lnTo>
                  <a:lnTo>
                    <a:pt x="690978" y="859335"/>
                  </a:lnTo>
                  <a:lnTo>
                    <a:pt x="636562" y="865170"/>
                  </a:lnTo>
                  <a:lnTo>
                    <a:pt x="580644" y="867155"/>
                  </a:lnTo>
                  <a:lnTo>
                    <a:pt x="524725" y="865170"/>
                  </a:lnTo>
                  <a:lnTo>
                    <a:pt x="470309" y="859335"/>
                  </a:lnTo>
                  <a:lnTo>
                    <a:pt x="417641" y="849833"/>
                  </a:lnTo>
                  <a:lnTo>
                    <a:pt x="366963" y="836844"/>
                  </a:lnTo>
                  <a:lnTo>
                    <a:pt x="318519" y="820552"/>
                  </a:lnTo>
                  <a:lnTo>
                    <a:pt x="272552" y="801138"/>
                  </a:lnTo>
                  <a:lnTo>
                    <a:pt x="229305" y="778785"/>
                  </a:lnTo>
                  <a:lnTo>
                    <a:pt x="189022" y="753673"/>
                  </a:lnTo>
                  <a:lnTo>
                    <a:pt x="151947" y="725985"/>
                  </a:lnTo>
                  <a:lnTo>
                    <a:pt x="118321" y="695903"/>
                  </a:lnTo>
                  <a:lnTo>
                    <a:pt x="88390" y="663609"/>
                  </a:lnTo>
                  <a:lnTo>
                    <a:pt x="62396" y="629285"/>
                  </a:lnTo>
                  <a:lnTo>
                    <a:pt x="40582" y="593112"/>
                  </a:lnTo>
                  <a:lnTo>
                    <a:pt x="23192" y="555273"/>
                  </a:lnTo>
                  <a:lnTo>
                    <a:pt x="10470" y="515950"/>
                  </a:lnTo>
                  <a:lnTo>
                    <a:pt x="2658" y="475324"/>
                  </a:lnTo>
                  <a:lnTo>
                    <a:pt x="0" y="433577"/>
                  </a:lnTo>
                  <a:close/>
                </a:path>
              </a:pathLst>
            </a:custGeom>
            <a:ln w="57912">
              <a:solidFill>
                <a:srgbClr val="FF0000"/>
              </a:solidFill>
            </a:ln>
          </p:spPr>
          <p:txBody>
            <a:bodyPr wrap="square" lIns="0" tIns="0" rIns="0" bIns="0" rtlCol="0"/>
            <a:lstStyle/>
            <a:p>
              <a:endParaRPr/>
            </a:p>
          </p:txBody>
        </p:sp>
      </p:gr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23160" y="710183"/>
            <a:ext cx="5756275" cy="1199515"/>
          </a:xfrm>
          <a:prstGeom prst="rect">
            <a:avLst/>
          </a:prstGeom>
          <a:ln w="12192">
            <a:solidFill>
              <a:srgbClr val="6FAC46"/>
            </a:solidFill>
          </a:ln>
        </p:spPr>
        <p:txBody>
          <a:bodyPr vert="horz" wrap="square" lIns="0" tIns="24765" rIns="0" bIns="0" rtlCol="0">
            <a:spAutoFit/>
          </a:bodyPr>
          <a:lstStyle/>
          <a:p>
            <a:pPr marL="754380" indent="-755015">
              <a:lnSpc>
                <a:spcPts val="2270"/>
              </a:lnSpc>
              <a:spcBef>
                <a:spcPts val="195"/>
              </a:spcBef>
              <a:buSzPct val="94444"/>
              <a:buFont typeface="Wingdings"/>
              <a:buChar char=""/>
              <a:tabLst>
                <a:tab pos="755015" algn="l"/>
              </a:tabLst>
            </a:pPr>
            <a:r>
              <a:rPr sz="1800" spc="-5" dirty="0">
                <a:latin typeface="Times New Roman"/>
                <a:cs typeface="Times New Roman"/>
              </a:rPr>
              <a:t>Spermatozoa</a:t>
            </a:r>
            <a:r>
              <a:rPr sz="1800" dirty="0">
                <a:latin typeface="Times New Roman"/>
                <a:cs typeface="Times New Roman"/>
              </a:rPr>
              <a:t> are</a:t>
            </a:r>
            <a:r>
              <a:rPr sz="1800" spc="5" dirty="0">
                <a:latin typeface="Times New Roman"/>
                <a:cs typeface="Times New Roman"/>
              </a:rPr>
              <a:t> </a:t>
            </a:r>
            <a:r>
              <a:rPr sz="1900" b="1" i="1" spc="-15" dirty="0">
                <a:latin typeface="Times New Roman"/>
                <a:cs typeface="Times New Roman"/>
              </a:rPr>
              <a:t>not</a:t>
            </a:r>
            <a:r>
              <a:rPr sz="1900" b="1" i="1" spc="-20" dirty="0">
                <a:latin typeface="Times New Roman"/>
                <a:cs typeface="Times New Roman"/>
              </a:rPr>
              <a:t> able</a:t>
            </a:r>
            <a:r>
              <a:rPr sz="1900" b="1" i="1" spc="-25" dirty="0">
                <a:latin typeface="Times New Roman"/>
                <a:cs typeface="Times New Roman"/>
              </a:rPr>
              <a:t> </a:t>
            </a:r>
            <a:r>
              <a:rPr sz="1900" b="1" i="1" spc="10" dirty="0">
                <a:latin typeface="Times New Roman"/>
                <a:cs typeface="Times New Roman"/>
              </a:rPr>
              <a:t>to</a:t>
            </a:r>
            <a:r>
              <a:rPr sz="1900" b="1" i="1" spc="-35" dirty="0">
                <a:latin typeface="Times New Roman"/>
                <a:cs typeface="Times New Roman"/>
              </a:rPr>
              <a:t> </a:t>
            </a:r>
            <a:r>
              <a:rPr sz="1900" b="1" i="1" spc="-5" dirty="0">
                <a:latin typeface="Times New Roman"/>
                <a:cs typeface="Times New Roman"/>
              </a:rPr>
              <a:t>fertilize</a:t>
            </a:r>
            <a:r>
              <a:rPr sz="1900" b="1" i="1" spc="-15" dirty="0">
                <a:latin typeface="Times New Roman"/>
                <a:cs typeface="Times New Roman"/>
              </a:rPr>
              <a:t> </a:t>
            </a:r>
            <a:r>
              <a:rPr sz="1800" dirty="0">
                <a:latin typeface="Times New Roman"/>
                <a:cs typeface="Times New Roman"/>
              </a:rPr>
              <a:t>the oocyte</a:t>
            </a:r>
            <a:endParaRPr sz="1800">
              <a:latin typeface="Times New Roman"/>
              <a:cs typeface="Times New Roman"/>
            </a:endParaRPr>
          </a:p>
          <a:p>
            <a:pPr algn="ctr">
              <a:lnSpc>
                <a:spcPts val="2150"/>
              </a:lnSpc>
            </a:pPr>
            <a:r>
              <a:rPr sz="1800" spc="-5" dirty="0">
                <a:latin typeface="Times New Roman"/>
                <a:cs typeface="Times New Roman"/>
              </a:rPr>
              <a:t>immediately</a:t>
            </a:r>
            <a:r>
              <a:rPr sz="1800" spc="-25" dirty="0">
                <a:latin typeface="Times New Roman"/>
                <a:cs typeface="Times New Roman"/>
              </a:rPr>
              <a:t> </a:t>
            </a:r>
            <a:r>
              <a:rPr sz="1800" dirty="0">
                <a:latin typeface="Times New Roman"/>
                <a:cs typeface="Times New Roman"/>
              </a:rPr>
              <a:t>upon arrival</a:t>
            </a:r>
            <a:r>
              <a:rPr sz="1800" spc="-10" dirty="0">
                <a:latin typeface="Times New Roman"/>
                <a:cs typeface="Times New Roman"/>
              </a:rPr>
              <a:t> </a:t>
            </a:r>
            <a:r>
              <a:rPr sz="1800" dirty="0">
                <a:latin typeface="Times New Roman"/>
                <a:cs typeface="Times New Roman"/>
              </a:rPr>
              <a:t>in the</a:t>
            </a:r>
            <a:r>
              <a:rPr sz="1800" spc="-5" dirty="0">
                <a:latin typeface="Times New Roman"/>
                <a:cs typeface="Times New Roman"/>
              </a:rPr>
              <a:t> </a:t>
            </a:r>
            <a:r>
              <a:rPr sz="1800" dirty="0">
                <a:latin typeface="Times New Roman"/>
                <a:cs typeface="Times New Roman"/>
              </a:rPr>
              <a:t>female</a:t>
            </a:r>
            <a:r>
              <a:rPr sz="1800" spc="5" dirty="0">
                <a:latin typeface="Times New Roman"/>
                <a:cs typeface="Times New Roman"/>
              </a:rPr>
              <a:t> </a:t>
            </a:r>
            <a:r>
              <a:rPr sz="1800" dirty="0">
                <a:latin typeface="Times New Roman"/>
                <a:cs typeface="Times New Roman"/>
              </a:rPr>
              <a:t>genital</a:t>
            </a:r>
            <a:r>
              <a:rPr sz="1800" spc="-20" dirty="0">
                <a:latin typeface="Times New Roman"/>
                <a:cs typeface="Times New Roman"/>
              </a:rPr>
              <a:t> </a:t>
            </a:r>
            <a:r>
              <a:rPr sz="1800" dirty="0">
                <a:latin typeface="Times New Roman"/>
                <a:cs typeface="Times New Roman"/>
              </a:rPr>
              <a:t>tract</a:t>
            </a:r>
            <a:r>
              <a:rPr sz="1800" spc="-15" dirty="0">
                <a:latin typeface="Times New Roman"/>
                <a:cs typeface="Times New Roman"/>
              </a:rPr>
              <a:t> </a:t>
            </a:r>
            <a:r>
              <a:rPr sz="1800" dirty="0">
                <a:latin typeface="Times New Roman"/>
                <a:cs typeface="Times New Roman"/>
              </a:rPr>
              <a:t>but </a:t>
            </a:r>
            <a:r>
              <a:rPr sz="1800" spc="-10" dirty="0">
                <a:latin typeface="Times New Roman"/>
                <a:cs typeface="Times New Roman"/>
              </a:rPr>
              <a:t>must</a:t>
            </a:r>
            <a:endParaRPr sz="1800">
              <a:latin typeface="Times New Roman"/>
              <a:cs typeface="Times New Roman"/>
            </a:endParaRPr>
          </a:p>
          <a:p>
            <a:pPr algn="ctr">
              <a:lnSpc>
                <a:spcPct val="100000"/>
              </a:lnSpc>
              <a:spcBef>
                <a:spcPts val="5"/>
              </a:spcBef>
            </a:pPr>
            <a:r>
              <a:rPr sz="1800" spc="-5" dirty="0">
                <a:latin typeface="Times New Roman"/>
                <a:cs typeface="Times New Roman"/>
              </a:rPr>
              <a:t>undergo:</a:t>
            </a:r>
            <a:endParaRPr sz="1800">
              <a:latin typeface="Times New Roman"/>
              <a:cs typeface="Times New Roman"/>
            </a:endParaRPr>
          </a:p>
        </p:txBody>
      </p:sp>
      <p:sp>
        <p:nvSpPr>
          <p:cNvPr id="3" name="object 3"/>
          <p:cNvSpPr txBox="1"/>
          <p:nvPr/>
        </p:nvSpPr>
        <p:spPr>
          <a:xfrm>
            <a:off x="3369564" y="2581655"/>
            <a:ext cx="4038600" cy="954405"/>
          </a:xfrm>
          <a:prstGeom prst="rect">
            <a:avLst/>
          </a:prstGeom>
          <a:solidFill>
            <a:srgbClr val="FFC000"/>
          </a:solidFill>
          <a:ln w="12192">
            <a:solidFill>
              <a:srgbClr val="BB8B00"/>
            </a:solidFill>
          </a:ln>
        </p:spPr>
        <p:txBody>
          <a:bodyPr vert="horz" wrap="square" lIns="0" tIns="33020" rIns="0" bIns="0" rtlCol="0">
            <a:spAutoFit/>
          </a:bodyPr>
          <a:lstStyle/>
          <a:p>
            <a:pPr algn="ctr">
              <a:lnSpc>
                <a:spcPct val="100000"/>
              </a:lnSpc>
              <a:spcBef>
                <a:spcPts val="260"/>
              </a:spcBef>
            </a:pPr>
            <a:r>
              <a:rPr sz="1600" b="1" u="heavy" spc="-5" dirty="0">
                <a:uFill>
                  <a:solidFill>
                    <a:srgbClr val="000000"/>
                  </a:solidFill>
                </a:uFill>
                <a:latin typeface="Times New Roman"/>
                <a:cs typeface="Times New Roman"/>
              </a:rPr>
              <a:t>(</a:t>
            </a:r>
            <a:r>
              <a:rPr sz="2800" b="1" u="heavy" spc="-5" dirty="0">
                <a:uFill>
                  <a:solidFill>
                    <a:srgbClr val="000000"/>
                  </a:solidFill>
                </a:uFill>
                <a:latin typeface="Times New Roman"/>
                <a:cs typeface="Times New Roman"/>
              </a:rPr>
              <a:t>1)</a:t>
            </a:r>
            <a:r>
              <a:rPr sz="2800" b="1" u="heavy" spc="-50" dirty="0">
                <a:uFill>
                  <a:solidFill>
                    <a:srgbClr val="000000"/>
                  </a:solidFill>
                </a:uFill>
                <a:latin typeface="Times New Roman"/>
                <a:cs typeface="Times New Roman"/>
              </a:rPr>
              <a:t> </a:t>
            </a:r>
            <a:r>
              <a:rPr sz="2800" b="1" u="heavy" dirty="0">
                <a:uFill>
                  <a:solidFill>
                    <a:srgbClr val="000000"/>
                  </a:solidFill>
                </a:uFill>
                <a:latin typeface="Times New Roman"/>
                <a:cs typeface="Times New Roman"/>
              </a:rPr>
              <a:t>Capacitation</a:t>
            </a:r>
            <a:endParaRPr sz="2800">
              <a:latin typeface="Times New Roman"/>
              <a:cs typeface="Times New Roman"/>
            </a:endParaRPr>
          </a:p>
          <a:p>
            <a:pPr algn="ctr">
              <a:lnSpc>
                <a:spcPct val="100000"/>
              </a:lnSpc>
              <a:spcBef>
                <a:spcPts val="5"/>
              </a:spcBef>
            </a:pPr>
            <a:r>
              <a:rPr sz="2800" b="1" u="heavy" spc="-5" dirty="0">
                <a:uFill>
                  <a:solidFill>
                    <a:srgbClr val="000000"/>
                  </a:solidFill>
                </a:uFill>
                <a:latin typeface="Times New Roman"/>
                <a:cs typeface="Times New Roman"/>
              </a:rPr>
              <a:t> </a:t>
            </a:r>
            <a:r>
              <a:rPr sz="2800" b="1" u="heavy" dirty="0">
                <a:uFill>
                  <a:solidFill>
                    <a:srgbClr val="000000"/>
                  </a:solidFill>
                </a:uFill>
                <a:latin typeface="Times New Roman"/>
                <a:cs typeface="Times New Roman"/>
              </a:rPr>
              <a:t>(2)</a:t>
            </a:r>
            <a:r>
              <a:rPr sz="2800" b="1" u="heavy" spc="-170" dirty="0">
                <a:uFill>
                  <a:solidFill>
                    <a:srgbClr val="000000"/>
                  </a:solidFill>
                </a:uFill>
                <a:latin typeface="Times New Roman"/>
                <a:cs typeface="Times New Roman"/>
              </a:rPr>
              <a:t> </a:t>
            </a:r>
            <a:r>
              <a:rPr sz="2800" b="1" u="heavy" spc="-10" dirty="0">
                <a:uFill>
                  <a:solidFill>
                    <a:srgbClr val="000000"/>
                  </a:solidFill>
                </a:uFill>
                <a:latin typeface="Times New Roman"/>
                <a:cs typeface="Times New Roman"/>
              </a:rPr>
              <a:t>Acrosome</a:t>
            </a:r>
            <a:r>
              <a:rPr sz="2800" b="1" u="heavy" spc="-15" dirty="0">
                <a:uFill>
                  <a:solidFill>
                    <a:srgbClr val="000000"/>
                  </a:solidFill>
                </a:uFill>
                <a:latin typeface="Times New Roman"/>
                <a:cs typeface="Times New Roman"/>
              </a:rPr>
              <a:t> </a:t>
            </a:r>
            <a:r>
              <a:rPr sz="2800" b="1" u="heavy" spc="-10" dirty="0">
                <a:uFill>
                  <a:solidFill>
                    <a:srgbClr val="000000"/>
                  </a:solidFill>
                </a:uFill>
                <a:latin typeface="Times New Roman"/>
                <a:cs typeface="Times New Roman"/>
              </a:rPr>
              <a:t>reaction</a:t>
            </a:r>
            <a:endParaRPr sz="2800">
              <a:latin typeface="Times New Roman"/>
              <a:cs typeface="Times New Roman"/>
            </a:endParaRPr>
          </a:p>
        </p:txBody>
      </p:sp>
      <p:sp>
        <p:nvSpPr>
          <p:cNvPr id="4" name="object 4"/>
          <p:cNvSpPr txBox="1"/>
          <p:nvPr/>
        </p:nvSpPr>
        <p:spPr>
          <a:xfrm>
            <a:off x="8690609" y="6431686"/>
            <a:ext cx="187325"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888888"/>
                </a:solidFill>
                <a:latin typeface="Times New Roman"/>
                <a:cs typeface="Times New Roman"/>
              </a:rPr>
              <a:t>14</a:t>
            </a:r>
            <a:endParaRPr sz="1200">
              <a:latin typeface="Times New Roman"/>
              <a:cs typeface="Times New Roman"/>
            </a:endParaRPr>
          </a:p>
        </p:txBody>
      </p:sp>
      <p:sp>
        <p:nvSpPr>
          <p:cNvPr id="5" name="object 5"/>
          <p:cNvSpPr txBox="1"/>
          <p:nvPr/>
        </p:nvSpPr>
        <p:spPr>
          <a:xfrm>
            <a:off x="4365497" y="6453632"/>
            <a:ext cx="119697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Times New Roman"/>
                <a:cs typeface="Times New Roman"/>
              </a:rPr>
              <a:t>D</a:t>
            </a:r>
            <a:r>
              <a:rPr sz="1200" spc="-75" dirty="0">
                <a:solidFill>
                  <a:srgbClr val="888888"/>
                </a:solidFill>
                <a:latin typeface="Times New Roman"/>
                <a:cs typeface="Times New Roman"/>
              </a:rPr>
              <a:t>r</a:t>
            </a:r>
            <a:r>
              <a:rPr sz="1200" dirty="0">
                <a:solidFill>
                  <a:srgbClr val="888888"/>
                </a:solidFill>
                <a:latin typeface="Times New Roman"/>
                <a:cs typeface="Times New Roman"/>
              </a:rPr>
              <a:t>.</a:t>
            </a:r>
            <a:r>
              <a:rPr sz="1200" spc="-75" dirty="0">
                <a:solidFill>
                  <a:srgbClr val="888888"/>
                </a:solidFill>
                <a:latin typeface="Times New Roman"/>
                <a:cs typeface="Times New Roman"/>
              </a:rPr>
              <a:t> </a:t>
            </a:r>
            <a:r>
              <a:rPr sz="1200" dirty="0">
                <a:solidFill>
                  <a:srgbClr val="888888"/>
                </a:solidFill>
                <a:latin typeface="Times New Roman"/>
                <a:cs typeface="Times New Roman"/>
              </a:rPr>
              <a:t>Amjad</a:t>
            </a:r>
            <a:r>
              <a:rPr sz="1200" spc="10" dirty="0">
                <a:solidFill>
                  <a:srgbClr val="888888"/>
                </a:solidFill>
                <a:latin typeface="Times New Roman"/>
                <a:cs typeface="Times New Roman"/>
              </a:rPr>
              <a:t> </a:t>
            </a:r>
            <a:r>
              <a:rPr sz="1200" spc="-5" dirty="0">
                <a:solidFill>
                  <a:srgbClr val="888888"/>
                </a:solidFill>
                <a:latin typeface="Times New Roman"/>
                <a:cs typeface="Times New Roman"/>
              </a:rPr>
              <a:t>S</a:t>
            </a:r>
            <a:r>
              <a:rPr sz="1200" dirty="0">
                <a:solidFill>
                  <a:srgbClr val="888888"/>
                </a:solidFill>
                <a:latin typeface="Times New Roman"/>
                <a:cs typeface="Times New Roman"/>
              </a:rPr>
              <a:t>h</a:t>
            </a:r>
            <a:r>
              <a:rPr sz="1200" spc="-5" dirty="0">
                <a:solidFill>
                  <a:srgbClr val="888888"/>
                </a:solidFill>
                <a:latin typeface="Times New Roman"/>
                <a:cs typeface="Times New Roman"/>
              </a:rPr>
              <a:t>a</a:t>
            </a:r>
            <a:r>
              <a:rPr sz="1200" dirty="0">
                <a:solidFill>
                  <a:srgbClr val="888888"/>
                </a:solidFill>
                <a:latin typeface="Times New Roman"/>
                <a:cs typeface="Times New Roman"/>
              </a:rPr>
              <a:t>ta</a:t>
            </a:r>
            <a:r>
              <a:rPr sz="1200" spc="-10" dirty="0">
                <a:solidFill>
                  <a:srgbClr val="888888"/>
                </a:solidFill>
                <a:latin typeface="Times New Roman"/>
                <a:cs typeface="Times New Roman"/>
              </a:rPr>
              <a:t>r</a:t>
            </a:r>
            <a:r>
              <a:rPr sz="1200" spc="-5" dirty="0">
                <a:solidFill>
                  <a:srgbClr val="888888"/>
                </a:solidFill>
                <a:latin typeface="Times New Roman"/>
                <a:cs typeface="Times New Roman"/>
              </a:rPr>
              <a:t>a</a:t>
            </a:r>
            <a:r>
              <a:rPr sz="1200" dirty="0">
                <a:solidFill>
                  <a:srgbClr val="888888"/>
                </a:solidFill>
                <a:latin typeface="Times New Roman"/>
                <a:cs typeface="Times New Roman"/>
              </a:rPr>
              <a:t>t</a:t>
            </a:r>
            <a:endParaRPr sz="1200">
              <a:latin typeface="Times New Roman"/>
              <a:cs typeface="Times New Roman"/>
            </a:endParaRPr>
          </a:p>
        </p:txBody>
      </p:sp>
      <p:sp>
        <p:nvSpPr>
          <p:cNvPr id="6" name="object 6"/>
          <p:cNvSpPr txBox="1"/>
          <p:nvPr/>
        </p:nvSpPr>
        <p:spPr>
          <a:xfrm>
            <a:off x="5690108" y="6453632"/>
            <a:ext cx="1557020" cy="391160"/>
          </a:xfrm>
          <a:prstGeom prst="rect">
            <a:avLst/>
          </a:prstGeom>
        </p:spPr>
        <p:txBody>
          <a:bodyPr vert="horz" wrap="square" lIns="0" tIns="12700" rIns="0" bIns="0" rtlCol="0">
            <a:spAutoFit/>
          </a:bodyPr>
          <a:lstStyle/>
          <a:p>
            <a:pPr marL="146685" marR="5080" indent="-134620">
              <a:lnSpc>
                <a:spcPct val="100000"/>
              </a:lnSpc>
              <a:spcBef>
                <a:spcPts val="100"/>
              </a:spcBef>
            </a:pPr>
            <a:r>
              <a:rPr sz="1200" dirty="0">
                <a:solidFill>
                  <a:srgbClr val="888888"/>
                </a:solidFill>
                <a:latin typeface="Times New Roman"/>
                <a:cs typeface="Times New Roman"/>
              </a:rPr>
              <a:t>The</a:t>
            </a:r>
            <a:r>
              <a:rPr sz="1200" spc="5" dirty="0">
                <a:solidFill>
                  <a:srgbClr val="888888"/>
                </a:solidFill>
                <a:latin typeface="Times New Roman"/>
                <a:cs typeface="Times New Roman"/>
              </a:rPr>
              <a:t> </a:t>
            </a:r>
            <a:r>
              <a:rPr sz="1200" spc="-5" dirty="0">
                <a:solidFill>
                  <a:srgbClr val="888888"/>
                </a:solidFill>
                <a:latin typeface="Times New Roman"/>
                <a:cs typeface="Times New Roman"/>
              </a:rPr>
              <a:t>University</a:t>
            </a:r>
            <a:r>
              <a:rPr sz="1200" dirty="0">
                <a:solidFill>
                  <a:srgbClr val="888888"/>
                </a:solidFill>
                <a:latin typeface="Times New Roman"/>
                <a:cs typeface="Times New Roman"/>
              </a:rPr>
              <a:t> of</a:t>
            </a:r>
            <a:r>
              <a:rPr sz="1200" spc="-10" dirty="0">
                <a:solidFill>
                  <a:srgbClr val="888888"/>
                </a:solidFill>
                <a:latin typeface="Times New Roman"/>
                <a:cs typeface="Times New Roman"/>
              </a:rPr>
              <a:t> </a:t>
            </a:r>
            <a:r>
              <a:rPr sz="1200" spc="-5" dirty="0">
                <a:solidFill>
                  <a:srgbClr val="888888"/>
                </a:solidFill>
                <a:latin typeface="Times New Roman"/>
                <a:cs typeface="Times New Roman"/>
              </a:rPr>
              <a:t>Jordan </a:t>
            </a:r>
            <a:r>
              <a:rPr sz="1200" spc="-285" dirty="0">
                <a:solidFill>
                  <a:srgbClr val="888888"/>
                </a:solidFill>
                <a:latin typeface="Times New Roman"/>
                <a:cs typeface="Times New Roman"/>
              </a:rPr>
              <a:t> </a:t>
            </a:r>
            <a:r>
              <a:rPr sz="1200" spc="-90" dirty="0">
                <a:solidFill>
                  <a:srgbClr val="888888"/>
                </a:solidFill>
                <a:latin typeface="Times New Roman"/>
                <a:cs typeface="Times New Roman"/>
              </a:rPr>
              <a:t>تارطشلاc</a:t>
            </a:r>
            <a:endParaRPr sz="1200">
              <a:latin typeface="Times New Roman"/>
              <a:cs typeface="Times New Roman"/>
            </a:endParaRPr>
          </a:p>
        </p:txBody>
      </p:sp>
      <p:sp>
        <p:nvSpPr>
          <p:cNvPr id="7" name="object 7"/>
          <p:cNvSpPr txBox="1"/>
          <p:nvPr/>
        </p:nvSpPr>
        <p:spPr>
          <a:xfrm>
            <a:off x="7448804" y="6453632"/>
            <a:ext cx="37592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د</a:t>
            </a:r>
            <a:r>
              <a:rPr sz="1200" spc="15" dirty="0">
                <a:solidFill>
                  <a:srgbClr val="888888"/>
                </a:solidFill>
                <a:latin typeface="Times New Roman"/>
                <a:cs typeface="Times New Roman"/>
              </a:rPr>
              <a:t>ج</a:t>
            </a:r>
            <a:r>
              <a:rPr sz="1200" spc="5" dirty="0">
                <a:solidFill>
                  <a:srgbClr val="888888"/>
                </a:solidFill>
                <a:latin typeface="Times New Roman"/>
                <a:cs typeface="Times New Roman"/>
              </a:rPr>
              <a:t>م</a:t>
            </a:r>
            <a:r>
              <a:rPr sz="1200" dirty="0">
                <a:solidFill>
                  <a:srgbClr val="888888"/>
                </a:solidFill>
                <a:latin typeface="Times New Roman"/>
                <a:cs typeface="Times New Roman"/>
              </a:rPr>
              <a:t>ا</a:t>
            </a:r>
            <a:r>
              <a:rPr sz="1200" spc="-10" dirty="0">
                <a:solidFill>
                  <a:srgbClr val="888888"/>
                </a:solidFill>
                <a:latin typeface="Times New Roman"/>
                <a:cs typeface="Times New Roman"/>
              </a:rPr>
              <a:t> </a:t>
            </a:r>
            <a:r>
              <a:rPr sz="1200" dirty="0">
                <a:solidFill>
                  <a:srgbClr val="888888"/>
                </a:solidFill>
                <a:latin typeface="Times New Roman"/>
                <a:cs typeface="Times New Roman"/>
              </a:rPr>
              <a:t>.د</a:t>
            </a:r>
            <a:endParaRPr sz="12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5935" y="1158239"/>
            <a:ext cx="5415280" cy="2801620"/>
          </a:xfrm>
          <a:prstGeom prst="rect">
            <a:avLst/>
          </a:prstGeom>
          <a:ln w="12192">
            <a:solidFill>
              <a:srgbClr val="FFC000"/>
            </a:solidFill>
          </a:ln>
        </p:spPr>
        <p:txBody>
          <a:bodyPr vert="horz" wrap="square" lIns="0" tIns="33020" rIns="0" bIns="0" rtlCol="0">
            <a:spAutoFit/>
          </a:bodyPr>
          <a:lstStyle/>
          <a:p>
            <a:pPr algn="ctr">
              <a:lnSpc>
                <a:spcPct val="100000"/>
              </a:lnSpc>
              <a:spcBef>
                <a:spcPts val="260"/>
              </a:spcBef>
            </a:pPr>
            <a:r>
              <a:rPr sz="3200" b="1" dirty="0">
                <a:latin typeface="Times New Roman"/>
                <a:cs typeface="Times New Roman"/>
              </a:rPr>
              <a:t>1-Capacitation</a:t>
            </a:r>
            <a:endParaRPr sz="3200">
              <a:latin typeface="Times New Roman"/>
              <a:cs typeface="Times New Roman"/>
            </a:endParaRPr>
          </a:p>
          <a:p>
            <a:pPr marL="1642745" indent="-1643380">
              <a:lnSpc>
                <a:spcPts val="2110"/>
              </a:lnSpc>
              <a:spcBef>
                <a:spcPts val="45"/>
              </a:spcBef>
              <a:buFont typeface="Wingdings"/>
              <a:buChar char=""/>
              <a:tabLst>
                <a:tab pos="1643380" algn="l"/>
              </a:tabLst>
            </a:pPr>
            <a:r>
              <a:rPr sz="1800" spc="-5" dirty="0">
                <a:latin typeface="Times New Roman"/>
                <a:cs typeface="Times New Roman"/>
              </a:rPr>
              <a:t>is</a:t>
            </a:r>
            <a:r>
              <a:rPr sz="1800" spc="-25" dirty="0">
                <a:latin typeface="Times New Roman"/>
                <a:cs typeface="Times New Roman"/>
              </a:rPr>
              <a:t> </a:t>
            </a:r>
            <a:r>
              <a:rPr sz="1800" dirty="0">
                <a:latin typeface="Times New Roman"/>
                <a:cs typeface="Times New Roman"/>
              </a:rPr>
              <a:t>a</a:t>
            </a:r>
            <a:r>
              <a:rPr sz="1800" spc="-15" dirty="0">
                <a:latin typeface="Times New Roman"/>
                <a:cs typeface="Times New Roman"/>
              </a:rPr>
              <a:t> </a:t>
            </a:r>
            <a:r>
              <a:rPr sz="1800" dirty="0">
                <a:latin typeface="Times New Roman"/>
                <a:cs typeface="Times New Roman"/>
              </a:rPr>
              <a:t>period</a:t>
            </a:r>
            <a:r>
              <a:rPr sz="1800" spc="-25"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conditioning</a:t>
            </a:r>
            <a:endParaRPr sz="1800">
              <a:latin typeface="Times New Roman"/>
              <a:cs typeface="Times New Roman"/>
            </a:endParaRPr>
          </a:p>
          <a:p>
            <a:pPr algn="ctr">
              <a:lnSpc>
                <a:spcPts val="2220"/>
              </a:lnSpc>
            </a:pPr>
            <a:r>
              <a:rPr sz="1900" b="1" i="1" spc="-45" dirty="0">
                <a:latin typeface="Times New Roman"/>
                <a:cs typeface="Times New Roman"/>
              </a:rPr>
              <a:t>in </a:t>
            </a:r>
            <a:r>
              <a:rPr sz="1900" b="1" i="1" spc="-15" dirty="0">
                <a:latin typeface="Times New Roman"/>
                <a:cs typeface="Times New Roman"/>
              </a:rPr>
              <a:t>the</a:t>
            </a:r>
            <a:r>
              <a:rPr sz="1900" b="1" i="1" spc="-30" dirty="0">
                <a:latin typeface="Times New Roman"/>
                <a:cs typeface="Times New Roman"/>
              </a:rPr>
              <a:t> female</a:t>
            </a:r>
            <a:r>
              <a:rPr sz="1900" b="1" i="1" spc="-50" dirty="0">
                <a:latin typeface="Times New Roman"/>
                <a:cs typeface="Times New Roman"/>
              </a:rPr>
              <a:t> </a:t>
            </a:r>
            <a:r>
              <a:rPr sz="1900" b="1" i="1" dirty="0">
                <a:latin typeface="Times New Roman"/>
                <a:cs typeface="Times New Roman"/>
              </a:rPr>
              <a:t>reproductive</a:t>
            </a:r>
            <a:r>
              <a:rPr sz="1900" b="1" i="1" spc="-30" dirty="0">
                <a:latin typeface="Times New Roman"/>
                <a:cs typeface="Times New Roman"/>
              </a:rPr>
              <a:t> </a:t>
            </a:r>
            <a:r>
              <a:rPr sz="1900" b="1" i="1" spc="20" dirty="0">
                <a:latin typeface="Times New Roman"/>
                <a:cs typeface="Times New Roman"/>
              </a:rPr>
              <a:t>tract</a:t>
            </a:r>
            <a:endParaRPr sz="1900">
              <a:latin typeface="Times New Roman"/>
              <a:cs typeface="Times New Roman"/>
            </a:endParaRPr>
          </a:p>
          <a:p>
            <a:pPr marL="878840" indent="-287020">
              <a:lnSpc>
                <a:spcPts val="2150"/>
              </a:lnSpc>
              <a:buFont typeface="Wingdings"/>
              <a:buChar char=""/>
              <a:tabLst>
                <a:tab pos="879475" algn="l"/>
              </a:tabLst>
            </a:pPr>
            <a:r>
              <a:rPr sz="1800" dirty="0">
                <a:latin typeface="Times New Roman"/>
                <a:cs typeface="Times New Roman"/>
              </a:rPr>
              <a:t>in</a:t>
            </a:r>
            <a:r>
              <a:rPr sz="1800" spc="-10" dirty="0">
                <a:latin typeface="Times New Roman"/>
                <a:cs typeface="Times New Roman"/>
              </a:rPr>
              <a:t> </a:t>
            </a:r>
            <a:r>
              <a:rPr sz="1800" dirty="0">
                <a:latin typeface="Times New Roman"/>
                <a:cs typeface="Times New Roman"/>
              </a:rPr>
              <a:t>the</a:t>
            </a:r>
            <a:r>
              <a:rPr sz="1800" spc="-5" dirty="0">
                <a:latin typeface="Times New Roman"/>
                <a:cs typeface="Times New Roman"/>
              </a:rPr>
              <a:t> human</a:t>
            </a:r>
            <a:r>
              <a:rPr sz="1800" spc="10" dirty="0">
                <a:latin typeface="Times New Roman"/>
                <a:cs typeface="Times New Roman"/>
              </a:rPr>
              <a:t> </a:t>
            </a:r>
            <a:r>
              <a:rPr sz="1800" b="1" spc="-5" dirty="0">
                <a:latin typeface="Times New Roman"/>
                <a:cs typeface="Times New Roman"/>
              </a:rPr>
              <a:t>lasts approximately</a:t>
            </a:r>
            <a:r>
              <a:rPr sz="1800" b="1" dirty="0">
                <a:latin typeface="Times New Roman"/>
                <a:cs typeface="Times New Roman"/>
              </a:rPr>
              <a:t> 7</a:t>
            </a:r>
            <a:r>
              <a:rPr sz="1800" b="1" spc="-15" dirty="0">
                <a:latin typeface="Times New Roman"/>
                <a:cs typeface="Times New Roman"/>
              </a:rPr>
              <a:t> </a:t>
            </a:r>
            <a:r>
              <a:rPr sz="1800" b="1" spc="-5" dirty="0">
                <a:latin typeface="Times New Roman"/>
                <a:cs typeface="Times New Roman"/>
              </a:rPr>
              <a:t>hours</a:t>
            </a:r>
            <a:endParaRPr sz="1800">
              <a:latin typeface="Times New Roman"/>
              <a:cs typeface="Times New Roman"/>
            </a:endParaRPr>
          </a:p>
          <a:p>
            <a:pPr marL="2319655" lvl="1" indent="-287655">
              <a:lnSpc>
                <a:spcPts val="2110"/>
              </a:lnSpc>
              <a:buFont typeface="Wingdings"/>
              <a:buChar char=""/>
              <a:tabLst>
                <a:tab pos="2320290" algn="l"/>
              </a:tabLst>
            </a:pPr>
            <a:r>
              <a:rPr sz="1800" b="1" spc="-5" dirty="0">
                <a:latin typeface="Times New Roman"/>
                <a:cs typeface="Times New Roman"/>
              </a:rPr>
              <a:t>It</a:t>
            </a:r>
            <a:r>
              <a:rPr sz="1800" b="1" spc="-40" dirty="0">
                <a:latin typeface="Times New Roman"/>
                <a:cs typeface="Times New Roman"/>
              </a:rPr>
              <a:t> </a:t>
            </a:r>
            <a:r>
              <a:rPr sz="1800" dirty="0">
                <a:latin typeface="Times New Roman"/>
                <a:cs typeface="Times New Roman"/>
              </a:rPr>
              <a:t>Includes;</a:t>
            </a:r>
            <a:endParaRPr sz="1800">
              <a:latin typeface="Times New Roman"/>
              <a:cs typeface="Times New Roman"/>
            </a:endParaRPr>
          </a:p>
          <a:p>
            <a:pPr marL="342265" marR="336550" algn="ctr">
              <a:lnSpc>
                <a:spcPts val="2160"/>
              </a:lnSpc>
              <a:spcBef>
                <a:spcPts val="120"/>
              </a:spcBef>
            </a:pPr>
            <a:r>
              <a:rPr sz="1900" b="1" i="1" u="heavy" spc="-20" dirty="0">
                <a:uFill>
                  <a:solidFill>
                    <a:srgbClr val="000000"/>
                  </a:solidFill>
                </a:uFill>
                <a:latin typeface="Times New Roman"/>
                <a:cs typeface="Times New Roman"/>
              </a:rPr>
              <a:t>REMOVAL</a:t>
            </a:r>
            <a:r>
              <a:rPr sz="1900" b="1" i="1" u="heavy" spc="-135" dirty="0">
                <a:uFill>
                  <a:solidFill>
                    <a:srgbClr val="000000"/>
                  </a:solidFill>
                </a:uFill>
                <a:latin typeface="Times New Roman"/>
                <a:cs typeface="Times New Roman"/>
              </a:rPr>
              <a:t> </a:t>
            </a:r>
            <a:r>
              <a:rPr sz="1900" b="1" i="1" u="heavy" spc="-45" dirty="0">
                <a:uFill>
                  <a:solidFill>
                    <a:srgbClr val="000000"/>
                  </a:solidFill>
                </a:uFill>
                <a:latin typeface="Times New Roman"/>
                <a:cs typeface="Times New Roman"/>
              </a:rPr>
              <a:t>of</a:t>
            </a:r>
            <a:r>
              <a:rPr sz="1900" b="1" i="1" u="heavy" spc="-20" dirty="0">
                <a:uFill>
                  <a:solidFill>
                    <a:srgbClr val="000000"/>
                  </a:solidFill>
                </a:uFill>
                <a:latin typeface="Times New Roman"/>
                <a:cs typeface="Times New Roman"/>
              </a:rPr>
              <a:t> </a:t>
            </a:r>
            <a:r>
              <a:rPr sz="1900" b="1" i="1" u="heavy" spc="-10" dirty="0">
                <a:uFill>
                  <a:solidFill>
                    <a:srgbClr val="000000"/>
                  </a:solidFill>
                </a:uFill>
                <a:latin typeface="Times New Roman"/>
                <a:cs typeface="Times New Roman"/>
              </a:rPr>
              <a:t>the</a:t>
            </a:r>
            <a:r>
              <a:rPr sz="1900" b="1" i="1" u="heavy" spc="-35" dirty="0">
                <a:uFill>
                  <a:solidFill>
                    <a:srgbClr val="000000"/>
                  </a:solidFill>
                </a:uFill>
                <a:latin typeface="Times New Roman"/>
                <a:cs typeface="Times New Roman"/>
              </a:rPr>
              <a:t> </a:t>
            </a:r>
            <a:r>
              <a:rPr sz="1900" b="1" i="1" u="heavy" spc="-15" dirty="0">
                <a:uFill>
                  <a:solidFill>
                    <a:srgbClr val="000000"/>
                  </a:solidFill>
                </a:uFill>
                <a:latin typeface="Times New Roman"/>
                <a:cs typeface="Times New Roman"/>
              </a:rPr>
              <a:t>glycoprotein</a:t>
            </a:r>
            <a:r>
              <a:rPr sz="1900" b="1" i="1" u="heavy" spc="-45" dirty="0">
                <a:uFill>
                  <a:solidFill>
                    <a:srgbClr val="000000"/>
                  </a:solidFill>
                </a:uFill>
                <a:latin typeface="Times New Roman"/>
                <a:cs typeface="Times New Roman"/>
              </a:rPr>
              <a:t> </a:t>
            </a:r>
            <a:r>
              <a:rPr sz="1900" b="1" i="1" u="heavy" spc="-20" dirty="0">
                <a:uFill>
                  <a:solidFill>
                    <a:srgbClr val="000000"/>
                  </a:solidFill>
                </a:uFill>
                <a:latin typeface="Times New Roman"/>
                <a:cs typeface="Times New Roman"/>
              </a:rPr>
              <a:t>coat</a:t>
            </a:r>
            <a:r>
              <a:rPr sz="1900" b="1" i="1" u="heavy" spc="-30" dirty="0">
                <a:uFill>
                  <a:solidFill>
                    <a:srgbClr val="000000"/>
                  </a:solidFill>
                </a:uFill>
                <a:latin typeface="Times New Roman"/>
                <a:cs typeface="Times New Roman"/>
              </a:rPr>
              <a:t> </a:t>
            </a:r>
            <a:r>
              <a:rPr sz="1900" b="1" i="1" u="heavy" spc="-20" dirty="0">
                <a:uFill>
                  <a:solidFill>
                    <a:srgbClr val="000000"/>
                  </a:solidFill>
                </a:uFill>
                <a:latin typeface="Times New Roman"/>
                <a:cs typeface="Times New Roman"/>
              </a:rPr>
              <a:t>and</a:t>
            </a:r>
            <a:r>
              <a:rPr sz="1900" b="1" i="1" u="heavy" spc="-35" dirty="0">
                <a:uFill>
                  <a:solidFill>
                    <a:srgbClr val="000000"/>
                  </a:solidFill>
                </a:uFill>
                <a:latin typeface="Times New Roman"/>
                <a:cs typeface="Times New Roman"/>
              </a:rPr>
              <a:t> seminal </a:t>
            </a:r>
            <a:r>
              <a:rPr sz="1900" b="1" i="1" spc="-459" dirty="0">
                <a:latin typeface="Times New Roman"/>
                <a:cs typeface="Times New Roman"/>
              </a:rPr>
              <a:t> </a:t>
            </a:r>
            <a:r>
              <a:rPr sz="1900" b="1" i="1" u="heavy" spc="-20" dirty="0">
                <a:uFill>
                  <a:solidFill>
                    <a:srgbClr val="000000"/>
                  </a:solidFill>
                </a:uFill>
                <a:latin typeface="Times New Roman"/>
                <a:cs typeface="Times New Roman"/>
              </a:rPr>
              <a:t>plasma</a:t>
            </a:r>
            <a:r>
              <a:rPr sz="1900" b="1" i="1" u="heavy" spc="-25" dirty="0">
                <a:uFill>
                  <a:solidFill>
                    <a:srgbClr val="000000"/>
                  </a:solidFill>
                </a:uFill>
                <a:latin typeface="Times New Roman"/>
                <a:cs typeface="Times New Roman"/>
              </a:rPr>
              <a:t> </a:t>
            </a:r>
            <a:r>
              <a:rPr sz="1900" b="1" i="1" u="heavy" spc="-10" dirty="0">
                <a:uFill>
                  <a:solidFill>
                    <a:srgbClr val="000000"/>
                  </a:solidFill>
                </a:uFill>
                <a:latin typeface="Times New Roman"/>
                <a:cs typeface="Times New Roman"/>
              </a:rPr>
              <a:t>proteins</a:t>
            </a:r>
            <a:endParaRPr sz="1900">
              <a:latin typeface="Times New Roman"/>
              <a:cs typeface="Times New Roman"/>
            </a:endParaRPr>
          </a:p>
          <a:p>
            <a:pPr marL="1270" algn="ctr">
              <a:lnSpc>
                <a:spcPts val="2100"/>
              </a:lnSpc>
            </a:pPr>
            <a:r>
              <a:rPr sz="1800" dirty="0">
                <a:latin typeface="Times New Roman"/>
                <a:cs typeface="Times New Roman"/>
              </a:rPr>
              <a:t>from</a:t>
            </a:r>
            <a:r>
              <a:rPr sz="1800" spc="-15" dirty="0">
                <a:latin typeface="Times New Roman"/>
                <a:cs typeface="Times New Roman"/>
              </a:rPr>
              <a:t> </a:t>
            </a:r>
            <a:r>
              <a:rPr sz="1800" dirty="0">
                <a:latin typeface="Times New Roman"/>
                <a:cs typeface="Times New Roman"/>
              </a:rPr>
              <a:t>the</a:t>
            </a:r>
            <a:r>
              <a:rPr sz="1800" spc="-5" dirty="0">
                <a:latin typeface="Times New Roman"/>
                <a:cs typeface="Times New Roman"/>
              </a:rPr>
              <a:t> plasma</a:t>
            </a:r>
            <a:r>
              <a:rPr sz="1800" dirty="0">
                <a:latin typeface="Times New Roman"/>
                <a:cs typeface="Times New Roman"/>
              </a:rPr>
              <a:t> </a:t>
            </a:r>
            <a:r>
              <a:rPr sz="1800" spc="-5" dirty="0">
                <a:latin typeface="Times New Roman"/>
                <a:cs typeface="Times New Roman"/>
              </a:rPr>
              <a:t>membrane</a:t>
            </a:r>
            <a:r>
              <a:rPr sz="1800" spc="20" dirty="0">
                <a:latin typeface="Times New Roman"/>
                <a:cs typeface="Times New Roman"/>
              </a:rPr>
              <a:t> </a:t>
            </a:r>
            <a:r>
              <a:rPr sz="1900" b="1" i="1" u="heavy" spc="5" dirty="0">
                <a:uFill>
                  <a:solidFill>
                    <a:srgbClr val="000000"/>
                  </a:solidFill>
                </a:uFill>
                <a:latin typeface="Times New Roman"/>
                <a:cs typeface="Times New Roman"/>
              </a:rPr>
              <a:t>that</a:t>
            </a:r>
            <a:r>
              <a:rPr sz="1900" b="1" i="1" u="heavy" spc="-25" dirty="0">
                <a:uFill>
                  <a:solidFill>
                    <a:srgbClr val="000000"/>
                  </a:solidFill>
                </a:uFill>
                <a:latin typeface="Times New Roman"/>
                <a:cs typeface="Times New Roman"/>
              </a:rPr>
              <a:t> </a:t>
            </a:r>
            <a:r>
              <a:rPr sz="1900" b="1" i="1" u="heavy" spc="-15" dirty="0">
                <a:uFill>
                  <a:solidFill>
                    <a:srgbClr val="000000"/>
                  </a:solidFill>
                </a:uFill>
                <a:latin typeface="Times New Roman"/>
                <a:cs typeface="Times New Roman"/>
              </a:rPr>
              <a:t>overlies</a:t>
            </a:r>
            <a:r>
              <a:rPr sz="1900" b="1" i="1" u="heavy" spc="-45" dirty="0">
                <a:uFill>
                  <a:solidFill>
                    <a:srgbClr val="000000"/>
                  </a:solidFill>
                </a:uFill>
                <a:latin typeface="Times New Roman"/>
                <a:cs typeface="Times New Roman"/>
              </a:rPr>
              <a:t> </a:t>
            </a:r>
            <a:r>
              <a:rPr sz="1900" b="1" i="1" u="heavy" spc="-15" dirty="0">
                <a:uFill>
                  <a:solidFill>
                    <a:srgbClr val="000000"/>
                  </a:solidFill>
                </a:uFill>
                <a:latin typeface="Times New Roman"/>
                <a:cs typeface="Times New Roman"/>
              </a:rPr>
              <a:t>the</a:t>
            </a:r>
            <a:r>
              <a:rPr sz="1900" b="1" i="1" u="heavy" spc="-10" dirty="0">
                <a:uFill>
                  <a:solidFill>
                    <a:srgbClr val="000000"/>
                  </a:solidFill>
                </a:uFill>
                <a:latin typeface="Times New Roman"/>
                <a:cs typeface="Times New Roman"/>
              </a:rPr>
              <a:t> </a:t>
            </a:r>
            <a:r>
              <a:rPr sz="1900" b="1" i="1" u="heavy" spc="-30" dirty="0">
                <a:uFill>
                  <a:solidFill>
                    <a:srgbClr val="000000"/>
                  </a:solidFill>
                </a:uFill>
                <a:latin typeface="Times New Roman"/>
                <a:cs typeface="Times New Roman"/>
              </a:rPr>
              <a:t>acrosomal</a:t>
            </a:r>
            <a:endParaRPr sz="1900">
              <a:latin typeface="Times New Roman"/>
              <a:cs typeface="Times New Roman"/>
            </a:endParaRPr>
          </a:p>
          <a:p>
            <a:pPr algn="ctr">
              <a:lnSpc>
                <a:spcPts val="2150"/>
              </a:lnSpc>
            </a:pPr>
            <a:r>
              <a:rPr sz="1800" dirty="0">
                <a:latin typeface="Times New Roman"/>
                <a:cs typeface="Times New Roman"/>
              </a:rPr>
              <a:t>region</a:t>
            </a:r>
            <a:r>
              <a:rPr sz="1800" spc="-25" dirty="0">
                <a:latin typeface="Times New Roman"/>
                <a:cs typeface="Times New Roman"/>
              </a:rPr>
              <a:t> </a:t>
            </a:r>
            <a:r>
              <a:rPr sz="1800" dirty="0">
                <a:latin typeface="Times New Roman"/>
                <a:cs typeface="Times New Roman"/>
              </a:rPr>
              <a:t>of</a:t>
            </a:r>
            <a:r>
              <a:rPr sz="1800" spc="-35"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spermatozoa.</a:t>
            </a:r>
            <a:endParaRPr sz="1800">
              <a:latin typeface="Times New Roman"/>
              <a:cs typeface="Times New Roman"/>
            </a:endParaRPr>
          </a:p>
        </p:txBody>
      </p:sp>
      <p:sp>
        <p:nvSpPr>
          <p:cNvPr id="3" name="object 3"/>
          <p:cNvSpPr txBox="1"/>
          <p:nvPr/>
        </p:nvSpPr>
        <p:spPr>
          <a:xfrm>
            <a:off x="2327148" y="4303776"/>
            <a:ext cx="6096000" cy="646430"/>
          </a:xfrm>
          <a:prstGeom prst="rect">
            <a:avLst/>
          </a:prstGeom>
          <a:solidFill>
            <a:srgbClr val="6FAC46"/>
          </a:solidFill>
          <a:ln w="12192">
            <a:solidFill>
              <a:srgbClr val="507D31"/>
            </a:solidFill>
          </a:ln>
        </p:spPr>
        <p:txBody>
          <a:bodyPr vert="horz" wrap="square" lIns="0" tIns="48894" rIns="0" bIns="0" rtlCol="0">
            <a:spAutoFit/>
          </a:bodyPr>
          <a:lstStyle/>
          <a:p>
            <a:pPr marL="1301115" marR="238125" indent="-1056640">
              <a:lnSpc>
                <a:spcPts val="2160"/>
              </a:lnSpc>
              <a:spcBef>
                <a:spcPts val="384"/>
              </a:spcBef>
            </a:pPr>
            <a:r>
              <a:rPr sz="1900" b="1" i="1" u="heavy" dirty="0">
                <a:uFill>
                  <a:solidFill>
                    <a:srgbClr val="000000"/>
                  </a:solidFill>
                </a:uFill>
                <a:latin typeface="Times New Roman"/>
                <a:cs typeface="Times New Roman"/>
              </a:rPr>
              <a:t>Only </a:t>
            </a:r>
            <a:r>
              <a:rPr sz="1900" b="1" i="1" u="heavy" spc="-10" dirty="0">
                <a:uFill>
                  <a:solidFill>
                    <a:srgbClr val="000000"/>
                  </a:solidFill>
                </a:uFill>
                <a:latin typeface="Times New Roman"/>
                <a:cs typeface="Times New Roman"/>
              </a:rPr>
              <a:t>capacitated </a:t>
            </a:r>
            <a:r>
              <a:rPr sz="1900" b="1" i="1" u="heavy" spc="5" dirty="0">
                <a:uFill>
                  <a:solidFill>
                    <a:srgbClr val="000000"/>
                  </a:solidFill>
                </a:uFill>
                <a:latin typeface="Times New Roman"/>
                <a:cs typeface="Times New Roman"/>
              </a:rPr>
              <a:t>sperm </a:t>
            </a:r>
            <a:r>
              <a:rPr sz="1900" b="1" i="1" u="heavy" spc="-55" dirty="0">
                <a:uFill>
                  <a:solidFill>
                    <a:srgbClr val="000000"/>
                  </a:solidFill>
                </a:uFill>
                <a:latin typeface="Times New Roman"/>
                <a:cs typeface="Times New Roman"/>
              </a:rPr>
              <a:t>can </a:t>
            </a:r>
            <a:r>
              <a:rPr sz="1900" b="1" i="1" u="heavy" spc="-25" dirty="0">
                <a:uFill>
                  <a:solidFill>
                    <a:srgbClr val="000000"/>
                  </a:solidFill>
                </a:uFill>
                <a:latin typeface="Times New Roman"/>
                <a:cs typeface="Times New Roman"/>
              </a:rPr>
              <a:t>pass </a:t>
            </a:r>
            <a:r>
              <a:rPr sz="1900" b="1" i="1" u="heavy" spc="-30" dirty="0">
                <a:uFill>
                  <a:solidFill>
                    <a:srgbClr val="000000"/>
                  </a:solidFill>
                </a:uFill>
                <a:latin typeface="Times New Roman"/>
                <a:cs typeface="Times New Roman"/>
              </a:rPr>
              <a:t>through </a:t>
            </a:r>
            <a:r>
              <a:rPr sz="1900" b="1" i="1" u="heavy" spc="-10" dirty="0">
                <a:uFill>
                  <a:solidFill>
                    <a:srgbClr val="000000"/>
                  </a:solidFill>
                </a:uFill>
                <a:latin typeface="Times New Roman"/>
                <a:cs typeface="Times New Roman"/>
              </a:rPr>
              <a:t>the </a:t>
            </a:r>
            <a:r>
              <a:rPr sz="1900" b="1" i="1" u="heavy" spc="-40" dirty="0">
                <a:uFill>
                  <a:solidFill>
                    <a:srgbClr val="000000"/>
                  </a:solidFill>
                </a:uFill>
                <a:latin typeface="Times New Roman"/>
                <a:cs typeface="Times New Roman"/>
              </a:rPr>
              <a:t>corona cells </a:t>
            </a:r>
            <a:r>
              <a:rPr sz="1900" b="1" i="1" spc="-459" dirty="0">
                <a:latin typeface="Times New Roman"/>
                <a:cs typeface="Times New Roman"/>
              </a:rPr>
              <a:t> </a:t>
            </a:r>
            <a:r>
              <a:rPr sz="1900" b="1" i="1" u="heavy" spc="-20" dirty="0">
                <a:uFill>
                  <a:solidFill>
                    <a:srgbClr val="000000"/>
                  </a:solidFill>
                </a:uFill>
                <a:latin typeface="Times New Roman"/>
                <a:cs typeface="Times New Roman"/>
              </a:rPr>
              <a:t>and</a:t>
            </a:r>
            <a:r>
              <a:rPr sz="1900" b="1" i="1" u="heavy" spc="-40" dirty="0">
                <a:uFill>
                  <a:solidFill>
                    <a:srgbClr val="000000"/>
                  </a:solidFill>
                </a:uFill>
                <a:latin typeface="Times New Roman"/>
                <a:cs typeface="Times New Roman"/>
              </a:rPr>
              <a:t> </a:t>
            </a:r>
            <a:r>
              <a:rPr sz="1900" b="1" i="1" u="heavy" spc="-25" dirty="0">
                <a:uFill>
                  <a:solidFill>
                    <a:srgbClr val="000000"/>
                  </a:solidFill>
                </a:uFill>
                <a:latin typeface="Times New Roman"/>
                <a:cs typeface="Times New Roman"/>
              </a:rPr>
              <a:t>undergo</a:t>
            </a:r>
            <a:r>
              <a:rPr sz="1900" b="1" i="1" u="heavy" spc="-20" dirty="0">
                <a:uFill>
                  <a:solidFill>
                    <a:srgbClr val="000000"/>
                  </a:solidFill>
                </a:uFill>
                <a:latin typeface="Times New Roman"/>
                <a:cs typeface="Times New Roman"/>
              </a:rPr>
              <a:t> </a:t>
            </a:r>
            <a:r>
              <a:rPr sz="1900" b="1" i="1" u="heavy" spc="-10" dirty="0">
                <a:uFill>
                  <a:solidFill>
                    <a:srgbClr val="000000"/>
                  </a:solidFill>
                </a:uFill>
                <a:latin typeface="Times New Roman"/>
                <a:cs typeface="Times New Roman"/>
              </a:rPr>
              <a:t>the</a:t>
            </a:r>
            <a:r>
              <a:rPr sz="1900" b="1" i="1" u="heavy" spc="-25" dirty="0">
                <a:uFill>
                  <a:solidFill>
                    <a:srgbClr val="000000"/>
                  </a:solidFill>
                </a:uFill>
                <a:latin typeface="Times New Roman"/>
                <a:cs typeface="Times New Roman"/>
              </a:rPr>
              <a:t> </a:t>
            </a:r>
            <a:r>
              <a:rPr sz="1900" b="1" i="1" u="heavy" spc="-30" dirty="0">
                <a:uFill>
                  <a:solidFill>
                    <a:srgbClr val="000000"/>
                  </a:solidFill>
                </a:uFill>
                <a:latin typeface="Times New Roman"/>
                <a:cs typeface="Times New Roman"/>
              </a:rPr>
              <a:t>acrosome</a:t>
            </a:r>
            <a:r>
              <a:rPr sz="1900" b="1" i="1" u="heavy" spc="-25" dirty="0">
                <a:uFill>
                  <a:solidFill>
                    <a:srgbClr val="000000"/>
                  </a:solidFill>
                </a:uFill>
                <a:latin typeface="Times New Roman"/>
                <a:cs typeface="Times New Roman"/>
              </a:rPr>
              <a:t> reaction.</a:t>
            </a:r>
            <a:endParaRPr sz="19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1956623"/>
            <a:ext cx="4648200" cy="2463165"/>
          </a:xfrm>
          <a:prstGeom prst="rect">
            <a:avLst/>
          </a:prstGeom>
          <a:solidFill>
            <a:srgbClr val="FFC000"/>
          </a:solidFill>
          <a:ln w="12192">
            <a:solidFill>
              <a:srgbClr val="BB8B00"/>
            </a:solidFill>
          </a:ln>
        </p:spPr>
        <p:txBody>
          <a:bodyPr vert="horz" wrap="square" lIns="0" tIns="33020" rIns="0" bIns="0" rtlCol="0">
            <a:spAutoFit/>
          </a:bodyPr>
          <a:lstStyle/>
          <a:p>
            <a:pPr marL="1421765" marR="751840" indent="-664845">
              <a:lnSpc>
                <a:spcPct val="100000"/>
              </a:lnSpc>
              <a:spcBef>
                <a:spcPts val="260"/>
              </a:spcBef>
              <a:buSzPct val="96875"/>
              <a:buFont typeface="Wingdings"/>
              <a:buChar char=""/>
              <a:tabLst>
                <a:tab pos="1082040" algn="l"/>
              </a:tabLst>
            </a:pPr>
            <a:r>
              <a:rPr sz="3200" b="1" u="heavy" dirty="0">
                <a:uFill>
                  <a:solidFill>
                    <a:srgbClr val="000000"/>
                  </a:solidFill>
                </a:uFill>
                <a:latin typeface="Times New Roman"/>
                <a:cs typeface="Times New Roman"/>
              </a:rPr>
              <a:t>The</a:t>
            </a:r>
            <a:r>
              <a:rPr sz="3200" b="1" u="heavy" spc="-95" dirty="0">
                <a:uFill>
                  <a:solidFill>
                    <a:srgbClr val="000000"/>
                  </a:solidFill>
                </a:uFill>
                <a:latin typeface="Times New Roman"/>
                <a:cs typeface="Times New Roman"/>
              </a:rPr>
              <a:t> </a:t>
            </a:r>
            <a:r>
              <a:rPr sz="3200" b="1" u="heavy" spc="-5" dirty="0">
                <a:uFill>
                  <a:solidFill>
                    <a:srgbClr val="000000"/>
                  </a:solidFill>
                </a:uFill>
                <a:latin typeface="Times New Roman"/>
                <a:cs typeface="Times New Roman"/>
              </a:rPr>
              <a:t>acrosome </a:t>
            </a:r>
            <a:r>
              <a:rPr sz="3200" b="1" dirty="0">
                <a:latin typeface="Times New Roman"/>
                <a:cs typeface="Times New Roman"/>
              </a:rPr>
              <a:t> </a:t>
            </a:r>
            <a:r>
              <a:rPr sz="3200" b="1" u="heavy" spc="-5" dirty="0">
                <a:uFill>
                  <a:solidFill>
                    <a:srgbClr val="000000"/>
                  </a:solidFill>
                </a:uFill>
                <a:latin typeface="Times New Roman"/>
                <a:cs typeface="Times New Roman"/>
              </a:rPr>
              <a:t>reaction</a:t>
            </a:r>
            <a:endParaRPr sz="3200" dirty="0">
              <a:latin typeface="Times New Roman"/>
              <a:cs typeface="Times New Roman"/>
            </a:endParaRPr>
          </a:p>
          <a:p>
            <a:pPr marL="132080" marR="126364" algn="ctr">
              <a:lnSpc>
                <a:spcPct val="100000"/>
              </a:lnSpc>
              <a:spcBef>
                <a:spcPts val="45"/>
              </a:spcBef>
            </a:pPr>
            <a:r>
              <a:rPr sz="1800" spc="-5" dirty="0">
                <a:latin typeface="Times New Roman"/>
                <a:cs typeface="Times New Roman"/>
              </a:rPr>
              <a:t>Occurs </a:t>
            </a:r>
            <a:r>
              <a:rPr sz="1800" dirty="0">
                <a:latin typeface="Times New Roman"/>
                <a:cs typeface="Times New Roman"/>
              </a:rPr>
              <a:t>after binding to </a:t>
            </a:r>
            <a:r>
              <a:rPr sz="1800" b="1" spc="-5" dirty="0">
                <a:latin typeface="Times New Roman"/>
                <a:cs typeface="Times New Roman"/>
              </a:rPr>
              <a:t>the zona </a:t>
            </a:r>
            <a:r>
              <a:rPr sz="1800" b="1" dirty="0">
                <a:latin typeface="Times New Roman"/>
                <a:cs typeface="Times New Roman"/>
              </a:rPr>
              <a:t>pellucida</a:t>
            </a:r>
            <a:r>
              <a:rPr sz="1800" dirty="0">
                <a:latin typeface="Times New Roman"/>
                <a:cs typeface="Times New Roman"/>
              </a:rPr>
              <a:t>, </a:t>
            </a:r>
            <a:r>
              <a:rPr sz="1800" spc="-440" dirty="0">
                <a:latin typeface="Times New Roman"/>
                <a:cs typeface="Times New Roman"/>
              </a:rPr>
              <a:t> </a:t>
            </a:r>
            <a:r>
              <a:rPr sz="1800" dirty="0">
                <a:latin typeface="Times New Roman"/>
                <a:cs typeface="Times New Roman"/>
              </a:rPr>
              <a:t>is induced by zona proteins. Includes the </a:t>
            </a:r>
            <a:r>
              <a:rPr sz="1800" spc="5" dirty="0">
                <a:latin typeface="Times New Roman"/>
                <a:cs typeface="Times New Roman"/>
              </a:rPr>
              <a:t> </a:t>
            </a:r>
            <a:r>
              <a:rPr sz="1800" dirty="0">
                <a:latin typeface="Times New Roman"/>
                <a:cs typeface="Times New Roman"/>
              </a:rPr>
              <a:t>release of </a:t>
            </a:r>
            <a:r>
              <a:rPr sz="1800" b="1" spc="-5" dirty="0">
                <a:latin typeface="Times New Roman"/>
                <a:cs typeface="Times New Roman"/>
              </a:rPr>
              <a:t>enzymes </a:t>
            </a:r>
            <a:r>
              <a:rPr sz="1800" dirty="0">
                <a:latin typeface="Times New Roman"/>
                <a:cs typeface="Times New Roman"/>
              </a:rPr>
              <a:t>needed to penetrate the </a:t>
            </a:r>
            <a:r>
              <a:rPr sz="1800" spc="-434" dirty="0">
                <a:latin typeface="Times New Roman"/>
                <a:cs typeface="Times New Roman"/>
              </a:rPr>
              <a:t> </a:t>
            </a:r>
            <a:r>
              <a:rPr sz="1800" dirty="0">
                <a:latin typeface="Times New Roman"/>
                <a:cs typeface="Times New Roman"/>
              </a:rPr>
              <a:t>zona pellucida, </a:t>
            </a:r>
            <a:r>
              <a:rPr sz="1800" b="1" spc="-5" dirty="0">
                <a:latin typeface="Times New Roman"/>
                <a:cs typeface="Times New Roman"/>
              </a:rPr>
              <a:t>including acrosin- and </a:t>
            </a:r>
            <a:r>
              <a:rPr sz="1800" b="1" dirty="0">
                <a:latin typeface="Times New Roman"/>
                <a:cs typeface="Times New Roman"/>
              </a:rPr>
              <a:t> trypsin-like</a:t>
            </a:r>
            <a:r>
              <a:rPr sz="1800" b="1" spc="-25" dirty="0">
                <a:latin typeface="Times New Roman"/>
                <a:cs typeface="Times New Roman"/>
              </a:rPr>
              <a:t> </a:t>
            </a:r>
            <a:r>
              <a:rPr sz="1800" b="1" spc="-5" dirty="0">
                <a:latin typeface="Times New Roman"/>
                <a:cs typeface="Times New Roman"/>
              </a:rPr>
              <a:t>substances</a:t>
            </a:r>
            <a:endParaRPr sz="1800" dirty="0">
              <a:latin typeface="Times New Roman"/>
              <a:cs typeface="Times New Roman"/>
            </a:endParaRPr>
          </a:p>
        </p:txBody>
      </p:sp>
      <p:pic>
        <p:nvPicPr>
          <p:cNvPr id="3" name="object 3"/>
          <p:cNvPicPr/>
          <p:nvPr/>
        </p:nvPicPr>
        <p:blipFill>
          <a:blip r:embed="rId2" cstate="print"/>
          <a:stretch>
            <a:fillRect/>
          </a:stretch>
        </p:blipFill>
        <p:spPr>
          <a:xfrm>
            <a:off x="4994656" y="1066800"/>
            <a:ext cx="6587744" cy="528980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48455" y="0"/>
            <a:ext cx="5256530" cy="585470"/>
          </a:xfrm>
          <a:prstGeom prst="rect">
            <a:avLst/>
          </a:prstGeom>
          <a:solidFill>
            <a:srgbClr val="FFC000"/>
          </a:solidFill>
          <a:ln w="12192">
            <a:solidFill>
              <a:srgbClr val="BB8B00"/>
            </a:solidFill>
          </a:ln>
        </p:spPr>
        <p:txBody>
          <a:bodyPr vert="horz" wrap="square" lIns="0" tIns="32384" rIns="0" bIns="0" rtlCol="0">
            <a:spAutoFit/>
          </a:bodyPr>
          <a:lstStyle/>
          <a:p>
            <a:pPr marL="372745">
              <a:lnSpc>
                <a:spcPct val="100000"/>
              </a:lnSpc>
              <a:spcBef>
                <a:spcPts val="254"/>
              </a:spcBef>
            </a:pPr>
            <a:r>
              <a:rPr sz="3200" dirty="0"/>
              <a:t>The</a:t>
            </a:r>
            <a:r>
              <a:rPr sz="3200" spc="-10" dirty="0"/>
              <a:t> </a:t>
            </a:r>
            <a:r>
              <a:rPr sz="3200" dirty="0"/>
              <a:t>phases</a:t>
            </a:r>
            <a:r>
              <a:rPr sz="3200" spc="-5" dirty="0"/>
              <a:t> </a:t>
            </a:r>
            <a:r>
              <a:rPr sz="3200" dirty="0"/>
              <a:t>of</a:t>
            </a:r>
            <a:r>
              <a:rPr sz="3200" spc="-10" dirty="0"/>
              <a:t> </a:t>
            </a:r>
            <a:r>
              <a:rPr sz="3200" dirty="0"/>
              <a:t>fertilization</a:t>
            </a:r>
            <a:endParaRPr sz="3200"/>
          </a:p>
        </p:txBody>
      </p:sp>
      <p:sp>
        <p:nvSpPr>
          <p:cNvPr id="3" name="object 3"/>
          <p:cNvSpPr txBox="1"/>
          <p:nvPr/>
        </p:nvSpPr>
        <p:spPr>
          <a:xfrm>
            <a:off x="2964179" y="870203"/>
            <a:ext cx="6588759" cy="830580"/>
          </a:xfrm>
          <a:prstGeom prst="rect">
            <a:avLst/>
          </a:prstGeom>
          <a:ln w="12192">
            <a:solidFill>
              <a:srgbClr val="6FAC46"/>
            </a:solidFill>
          </a:ln>
        </p:spPr>
        <p:txBody>
          <a:bodyPr vert="horz" wrap="square" lIns="0" tIns="34925" rIns="0" bIns="0" rtlCol="0">
            <a:spAutoFit/>
          </a:bodyPr>
          <a:lstStyle/>
          <a:p>
            <a:pPr marL="91440">
              <a:lnSpc>
                <a:spcPts val="2830"/>
              </a:lnSpc>
              <a:spcBef>
                <a:spcPts val="275"/>
              </a:spcBef>
            </a:pPr>
            <a:r>
              <a:rPr sz="1800" b="1" spc="-5" dirty="0">
                <a:latin typeface="Times New Roman"/>
                <a:cs typeface="Times New Roman"/>
              </a:rPr>
              <a:t>Phase</a:t>
            </a:r>
            <a:r>
              <a:rPr sz="1800" b="1" spc="-20" dirty="0">
                <a:latin typeface="Times New Roman"/>
                <a:cs typeface="Times New Roman"/>
              </a:rPr>
              <a:t> </a:t>
            </a:r>
            <a:r>
              <a:rPr sz="1800" b="1" dirty="0">
                <a:latin typeface="Times New Roman"/>
                <a:cs typeface="Times New Roman"/>
              </a:rPr>
              <a:t>1</a:t>
            </a:r>
            <a:r>
              <a:rPr sz="1800" b="1" dirty="0">
                <a:solidFill>
                  <a:srgbClr val="0000CC"/>
                </a:solidFill>
                <a:latin typeface="Times New Roman"/>
                <a:cs typeface="Times New Roman"/>
              </a:rPr>
              <a:t>: </a:t>
            </a:r>
            <a:r>
              <a:rPr sz="2400" b="1" dirty="0">
                <a:solidFill>
                  <a:srgbClr val="0000CC"/>
                </a:solidFill>
                <a:latin typeface="Times New Roman"/>
                <a:cs typeface="Times New Roman"/>
              </a:rPr>
              <a:t>Penetration</a:t>
            </a:r>
            <a:r>
              <a:rPr sz="2400" b="1" spc="-35" dirty="0">
                <a:solidFill>
                  <a:srgbClr val="0000CC"/>
                </a:solidFill>
                <a:latin typeface="Times New Roman"/>
                <a:cs typeface="Times New Roman"/>
              </a:rPr>
              <a:t> </a:t>
            </a:r>
            <a:r>
              <a:rPr sz="2400" b="1" dirty="0">
                <a:solidFill>
                  <a:srgbClr val="0000CC"/>
                </a:solidFill>
                <a:latin typeface="Times New Roman"/>
                <a:cs typeface="Times New Roman"/>
              </a:rPr>
              <a:t>of</a:t>
            </a:r>
            <a:r>
              <a:rPr sz="2400" b="1" spc="-10" dirty="0">
                <a:solidFill>
                  <a:srgbClr val="0000CC"/>
                </a:solidFill>
                <a:latin typeface="Times New Roman"/>
                <a:cs typeface="Times New Roman"/>
              </a:rPr>
              <a:t> </a:t>
            </a:r>
            <a:r>
              <a:rPr sz="2400" b="1" dirty="0">
                <a:solidFill>
                  <a:srgbClr val="0000CC"/>
                </a:solidFill>
                <a:latin typeface="Times New Roman"/>
                <a:cs typeface="Times New Roman"/>
              </a:rPr>
              <a:t>the</a:t>
            </a:r>
            <a:r>
              <a:rPr sz="2400" b="1" spc="-25" dirty="0">
                <a:solidFill>
                  <a:srgbClr val="0000CC"/>
                </a:solidFill>
                <a:latin typeface="Times New Roman"/>
                <a:cs typeface="Times New Roman"/>
              </a:rPr>
              <a:t> </a:t>
            </a:r>
            <a:r>
              <a:rPr sz="2400" b="1" spc="-10" dirty="0">
                <a:solidFill>
                  <a:srgbClr val="0000CC"/>
                </a:solidFill>
                <a:latin typeface="Times New Roman"/>
                <a:cs typeface="Times New Roman"/>
              </a:rPr>
              <a:t>Corona</a:t>
            </a:r>
            <a:r>
              <a:rPr sz="2400" b="1" spc="-5" dirty="0">
                <a:solidFill>
                  <a:srgbClr val="0000CC"/>
                </a:solidFill>
                <a:latin typeface="Times New Roman"/>
                <a:cs typeface="Times New Roman"/>
              </a:rPr>
              <a:t> </a:t>
            </a:r>
            <a:r>
              <a:rPr sz="2400" b="1" dirty="0">
                <a:solidFill>
                  <a:srgbClr val="0000CC"/>
                </a:solidFill>
                <a:latin typeface="Times New Roman"/>
                <a:cs typeface="Times New Roman"/>
              </a:rPr>
              <a:t>Radiata</a:t>
            </a:r>
            <a:endParaRPr sz="2400">
              <a:latin typeface="Times New Roman"/>
              <a:cs typeface="Times New Roman"/>
            </a:endParaRPr>
          </a:p>
          <a:p>
            <a:pPr marL="91440">
              <a:lnSpc>
                <a:spcPts val="2950"/>
              </a:lnSpc>
            </a:pPr>
            <a:r>
              <a:rPr sz="2500" b="1" i="1" u="heavy" spc="15" dirty="0">
                <a:solidFill>
                  <a:srgbClr val="006FC0"/>
                </a:solidFill>
                <a:uFill>
                  <a:solidFill>
                    <a:srgbClr val="006FC0"/>
                  </a:solidFill>
                </a:uFill>
                <a:latin typeface="Times New Roman"/>
                <a:cs typeface="Times New Roman"/>
              </a:rPr>
              <a:t>Capacitated</a:t>
            </a:r>
            <a:r>
              <a:rPr sz="2500" b="1" i="1" u="heavy" spc="-45" dirty="0">
                <a:solidFill>
                  <a:srgbClr val="006FC0"/>
                </a:solidFill>
                <a:uFill>
                  <a:solidFill>
                    <a:srgbClr val="006FC0"/>
                  </a:solidFill>
                </a:uFill>
                <a:latin typeface="Times New Roman"/>
                <a:cs typeface="Times New Roman"/>
              </a:rPr>
              <a:t> </a:t>
            </a:r>
            <a:r>
              <a:rPr sz="2500" b="1" i="1" u="heavy" spc="25" dirty="0">
                <a:solidFill>
                  <a:srgbClr val="006FC0"/>
                </a:solidFill>
                <a:uFill>
                  <a:solidFill>
                    <a:srgbClr val="006FC0"/>
                  </a:solidFill>
                </a:uFill>
                <a:latin typeface="Times New Roman"/>
                <a:cs typeface="Times New Roman"/>
              </a:rPr>
              <a:t>sperm</a:t>
            </a:r>
            <a:r>
              <a:rPr sz="2500" b="1" i="1" u="heavy" spc="-15" dirty="0">
                <a:solidFill>
                  <a:srgbClr val="006FC0"/>
                </a:solidFill>
                <a:uFill>
                  <a:solidFill>
                    <a:srgbClr val="006FC0"/>
                  </a:solidFill>
                </a:uFill>
                <a:latin typeface="Times New Roman"/>
                <a:cs typeface="Times New Roman"/>
              </a:rPr>
              <a:t> </a:t>
            </a:r>
            <a:r>
              <a:rPr sz="1800" spc="-5" dirty="0">
                <a:solidFill>
                  <a:srgbClr val="006FC0"/>
                </a:solidFill>
                <a:latin typeface="Times New Roman"/>
                <a:cs typeface="Times New Roman"/>
              </a:rPr>
              <a:t>pass</a:t>
            </a:r>
            <a:r>
              <a:rPr sz="1800" dirty="0">
                <a:solidFill>
                  <a:srgbClr val="006FC0"/>
                </a:solidFill>
                <a:latin typeface="Times New Roman"/>
                <a:cs typeface="Times New Roman"/>
              </a:rPr>
              <a:t> freely</a:t>
            </a:r>
            <a:r>
              <a:rPr sz="1800" spc="-20" dirty="0">
                <a:solidFill>
                  <a:srgbClr val="006FC0"/>
                </a:solidFill>
                <a:latin typeface="Times New Roman"/>
                <a:cs typeface="Times New Roman"/>
              </a:rPr>
              <a:t> </a:t>
            </a:r>
            <a:r>
              <a:rPr sz="1800" dirty="0">
                <a:solidFill>
                  <a:srgbClr val="006FC0"/>
                </a:solidFill>
                <a:latin typeface="Times New Roman"/>
                <a:cs typeface="Times New Roman"/>
              </a:rPr>
              <a:t>through </a:t>
            </a:r>
            <a:r>
              <a:rPr sz="2000" b="1" u="heavy" dirty="0">
                <a:solidFill>
                  <a:srgbClr val="006FC0"/>
                </a:solidFill>
                <a:uFill>
                  <a:solidFill>
                    <a:srgbClr val="006FC0"/>
                  </a:solidFill>
                </a:uFill>
                <a:latin typeface="Times New Roman"/>
                <a:cs typeface="Times New Roman"/>
              </a:rPr>
              <a:t>the</a:t>
            </a:r>
            <a:r>
              <a:rPr sz="2000" b="1" u="heavy" spc="-10" dirty="0">
                <a:solidFill>
                  <a:srgbClr val="006FC0"/>
                </a:solidFill>
                <a:uFill>
                  <a:solidFill>
                    <a:srgbClr val="006FC0"/>
                  </a:solidFill>
                </a:uFill>
                <a:latin typeface="Times New Roman"/>
                <a:cs typeface="Times New Roman"/>
              </a:rPr>
              <a:t> </a:t>
            </a:r>
            <a:r>
              <a:rPr sz="2000" b="1" u="heavy" spc="-5" dirty="0">
                <a:solidFill>
                  <a:srgbClr val="006FC0"/>
                </a:solidFill>
                <a:uFill>
                  <a:solidFill>
                    <a:srgbClr val="006FC0"/>
                  </a:solidFill>
                </a:uFill>
                <a:latin typeface="Times New Roman"/>
                <a:cs typeface="Times New Roman"/>
              </a:rPr>
              <a:t>corona</a:t>
            </a:r>
            <a:r>
              <a:rPr sz="2000" b="1" u="heavy" spc="-30" dirty="0">
                <a:solidFill>
                  <a:srgbClr val="006FC0"/>
                </a:solidFill>
                <a:uFill>
                  <a:solidFill>
                    <a:srgbClr val="006FC0"/>
                  </a:solidFill>
                </a:uFill>
                <a:latin typeface="Times New Roman"/>
                <a:cs typeface="Times New Roman"/>
              </a:rPr>
              <a:t> </a:t>
            </a:r>
            <a:r>
              <a:rPr sz="2000" b="1" u="heavy" dirty="0">
                <a:solidFill>
                  <a:srgbClr val="006FC0"/>
                </a:solidFill>
                <a:uFill>
                  <a:solidFill>
                    <a:srgbClr val="006FC0"/>
                  </a:solidFill>
                </a:uFill>
                <a:latin typeface="Times New Roman"/>
                <a:cs typeface="Times New Roman"/>
              </a:rPr>
              <a:t>radiata</a:t>
            </a:r>
            <a:endParaRPr sz="2000">
              <a:latin typeface="Times New Roman"/>
              <a:cs typeface="Times New Roman"/>
            </a:endParaRPr>
          </a:p>
        </p:txBody>
      </p:sp>
      <p:sp>
        <p:nvSpPr>
          <p:cNvPr id="4" name="object 4"/>
          <p:cNvSpPr txBox="1"/>
          <p:nvPr/>
        </p:nvSpPr>
        <p:spPr>
          <a:xfrm>
            <a:off x="2135123" y="1845564"/>
            <a:ext cx="7922259" cy="1015365"/>
          </a:xfrm>
          <a:prstGeom prst="rect">
            <a:avLst/>
          </a:prstGeom>
          <a:ln w="12192">
            <a:solidFill>
              <a:srgbClr val="6FAC46"/>
            </a:solidFill>
          </a:ln>
        </p:spPr>
        <p:txBody>
          <a:bodyPr vert="horz" wrap="square" lIns="0" tIns="34290" rIns="0" bIns="0" rtlCol="0">
            <a:spAutoFit/>
          </a:bodyPr>
          <a:lstStyle/>
          <a:p>
            <a:pPr algn="ctr">
              <a:lnSpc>
                <a:spcPct val="100000"/>
              </a:lnSpc>
              <a:spcBef>
                <a:spcPts val="270"/>
              </a:spcBef>
            </a:pPr>
            <a:r>
              <a:rPr sz="1800" b="1" spc="-5" dirty="0">
                <a:latin typeface="Times New Roman"/>
                <a:cs typeface="Times New Roman"/>
              </a:rPr>
              <a:t>Phase</a:t>
            </a:r>
            <a:r>
              <a:rPr sz="1800" b="1" spc="-20" dirty="0">
                <a:latin typeface="Times New Roman"/>
                <a:cs typeface="Times New Roman"/>
              </a:rPr>
              <a:t> </a:t>
            </a:r>
            <a:r>
              <a:rPr sz="1800" b="1" dirty="0">
                <a:latin typeface="Times New Roman"/>
                <a:cs typeface="Times New Roman"/>
              </a:rPr>
              <a:t>2: </a:t>
            </a:r>
            <a:r>
              <a:rPr sz="2400" b="1" dirty="0">
                <a:solidFill>
                  <a:srgbClr val="006FC0"/>
                </a:solidFill>
                <a:latin typeface="Times New Roman"/>
                <a:cs typeface="Times New Roman"/>
              </a:rPr>
              <a:t>Penetration</a:t>
            </a:r>
            <a:r>
              <a:rPr sz="2400" b="1" spc="-30" dirty="0">
                <a:solidFill>
                  <a:srgbClr val="006FC0"/>
                </a:solidFill>
                <a:latin typeface="Times New Roman"/>
                <a:cs typeface="Times New Roman"/>
              </a:rPr>
              <a:t> </a:t>
            </a:r>
            <a:r>
              <a:rPr sz="2400" b="1" dirty="0">
                <a:solidFill>
                  <a:srgbClr val="006FC0"/>
                </a:solidFill>
                <a:latin typeface="Times New Roman"/>
                <a:cs typeface="Times New Roman"/>
              </a:rPr>
              <a:t>of</a:t>
            </a:r>
            <a:r>
              <a:rPr sz="2400" b="1" spc="-10" dirty="0">
                <a:solidFill>
                  <a:srgbClr val="006FC0"/>
                </a:solidFill>
                <a:latin typeface="Times New Roman"/>
                <a:cs typeface="Times New Roman"/>
              </a:rPr>
              <a:t> </a:t>
            </a:r>
            <a:r>
              <a:rPr sz="2400" b="1" dirty="0">
                <a:solidFill>
                  <a:srgbClr val="006FC0"/>
                </a:solidFill>
                <a:latin typeface="Times New Roman"/>
                <a:cs typeface="Times New Roman"/>
              </a:rPr>
              <a:t>the</a:t>
            </a:r>
            <a:r>
              <a:rPr sz="2400" b="1" spc="-25" dirty="0">
                <a:solidFill>
                  <a:srgbClr val="006FC0"/>
                </a:solidFill>
                <a:latin typeface="Times New Roman"/>
                <a:cs typeface="Times New Roman"/>
              </a:rPr>
              <a:t> </a:t>
            </a:r>
            <a:r>
              <a:rPr sz="2400" b="1" spc="-10" dirty="0">
                <a:solidFill>
                  <a:srgbClr val="006FC0"/>
                </a:solidFill>
                <a:latin typeface="Times New Roman"/>
                <a:cs typeface="Times New Roman"/>
              </a:rPr>
              <a:t>Zona</a:t>
            </a:r>
            <a:r>
              <a:rPr sz="2400" b="1" spc="25" dirty="0">
                <a:solidFill>
                  <a:srgbClr val="006FC0"/>
                </a:solidFill>
                <a:latin typeface="Times New Roman"/>
                <a:cs typeface="Times New Roman"/>
              </a:rPr>
              <a:t> </a:t>
            </a:r>
            <a:r>
              <a:rPr sz="2400" b="1" dirty="0">
                <a:solidFill>
                  <a:srgbClr val="006FC0"/>
                </a:solidFill>
                <a:latin typeface="Times New Roman"/>
                <a:cs typeface="Times New Roman"/>
              </a:rPr>
              <a:t>Pellucida</a:t>
            </a:r>
            <a:endParaRPr sz="2400">
              <a:latin typeface="Times New Roman"/>
              <a:cs typeface="Times New Roman"/>
            </a:endParaRPr>
          </a:p>
          <a:p>
            <a:pPr algn="ctr">
              <a:lnSpc>
                <a:spcPct val="100000"/>
              </a:lnSpc>
              <a:spcBef>
                <a:spcPts val="25"/>
              </a:spcBef>
            </a:pPr>
            <a:r>
              <a:rPr sz="1800" b="1" spc="-5" dirty="0">
                <a:solidFill>
                  <a:srgbClr val="6F2F9F"/>
                </a:solidFill>
                <a:latin typeface="Times New Roman"/>
                <a:cs typeface="Times New Roman"/>
              </a:rPr>
              <a:t>The</a:t>
            </a:r>
            <a:r>
              <a:rPr sz="1800" b="1" dirty="0">
                <a:solidFill>
                  <a:srgbClr val="6F2F9F"/>
                </a:solidFill>
                <a:latin typeface="Times New Roman"/>
                <a:cs typeface="Times New Roman"/>
              </a:rPr>
              <a:t> </a:t>
            </a:r>
            <a:r>
              <a:rPr sz="1800" dirty="0">
                <a:solidFill>
                  <a:srgbClr val="6F2F9F"/>
                </a:solidFill>
                <a:latin typeface="Times New Roman"/>
                <a:cs typeface="Times New Roman"/>
              </a:rPr>
              <a:t>zona </a:t>
            </a:r>
            <a:r>
              <a:rPr sz="1800" b="1" dirty="0">
                <a:solidFill>
                  <a:srgbClr val="6F2F9F"/>
                </a:solidFill>
                <a:latin typeface="Times New Roman"/>
                <a:cs typeface="Times New Roman"/>
              </a:rPr>
              <a:t>is</a:t>
            </a:r>
            <a:r>
              <a:rPr sz="1800" b="1" spc="5" dirty="0">
                <a:solidFill>
                  <a:srgbClr val="6F2F9F"/>
                </a:solidFill>
                <a:latin typeface="Times New Roman"/>
                <a:cs typeface="Times New Roman"/>
              </a:rPr>
              <a:t> </a:t>
            </a:r>
            <a:r>
              <a:rPr sz="1800" b="1" dirty="0">
                <a:solidFill>
                  <a:srgbClr val="6F2F9F"/>
                </a:solidFill>
                <a:latin typeface="Times New Roman"/>
                <a:cs typeface="Times New Roman"/>
              </a:rPr>
              <a:t>a </a:t>
            </a:r>
            <a:r>
              <a:rPr sz="1800" b="1" spc="-5" dirty="0">
                <a:solidFill>
                  <a:srgbClr val="6F2F9F"/>
                </a:solidFill>
                <a:latin typeface="Times New Roman"/>
                <a:cs typeface="Times New Roman"/>
              </a:rPr>
              <a:t>glycoprotein</a:t>
            </a:r>
            <a:r>
              <a:rPr sz="1800" b="1" spc="-15" dirty="0">
                <a:solidFill>
                  <a:srgbClr val="6F2F9F"/>
                </a:solidFill>
                <a:latin typeface="Times New Roman"/>
                <a:cs typeface="Times New Roman"/>
              </a:rPr>
              <a:t> </a:t>
            </a:r>
            <a:r>
              <a:rPr sz="1800" b="1" spc="-5" dirty="0">
                <a:solidFill>
                  <a:srgbClr val="6F2F9F"/>
                </a:solidFill>
                <a:latin typeface="Times New Roman"/>
                <a:cs typeface="Times New Roman"/>
              </a:rPr>
              <a:t>shell</a:t>
            </a:r>
            <a:r>
              <a:rPr sz="1800" b="1" spc="5" dirty="0">
                <a:solidFill>
                  <a:srgbClr val="6F2F9F"/>
                </a:solidFill>
                <a:latin typeface="Times New Roman"/>
                <a:cs typeface="Times New Roman"/>
              </a:rPr>
              <a:t> </a:t>
            </a:r>
            <a:r>
              <a:rPr sz="1800" b="1" spc="-10" dirty="0">
                <a:solidFill>
                  <a:srgbClr val="6F2F9F"/>
                </a:solidFill>
                <a:latin typeface="Times New Roman"/>
                <a:cs typeface="Times New Roman"/>
              </a:rPr>
              <a:t>surrounding</a:t>
            </a:r>
            <a:r>
              <a:rPr sz="1800" b="1" spc="15" dirty="0">
                <a:solidFill>
                  <a:srgbClr val="6F2F9F"/>
                </a:solidFill>
                <a:latin typeface="Times New Roman"/>
                <a:cs typeface="Times New Roman"/>
              </a:rPr>
              <a:t> </a:t>
            </a:r>
            <a:r>
              <a:rPr sz="1800" dirty="0">
                <a:solidFill>
                  <a:srgbClr val="6F2F9F"/>
                </a:solidFill>
                <a:latin typeface="Times New Roman"/>
                <a:cs typeface="Times New Roman"/>
              </a:rPr>
              <a:t>the egg</a:t>
            </a:r>
            <a:r>
              <a:rPr sz="1800" spc="5" dirty="0">
                <a:solidFill>
                  <a:srgbClr val="6F2F9F"/>
                </a:solidFill>
                <a:latin typeface="Times New Roman"/>
                <a:cs typeface="Times New Roman"/>
              </a:rPr>
              <a:t> </a:t>
            </a:r>
            <a:r>
              <a:rPr sz="1800" dirty="0">
                <a:solidFill>
                  <a:srgbClr val="6F2F9F"/>
                </a:solidFill>
                <a:latin typeface="Times New Roman"/>
                <a:cs typeface="Times New Roman"/>
              </a:rPr>
              <a:t>that </a:t>
            </a:r>
            <a:r>
              <a:rPr sz="1800" b="1" dirty="0">
                <a:solidFill>
                  <a:srgbClr val="6F2F9F"/>
                </a:solidFill>
                <a:latin typeface="Times New Roman"/>
                <a:cs typeface="Times New Roman"/>
              </a:rPr>
              <a:t>facilitates</a:t>
            </a:r>
            <a:r>
              <a:rPr sz="1800" b="1" spc="-15" dirty="0">
                <a:solidFill>
                  <a:srgbClr val="6F2F9F"/>
                </a:solidFill>
                <a:latin typeface="Times New Roman"/>
                <a:cs typeface="Times New Roman"/>
              </a:rPr>
              <a:t> </a:t>
            </a:r>
            <a:r>
              <a:rPr sz="1800" b="1" spc="-5" dirty="0">
                <a:solidFill>
                  <a:srgbClr val="6F2F9F"/>
                </a:solidFill>
                <a:latin typeface="Times New Roman"/>
                <a:cs typeface="Times New Roman"/>
              </a:rPr>
              <a:t>and</a:t>
            </a:r>
            <a:endParaRPr sz="1800">
              <a:latin typeface="Times New Roman"/>
              <a:cs typeface="Times New Roman"/>
            </a:endParaRPr>
          </a:p>
          <a:p>
            <a:pPr algn="ctr">
              <a:lnSpc>
                <a:spcPct val="100000"/>
              </a:lnSpc>
              <a:spcBef>
                <a:spcPts val="5"/>
              </a:spcBef>
            </a:pPr>
            <a:r>
              <a:rPr sz="1800" b="1" spc="-5" dirty="0">
                <a:solidFill>
                  <a:srgbClr val="6F2F9F"/>
                </a:solidFill>
                <a:latin typeface="Times New Roman"/>
                <a:cs typeface="Times New Roman"/>
              </a:rPr>
              <a:t>maintains </a:t>
            </a:r>
            <a:r>
              <a:rPr sz="1800" dirty="0">
                <a:solidFill>
                  <a:srgbClr val="6F2F9F"/>
                </a:solidFill>
                <a:latin typeface="Times New Roman"/>
                <a:cs typeface="Times New Roman"/>
              </a:rPr>
              <a:t>sperm</a:t>
            </a:r>
            <a:r>
              <a:rPr sz="1800" spc="-5" dirty="0">
                <a:solidFill>
                  <a:srgbClr val="6F2F9F"/>
                </a:solidFill>
                <a:latin typeface="Times New Roman"/>
                <a:cs typeface="Times New Roman"/>
              </a:rPr>
              <a:t> </a:t>
            </a:r>
            <a:r>
              <a:rPr sz="1800" b="1" spc="-5" dirty="0">
                <a:solidFill>
                  <a:srgbClr val="6F2F9F"/>
                </a:solidFill>
                <a:latin typeface="Times New Roman"/>
                <a:cs typeface="Times New Roman"/>
              </a:rPr>
              <a:t>binding</a:t>
            </a:r>
            <a:r>
              <a:rPr sz="1800" b="1" spc="5" dirty="0">
                <a:solidFill>
                  <a:srgbClr val="6F2F9F"/>
                </a:solidFill>
                <a:latin typeface="Times New Roman"/>
                <a:cs typeface="Times New Roman"/>
              </a:rPr>
              <a:t> </a:t>
            </a:r>
            <a:r>
              <a:rPr sz="1800" dirty="0">
                <a:solidFill>
                  <a:srgbClr val="6F2F9F"/>
                </a:solidFill>
                <a:latin typeface="Times New Roman"/>
                <a:cs typeface="Times New Roman"/>
              </a:rPr>
              <a:t>and induces</a:t>
            </a:r>
            <a:r>
              <a:rPr sz="1800" spc="-5" dirty="0">
                <a:solidFill>
                  <a:srgbClr val="6F2F9F"/>
                </a:solidFill>
                <a:latin typeface="Times New Roman"/>
                <a:cs typeface="Times New Roman"/>
              </a:rPr>
              <a:t> </a:t>
            </a:r>
            <a:r>
              <a:rPr sz="1800" b="1" spc="-5" dirty="0">
                <a:solidFill>
                  <a:srgbClr val="6F2F9F"/>
                </a:solidFill>
                <a:latin typeface="Times New Roman"/>
                <a:cs typeface="Times New Roman"/>
              </a:rPr>
              <a:t>the</a:t>
            </a:r>
            <a:r>
              <a:rPr sz="1800" b="1" spc="5" dirty="0">
                <a:solidFill>
                  <a:srgbClr val="6F2F9F"/>
                </a:solidFill>
                <a:latin typeface="Times New Roman"/>
                <a:cs typeface="Times New Roman"/>
              </a:rPr>
              <a:t> </a:t>
            </a:r>
            <a:r>
              <a:rPr sz="1800" b="1" spc="-5" dirty="0">
                <a:solidFill>
                  <a:srgbClr val="6F2F9F"/>
                </a:solidFill>
                <a:latin typeface="Times New Roman"/>
                <a:cs typeface="Times New Roman"/>
              </a:rPr>
              <a:t>acrosome</a:t>
            </a:r>
            <a:r>
              <a:rPr sz="1800" b="1" dirty="0">
                <a:solidFill>
                  <a:srgbClr val="6F2F9F"/>
                </a:solidFill>
                <a:latin typeface="Times New Roman"/>
                <a:cs typeface="Times New Roman"/>
              </a:rPr>
              <a:t> </a:t>
            </a:r>
            <a:r>
              <a:rPr sz="1800" b="1" spc="-5" dirty="0">
                <a:solidFill>
                  <a:srgbClr val="6F2F9F"/>
                </a:solidFill>
                <a:latin typeface="Times New Roman"/>
                <a:cs typeface="Times New Roman"/>
              </a:rPr>
              <a:t>reaction.</a:t>
            </a:r>
            <a:endParaRPr sz="1800">
              <a:latin typeface="Times New Roman"/>
              <a:cs typeface="Times New Roman"/>
            </a:endParaRPr>
          </a:p>
        </p:txBody>
      </p:sp>
      <p:grpSp>
        <p:nvGrpSpPr>
          <p:cNvPr id="5" name="object 5"/>
          <p:cNvGrpSpPr/>
          <p:nvPr/>
        </p:nvGrpSpPr>
        <p:grpSpPr>
          <a:xfrm>
            <a:off x="2633217" y="3280917"/>
            <a:ext cx="9190355" cy="1212215"/>
            <a:chOff x="2633217" y="3280917"/>
            <a:chExt cx="9190355" cy="1212215"/>
          </a:xfrm>
        </p:grpSpPr>
        <p:sp>
          <p:nvSpPr>
            <p:cNvPr id="6" name="object 6"/>
            <p:cNvSpPr/>
            <p:nvPr/>
          </p:nvSpPr>
          <p:spPr>
            <a:xfrm>
              <a:off x="2639567" y="3287267"/>
              <a:ext cx="9177655" cy="1199515"/>
            </a:xfrm>
            <a:custGeom>
              <a:avLst/>
              <a:gdLst/>
              <a:ahLst/>
              <a:cxnLst/>
              <a:rect l="l" t="t" r="r" b="b"/>
              <a:pathLst>
                <a:path w="9177655" h="1199514">
                  <a:moveTo>
                    <a:pt x="9177528" y="0"/>
                  </a:moveTo>
                  <a:lnTo>
                    <a:pt x="0" y="0"/>
                  </a:lnTo>
                  <a:lnTo>
                    <a:pt x="0" y="1199387"/>
                  </a:lnTo>
                  <a:lnTo>
                    <a:pt x="9177528" y="1199387"/>
                  </a:lnTo>
                  <a:lnTo>
                    <a:pt x="9177528" y="0"/>
                  </a:lnTo>
                  <a:close/>
                </a:path>
              </a:pathLst>
            </a:custGeom>
            <a:solidFill>
              <a:srgbClr val="EC7C30"/>
            </a:solidFill>
          </p:spPr>
          <p:txBody>
            <a:bodyPr wrap="square" lIns="0" tIns="0" rIns="0" bIns="0" rtlCol="0"/>
            <a:lstStyle/>
            <a:p>
              <a:endParaRPr/>
            </a:p>
          </p:txBody>
        </p:sp>
        <p:sp>
          <p:nvSpPr>
            <p:cNvPr id="7" name="object 7"/>
            <p:cNvSpPr/>
            <p:nvPr/>
          </p:nvSpPr>
          <p:spPr>
            <a:xfrm>
              <a:off x="2639567" y="3287267"/>
              <a:ext cx="9177655" cy="1199515"/>
            </a:xfrm>
            <a:custGeom>
              <a:avLst/>
              <a:gdLst/>
              <a:ahLst/>
              <a:cxnLst/>
              <a:rect l="l" t="t" r="r" b="b"/>
              <a:pathLst>
                <a:path w="9177655" h="1199514">
                  <a:moveTo>
                    <a:pt x="0" y="1199387"/>
                  </a:moveTo>
                  <a:lnTo>
                    <a:pt x="9177528" y="1199387"/>
                  </a:lnTo>
                  <a:lnTo>
                    <a:pt x="9177528" y="0"/>
                  </a:lnTo>
                  <a:lnTo>
                    <a:pt x="0" y="0"/>
                  </a:lnTo>
                  <a:lnTo>
                    <a:pt x="0" y="1199387"/>
                  </a:lnTo>
                  <a:close/>
                </a:path>
              </a:pathLst>
            </a:custGeom>
            <a:ln w="12192">
              <a:solidFill>
                <a:srgbClr val="AD5A20"/>
              </a:solidFill>
            </a:ln>
          </p:spPr>
          <p:txBody>
            <a:bodyPr wrap="square" lIns="0" tIns="0" rIns="0" bIns="0" rtlCol="0"/>
            <a:lstStyle/>
            <a:p>
              <a:endParaRPr/>
            </a:p>
          </p:txBody>
        </p:sp>
      </p:grpSp>
      <p:sp>
        <p:nvSpPr>
          <p:cNvPr id="8" name="object 8"/>
          <p:cNvSpPr txBox="1"/>
          <p:nvPr/>
        </p:nvSpPr>
        <p:spPr>
          <a:xfrm>
            <a:off x="2936875" y="3312921"/>
            <a:ext cx="8582025" cy="1122680"/>
          </a:xfrm>
          <a:prstGeom prst="rect">
            <a:avLst/>
          </a:prstGeom>
        </p:spPr>
        <p:txBody>
          <a:bodyPr vert="horz" wrap="square" lIns="0" tIns="12700" rIns="0" bIns="0" rtlCol="0">
            <a:spAutoFit/>
          </a:bodyPr>
          <a:lstStyle/>
          <a:p>
            <a:pPr marL="311785" indent="-182880">
              <a:lnSpc>
                <a:spcPct val="100000"/>
              </a:lnSpc>
              <a:spcBef>
                <a:spcPts val="100"/>
              </a:spcBef>
              <a:buSzPct val="94444"/>
              <a:buFont typeface="Wingdings"/>
              <a:buChar char=""/>
              <a:tabLst>
                <a:tab pos="312420" algn="l"/>
              </a:tabLst>
            </a:pPr>
            <a:r>
              <a:rPr sz="1800" dirty="0">
                <a:latin typeface="Times New Roman"/>
                <a:cs typeface="Times New Roman"/>
              </a:rPr>
              <a:t>Both</a:t>
            </a:r>
            <a:r>
              <a:rPr sz="1800" spc="-5" dirty="0">
                <a:latin typeface="Times New Roman"/>
                <a:cs typeface="Times New Roman"/>
              </a:rPr>
              <a:t> </a:t>
            </a:r>
            <a:r>
              <a:rPr sz="1800" dirty="0">
                <a:latin typeface="Times New Roman"/>
                <a:cs typeface="Times New Roman"/>
              </a:rPr>
              <a:t>binding and</a:t>
            </a:r>
            <a:r>
              <a:rPr sz="1800" spc="-5" dirty="0">
                <a:latin typeface="Times New Roman"/>
                <a:cs typeface="Times New Roman"/>
              </a:rPr>
              <a:t> </a:t>
            </a:r>
            <a:r>
              <a:rPr sz="1800" dirty="0">
                <a:latin typeface="Times New Roman"/>
                <a:cs typeface="Times New Roman"/>
              </a:rPr>
              <a:t>the</a:t>
            </a:r>
            <a:r>
              <a:rPr sz="1800" spc="-5" dirty="0">
                <a:latin typeface="Times New Roman"/>
                <a:cs typeface="Times New Roman"/>
              </a:rPr>
              <a:t> acrosome</a:t>
            </a:r>
            <a:r>
              <a:rPr sz="1800" spc="5" dirty="0">
                <a:latin typeface="Times New Roman"/>
                <a:cs typeface="Times New Roman"/>
              </a:rPr>
              <a:t> </a:t>
            </a:r>
            <a:r>
              <a:rPr sz="1800" dirty="0">
                <a:latin typeface="Times New Roman"/>
                <a:cs typeface="Times New Roman"/>
              </a:rPr>
              <a:t>reaction</a:t>
            </a:r>
            <a:r>
              <a:rPr sz="1800" spc="-30" dirty="0">
                <a:latin typeface="Times New Roman"/>
                <a:cs typeface="Times New Roman"/>
              </a:rPr>
              <a:t> </a:t>
            </a:r>
            <a:r>
              <a:rPr sz="1800" dirty="0">
                <a:latin typeface="Times New Roman"/>
                <a:cs typeface="Times New Roman"/>
              </a:rPr>
              <a:t>are</a:t>
            </a:r>
            <a:r>
              <a:rPr sz="1800" spc="-5" dirty="0">
                <a:latin typeface="Times New Roman"/>
                <a:cs typeface="Times New Roman"/>
              </a:rPr>
              <a:t> </a:t>
            </a:r>
            <a:r>
              <a:rPr sz="1800" dirty="0">
                <a:latin typeface="Times New Roman"/>
                <a:cs typeface="Times New Roman"/>
              </a:rPr>
              <a:t>mediated by</a:t>
            </a:r>
            <a:r>
              <a:rPr sz="1800" spc="-10"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b="1" u="heavy" dirty="0">
                <a:uFill>
                  <a:solidFill>
                    <a:srgbClr val="000000"/>
                  </a:solidFill>
                </a:uFill>
                <a:latin typeface="Times New Roman"/>
                <a:cs typeface="Times New Roman"/>
              </a:rPr>
              <a:t>ligand</a:t>
            </a:r>
            <a:r>
              <a:rPr sz="1800" b="1" u="heavy" spc="-10" dirty="0">
                <a:uFill>
                  <a:solidFill>
                    <a:srgbClr val="000000"/>
                  </a:solidFill>
                </a:uFill>
                <a:latin typeface="Times New Roman"/>
                <a:cs typeface="Times New Roman"/>
              </a:rPr>
              <a:t> </a:t>
            </a:r>
            <a:r>
              <a:rPr sz="1800" b="1" u="heavy" spc="-5" dirty="0">
                <a:uFill>
                  <a:solidFill>
                    <a:srgbClr val="000000"/>
                  </a:solidFill>
                </a:uFill>
                <a:latin typeface="Times New Roman"/>
                <a:cs typeface="Times New Roman"/>
              </a:rPr>
              <a:t>ZP3</a:t>
            </a:r>
            <a:r>
              <a:rPr sz="1800" b="1" spc="-5" dirty="0">
                <a:latin typeface="Times New Roman"/>
                <a:cs typeface="Times New Roman"/>
              </a:rPr>
              <a:t>,</a:t>
            </a:r>
            <a:r>
              <a:rPr sz="1800" b="1" dirty="0">
                <a:latin typeface="Times New Roman"/>
                <a:cs typeface="Times New Roman"/>
              </a:rPr>
              <a:t> a </a:t>
            </a:r>
            <a:r>
              <a:rPr sz="1800" b="1" spc="-5" dirty="0">
                <a:latin typeface="Times New Roman"/>
                <a:cs typeface="Times New Roman"/>
              </a:rPr>
              <a:t>zona</a:t>
            </a:r>
            <a:r>
              <a:rPr sz="1800" b="1" spc="20" dirty="0">
                <a:latin typeface="Times New Roman"/>
                <a:cs typeface="Times New Roman"/>
              </a:rPr>
              <a:t> </a:t>
            </a:r>
            <a:r>
              <a:rPr sz="1800" b="1" spc="-10" dirty="0">
                <a:latin typeface="Times New Roman"/>
                <a:cs typeface="Times New Roman"/>
              </a:rPr>
              <a:t>protein</a:t>
            </a:r>
            <a:endParaRPr sz="1800">
              <a:latin typeface="Times New Roman"/>
              <a:cs typeface="Times New Roman"/>
            </a:endParaRPr>
          </a:p>
          <a:p>
            <a:pPr marL="870585" lvl="1" indent="-238760">
              <a:lnSpc>
                <a:spcPct val="100000"/>
              </a:lnSpc>
              <a:buFont typeface="Wingdings"/>
              <a:buChar char=""/>
              <a:tabLst>
                <a:tab pos="871219" algn="l"/>
              </a:tabLst>
            </a:pPr>
            <a:r>
              <a:rPr sz="1800" b="1" dirty="0">
                <a:latin typeface="Times New Roman"/>
                <a:cs typeface="Times New Roman"/>
              </a:rPr>
              <a:t>Release</a:t>
            </a:r>
            <a:r>
              <a:rPr sz="1800" b="1" spc="-15" dirty="0">
                <a:latin typeface="Times New Roman"/>
                <a:cs typeface="Times New Roman"/>
              </a:rPr>
              <a:t> </a:t>
            </a:r>
            <a:r>
              <a:rPr sz="1800" b="1" dirty="0">
                <a:latin typeface="Times New Roman"/>
                <a:cs typeface="Times New Roman"/>
              </a:rPr>
              <a:t>of</a:t>
            </a:r>
            <a:r>
              <a:rPr sz="1800" b="1" spc="10" dirty="0">
                <a:latin typeface="Times New Roman"/>
                <a:cs typeface="Times New Roman"/>
              </a:rPr>
              <a:t> </a:t>
            </a:r>
            <a:r>
              <a:rPr sz="1800" b="1" spc="-5" dirty="0">
                <a:latin typeface="Times New Roman"/>
                <a:cs typeface="Times New Roman"/>
              </a:rPr>
              <a:t>acrosomal</a:t>
            </a:r>
            <a:r>
              <a:rPr sz="1800" b="1" spc="-10" dirty="0">
                <a:latin typeface="Times New Roman"/>
                <a:cs typeface="Times New Roman"/>
              </a:rPr>
              <a:t> </a:t>
            </a:r>
            <a:r>
              <a:rPr sz="1800" b="1" spc="-5" dirty="0">
                <a:latin typeface="Times New Roman"/>
                <a:cs typeface="Times New Roman"/>
              </a:rPr>
              <a:t>enzymes</a:t>
            </a:r>
            <a:r>
              <a:rPr sz="1800" b="1" spc="5" dirty="0">
                <a:latin typeface="Times New Roman"/>
                <a:cs typeface="Times New Roman"/>
              </a:rPr>
              <a:t> </a:t>
            </a:r>
            <a:r>
              <a:rPr sz="1800" dirty="0">
                <a:latin typeface="Times New Roman"/>
                <a:cs typeface="Times New Roman"/>
              </a:rPr>
              <a:t>(acrosin)</a:t>
            </a:r>
            <a:r>
              <a:rPr sz="1800" spc="-5" dirty="0">
                <a:latin typeface="Times New Roman"/>
                <a:cs typeface="Times New Roman"/>
              </a:rPr>
              <a:t> </a:t>
            </a:r>
            <a:r>
              <a:rPr sz="1800" dirty="0">
                <a:latin typeface="Times New Roman"/>
                <a:cs typeface="Times New Roman"/>
              </a:rPr>
              <a:t>allows</a:t>
            </a:r>
            <a:r>
              <a:rPr sz="1800" spc="-15" dirty="0">
                <a:latin typeface="Times New Roman"/>
                <a:cs typeface="Times New Roman"/>
              </a:rPr>
              <a:t> </a:t>
            </a:r>
            <a:r>
              <a:rPr sz="1800" dirty="0">
                <a:latin typeface="Times New Roman"/>
                <a:cs typeface="Times New Roman"/>
              </a:rPr>
              <a:t>sperm</a:t>
            </a:r>
            <a:r>
              <a:rPr sz="1800" spc="-10" dirty="0">
                <a:latin typeface="Times New Roman"/>
                <a:cs typeface="Times New Roman"/>
              </a:rPr>
              <a:t> </a:t>
            </a:r>
            <a:r>
              <a:rPr sz="1800" dirty="0">
                <a:latin typeface="Times New Roman"/>
                <a:cs typeface="Times New Roman"/>
              </a:rPr>
              <a:t>to penetrate</a:t>
            </a:r>
            <a:r>
              <a:rPr sz="1800" spc="-20" dirty="0">
                <a:latin typeface="Times New Roman"/>
                <a:cs typeface="Times New Roman"/>
              </a:rPr>
              <a:t> </a:t>
            </a:r>
            <a:r>
              <a:rPr sz="1800" dirty="0">
                <a:latin typeface="Times New Roman"/>
                <a:cs typeface="Times New Roman"/>
              </a:rPr>
              <a:t>the zona.</a:t>
            </a:r>
            <a:endParaRPr sz="1800">
              <a:latin typeface="Times New Roman"/>
              <a:cs typeface="Times New Roman"/>
            </a:endParaRPr>
          </a:p>
          <a:p>
            <a:pPr marL="250825" marR="5080" indent="-250825">
              <a:lnSpc>
                <a:spcPct val="100000"/>
              </a:lnSpc>
              <a:buFont typeface="Wingdings"/>
              <a:buChar char=""/>
              <a:tabLst>
                <a:tab pos="250825" algn="l"/>
              </a:tabLst>
            </a:pPr>
            <a:r>
              <a:rPr sz="1800" dirty="0">
                <a:latin typeface="Times New Roman"/>
                <a:cs typeface="Times New Roman"/>
              </a:rPr>
              <a:t>Permeability</a:t>
            </a:r>
            <a:r>
              <a:rPr sz="1800" spc="-10" dirty="0">
                <a:latin typeface="Times New Roman"/>
                <a:cs typeface="Times New Roman"/>
              </a:rPr>
              <a:t> </a:t>
            </a:r>
            <a:r>
              <a:rPr sz="1800" dirty="0">
                <a:latin typeface="Times New Roman"/>
                <a:cs typeface="Times New Roman"/>
              </a:rPr>
              <a:t>of the zona</a:t>
            </a:r>
            <a:r>
              <a:rPr sz="1800" spc="5" dirty="0">
                <a:latin typeface="Times New Roman"/>
                <a:cs typeface="Times New Roman"/>
              </a:rPr>
              <a:t> </a:t>
            </a:r>
            <a:r>
              <a:rPr sz="1800" dirty="0">
                <a:latin typeface="Times New Roman"/>
                <a:cs typeface="Times New Roman"/>
              </a:rPr>
              <a:t>pellucida</a:t>
            </a:r>
            <a:r>
              <a:rPr sz="1800" spc="-25" dirty="0">
                <a:latin typeface="Times New Roman"/>
                <a:cs typeface="Times New Roman"/>
              </a:rPr>
              <a:t> </a:t>
            </a:r>
            <a:r>
              <a:rPr sz="1800" dirty="0">
                <a:latin typeface="Times New Roman"/>
                <a:cs typeface="Times New Roman"/>
              </a:rPr>
              <a:t>changes</a:t>
            </a:r>
            <a:r>
              <a:rPr sz="1800" spc="-10" dirty="0">
                <a:latin typeface="Times New Roman"/>
                <a:cs typeface="Times New Roman"/>
              </a:rPr>
              <a:t> </a:t>
            </a:r>
            <a:r>
              <a:rPr sz="1800" dirty="0">
                <a:latin typeface="Times New Roman"/>
                <a:cs typeface="Times New Roman"/>
              </a:rPr>
              <a:t>when</a:t>
            </a:r>
            <a:r>
              <a:rPr sz="1800" spc="35" dirty="0">
                <a:latin typeface="Times New Roman"/>
                <a:cs typeface="Times New Roman"/>
              </a:rPr>
              <a:t> </a:t>
            </a:r>
            <a:r>
              <a:rPr sz="1800" b="1" spc="-5" dirty="0">
                <a:latin typeface="Times New Roman"/>
                <a:cs typeface="Times New Roman"/>
              </a:rPr>
              <a:t>the</a:t>
            </a:r>
            <a:r>
              <a:rPr sz="1800" b="1" spc="-10" dirty="0">
                <a:latin typeface="Times New Roman"/>
                <a:cs typeface="Times New Roman"/>
              </a:rPr>
              <a:t> </a:t>
            </a:r>
            <a:r>
              <a:rPr sz="1800" b="1" spc="-5" dirty="0">
                <a:latin typeface="Times New Roman"/>
                <a:cs typeface="Times New Roman"/>
              </a:rPr>
              <a:t>head</a:t>
            </a:r>
            <a:r>
              <a:rPr sz="1800" b="1" dirty="0">
                <a:latin typeface="Times New Roman"/>
                <a:cs typeface="Times New Roman"/>
              </a:rPr>
              <a:t> of</a:t>
            </a:r>
            <a:r>
              <a:rPr sz="1800" b="1" spc="10" dirty="0">
                <a:latin typeface="Times New Roman"/>
                <a:cs typeface="Times New Roman"/>
              </a:rPr>
              <a:t> </a:t>
            </a:r>
            <a:r>
              <a:rPr sz="1800" b="1" spc="-5" dirty="0">
                <a:latin typeface="Times New Roman"/>
                <a:cs typeface="Times New Roman"/>
              </a:rPr>
              <a:t>the</a:t>
            </a:r>
            <a:r>
              <a:rPr sz="1800" b="1" spc="-10" dirty="0">
                <a:latin typeface="Times New Roman"/>
                <a:cs typeface="Times New Roman"/>
              </a:rPr>
              <a:t> </a:t>
            </a:r>
            <a:r>
              <a:rPr sz="1800" b="1" spc="-5" dirty="0">
                <a:latin typeface="Times New Roman"/>
                <a:cs typeface="Times New Roman"/>
              </a:rPr>
              <a:t>sperm</a:t>
            </a:r>
            <a:r>
              <a:rPr sz="1800" b="1" spc="5" dirty="0">
                <a:latin typeface="Times New Roman"/>
                <a:cs typeface="Times New Roman"/>
              </a:rPr>
              <a:t> </a:t>
            </a:r>
            <a:r>
              <a:rPr sz="1800" b="1" spc="-5" dirty="0">
                <a:latin typeface="Times New Roman"/>
                <a:cs typeface="Times New Roman"/>
              </a:rPr>
              <a:t>comes in</a:t>
            </a:r>
            <a:r>
              <a:rPr sz="1800" b="1" spc="-10" dirty="0">
                <a:latin typeface="Times New Roman"/>
                <a:cs typeface="Times New Roman"/>
              </a:rPr>
              <a:t> </a:t>
            </a:r>
            <a:r>
              <a:rPr sz="1800" b="1" dirty="0">
                <a:latin typeface="Times New Roman"/>
                <a:cs typeface="Times New Roman"/>
              </a:rPr>
              <a:t>contact </a:t>
            </a:r>
            <a:r>
              <a:rPr sz="1800" b="1" spc="-434" dirty="0">
                <a:latin typeface="Times New Roman"/>
                <a:cs typeface="Times New Roman"/>
              </a:rPr>
              <a:t> </a:t>
            </a:r>
            <a:r>
              <a:rPr sz="1800" b="1" dirty="0">
                <a:latin typeface="Times New Roman"/>
                <a:cs typeface="Times New Roman"/>
              </a:rPr>
              <a:t>with</a:t>
            </a:r>
            <a:r>
              <a:rPr sz="1800" b="1" spc="-25" dirty="0">
                <a:latin typeface="Times New Roman"/>
                <a:cs typeface="Times New Roman"/>
              </a:rPr>
              <a:t> </a:t>
            </a:r>
            <a:r>
              <a:rPr sz="1800" b="1" spc="-5" dirty="0">
                <a:latin typeface="Times New Roman"/>
                <a:cs typeface="Times New Roman"/>
              </a:rPr>
              <a:t>the</a:t>
            </a:r>
            <a:r>
              <a:rPr sz="1800" b="1" spc="-10" dirty="0">
                <a:latin typeface="Times New Roman"/>
                <a:cs typeface="Times New Roman"/>
              </a:rPr>
              <a:t> </a:t>
            </a:r>
            <a:r>
              <a:rPr sz="1800" b="1" dirty="0">
                <a:latin typeface="Times New Roman"/>
                <a:cs typeface="Times New Roman"/>
              </a:rPr>
              <a:t>oocyte</a:t>
            </a:r>
            <a:r>
              <a:rPr sz="1800" b="1" spc="-10" dirty="0">
                <a:latin typeface="Times New Roman"/>
                <a:cs typeface="Times New Roman"/>
              </a:rPr>
              <a:t> </a:t>
            </a:r>
            <a:r>
              <a:rPr sz="1800" b="1" spc="-5" dirty="0">
                <a:latin typeface="Times New Roman"/>
                <a:cs typeface="Times New Roman"/>
              </a:rPr>
              <a:t>surface,</a:t>
            </a:r>
            <a:r>
              <a:rPr sz="1800" b="1" dirty="0">
                <a:latin typeface="Times New Roman"/>
                <a:cs typeface="Times New Roman"/>
              </a:rPr>
              <a:t> </a:t>
            </a:r>
            <a:r>
              <a:rPr sz="1800" dirty="0">
                <a:latin typeface="Times New Roman"/>
                <a:cs typeface="Times New Roman"/>
              </a:rPr>
              <a:t>This</a:t>
            </a:r>
            <a:r>
              <a:rPr sz="1800" spc="-5" dirty="0">
                <a:latin typeface="Times New Roman"/>
                <a:cs typeface="Times New Roman"/>
              </a:rPr>
              <a:t> </a:t>
            </a:r>
            <a:r>
              <a:rPr sz="1800" dirty="0">
                <a:latin typeface="Times New Roman"/>
                <a:cs typeface="Times New Roman"/>
              </a:rPr>
              <a:t>contact</a:t>
            </a:r>
            <a:r>
              <a:rPr sz="1800" spc="-15" dirty="0">
                <a:latin typeface="Times New Roman"/>
                <a:cs typeface="Times New Roman"/>
              </a:rPr>
              <a:t> </a:t>
            </a:r>
            <a:r>
              <a:rPr sz="1800" dirty="0">
                <a:latin typeface="Times New Roman"/>
                <a:cs typeface="Times New Roman"/>
              </a:rPr>
              <a:t>results</a:t>
            </a:r>
            <a:r>
              <a:rPr sz="1800" spc="-15" dirty="0">
                <a:latin typeface="Times New Roman"/>
                <a:cs typeface="Times New Roman"/>
              </a:rPr>
              <a:t> </a:t>
            </a:r>
            <a:r>
              <a:rPr sz="1800" dirty="0">
                <a:latin typeface="Times New Roman"/>
                <a:cs typeface="Times New Roman"/>
              </a:rPr>
              <a:t>in </a:t>
            </a:r>
            <a:r>
              <a:rPr sz="1800" b="1" spc="-5" dirty="0">
                <a:latin typeface="Times New Roman"/>
                <a:cs typeface="Times New Roman"/>
              </a:rPr>
              <a:t>release </a:t>
            </a:r>
            <a:r>
              <a:rPr sz="1800" b="1" dirty="0">
                <a:latin typeface="Times New Roman"/>
                <a:cs typeface="Times New Roman"/>
              </a:rPr>
              <a:t>of</a:t>
            </a:r>
            <a:r>
              <a:rPr sz="1800" dirty="0">
                <a:latin typeface="Times New Roman"/>
                <a:cs typeface="Times New Roman"/>
              </a:rPr>
              <a:t>:</a:t>
            </a:r>
            <a:endParaRPr sz="1800">
              <a:latin typeface="Times New Roman"/>
              <a:cs typeface="Times New Roman"/>
            </a:endParaRPr>
          </a:p>
        </p:txBody>
      </p:sp>
      <p:grpSp>
        <p:nvGrpSpPr>
          <p:cNvPr id="9" name="object 9"/>
          <p:cNvGrpSpPr/>
          <p:nvPr/>
        </p:nvGrpSpPr>
        <p:grpSpPr>
          <a:xfrm>
            <a:off x="2633217" y="4932934"/>
            <a:ext cx="9190355" cy="1428750"/>
            <a:chOff x="2633217" y="4932934"/>
            <a:chExt cx="9190355" cy="1428750"/>
          </a:xfrm>
        </p:grpSpPr>
        <p:sp>
          <p:nvSpPr>
            <p:cNvPr id="10" name="object 10"/>
            <p:cNvSpPr/>
            <p:nvPr/>
          </p:nvSpPr>
          <p:spPr>
            <a:xfrm>
              <a:off x="2639567" y="4939284"/>
              <a:ext cx="9177655" cy="1416050"/>
            </a:xfrm>
            <a:custGeom>
              <a:avLst/>
              <a:gdLst/>
              <a:ahLst/>
              <a:cxnLst/>
              <a:rect l="l" t="t" r="r" b="b"/>
              <a:pathLst>
                <a:path w="9177655" h="1416050">
                  <a:moveTo>
                    <a:pt x="9177528" y="0"/>
                  </a:moveTo>
                  <a:lnTo>
                    <a:pt x="0" y="0"/>
                  </a:lnTo>
                  <a:lnTo>
                    <a:pt x="0" y="1415796"/>
                  </a:lnTo>
                  <a:lnTo>
                    <a:pt x="9177528" y="1415796"/>
                  </a:lnTo>
                  <a:lnTo>
                    <a:pt x="9177528" y="0"/>
                  </a:lnTo>
                  <a:close/>
                </a:path>
              </a:pathLst>
            </a:custGeom>
            <a:solidFill>
              <a:srgbClr val="FFC000"/>
            </a:solidFill>
          </p:spPr>
          <p:txBody>
            <a:bodyPr wrap="square" lIns="0" tIns="0" rIns="0" bIns="0" rtlCol="0"/>
            <a:lstStyle/>
            <a:p>
              <a:endParaRPr/>
            </a:p>
          </p:txBody>
        </p:sp>
        <p:sp>
          <p:nvSpPr>
            <p:cNvPr id="11" name="object 11"/>
            <p:cNvSpPr/>
            <p:nvPr/>
          </p:nvSpPr>
          <p:spPr>
            <a:xfrm>
              <a:off x="2639567" y="4939284"/>
              <a:ext cx="9177655" cy="1416050"/>
            </a:xfrm>
            <a:custGeom>
              <a:avLst/>
              <a:gdLst/>
              <a:ahLst/>
              <a:cxnLst/>
              <a:rect l="l" t="t" r="r" b="b"/>
              <a:pathLst>
                <a:path w="9177655" h="1416050">
                  <a:moveTo>
                    <a:pt x="0" y="1415796"/>
                  </a:moveTo>
                  <a:lnTo>
                    <a:pt x="9177528" y="1415796"/>
                  </a:lnTo>
                  <a:lnTo>
                    <a:pt x="9177528" y="0"/>
                  </a:lnTo>
                  <a:lnTo>
                    <a:pt x="0" y="0"/>
                  </a:lnTo>
                  <a:lnTo>
                    <a:pt x="0" y="1415796"/>
                  </a:lnTo>
                  <a:close/>
                </a:path>
              </a:pathLst>
            </a:custGeom>
            <a:ln w="12192">
              <a:solidFill>
                <a:srgbClr val="BB8B00"/>
              </a:solidFill>
            </a:ln>
          </p:spPr>
          <p:txBody>
            <a:bodyPr wrap="square" lIns="0" tIns="0" rIns="0" bIns="0" rtlCol="0"/>
            <a:lstStyle/>
            <a:p>
              <a:endParaRPr/>
            </a:p>
          </p:txBody>
        </p:sp>
      </p:grpSp>
      <p:sp>
        <p:nvSpPr>
          <p:cNvPr id="12" name="object 12"/>
          <p:cNvSpPr txBox="1"/>
          <p:nvPr/>
        </p:nvSpPr>
        <p:spPr>
          <a:xfrm>
            <a:off x="2799714" y="4960111"/>
            <a:ext cx="8855710" cy="1342390"/>
          </a:xfrm>
          <a:prstGeom prst="rect">
            <a:avLst/>
          </a:prstGeom>
        </p:spPr>
        <p:txBody>
          <a:bodyPr vert="horz" wrap="square" lIns="0" tIns="7620" rIns="0" bIns="0" rtlCol="0">
            <a:spAutoFit/>
          </a:bodyPr>
          <a:lstStyle/>
          <a:p>
            <a:pPr marL="4088129" marR="157480" indent="-3918585">
              <a:lnSpc>
                <a:spcPct val="101099"/>
              </a:lnSpc>
              <a:spcBef>
                <a:spcPts val="60"/>
              </a:spcBef>
            </a:pPr>
            <a:r>
              <a:rPr sz="2800" b="1" spc="-5" dirty="0">
                <a:latin typeface="Times New Roman"/>
                <a:cs typeface="Times New Roman"/>
              </a:rPr>
              <a:t>lysosomal</a:t>
            </a:r>
            <a:r>
              <a:rPr sz="2800" b="1" spc="-15" dirty="0">
                <a:latin typeface="Times New Roman"/>
                <a:cs typeface="Times New Roman"/>
              </a:rPr>
              <a:t> </a:t>
            </a:r>
            <a:r>
              <a:rPr sz="2800" b="1" spc="-10" dirty="0">
                <a:latin typeface="Times New Roman"/>
                <a:cs typeface="Times New Roman"/>
              </a:rPr>
              <a:t>enzyme</a:t>
            </a:r>
            <a:r>
              <a:rPr sz="3200" b="1" spc="-10" dirty="0">
                <a:latin typeface="Times New Roman"/>
                <a:cs typeface="Times New Roman"/>
              </a:rPr>
              <a:t>s</a:t>
            </a:r>
            <a:r>
              <a:rPr sz="3200" b="1" spc="-300" dirty="0">
                <a:latin typeface="Times New Roman"/>
                <a:cs typeface="Times New Roman"/>
              </a:rPr>
              <a:t> </a:t>
            </a:r>
            <a:r>
              <a:rPr sz="1800" dirty="0">
                <a:latin typeface="Times New Roman"/>
                <a:cs typeface="Times New Roman"/>
              </a:rPr>
              <a:t>from</a:t>
            </a:r>
            <a:r>
              <a:rPr sz="1800" spc="5" dirty="0">
                <a:latin typeface="Times New Roman"/>
                <a:cs typeface="Times New Roman"/>
              </a:rPr>
              <a:t> </a:t>
            </a:r>
            <a:r>
              <a:rPr sz="1800" b="1" dirty="0">
                <a:latin typeface="Times New Roman"/>
                <a:cs typeface="Times New Roman"/>
              </a:rPr>
              <a:t>cortical</a:t>
            </a:r>
            <a:r>
              <a:rPr sz="1800" b="1" spc="-5" dirty="0">
                <a:latin typeface="Times New Roman"/>
                <a:cs typeface="Times New Roman"/>
              </a:rPr>
              <a:t> granules lining</a:t>
            </a:r>
            <a:r>
              <a:rPr sz="1800" b="1" spc="10" dirty="0">
                <a:latin typeface="Times New Roman"/>
                <a:cs typeface="Times New Roman"/>
              </a:rPr>
              <a:t> </a:t>
            </a:r>
            <a:r>
              <a:rPr sz="1800" b="1" spc="-5" dirty="0">
                <a:latin typeface="Times New Roman"/>
                <a:cs typeface="Times New Roman"/>
              </a:rPr>
              <a:t>the</a:t>
            </a:r>
            <a:r>
              <a:rPr sz="1800" b="1" dirty="0">
                <a:latin typeface="Times New Roman"/>
                <a:cs typeface="Times New Roman"/>
              </a:rPr>
              <a:t> </a:t>
            </a:r>
            <a:r>
              <a:rPr sz="1800" b="1" spc="-5" dirty="0">
                <a:latin typeface="Times New Roman"/>
                <a:cs typeface="Times New Roman"/>
              </a:rPr>
              <a:t>plasma</a:t>
            </a:r>
            <a:r>
              <a:rPr sz="1800" b="1" spc="15" dirty="0">
                <a:latin typeface="Times New Roman"/>
                <a:cs typeface="Times New Roman"/>
              </a:rPr>
              <a:t> </a:t>
            </a:r>
            <a:r>
              <a:rPr sz="1800" b="1" dirty="0">
                <a:latin typeface="Times New Roman"/>
                <a:cs typeface="Times New Roman"/>
              </a:rPr>
              <a:t>membrane of</a:t>
            </a:r>
            <a:r>
              <a:rPr sz="1800" b="1" spc="35" dirty="0">
                <a:latin typeface="Times New Roman"/>
                <a:cs typeface="Times New Roman"/>
              </a:rPr>
              <a:t> </a:t>
            </a:r>
            <a:r>
              <a:rPr sz="1800" b="1" spc="-5" dirty="0">
                <a:latin typeface="Times New Roman"/>
                <a:cs typeface="Times New Roman"/>
              </a:rPr>
              <a:t>the </a:t>
            </a:r>
            <a:r>
              <a:rPr sz="1800" b="1" spc="-434" dirty="0">
                <a:latin typeface="Times New Roman"/>
                <a:cs typeface="Times New Roman"/>
              </a:rPr>
              <a:t> </a:t>
            </a:r>
            <a:r>
              <a:rPr sz="1800" b="1" dirty="0">
                <a:latin typeface="Times New Roman"/>
                <a:cs typeface="Times New Roman"/>
              </a:rPr>
              <a:t>oocyte.</a:t>
            </a:r>
            <a:endParaRPr sz="1800">
              <a:latin typeface="Times New Roman"/>
              <a:cs typeface="Times New Roman"/>
            </a:endParaRPr>
          </a:p>
          <a:p>
            <a:pPr marL="12700" marR="5080" indent="394335">
              <a:lnSpc>
                <a:spcPct val="100000"/>
              </a:lnSpc>
              <a:buSzPct val="94444"/>
              <a:buFont typeface="Wingdings"/>
              <a:buChar char=""/>
              <a:tabLst>
                <a:tab pos="589915" algn="l"/>
              </a:tabLst>
            </a:pPr>
            <a:r>
              <a:rPr sz="1800" dirty="0">
                <a:latin typeface="Times New Roman"/>
                <a:cs typeface="Times New Roman"/>
              </a:rPr>
              <a:t>These enzymes alter properties of the zona pellucida(</a:t>
            </a:r>
            <a:r>
              <a:rPr sz="1800" b="1" dirty="0">
                <a:latin typeface="Times New Roman"/>
                <a:cs typeface="Times New Roman"/>
              </a:rPr>
              <a:t>zona </a:t>
            </a:r>
            <a:r>
              <a:rPr sz="1800" b="1" spc="-5" dirty="0">
                <a:latin typeface="Times New Roman"/>
                <a:cs typeface="Times New Roman"/>
              </a:rPr>
              <a:t>reaction</a:t>
            </a:r>
            <a:r>
              <a:rPr sz="1800" spc="-5" dirty="0">
                <a:latin typeface="Times New Roman"/>
                <a:cs typeface="Times New Roman"/>
              </a:rPr>
              <a:t>) </a:t>
            </a:r>
            <a:r>
              <a:rPr sz="1800" dirty="0">
                <a:latin typeface="Times New Roman"/>
                <a:cs typeface="Times New Roman"/>
              </a:rPr>
              <a:t>to prevent sperm </a:t>
            </a:r>
            <a:r>
              <a:rPr sz="1800" spc="5" dirty="0">
                <a:latin typeface="Times New Roman"/>
                <a:cs typeface="Times New Roman"/>
              </a:rPr>
              <a:t> </a:t>
            </a:r>
            <a:r>
              <a:rPr sz="1800" dirty="0">
                <a:latin typeface="Times New Roman"/>
                <a:cs typeface="Times New Roman"/>
              </a:rPr>
              <a:t>penetration</a:t>
            </a:r>
            <a:r>
              <a:rPr sz="1800" spc="-30" dirty="0">
                <a:latin typeface="Times New Roman"/>
                <a:cs typeface="Times New Roman"/>
              </a:rPr>
              <a:t> </a:t>
            </a:r>
            <a:r>
              <a:rPr sz="1800" dirty="0">
                <a:latin typeface="Times New Roman"/>
                <a:cs typeface="Times New Roman"/>
              </a:rPr>
              <a:t>and</a:t>
            </a:r>
            <a:r>
              <a:rPr sz="1800" spc="20" dirty="0">
                <a:latin typeface="Times New Roman"/>
                <a:cs typeface="Times New Roman"/>
              </a:rPr>
              <a:t> </a:t>
            </a:r>
            <a:r>
              <a:rPr sz="1800" dirty="0">
                <a:latin typeface="Times New Roman"/>
                <a:cs typeface="Times New Roman"/>
              </a:rPr>
              <a:t>inactivate </a:t>
            </a:r>
            <a:r>
              <a:rPr sz="1800" b="1" spc="-5" dirty="0">
                <a:latin typeface="Times New Roman"/>
                <a:cs typeface="Times New Roman"/>
              </a:rPr>
              <a:t>species-specific receptor</a:t>
            </a:r>
            <a:r>
              <a:rPr sz="1800" b="1" spc="-40" dirty="0">
                <a:latin typeface="Times New Roman"/>
                <a:cs typeface="Times New Roman"/>
              </a:rPr>
              <a:t> </a:t>
            </a:r>
            <a:r>
              <a:rPr sz="1800" b="1" spc="-5" dirty="0">
                <a:latin typeface="Times New Roman"/>
                <a:cs typeface="Times New Roman"/>
              </a:rPr>
              <a:t>sites</a:t>
            </a:r>
            <a:r>
              <a:rPr sz="1800" b="1" spc="15" dirty="0">
                <a:latin typeface="Times New Roman"/>
                <a:cs typeface="Times New Roman"/>
              </a:rPr>
              <a:t> </a:t>
            </a:r>
            <a:r>
              <a:rPr sz="1800" b="1" dirty="0">
                <a:latin typeface="Times New Roman"/>
                <a:cs typeface="Times New Roman"/>
              </a:rPr>
              <a:t>for</a:t>
            </a:r>
            <a:r>
              <a:rPr sz="1800" b="1" spc="-30" dirty="0">
                <a:latin typeface="Times New Roman"/>
                <a:cs typeface="Times New Roman"/>
              </a:rPr>
              <a:t> </a:t>
            </a:r>
            <a:r>
              <a:rPr sz="1800" b="1" spc="-5" dirty="0">
                <a:latin typeface="Times New Roman"/>
                <a:cs typeface="Times New Roman"/>
              </a:rPr>
              <a:t>spermatozoa</a:t>
            </a:r>
            <a:r>
              <a:rPr sz="1800" b="1" spc="35" dirty="0">
                <a:latin typeface="Times New Roman"/>
                <a:cs typeface="Times New Roman"/>
              </a:rPr>
              <a:t> </a:t>
            </a:r>
            <a:r>
              <a:rPr sz="1800" b="1" spc="-5" dirty="0">
                <a:latin typeface="Times New Roman"/>
                <a:cs typeface="Times New Roman"/>
              </a:rPr>
              <a:t>on the</a:t>
            </a:r>
            <a:r>
              <a:rPr sz="1800" b="1" spc="15" dirty="0">
                <a:latin typeface="Times New Roman"/>
                <a:cs typeface="Times New Roman"/>
              </a:rPr>
              <a:t> </a:t>
            </a:r>
            <a:r>
              <a:rPr sz="1800" b="1" spc="-5" dirty="0">
                <a:latin typeface="Times New Roman"/>
                <a:cs typeface="Times New Roman"/>
              </a:rPr>
              <a:t>zona</a:t>
            </a:r>
            <a:r>
              <a:rPr sz="1800" b="1" spc="20" dirty="0">
                <a:latin typeface="Times New Roman"/>
                <a:cs typeface="Times New Roman"/>
              </a:rPr>
              <a:t> </a:t>
            </a:r>
            <a:r>
              <a:rPr sz="1800" b="1" spc="-5" dirty="0">
                <a:latin typeface="Times New Roman"/>
                <a:cs typeface="Times New Roman"/>
              </a:rPr>
              <a:t>surface</a:t>
            </a:r>
            <a:endParaRPr sz="1800">
              <a:latin typeface="Times New Roman"/>
              <a:cs typeface="Times New Roman"/>
            </a:endParaRPr>
          </a:p>
        </p:txBody>
      </p:sp>
      <p:grpSp>
        <p:nvGrpSpPr>
          <p:cNvPr id="13" name="object 13"/>
          <p:cNvGrpSpPr/>
          <p:nvPr/>
        </p:nvGrpSpPr>
        <p:grpSpPr>
          <a:xfrm>
            <a:off x="1177797" y="5150865"/>
            <a:ext cx="1325245" cy="936625"/>
            <a:chOff x="1177797" y="5150865"/>
            <a:chExt cx="1325245" cy="936625"/>
          </a:xfrm>
        </p:grpSpPr>
        <p:sp>
          <p:nvSpPr>
            <p:cNvPr id="14" name="object 14"/>
            <p:cNvSpPr/>
            <p:nvPr/>
          </p:nvSpPr>
          <p:spPr>
            <a:xfrm>
              <a:off x="1184147" y="5157215"/>
              <a:ext cx="1312545" cy="923925"/>
            </a:xfrm>
            <a:custGeom>
              <a:avLst/>
              <a:gdLst/>
              <a:ahLst/>
              <a:cxnLst/>
              <a:rect l="l" t="t" r="r" b="b"/>
              <a:pathLst>
                <a:path w="1312545" h="923925">
                  <a:moveTo>
                    <a:pt x="1312164" y="0"/>
                  </a:moveTo>
                  <a:lnTo>
                    <a:pt x="0" y="0"/>
                  </a:lnTo>
                  <a:lnTo>
                    <a:pt x="0" y="923544"/>
                  </a:lnTo>
                  <a:lnTo>
                    <a:pt x="1312164" y="923544"/>
                  </a:lnTo>
                  <a:lnTo>
                    <a:pt x="1312164" y="0"/>
                  </a:lnTo>
                  <a:close/>
                </a:path>
              </a:pathLst>
            </a:custGeom>
            <a:solidFill>
              <a:srgbClr val="FFC000"/>
            </a:solidFill>
          </p:spPr>
          <p:txBody>
            <a:bodyPr wrap="square" lIns="0" tIns="0" rIns="0" bIns="0" rtlCol="0"/>
            <a:lstStyle/>
            <a:p>
              <a:endParaRPr/>
            </a:p>
          </p:txBody>
        </p:sp>
        <p:sp>
          <p:nvSpPr>
            <p:cNvPr id="15" name="object 15"/>
            <p:cNvSpPr/>
            <p:nvPr/>
          </p:nvSpPr>
          <p:spPr>
            <a:xfrm>
              <a:off x="1184147" y="5157215"/>
              <a:ext cx="1312545" cy="923925"/>
            </a:xfrm>
            <a:custGeom>
              <a:avLst/>
              <a:gdLst/>
              <a:ahLst/>
              <a:cxnLst/>
              <a:rect l="l" t="t" r="r" b="b"/>
              <a:pathLst>
                <a:path w="1312545" h="923925">
                  <a:moveTo>
                    <a:pt x="0" y="923544"/>
                  </a:moveTo>
                  <a:lnTo>
                    <a:pt x="1312164" y="923544"/>
                  </a:lnTo>
                  <a:lnTo>
                    <a:pt x="1312164" y="0"/>
                  </a:lnTo>
                  <a:lnTo>
                    <a:pt x="0" y="0"/>
                  </a:lnTo>
                  <a:lnTo>
                    <a:pt x="0" y="923544"/>
                  </a:lnTo>
                  <a:close/>
                </a:path>
              </a:pathLst>
            </a:custGeom>
            <a:ln w="12192">
              <a:solidFill>
                <a:srgbClr val="BB8B00"/>
              </a:solidFill>
            </a:ln>
          </p:spPr>
          <p:txBody>
            <a:bodyPr wrap="square" lIns="0" tIns="0" rIns="0" bIns="0" rtlCol="0"/>
            <a:lstStyle/>
            <a:p>
              <a:endParaRPr/>
            </a:p>
          </p:txBody>
        </p:sp>
      </p:grpSp>
      <p:sp>
        <p:nvSpPr>
          <p:cNvPr id="16" name="object 16"/>
          <p:cNvSpPr txBox="1"/>
          <p:nvPr/>
        </p:nvSpPr>
        <p:spPr>
          <a:xfrm>
            <a:off x="1332357" y="5183885"/>
            <a:ext cx="1016635" cy="848994"/>
          </a:xfrm>
          <a:prstGeom prst="rect">
            <a:avLst/>
          </a:prstGeom>
        </p:spPr>
        <p:txBody>
          <a:bodyPr vert="horz" wrap="square" lIns="0" tIns="12700" rIns="0" bIns="0" rtlCol="0">
            <a:spAutoFit/>
          </a:bodyPr>
          <a:lstStyle/>
          <a:p>
            <a:pPr marL="12065" marR="5080" indent="-3810" algn="ctr">
              <a:lnSpc>
                <a:spcPct val="100000"/>
              </a:lnSpc>
              <a:spcBef>
                <a:spcPts val="100"/>
              </a:spcBef>
            </a:pPr>
            <a:r>
              <a:rPr sz="1800" b="1" spc="-5" dirty="0">
                <a:latin typeface="Times New Roman"/>
                <a:cs typeface="Times New Roman"/>
              </a:rPr>
              <a:t>FROM </a:t>
            </a:r>
            <a:r>
              <a:rPr sz="1800" b="1" dirty="0">
                <a:latin typeface="Times New Roman"/>
                <a:cs typeface="Times New Roman"/>
              </a:rPr>
              <a:t> </a:t>
            </a:r>
            <a:r>
              <a:rPr sz="1800" b="1" spc="-5" dirty="0">
                <a:latin typeface="Times New Roman"/>
                <a:cs typeface="Times New Roman"/>
              </a:rPr>
              <a:t>THE </a:t>
            </a:r>
            <a:r>
              <a:rPr sz="1800" b="1" dirty="0">
                <a:latin typeface="Times New Roman"/>
                <a:cs typeface="Times New Roman"/>
              </a:rPr>
              <a:t> OOC</a:t>
            </a:r>
            <a:r>
              <a:rPr sz="1800" b="1" spc="-10" dirty="0">
                <a:latin typeface="Times New Roman"/>
                <a:cs typeface="Times New Roman"/>
              </a:rPr>
              <a:t>Y</a:t>
            </a:r>
            <a:r>
              <a:rPr sz="1800" b="1" dirty="0">
                <a:latin typeface="Times New Roman"/>
                <a:cs typeface="Times New Roman"/>
              </a:rPr>
              <a:t>TE</a:t>
            </a:r>
            <a:endParaRPr sz="1800">
              <a:latin typeface="Times New Roman"/>
              <a:cs typeface="Times New Roman"/>
            </a:endParaRPr>
          </a:p>
        </p:txBody>
      </p:sp>
      <p:grpSp>
        <p:nvGrpSpPr>
          <p:cNvPr id="17" name="object 17"/>
          <p:cNvGrpSpPr/>
          <p:nvPr/>
        </p:nvGrpSpPr>
        <p:grpSpPr>
          <a:xfrm>
            <a:off x="2416810" y="5294121"/>
            <a:ext cx="445770" cy="497840"/>
            <a:chOff x="2416810" y="5294121"/>
            <a:chExt cx="445770" cy="497840"/>
          </a:xfrm>
        </p:grpSpPr>
        <p:sp>
          <p:nvSpPr>
            <p:cNvPr id="18" name="object 18"/>
            <p:cNvSpPr/>
            <p:nvPr/>
          </p:nvSpPr>
          <p:spPr>
            <a:xfrm>
              <a:off x="2423160" y="5300471"/>
              <a:ext cx="433070" cy="485140"/>
            </a:xfrm>
            <a:custGeom>
              <a:avLst/>
              <a:gdLst/>
              <a:ahLst/>
              <a:cxnLst/>
              <a:rect l="l" t="t" r="r" b="b"/>
              <a:pathLst>
                <a:path w="433069" h="485139">
                  <a:moveTo>
                    <a:pt x="216407" y="0"/>
                  </a:moveTo>
                  <a:lnTo>
                    <a:pt x="216407" y="121157"/>
                  </a:lnTo>
                  <a:lnTo>
                    <a:pt x="0" y="121157"/>
                  </a:lnTo>
                  <a:lnTo>
                    <a:pt x="0" y="363473"/>
                  </a:lnTo>
                  <a:lnTo>
                    <a:pt x="216407" y="363473"/>
                  </a:lnTo>
                  <a:lnTo>
                    <a:pt x="216407" y="484631"/>
                  </a:lnTo>
                  <a:lnTo>
                    <a:pt x="432815" y="242315"/>
                  </a:lnTo>
                  <a:lnTo>
                    <a:pt x="216407" y="0"/>
                  </a:lnTo>
                  <a:close/>
                </a:path>
              </a:pathLst>
            </a:custGeom>
            <a:solidFill>
              <a:srgbClr val="FFC000"/>
            </a:solidFill>
          </p:spPr>
          <p:txBody>
            <a:bodyPr wrap="square" lIns="0" tIns="0" rIns="0" bIns="0" rtlCol="0"/>
            <a:lstStyle/>
            <a:p>
              <a:endParaRPr/>
            </a:p>
          </p:txBody>
        </p:sp>
        <p:sp>
          <p:nvSpPr>
            <p:cNvPr id="19" name="object 19"/>
            <p:cNvSpPr/>
            <p:nvPr/>
          </p:nvSpPr>
          <p:spPr>
            <a:xfrm>
              <a:off x="2423160" y="5300471"/>
              <a:ext cx="433070" cy="485140"/>
            </a:xfrm>
            <a:custGeom>
              <a:avLst/>
              <a:gdLst/>
              <a:ahLst/>
              <a:cxnLst/>
              <a:rect l="l" t="t" r="r" b="b"/>
              <a:pathLst>
                <a:path w="433069" h="485139">
                  <a:moveTo>
                    <a:pt x="0" y="121157"/>
                  </a:moveTo>
                  <a:lnTo>
                    <a:pt x="216407" y="121157"/>
                  </a:lnTo>
                  <a:lnTo>
                    <a:pt x="216407" y="0"/>
                  </a:lnTo>
                  <a:lnTo>
                    <a:pt x="432815" y="242315"/>
                  </a:lnTo>
                  <a:lnTo>
                    <a:pt x="216407" y="484631"/>
                  </a:lnTo>
                  <a:lnTo>
                    <a:pt x="216407" y="363473"/>
                  </a:lnTo>
                  <a:lnTo>
                    <a:pt x="0" y="363473"/>
                  </a:lnTo>
                  <a:lnTo>
                    <a:pt x="0" y="121157"/>
                  </a:lnTo>
                  <a:close/>
                </a:path>
              </a:pathLst>
            </a:custGeom>
            <a:ln w="12192">
              <a:solidFill>
                <a:srgbClr val="BB8B00"/>
              </a:solidFill>
            </a:ln>
          </p:spPr>
          <p:txBody>
            <a:bodyPr wrap="square" lIns="0" tIns="0" rIns="0" bIns="0" rtlCol="0"/>
            <a:lstStyle/>
            <a:p>
              <a:endParaRPr/>
            </a:p>
          </p:txBody>
        </p:sp>
      </p:grpSp>
      <p:sp>
        <p:nvSpPr>
          <p:cNvPr id="20" name="object 20"/>
          <p:cNvSpPr txBox="1"/>
          <p:nvPr/>
        </p:nvSpPr>
        <p:spPr>
          <a:xfrm>
            <a:off x="1184147" y="3357371"/>
            <a:ext cx="1239520" cy="923925"/>
          </a:xfrm>
          <a:prstGeom prst="rect">
            <a:avLst/>
          </a:prstGeom>
          <a:solidFill>
            <a:srgbClr val="FFC000"/>
          </a:solidFill>
          <a:ln w="12191">
            <a:solidFill>
              <a:srgbClr val="BB8B00"/>
            </a:solidFill>
          </a:ln>
        </p:spPr>
        <p:txBody>
          <a:bodyPr vert="horz" wrap="square" lIns="0" tIns="38100" rIns="0" bIns="0" rtlCol="0">
            <a:spAutoFit/>
          </a:bodyPr>
          <a:lstStyle/>
          <a:p>
            <a:pPr marL="219710" marR="211454" indent="-635" algn="ctr">
              <a:lnSpc>
                <a:spcPct val="100000"/>
              </a:lnSpc>
              <a:spcBef>
                <a:spcPts val="300"/>
              </a:spcBef>
            </a:pPr>
            <a:r>
              <a:rPr sz="1800" b="1" dirty="0">
                <a:latin typeface="Times New Roman"/>
                <a:cs typeface="Times New Roman"/>
              </a:rPr>
              <a:t>FROM </a:t>
            </a:r>
            <a:r>
              <a:rPr sz="1800" b="1" spc="5" dirty="0">
                <a:latin typeface="Times New Roman"/>
                <a:cs typeface="Times New Roman"/>
              </a:rPr>
              <a:t> </a:t>
            </a:r>
            <a:r>
              <a:rPr sz="1800" b="1" dirty="0">
                <a:latin typeface="Times New Roman"/>
                <a:cs typeface="Times New Roman"/>
              </a:rPr>
              <a:t>THE </a:t>
            </a:r>
            <a:r>
              <a:rPr sz="1800" b="1" spc="5" dirty="0">
                <a:latin typeface="Times New Roman"/>
                <a:cs typeface="Times New Roman"/>
              </a:rPr>
              <a:t> </a:t>
            </a:r>
            <a:r>
              <a:rPr sz="1800" b="1" dirty="0">
                <a:latin typeface="Times New Roman"/>
                <a:cs typeface="Times New Roman"/>
              </a:rPr>
              <a:t>SPE</a:t>
            </a:r>
            <a:r>
              <a:rPr sz="1800" b="1" spc="-5" dirty="0">
                <a:latin typeface="Times New Roman"/>
                <a:cs typeface="Times New Roman"/>
              </a:rPr>
              <a:t>RM</a:t>
            </a:r>
            <a:endParaRPr sz="1800">
              <a:latin typeface="Times New Roman"/>
              <a:cs typeface="Times New Roman"/>
            </a:endParaRPr>
          </a:p>
        </p:txBody>
      </p:sp>
      <p:grpSp>
        <p:nvGrpSpPr>
          <p:cNvPr id="21" name="object 21"/>
          <p:cNvGrpSpPr/>
          <p:nvPr/>
        </p:nvGrpSpPr>
        <p:grpSpPr>
          <a:xfrm>
            <a:off x="2417064" y="3566159"/>
            <a:ext cx="7888605" cy="1597660"/>
            <a:chOff x="2417064" y="3566159"/>
            <a:chExt cx="7888605" cy="1597660"/>
          </a:xfrm>
        </p:grpSpPr>
        <p:sp>
          <p:nvSpPr>
            <p:cNvPr id="22" name="object 22"/>
            <p:cNvSpPr/>
            <p:nvPr/>
          </p:nvSpPr>
          <p:spPr>
            <a:xfrm>
              <a:off x="2423160" y="3572255"/>
              <a:ext cx="433070" cy="485140"/>
            </a:xfrm>
            <a:custGeom>
              <a:avLst/>
              <a:gdLst/>
              <a:ahLst/>
              <a:cxnLst/>
              <a:rect l="l" t="t" r="r" b="b"/>
              <a:pathLst>
                <a:path w="433069" h="485139">
                  <a:moveTo>
                    <a:pt x="216407" y="0"/>
                  </a:moveTo>
                  <a:lnTo>
                    <a:pt x="216407" y="121158"/>
                  </a:lnTo>
                  <a:lnTo>
                    <a:pt x="0" y="121158"/>
                  </a:lnTo>
                  <a:lnTo>
                    <a:pt x="0" y="363474"/>
                  </a:lnTo>
                  <a:lnTo>
                    <a:pt x="216407" y="363474"/>
                  </a:lnTo>
                  <a:lnTo>
                    <a:pt x="216407" y="484632"/>
                  </a:lnTo>
                  <a:lnTo>
                    <a:pt x="432815" y="242316"/>
                  </a:lnTo>
                  <a:lnTo>
                    <a:pt x="216407" y="0"/>
                  </a:lnTo>
                  <a:close/>
                </a:path>
              </a:pathLst>
            </a:custGeom>
            <a:solidFill>
              <a:srgbClr val="FFC000"/>
            </a:solidFill>
          </p:spPr>
          <p:txBody>
            <a:bodyPr wrap="square" lIns="0" tIns="0" rIns="0" bIns="0" rtlCol="0"/>
            <a:lstStyle/>
            <a:p>
              <a:endParaRPr/>
            </a:p>
          </p:txBody>
        </p:sp>
        <p:sp>
          <p:nvSpPr>
            <p:cNvPr id="23" name="object 23"/>
            <p:cNvSpPr/>
            <p:nvPr/>
          </p:nvSpPr>
          <p:spPr>
            <a:xfrm>
              <a:off x="2423160" y="3572255"/>
              <a:ext cx="433070" cy="485140"/>
            </a:xfrm>
            <a:custGeom>
              <a:avLst/>
              <a:gdLst/>
              <a:ahLst/>
              <a:cxnLst/>
              <a:rect l="l" t="t" r="r" b="b"/>
              <a:pathLst>
                <a:path w="433069" h="485139">
                  <a:moveTo>
                    <a:pt x="0" y="121158"/>
                  </a:moveTo>
                  <a:lnTo>
                    <a:pt x="216407" y="121158"/>
                  </a:lnTo>
                  <a:lnTo>
                    <a:pt x="216407" y="0"/>
                  </a:lnTo>
                  <a:lnTo>
                    <a:pt x="432815" y="242316"/>
                  </a:lnTo>
                  <a:lnTo>
                    <a:pt x="216407" y="484632"/>
                  </a:lnTo>
                  <a:lnTo>
                    <a:pt x="216407" y="363474"/>
                  </a:lnTo>
                  <a:lnTo>
                    <a:pt x="0" y="363474"/>
                  </a:lnTo>
                  <a:lnTo>
                    <a:pt x="0" y="121158"/>
                  </a:lnTo>
                  <a:close/>
                </a:path>
              </a:pathLst>
            </a:custGeom>
            <a:ln w="12192">
              <a:solidFill>
                <a:srgbClr val="BB8B00"/>
              </a:solidFill>
            </a:ln>
          </p:spPr>
          <p:txBody>
            <a:bodyPr wrap="square" lIns="0" tIns="0" rIns="0" bIns="0" rtlCol="0"/>
            <a:lstStyle/>
            <a:p>
              <a:endParaRPr/>
            </a:p>
          </p:txBody>
        </p:sp>
        <p:sp>
          <p:nvSpPr>
            <p:cNvPr id="24" name="object 24"/>
            <p:cNvSpPr/>
            <p:nvPr/>
          </p:nvSpPr>
          <p:spPr>
            <a:xfrm>
              <a:off x="9814559" y="4469891"/>
              <a:ext cx="485140" cy="687705"/>
            </a:xfrm>
            <a:custGeom>
              <a:avLst/>
              <a:gdLst/>
              <a:ahLst/>
              <a:cxnLst/>
              <a:rect l="l" t="t" r="r" b="b"/>
              <a:pathLst>
                <a:path w="485140" h="687704">
                  <a:moveTo>
                    <a:pt x="363474" y="0"/>
                  </a:moveTo>
                  <a:lnTo>
                    <a:pt x="121158" y="0"/>
                  </a:lnTo>
                  <a:lnTo>
                    <a:pt x="121158" y="445007"/>
                  </a:lnTo>
                  <a:lnTo>
                    <a:pt x="0" y="445007"/>
                  </a:lnTo>
                  <a:lnTo>
                    <a:pt x="242316" y="687323"/>
                  </a:lnTo>
                  <a:lnTo>
                    <a:pt x="484632" y="445007"/>
                  </a:lnTo>
                  <a:lnTo>
                    <a:pt x="363474" y="445007"/>
                  </a:lnTo>
                  <a:lnTo>
                    <a:pt x="363474" y="0"/>
                  </a:lnTo>
                  <a:close/>
                </a:path>
              </a:pathLst>
            </a:custGeom>
            <a:solidFill>
              <a:srgbClr val="5B9BD4"/>
            </a:solidFill>
          </p:spPr>
          <p:txBody>
            <a:bodyPr wrap="square" lIns="0" tIns="0" rIns="0" bIns="0" rtlCol="0"/>
            <a:lstStyle/>
            <a:p>
              <a:endParaRPr/>
            </a:p>
          </p:txBody>
        </p:sp>
        <p:sp>
          <p:nvSpPr>
            <p:cNvPr id="25" name="object 25"/>
            <p:cNvSpPr/>
            <p:nvPr/>
          </p:nvSpPr>
          <p:spPr>
            <a:xfrm>
              <a:off x="9814559" y="4469891"/>
              <a:ext cx="485140" cy="687705"/>
            </a:xfrm>
            <a:custGeom>
              <a:avLst/>
              <a:gdLst/>
              <a:ahLst/>
              <a:cxnLst/>
              <a:rect l="l" t="t" r="r" b="b"/>
              <a:pathLst>
                <a:path w="485140" h="687704">
                  <a:moveTo>
                    <a:pt x="0" y="445007"/>
                  </a:moveTo>
                  <a:lnTo>
                    <a:pt x="121158" y="445007"/>
                  </a:lnTo>
                  <a:lnTo>
                    <a:pt x="121158" y="0"/>
                  </a:lnTo>
                  <a:lnTo>
                    <a:pt x="363474" y="0"/>
                  </a:lnTo>
                  <a:lnTo>
                    <a:pt x="363474" y="445007"/>
                  </a:lnTo>
                  <a:lnTo>
                    <a:pt x="484632" y="445007"/>
                  </a:lnTo>
                  <a:lnTo>
                    <a:pt x="242316" y="687323"/>
                  </a:lnTo>
                  <a:lnTo>
                    <a:pt x="0" y="445007"/>
                  </a:lnTo>
                  <a:close/>
                </a:path>
              </a:pathLst>
            </a:custGeom>
            <a:ln w="12191">
              <a:solidFill>
                <a:srgbClr val="41709C"/>
              </a:solidFill>
            </a:ln>
          </p:spPr>
          <p:txBody>
            <a:bodyPr wrap="square" lIns="0" tIns="0" rIns="0" bIns="0" rtlCol="0"/>
            <a:lstStyle/>
            <a:p>
              <a:endParaRPr/>
            </a:p>
          </p:txBody>
        </p:sp>
      </p:grpSp>
      <p:sp>
        <p:nvSpPr>
          <p:cNvPr id="26" name="object 26"/>
          <p:cNvSpPr txBox="1"/>
          <p:nvPr/>
        </p:nvSpPr>
        <p:spPr>
          <a:xfrm>
            <a:off x="8690609" y="6431686"/>
            <a:ext cx="187325"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888888"/>
                </a:solidFill>
                <a:latin typeface="Times New Roman"/>
                <a:cs typeface="Times New Roman"/>
              </a:rPr>
              <a:t>17</a:t>
            </a:r>
            <a:endParaRPr sz="12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18360" y="102107"/>
            <a:ext cx="7696200" cy="461772"/>
          </a:xfrm>
          <a:prstGeom prst="rect">
            <a:avLst/>
          </a:prstGeom>
        </p:spPr>
      </p:pic>
      <p:sp>
        <p:nvSpPr>
          <p:cNvPr id="3" name="object 3"/>
          <p:cNvSpPr txBox="1">
            <a:spLocks noGrp="1"/>
          </p:cNvSpPr>
          <p:nvPr>
            <p:ph type="title"/>
          </p:nvPr>
        </p:nvSpPr>
        <p:spPr>
          <a:xfrm>
            <a:off x="2118360" y="102107"/>
            <a:ext cx="7696200" cy="462280"/>
          </a:xfrm>
          <a:prstGeom prst="rect">
            <a:avLst/>
          </a:prstGeom>
          <a:ln w="6096">
            <a:solidFill>
              <a:srgbClr val="6FAC46"/>
            </a:solidFill>
          </a:ln>
        </p:spPr>
        <p:txBody>
          <a:bodyPr vert="horz" wrap="square" lIns="0" tIns="34290" rIns="0" bIns="0" rtlCol="0">
            <a:spAutoFit/>
          </a:bodyPr>
          <a:lstStyle/>
          <a:p>
            <a:pPr marL="90805">
              <a:lnSpc>
                <a:spcPct val="100000"/>
              </a:lnSpc>
              <a:spcBef>
                <a:spcPts val="270"/>
              </a:spcBef>
            </a:pPr>
            <a:r>
              <a:rPr sz="1800" spc="-5" dirty="0"/>
              <a:t>Phase 3:</a:t>
            </a:r>
            <a:r>
              <a:rPr sz="1800" spc="5" dirty="0"/>
              <a:t> </a:t>
            </a:r>
            <a:r>
              <a:rPr sz="2400" spc="-5" dirty="0">
                <a:solidFill>
                  <a:srgbClr val="001F5F"/>
                </a:solidFill>
              </a:rPr>
              <a:t>Fusion</a:t>
            </a:r>
            <a:r>
              <a:rPr sz="2400" dirty="0">
                <a:solidFill>
                  <a:srgbClr val="001F5F"/>
                </a:solidFill>
              </a:rPr>
              <a:t> of</a:t>
            </a:r>
            <a:r>
              <a:rPr sz="2400" spc="5" dirty="0">
                <a:solidFill>
                  <a:srgbClr val="001F5F"/>
                </a:solidFill>
              </a:rPr>
              <a:t> </a:t>
            </a:r>
            <a:r>
              <a:rPr sz="2400" dirty="0">
                <a:solidFill>
                  <a:srgbClr val="001F5F"/>
                </a:solidFill>
              </a:rPr>
              <a:t>the</a:t>
            </a:r>
            <a:r>
              <a:rPr sz="2400" spc="-10" dirty="0">
                <a:solidFill>
                  <a:srgbClr val="001F5F"/>
                </a:solidFill>
              </a:rPr>
              <a:t> </a:t>
            </a:r>
            <a:r>
              <a:rPr sz="2400" dirty="0">
                <a:solidFill>
                  <a:srgbClr val="001F5F"/>
                </a:solidFill>
              </a:rPr>
              <a:t>Oocyte</a:t>
            </a:r>
            <a:r>
              <a:rPr sz="2400" spc="-25" dirty="0">
                <a:solidFill>
                  <a:srgbClr val="001F5F"/>
                </a:solidFill>
              </a:rPr>
              <a:t> </a:t>
            </a:r>
            <a:r>
              <a:rPr sz="2400" dirty="0">
                <a:solidFill>
                  <a:srgbClr val="001F5F"/>
                </a:solidFill>
              </a:rPr>
              <a:t>and</a:t>
            </a:r>
            <a:r>
              <a:rPr sz="2400" spc="5" dirty="0">
                <a:solidFill>
                  <a:srgbClr val="001F5F"/>
                </a:solidFill>
              </a:rPr>
              <a:t> </a:t>
            </a:r>
            <a:r>
              <a:rPr sz="2400" spc="-5" dirty="0">
                <a:solidFill>
                  <a:srgbClr val="001F5F"/>
                </a:solidFill>
              </a:rPr>
              <a:t>Sperm</a:t>
            </a:r>
            <a:r>
              <a:rPr sz="2400" spc="5" dirty="0">
                <a:solidFill>
                  <a:srgbClr val="001F5F"/>
                </a:solidFill>
              </a:rPr>
              <a:t> </a:t>
            </a:r>
            <a:r>
              <a:rPr sz="2400" dirty="0">
                <a:solidFill>
                  <a:srgbClr val="001F5F"/>
                </a:solidFill>
              </a:rPr>
              <a:t>Cell</a:t>
            </a:r>
            <a:r>
              <a:rPr sz="2400" spc="-10" dirty="0">
                <a:solidFill>
                  <a:srgbClr val="001F5F"/>
                </a:solidFill>
              </a:rPr>
              <a:t> </a:t>
            </a:r>
            <a:r>
              <a:rPr sz="2400" dirty="0">
                <a:solidFill>
                  <a:srgbClr val="001F5F"/>
                </a:solidFill>
              </a:rPr>
              <a:t>Membranes</a:t>
            </a:r>
            <a:r>
              <a:rPr sz="1800" dirty="0">
                <a:solidFill>
                  <a:srgbClr val="001F5F"/>
                </a:solidFill>
              </a:rPr>
              <a:t>.</a:t>
            </a:r>
            <a:endParaRPr sz="1800"/>
          </a:p>
        </p:txBody>
      </p:sp>
      <p:sp>
        <p:nvSpPr>
          <p:cNvPr id="4" name="object 4"/>
          <p:cNvSpPr txBox="1"/>
          <p:nvPr/>
        </p:nvSpPr>
        <p:spPr>
          <a:xfrm>
            <a:off x="2519933" y="656081"/>
            <a:ext cx="7153909" cy="1478280"/>
          </a:xfrm>
          <a:prstGeom prst="rect">
            <a:avLst/>
          </a:prstGeom>
          <a:solidFill>
            <a:srgbClr val="FFC000"/>
          </a:solidFill>
        </p:spPr>
        <p:txBody>
          <a:bodyPr vert="horz" wrap="square" lIns="0" tIns="37465" rIns="0" bIns="0" rtlCol="0">
            <a:spAutoFit/>
          </a:bodyPr>
          <a:lstStyle/>
          <a:p>
            <a:pPr algn="ctr">
              <a:lnSpc>
                <a:spcPct val="100000"/>
              </a:lnSpc>
              <a:spcBef>
                <a:spcPts val="295"/>
              </a:spcBef>
            </a:pPr>
            <a:r>
              <a:rPr sz="1800" dirty="0">
                <a:latin typeface="Times New Roman"/>
                <a:cs typeface="Times New Roman"/>
              </a:rPr>
              <a:t>Actual</a:t>
            </a:r>
            <a:r>
              <a:rPr sz="1800" spc="-15" dirty="0">
                <a:latin typeface="Times New Roman"/>
                <a:cs typeface="Times New Roman"/>
              </a:rPr>
              <a:t> </a:t>
            </a:r>
            <a:r>
              <a:rPr sz="1800" spc="-5" dirty="0">
                <a:latin typeface="Times New Roman"/>
                <a:cs typeface="Times New Roman"/>
              </a:rPr>
              <a:t>fusion</a:t>
            </a:r>
            <a:r>
              <a:rPr sz="1800" spc="5" dirty="0">
                <a:latin typeface="Times New Roman"/>
                <a:cs typeface="Times New Roman"/>
              </a:rPr>
              <a:t> </a:t>
            </a:r>
            <a:r>
              <a:rPr sz="1800" dirty="0">
                <a:latin typeface="Times New Roman"/>
                <a:cs typeface="Times New Roman"/>
              </a:rPr>
              <a:t>between</a:t>
            </a:r>
            <a:r>
              <a:rPr sz="1800" spc="-5"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dirty="0">
                <a:latin typeface="Times New Roman"/>
                <a:cs typeface="Times New Roman"/>
              </a:rPr>
              <a:t>oocyte</a:t>
            </a:r>
            <a:r>
              <a:rPr sz="1800" spc="-20" dirty="0">
                <a:latin typeface="Times New Roman"/>
                <a:cs typeface="Times New Roman"/>
              </a:rPr>
              <a:t> </a:t>
            </a:r>
            <a:r>
              <a:rPr sz="1800" spc="-5" dirty="0">
                <a:latin typeface="Times New Roman"/>
                <a:cs typeface="Times New Roman"/>
              </a:rPr>
              <a:t>membrane</a:t>
            </a:r>
            <a:r>
              <a:rPr sz="1800" spc="5" dirty="0">
                <a:latin typeface="Times New Roman"/>
                <a:cs typeface="Times New Roman"/>
              </a:rPr>
              <a:t> </a:t>
            </a:r>
            <a:r>
              <a:rPr sz="1800" dirty="0">
                <a:latin typeface="Times New Roman"/>
                <a:cs typeface="Times New Roman"/>
              </a:rPr>
              <a:t>and</a:t>
            </a:r>
            <a:r>
              <a:rPr sz="1800" spc="5"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spc="-5" dirty="0">
                <a:latin typeface="Times New Roman"/>
                <a:cs typeface="Times New Roman"/>
              </a:rPr>
              <a:t>membrane</a:t>
            </a:r>
            <a:r>
              <a:rPr sz="1800" spc="10" dirty="0">
                <a:latin typeface="Times New Roman"/>
                <a:cs typeface="Times New Roman"/>
              </a:rPr>
              <a:t> </a:t>
            </a:r>
            <a:r>
              <a:rPr sz="1800" dirty="0">
                <a:latin typeface="Times New Roman"/>
                <a:cs typeface="Times New Roman"/>
              </a:rPr>
              <a:t>that</a:t>
            </a:r>
            <a:r>
              <a:rPr sz="1800" spc="-15" dirty="0">
                <a:latin typeface="Times New Roman"/>
                <a:cs typeface="Times New Roman"/>
              </a:rPr>
              <a:t> </a:t>
            </a:r>
            <a:r>
              <a:rPr sz="1800" dirty="0">
                <a:latin typeface="Times New Roman"/>
                <a:cs typeface="Times New Roman"/>
              </a:rPr>
              <a:t>covers</a:t>
            </a:r>
            <a:endParaRPr sz="1800">
              <a:latin typeface="Times New Roman"/>
              <a:cs typeface="Times New Roman"/>
            </a:endParaRPr>
          </a:p>
          <a:p>
            <a:pPr algn="ctr">
              <a:lnSpc>
                <a:spcPct val="100000"/>
              </a:lnSpc>
              <a:spcBef>
                <a:spcPts val="5"/>
              </a:spcBef>
            </a:pP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sperm</a:t>
            </a:r>
            <a:r>
              <a:rPr sz="1800" spc="-25" dirty="0">
                <a:latin typeface="Times New Roman"/>
                <a:cs typeface="Times New Roman"/>
              </a:rPr>
              <a:t> </a:t>
            </a:r>
            <a:r>
              <a:rPr sz="1800" dirty="0">
                <a:latin typeface="Times New Roman"/>
                <a:cs typeface="Times New Roman"/>
              </a:rPr>
              <a:t>head</a:t>
            </a:r>
            <a:r>
              <a:rPr sz="1800" spc="-30" dirty="0">
                <a:latin typeface="Times New Roman"/>
                <a:cs typeface="Times New Roman"/>
              </a:rPr>
              <a:t> </a:t>
            </a:r>
            <a:r>
              <a:rPr sz="1800" spc="-5" dirty="0">
                <a:latin typeface="Times New Roman"/>
                <a:cs typeface="Times New Roman"/>
              </a:rPr>
              <a:t>is</a:t>
            </a:r>
            <a:endParaRPr sz="1800">
              <a:latin typeface="Times New Roman"/>
              <a:cs typeface="Times New Roman"/>
            </a:endParaRPr>
          </a:p>
          <a:p>
            <a:pPr marL="54610" algn="ctr">
              <a:lnSpc>
                <a:spcPct val="100000"/>
              </a:lnSpc>
            </a:pPr>
            <a:r>
              <a:rPr sz="1800" b="1" spc="-5" dirty="0">
                <a:latin typeface="Times New Roman"/>
                <a:cs typeface="Times New Roman"/>
              </a:rPr>
              <a:t>accomplished </a:t>
            </a:r>
            <a:r>
              <a:rPr sz="1800" b="1" dirty="0">
                <a:latin typeface="Times New Roman"/>
                <a:cs typeface="Times New Roman"/>
              </a:rPr>
              <a:t>at</a:t>
            </a:r>
            <a:r>
              <a:rPr sz="1800" b="1" spc="-5" dirty="0">
                <a:latin typeface="Times New Roman"/>
                <a:cs typeface="Times New Roman"/>
              </a:rPr>
              <a:t> the</a:t>
            </a:r>
            <a:r>
              <a:rPr sz="1800" b="1" spc="15" dirty="0">
                <a:latin typeface="Times New Roman"/>
                <a:cs typeface="Times New Roman"/>
              </a:rPr>
              <a:t> </a:t>
            </a:r>
            <a:r>
              <a:rPr sz="1800" b="1" spc="-5" dirty="0">
                <a:latin typeface="Times New Roman"/>
                <a:cs typeface="Times New Roman"/>
              </a:rPr>
              <a:t>acrosomal</a:t>
            </a:r>
            <a:r>
              <a:rPr sz="1800" b="1" spc="-10" dirty="0">
                <a:latin typeface="Times New Roman"/>
                <a:cs typeface="Times New Roman"/>
              </a:rPr>
              <a:t> </a:t>
            </a:r>
            <a:r>
              <a:rPr sz="1800" b="1" spc="-5" dirty="0">
                <a:latin typeface="Times New Roman"/>
                <a:cs typeface="Times New Roman"/>
              </a:rPr>
              <a:t>reaction</a:t>
            </a:r>
            <a:endParaRPr sz="1800">
              <a:latin typeface="Times New Roman"/>
              <a:cs typeface="Times New Roman"/>
            </a:endParaRPr>
          </a:p>
          <a:p>
            <a:pPr marL="288290" marR="229870" algn="ctr">
              <a:lnSpc>
                <a:spcPct val="100000"/>
              </a:lnSpc>
            </a:pPr>
            <a:r>
              <a:rPr sz="1800" spc="-5" dirty="0">
                <a:latin typeface="Times New Roman"/>
                <a:cs typeface="Times New Roman"/>
              </a:rPr>
              <a:t>when</a:t>
            </a:r>
            <a:r>
              <a:rPr sz="1800" spc="10" dirty="0">
                <a:latin typeface="Times New Roman"/>
                <a:cs typeface="Times New Roman"/>
              </a:rPr>
              <a:t> </a:t>
            </a:r>
            <a:r>
              <a:rPr sz="1800" spc="-5" dirty="0">
                <a:latin typeface="Times New Roman"/>
                <a:cs typeface="Times New Roman"/>
              </a:rPr>
              <a:t>the</a:t>
            </a:r>
            <a:r>
              <a:rPr sz="1800" spc="5" dirty="0">
                <a:latin typeface="Times New Roman"/>
                <a:cs typeface="Times New Roman"/>
              </a:rPr>
              <a:t> </a:t>
            </a:r>
            <a:r>
              <a:rPr sz="1800" spc="-5" dirty="0">
                <a:latin typeface="Times New Roman"/>
                <a:cs typeface="Times New Roman"/>
              </a:rPr>
              <a:t>plasma</a:t>
            </a:r>
            <a:r>
              <a:rPr sz="1800" spc="5" dirty="0">
                <a:latin typeface="Times New Roman"/>
                <a:cs typeface="Times New Roman"/>
              </a:rPr>
              <a:t> </a:t>
            </a:r>
            <a:r>
              <a:rPr sz="1800" spc="-5" dirty="0">
                <a:latin typeface="Times New Roman"/>
                <a:cs typeface="Times New Roman"/>
              </a:rPr>
              <a:t>membrane</a:t>
            </a:r>
            <a:r>
              <a:rPr sz="1800" spc="10" dirty="0">
                <a:latin typeface="Times New Roman"/>
                <a:cs typeface="Times New Roman"/>
              </a:rPr>
              <a:t> </a:t>
            </a:r>
            <a:r>
              <a:rPr sz="1800" dirty="0">
                <a:latin typeface="Times New Roman"/>
                <a:cs typeface="Times New Roman"/>
              </a:rPr>
              <a:t>covering</a:t>
            </a:r>
            <a:r>
              <a:rPr sz="1800" spc="10" dirty="0">
                <a:latin typeface="Times New Roman"/>
                <a:cs typeface="Times New Roman"/>
              </a:rPr>
              <a:t> </a:t>
            </a:r>
            <a:r>
              <a:rPr sz="1800" spc="-5" dirty="0">
                <a:latin typeface="Times New Roman"/>
                <a:cs typeface="Times New Roman"/>
              </a:rPr>
              <a:t>the</a:t>
            </a:r>
            <a:r>
              <a:rPr sz="1800" spc="5" dirty="0">
                <a:latin typeface="Times New Roman"/>
                <a:cs typeface="Times New Roman"/>
              </a:rPr>
              <a:t> </a:t>
            </a:r>
            <a:r>
              <a:rPr sz="1800" dirty="0">
                <a:latin typeface="Times New Roman"/>
                <a:cs typeface="Times New Roman"/>
              </a:rPr>
              <a:t>head</a:t>
            </a:r>
            <a:r>
              <a:rPr sz="1800" spc="-15" dirty="0">
                <a:latin typeface="Times New Roman"/>
                <a:cs typeface="Times New Roman"/>
              </a:rPr>
              <a:t> </a:t>
            </a:r>
            <a:r>
              <a:rPr sz="1800" dirty="0">
                <a:latin typeface="Times New Roman"/>
                <a:cs typeface="Times New Roman"/>
              </a:rPr>
              <a:t>cap</a:t>
            </a:r>
            <a:r>
              <a:rPr sz="1800" spc="-5" dirty="0">
                <a:latin typeface="Times New Roman"/>
                <a:cs typeface="Times New Roman"/>
              </a:rPr>
              <a:t> </a:t>
            </a:r>
            <a:r>
              <a:rPr sz="1800" dirty="0">
                <a:latin typeface="Times New Roman"/>
                <a:cs typeface="Times New Roman"/>
              </a:rPr>
              <a:t>disappears</a:t>
            </a:r>
            <a:r>
              <a:rPr sz="1800" spc="5" dirty="0">
                <a:latin typeface="Times New Roman"/>
                <a:cs typeface="Times New Roman"/>
              </a:rPr>
              <a:t> </a:t>
            </a:r>
            <a:r>
              <a:rPr sz="1800" spc="-5" dirty="0">
                <a:latin typeface="Times New Roman"/>
                <a:cs typeface="Times New Roman"/>
              </a:rPr>
              <a:t>during</a:t>
            </a:r>
            <a:r>
              <a:rPr sz="1800" dirty="0">
                <a:latin typeface="Times New Roman"/>
                <a:cs typeface="Times New Roman"/>
              </a:rPr>
              <a:t> </a:t>
            </a:r>
            <a:r>
              <a:rPr sz="1800" spc="-5" dirty="0">
                <a:latin typeface="Times New Roman"/>
                <a:cs typeface="Times New Roman"/>
              </a:rPr>
              <a:t>the </a:t>
            </a:r>
            <a:r>
              <a:rPr sz="1800" spc="-434" dirty="0">
                <a:latin typeface="Times New Roman"/>
                <a:cs typeface="Times New Roman"/>
              </a:rPr>
              <a:t> </a:t>
            </a:r>
            <a:r>
              <a:rPr sz="1800" spc="-5" dirty="0">
                <a:latin typeface="Times New Roman"/>
                <a:cs typeface="Times New Roman"/>
              </a:rPr>
              <a:t>acrosome </a:t>
            </a:r>
            <a:r>
              <a:rPr sz="1800" dirty="0">
                <a:latin typeface="Times New Roman"/>
                <a:cs typeface="Times New Roman"/>
              </a:rPr>
              <a:t>reaction.</a:t>
            </a:r>
            <a:endParaRPr sz="1800">
              <a:latin typeface="Times New Roman"/>
              <a:cs typeface="Times New Roman"/>
            </a:endParaRPr>
          </a:p>
        </p:txBody>
      </p:sp>
      <p:pic>
        <p:nvPicPr>
          <p:cNvPr id="5" name="object 5"/>
          <p:cNvPicPr/>
          <p:nvPr/>
        </p:nvPicPr>
        <p:blipFill>
          <a:blip r:embed="rId3" cstate="print"/>
          <a:stretch>
            <a:fillRect/>
          </a:stretch>
        </p:blipFill>
        <p:spPr>
          <a:xfrm>
            <a:off x="3987593" y="2593060"/>
            <a:ext cx="3518107" cy="4264937"/>
          </a:xfrm>
          <a:prstGeom prst="rect">
            <a:avLst/>
          </a:prstGeom>
        </p:spPr>
      </p:pic>
      <p:sp>
        <p:nvSpPr>
          <p:cNvPr id="7" name="object 7"/>
          <p:cNvSpPr txBox="1"/>
          <p:nvPr/>
        </p:nvSpPr>
        <p:spPr>
          <a:xfrm>
            <a:off x="8690609" y="6431686"/>
            <a:ext cx="187325"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888888"/>
                </a:solidFill>
                <a:latin typeface="Times New Roman"/>
                <a:cs typeface="Times New Roman"/>
              </a:rPr>
              <a:t>18</a:t>
            </a:r>
            <a:endParaRPr sz="1200">
              <a:latin typeface="Times New Roman"/>
              <a:cs typeface="Times New Roman"/>
            </a:endParaRPr>
          </a:p>
        </p:txBody>
      </p:sp>
      <p:sp>
        <p:nvSpPr>
          <p:cNvPr id="11" name="object 11"/>
          <p:cNvSpPr txBox="1"/>
          <p:nvPr/>
        </p:nvSpPr>
        <p:spPr>
          <a:xfrm>
            <a:off x="1857755" y="4975859"/>
            <a:ext cx="2047239" cy="370840"/>
          </a:xfrm>
          <a:prstGeom prst="rect">
            <a:avLst/>
          </a:prstGeom>
          <a:solidFill>
            <a:srgbClr val="FFC000"/>
          </a:solidFill>
          <a:ln w="12192">
            <a:solidFill>
              <a:srgbClr val="BB8B00"/>
            </a:solidFill>
          </a:ln>
        </p:spPr>
        <p:txBody>
          <a:bodyPr vert="horz" wrap="square" lIns="0" tIns="39370" rIns="0" bIns="0" rtlCol="0">
            <a:spAutoFit/>
          </a:bodyPr>
          <a:lstStyle/>
          <a:p>
            <a:pPr marL="92075">
              <a:lnSpc>
                <a:spcPct val="100000"/>
              </a:lnSpc>
              <a:spcBef>
                <a:spcPts val="310"/>
              </a:spcBef>
            </a:pPr>
            <a:r>
              <a:rPr sz="1800" b="1" u="heavy" dirty="0">
                <a:uFill>
                  <a:solidFill>
                    <a:srgbClr val="000000"/>
                  </a:solidFill>
                </a:uFill>
                <a:latin typeface="Times New Roman"/>
                <a:cs typeface="Times New Roman"/>
              </a:rPr>
              <a:t>Female</a:t>
            </a:r>
            <a:r>
              <a:rPr sz="1800" b="1" u="heavy" spc="-50" dirty="0">
                <a:uFill>
                  <a:solidFill>
                    <a:srgbClr val="000000"/>
                  </a:solidFill>
                </a:uFill>
                <a:latin typeface="Times New Roman"/>
                <a:cs typeface="Times New Roman"/>
              </a:rPr>
              <a:t> </a:t>
            </a:r>
            <a:r>
              <a:rPr sz="1800" b="1" u="heavy" spc="-5" dirty="0">
                <a:uFill>
                  <a:solidFill>
                    <a:srgbClr val="000000"/>
                  </a:solidFill>
                </a:uFill>
                <a:latin typeface="Times New Roman"/>
                <a:cs typeface="Times New Roman"/>
              </a:rPr>
              <a:t>pronucleus</a:t>
            </a:r>
            <a:endParaRPr sz="1800">
              <a:latin typeface="Times New Roman"/>
              <a:cs typeface="Times New Roman"/>
            </a:endParaRPr>
          </a:p>
        </p:txBody>
      </p:sp>
      <p:sp>
        <p:nvSpPr>
          <p:cNvPr id="12" name="object 12"/>
          <p:cNvSpPr/>
          <p:nvPr/>
        </p:nvSpPr>
        <p:spPr>
          <a:xfrm>
            <a:off x="3904488" y="5122164"/>
            <a:ext cx="1303020" cy="76200"/>
          </a:xfrm>
          <a:custGeom>
            <a:avLst/>
            <a:gdLst/>
            <a:ahLst/>
            <a:cxnLst/>
            <a:rect l="l" t="t" r="r" b="b"/>
            <a:pathLst>
              <a:path w="1303020" h="76200">
                <a:moveTo>
                  <a:pt x="1226820" y="0"/>
                </a:moveTo>
                <a:lnTo>
                  <a:pt x="1226820" y="76200"/>
                </a:lnTo>
                <a:lnTo>
                  <a:pt x="1290320" y="44450"/>
                </a:lnTo>
                <a:lnTo>
                  <a:pt x="1239520" y="44450"/>
                </a:lnTo>
                <a:lnTo>
                  <a:pt x="1239520" y="31750"/>
                </a:lnTo>
                <a:lnTo>
                  <a:pt x="1290320" y="31750"/>
                </a:lnTo>
                <a:lnTo>
                  <a:pt x="1226820" y="0"/>
                </a:lnTo>
                <a:close/>
              </a:path>
              <a:path w="1303020" h="76200">
                <a:moveTo>
                  <a:pt x="1226820" y="31750"/>
                </a:moveTo>
                <a:lnTo>
                  <a:pt x="0" y="31750"/>
                </a:lnTo>
                <a:lnTo>
                  <a:pt x="0" y="44450"/>
                </a:lnTo>
                <a:lnTo>
                  <a:pt x="1226820" y="44450"/>
                </a:lnTo>
                <a:lnTo>
                  <a:pt x="1226820" y="31750"/>
                </a:lnTo>
                <a:close/>
              </a:path>
              <a:path w="1303020" h="76200">
                <a:moveTo>
                  <a:pt x="1290320" y="31750"/>
                </a:moveTo>
                <a:lnTo>
                  <a:pt x="1239520" y="31750"/>
                </a:lnTo>
                <a:lnTo>
                  <a:pt x="1239520" y="44450"/>
                </a:lnTo>
                <a:lnTo>
                  <a:pt x="1290320" y="44450"/>
                </a:lnTo>
                <a:lnTo>
                  <a:pt x="1303020" y="38100"/>
                </a:lnTo>
                <a:lnTo>
                  <a:pt x="1290320" y="31750"/>
                </a:lnTo>
                <a:close/>
              </a:path>
            </a:pathLst>
          </a:custGeom>
          <a:solidFill>
            <a:srgbClr val="000000"/>
          </a:solidFill>
        </p:spPr>
        <p:txBody>
          <a:bodyPr wrap="square" lIns="0" tIns="0" rIns="0" bIns="0" rtlCol="0"/>
          <a:lstStyle/>
          <a:p>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83663" y="789429"/>
            <a:ext cx="5065015" cy="4743454"/>
          </a:xfrm>
          <a:prstGeom prst="rect">
            <a:avLst/>
          </a:prstGeom>
        </p:spPr>
      </p:pic>
      <p:sp>
        <p:nvSpPr>
          <p:cNvPr id="3" name="object 3"/>
          <p:cNvSpPr/>
          <p:nvPr/>
        </p:nvSpPr>
        <p:spPr>
          <a:xfrm>
            <a:off x="7239000" y="414527"/>
            <a:ext cx="3001010" cy="3599815"/>
          </a:xfrm>
          <a:custGeom>
            <a:avLst/>
            <a:gdLst/>
            <a:ahLst/>
            <a:cxnLst/>
            <a:rect l="l" t="t" r="r" b="b"/>
            <a:pathLst>
              <a:path w="3001009" h="3599815">
                <a:moveTo>
                  <a:pt x="3000755" y="0"/>
                </a:moveTo>
                <a:lnTo>
                  <a:pt x="0" y="0"/>
                </a:lnTo>
                <a:lnTo>
                  <a:pt x="0" y="3599688"/>
                </a:lnTo>
                <a:lnTo>
                  <a:pt x="3000755" y="3599688"/>
                </a:lnTo>
                <a:lnTo>
                  <a:pt x="3000755" y="0"/>
                </a:lnTo>
                <a:close/>
              </a:path>
            </a:pathLst>
          </a:custGeom>
          <a:solidFill>
            <a:srgbClr val="FFC000"/>
          </a:solidFill>
        </p:spPr>
        <p:txBody>
          <a:bodyPr wrap="square" lIns="0" tIns="0" rIns="0" bIns="0" rtlCol="0"/>
          <a:lstStyle/>
          <a:p>
            <a:endParaRPr/>
          </a:p>
        </p:txBody>
      </p:sp>
      <p:sp>
        <p:nvSpPr>
          <p:cNvPr id="4" name="object 4"/>
          <p:cNvSpPr txBox="1"/>
          <p:nvPr/>
        </p:nvSpPr>
        <p:spPr>
          <a:xfrm>
            <a:off x="7239000" y="414527"/>
            <a:ext cx="3001010" cy="3599815"/>
          </a:xfrm>
          <a:prstGeom prst="rect">
            <a:avLst/>
          </a:prstGeom>
          <a:ln w="12192">
            <a:solidFill>
              <a:srgbClr val="BB8B00"/>
            </a:solidFill>
          </a:ln>
        </p:spPr>
        <p:txBody>
          <a:bodyPr vert="horz" wrap="square" lIns="0" tIns="23495" rIns="0" bIns="0" rtlCol="0">
            <a:spAutoFit/>
          </a:bodyPr>
          <a:lstStyle/>
          <a:p>
            <a:pPr marL="182245" marR="113664" indent="-56515">
              <a:lnSpc>
                <a:spcPct val="100000"/>
              </a:lnSpc>
              <a:spcBef>
                <a:spcPts val="185"/>
              </a:spcBef>
              <a:buSzPct val="93750"/>
              <a:buFont typeface="Wingdings"/>
              <a:buChar char=""/>
              <a:tabLst>
                <a:tab pos="288290" algn="l"/>
              </a:tabLst>
            </a:pPr>
            <a:r>
              <a:rPr sz="1600" spc="-30" dirty="0">
                <a:latin typeface="Times New Roman"/>
                <a:cs typeface="Times New Roman"/>
              </a:rPr>
              <a:t>The</a:t>
            </a:r>
            <a:r>
              <a:rPr sz="1600" spc="-15" dirty="0">
                <a:latin typeface="Times New Roman"/>
                <a:cs typeface="Times New Roman"/>
              </a:rPr>
              <a:t> </a:t>
            </a:r>
            <a:r>
              <a:rPr sz="1600" b="1" spc="-30" dirty="0">
                <a:latin typeface="Calibri"/>
                <a:cs typeface="Calibri"/>
              </a:rPr>
              <a:t>uterine </a:t>
            </a:r>
            <a:r>
              <a:rPr sz="1600" b="1" spc="-60" dirty="0">
                <a:latin typeface="Calibri"/>
                <a:cs typeface="Calibri"/>
              </a:rPr>
              <a:t>tubes</a:t>
            </a:r>
            <a:r>
              <a:rPr sz="1600" b="1" spc="-20" dirty="0">
                <a:latin typeface="Calibri"/>
                <a:cs typeface="Calibri"/>
              </a:rPr>
              <a:t> </a:t>
            </a:r>
            <a:r>
              <a:rPr sz="1600" b="1" spc="-15" dirty="0">
                <a:latin typeface="Calibri"/>
                <a:cs typeface="Calibri"/>
              </a:rPr>
              <a:t>(Fallopian)</a:t>
            </a:r>
            <a:r>
              <a:rPr sz="1600" b="1" spc="-25" dirty="0">
                <a:latin typeface="Calibri"/>
                <a:cs typeface="Calibri"/>
              </a:rPr>
              <a:t> </a:t>
            </a:r>
            <a:r>
              <a:rPr sz="1600" b="1" spc="-5" dirty="0">
                <a:latin typeface="Times New Roman"/>
                <a:cs typeface="Times New Roman"/>
              </a:rPr>
              <a:t>or </a:t>
            </a:r>
            <a:r>
              <a:rPr sz="1600" b="1" spc="-385" dirty="0">
                <a:latin typeface="Times New Roman"/>
                <a:cs typeface="Times New Roman"/>
              </a:rPr>
              <a:t> </a:t>
            </a:r>
            <a:r>
              <a:rPr sz="1600" b="1" spc="-5" dirty="0">
                <a:latin typeface="Times New Roman"/>
                <a:cs typeface="Times New Roman"/>
              </a:rPr>
              <a:t>oviducts</a:t>
            </a:r>
            <a:r>
              <a:rPr sz="1600" b="1" spc="-10" dirty="0">
                <a:latin typeface="Times New Roman"/>
                <a:cs typeface="Times New Roman"/>
              </a:rPr>
              <a:t> </a:t>
            </a:r>
            <a:r>
              <a:rPr sz="1600" spc="40" dirty="0">
                <a:latin typeface="Times New Roman"/>
                <a:cs typeface="Times New Roman"/>
              </a:rPr>
              <a:t>are</a:t>
            </a:r>
            <a:r>
              <a:rPr sz="1600" spc="-5" dirty="0">
                <a:latin typeface="Times New Roman"/>
                <a:cs typeface="Times New Roman"/>
              </a:rPr>
              <a:t> </a:t>
            </a:r>
            <a:r>
              <a:rPr sz="1600" spc="25" dirty="0">
                <a:latin typeface="Times New Roman"/>
                <a:cs typeface="Times New Roman"/>
              </a:rPr>
              <a:t>about</a:t>
            </a:r>
            <a:r>
              <a:rPr sz="1600" spc="-15" dirty="0">
                <a:latin typeface="Times New Roman"/>
                <a:cs typeface="Times New Roman"/>
              </a:rPr>
              <a:t> </a:t>
            </a:r>
            <a:r>
              <a:rPr sz="1600" b="1" u="sng" spc="70" dirty="0">
                <a:uFill>
                  <a:solidFill>
                    <a:srgbClr val="000000"/>
                  </a:solidFill>
                </a:uFill>
                <a:latin typeface="Calibri"/>
                <a:cs typeface="Calibri"/>
              </a:rPr>
              <a:t>4</a:t>
            </a:r>
            <a:r>
              <a:rPr sz="1600" b="1" u="sng" spc="-5" dirty="0">
                <a:uFill>
                  <a:solidFill>
                    <a:srgbClr val="000000"/>
                  </a:solidFill>
                </a:uFill>
                <a:latin typeface="Calibri"/>
                <a:cs typeface="Calibri"/>
              </a:rPr>
              <a:t> </a:t>
            </a:r>
            <a:r>
              <a:rPr sz="1600" b="1" u="sng" spc="30" dirty="0">
                <a:uFill>
                  <a:solidFill>
                    <a:srgbClr val="000000"/>
                  </a:solidFill>
                </a:uFill>
                <a:latin typeface="Calibri"/>
                <a:cs typeface="Calibri"/>
              </a:rPr>
              <a:t>in</a:t>
            </a:r>
            <a:r>
              <a:rPr sz="1600" b="1" spc="-15" dirty="0">
                <a:latin typeface="Calibri"/>
                <a:cs typeface="Calibri"/>
              </a:rPr>
              <a:t> </a:t>
            </a:r>
            <a:r>
              <a:rPr sz="1600" spc="40" dirty="0">
                <a:latin typeface="Times New Roman"/>
                <a:cs typeface="Times New Roman"/>
              </a:rPr>
              <a:t>(10</a:t>
            </a:r>
            <a:r>
              <a:rPr sz="1600" spc="5" dirty="0">
                <a:latin typeface="Times New Roman"/>
                <a:cs typeface="Times New Roman"/>
              </a:rPr>
              <a:t> </a:t>
            </a:r>
            <a:r>
              <a:rPr sz="1600" dirty="0">
                <a:latin typeface="Times New Roman"/>
                <a:cs typeface="Times New Roman"/>
              </a:rPr>
              <a:t>cm)</a:t>
            </a:r>
            <a:endParaRPr sz="1600">
              <a:latin typeface="Times New Roman"/>
              <a:cs typeface="Times New Roman"/>
            </a:endParaRPr>
          </a:p>
          <a:p>
            <a:pPr marL="1316990">
              <a:lnSpc>
                <a:spcPts val="1860"/>
              </a:lnSpc>
            </a:pPr>
            <a:r>
              <a:rPr sz="1600" spc="5" dirty="0">
                <a:latin typeface="Times New Roman"/>
                <a:cs typeface="Times New Roman"/>
              </a:rPr>
              <a:t>long</a:t>
            </a:r>
            <a:endParaRPr sz="1600">
              <a:latin typeface="Times New Roman"/>
              <a:cs typeface="Times New Roman"/>
            </a:endParaRPr>
          </a:p>
          <a:p>
            <a:pPr marL="361315" marR="188595" lvl="1" indent="-361315">
              <a:lnSpc>
                <a:spcPts val="1920"/>
              </a:lnSpc>
              <a:spcBef>
                <a:spcPts val="90"/>
              </a:spcBef>
              <a:buSzPct val="93750"/>
              <a:buFont typeface="Wingdings"/>
              <a:buChar char=""/>
              <a:tabLst>
                <a:tab pos="361315" algn="l"/>
              </a:tabLst>
            </a:pPr>
            <a:r>
              <a:rPr sz="1600" spc="25" dirty="0">
                <a:latin typeface="Times New Roman"/>
                <a:cs typeface="Times New Roman"/>
              </a:rPr>
              <a:t>th</a:t>
            </a:r>
            <a:r>
              <a:rPr sz="1600" spc="20" dirty="0">
                <a:latin typeface="Times New Roman"/>
                <a:cs typeface="Times New Roman"/>
              </a:rPr>
              <a:t>e</a:t>
            </a:r>
            <a:r>
              <a:rPr sz="1600" spc="-55" dirty="0">
                <a:latin typeface="Times New Roman"/>
                <a:cs typeface="Times New Roman"/>
              </a:rPr>
              <a:t>y</a:t>
            </a:r>
            <a:r>
              <a:rPr sz="1600" dirty="0">
                <a:latin typeface="Times New Roman"/>
                <a:cs typeface="Times New Roman"/>
              </a:rPr>
              <a:t> </a:t>
            </a:r>
            <a:r>
              <a:rPr sz="1600" spc="-15" dirty="0">
                <a:latin typeface="Times New Roman"/>
                <a:cs typeface="Times New Roman"/>
              </a:rPr>
              <a:t>lie </a:t>
            </a:r>
            <a:r>
              <a:rPr sz="1600" spc="30" dirty="0">
                <a:latin typeface="Times New Roman"/>
                <a:cs typeface="Times New Roman"/>
              </a:rPr>
              <a:t>in</a:t>
            </a:r>
            <a:r>
              <a:rPr sz="1600" dirty="0">
                <a:latin typeface="Times New Roman"/>
                <a:cs typeface="Times New Roman"/>
              </a:rPr>
              <a:t> </a:t>
            </a:r>
            <a:r>
              <a:rPr sz="1600" spc="30" dirty="0">
                <a:latin typeface="Times New Roman"/>
                <a:cs typeface="Times New Roman"/>
              </a:rPr>
              <a:t>the</a:t>
            </a:r>
            <a:r>
              <a:rPr sz="1600" spc="-10" dirty="0">
                <a:latin typeface="Times New Roman"/>
                <a:cs typeface="Times New Roman"/>
              </a:rPr>
              <a:t> </a:t>
            </a:r>
            <a:r>
              <a:rPr sz="1650" b="1" i="1" u="sng" spc="10" dirty="0">
                <a:uFill>
                  <a:solidFill>
                    <a:srgbClr val="000000"/>
                  </a:solidFill>
                </a:uFill>
                <a:latin typeface="Calibri"/>
                <a:cs typeface="Calibri"/>
              </a:rPr>
              <a:t>f</a:t>
            </a:r>
            <a:r>
              <a:rPr sz="1650" b="1" i="1" u="sng" spc="15" dirty="0">
                <a:uFill>
                  <a:solidFill>
                    <a:srgbClr val="000000"/>
                  </a:solidFill>
                </a:uFill>
                <a:latin typeface="Calibri"/>
                <a:cs typeface="Calibri"/>
              </a:rPr>
              <a:t>r</a:t>
            </a:r>
            <a:r>
              <a:rPr sz="1650" b="1" i="1" u="sng" spc="-114" dirty="0">
                <a:uFill>
                  <a:solidFill>
                    <a:srgbClr val="000000"/>
                  </a:solidFill>
                </a:uFill>
                <a:latin typeface="Calibri"/>
                <a:cs typeface="Calibri"/>
              </a:rPr>
              <a:t>ee</a:t>
            </a:r>
            <a:r>
              <a:rPr sz="1650" b="1" i="1" u="sng" spc="-30" dirty="0">
                <a:uFill>
                  <a:solidFill>
                    <a:srgbClr val="000000"/>
                  </a:solidFill>
                </a:uFill>
                <a:latin typeface="Calibri"/>
                <a:cs typeface="Calibri"/>
              </a:rPr>
              <a:t> </a:t>
            </a:r>
            <a:r>
              <a:rPr sz="1650" b="1" i="1" u="sng" spc="-75" dirty="0">
                <a:uFill>
                  <a:solidFill>
                    <a:srgbClr val="000000"/>
                  </a:solidFill>
                </a:uFill>
                <a:latin typeface="Calibri"/>
                <a:cs typeface="Calibri"/>
              </a:rPr>
              <a:t>e</a:t>
            </a:r>
            <a:r>
              <a:rPr sz="1650" b="1" i="1" u="sng" spc="-90" dirty="0">
                <a:uFill>
                  <a:solidFill>
                    <a:srgbClr val="000000"/>
                  </a:solidFill>
                </a:uFill>
                <a:latin typeface="Calibri"/>
                <a:cs typeface="Calibri"/>
              </a:rPr>
              <a:t>d</a:t>
            </a:r>
            <a:r>
              <a:rPr sz="1650" b="1" i="1" u="sng" spc="-85" dirty="0">
                <a:uFill>
                  <a:solidFill>
                    <a:srgbClr val="000000"/>
                  </a:solidFill>
                </a:uFill>
                <a:latin typeface="Calibri"/>
                <a:cs typeface="Calibri"/>
              </a:rPr>
              <a:t>g</a:t>
            </a:r>
            <a:r>
              <a:rPr sz="1650" b="1" i="1" u="sng" spc="-114" dirty="0">
                <a:uFill>
                  <a:solidFill>
                    <a:srgbClr val="000000"/>
                  </a:solidFill>
                </a:uFill>
                <a:latin typeface="Calibri"/>
                <a:cs typeface="Calibri"/>
              </a:rPr>
              <a:t>e</a:t>
            </a:r>
            <a:r>
              <a:rPr sz="1650" b="1" i="1" u="sng" spc="-30" dirty="0">
                <a:uFill>
                  <a:solidFill>
                    <a:srgbClr val="000000"/>
                  </a:solidFill>
                </a:uFill>
                <a:latin typeface="Calibri"/>
                <a:cs typeface="Calibri"/>
              </a:rPr>
              <a:t> </a:t>
            </a:r>
            <a:r>
              <a:rPr sz="1650" b="1" i="1" u="sng" spc="-90" dirty="0">
                <a:uFill>
                  <a:solidFill>
                    <a:srgbClr val="000000"/>
                  </a:solidFill>
                </a:uFill>
                <a:latin typeface="Calibri"/>
                <a:cs typeface="Calibri"/>
              </a:rPr>
              <a:t>o</a:t>
            </a:r>
            <a:r>
              <a:rPr sz="1650" b="1" i="1" u="sng" spc="-25" dirty="0">
                <a:uFill>
                  <a:solidFill>
                    <a:srgbClr val="000000"/>
                  </a:solidFill>
                </a:uFill>
                <a:latin typeface="Calibri"/>
                <a:cs typeface="Calibri"/>
              </a:rPr>
              <a:t>f</a:t>
            </a:r>
            <a:r>
              <a:rPr sz="1650" b="1" i="1" u="sng" spc="-10" dirty="0">
                <a:uFill>
                  <a:solidFill>
                    <a:srgbClr val="000000"/>
                  </a:solidFill>
                </a:uFill>
                <a:latin typeface="Calibri"/>
                <a:cs typeface="Calibri"/>
              </a:rPr>
              <a:t> </a:t>
            </a:r>
            <a:r>
              <a:rPr sz="1650" b="1" i="1" u="sng" spc="-65" dirty="0">
                <a:uFill>
                  <a:solidFill>
                    <a:srgbClr val="000000"/>
                  </a:solidFill>
                </a:uFill>
                <a:latin typeface="Calibri"/>
                <a:cs typeface="Calibri"/>
              </a:rPr>
              <a:t>the </a:t>
            </a:r>
            <a:r>
              <a:rPr sz="1650" b="1" i="1" spc="-35" dirty="0">
                <a:latin typeface="Calibri"/>
                <a:cs typeface="Calibri"/>
              </a:rPr>
              <a:t> </a:t>
            </a:r>
            <a:r>
              <a:rPr sz="1650" b="1" i="1" u="sng" spc="-55" dirty="0">
                <a:uFill>
                  <a:solidFill>
                    <a:srgbClr val="000000"/>
                  </a:solidFill>
                </a:uFill>
                <a:latin typeface="Calibri"/>
                <a:cs typeface="Calibri"/>
              </a:rPr>
              <a:t>broad</a:t>
            </a:r>
            <a:r>
              <a:rPr sz="1650" b="1" i="1" u="sng" spc="-35" dirty="0">
                <a:uFill>
                  <a:solidFill>
                    <a:srgbClr val="000000"/>
                  </a:solidFill>
                </a:uFill>
                <a:latin typeface="Calibri"/>
                <a:cs typeface="Calibri"/>
              </a:rPr>
              <a:t> </a:t>
            </a:r>
            <a:r>
              <a:rPr sz="1650" b="1" i="1" u="sng" spc="-60" dirty="0">
                <a:uFill>
                  <a:solidFill>
                    <a:srgbClr val="000000"/>
                  </a:solidFill>
                </a:uFill>
                <a:latin typeface="Calibri"/>
                <a:cs typeface="Calibri"/>
              </a:rPr>
              <a:t>ligaments</a:t>
            </a:r>
            <a:endParaRPr sz="1650">
              <a:latin typeface="Calibri"/>
              <a:cs typeface="Calibri"/>
            </a:endParaRPr>
          </a:p>
          <a:p>
            <a:pPr marL="499745" lvl="2" indent="-162560">
              <a:lnSpc>
                <a:spcPts val="1855"/>
              </a:lnSpc>
              <a:buSzPct val="93750"/>
              <a:buFont typeface="Wingdings"/>
              <a:buChar char=""/>
              <a:tabLst>
                <a:tab pos="500380" algn="l"/>
              </a:tabLst>
            </a:pPr>
            <a:r>
              <a:rPr sz="1600" spc="25" dirty="0">
                <a:latin typeface="Times New Roman"/>
                <a:cs typeface="Times New Roman"/>
              </a:rPr>
              <a:t>open</a:t>
            </a:r>
            <a:r>
              <a:rPr sz="1600" spc="-20" dirty="0">
                <a:latin typeface="Times New Roman"/>
                <a:cs typeface="Times New Roman"/>
              </a:rPr>
              <a:t> </a:t>
            </a:r>
            <a:r>
              <a:rPr sz="1600" spc="15" dirty="0">
                <a:latin typeface="Times New Roman"/>
                <a:cs typeface="Times New Roman"/>
              </a:rPr>
              <a:t>into</a:t>
            </a:r>
            <a:r>
              <a:rPr sz="1600" spc="-5" dirty="0">
                <a:latin typeface="Times New Roman"/>
                <a:cs typeface="Times New Roman"/>
              </a:rPr>
              <a:t> </a:t>
            </a:r>
            <a:r>
              <a:rPr sz="1600" spc="25" dirty="0">
                <a:latin typeface="Times New Roman"/>
                <a:cs typeface="Times New Roman"/>
              </a:rPr>
              <a:t>the</a:t>
            </a:r>
            <a:r>
              <a:rPr sz="1600" spc="-20" dirty="0">
                <a:latin typeface="Times New Roman"/>
                <a:cs typeface="Times New Roman"/>
              </a:rPr>
              <a:t> </a:t>
            </a:r>
            <a:r>
              <a:rPr sz="1650" i="1" u="sng" spc="20" dirty="0">
                <a:uFill>
                  <a:solidFill>
                    <a:srgbClr val="000000"/>
                  </a:solidFill>
                </a:uFill>
                <a:latin typeface="Calibri"/>
                <a:cs typeface="Calibri"/>
              </a:rPr>
              <a:t>cornu</a:t>
            </a:r>
            <a:r>
              <a:rPr sz="1650" i="1" u="sng" spc="10" dirty="0">
                <a:uFill>
                  <a:solidFill>
                    <a:srgbClr val="000000"/>
                  </a:solidFill>
                </a:uFill>
                <a:latin typeface="Calibri"/>
                <a:cs typeface="Calibri"/>
              </a:rPr>
              <a:t> </a:t>
            </a:r>
            <a:r>
              <a:rPr sz="1650" i="1" u="sng" spc="-35" dirty="0">
                <a:uFill>
                  <a:solidFill>
                    <a:srgbClr val="000000"/>
                  </a:solidFill>
                </a:uFill>
                <a:latin typeface="Calibri"/>
                <a:cs typeface="Calibri"/>
              </a:rPr>
              <a:t>of</a:t>
            </a:r>
            <a:r>
              <a:rPr sz="1650" i="1" u="sng" spc="5" dirty="0">
                <a:uFill>
                  <a:solidFill>
                    <a:srgbClr val="000000"/>
                  </a:solidFill>
                </a:uFill>
                <a:latin typeface="Calibri"/>
                <a:cs typeface="Calibri"/>
              </a:rPr>
              <a:t> </a:t>
            </a:r>
            <a:r>
              <a:rPr sz="1650" i="1" u="sng" spc="-50" dirty="0">
                <a:uFill>
                  <a:solidFill>
                    <a:srgbClr val="000000"/>
                  </a:solidFill>
                </a:uFill>
                <a:latin typeface="Calibri"/>
                <a:cs typeface="Calibri"/>
              </a:rPr>
              <a:t>the</a:t>
            </a:r>
            <a:endParaRPr sz="1650">
              <a:latin typeface="Calibri"/>
              <a:cs typeface="Calibri"/>
            </a:endParaRPr>
          </a:p>
          <a:p>
            <a:pPr marL="1217930">
              <a:lnSpc>
                <a:spcPts val="1970"/>
              </a:lnSpc>
            </a:pPr>
            <a:r>
              <a:rPr sz="1650" i="1" u="sng" spc="-30" dirty="0">
                <a:uFill>
                  <a:solidFill>
                    <a:srgbClr val="000000"/>
                  </a:solidFill>
                </a:uFill>
                <a:latin typeface="Calibri"/>
                <a:cs typeface="Calibri"/>
              </a:rPr>
              <a:t>uterus</a:t>
            </a:r>
            <a:r>
              <a:rPr sz="1600" spc="-30" dirty="0">
                <a:latin typeface="Times New Roman"/>
                <a:cs typeface="Times New Roman"/>
              </a:rPr>
              <a:t>.</a:t>
            </a:r>
            <a:endParaRPr sz="1600">
              <a:latin typeface="Times New Roman"/>
              <a:cs typeface="Times New Roman"/>
            </a:endParaRPr>
          </a:p>
          <a:p>
            <a:pPr marL="1036319" lvl="3" indent="-162560">
              <a:lnSpc>
                <a:spcPct val="100000"/>
              </a:lnSpc>
              <a:spcBef>
                <a:spcPts val="110"/>
              </a:spcBef>
              <a:buSzPct val="93750"/>
              <a:buFont typeface="Wingdings"/>
              <a:buChar char=""/>
              <a:tabLst>
                <a:tab pos="1036955" algn="l"/>
              </a:tabLst>
            </a:pPr>
            <a:r>
              <a:rPr sz="1600" spc="-5" dirty="0">
                <a:latin typeface="Times New Roman"/>
                <a:cs typeface="Times New Roman"/>
              </a:rPr>
              <a:t>They</a:t>
            </a:r>
            <a:r>
              <a:rPr sz="1600" spc="-30" dirty="0">
                <a:latin typeface="Times New Roman"/>
                <a:cs typeface="Times New Roman"/>
              </a:rPr>
              <a:t> </a:t>
            </a:r>
            <a:r>
              <a:rPr sz="1600" spc="-5" dirty="0">
                <a:latin typeface="Times New Roman"/>
                <a:cs typeface="Times New Roman"/>
              </a:rPr>
              <a:t>provide</a:t>
            </a:r>
            <a:endParaRPr sz="1600">
              <a:latin typeface="Times New Roman"/>
              <a:cs typeface="Times New Roman"/>
            </a:endParaRPr>
          </a:p>
          <a:p>
            <a:pPr marL="338455" marR="168910" lvl="1" indent="-338455">
              <a:lnSpc>
                <a:spcPct val="100000"/>
              </a:lnSpc>
              <a:buSzPct val="93750"/>
              <a:buFont typeface="Wingdings"/>
              <a:buChar char=""/>
              <a:tabLst>
                <a:tab pos="338455" algn="l"/>
              </a:tabLst>
            </a:pPr>
            <a:r>
              <a:rPr sz="1600" dirty="0">
                <a:latin typeface="Times New Roman"/>
                <a:cs typeface="Times New Roman"/>
              </a:rPr>
              <a:t>1- </a:t>
            </a:r>
            <a:r>
              <a:rPr sz="1600" b="1" spc="-5" dirty="0">
                <a:latin typeface="Times New Roman"/>
                <a:cs typeface="Times New Roman"/>
              </a:rPr>
              <a:t>a </a:t>
            </a:r>
            <a:r>
              <a:rPr sz="1600" b="1" spc="-10" dirty="0">
                <a:latin typeface="Times New Roman"/>
                <a:cs typeface="Times New Roman"/>
              </a:rPr>
              <a:t>route </a:t>
            </a:r>
            <a:r>
              <a:rPr sz="1600" b="1" spc="-5" dirty="0">
                <a:latin typeface="Times New Roman"/>
                <a:cs typeface="Times New Roman"/>
              </a:rPr>
              <a:t>for sperm to </a:t>
            </a:r>
            <a:r>
              <a:rPr sz="1600" b="1" spc="-10" dirty="0">
                <a:latin typeface="Times New Roman"/>
                <a:cs typeface="Times New Roman"/>
              </a:rPr>
              <a:t>reach </a:t>
            </a:r>
            <a:r>
              <a:rPr sz="1600" b="1" spc="-385" dirty="0">
                <a:latin typeface="Times New Roman"/>
                <a:cs typeface="Times New Roman"/>
              </a:rPr>
              <a:t> </a:t>
            </a:r>
            <a:r>
              <a:rPr sz="1600" b="1" spc="-5" dirty="0">
                <a:latin typeface="Times New Roman"/>
                <a:cs typeface="Times New Roman"/>
              </a:rPr>
              <a:t>an</a:t>
            </a:r>
            <a:r>
              <a:rPr sz="1600" b="1" spc="-10" dirty="0">
                <a:latin typeface="Times New Roman"/>
                <a:cs typeface="Times New Roman"/>
              </a:rPr>
              <a:t> </a:t>
            </a:r>
            <a:r>
              <a:rPr sz="1600" b="1" spc="-5" dirty="0">
                <a:latin typeface="Times New Roman"/>
                <a:cs typeface="Times New Roman"/>
              </a:rPr>
              <a:t>ovum</a:t>
            </a:r>
            <a:endParaRPr sz="1600">
              <a:latin typeface="Times New Roman"/>
              <a:cs typeface="Times New Roman"/>
            </a:endParaRPr>
          </a:p>
          <a:p>
            <a:pPr marL="207010" marR="196850" lvl="2" indent="199390">
              <a:lnSpc>
                <a:spcPts val="1920"/>
              </a:lnSpc>
              <a:spcBef>
                <a:spcPts val="60"/>
              </a:spcBef>
              <a:buSzPct val="93750"/>
              <a:buFont typeface="Wingdings"/>
              <a:buChar char=""/>
              <a:tabLst>
                <a:tab pos="568960" algn="l"/>
              </a:tabLst>
            </a:pPr>
            <a:r>
              <a:rPr sz="1600" b="1" dirty="0">
                <a:latin typeface="Times New Roman"/>
                <a:cs typeface="Times New Roman"/>
              </a:rPr>
              <a:t>2- </a:t>
            </a:r>
            <a:r>
              <a:rPr sz="1600" b="1" u="heavy" spc="-15" dirty="0">
                <a:uFill>
                  <a:solidFill>
                    <a:srgbClr val="000000"/>
                  </a:solidFill>
                </a:uFill>
                <a:latin typeface="Times New Roman"/>
                <a:cs typeface="Times New Roman"/>
              </a:rPr>
              <a:t>Transport </a:t>
            </a:r>
            <a:r>
              <a:rPr sz="1600" b="1" u="heavy" spc="-5" dirty="0">
                <a:uFill>
                  <a:solidFill>
                    <a:srgbClr val="000000"/>
                  </a:solidFill>
                </a:uFill>
                <a:latin typeface="Times New Roman"/>
                <a:cs typeface="Times New Roman"/>
              </a:rPr>
              <a:t>secondary </a:t>
            </a:r>
            <a:r>
              <a:rPr sz="1600" b="1" dirty="0">
                <a:latin typeface="Times New Roman"/>
                <a:cs typeface="Times New Roman"/>
              </a:rPr>
              <a:t> </a:t>
            </a:r>
            <a:r>
              <a:rPr sz="1600" b="1" u="heavy" spc="-5" dirty="0">
                <a:uFill>
                  <a:solidFill>
                    <a:srgbClr val="000000"/>
                  </a:solidFill>
                </a:uFill>
                <a:latin typeface="Times New Roman"/>
                <a:cs typeface="Times New Roman"/>
              </a:rPr>
              <a:t>oocytes</a:t>
            </a:r>
            <a:r>
              <a:rPr sz="1600" b="1" u="heavy" spc="-10" dirty="0">
                <a:uFill>
                  <a:solidFill>
                    <a:srgbClr val="000000"/>
                  </a:solidFill>
                </a:uFill>
                <a:latin typeface="Times New Roman"/>
                <a:cs typeface="Times New Roman"/>
              </a:rPr>
              <a:t> </a:t>
            </a:r>
            <a:r>
              <a:rPr sz="1600" b="1" u="heavy" spc="-5" dirty="0">
                <a:uFill>
                  <a:solidFill>
                    <a:srgbClr val="000000"/>
                  </a:solidFill>
                </a:uFill>
                <a:latin typeface="Times New Roman"/>
                <a:cs typeface="Times New Roman"/>
              </a:rPr>
              <a:t>and</a:t>
            </a:r>
            <a:r>
              <a:rPr sz="1600" b="1" u="heavy" spc="-15" dirty="0">
                <a:uFill>
                  <a:solidFill>
                    <a:srgbClr val="000000"/>
                  </a:solidFill>
                </a:uFill>
                <a:latin typeface="Times New Roman"/>
                <a:cs typeface="Times New Roman"/>
              </a:rPr>
              <a:t> </a:t>
            </a:r>
            <a:r>
              <a:rPr sz="1600" b="1" u="heavy" spc="-5" dirty="0">
                <a:uFill>
                  <a:solidFill>
                    <a:srgbClr val="000000"/>
                  </a:solidFill>
                </a:uFill>
                <a:latin typeface="Times New Roman"/>
                <a:cs typeface="Times New Roman"/>
              </a:rPr>
              <a:t>fertilized</a:t>
            </a:r>
            <a:r>
              <a:rPr sz="1600" b="1" u="heavy" spc="55" dirty="0">
                <a:uFill>
                  <a:solidFill>
                    <a:srgbClr val="000000"/>
                  </a:solidFill>
                </a:uFill>
                <a:latin typeface="Times New Roman"/>
                <a:cs typeface="Times New Roman"/>
              </a:rPr>
              <a:t> </a:t>
            </a:r>
            <a:r>
              <a:rPr sz="1600" b="1" u="heavy" spc="-5" dirty="0">
                <a:uFill>
                  <a:solidFill>
                    <a:srgbClr val="000000"/>
                  </a:solidFill>
                </a:uFill>
                <a:latin typeface="Times New Roman"/>
                <a:cs typeface="Times New Roman"/>
              </a:rPr>
              <a:t>ova</a:t>
            </a:r>
            <a:r>
              <a:rPr sz="1600" b="1" u="heavy" spc="-25" dirty="0">
                <a:uFill>
                  <a:solidFill>
                    <a:srgbClr val="000000"/>
                  </a:solidFill>
                </a:uFill>
                <a:latin typeface="Times New Roman"/>
                <a:cs typeface="Times New Roman"/>
              </a:rPr>
              <a:t> </a:t>
            </a:r>
            <a:r>
              <a:rPr sz="1600" b="1" u="heavy" spc="5" dirty="0">
                <a:uFill>
                  <a:solidFill>
                    <a:srgbClr val="000000"/>
                  </a:solidFill>
                </a:uFill>
                <a:latin typeface="Times New Roman"/>
                <a:cs typeface="Times New Roman"/>
              </a:rPr>
              <a:t>(</a:t>
            </a:r>
            <a:r>
              <a:rPr sz="1650" b="1" i="1" spc="5" dirty="0">
                <a:latin typeface="Times New Roman"/>
                <a:cs typeface="Times New Roman"/>
              </a:rPr>
              <a:t>the</a:t>
            </a:r>
            <a:endParaRPr sz="1650">
              <a:latin typeface="Times New Roman"/>
              <a:cs typeface="Times New Roman"/>
            </a:endParaRPr>
          </a:p>
          <a:p>
            <a:pPr marL="591185" marR="400050" indent="-182880">
              <a:lnSpc>
                <a:spcPts val="1800"/>
              </a:lnSpc>
              <a:spcBef>
                <a:spcPts val="100"/>
              </a:spcBef>
            </a:pPr>
            <a:r>
              <a:rPr sz="1650" b="1" i="1" spc="10" dirty="0">
                <a:latin typeface="Times New Roman"/>
                <a:cs typeface="Times New Roman"/>
              </a:rPr>
              <a:t>dividing</a:t>
            </a:r>
            <a:r>
              <a:rPr sz="1650" b="1" i="1" spc="-25" dirty="0">
                <a:latin typeface="Times New Roman"/>
                <a:cs typeface="Times New Roman"/>
              </a:rPr>
              <a:t> </a:t>
            </a:r>
            <a:r>
              <a:rPr sz="1650" b="1" i="1" spc="15" dirty="0">
                <a:latin typeface="Times New Roman"/>
                <a:cs typeface="Times New Roman"/>
              </a:rPr>
              <a:t>zygote</a:t>
            </a:r>
            <a:r>
              <a:rPr sz="1600" spc="15" dirty="0">
                <a:latin typeface="Times New Roman"/>
                <a:cs typeface="Times New Roman"/>
              </a:rPr>
              <a:t>)</a:t>
            </a:r>
            <a:r>
              <a:rPr sz="1600" dirty="0">
                <a:latin typeface="Times New Roman"/>
                <a:cs typeface="Times New Roman"/>
              </a:rPr>
              <a:t> </a:t>
            </a:r>
            <a:r>
              <a:rPr sz="1600" b="1" u="heavy" spc="-10" dirty="0">
                <a:uFill>
                  <a:solidFill>
                    <a:srgbClr val="000000"/>
                  </a:solidFill>
                </a:uFill>
                <a:latin typeface="Times New Roman"/>
                <a:cs typeface="Times New Roman"/>
              </a:rPr>
              <a:t>from </a:t>
            </a:r>
            <a:r>
              <a:rPr sz="1600" b="1" u="heavy" spc="-5" dirty="0">
                <a:uFill>
                  <a:solidFill>
                    <a:srgbClr val="000000"/>
                  </a:solidFill>
                </a:uFill>
                <a:latin typeface="Times New Roman"/>
                <a:cs typeface="Times New Roman"/>
              </a:rPr>
              <a:t>the </a:t>
            </a:r>
            <a:r>
              <a:rPr sz="1600" b="1" spc="-385" dirty="0">
                <a:latin typeface="Times New Roman"/>
                <a:cs typeface="Times New Roman"/>
              </a:rPr>
              <a:t> </a:t>
            </a:r>
            <a:r>
              <a:rPr sz="1600" b="1" u="heavy" spc="-5" dirty="0">
                <a:uFill>
                  <a:solidFill>
                    <a:srgbClr val="000000"/>
                  </a:solidFill>
                </a:uFill>
                <a:latin typeface="Times New Roman"/>
                <a:cs typeface="Times New Roman"/>
              </a:rPr>
              <a:t>ovaries to</a:t>
            </a:r>
            <a:r>
              <a:rPr sz="1600" b="1" u="heavy" spc="-10" dirty="0">
                <a:uFill>
                  <a:solidFill>
                    <a:srgbClr val="000000"/>
                  </a:solidFill>
                </a:uFill>
                <a:latin typeface="Times New Roman"/>
                <a:cs typeface="Times New Roman"/>
              </a:rPr>
              <a:t> </a:t>
            </a:r>
            <a:r>
              <a:rPr sz="1600" b="1" u="heavy" spc="-5" dirty="0">
                <a:uFill>
                  <a:solidFill>
                    <a:srgbClr val="000000"/>
                  </a:solidFill>
                </a:uFill>
                <a:latin typeface="Times New Roman"/>
                <a:cs typeface="Times New Roman"/>
              </a:rPr>
              <a:t>the</a:t>
            </a:r>
            <a:r>
              <a:rPr sz="1600" b="1" u="heavy" spc="10" dirty="0">
                <a:uFill>
                  <a:solidFill>
                    <a:srgbClr val="000000"/>
                  </a:solidFill>
                </a:uFill>
                <a:latin typeface="Times New Roman"/>
                <a:cs typeface="Times New Roman"/>
              </a:rPr>
              <a:t> </a:t>
            </a:r>
            <a:r>
              <a:rPr sz="1600" b="1" u="heavy" spc="-5" dirty="0">
                <a:uFill>
                  <a:solidFill>
                    <a:srgbClr val="000000"/>
                  </a:solidFill>
                </a:uFill>
                <a:latin typeface="Times New Roman"/>
                <a:cs typeface="Times New Roman"/>
              </a:rPr>
              <a:t>uterus</a:t>
            </a:r>
            <a:r>
              <a:rPr sz="1600" u="heavy" spc="-5" dirty="0">
                <a:uFill>
                  <a:solidFill>
                    <a:srgbClr val="000000"/>
                  </a:solidFill>
                </a:uFill>
                <a:latin typeface="Times New Roman"/>
                <a:cs typeface="Times New Roman"/>
              </a:rPr>
              <a:t>.</a:t>
            </a:r>
            <a:endParaRPr sz="1600">
              <a:latin typeface="Times New Roman"/>
              <a:cs typeface="Times New Roman"/>
            </a:endParaRPr>
          </a:p>
        </p:txBody>
      </p:sp>
      <p:sp>
        <p:nvSpPr>
          <p:cNvPr id="5" name="object 5"/>
          <p:cNvSpPr txBox="1">
            <a:spLocks noGrp="1"/>
          </p:cNvSpPr>
          <p:nvPr>
            <p:ph type="title"/>
          </p:nvPr>
        </p:nvSpPr>
        <p:spPr>
          <a:xfrm>
            <a:off x="3364991" y="143255"/>
            <a:ext cx="2016760" cy="368935"/>
          </a:xfrm>
          <a:prstGeom prst="rect">
            <a:avLst/>
          </a:prstGeom>
          <a:solidFill>
            <a:srgbClr val="6FAC46"/>
          </a:solidFill>
          <a:ln w="12192">
            <a:solidFill>
              <a:srgbClr val="507D31"/>
            </a:solidFill>
          </a:ln>
        </p:spPr>
        <p:txBody>
          <a:bodyPr vert="horz" wrap="square" lIns="0" tIns="14604" rIns="0" bIns="0" rtlCol="0">
            <a:spAutoFit/>
          </a:bodyPr>
          <a:lstStyle/>
          <a:p>
            <a:pPr marL="91440">
              <a:lnSpc>
                <a:spcPct val="100000"/>
              </a:lnSpc>
              <a:spcBef>
                <a:spcPts val="114"/>
              </a:spcBef>
            </a:pPr>
            <a:r>
              <a:rPr sz="1800" spc="-15" dirty="0">
                <a:latin typeface="Calibri"/>
                <a:cs typeface="Calibri"/>
              </a:rPr>
              <a:t>The</a:t>
            </a:r>
            <a:r>
              <a:rPr sz="1800" spc="-40" dirty="0">
                <a:latin typeface="Calibri"/>
                <a:cs typeface="Calibri"/>
              </a:rPr>
              <a:t> </a:t>
            </a:r>
            <a:r>
              <a:rPr sz="1800" spc="-25" dirty="0">
                <a:latin typeface="Calibri"/>
                <a:cs typeface="Calibri"/>
              </a:rPr>
              <a:t>Fallopian</a:t>
            </a:r>
            <a:r>
              <a:rPr sz="1800" spc="-40" dirty="0">
                <a:latin typeface="Calibri"/>
                <a:cs typeface="Calibri"/>
              </a:rPr>
              <a:t> </a:t>
            </a:r>
            <a:r>
              <a:rPr sz="1800" spc="-70" dirty="0">
                <a:latin typeface="Calibri"/>
                <a:cs typeface="Calibri"/>
              </a:rPr>
              <a:t>tubes</a:t>
            </a:r>
            <a:endParaRPr sz="1800">
              <a:latin typeface="Calibri"/>
              <a:cs typeface="Calibri"/>
            </a:endParaRPr>
          </a:p>
        </p:txBody>
      </p:sp>
      <p:sp>
        <p:nvSpPr>
          <p:cNvPr id="6" name="object 6"/>
          <p:cNvSpPr txBox="1"/>
          <p:nvPr/>
        </p:nvSpPr>
        <p:spPr>
          <a:xfrm>
            <a:off x="8690609" y="6431686"/>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1</a:t>
            </a:r>
            <a:endParaRPr sz="1200">
              <a:latin typeface="Times New Roman"/>
              <a:cs typeface="Times New Roman"/>
            </a:endParaRPr>
          </a:p>
        </p:txBody>
      </p:sp>
      <p:sp>
        <p:nvSpPr>
          <p:cNvPr id="7" name="object 7"/>
          <p:cNvSpPr txBox="1"/>
          <p:nvPr/>
        </p:nvSpPr>
        <p:spPr>
          <a:xfrm>
            <a:off x="4981194" y="6431686"/>
            <a:ext cx="222694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Times New Roman"/>
                <a:cs typeface="Times New Roman"/>
              </a:rPr>
              <a:t>Dr.</a:t>
            </a:r>
            <a:r>
              <a:rPr sz="1200" spc="-5" dirty="0">
                <a:solidFill>
                  <a:srgbClr val="888888"/>
                </a:solidFill>
                <a:latin typeface="Times New Roman"/>
                <a:cs typeface="Times New Roman"/>
              </a:rPr>
              <a:t> Shatarat</a:t>
            </a:r>
            <a:r>
              <a:rPr sz="1200" spc="325" dirty="0">
                <a:solidFill>
                  <a:srgbClr val="888888"/>
                </a:solidFill>
                <a:latin typeface="Times New Roman"/>
                <a:cs typeface="Times New Roman"/>
              </a:rPr>
              <a:t> </a:t>
            </a:r>
            <a:r>
              <a:rPr sz="1200" spc="-5" dirty="0">
                <a:solidFill>
                  <a:srgbClr val="888888"/>
                </a:solidFill>
                <a:latin typeface="Times New Roman"/>
                <a:cs typeface="Times New Roman"/>
              </a:rPr>
              <a:t>School</a:t>
            </a:r>
            <a:r>
              <a:rPr sz="1200" dirty="0">
                <a:solidFill>
                  <a:srgbClr val="888888"/>
                </a:solidFill>
                <a:latin typeface="Times New Roman"/>
                <a:cs typeface="Times New Roman"/>
              </a:rPr>
              <a:t> of </a:t>
            </a:r>
            <a:r>
              <a:rPr sz="1200" spc="-5" dirty="0">
                <a:solidFill>
                  <a:srgbClr val="888888"/>
                </a:solidFill>
                <a:latin typeface="Times New Roman"/>
                <a:cs typeface="Times New Roman"/>
              </a:rPr>
              <a:t>medicine</a:t>
            </a:r>
            <a:r>
              <a:rPr sz="1200" spc="25" dirty="0">
                <a:solidFill>
                  <a:srgbClr val="888888"/>
                </a:solidFill>
                <a:latin typeface="Times New Roman"/>
                <a:cs typeface="Times New Roman"/>
              </a:rPr>
              <a:t> </a:t>
            </a:r>
            <a:r>
              <a:rPr sz="1200" spc="-5" dirty="0">
                <a:solidFill>
                  <a:srgbClr val="888888"/>
                </a:solidFill>
                <a:latin typeface="Times New Roman"/>
                <a:cs typeface="Times New Roman"/>
              </a:rPr>
              <a:t>UJ</a:t>
            </a:r>
            <a:endParaRPr sz="1200">
              <a:latin typeface="Times New Roman"/>
              <a:cs typeface="Times New Roman"/>
            </a:endParaRPr>
          </a:p>
        </p:txBody>
      </p:sp>
      <p:sp>
        <p:nvSpPr>
          <p:cNvPr id="8" name="object 8"/>
          <p:cNvSpPr/>
          <p:nvPr/>
        </p:nvSpPr>
        <p:spPr>
          <a:xfrm>
            <a:off x="4801234" y="1582166"/>
            <a:ext cx="3279775" cy="612775"/>
          </a:xfrm>
          <a:custGeom>
            <a:avLst/>
            <a:gdLst/>
            <a:ahLst/>
            <a:cxnLst/>
            <a:rect l="l" t="t" r="r" b="b"/>
            <a:pathLst>
              <a:path w="3279775" h="612775">
                <a:moveTo>
                  <a:pt x="141303" y="442991"/>
                </a:moveTo>
                <a:lnTo>
                  <a:pt x="134050" y="443708"/>
                </a:lnTo>
                <a:lnTo>
                  <a:pt x="127380" y="447294"/>
                </a:lnTo>
                <a:lnTo>
                  <a:pt x="0" y="552196"/>
                </a:lnTo>
                <a:lnTo>
                  <a:pt x="154050" y="611378"/>
                </a:lnTo>
                <a:lnTo>
                  <a:pt x="161490" y="612653"/>
                </a:lnTo>
                <a:lnTo>
                  <a:pt x="168608" y="611012"/>
                </a:lnTo>
                <a:lnTo>
                  <a:pt x="174607" y="606823"/>
                </a:lnTo>
                <a:lnTo>
                  <a:pt x="178688" y="600456"/>
                </a:lnTo>
                <a:lnTo>
                  <a:pt x="179964" y="592963"/>
                </a:lnTo>
                <a:lnTo>
                  <a:pt x="178323" y="585851"/>
                </a:lnTo>
                <a:lnTo>
                  <a:pt x="174134" y="579882"/>
                </a:lnTo>
                <a:lnTo>
                  <a:pt x="167766" y="575818"/>
                </a:lnTo>
                <a:lnTo>
                  <a:pt x="139352" y="564896"/>
                </a:lnTo>
                <a:lnTo>
                  <a:pt x="40386" y="564896"/>
                </a:lnTo>
                <a:lnTo>
                  <a:pt x="34289" y="527304"/>
                </a:lnTo>
                <a:lnTo>
                  <a:pt x="103936" y="515967"/>
                </a:lnTo>
                <a:lnTo>
                  <a:pt x="151637" y="476631"/>
                </a:lnTo>
                <a:lnTo>
                  <a:pt x="156356" y="470800"/>
                </a:lnTo>
                <a:lnTo>
                  <a:pt x="158432" y="463803"/>
                </a:lnTo>
                <a:lnTo>
                  <a:pt x="157745" y="456521"/>
                </a:lnTo>
                <a:lnTo>
                  <a:pt x="154177" y="449834"/>
                </a:lnTo>
                <a:lnTo>
                  <a:pt x="148294" y="445061"/>
                </a:lnTo>
                <a:lnTo>
                  <a:pt x="141303" y="442991"/>
                </a:lnTo>
                <a:close/>
              </a:path>
              <a:path w="3279775" h="612775">
                <a:moveTo>
                  <a:pt x="103936" y="515967"/>
                </a:moveTo>
                <a:lnTo>
                  <a:pt x="34289" y="527304"/>
                </a:lnTo>
                <a:lnTo>
                  <a:pt x="40386" y="564896"/>
                </a:lnTo>
                <a:lnTo>
                  <a:pt x="65352" y="560832"/>
                </a:lnTo>
                <a:lnTo>
                  <a:pt x="49529" y="560832"/>
                </a:lnTo>
                <a:lnTo>
                  <a:pt x="44195" y="528320"/>
                </a:lnTo>
                <a:lnTo>
                  <a:pt x="88956" y="528320"/>
                </a:lnTo>
                <a:lnTo>
                  <a:pt x="103936" y="515967"/>
                </a:lnTo>
                <a:close/>
              </a:path>
              <a:path w="3279775" h="612775">
                <a:moveTo>
                  <a:pt x="109909" y="553578"/>
                </a:moveTo>
                <a:lnTo>
                  <a:pt x="40386" y="564896"/>
                </a:lnTo>
                <a:lnTo>
                  <a:pt x="139352" y="564896"/>
                </a:lnTo>
                <a:lnTo>
                  <a:pt x="109909" y="553578"/>
                </a:lnTo>
                <a:close/>
              </a:path>
              <a:path w="3279775" h="612775">
                <a:moveTo>
                  <a:pt x="44195" y="528320"/>
                </a:moveTo>
                <a:lnTo>
                  <a:pt x="49529" y="560832"/>
                </a:lnTo>
                <a:lnTo>
                  <a:pt x="74725" y="540054"/>
                </a:lnTo>
                <a:lnTo>
                  <a:pt x="44195" y="528320"/>
                </a:lnTo>
                <a:close/>
              </a:path>
              <a:path w="3279775" h="612775">
                <a:moveTo>
                  <a:pt x="74725" y="540054"/>
                </a:moveTo>
                <a:lnTo>
                  <a:pt x="49529" y="560832"/>
                </a:lnTo>
                <a:lnTo>
                  <a:pt x="65352" y="560832"/>
                </a:lnTo>
                <a:lnTo>
                  <a:pt x="109909" y="553578"/>
                </a:lnTo>
                <a:lnTo>
                  <a:pt x="74725" y="540054"/>
                </a:lnTo>
                <a:close/>
              </a:path>
              <a:path w="3279775" h="612775">
                <a:moveTo>
                  <a:pt x="3273679" y="0"/>
                </a:moveTo>
                <a:lnTo>
                  <a:pt x="103936" y="515967"/>
                </a:lnTo>
                <a:lnTo>
                  <a:pt x="74725" y="540054"/>
                </a:lnTo>
                <a:lnTo>
                  <a:pt x="109909" y="553578"/>
                </a:lnTo>
                <a:lnTo>
                  <a:pt x="3279774" y="37592"/>
                </a:lnTo>
                <a:lnTo>
                  <a:pt x="3273679" y="0"/>
                </a:lnTo>
                <a:close/>
              </a:path>
              <a:path w="3279775" h="612775">
                <a:moveTo>
                  <a:pt x="88956" y="528320"/>
                </a:moveTo>
                <a:lnTo>
                  <a:pt x="44195" y="528320"/>
                </a:lnTo>
                <a:lnTo>
                  <a:pt x="74725" y="540054"/>
                </a:lnTo>
                <a:lnTo>
                  <a:pt x="88956" y="528320"/>
                </a:lnTo>
                <a:close/>
              </a:path>
            </a:pathLst>
          </a:custGeom>
          <a:solidFill>
            <a:srgbClr val="000000"/>
          </a:solidFill>
        </p:spPr>
        <p:txBody>
          <a:bodyPr wrap="square" lIns="0" tIns="0" rIns="0" bIns="0" rtlCol="0"/>
          <a:lstStyle/>
          <a:p>
            <a:endParaRPr/>
          </a:p>
        </p:txBody>
      </p:sp>
      <p:sp>
        <p:nvSpPr>
          <p:cNvPr id="9" name="object 9"/>
          <p:cNvSpPr txBox="1"/>
          <p:nvPr/>
        </p:nvSpPr>
        <p:spPr>
          <a:xfrm>
            <a:off x="2857245" y="6431686"/>
            <a:ext cx="6445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3/28/2020</a:t>
            </a:r>
            <a:endParaRPr sz="1200">
              <a:latin typeface="Times New Roman"/>
              <a:cs typeface="Times New Roman"/>
            </a:endParaRPr>
          </a:p>
        </p:txBody>
      </p:sp>
      <p:sp>
        <p:nvSpPr>
          <p:cNvPr id="10" name="object 10"/>
          <p:cNvSpPr txBox="1"/>
          <p:nvPr/>
        </p:nvSpPr>
        <p:spPr>
          <a:xfrm>
            <a:off x="3273933" y="3191078"/>
            <a:ext cx="343535" cy="208915"/>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A</a:t>
            </a:r>
            <a:r>
              <a:rPr sz="1200" b="1" dirty="0">
                <a:latin typeface="Times New Roman"/>
                <a:cs typeface="Times New Roman"/>
              </a:rPr>
              <a:t>.Sh</a:t>
            </a:r>
            <a:endParaRPr sz="12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0289" y="881633"/>
            <a:ext cx="7762240" cy="1632585"/>
          </a:xfrm>
          <a:prstGeom prst="rect">
            <a:avLst/>
          </a:prstGeom>
          <a:solidFill>
            <a:srgbClr val="FFC000"/>
          </a:solidFill>
        </p:spPr>
        <p:txBody>
          <a:bodyPr vert="horz" wrap="square" lIns="0" tIns="34925" rIns="0" bIns="0" rtlCol="0">
            <a:spAutoFit/>
          </a:bodyPr>
          <a:lstStyle/>
          <a:p>
            <a:pPr marL="3020060" marR="332740" indent="-2686050">
              <a:lnSpc>
                <a:spcPct val="100000"/>
              </a:lnSpc>
              <a:spcBef>
                <a:spcPts val="275"/>
              </a:spcBef>
            </a:pPr>
            <a:r>
              <a:rPr sz="2400" b="1" spc="-5" dirty="0">
                <a:latin typeface="Times New Roman"/>
                <a:cs typeface="Times New Roman"/>
              </a:rPr>
              <a:t>The</a:t>
            </a:r>
            <a:r>
              <a:rPr sz="2400" b="1" dirty="0">
                <a:latin typeface="Times New Roman"/>
                <a:cs typeface="Times New Roman"/>
              </a:rPr>
              <a:t> egg </a:t>
            </a:r>
            <a:r>
              <a:rPr sz="2400" b="1" spc="-10" dirty="0">
                <a:latin typeface="Times New Roman"/>
                <a:cs typeface="Times New Roman"/>
              </a:rPr>
              <a:t>responses</a:t>
            </a:r>
            <a:r>
              <a:rPr sz="2400" b="1" spc="5" dirty="0">
                <a:latin typeface="Times New Roman"/>
                <a:cs typeface="Times New Roman"/>
              </a:rPr>
              <a:t> </a:t>
            </a:r>
            <a:r>
              <a:rPr sz="2400" b="1" dirty="0">
                <a:latin typeface="Times New Roman"/>
                <a:cs typeface="Times New Roman"/>
              </a:rPr>
              <a:t>to the entrance</a:t>
            </a:r>
            <a:r>
              <a:rPr sz="2400" b="1" spc="-25" dirty="0">
                <a:latin typeface="Times New Roman"/>
                <a:cs typeface="Times New Roman"/>
              </a:rPr>
              <a:t> </a:t>
            </a:r>
            <a:r>
              <a:rPr sz="2400" b="1" dirty="0">
                <a:latin typeface="Times New Roman"/>
                <a:cs typeface="Times New Roman"/>
              </a:rPr>
              <a:t>of</a:t>
            </a:r>
            <a:r>
              <a:rPr sz="2400" b="1" spc="5" dirty="0">
                <a:latin typeface="Times New Roman"/>
                <a:cs typeface="Times New Roman"/>
              </a:rPr>
              <a:t> </a:t>
            </a:r>
            <a:r>
              <a:rPr sz="2400" b="1" dirty="0">
                <a:latin typeface="Times New Roman"/>
                <a:cs typeface="Times New Roman"/>
              </a:rPr>
              <a:t>the </a:t>
            </a:r>
            <a:r>
              <a:rPr sz="2400" b="1" spc="-5" dirty="0">
                <a:latin typeface="Times New Roman"/>
                <a:cs typeface="Times New Roman"/>
              </a:rPr>
              <a:t>spermatozoon </a:t>
            </a:r>
            <a:r>
              <a:rPr sz="2400" b="1" spc="-585" dirty="0">
                <a:latin typeface="Times New Roman"/>
                <a:cs typeface="Times New Roman"/>
              </a:rPr>
              <a:t> </a:t>
            </a:r>
            <a:r>
              <a:rPr sz="2400" b="1" dirty="0">
                <a:latin typeface="Times New Roman"/>
                <a:cs typeface="Times New Roman"/>
              </a:rPr>
              <a:t>in</a:t>
            </a:r>
            <a:r>
              <a:rPr sz="2400" b="1" spc="-5" dirty="0">
                <a:latin typeface="Times New Roman"/>
                <a:cs typeface="Times New Roman"/>
              </a:rPr>
              <a:t> </a:t>
            </a:r>
            <a:r>
              <a:rPr sz="2400" b="1" spc="-10" dirty="0">
                <a:latin typeface="Times New Roman"/>
                <a:cs typeface="Times New Roman"/>
              </a:rPr>
              <a:t>three </a:t>
            </a:r>
            <a:r>
              <a:rPr sz="2400" b="1" spc="-5" dirty="0">
                <a:latin typeface="Times New Roman"/>
                <a:cs typeface="Times New Roman"/>
              </a:rPr>
              <a:t>ways</a:t>
            </a:r>
            <a:r>
              <a:rPr sz="1800" b="1" spc="-5" dirty="0">
                <a:latin typeface="Times New Roman"/>
                <a:cs typeface="Times New Roman"/>
              </a:rPr>
              <a:t>:</a:t>
            </a:r>
            <a:endParaRPr sz="1800">
              <a:latin typeface="Times New Roman"/>
              <a:cs typeface="Times New Roman"/>
            </a:endParaRPr>
          </a:p>
          <a:p>
            <a:pPr marL="90170">
              <a:lnSpc>
                <a:spcPts val="3345"/>
              </a:lnSpc>
            </a:pPr>
            <a:r>
              <a:rPr sz="2800" b="1" spc="-5" dirty="0">
                <a:latin typeface="Times New Roman"/>
                <a:cs typeface="Times New Roman"/>
              </a:rPr>
              <a:t>A)</a:t>
            </a:r>
            <a:r>
              <a:rPr sz="2800" b="1" spc="-60" dirty="0">
                <a:latin typeface="Times New Roman"/>
                <a:cs typeface="Times New Roman"/>
              </a:rPr>
              <a:t> </a:t>
            </a:r>
            <a:r>
              <a:rPr sz="2800" b="1" u="heavy" spc="-5" dirty="0">
                <a:uFill>
                  <a:solidFill>
                    <a:srgbClr val="000000"/>
                  </a:solidFill>
                </a:uFill>
                <a:latin typeface="Times New Roman"/>
                <a:cs typeface="Times New Roman"/>
              </a:rPr>
              <a:t>Cortical</a:t>
            </a:r>
            <a:r>
              <a:rPr sz="2800" b="1" u="heavy" spc="-10" dirty="0">
                <a:uFill>
                  <a:solidFill>
                    <a:srgbClr val="000000"/>
                  </a:solidFill>
                </a:uFill>
                <a:latin typeface="Times New Roman"/>
                <a:cs typeface="Times New Roman"/>
              </a:rPr>
              <a:t> </a:t>
            </a:r>
            <a:r>
              <a:rPr sz="2800" b="1" u="heavy" spc="-5" dirty="0">
                <a:uFill>
                  <a:solidFill>
                    <a:srgbClr val="000000"/>
                  </a:solidFill>
                </a:uFill>
                <a:latin typeface="Times New Roman"/>
                <a:cs typeface="Times New Roman"/>
              </a:rPr>
              <a:t>and</a:t>
            </a:r>
            <a:r>
              <a:rPr sz="2800" b="1" u="heavy" spc="-10" dirty="0">
                <a:uFill>
                  <a:solidFill>
                    <a:srgbClr val="000000"/>
                  </a:solidFill>
                </a:uFill>
                <a:latin typeface="Times New Roman"/>
                <a:cs typeface="Times New Roman"/>
              </a:rPr>
              <a:t> zona</a:t>
            </a:r>
            <a:r>
              <a:rPr sz="2800" b="1" u="heavy" spc="30" dirty="0">
                <a:uFill>
                  <a:solidFill>
                    <a:srgbClr val="000000"/>
                  </a:solidFill>
                </a:uFill>
                <a:latin typeface="Times New Roman"/>
                <a:cs typeface="Times New Roman"/>
              </a:rPr>
              <a:t> </a:t>
            </a:r>
            <a:r>
              <a:rPr sz="2800" b="1" u="heavy" spc="-10" dirty="0">
                <a:uFill>
                  <a:solidFill>
                    <a:srgbClr val="000000"/>
                  </a:solidFill>
                </a:uFill>
                <a:latin typeface="Times New Roman"/>
                <a:cs typeface="Times New Roman"/>
              </a:rPr>
              <a:t>reactions</a:t>
            </a:r>
            <a:endParaRPr sz="2800">
              <a:latin typeface="Times New Roman"/>
              <a:cs typeface="Times New Roman"/>
            </a:endParaRPr>
          </a:p>
          <a:p>
            <a:pPr marL="90170">
              <a:lnSpc>
                <a:spcPct val="100000"/>
              </a:lnSpc>
              <a:spcBef>
                <a:spcPts val="15"/>
              </a:spcBef>
            </a:pPr>
            <a:r>
              <a:rPr sz="2400" spc="-5" dirty="0">
                <a:latin typeface="Times New Roman"/>
                <a:cs typeface="Times New Roman"/>
              </a:rPr>
              <a:t>As</a:t>
            </a:r>
            <a:r>
              <a:rPr sz="2400" spc="5" dirty="0">
                <a:latin typeface="Times New Roman"/>
                <a:cs typeface="Times New Roman"/>
              </a:rPr>
              <a:t> </a:t>
            </a:r>
            <a:r>
              <a:rPr sz="2400" dirty="0">
                <a:latin typeface="Times New Roman"/>
                <a:cs typeface="Times New Roman"/>
              </a:rPr>
              <a:t>a</a:t>
            </a:r>
            <a:r>
              <a:rPr sz="2400" spc="-15" dirty="0">
                <a:latin typeface="Times New Roman"/>
                <a:cs typeface="Times New Roman"/>
              </a:rPr>
              <a:t> </a:t>
            </a:r>
            <a:r>
              <a:rPr sz="2400" dirty="0">
                <a:latin typeface="Times New Roman"/>
                <a:cs typeface="Times New Roman"/>
              </a:rPr>
              <a:t>result</a:t>
            </a:r>
            <a:r>
              <a:rPr sz="2400" spc="-20" dirty="0">
                <a:latin typeface="Times New Roman"/>
                <a:cs typeface="Times New Roman"/>
              </a:rPr>
              <a:t> </a:t>
            </a:r>
            <a:r>
              <a:rPr sz="2400" dirty="0">
                <a:latin typeface="Times New Roman"/>
                <a:cs typeface="Times New Roman"/>
              </a:rPr>
              <a:t>of the</a:t>
            </a:r>
            <a:r>
              <a:rPr sz="2400" spc="-10" dirty="0">
                <a:latin typeface="Times New Roman"/>
                <a:cs typeface="Times New Roman"/>
              </a:rPr>
              <a:t> </a:t>
            </a:r>
            <a:r>
              <a:rPr sz="2400" dirty="0">
                <a:latin typeface="Times New Roman"/>
                <a:cs typeface="Times New Roman"/>
              </a:rPr>
              <a:t>release</a:t>
            </a:r>
            <a:r>
              <a:rPr sz="2400" spc="-40" dirty="0">
                <a:latin typeface="Times New Roman"/>
                <a:cs typeface="Times New Roman"/>
              </a:rPr>
              <a:t> </a:t>
            </a:r>
            <a:r>
              <a:rPr sz="2400" dirty="0">
                <a:latin typeface="Times New Roman"/>
                <a:cs typeface="Times New Roman"/>
              </a:rPr>
              <a:t>of cortical</a:t>
            </a:r>
            <a:r>
              <a:rPr sz="2400" spc="-50" dirty="0">
                <a:latin typeface="Times New Roman"/>
                <a:cs typeface="Times New Roman"/>
              </a:rPr>
              <a:t> </a:t>
            </a:r>
            <a:r>
              <a:rPr sz="2400" dirty="0">
                <a:latin typeface="Times New Roman"/>
                <a:cs typeface="Times New Roman"/>
              </a:rPr>
              <a:t>oocyte</a:t>
            </a:r>
            <a:r>
              <a:rPr sz="2400" spc="-55" dirty="0">
                <a:latin typeface="Times New Roman"/>
                <a:cs typeface="Times New Roman"/>
              </a:rPr>
              <a:t> </a:t>
            </a:r>
            <a:r>
              <a:rPr sz="2400" dirty="0">
                <a:latin typeface="Times New Roman"/>
                <a:cs typeface="Times New Roman"/>
              </a:rPr>
              <a:t>granules</a:t>
            </a:r>
            <a:endParaRPr sz="2400">
              <a:latin typeface="Times New Roman"/>
              <a:cs typeface="Times New Roman"/>
            </a:endParaRPr>
          </a:p>
        </p:txBody>
      </p:sp>
      <p:sp>
        <p:nvSpPr>
          <p:cNvPr id="3" name="object 3"/>
          <p:cNvSpPr txBox="1"/>
          <p:nvPr/>
        </p:nvSpPr>
        <p:spPr>
          <a:xfrm>
            <a:off x="2635757" y="3234689"/>
            <a:ext cx="7129780" cy="1201420"/>
          </a:xfrm>
          <a:prstGeom prst="rect">
            <a:avLst/>
          </a:prstGeom>
          <a:solidFill>
            <a:srgbClr val="FFC000"/>
          </a:solidFill>
        </p:spPr>
        <p:txBody>
          <a:bodyPr vert="horz" wrap="square" lIns="0" tIns="38100" rIns="0" bIns="0" rtlCol="0">
            <a:spAutoFit/>
          </a:bodyPr>
          <a:lstStyle/>
          <a:p>
            <a:pPr marL="411480" indent="-320675">
              <a:lnSpc>
                <a:spcPct val="100000"/>
              </a:lnSpc>
              <a:spcBef>
                <a:spcPts val="300"/>
              </a:spcBef>
              <a:buAutoNum type="arabicParenBoth"/>
              <a:tabLst>
                <a:tab pos="412115" algn="l"/>
              </a:tabLst>
            </a:pPr>
            <a:r>
              <a:rPr sz="1800" dirty="0">
                <a:latin typeface="Times New Roman"/>
                <a:cs typeface="Times New Roman"/>
              </a:rPr>
              <a:t>The oocyte</a:t>
            </a:r>
            <a:r>
              <a:rPr sz="1800" spc="-30" dirty="0">
                <a:latin typeface="Times New Roman"/>
                <a:cs typeface="Times New Roman"/>
              </a:rPr>
              <a:t> </a:t>
            </a:r>
            <a:r>
              <a:rPr sz="1800" spc="-5" dirty="0">
                <a:latin typeface="Times New Roman"/>
                <a:cs typeface="Times New Roman"/>
              </a:rPr>
              <a:t>membrane</a:t>
            </a:r>
            <a:r>
              <a:rPr sz="1800" spc="10" dirty="0">
                <a:latin typeface="Times New Roman"/>
                <a:cs typeface="Times New Roman"/>
              </a:rPr>
              <a:t> </a:t>
            </a:r>
            <a:r>
              <a:rPr sz="1800" spc="-5" dirty="0">
                <a:latin typeface="Times New Roman"/>
                <a:cs typeface="Times New Roman"/>
              </a:rPr>
              <a:t>becomes</a:t>
            </a:r>
            <a:r>
              <a:rPr sz="1800" spc="10" dirty="0">
                <a:latin typeface="Times New Roman"/>
                <a:cs typeface="Times New Roman"/>
              </a:rPr>
              <a:t> </a:t>
            </a:r>
            <a:r>
              <a:rPr sz="1800" b="1" u="heavy" dirty="0">
                <a:uFill>
                  <a:solidFill>
                    <a:srgbClr val="000000"/>
                  </a:solidFill>
                </a:uFill>
                <a:latin typeface="Times New Roman"/>
                <a:cs typeface="Times New Roman"/>
              </a:rPr>
              <a:t>impenetrable</a:t>
            </a:r>
            <a:r>
              <a:rPr sz="1800" b="1" spc="5" dirty="0">
                <a:latin typeface="Times New Roman"/>
                <a:cs typeface="Times New Roman"/>
              </a:rPr>
              <a:t> </a:t>
            </a:r>
            <a:r>
              <a:rPr sz="1800" dirty="0">
                <a:latin typeface="Times New Roman"/>
                <a:cs typeface="Times New Roman"/>
              </a:rPr>
              <a:t>to</a:t>
            </a:r>
            <a:r>
              <a:rPr sz="1800" spc="5" dirty="0">
                <a:latin typeface="Times New Roman"/>
                <a:cs typeface="Times New Roman"/>
              </a:rPr>
              <a:t> </a:t>
            </a:r>
            <a:r>
              <a:rPr sz="1800" dirty="0">
                <a:latin typeface="Times New Roman"/>
                <a:cs typeface="Times New Roman"/>
              </a:rPr>
              <a:t>other</a:t>
            </a:r>
            <a:r>
              <a:rPr sz="1800" spc="5" dirty="0">
                <a:latin typeface="Times New Roman"/>
                <a:cs typeface="Times New Roman"/>
              </a:rPr>
              <a:t> </a:t>
            </a:r>
            <a:r>
              <a:rPr sz="1800" spc="-5" dirty="0">
                <a:latin typeface="Times New Roman"/>
                <a:cs typeface="Times New Roman"/>
              </a:rPr>
              <a:t>spermatozoa.</a:t>
            </a:r>
            <a:endParaRPr sz="1800">
              <a:latin typeface="Times New Roman"/>
              <a:cs typeface="Times New Roman"/>
            </a:endParaRPr>
          </a:p>
          <a:p>
            <a:pPr marL="91440" marR="516890" indent="55880">
              <a:lnSpc>
                <a:spcPct val="100000"/>
              </a:lnSpc>
              <a:buAutoNum type="arabicParenBoth"/>
              <a:tabLst>
                <a:tab pos="472440" algn="l"/>
              </a:tabLst>
            </a:pPr>
            <a:r>
              <a:rPr sz="1800" dirty="0">
                <a:latin typeface="Times New Roman"/>
                <a:cs typeface="Times New Roman"/>
              </a:rPr>
              <a:t>the zona pellucida alters its structure and </a:t>
            </a:r>
            <a:r>
              <a:rPr sz="1800" spc="-5" dirty="0">
                <a:latin typeface="Times New Roman"/>
                <a:cs typeface="Times New Roman"/>
              </a:rPr>
              <a:t>composition </a:t>
            </a:r>
            <a:r>
              <a:rPr sz="1800" dirty="0">
                <a:latin typeface="Times New Roman"/>
                <a:cs typeface="Times New Roman"/>
              </a:rPr>
              <a:t>to prevent </a:t>
            </a:r>
            <a:r>
              <a:rPr sz="1800" spc="5" dirty="0">
                <a:latin typeface="Times New Roman"/>
                <a:cs typeface="Times New Roman"/>
              </a:rPr>
              <a:t> </a:t>
            </a:r>
            <a:r>
              <a:rPr sz="1800" b="1" u="heavy" spc="-5" dirty="0">
                <a:uFill>
                  <a:solidFill>
                    <a:srgbClr val="000000"/>
                  </a:solidFill>
                </a:uFill>
                <a:latin typeface="Times New Roman"/>
                <a:cs typeface="Times New Roman"/>
              </a:rPr>
              <a:t>sperm</a:t>
            </a:r>
            <a:r>
              <a:rPr sz="1800" b="1" u="heavy" spc="-15" dirty="0">
                <a:uFill>
                  <a:solidFill>
                    <a:srgbClr val="000000"/>
                  </a:solidFill>
                </a:uFill>
                <a:latin typeface="Times New Roman"/>
                <a:cs typeface="Times New Roman"/>
              </a:rPr>
              <a:t> </a:t>
            </a:r>
            <a:r>
              <a:rPr sz="1800" b="1" u="heavy" spc="-5" dirty="0">
                <a:uFill>
                  <a:solidFill>
                    <a:srgbClr val="000000"/>
                  </a:solidFill>
                </a:uFill>
                <a:latin typeface="Times New Roman"/>
                <a:cs typeface="Times New Roman"/>
              </a:rPr>
              <a:t>binding</a:t>
            </a:r>
            <a:r>
              <a:rPr sz="1800" b="1" u="heavy" spc="10" dirty="0">
                <a:uFill>
                  <a:solidFill>
                    <a:srgbClr val="000000"/>
                  </a:solidFill>
                </a:uFill>
                <a:latin typeface="Times New Roman"/>
                <a:cs typeface="Times New Roman"/>
              </a:rPr>
              <a:t> </a:t>
            </a:r>
            <a:r>
              <a:rPr sz="1800" b="1" u="heavy" spc="-5" dirty="0">
                <a:uFill>
                  <a:solidFill>
                    <a:srgbClr val="000000"/>
                  </a:solidFill>
                </a:uFill>
                <a:latin typeface="Times New Roman"/>
                <a:cs typeface="Times New Roman"/>
              </a:rPr>
              <a:t>and</a:t>
            </a:r>
            <a:r>
              <a:rPr sz="1800" b="1" u="heavy" spc="-10" dirty="0">
                <a:uFill>
                  <a:solidFill>
                    <a:srgbClr val="000000"/>
                  </a:solidFill>
                </a:uFill>
                <a:latin typeface="Times New Roman"/>
                <a:cs typeface="Times New Roman"/>
              </a:rPr>
              <a:t> </a:t>
            </a:r>
            <a:r>
              <a:rPr sz="1800" b="1" u="heavy" dirty="0">
                <a:uFill>
                  <a:solidFill>
                    <a:srgbClr val="000000"/>
                  </a:solidFill>
                </a:uFill>
                <a:latin typeface="Times New Roman"/>
                <a:cs typeface="Times New Roman"/>
              </a:rPr>
              <a:t>penetration</a:t>
            </a:r>
            <a:r>
              <a:rPr sz="1800" dirty="0">
                <a:latin typeface="Times New Roman"/>
                <a:cs typeface="Times New Roman"/>
              </a:rPr>
              <a:t>.</a:t>
            </a:r>
            <a:r>
              <a:rPr sz="1800" spc="-40" dirty="0">
                <a:latin typeface="Times New Roman"/>
                <a:cs typeface="Times New Roman"/>
              </a:rPr>
              <a:t> </a:t>
            </a:r>
            <a:r>
              <a:rPr sz="1800" dirty="0">
                <a:latin typeface="Times New Roman"/>
                <a:cs typeface="Times New Roman"/>
              </a:rPr>
              <a:t>These</a:t>
            </a:r>
            <a:r>
              <a:rPr sz="1800" spc="-5" dirty="0">
                <a:latin typeface="Times New Roman"/>
                <a:cs typeface="Times New Roman"/>
              </a:rPr>
              <a:t> </a:t>
            </a:r>
            <a:r>
              <a:rPr sz="1800" dirty="0">
                <a:latin typeface="Times New Roman"/>
                <a:cs typeface="Times New Roman"/>
              </a:rPr>
              <a:t>reactions</a:t>
            </a:r>
            <a:r>
              <a:rPr sz="1800" spc="-25" dirty="0">
                <a:latin typeface="Times New Roman"/>
                <a:cs typeface="Times New Roman"/>
              </a:rPr>
              <a:t> </a:t>
            </a:r>
            <a:r>
              <a:rPr sz="1800" dirty="0">
                <a:latin typeface="Times New Roman"/>
                <a:cs typeface="Times New Roman"/>
              </a:rPr>
              <a:t>prevent</a:t>
            </a:r>
            <a:r>
              <a:rPr sz="1800" spc="-10" dirty="0">
                <a:latin typeface="Times New Roman"/>
                <a:cs typeface="Times New Roman"/>
              </a:rPr>
              <a:t> </a:t>
            </a:r>
            <a:r>
              <a:rPr sz="1800" b="1" u="heavy" dirty="0">
                <a:uFill>
                  <a:solidFill>
                    <a:srgbClr val="000000"/>
                  </a:solidFill>
                </a:uFill>
                <a:latin typeface="Times New Roman"/>
                <a:cs typeface="Times New Roman"/>
              </a:rPr>
              <a:t>polyspermy </a:t>
            </a:r>
            <a:r>
              <a:rPr sz="1800" b="1" spc="-434" dirty="0">
                <a:latin typeface="Times New Roman"/>
                <a:cs typeface="Times New Roman"/>
              </a:rPr>
              <a:t> </a:t>
            </a:r>
            <a:r>
              <a:rPr sz="1800" dirty="0">
                <a:latin typeface="Times New Roman"/>
                <a:cs typeface="Times New Roman"/>
              </a:rPr>
              <a:t>(penetration</a:t>
            </a:r>
            <a:r>
              <a:rPr sz="1800" spc="-35"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spc="-5" dirty="0">
                <a:latin typeface="Times New Roman"/>
                <a:cs typeface="Times New Roman"/>
              </a:rPr>
              <a:t>more</a:t>
            </a:r>
            <a:r>
              <a:rPr sz="1800" spc="5" dirty="0">
                <a:latin typeface="Times New Roman"/>
                <a:cs typeface="Times New Roman"/>
              </a:rPr>
              <a:t> </a:t>
            </a:r>
            <a:r>
              <a:rPr sz="1800" dirty="0">
                <a:latin typeface="Times New Roman"/>
                <a:cs typeface="Times New Roman"/>
              </a:rPr>
              <a:t>than</a:t>
            </a:r>
            <a:r>
              <a:rPr sz="1800" spc="-10" dirty="0">
                <a:latin typeface="Times New Roman"/>
                <a:cs typeface="Times New Roman"/>
              </a:rPr>
              <a:t> </a:t>
            </a:r>
            <a:r>
              <a:rPr sz="1800" dirty="0">
                <a:latin typeface="Times New Roman"/>
                <a:cs typeface="Times New Roman"/>
              </a:rPr>
              <a:t>one </a:t>
            </a:r>
            <a:r>
              <a:rPr sz="1800" spc="-5" dirty="0">
                <a:latin typeface="Times New Roman"/>
                <a:cs typeface="Times New Roman"/>
              </a:rPr>
              <a:t>spermatozoon</a:t>
            </a:r>
            <a:r>
              <a:rPr sz="1800" dirty="0">
                <a:latin typeface="Times New Roman"/>
                <a:cs typeface="Times New Roman"/>
              </a:rPr>
              <a:t> into</a:t>
            </a:r>
            <a:r>
              <a:rPr sz="1800" spc="-10" dirty="0">
                <a:latin typeface="Times New Roman"/>
                <a:cs typeface="Times New Roman"/>
              </a:rPr>
              <a:t> </a:t>
            </a:r>
            <a:r>
              <a:rPr sz="1800" dirty="0">
                <a:latin typeface="Times New Roman"/>
                <a:cs typeface="Times New Roman"/>
              </a:rPr>
              <a:t>the oocyte</a:t>
            </a:r>
            <a:endParaRPr sz="18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914400"/>
            <a:ext cx="7289800" cy="1169035"/>
          </a:xfrm>
          <a:prstGeom prst="rect">
            <a:avLst/>
          </a:prstGeom>
          <a:solidFill>
            <a:srgbClr val="6FAC46"/>
          </a:solidFill>
          <a:ln w="12192">
            <a:solidFill>
              <a:srgbClr val="507D31"/>
            </a:solidFill>
          </a:ln>
        </p:spPr>
        <p:txBody>
          <a:bodyPr vert="horz" wrap="square" lIns="0" tIns="34925" rIns="0" bIns="0" rtlCol="0">
            <a:spAutoFit/>
          </a:bodyPr>
          <a:lstStyle/>
          <a:p>
            <a:pPr marL="91440">
              <a:lnSpc>
                <a:spcPct val="100000"/>
              </a:lnSpc>
              <a:spcBef>
                <a:spcPts val="275"/>
              </a:spcBef>
            </a:pPr>
            <a:r>
              <a:rPr sz="2400" b="1" u="heavy" dirty="0">
                <a:uFill>
                  <a:solidFill>
                    <a:srgbClr val="000000"/>
                  </a:solidFill>
                </a:uFill>
                <a:latin typeface="Times New Roman"/>
                <a:cs typeface="Times New Roman"/>
              </a:rPr>
              <a:t>B)</a:t>
            </a:r>
            <a:r>
              <a:rPr sz="2400" b="1" u="heavy" spc="-10" dirty="0">
                <a:uFill>
                  <a:solidFill>
                    <a:srgbClr val="000000"/>
                  </a:solidFill>
                </a:uFill>
                <a:latin typeface="Times New Roman"/>
                <a:cs typeface="Times New Roman"/>
              </a:rPr>
              <a:t> </a:t>
            </a:r>
            <a:r>
              <a:rPr sz="2400" b="1" u="heavy" dirty="0">
                <a:uFill>
                  <a:solidFill>
                    <a:srgbClr val="000000"/>
                  </a:solidFill>
                </a:uFill>
                <a:latin typeface="Times New Roman"/>
                <a:cs typeface="Times New Roman"/>
              </a:rPr>
              <a:t>Resumption</a:t>
            </a:r>
            <a:r>
              <a:rPr sz="2400" b="1" u="heavy" spc="-10" dirty="0">
                <a:uFill>
                  <a:solidFill>
                    <a:srgbClr val="000000"/>
                  </a:solidFill>
                </a:uFill>
                <a:latin typeface="Times New Roman"/>
                <a:cs typeface="Times New Roman"/>
              </a:rPr>
              <a:t> </a:t>
            </a:r>
            <a:r>
              <a:rPr sz="2400" b="1" u="heavy" dirty="0">
                <a:uFill>
                  <a:solidFill>
                    <a:srgbClr val="000000"/>
                  </a:solidFill>
                </a:uFill>
                <a:latin typeface="Times New Roman"/>
                <a:cs typeface="Times New Roman"/>
              </a:rPr>
              <a:t>of</a:t>
            </a:r>
            <a:r>
              <a:rPr sz="2400" b="1" u="heavy" spc="-10" dirty="0">
                <a:uFill>
                  <a:solidFill>
                    <a:srgbClr val="000000"/>
                  </a:solidFill>
                </a:uFill>
                <a:latin typeface="Times New Roman"/>
                <a:cs typeface="Times New Roman"/>
              </a:rPr>
              <a:t> </a:t>
            </a:r>
            <a:r>
              <a:rPr sz="2400" b="1" u="heavy" dirty="0">
                <a:uFill>
                  <a:solidFill>
                    <a:srgbClr val="000000"/>
                  </a:solidFill>
                </a:uFill>
                <a:latin typeface="Times New Roman"/>
                <a:cs typeface="Times New Roman"/>
              </a:rPr>
              <a:t>the</a:t>
            </a:r>
            <a:r>
              <a:rPr sz="2400" b="1" u="heavy" spc="-10" dirty="0">
                <a:uFill>
                  <a:solidFill>
                    <a:srgbClr val="000000"/>
                  </a:solidFill>
                </a:uFill>
                <a:latin typeface="Times New Roman"/>
                <a:cs typeface="Times New Roman"/>
              </a:rPr>
              <a:t> </a:t>
            </a:r>
            <a:r>
              <a:rPr sz="2400" b="1" u="heavy" dirty="0">
                <a:uFill>
                  <a:solidFill>
                    <a:srgbClr val="000000"/>
                  </a:solidFill>
                </a:uFill>
                <a:latin typeface="Times New Roman"/>
                <a:cs typeface="Times New Roman"/>
              </a:rPr>
              <a:t>second</a:t>
            </a:r>
            <a:r>
              <a:rPr sz="2400" b="1" u="heavy" spc="-20" dirty="0">
                <a:uFill>
                  <a:solidFill>
                    <a:srgbClr val="000000"/>
                  </a:solidFill>
                </a:uFill>
                <a:latin typeface="Times New Roman"/>
                <a:cs typeface="Times New Roman"/>
              </a:rPr>
              <a:t> </a:t>
            </a:r>
            <a:r>
              <a:rPr sz="2400" b="1" u="heavy" dirty="0">
                <a:uFill>
                  <a:solidFill>
                    <a:srgbClr val="000000"/>
                  </a:solidFill>
                </a:uFill>
                <a:latin typeface="Times New Roman"/>
                <a:cs typeface="Times New Roman"/>
              </a:rPr>
              <a:t>meiotic</a:t>
            </a:r>
            <a:r>
              <a:rPr sz="2400" b="1" u="heavy" spc="-40" dirty="0">
                <a:uFill>
                  <a:solidFill>
                    <a:srgbClr val="000000"/>
                  </a:solidFill>
                </a:uFill>
                <a:latin typeface="Times New Roman"/>
                <a:cs typeface="Times New Roman"/>
              </a:rPr>
              <a:t> </a:t>
            </a:r>
            <a:r>
              <a:rPr sz="2400" b="1" u="heavy" dirty="0">
                <a:uFill>
                  <a:solidFill>
                    <a:srgbClr val="000000"/>
                  </a:solidFill>
                </a:uFill>
                <a:latin typeface="Times New Roman"/>
                <a:cs typeface="Times New Roman"/>
              </a:rPr>
              <a:t>division</a:t>
            </a:r>
            <a:endParaRPr sz="2400" dirty="0">
              <a:latin typeface="Times New Roman"/>
              <a:cs typeface="Times New Roman"/>
            </a:endParaRPr>
          </a:p>
          <a:p>
            <a:pPr marL="334010" indent="-243204">
              <a:lnSpc>
                <a:spcPct val="100000"/>
              </a:lnSpc>
              <a:spcBef>
                <a:spcPts val="2145"/>
              </a:spcBef>
              <a:buSzPct val="95833"/>
              <a:buFont typeface="Wingdings"/>
              <a:buChar char=""/>
              <a:tabLst>
                <a:tab pos="334645" algn="l"/>
              </a:tabLst>
            </a:pPr>
            <a:r>
              <a:rPr sz="2400" b="1" spc="-5" dirty="0">
                <a:latin typeface="Times New Roman"/>
                <a:cs typeface="Times New Roman"/>
              </a:rPr>
              <a:t>T</a:t>
            </a:r>
            <a:r>
              <a:rPr sz="2400" spc="-5" dirty="0">
                <a:latin typeface="Times New Roman"/>
                <a:cs typeface="Times New Roman"/>
              </a:rPr>
              <a:t>he </a:t>
            </a:r>
            <a:r>
              <a:rPr sz="2400" dirty="0">
                <a:latin typeface="Times New Roman"/>
                <a:cs typeface="Times New Roman"/>
              </a:rPr>
              <a:t>oocyte</a:t>
            </a:r>
            <a:r>
              <a:rPr sz="2400" spc="-20" dirty="0">
                <a:latin typeface="Times New Roman"/>
                <a:cs typeface="Times New Roman"/>
              </a:rPr>
              <a:t> </a:t>
            </a:r>
            <a:r>
              <a:rPr sz="2800" b="1" u="heavy" dirty="0">
                <a:uFill>
                  <a:solidFill>
                    <a:srgbClr val="000000"/>
                  </a:solidFill>
                </a:uFill>
                <a:latin typeface="Times New Roman"/>
                <a:cs typeface="Times New Roman"/>
              </a:rPr>
              <a:t>finishes</a:t>
            </a:r>
            <a:r>
              <a:rPr sz="2800" b="1" u="heavy" spc="-5" dirty="0">
                <a:uFill>
                  <a:solidFill>
                    <a:srgbClr val="000000"/>
                  </a:solidFill>
                </a:uFill>
                <a:latin typeface="Times New Roman"/>
                <a:cs typeface="Times New Roman"/>
              </a:rPr>
              <a:t> its second</a:t>
            </a:r>
            <a:r>
              <a:rPr sz="2800" b="1" u="heavy" spc="10" dirty="0">
                <a:uFill>
                  <a:solidFill>
                    <a:srgbClr val="000000"/>
                  </a:solidFill>
                </a:uFill>
                <a:latin typeface="Times New Roman"/>
                <a:cs typeface="Times New Roman"/>
              </a:rPr>
              <a:t> </a:t>
            </a:r>
            <a:r>
              <a:rPr sz="2800" b="1" u="heavy" spc="-5" dirty="0">
                <a:uFill>
                  <a:solidFill>
                    <a:srgbClr val="000000"/>
                  </a:solidFill>
                </a:uFill>
                <a:latin typeface="Times New Roman"/>
                <a:cs typeface="Times New Roman"/>
              </a:rPr>
              <a:t>meiotic</a:t>
            </a:r>
            <a:r>
              <a:rPr sz="2800" b="1" u="heavy" spc="-10" dirty="0">
                <a:uFill>
                  <a:solidFill>
                    <a:srgbClr val="000000"/>
                  </a:solidFill>
                </a:uFill>
                <a:latin typeface="Times New Roman"/>
                <a:cs typeface="Times New Roman"/>
              </a:rPr>
              <a:t> </a:t>
            </a:r>
            <a:r>
              <a:rPr sz="2800" b="1" u="heavy" dirty="0">
                <a:uFill>
                  <a:solidFill>
                    <a:srgbClr val="000000"/>
                  </a:solidFill>
                </a:uFill>
                <a:latin typeface="Times New Roman"/>
                <a:cs typeface="Times New Roman"/>
              </a:rPr>
              <a:t>division.</a:t>
            </a:r>
            <a:endParaRPr sz="2800" dirty="0">
              <a:latin typeface="Times New Roman"/>
              <a:cs typeface="Times New Roman"/>
            </a:endParaRPr>
          </a:p>
        </p:txBody>
      </p:sp>
      <p:pic>
        <p:nvPicPr>
          <p:cNvPr id="3" name="object 3"/>
          <p:cNvPicPr/>
          <p:nvPr/>
        </p:nvPicPr>
        <p:blipFill>
          <a:blip r:embed="rId2" cstate="print"/>
          <a:stretch>
            <a:fillRect/>
          </a:stretch>
        </p:blipFill>
        <p:spPr>
          <a:xfrm>
            <a:off x="7530424" y="1066800"/>
            <a:ext cx="4585376" cy="4259226"/>
          </a:xfrm>
          <a:prstGeom prst="rect">
            <a:avLst/>
          </a:prstGeom>
        </p:spPr>
      </p:pic>
      <p:sp>
        <p:nvSpPr>
          <p:cNvPr id="4" name="object 4"/>
          <p:cNvSpPr txBox="1"/>
          <p:nvPr/>
        </p:nvSpPr>
        <p:spPr>
          <a:xfrm>
            <a:off x="313436" y="2254377"/>
            <a:ext cx="5916930" cy="2280920"/>
          </a:xfrm>
          <a:prstGeom prst="rect">
            <a:avLst/>
          </a:prstGeom>
        </p:spPr>
        <p:txBody>
          <a:bodyPr vert="horz" wrap="square" lIns="0" tIns="12700" rIns="0" bIns="0" rtlCol="0">
            <a:spAutoFit/>
          </a:bodyPr>
          <a:lstStyle/>
          <a:p>
            <a:pPr marL="12700" marR="142240">
              <a:lnSpc>
                <a:spcPct val="100000"/>
              </a:lnSpc>
              <a:spcBef>
                <a:spcPts val="100"/>
              </a:spcBef>
              <a:buSzPct val="94444"/>
              <a:buFont typeface="Wingdings"/>
              <a:buChar char=""/>
              <a:tabLst>
                <a:tab pos="194945" algn="l"/>
              </a:tabLst>
            </a:pPr>
            <a:r>
              <a:rPr sz="1800" spc="-5" dirty="0">
                <a:latin typeface="Times New Roman"/>
                <a:cs typeface="Times New Roman"/>
              </a:rPr>
              <a:t>One </a:t>
            </a:r>
            <a:r>
              <a:rPr sz="1800" dirty="0">
                <a:latin typeface="Times New Roman"/>
                <a:cs typeface="Times New Roman"/>
              </a:rPr>
              <a:t>of the daughter cells, receives hardly any cytoplasm, </a:t>
            </a:r>
            <a:r>
              <a:rPr sz="1800" spc="-5" dirty="0">
                <a:latin typeface="Times New Roman"/>
                <a:cs typeface="Times New Roman"/>
              </a:rPr>
              <a:t>is </a:t>
            </a:r>
            <a:r>
              <a:rPr sz="1800" dirty="0">
                <a:latin typeface="Times New Roman"/>
                <a:cs typeface="Times New Roman"/>
              </a:rPr>
              <a:t> </a:t>
            </a:r>
            <a:r>
              <a:rPr sz="1800" spc="-5" dirty="0">
                <a:latin typeface="Times New Roman"/>
                <a:cs typeface="Times New Roman"/>
              </a:rPr>
              <a:t>known </a:t>
            </a:r>
            <a:r>
              <a:rPr sz="1800" dirty="0">
                <a:latin typeface="Times New Roman"/>
                <a:cs typeface="Times New Roman"/>
              </a:rPr>
              <a:t>as</a:t>
            </a:r>
            <a:r>
              <a:rPr sz="1800" spc="-15"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b="1" spc="-5" dirty="0">
                <a:latin typeface="Times New Roman"/>
                <a:cs typeface="Times New Roman"/>
              </a:rPr>
              <a:t>second</a:t>
            </a:r>
            <a:r>
              <a:rPr sz="1800" b="1" spc="-10" dirty="0">
                <a:latin typeface="Times New Roman"/>
                <a:cs typeface="Times New Roman"/>
              </a:rPr>
              <a:t> </a:t>
            </a:r>
            <a:r>
              <a:rPr sz="1800" b="1" dirty="0">
                <a:latin typeface="Times New Roman"/>
                <a:cs typeface="Times New Roman"/>
              </a:rPr>
              <a:t>polar</a:t>
            </a:r>
            <a:r>
              <a:rPr sz="1800" b="1" spc="-45" dirty="0">
                <a:latin typeface="Times New Roman"/>
                <a:cs typeface="Times New Roman"/>
              </a:rPr>
              <a:t> </a:t>
            </a:r>
            <a:r>
              <a:rPr sz="1800" b="1" dirty="0">
                <a:latin typeface="Times New Roman"/>
                <a:cs typeface="Times New Roman"/>
              </a:rPr>
              <a:t>body</a:t>
            </a:r>
            <a:r>
              <a:rPr sz="1800" dirty="0">
                <a:latin typeface="Times New Roman"/>
                <a:cs typeface="Times New Roman"/>
              </a:rPr>
              <a:t>; the</a:t>
            </a:r>
            <a:r>
              <a:rPr sz="1800" spc="-5" dirty="0">
                <a:latin typeface="Times New Roman"/>
                <a:cs typeface="Times New Roman"/>
              </a:rPr>
              <a:t> </a:t>
            </a:r>
            <a:r>
              <a:rPr sz="1800" dirty="0">
                <a:latin typeface="Times New Roman"/>
                <a:cs typeface="Times New Roman"/>
              </a:rPr>
              <a:t>other daughter</a:t>
            </a:r>
            <a:r>
              <a:rPr sz="1800" spc="-20" dirty="0">
                <a:latin typeface="Times New Roman"/>
                <a:cs typeface="Times New Roman"/>
              </a:rPr>
              <a:t> </a:t>
            </a:r>
            <a:r>
              <a:rPr sz="1800" dirty="0">
                <a:latin typeface="Times New Roman"/>
                <a:cs typeface="Times New Roman"/>
              </a:rPr>
              <a:t>cell</a:t>
            </a:r>
            <a:r>
              <a:rPr sz="1800" spc="-5" dirty="0">
                <a:latin typeface="Times New Roman"/>
                <a:cs typeface="Times New Roman"/>
              </a:rPr>
              <a:t> is</a:t>
            </a:r>
            <a:r>
              <a:rPr sz="1800" spc="-10" dirty="0">
                <a:latin typeface="Times New Roman"/>
                <a:cs typeface="Times New Roman"/>
              </a:rPr>
              <a:t> </a:t>
            </a:r>
            <a:r>
              <a:rPr sz="1800" dirty="0">
                <a:latin typeface="Times New Roman"/>
                <a:cs typeface="Times New Roman"/>
              </a:rPr>
              <a:t>the </a:t>
            </a:r>
            <a:r>
              <a:rPr sz="1800" spc="-434" dirty="0">
                <a:latin typeface="Times New Roman"/>
                <a:cs typeface="Times New Roman"/>
              </a:rPr>
              <a:t> </a:t>
            </a:r>
            <a:r>
              <a:rPr sz="1800" dirty="0">
                <a:latin typeface="Times New Roman"/>
                <a:cs typeface="Times New Roman"/>
              </a:rPr>
              <a:t>definitive</a:t>
            </a:r>
            <a:r>
              <a:rPr sz="1800" spc="-35" dirty="0">
                <a:latin typeface="Times New Roman"/>
                <a:cs typeface="Times New Roman"/>
              </a:rPr>
              <a:t> </a:t>
            </a:r>
            <a:r>
              <a:rPr sz="1800" dirty="0">
                <a:latin typeface="Times New Roman"/>
                <a:cs typeface="Times New Roman"/>
              </a:rPr>
              <a:t>oocyte.</a:t>
            </a:r>
            <a:endParaRPr sz="1800">
              <a:latin typeface="Times New Roman"/>
              <a:cs typeface="Times New Roman"/>
            </a:endParaRPr>
          </a:p>
          <a:p>
            <a:pPr marL="250190" indent="-238125">
              <a:lnSpc>
                <a:spcPts val="2155"/>
              </a:lnSpc>
              <a:buSzPct val="94444"/>
              <a:buFont typeface="Wingdings"/>
              <a:buChar char=""/>
              <a:tabLst>
                <a:tab pos="250825" algn="l"/>
              </a:tabLst>
            </a:pPr>
            <a:r>
              <a:rPr sz="1800" dirty="0">
                <a:latin typeface="Times New Roman"/>
                <a:cs typeface="Times New Roman"/>
              </a:rPr>
              <a:t>Its </a:t>
            </a:r>
            <a:r>
              <a:rPr sz="1800" spc="-5" dirty="0">
                <a:latin typeface="Times New Roman"/>
                <a:cs typeface="Times New Roman"/>
              </a:rPr>
              <a:t>chromosomes</a:t>
            </a:r>
            <a:r>
              <a:rPr sz="1800" spc="20" dirty="0">
                <a:latin typeface="Times New Roman"/>
                <a:cs typeface="Times New Roman"/>
              </a:rPr>
              <a:t> </a:t>
            </a:r>
            <a:r>
              <a:rPr sz="1800" b="1" spc="-5" dirty="0">
                <a:latin typeface="Times New Roman"/>
                <a:cs typeface="Times New Roman"/>
              </a:rPr>
              <a:t>(22plus </a:t>
            </a:r>
            <a:r>
              <a:rPr sz="1800" b="1" spc="10" dirty="0">
                <a:latin typeface="Times New Roman"/>
                <a:cs typeface="Times New Roman"/>
              </a:rPr>
              <a:t>X)</a:t>
            </a:r>
            <a:r>
              <a:rPr sz="1800" b="1" spc="-20" dirty="0">
                <a:latin typeface="Times New Roman"/>
                <a:cs typeface="Times New Roman"/>
              </a:rPr>
              <a:t> </a:t>
            </a:r>
            <a:r>
              <a:rPr sz="1800" dirty="0">
                <a:latin typeface="Times New Roman"/>
                <a:cs typeface="Times New Roman"/>
              </a:rPr>
              <a:t>arrange</a:t>
            </a:r>
            <a:r>
              <a:rPr sz="1800" spc="-15" dirty="0">
                <a:latin typeface="Times New Roman"/>
                <a:cs typeface="Times New Roman"/>
              </a:rPr>
              <a:t> </a:t>
            </a:r>
            <a:r>
              <a:rPr sz="1800" spc="-5" dirty="0">
                <a:latin typeface="Times New Roman"/>
                <a:cs typeface="Times New Roman"/>
              </a:rPr>
              <a:t>themselves</a:t>
            </a:r>
            <a:r>
              <a:rPr sz="1800" dirty="0">
                <a:latin typeface="Times New Roman"/>
                <a:cs typeface="Times New Roman"/>
              </a:rPr>
              <a:t> in</a:t>
            </a:r>
            <a:r>
              <a:rPr sz="1800" spc="-5" dirty="0">
                <a:latin typeface="Times New Roman"/>
                <a:cs typeface="Times New Roman"/>
              </a:rPr>
              <a:t> </a:t>
            </a:r>
            <a:r>
              <a:rPr sz="1800" dirty="0">
                <a:latin typeface="Times New Roman"/>
                <a:cs typeface="Times New Roman"/>
              </a:rPr>
              <a:t>a</a:t>
            </a:r>
            <a:endParaRPr sz="1800">
              <a:latin typeface="Times New Roman"/>
              <a:cs typeface="Times New Roman"/>
            </a:endParaRPr>
          </a:p>
          <a:p>
            <a:pPr marL="12700">
              <a:lnSpc>
                <a:spcPts val="2400"/>
              </a:lnSpc>
            </a:pPr>
            <a:r>
              <a:rPr sz="1800" dirty="0">
                <a:latin typeface="Times New Roman"/>
                <a:cs typeface="Times New Roman"/>
              </a:rPr>
              <a:t>vesicular</a:t>
            </a:r>
            <a:r>
              <a:rPr sz="1800" spc="-25" dirty="0">
                <a:latin typeface="Times New Roman"/>
                <a:cs typeface="Times New Roman"/>
              </a:rPr>
              <a:t> </a:t>
            </a:r>
            <a:r>
              <a:rPr sz="1800" dirty="0">
                <a:latin typeface="Times New Roman"/>
                <a:cs typeface="Times New Roman"/>
              </a:rPr>
              <a:t>nucleus</a:t>
            </a:r>
            <a:r>
              <a:rPr sz="1800" spc="-10" dirty="0">
                <a:latin typeface="Times New Roman"/>
                <a:cs typeface="Times New Roman"/>
              </a:rPr>
              <a:t> </a:t>
            </a:r>
            <a:r>
              <a:rPr sz="1800" spc="-5" dirty="0">
                <a:latin typeface="Times New Roman"/>
                <a:cs typeface="Times New Roman"/>
              </a:rPr>
              <a:t>known</a:t>
            </a:r>
            <a:r>
              <a:rPr sz="1800" dirty="0">
                <a:latin typeface="Times New Roman"/>
                <a:cs typeface="Times New Roman"/>
              </a:rPr>
              <a:t> as</a:t>
            </a:r>
            <a:r>
              <a:rPr sz="1800" spc="-15"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2000" b="1" u="heavy" dirty="0">
                <a:uFill>
                  <a:solidFill>
                    <a:srgbClr val="000000"/>
                  </a:solidFill>
                </a:uFill>
                <a:latin typeface="Times New Roman"/>
                <a:cs typeface="Times New Roman"/>
              </a:rPr>
              <a:t>female</a:t>
            </a:r>
            <a:r>
              <a:rPr sz="2000" b="1" u="heavy" spc="-30" dirty="0">
                <a:uFill>
                  <a:solidFill>
                    <a:srgbClr val="000000"/>
                  </a:solidFill>
                </a:uFill>
                <a:latin typeface="Times New Roman"/>
                <a:cs typeface="Times New Roman"/>
              </a:rPr>
              <a:t> </a:t>
            </a:r>
            <a:r>
              <a:rPr sz="2000" b="1" u="heavy" spc="-5" dirty="0">
                <a:uFill>
                  <a:solidFill>
                    <a:srgbClr val="000000"/>
                  </a:solidFill>
                </a:uFill>
                <a:latin typeface="Times New Roman"/>
                <a:cs typeface="Times New Roman"/>
              </a:rPr>
              <a:t>pronucleus</a:t>
            </a:r>
            <a:r>
              <a:rPr sz="2000" spc="-5" dirty="0">
                <a:latin typeface="Times New Roman"/>
                <a:cs typeface="Times New Roman"/>
              </a:rPr>
              <a:t>.</a:t>
            </a:r>
            <a:endParaRPr sz="2000">
              <a:latin typeface="Times New Roman"/>
              <a:cs typeface="Times New Roman"/>
            </a:endParaRPr>
          </a:p>
          <a:p>
            <a:pPr marL="12700" marR="5080">
              <a:lnSpc>
                <a:spcPct val="100000"/>
              </a:lnSpc>
              <a:spcBef>
                <a:spcPts val="5"/>
              </a:spcBef>
              <a:buSzPct val="94444"/>
              <a:buFont typeface="Wingdings"/>
              <a:buChar char=""/>
              <a:tabLst>
                <a:tab pos="194945" algn="l"/>
              </a:tabLst>
            </a:pPr>
            <a:r>
              <a:rPr sz="1800" dirty="0">
                <a:latin typeface="Times New Roman"/>
                <a:cs typeface="Times New Roman"/>
              </a:rPr>
              <a:t>The </a:t>
            </a:r>
            <a:r>
              <a:rPr sz="1800" spc="-5" dirty="0">
                <a:latin typeface="Times New Roman"/>
                <a:cs typeface="Times New Roman"/>
              </a:rPr>
              <a:t>spermatozoon, </a:t>
            </a:r>
            <a:r>
              <a:rPr sz="1800" dirty="0">
                <a:latin typeface="Times New Roman"/>
                <a:cs typeface="Times New Roman"/>
              </a:rPr>
              <a:t>meanwhile, </a:t>
            </a:r>
            <a:r>
              <a:rPr sz="1800" spc="-5" dirty="0">
                <a:latin typeface="Times New Roman"/>
                <a:cs typeface="Times New Roman"/>
              </a:rPr>
              <a:t>moves </a:t>
            </a:r>
            <a:r>
              <a:rPr sz="1800" dirty="0">
                <a:latin typeface="Times New Roman"/>
                <a:cs typeface="Times New Roman"/>
              </a:rPr>
              <a:t>forward until it lies </a:t>
            </a:r>
            <a:r>
              <a:rPr sz="1800" spc="5" dirty="0">
                <a:latin typeface="Times New Roman"/>
                <a:cs typeface="Times New Roman"/>
              </a:rPr>
              <a:t> </a:t>
            </a:r>
            <a:r>
              <a:rPr sz="1800" dirty="0">
                <a:latin typeface="Times New Roman"/>
                <a:cs typeface="Times New Roman"/>
              </a:rPr>
              <a:t>close to the female pronucleus. </a:t>
            </a:r>
            <a:r>
              <a:rPr sz="1800" spc="-5" dirty="0">
                <a:latin typeface="Times New Roman"/>
                <a:cs typeface="Times New Roman"/>
              </a:rPr>
              <a:t>Its </a:t>
            </a:r>
            <a:r>
              <a:rPr sz="1800" dirty="0">
                <a:latin typeface="Times New Roman"/>
                <a:cs typeface="Times New Roman"/>
              </a:rPr>
              <a:t>nucleus </a:t>
            </a:r>
            <a:r>
              <a:rPr sz="1800" spc="-5" dirty="0">
                <a:latin typeface="Times New Roman"/>
                <a:cs typeface="Times New Roman"/>
              </a:rPr>
              <a:t>becomes swollen </a:t>
            </a:r>
            <a:r>
              <a:rPr sz="1800" dirty="0">
                <a:latin typeface="Times New Roman"/>
                <a:cs typeface="Times New Roman"/>
              </a:rPr>
              <a:t>and </a:t>
            </a:r>
            <a:r>
              <a:rPr sz="1800" spc="-440" dirty="0">
                <a:latin typeface="Times New Roman"/>
                <a:cs typeface="Times New Roman"/>
              </a:rPr>
              <a:t> </a:t>
            </a:r>
            <a:r>
              <a:rPr sz="1800" spc="-5" dirty="0">
                <a:latin typeface="Times New Roman"/>
                <a:cs typeface="Times New Roman"/>
              </a:rPr>
              <a:t>forms </a:t>
            </a:r>
            <a:r>
              <a:rPr sz="1800" dirty="0">
                <a:latin typeface="Times New Roman"/>
                <a:cs typeface="Times New Roman"/>
              </a:rPr>
              <a:t>the </a:t>
            </a:r>
            <a:r>
              <a:rPr sz="2000" b="1" dirty="0">
                <a:latin typeface="Times New Roman"/>
                <a:cs typeface="Times New Roman"/>
              </a:rPr>
              <a:t>male</a:t>
            </a:r>
            <a:r>
              <a:rPr sz="2000" b="1" spc="-10" dirty="0">
                <a:latin typeface="Times New Roman"/>
                <a:cs typeface="Times New Roman"/>
              </a:rPr>
              <a:t> </a:t>
            </a:r>
            <a:r>
              <a:rPr sz="2000" b="1" spc="-5" dirty="0">
                <a:latin typeface="Times New Roman"/>
                <a:cs typeface="Times New Roman"/>
              </a:rPr>
              <a:t>pronucleus</a:t>
            </a:r>
            <a:r>
              <a:rPr sz="2000" spc="-5" dirty="0">
                <a:latin typeface="Times New Roman"/>
                <a:cs typeface="Times New Roman"/>
              </a:rPr>
              <a:t>.</a:t>
            </a:r>
            <a:endParaRPr sz="2000">
              <a:latin typeface="Times New Roman"/>
              <a:cs typeface="Times New Roman"/>
            </a:endParaRPr>
          </a:p>
        </p:txBody>
      </p:sp>
      <p:sp>
        <p:nvSpPr>
          <p:cNvPr id="5" name="object 5"/>
          <p:cNvSpPr txBox="1"/>
          <p:nvPr/>
        </p:nvSpPr>
        <p:spPr>
          <a:xfrm>
            <a:off x="3282696" y="5490971"/>
            <a:ext cx="5610225" cy="370840"/>
          </a:xfrm>
          <a:prstGeom prst="rect">
            <a:avLst/>
          </a:prstGeom>
          <a:solidFill>
            <a:srgbClr val="4471C4"/>
          </a:solidFill>
          <a:ln w="12192">
            <a:solidFill>
              <a:srgbClr val="2E528F"/>
            </a:solidFill>
          </a:ln>
        </p:spPr>
        <p:txBody>
          <a:bodyPr vert="horz" wrap="square" lIns="0" tIns="40005" rIns="0" bIns="0" rtlCol="0">
            <a:spAutoFit/>
          </a:bodyPr>
          <a:lstStyle/>
          <a:p>
            <a:pPr marL="91440">
              <a:lnSpc>
                <a:spcPct val="100000"/>
              </a:lnSpc>
              <a:spcBef>
                <a:spcPts val="315"/>
              </a:spcBef>
            </a:pPr>
            <a:r>
              <a:rPr sz="1800" spc="-5" dirty="0">
                <a:solidFill>
                  <a:srgbClr val="FFFFFF"/>
                </a:solidFill>
                <a:latin typeface="Times New Roman"/>
                <a:cs typeface="Times New Roman"/>
              </a:rPr>
              <a:t>Only</a:t>
            </a:r>
            <a:r>
              <a:rPr sz="1800" spc="-10" dirty="0">
                <a:solidFill>
                  <a:srgbClr val="FFFFFF"/>
                </a:solidFill>
                <a:latin typeface="Times New Roman"/>
                <a:cs typeface="Times New Roman"/>
              </a:rPr>
              <a:t> </a:t>
            </a:r>
            <a:r>
              <a:rPr sz="1800" spc="-5" dirty="0">
                <a:solidFill>
                  <a:srgbClr val="FFFFFF"/>
                </a:solidFill>
                <a:latin typeface="Times New Roman"/>
                <a:cs typeface="Times New Roman"/>
              </a:rPr>
              <a:t>now</a:t>
            </a:r>
            <a:r>
              <a:rPr sz="1800" dirty="0">
                <a:solidFill>
                  <a:srgbClr val="FFFFFF"/>
                </a:solidFill>
                <a:latin typeface="Times New Roman"/>
                <a:cs typeface="Times New Roman"/>
              </a:rPr>
              <a:t> </a:t>
            </a:r>
            <a:r>
              <a:rPr sz="1800" spc="-5" dirty="0">
                <a:solidFill>
                  <a:srgbClr val="FFFFFF"/>
                </a:solidFill>
                <a:latin typeface="Times New Roman"/>
                <a:cs typeface="Times New Roman"/>
              </a:rPr>
              <a:t>the</a:t>
            </a:r>
            <a:r>
              <a:rPr sz="1800" dirty="0">
                <a:solidFill>
                  <a:srgbClr val="FFFFFF"/>
                </a:solidFill>
                <a:latin typeface="Times New Roman"/>
                <a:cs typeface="Times New Roman"/>
              </a:rPr>
              <a:t> oogenesis</a:t>
            </a:r>
            <a:r>
              <a:rPr sz="1800" spc="-15" dirty="0">
                <a:solidFill>
                  <a:srgbClr val="FFFFFF"/>
                </a:solidFill>
                <a:latin typeface="Times New Roman"/>
                <a:cs typeface="Times New Roman"/>
              </a:rPr>
              <a:t> </a:t>
            </a:r>
            <a:r>
              <a:rPr sz="1800" dirty="0">
                <a:solidFill>
                  <a:srgbClr val="FFFFFF"/>
                </a:solidFill>
                <a:latin typeface="Times New Roman"/>
                <a:cs typeface="Times New Roman"/>
              </a:rPr>
              <a:t>of</a:t>
            </a:r>
            <a:r>
              <a:rPr sz="1800" spc="10" dirty="0">
                <a:solidFill>
                  <a:srgbClr val="FFFFFF"/>
                </a:solidFill>
                <a:latin typeface="Times New Roman"/>
                <a:cs typeface="Times New Roman"/>
              </a:rPr>
              <a:t> </a:t>
            </a:r>
            <a:r>
              <a:rPr sz="1800" dirty="0">
                <a:solidFill>
                  <a:srgbClr val="FFFFFF"/>
                </a:solidFill>
                <a:latin typeface="Times New Roman"/>
                <a:cs typeface="Times New Roman"/>
              </a:rPr>
              <a:t>this</a:t>
            </a:r>
            <a:r>
              <a:rPr sz="1800" spc="-15" dirty="0">
                <a:solidFill>
                  <a:srgbClr val="FFFFFF"/>
                </a:solidFill>
                <a:latin typeface="Times New Roman"/>
                <a:cs typeface="Times New Roman"/>
              </a:rPr>
              <a:t> </a:t>
            </a:r>
            <a:r>
              <a:rPr sz="1800" dirty="0">
                <a:solidFill>
                  <a:srgbClr val="FFFFFF"/>
                </a:solidFill>
                <a:latin typeface="Times New Roman"/>
                <a:cs typeface="Times New Roman"/>
              </a:rPr>
              <a:t>oocyte</a:t>
            </a:r>
            <a:r>
              <a:rPr sz="1800" spc="-25" dirty="0">
                <a:solidFill>
                  <a:srgbClr val="FFFFFF"/>
                </a:solidFill>
                <a:latin typeface="Times New Roman"/>
                <a:cs typeface="Times New Roman"/>
              </a:rPr>
              <a:t> </a:t>
            </a:r>
            <a:r>
              <a:rPr sz="1800" spc="-5" dirty="0">
                <a:solidFill>
                  <a:srgbClr val="FFFFFF"/>
                </a:solidFill>
                <a:latin typeface="Times New Roman"/>
                <a:cs typeface="Times New Roman"/>
              </a:rPr>
              <a:t>has</a:t>
            </a:r>
            <a:r>
              <a:rPr sz="1800" spc="-10" dirty="0">
                <a:solidFill>
                  <a:srgbClr val="FFFFFF"/>
                </a:solidFill>
                <a:latin typeface="Times New Roman"/>
                <a:cs typeface="Times New Roman"/>
              </a:rPr>
              <a:t> </a:t>
            </a:r>
            <a:r>
              <a:rPr sz="1800" dirty="0">
                <a:solidFill>
                  <a:srgbClr val="FFFFFF"/>
                </a:solidFill>
                <a:latin typeface="Times New Roman"/>
                <a:cs typeface="Times New Roman"/>
              </a:rPr>
              <a:t>come</a:t>
            </a:r>
            <a:r>
              <a:rPr sz="1800" spc="5" dirty="0">
                <a:solidFill>
                  <a:srgbClr val="FFFFFF"/>
                </a:solidFill>
                <a:latin typeface="Times New Roman"/>
                <a:cs typeface="Times New Roman"/>
              </a:rPr>
              <a:t> </a:t>
            </a:r>
            <a:r>
              <a:rPr sz="1800" dirty="0">
                <a:solidFill>
                  <a:srgbClr val="FFFFFF"/>
                </a:solidFill>
                <a:latin typeface="Times New Roman"/>
                <a:cs typeface="Times New Roman"/>
              </a:rPr>
              <a:t>to</a:t>
            </a:r>
            <a:r>
              <a:rPr sz="1800" spc="5" dirty="0">
                <a:solidFill>
                  <a:srgbClr val="FFFFFF"/>
                </a:solidFill>
                <a:latin typeface="Times New Roman"/>
                <a:cs typeface="Times New Roman"/>
              </a:rPr>
              <a:t> </a:t>
            </a:r>
            <a:r>
              <a:rPr sz="1800" spc="-5" dirty="0">
                <a:solidFill>
                  <a:srgbClr val="FFFFFF"/>
                </a:solidFill>
                <a:latin typeface="Times New Roman"/>
                <a:cs typeface="Times New Roman"/>
              </a:rPr>
              <a:t>its</a:t>
            </a:r>
            <a:r>
              <a:rPr sz="1800" spc="-10" dirty="0">
                <a:solidFill>
                  <a:srgbClr val="FFFFFF"/>
                </a:solidFill>
                <a:latin typeface="Times New Roman"/>
                <a:cs typeface="Times New Roman"/>
              </a:rPr>
              <a:t> </a:t>
            </a:r>
            <a:r>
              <a:rPr sz="1800" dirty="0">
                <a:solidFill>
                  <a:srgbClr val="FFFFFF"/>
                </a:solidFill>
                <a:latin typeface="Times New Roman"/>
                <a:cs typeface="Times New Roman"/>
              </a:rPr>
              <a:t>end</a:t>
            </a:r>
            <a:endParaRPr sz="18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48200" y="1066800"/>
            <a:ext cx="7543800" cy="5364886"/>
          </a:xfrm>
          <a:prstGeom prst="rect">
            <a:avLst/>
          </a:prstGeom>
        </p:spPr>
      </p:pic>
      <p:pic>
        <p:nvPicPr>
          <p:cNvPr id="3" name="object 3"/>
          <p:cNvPicPr/>
          <p:nvPr/>
        </p:nvPicPr>
        <p:blipFill>
          <a:blip r:embed="rId3" cstate="print"/>
          <a:stretch>
            <a:fillRect/>
          </a:stretch>
        </p:blipFill>
        <p:spPr>
          <a:xfrm>
            <a:off x="228600" y="990600"/>
            <a:ext cx="4232567" cy="5441925"/>
          </a:xfrm>
          <a:prstGeom prst="rect">
            <a:avLst/>
          </a:prstGeom>
        </p:spPr>
      </p:pic>
      <p:sp>
        <p:nvSpPr>
          <p:cNvPr id="6" name="object 6"/>
          <p:cNvSpPr txBox="1"/>
          <p:nvPr/>
        </p:nvSpPr>
        <p:spPr>
          <a:xfrm>
            <a:off x="8690609" y="6431686"/>
            <a:ext cx="187325"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888888"/>
                </a:solidFill>
                <a:latin typeface="Times New Roman"/>
                <a:cs typeface="Times New Roman"/>
              </a:rPr>
              <a:t>21</a:t>
            </a:r>
            <a:endParaRPr sz="12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78251" y="1485900"/>
            <a:ext cx="5521960" cy="2740660"/>
          </a:xfrm>
          <a:prstGeom prst="rect">
            <a:avLst/>
          </a:prstGeom>
          <a:solidFill>
            <a:srgbClr val="FFC000"/>
          </a:solidFill>
          <a:ln w="12192">
            <a:solidFill>
              <a:srgbClr val="BB8B00"/>
            </a:solidFill>
          </a:ln>
        </p:spPr>
        <p:txBody>
          <a:bodyPr vert="horz" wrap="square" lIns="0" tIns="33655" rIns="0" bIns="0" rtlCol="0">
            <a:spAutoFit/>
          </a:bodyPr>
          <a:lstStyle/>
          <a:p>
            <a:pPr marL="91440">
              <a:lnSpc>
                <a:spcPct val="100000"/>
              </a:lnSpc>
              <a:spcBef>
                <a:spcPts val="265"/>
              </a:spcBef>
            </a:pPr>
            <a:r>
              <a:rPr sz="2800" b="1" u="heavy" spc="-5" dirty="0">
                <a:uFill>
                  <a:solidFill>
                    <a:srgbClr val="000000"/>
                  </a:solidFill>
                </a:uFill>
                <a:latin typeface="Times New Roman"/>
                <a:cs typeface="Times New Roman"/>
              </a:rPr>
              <a:t>C)</a:t>
            </a:r>
            <a:r>
              <a:rPr sz="2800" b="1" u="heavy" dirty="0">
                <a:uFill>
                  <a:solidFill>
                    <a:srgbClr val="000000"/>
                  </a:solidFill>
                </a:uFill>
                <a:latin typeface="Times New Roman"/>
                <a:cs typeface="Times New Roman"/>
              </a:rPr>
              <a:t> Metabolic</a:t>
            </a:r>
            <a:r>
              <a:rPr sz="2800" b="1" u="heavy" spc="-25" dirty="0">
                <a:uFill>
                  <a:solidFill>
                    <a:srgbClr val="000000"/>
                  </a:solidFill>
                </a:uFill>
                <a:latin typeface="Times New Roman"/>
                <a:cs typeface="Times New Roman"/>
              </a:rPr>
              <a:t> </a:t>
            </a:r>
            <a:r>
              <a:rPr sz="2800" b="1" u="heavy" dirty="0">
                <a:uFill>
                  <a:solidFill>
                    <a:srgbClr val="000000"/>
                  </a:solidFill>
                </a:uFill>
                <a:latin typeface="Times New Roman"/>
                <a:cs typeface="Times New Roman"/>
              </a:rPr>
              <a:t>activation</a:t>
            </a:r>
            <a:r>
              <a:rPr sz="2800" b="1" u="heavy" spc="-10" dirty="0">
                <a:uFill>
                  <a:solidFill>
                    <a:srgbClr val="000000"/>
                  </a:solidFill>
                </a:uFill>
                <a:latin typeface="Times New Roman"/>
                <a:cs typeface="Times New Roman"/>
              </a:rPr>
              <a:t> </a:t>
            </a:r>
            <a:r>
              <a:rPr sz="2800" b="1" u="heavy" spc="-5" dirty="0">
                <a:uFill>
                  <a:solidFill>
                    <a:srgbClr val="000000"/>
                  </a:solidFill>
                </a:uFill>
                <a:latin typeface="Times New Roman"/>
                <a:cs typeface="Times New Roman"/>
              </a:rPr>
              <a:t>of</a:t>
            </a:r>
            <a:r>
              <a:rPr sz="2800" b="1" u="heavy" spc="-10" dirty="0">
                <a:uFill>
                  <a:solidFill>
                    <a:srgbClr val="000000"/>
                  </a:solidFill>
                </a:uFill>
                <a:latin typeface="Times New Roman"/>
                <a:cs typeface="Times New Roman"/>
              </a:rPr>
              <a:t> </a:t>
            </a:r>
            <a:r>
              <a:rPr sz="2800" b="1" u="heavy" dirty="0">
                <a:uFill>
                  <a:solidFill>
                    <a:srgbClr val="000000"/>
                  </a:solidFill>
                </a:uFill>
                <a:latin typeface="Times New Roman"/>
                <a:cs typeface="Times New Roman"/>
              </a:rPr>
              <a:t>the</a:t>
            </a:r>
            <a:r>
              <a:rPr sz="2800" b="1" u="heavy" spc="5" dirty="0">
                <a:uFill>
                  <a:solidFill>
                    <a:srgbClr val="000000"/>
                  </a:solidFill>
                </a:uFill>
                <a:latin typeface="Times New Roman"/>
                <a:cs typeface="Times New Roman"/>
              </a:rPr>
              <a:t> </a:t>
            </a:r>
            <a:r>
              <a:rPr sz="2800" b="1" u="heavy" spc="-5" dirty="0">
                <a:uFill>
                  <a:solidFill>
                    <a:srgbClr val="000000"/>
                  </a:solidFill>
                </a:uFill>
                <a:latin typeface="Times New Roman"/>
                <a:cs typeface="Times New Roman"/>
              </a:rPr>
              <a:t>egg</a:t>
            </a:r>
            <a:endParaRPr sz="2800">
              <a:latin typeface="Times New Roman"/>
              <a:cs typeface="Times New Roman"/>
            </a:endParaRPr>
          </a:p>
          <a:p>
            <a:pPr marL="91440" marR="285115">
              <a:lnSpc>
                <a:spcPct val="100000"/>
              </a:lnSpc>
              <a:spcBef>
                <a:spcPts val="15"/>
              </a:spcBef>
              <a:buSzPct val="95833"/>
              <a:buFont typeface="Wingdings"/>
              <a:buChar char=""/>
              <a:tabLst>
                <a:tab pos="334645" algn="l"/>
              </a:tabLst>
            </a:pPr>
            <a:r>
              <a:rPr sz="2400" dirty="0">
                <a:latin typeface="Times New Roman"/>
                <a:cs typeface="Times New Roman"/>
              </a:rPr>
              <a:t>The</a:t>
            </a:r>
            <a:r>
              <a:rPr sz="2400" spc="-35" dirty="0">
                <a:latin typeface="Times New Roman"/>
                <a:cs typeface="Times New Roman"/>
              </a:rPr>
              <a:t> </a:t>
            </a:r>
            <a:r>
              <a:rPr sz="2400" dirty="0">
                <a:latin typeface="Times New Roman"/>
                <a:cs typeface="Times New Roman"/>
              </a:rPr>
              <a:t>activating</a:t>
            </a:r>
            <a:r>
              <a:rPr sz="2400" spc="-55" dirty="0">
                <a:latin typeface="Times New Roman"/>
                <a:cs typeface="Times New Roman"/>
              </a:rPr>
              <a:t> </a:t>
            </a:r>
            <a:r>
              <a:rPr sz="2400" dirty="0">
                <a:latin typeface="Times New Roman"/>
                <a:cs typeface="Times New Roman"/>
              </a:rPr>
              <a:t>factor</a:t>
            </a:r>
            <a:r>
              <a:rPr sz="2400" spc="-15" dirty="0">
                <a:latin typeface="Times New Roman"/>
                <a:cs typeface="Times New Roman"/>
              </a:rPr>
              <a:t> </a:t>
            </a:r>
            <a:r>
              <a:rPr sz="2400" spc="-5" dirty="0">
                <a:latin typeface="Times New Roman"/>
                <a:cs typeface="Times New Roman"/>
              </a:rPr>
              <a:t>is</a:t>
            </a:r>
            <a:r>
              <a:rPr sz="2400" spc="-25" dirty="0">
                <a:latin typeface="Times New Roman"/>
                <a:cs typeface="Times New Roman"/>
              </a:rPr>
              <a:t> </a:t>
            </a:r>
            <a:r>
              <a:rPr sz="2400" dirty="0">
                <a:latin typeface="Times New Roman"/>
                <a:cs typeface="Times New Roman"/>
              </a:rPr>
              <a:t>probably</a:t>
            </a:r>
            <a:r>
              <a:rPr sz="2400" spc="-35" dirty="0">
                <a:latin typeface="Times New Roman"/>
                <a:cs typeface="Times New Roman"/>
              </a:rPr>
              <a:t> </a:t>
            </a:r>
            <a:r>
              <a:rPr sz="2400" dirty="0">
                <a:latin typeface="Times New Roman"/>
                <a:cs typeface="Times New Roman"/>
              </a:rPr>
              <a:t>carried </a:t>
            </a:r>
            <a:r>
              <a:rPr sz="2400" spc="-585" dirty="0">
                <a:latin typeface="Times New Roman"/>
                <a:cs typeface="Times New Roman"/>
              </a:rPr>
              <a:t> </a:t>
            </a:r>
            <a:r>
              <a:rPr sz="2400" dirty="0">
                <a:latin typeface="Times New Roman"/>
                <a:cs typeface="Times New Roman"/>
              </a:rPr>
              <a:t>by</a:t>
            </a:r>
            <a:r>
              <a:rPr sz="2400" spc="-5"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spermatozoon</a:t>
            </a:r>
            <a:endParaRPr sz="2400">
              <a:latin typeface="Times New Roman"/>
              <a:cs typeface="Times New Roman"/>
            </a:endParaRPr>
          </a:p>
          <a:p>
            <a:pPr>
              <a:lnSpc>
                <a:spcPct val="100000"/>
              </a:lnSpc>
              <a:spcBef>
                <a:spcPts val="5"/>
              </a:spcBef>
              <a:buFont typeface="Wingdings"/>
              <a:buChar char=""/>
            </a:pPr>
            <a:endParaRPr sz="2500">
              <a:latin typeface="Times New Roman"/>
              <a:cs typeface="Times New Roman"/>
            </a:endParaRPr>
          </a:p>
          <a:p>
            <a:pPr marL="91440" marR="510540">
              <a:lnSpc>
                <a:spcPct val="100000"/>
              </a:lnSpc>
              <a:buSzPct val="95833"/>
              <a:buFont typeface="Wingdings"/>
              <a:buChar char=""/>
              <a:tabLst>
                <a:tab pos="334645" algn="l"/>
              </a:tabLst>
            </a:pPr>
            <a:r>
              <a:rPr sz="2400" dirty="0">
                <a:latin typeface="Times New Roman"/>
                <a:cs typeface="Times New Roman"/>
              </a:rPr>
              <a:t>Activation </a:t>
            </a:r>
            <a:r>
              <a:rPr sz="2400" spc="-5" dirty="0">
                <a:latin typeface="Times New Roman"/>
                <a:cs typeface="Times New Roman"/>
              </a:rPr>
              <a:t>encompasses </a:t>
            </a:r>
            <a:r>
              <a:rPr sz="2400" dirty="0">
                <a:latin typeface="Times New Roman"/>
                <a:cs typeface="Times New Roman"/>
              </a:rPr>
              <a:t>the initial </a:t>
            </a:r>
            <a:r>
              <a:rPr sz="2400" spc="5" dirty="0">
                <a:latin typeface="Times New Roman"/>
                <a:cs typeface="Times New Roman"/>
              </a:rPr>
              <a:t> </a:t>
            </a:r>
            <a:r>
              <a:rPr sz="2400" dirty="0">
                <a:latin typeface="Times New Roman"/>
                <a:cs typeface="Times New Roman"/>
              </a:rPr>
              <a:t>cellular</a:t>
            </a:r>
            <a:r>
              <a:rPr sz="2400" spc="-40"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spc="-5" dirty="0">
                <a:latin typeface="Times New Roman"/>
                <a:cs typeface="Times New Roman"/>
              </a:rPr>
              <a:t>molecular</a:t>
            </a:r>
            <a:r>
              <a:rPr sz="2400" spc="-20" dirty="0">
                <a:latin typeface="Times New Roman"/>
                <a:cs typeface="Times New Roman"/>
              </a:rPr>
              <a:t> </a:t>
            </a:r>
            <a:r>
              <a:rPr sz="2400" dirty="0">
                <a:latin typeface="Times New Roman"/>
                <a:cs typeface="Times New Roman"/>
              </a:rPr>
              <a:t>events</a:t>
            </a:r>
            <a:r>
              <a:rPr sz="2400" spc="-15" dirty="0">
                <a:latin typeface="Times New Roman"/>
                <a:cs typeface="Times New Roman"/>
              </a:rPr>
              <a:t> </a:t>
            </a:r>
            <a:r>
              <a:rPr sz="2400" dirty="0">
                <a:latin typeface="Times New Roman"/>
                <a:cs typeface="Times New Roman"/>
              </a:rPr>
              <a:t>associated </a:t>
            </a:r>
            <a:r>
              <a:rPr sz="2400" spc="-585" dirty="0">
                <a:latin typeface="Times New Roman"/>
                <a:cs typeface="Times New Roman"/>
              </a:rPr>
              <a:t> </a:t>
            </a:r>
            <a:r>
              <a:rPr sz="2400" dirty="0">
                <a:latin typeface="Times New Roman"/>
                <a:cs typeface="Times New Roman"/>
              </a:rPr>
              <a:t>with</a:t>
            </a:r>
            <a:r>
              <a:rPr sz="2400" spc="-15" dirty="0">
                <a:latin typeface="Times New Roman"/>
                <a:cs typeface="Times New Roman"/>
              </a:rPr>
              <a:t> </a:t>
            </a:r>
            <a:r>
              <a:rPr sz="2400" dirty="0">
                <a:latin typeface="Times New Roman"/>
                <a:cs typeface="Times New Roman"/>
              </a:rPr>
              <a:t>early</a:t>
            </a:r>
            <a:r>
              <a:rPr sz="2400" spc="-25" dirty="0">
                <a:latin typeface="Times New Roman"/>
                <a:cs typeface="Times New Roman"/>
              </a:rPr>
              <a:t> </a:t>
            </a:r>
            <a:r>
              <a:rPr sz="2400" spc="-5" dirty="0">
                <a:latin typeface="Times New Roman"/>
                <a:cs typeface="Times New Roman"/>
              </a:rPr>
              <a:t>embryogenesis.</a:t>
            </a:r>
            <a:endParaRPr sz="24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5292" y="0"/>
            <a:ext cx="7524115" cy="954405"/>
          </a:xfrm>
          <a:prstGeom prst="rect">
            <a:avLst/>
          </a:prstGeom>
          <a:ln w="12192">
            <a:solidFill>
              <a:srgbClr val="4471C4"/>
            </a:solidFill>
          </a:ln>
        </p:spPr>
        <p:txBody>
          <a:bodyPr vert="horz" wrap="square" lIns="0" tIns="330200" rIns="0" bIns="0" rtlCol="0">
            <a:spAutoFit/>
          </a:bodyPr>
          <a:lstStyle/>
          <a:p>
            <a:pPr marL="92075">
              <a:lnSpc>
                <a:spcPct val="100000"/>
              </a:lnSpc>
              <a:spcBef>
                <a:spcPts val="2600"/>
              </a:spcBef>
            </a:pPr>
            <a:r>
              <a:rPr sz="2800" spc="-5" dirty="0">
                <a:solidFill>
                  <a:srgbClr val="0000CC"/>
                </a:solidFill>
              </a:rPr>
              <a:t>The main</a:t>
            </a:r>
            <a:r>
              <a:rPr sz="2800" dirty="0">
                <a:solidFill>
                  <a:srgbClr val="0000CC"/>
                </a:solidFill>
              </a:rPr>
              <a:t> </a:t>
            </a:r>
            <a:r>
              <a:rPr sz="2800" spc="-10" dirty="0">
                <a:solidFill>
                  <a:srgbClr val="0000CC"/>
                </a:solidFill>
              </a:rPr>
              <a:t>results</a:t>
            </a:r>
            <a:r>
              <a:rPr sz="2800" spc="5" dirty="0">
                <a:solidFill>
                  <a:srgbClr val="0000CC"/>
                </a:solidFill>
              </a:rPr>
              <a:t> </a:t>
            </a:r>
            <a:r>
              <a:rPr sz="2800" dirty="0">
                <a:solidFill>
                  <a:srgbClr val="0000CC"/>
                </a:solidFill>
              </a:rPr>
              <a:t>of</a:t>
            </a:r>
            <a:r>
              <a:rPr sz="2800" spc="-5" dirty="0">
                <a:solidFill>
                  <a:srgbClr val="0000CC"/>
                </a:solidFill>
              </a:rPr>
              <a:t> fertilization</a:t>
            </a:r>
            <a:r>
              <a:rPr sz="2800" spc="20" dirty="0">
                <a:solidFill>
                  <a:srgbClr val="0000CC"/>
                </a:solidFill>
              </a:rPr>
              <a:t> </a:t>
            </a:r>
            <a:r>
              <a:rPr sz="2800" spc="-20" dirty="0">
                <a:solidFill>
                  <a:srgbClr val="0000CC"/>
                </a:solidFill>
              </a:rPr>
              <a:t>are</a:t>
            </a:r>
            <a:r>
              <a:rPr sz="2800" spc="-15" dirty="0">
                <a:solidFill>
                  <a:srgbClr val="0000CC"/>
                </a:solidFill>
              </a:rPr>
              <a:t> </a:t>
            </a:r>
            <a:r>
              <a:rPr sz="2800" dirty="0">
                <a:solidFill>
                  <a:srgbClr val="0000CC"/>
                </a:solidFill>
              </a:rPr>
              <a:t>as </a:t>
            </a:r>
            <a:r>
              <a:rPr sz="2800" spc="-5" dirty="0">
                <a:solidFill>
                  <a:srgbClr val="0000CC"/>
                </a:solidFill>
              </a:rPr>
              <a:t>follows:</a:t>
            </a:r>
            <a:endParaRPr sz="2800"/>
          </a:p>
        </p:txBody>
      </p:sp>
      <p:sp>
        <p:nvSpPr>
          <p:cNvPr id="3" name="object 3"/>
          <p:cNvSpPr txBox="1"/>
          <p:nvPr/>
        </p:nvSpPr>
        <p:spPr>
          <a:xfrm>
            <a:off x="2133600" y="4640579"/>
            <a:ext cx="6993890" cy="954405"/>
          </a:xfrm>
          <a:prstGeom prst="rect">
            <a:avLst/>
          </a:prstGeom>
          <a:solidFill>
            <a:srgbClr val="6FAC46"/>
          </a:solidFill>
          <a:ln w="12192">
            <a:solidFill>
              <a:srgbClr val="507D31"/>
            </a:solidFill>
          </a:ln>
        </p:spPr>
        <p:txBody>
          <a:bodyPr vert="horz" wrap="square" lIns="0" tIns="26034" rIns="0" bIns="0" rtlCol="0">
            <a:spAutoFit/>
          </a:bodyPr>
          <a:lstStyle/>
          <a:p>
            <a:pPr marL="635" algn="ctr">
              <a:lnSpc>
                <a:spcPts val="2515"/>
              </a:lnSpc>
              <a:spcBef>
                <a:spcPts val="204"/>
              </a:spcBef>
            </a:pPr>
            <a:r>
              <a:rPr sz="2100" b="1" i="1" u="heavy" spc="-20" dirty="0">
                <a:uFill>
                  <a:solidFill>
                    <a:srgbClr val="000000"/>
                  </a:solidFill>
                </a:uFill>
                <a:latin typeface="Times New Roman"/>
                <a:cs typeface="Times New Roman"/>
              </a:rPr>
              <a:t>Initiation</a:t>
            </a:r>
            <a:r>
              <a:rPr sz="2100" b="1" i="1" u="heavy" spc="-80" dirty="0">
                <a:uFill>
                  <a:solidFill>
                    <a:srgbClr val="000000"/>
                  </a:solidFill>
                </a:uFill>
                <a:latin typeface="Times New Roman"/>
                <a:cs typeface="Times New Roman"/>
              </a:rPr>
              <a:t> </a:t>
            </a:r>
            <a:r>
              <a:rPr sz="2100" b="1" i="1" u="heavy" spc="-40" dirty="0">
                <a:uFill>
                  <a:solidFill>
                    <a:srgbClr val="000000"/>
                  </a:solidFill>
                </a:uFill>
                <a:latin typeface="Times New Roman"/>
                <a:cs typeface="Times New Roman"/>
              </a:rPr>
              <a:t>of</a:t>
            </a:r>
            <a:r>
              <a:rPr sz="2100" b="1" i="1" u="heavy" spc="-50" dirty="0">
                <a:uFill>
                  <a:solidFill>
                    <a:srgbClr val="000000"/>
                  </a:solidFill>
                </a:uFill>
                <a:latin typeface="Times New Roman"/>
                <a:cs typeface="Times New Roman"/>
              </a:rPr>
              <a:t> </a:t>
            </a:r>
            <a:r>
              <a:rPr sz="2100" b="1" i="1" u="heavy" spc="-30" dirty="0">
                <a:uFill>
                  <a:solidFill>
                    <a:srgbClr val="000000"/>
                  </a:solidFill>
                </a:uFill>
                <a:latin typeface="Times New Roman"/>
                <a:cs typeface="Times New Roman"/>
              </a:rPr>
              <a:t>cleavage</a:t>
            </a:r>
            <a:r>
              <a:rPr sz="2100" b="1" i="1" spc="-30" dirty="0">
                <a:latin typeface="Times New Roman"/>
                <a:cs typeface="Times New Roman"/>
              </a:rPr>
              <a:t>.</a:t>
            </a:r>
            <a:endParaRPr sz="2100">
              <a:latin typeface="Times New Roman"/>
              <a:cs typeface="Times New Roman"/>
            </a:endParaRPr>
          </a:p>
          <a:p>
            <a:pPr marL="442595" marR="434340" algn="ctr">
              <a:lnSpc>
                <a:spcPts val="2160"/>
              </a:lnSpc>
              <a:spcBef>
                <a:spcPts val="65"/>
              </a:spcBef>
            </a:pPr>
            <a:r>
              <a:rPr sz="1800" spc="-15" dirty="0">
                <a:latin typeface="Times New Roman"/>
                <a:cs typeface="Times New Roman"/>
              </a:rPr>
              <a:t>Without</a:t>
            </a:r>
            <a:r>
              <a:rPr sz="1800" dirty="0">
                <a:latin typeface="Times New Roman"/>
                <a:cs typeface="Times New Roman"/>
              </a:rPr>
              <a:t> fertilization,</a:t>
            </a:r>
            <a:r>
              <a:rPr sz="1800" spc="-40" dirty="0">
                <a:latin typeface="Times New Roman"/>
                <a:cs typeface="Times New Roman"/>
              </a:rPr>
              <a:t> </a:t>
            </a:r>
            <a:r>
              <a:rPr sz="1800" dirty="0">
                <a:latin typeface="Times New Roman"/>
                <a:cs typeface="Times New Roman"/>
              </a:rPr>
              <a:t>the oocyte</a:t>
            </a:r>
            <a:r>
              <a:rPr sz="1800" spc="-25" dirty="0">
                <a:latin typeface="Times New Roman"/>
                <a:cs typeface="Times New Roman"/>
              </a:rPr>
              <a:t> </a:t>
            </a:r>
            <a:r>
              <a:rPr sz="1800" dirty="0">
                <a:latin typeface="Times New Roman"/>
                <a:cs typeface="Times New Roman"/>
              </a:rPr>
              <a:t>usually</a:t>
            </a:r>
            <a:r>
              <a:rPr sz="1800" spc="-20" dirty="0">
                <a:latin typeface="Times New Roman"/>
                <a:cs typeface="Times New Roman"/>
              </a:rPr>
              <a:t> </a:t>
            </a:r>
            <a:r>
              <a:rPr sz="1800" dirty="0">
                <a:latin typeface="Times New Roman"/>
                <a:cs typeface="Times New Roman"/>
              </a:rPr>
              <a:t>degenerates</a:t>
            </a:r>
            <a:r>
              <a:rPr sz="1800" spc="15" dirty="0">
                <a:latin typeface="Times New Roman"/>
                <a:cs typeface="Times New Roman"/>
              </a:rPr>
              <a:t> </a:t>
            </a:r>
            <a:r>
              <a:rPr sz="1800" dirty="0">
                <a:latin typeface="Times New Roman"/>
                <a:cs typeface="Times New Roman"/>
              </a:rPr>
              <a:t>24</a:t>
            </a:r>
            <a:r>
              <a:rPr sz="1800" spc="5" dirty="0">
                <a:latin typeface="Times New Roman"/>
                <a:cs typeface="Times New Roman"/>
              </a:rPr>
              <a:t> </a:t>
            </a:r>
            <a:r>
              <a:rPr sz="1800" dirty="0">
                <a:latin typeface="Times New Roman"/>
                <a:cs typeface="Times New Roman"/>
              </a:rPr>
              <a:t>hours after </a:t>
            </a:r>
            <a:r>
              <a:rPr sz="1800" spc="-434" dirty="0">
                <a:latin typeface="Times New Roman"/>
                <a:cs typeface="Times New Roman"/>
              </a:rPr>
              <a:t> </a:t>
            </a:r>
            <a:r>
              <a:rPr sz="1800" dirty="0">
                <a:latin typeface="Times New Roman"/>
                <a:cs typeface="Times New Roman"/>
              </a:rPr>
              <a:t>ovulation.</a:t>
            </a:r>
            <a:endParaRPr sz="1800">
              <a:latin typeface="Times New Roman"/>
              <a:cs typeface="Times New Roman"/>
            </a:endParaRPr>
          </a:p>
        </p:txBody>
      </p:sp>
      <p:sp>
        <p:nvSpPr>
          <p:cNvPr id="4" name="object 4"/>
          <p:cNvSpPr txBox="1"/>
          <p:nvPr/>
        </p:nvSpPr>
        <p:spPr>
          <a:xfrm>
            <a:off x="3432047" y="1053083"/>
            <a:ext cx="4572000" cy="1477010"/>
          </a:xfrm>
          <a:prstGeom prst="rect">
            <a:avLst/>
          </a:prstGeom>
          <a:solidFill>
            <a:srgbClr val="6FAC46"/>
          </a:solidFill>
          <a:ln w="12192">
            <a:solidFill>
              <a:srgbClr val="507D31"/>
            </a:solidFill>
          </a:ln>
        </p:spPr>
        <p:txBody>
          <a:bodyPr vert="horz" wrap="square" lIns="0" tIns="46990" rIns="0" bIns="0" rtlCol="0">
            <a:spAutoFit/>
          </a:bodyPr>
          <a:lstStyle/>
          <a:p>
            <a:pPr marL="180340" marR="175895" indent="228600">
              <a:lnSpc>
                <a:spcPts val="2160"/>
              </a:lnSpc>
              <a:spcBef>
                <a:spcPts val="370"/>
              </a:spcBef>
              <a:buSzPct val="89473"/>
              <a:buFont typeface="Wingdings"/>
              <a:buChar char=""/>
              <a:tabLst>
                <a:tab pos="591820" algn="l"/>
              </a:tabLst>
            </a:pPr>
            <a:r>
              <a:rPr sz="1900" b="1" i="1" u="heavy" spc="-10" dirty="0">
                <a:uFill>
                  <a:solidFill>
                    <a:srgbClr val="000000"/>
                  </a:solidFill>
                </a:uFill>
                <a:latin typeface="Times New Roman"/>
                <a:cs typeface="Times New Roman"/>
              </a:rPr>
              <a:t>Restoration </a:t>
            </a:r>
            <a:r>
              <a:rPr sz="1900" b="1" i="1" u="heavy" spc="-45" dirty="0">
                <a:uFill>
                  <a:solidFill>
                    <a:srgbClr val="000000"/>
                  </a:solidFill>
                </a:uFill>
                <a:latin typeface="Times New Roman"/>
                <a:cs typeface="Times New Roman"/>
              </a:rPr>
              <a:t>of </a:t>
            </a:r>
            <a:r>
              <a:rPr sz="1900" b="1" i="1" u="heavy" spc="-10" dirty="0">
                <a:uFill>
                  <a:solidFill>
                    <a:srgbClr val="000000"/>
                  </a:solidFill>
                </a:uFill>
                <a:latin typeface="Times New Roman"/>
                <a:cs typeface="Times New Roman"/>
              </a:rPr>
              <a:t>the </a:t>
            </a:r>
            <a:r>
              <a:rPr sz="1900" b="1" i="1" u="heavy" dirty="0">
                <a:uFill>
                  <a:solidFill>
                    <a:srgbClr val="000000"/>
                  </a:solidFill>
                </a:uFill>
                <a:latin typeface="Times New Roman"/>
                <a:cs typeface="Times New Roman"/>
              </a:rPr>
              <a:t>diploid </a:t>
            </a:r>
            <a:r>
              <a:rPr sz="1900" b="1" i="1" u="heavy" spc="-10" dirty="0">
                <a:uFill>
                  <a:solidFill>
                    <a:srgbClr val="000000"/>
                  </a:solidFill>
                </a:uFill>
                <a:latin typeface="Times New Roman"/>
                <a:cs typeface="Times New Roman"/>
              </a:rPr>
              <a:t>number </a:t>
            </a:r>
            <a:r>
              <a:rPr sz="1900" b="1" i="1" u="heavy" spc="-45" dirty="0">
                <a:uFill>
                  <a:solidFill>
                    <a:srgbClr val="000000"/>
                  </a:solidFill>
                </a:uFill>
                <a:latin typeface="Times New Roman"/>
                <a:cs typeface="Times New Roman"/>
              </a:rPr>
              <a:t>of </a:t>
            </a:r>
            <a:r>
              <a:rPr sz="1900" b="1" i="1" spc="-40" dirty="0">
                <a:latin typeface="Times New Roman"/>
                <a:cs typeface="Times New Roman"/>
              </a:rPr>
              <a:t> </a:t>
            </a:r>
            <a:r>
              <a:rPr sz="1900" b="1" i="1" u="heavy" spc="-30" dirty="0">
                <a:uFill>
                  <a:solidFill>
                    <a:srgbClr val="000000"/>
                  </a:solidFill>
                </a:uFill>
                <a:latin typeface="Times New Roman"/>
                <a:cs typeface="Times New Roman"/>
              </a:rPr>
              <a:t>chromosomes</a:t>
            </a:r>
            <a:r>
              <a:rPr sz="1800" spc="-30" dirty="0">
                <a:latin typeface="Times New Roman"/>
                <a:cs typeface="Times New Roman"/>
              </a:rPr>
              <a:t>, </a:t>
            </a:r>
            <a:r>
              <a:rPr sz="1800" dirty="0">
                <a:latin typeface="Times New Roman"/>
                <a:cs typeface="Times New Roman"/>
              </a:rPr>
              <a:t>half from the father and half </a:t>
            </a:r>
            <a:r>
              <a:rPr sz="1800" spc="5" dirty="0">
                <a:latin typeface="Times New Roman"/>
                <a:cs typeface="Times New Roman"/>
              </a:rPr>
              <a:t> </a:t>
            </a:r>
            <a:r>
              <a:rPr sz="1800" dirty="0">
                <a:latin typeface="Times New Roman"/>
                <a:cs typeface="Times New Roman"/>
              </a:rPr>
              <a:t>from</a:t>
            </a:r>
            <a:r>
              <a:rPr sz="1800" spc="-15"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spc="-15" dirty="0">
                <a:latin typeface="Times New Roman"/>
                <a:cs typeface="Times New Roman"/>
              </a:rPr>
              <a:t>mother. </a:t>
            </a:r>
            <a:r>
              <a:rPr sz="1800" dirty="0">
                <a:latin typeface="Times New Roman"/>
                <a:cs typeface="Times New Roman"/>
              </a:rPr>
              <a:t>Hence,</a:t>
            </a:r>
            <a:r>
              <a:rPr sz="1800" spc="-20"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dirty="0">
                <a:latin typeface="Times New Roman"/>
                <a:cs typeface="Times New Roman"/>
              </a:rPr>
              <a:t>zygote</a:t>
            </a:r>
            <a:r>
              <a:rPr sz="1800" spc="-45" dirty="0">
                <a:latin typeface="Times New Roman"/>
                <a:cs typeface="Times New Roman"/>
              </a:rPr>
              <a:t> </a:t>
            </a:r>
            <a:r>
              <a:rPr sz="1800" dirty="0">
                <a:latin typeface="Times New Roman"/>
                <a:cs typeface="Times New Roman"/>
              </a:rPr>
              <a:t>contains</a:t>
            </a:r>
            <a:r>
              <a:rPr sz="1800" spc="-20" dirty="0">
                <a:latin typeface="Times New Roman"/>
                <a:cs typeface="Times New Roman"/>
              </a:rPr>
              <a:t> </a:t>
            </a:r>
            <a:r>
              <a:rPr sz="1800" dirty="0">
                <a:latin typeface="Times New Roman"/>
                <a:cs typeface="Times New Roman"/>
              </a:rPr>
              <a:t>a </a:t>
            </a:r>
            <a:r>
              <a:rPr sz="1800" spc="-434" dirty="0">
                <a:latin typeface="Times New Roman"/>
                <a:cs typeface="Times New Roman"/>
              </a:rPr>
              <a:t> </a:t>
            </a:r>
            <a:r>
              <a:rPr sz="1800" dirty="0">
                <a:latin typeface="Times New Roman"/>
                <a:cs typeface="Times New Roman"/>
              </a:rPr>
              <a:t>new</a:t>
            </a:r>
            <a:r>
              <a:rPr sz="1800" spc="-15" dirty="0">
                <a:latin typeface="Times New Roman"/>
                <a:cs typeface="Times New Roman"/>
              </a:rPr>
              <a:t> </a:t>
            </a:r>
            <a:r>
              <a:rPr sz="1800" dirty="0">
                <a:latin typeface="Times New Roman"/>
                <a:cs typeface="Times New Roman"/>
              </a:rPr>
              <a:t>combination</a:t>
            </a:r>
            <a:r>
              <a:rPr sz="1800" spc="-10" dirty="0">
                <a:latin typeface="Times New Roman"/>
                <a:cs typeface="Times New Roman"/>
              </a:rPr>
              <a:t> </a:t>
            </a:r>
            <a:r>
              <a:rPr sz="1800" dirty="0">
                <a:latin typeface="Times New Roman"/>
                <a:cs typeface="Times New Roman"/>
              </a:rPr>
              <a:t>of</a:t>
            </a:r>
            <a:r>
              <a:rPr sz="1800" spc="-5" dirty="0">
                <a:latin typeface="Times New Roman"/>
                <a:cs typeface="Times New Roman"/>
              </a:rPr>
              <a:t> chromosomes different</a:t>
            </a:r>
            <a:endParaRPr sz="1800">
              <a:latin typeface="Times New Roman"/>
              <a:cs typeface="Times New Roman"/>
            </a:endParaRPr>
          </a:p>
          <a:p>
            <a:pPr marL="1443990">
              <a:lnSpc>
                <a:spcPts val="2090"/>
              </a:lnSpc>
            </a:pPr>
            <a:r>
              <a:rPr sz="1800" dirty="0">
                <a:latin typeface="Times New Roman"/>
                <a:cs typeface="Times New Roman"/>
              </a:rPr>
              <a:t>from</a:t>
            </a:r>
            <a:r>
              <a:rPr sz="1800" spc="-35" dirty="0">
                <a:latin typeface="Times New Roman"/>
                <a:cs typeface="Times New Roman"/>
              </a:rPr>
              <a:t> </a:t>
            </a:r>
            <a:r>
              <a:rPr sz="1800" dirty="0">
                <a:latin typeface="Times New Roman"/>
                <a:cs typeface="Times New Roman"/>
              </a:rPr>
              <a:t>both</a:t>
            </a:r>
            <a:r>
              <a:rPr sz="1800" spc="-30" dirty="0">
                <a:latin typeface="Times New Roman"/>
                <a:cs typeface="Times New Roman"/>
              </a:rPr>
              <a:t> </a:t>
            </a:r>
            <a:r>
              <a:rPr sz="1800" dirty="0">
                <a:latin typeface="Times New Roman"/>
                <a:cs typeface="Times New Roman"/>
              </a:rPr>
              <a:t>parents.</a:t>
            </a:r>
            <a:endParaRPr sz="1800">
              <a:latin typeface="Times New Roman"/>
              <a:cs typeface="Times New Roman"/>
            </a:endParaRPr>
          </a:p>
        </p:txBody>
      </p:sp>
      <p:sp>
        <p:nvSpPr>
          <p:cNvPr id="5" name="object 5"/>
          <p:cNvSpPr txBox="1"/>
          <p:nvPr/>
        </p:nvSpPr>
        <p:spPr>
          <a:xfrm>
            <a:off x="1732788" y="2852927"/>
            <a:ext cx="7638415" cy="1231900"/>
          </a:xfrm>
          <a:prstGeom prst="rect">
            <a:avLst/>
          </a:prstGeom>
          <a:solidFill>
            <a:srgbClr val="FFC000"/>
          </a:solidFill>
          <a:ln w="12192">
            <a:solidFill>
              <a:srgbClr val="BB8B00"/>
            </a:solidFill>
          </a:ln>
        </p:spPr>
        <p:txBody>
          <a:bodyPr vert="horz" wrap="square" lIns="0" tIns="24765" rIns="0" bIns="0" rtlCol="0">
            <a:spAutoFit/>
          </a:bodyPr>
          <a:lstStyle/>
          <a:p>
            <a:pPr marL="1390015" indent="-203200">
              <a:lnSpc>
                <a:spcPts val="2515"/>
              </a:lnSpc>
              <a:spcBef>
                <a:spcPts val="195"/>
              </a:spcBef>
              <a:buSzPct val="90476"/>
              <a:buFont typeface="Wingdings"/>
              <a:buChar char=""/>
              <a:tabLst>
                <a:tab pos="1390015" algn="l"/>
              </a:tabLst>
            </a:pPr>
            <a:r>
              <a:rPr sz="2100" b="1" i="1" u="heavy" spc="-15" dirty="0">
                <a:uFill>
                  <a:solidFill>
                    <a:srgbClr val="000000"/>
                  </a:solidFill>
                </a:uFill>
                <a:latin typeface="Times New Roman"/>
                <a:cs typeface="Times New Roman"/>
              </a:rPr>
              <a:t>Determination</a:t>
            </a:r>
            <a:r>
              <a:rPr sz="2100" b="1" i="1" u="heavy" spc="-70" dirty="0">
                <a:uFill>
                  <a:solidFill>
                    <a:srgbClr val="000000"/>
                  </a:solidFill>
                </a:uFill>
                <a:latin typeface="Times New Roman"/>
                <a:cs typeface="Times New Roman"/>
              </a:rPr>
              <a:t> </a:t>
            </a:r>
            <a:r>
              <a:rPr sz="2100" b="1" i="1" u="heavy" spc="-40" dirty="0">
                <a:uFill>
                  <a:solidFill>
                    <a:srgbClr val="000000"/>
                  </a:solidFill>
                </a:uFill>
                <a:latin typeface="Times New Roman"/>
                <a:cs typeface="Times New Roman"/>
              </a:rPr>
              <a:t>of </a:t>
            </a:r>
            <a:r>
              <a:rPr sz="2100" b="1" i="1" u="heavy" spc="-5" dirty="0">
                <a:uFill>
                  <a:solidFill>
                    <a:srgbClr val="000000"/>
                  </a:solidFill>
                </a:uFill>
                <a:latin typeface="Times New Roman"/>
                <a:cs typeface="Times New Roman"/>
              </a:rPr>
              <a:t>the</a:t>
            </a:r>
            <a:r>
              <a:rPr sz="2100" b="1" i="1" u="heavy" spc="-35" dirty="0">
                <a:uFill>
                  <a:solidFill>
                    <a:srgbClr val="000000"/>
                  </a:solidFill>
                </a:uFill>
                <a:latin typeface="Times New Roman"/>
                <a:cs typeface="Times New Roman"/>
              </a:rPr>
              <a:t> </a:t>
            </a:r>
            <a:r>
              <a:rPr sz="2100" b="1" i="1" u="heavy" spc="-45" dirty="0">
                <a:uFill>
                  <a:solidFill>
                    <a:srgbClr val="000000"/>
                  </a:solidFill>
                </a:uFill>
                <a:latin typeface="Times New Roman"/>
                <a:cs typeface="Times New Roman"/>
              </a:rPr>
              <a:t>sex </a:t>
            </a:r>
            <a:r>
              <a:rPr sz="2100" b="1" i="1" u="heavy" spc="-40" dirty="0">
                <a:uFill>
                  <a:solidFill>
                    <a:srgbClr val="000000"/>
                  </a:solidFill>
                </a:uFill>
                <a:latin typeface="Times New Roman"/>
                <a:cs typeface="Times New Roman"/>
              </a:rPr>
              <a:t>of</a:t>
            </a:r>
            <a:r>
              <a:rPr sz="2100" b="1" i="1" u="heavy" spc="-30" dirty="0">
                <a:uFill>
                  <a:solidFill>
                    <a:srgbClr val="000000"/>
                  </a:solidFill>
                </a:uFill>
                <a:latin typeface="Times New Roman"/>
                <a:cs typeface="Times New Roman"/>
              </a:rPr>
              <a:t> </a:t>
            </a:r>
            <a:r>
              <a:rPr sz="2100" b="1" i="1" u="heavy" spc="-5" dirty="0">
                <a:uFill>
                  <a:solidFill>
                    <a:srgbClr val="000000"/>
                  </a:solidFill>
                </a:uFill>
                <a:latin typeface="Times New Roman"/>
                <a:cs typeface="Times New Roman"/>
              </a:rPr>
              <a:t>the</a:t>
            </a:r>
            <a:r>
              <a:rPr sz="2100" b="1" i="1" u="heavy" spc="-50" dirty="0">
                <a:uFill>
                  <a:solidFill>
                    <a:srgbClr val="000000"/>
                  </a:solidFill>
                </a:uFill>
                <a:latin typeface="Times New Roman"/>
                <a:cs typeface="Times New Roman"/>
              </a:rPr>
              <a:t> </a:t>
            </a:r>
            <a:r>
              <a:rPr sz="2100" b="1" i="1" u="heavy" spc="-20" dirty="0">
                <a:uFill>
                  <a:solidFill>
                    <a:srgbClr val="000000"/>
                  </a:solidFill>
                </a:uFill>
                <a:latin typeface="Times New Roman"/>
                <a:cs typeface="Times New Roman"/>
              </a:rPr>
              <a:t>new</a:t>
            </a:r>
            <a:r>
              <a:rPr sz="2100" b="1" i="1" u="heavy" spc="-35" dirty="0">
                <a:uFill>
                  <a:solidFill>
                    <a:srgbClr val="000000"/>
                  </a:solidFill>
                </a:uFill>
                <a:latin typeface="Times New Roman"/>
                <a:cs typeface="Times New Roman"/>
              </a:rPr>
              <a:t> </a:t>
            </a:r>
            <a:r>
              <a:rPr sz="2100" b="1" i="1" u="heavy" spc="-5" dirty="0">
                <a:uFill>
                  <a:solidFill>
                    <a:srgbClr val="000000"/>
                  </a:solidFill>
                </a:uFill>
                <a:latin typeface="Times New Roman"/>
                <a:cs typeface="Times New Roman"/>
              </a:rPr>
              <a:t>individual</a:t>
            </a:r>
            <a:r>
              <a:rPr sz="2000" spc="-5" dirty="0">
                <a:latin typeface="Times New Roman"/>
                <a:cs typeface="Times New Roman"/>
              </a:rPr>
              <a:t>.</a:t>
            </a:r>
            <a:endParaRPr sz="2000">
              <a:latin typeface="Times New Roman"/>
              <a:cs typeface="Times New Roman"/>
            </a:endParaRPr>
          </a:p>
          <a:p>
            <a:pPr marL="118110" marR="104139" indent="-4445" algn="ctr">
              <a:lnSpc>
                <a:spcPts val="2160"/>
              </a:lnSpc>
              <a:spcBef>
                <a:spcPts val="65"/>
              </a:spcBef>
            </a:pPr>
            <a:r>
              <a:rPr sz="1800" spc="-5" dirty="0">
                <a:latin typeface="Times New Roman"/>
                <a:cs typeface="Times New Roman"/>
              </a:rPr>
              <a:t>An </a:t>
            </a:r>
            <a:r>
              <a:rPr sz="1800" dirty="0">
                <a:latin typeface="Times New Roman"/>
                <a:cs typeface="Times New Roman"/>
              </a:rPr>
              <a:t>X-carrying sperm produces a female </a:t>
            </a:r>
            <a:r>
              <a:rPr sz="1800" spc="-5" dirty="0">
                <a:latin typeface="Times New Roman"/>
                <a:cs typeface="Times New Roman"/>
              </a:rPr>
              <a:t>(XX) </a:t>
            </a:r>
            <a:r>
              <a:rPr sz="1800" dirty="0">
                <a:latin typeface="Times New Roman"/>
                <a:cs typeface="Times New Roman"/>
              </a:rPr>
              <a:t>embryo, and a </a:t>
            </a:r>
            <a:r>
              <a:rPr sz="1800" spc="-20" dirty="0">
                <a:latin typeface="Times New Roman"/>
                <a:cs typeface="Times New Roman"/>
              </a:rPr>
              <a:t>Y-carrying </a:t>
            </a:r>
            <a:r>
              <a:rPr sz="1800" dirty="0">
                <a:latin typeface="Times New Roman"/>
                <a:cs typeface="Times New Roman"/>
              </a:rPr>
              <a:t>sperm </a:t>
            </a:r>
            <a:r>
              <a:rPr sz="1800" spc="5" dirty="0">
                <a:latin typeface="Times New Roman"/>
                <a:cs typeface="Times New Roman"/>
              </a:rPr>
              <a:t> </a:t>
            </a:r>
            <a:r>
              <a:rPr sz="1800" dirty="0">
                <a:latin typeface="Times New Roman"/>
                <a:cs typeface="Times New Roman"/>
              </a:rPr>
              <a:t>produces</a:t>
            </a:r>
            <a:r>
              <a:rPr sz="1800" spc="-5" dirty="0">
                <a:latin typeface="Times New Roman"/>
                <a:cs typeface="Times New Roman"/>
              </a:rPr>
              <a:t> </a:t>
            </a:r>
            <a:r>
              <a:rPr sz="1800" dirty="0">
                <a:latin typeface="Times New Roman"/>
                <a:cs typeface="Times New Roman"/>
              </a:rPr>
              <a:t>a</a:t>
            </a:r>
            <a:r>
              <a:rPr sz="1800" spc="5" dirty="0">
                <a:latin typeface="Times New Roman"/>
                <a:cs typeface="Times New Roman"/>
              </a:rPr>
              <a:t> </a:t>
            </a:r>
            <a:r>
              <a:rPr sz="1800" spc="-5" dirty="0">
                <a:latin typeface="Times New Roman"/>
                <a:cs typeface="Times New Roman"/>
              </a:rPr>
              <a:t>male</a:t>
            </a:r>
            <a:r>
              <a:rPr sz="1800" spc="10" dirty="0">
                <a:latin typeface="Times New Roman"/>
                <a:cs typeface="Times New Roman"/>
              </a:rPr>
              <a:t> </a:t>
            </a:r>
            <a:r>
              <a:rPr sz="1800" spc="-5" dirty="0">
                <a:latin typeface="Times New Roman"/>
                <a:cs typeface="Times New Roman"/>
              </a:rPr>
              <a:t>(XY)</a:t>
            </a:r>
            <a:r>
              <a:rPr sz="1800" spc="15" dirty="0">
                <a:latin typeface="Times New Roman"/>
                <a:cs typeface="Times New Roman"/>
              </a:rPr>
              <a:t> </a:t>
            </a:r>
            <a:r>
              <a:rPr sz="1800" dirty="0">
                <a:latin typeface="Times New Roman"/>
                <a:cs typeface="Times New Roman"/>
              </a:rPr>
              <a:t>embryo.</a:t>
            </a:r>
            <a:r>
              <a:rPr sz="1800" spc="-55" dirty="0">
                <a:latin typeface="Times New Roman"/>
                <a:cs typeface="Times New Roman"/>
              </a:rPr>
              <a:t> </a:t>
            </a:r>
            <a:r>
              <a:rPr sz="1800" dirty="0">
                <a:latin typeface="Times New Roman"/>
                <a:cs typeface="Times New Roman"/>
              </a:rPr>
              <a:t>Therefore,</a:t>
            </a:r>
            <a:r>
              <a:rPr sz="1800" spc="-5"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spc="-5" dirty="0">
                <a:latin typeface="Times New Roman"/>
                <a:cs typeface="Times New Roman"/>
              </a:rPr>
              <a:t>chromosomal</a:t>
            </a:r>
            <a:r>
              <a:rPr sz="1800" spc="10" dirty="0">
                <a:latin typeface="Times New Roman"/>
                <a:cs typeface="Times New Roman"/>
              </a:rPr>
              <a:t> </a:t>
            </a:r>
            <a:r>
              <a:rPr sz="1800" spc="-5" dirty="0">
                <a:latin typeface="Times New Roman"/>
                <a:cs typeface="Times New Roman"/>
              </a:rPr>
              <a:t>sex</a:t>
            </a:r>
            <a:r>
              <a:rPr sz="1800" spc="10"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dirty="0">
                <a:latin typeface="Times New Roman"/>
                <a:cs typeface="Times New Roman"/>
              </a:rPr>
              <a:t>embryo</a:t>
            </a:r>
            <a:r>
              <a:rPr sz="1800" spc="-15" dirty="0">
                <a:latin typeface="Times New Roman"/>
                <a:cs typeface="Times New Roman"/>
              </a:rPr>
              <a:t> </a:t>
            </a:r>
            <a:r>
              <a:rPr sz="1800" spc="-5" dirty="0">
                <a:latin typeface="Times New Roman"/>
                <a:cs typeface="Times New Roman"/>
              </a:rPr>
              <a:t>is </a:t>
            </a:r>
            <a:r>
              <a:rPr sz="1800" spc="-434" dirty="0">
                <a:latin typeface="Times New Roman"/>
                <a:cs typeface="Times New Roman"/>
              </a:rPr>
              <a:t> </a:t>
            </a:r>
            <a:r>
              <a:rPr sz="1800" dirty="0">
                <a:latin typeface="Times New Roman"/>
                <a:cs typeface="Times New Roman"/>
              </a:rPr>
              <a:t>determined</a:t>
            </a:r>
            <a:r>
              <a:rPr sz="1800" spc="-25" dirty="0">
                <a:latin typeface="Times New Roman"/>
                <a:cs typeface="Times New Roman"/>
              </a:rPr>
              <a:t> </a:t>
            </a:r>
            <a:r>
              <a:rPr sz="1800" dirty="0">
                <a:latin typeface="Times New Roman"/>
                <a:cs typeface="Times New Roman"/>
              </a:rPr>
              <a:t>at fertilization</a:t>
            </a:r>
            <a:endParaRPr sz="18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8555" y="1456944"/>
            <a:ext cx="1477010" cy="370840"/>
          </a:xfrm>
          <a:prstGeom prst="rect">
            <a:avLst/>
          </a:prstGeom>
          <a:ln w="12192">
            <a:solidFill>
              <a:srgbClr val="EC7C30"/>
            </a:solidFill>
          </a:ln>
        </p:spPr>
        <p:txBody>
          <a:bodyPr vert="horz" wrap="square" lIns="0" tIns="38735" rIns="0" bIns="0" rtlCol="0">
            <a:spAutoFit/>
          </a:bodyPr>
          <a:lstStyle/>
          <a:p>
            <a:pPr marL="97790">
              <a:lnSpc>
                <a:spcPct val="100000"/>
              </a:lnSpc>
              <a:spcBef>
                <a:spcPts val="305"/>
              </a:spcBef>
            </a:pPr>
            <a:r>
              <a:rPr sz="1800" spc="-5" dirty="0"/>
              <a:t>IF</a:t>
            </a:r>
            <a:r>
              <a:rPr sz="1800" spc="-90" dirty="0"/>
              <a:t> </a:t>
            </a:r>
            <a:r>
              <a:rPr sz="1800" spc="-5" dirty="0"/>
              <a:t>No</a:t>
            </a:r>
            <a:r>
              <a:rPr sz="1800" spc="-20" dirty="0"/>
              <a:t> </a:t>
            </a:r>
            <a:r>
              <a:rPr sz="1800" spc="-5" dirty="0"/>
              <a:t>sperm</a:t>
            </a:r>
            <a:endParaRPr sz="1800"/>
          </a:p>
        </p:txBody>
      </p:sp>
      <p:sp>
        <p:nvSpPr>
          <p:cNvPr id="3" name="object 3"/>
          <p:cNvSpPr txBox="1"/>
          <p:nvPr/>
        </p:nvSpPr>
        <p:spPr>
          <a:xfrm>
            <a:off x="4148328" y="2923032"/>
            <a:ext cx="2077720" cy="1478280"/>
          </a:xfrm>
          <a:prstGeom prst="rect">
            <a:avLst/>
          </a:prstGeom>
          <a:ln w="12192">
            <a:solidFill>
              <a:srgbClr val="EC7C30"/>
            </a:solidFill>
          </a:ln>
        </p:spPr>
        <p:txBody>
          <a:bodyPr vert="horz" wrap="square" lIns="0" tIns="39370" rIns="0" bIns="0" rtlCol="0">
            <a:spAutoFit/>
          </a:bodyPr>
          <a:lstStyle/>
          <a:p>
            <a:pPr marL="186690" marR="178435" algn="ctr">
              <a:lnSpc>
                <a:spcPct val="100000"/>
              </a:lnSpc>
              <a:spcBef>
                <a:spcPts val="310"/>
              </a:spcBef>
            </a:pPr>
            <a:r>
              <a:rPr sz="1800" b="1" spc="-5" dirty="0">
                <a:latin typeface="Times New Roman"/>
                <a:cs typeface="Times New Roman"/>
              </a:rPr>
              <a:t>the </a:t>
            </a:r>
            <a:r>
              <a:rPr sz="1800" b="1" dirty="0">
                <a:latin typeface="Times New Roman"/>
                <a:cs typeface="Times New Roman"/>
              </a:rPr>
              <a:t>cell </a:t>
            </a:r>
            <a:r>
              <a:rPr sz="1800" b="1" spc="5" dirty="0">
                <a:latin typeface="Times New Roman"/>
                <a:cs typeface="Times New Roman"/>
              </a:rPr>
              <a:t> </a:t>
            </a:r>
            <a:r>
              <a:rPr sz="1800" b="1" dirty="0">
                <a:latin typeface="Times New Roman"/>
                <a:cs typeface="Times New Roman"/>
              </a:rPr>
              <a:t>degenerates </a:t>
            </a:r>
            <a:r>
              <a:rPr sz="1800" b="1" spc="5" dirty="0">
                <a:latin typeface="Times New Roman"/>
                <a:cs typeface="Times New Roman"/>
              </a:rPr>
              <a:t> </a:t>
            </a:r>
            <a:r>
              <a:rPr sz="1800" b="1" spc="-5" dirty="0">
                <a:latin typeface="Times New Roman"/>
                <a:cs typeface="Times New Roman"/>
              </a:rPr>
              <a:t>approximately</a:t>
            </a:r>
            <a:r>
              <a:rPr sz="1800" b="1" spc="-80" dirty="0">
                <a:latin typeface="Times New Roman"/>
                <a:cs typeface="Times New Roman"/>
              </a:rPr>
              <a:t> </a:t>
            </a:r>
            <a:r>
              <a:rPr sz="1800" b="1" dirty="0">
                <a:latin typeface="Times New Roman"/>
                <a:cs typeface="Times New Roman"/>
              </a:rPr>
              <a:t>24 </a:t>
            </a:r>
            <a:r>
              <a:rPr sz="1800" b="1" spc="-434" dirty="0">
                <a:latin typeface="Times New Roman"/>
                <a:cs typeface="Times New Roman"/>
              </a:rPr>
              <a:t> </a:t>
            </a:r>
            <a:r>
              <a:rPr sz="1800" b="1" spc="-5" dirty="0">
                <a:latin typeface="Times New Roman"/>
                <a:cs typeface="Times New Roman"/>
              </a:rPr>
              <a:t>hours </a:t>
            </a:r>
            <a:r>
              <a:rPr sz="1800" b="1" dirty="0">
                <a:latin typeface="Times New Roman"/>
                <a:cs typeface="Times New Roman"/>
              </a:rPr>
              <a:t>after </a:t>
            </a:r>
            <a:r>
              <a:rPr sz="1800" b="1" spc="5" dirty="0">
                <a:latin typeface="Times New Roman"/>
                <a:cs typeface="Times New Roman"/>
              </a:rPr>
              <a:t> </a:t>
            </a:r>
            <a:r>
              <a:rPr sz="1800" b="1" spc="-5" dirty="0">
                <a:latin typeface="Times New Roman"/>
                <a:cs typeface="Times New Roman"/>
              </a:rPr>
              <a:t>ovulation.</a:t>
            </a:r>
            <a:endParaRPr sz="1800">
              <a:latin typeface="Times New Roman"/>
              <a:cs typeface="Times New Roman"/>
            </a:endParaRPr>
          </a:p>
        </p:txBody>
      </p:sp>
      <p:sp>
        <p:nvSpPr>
          <p:cNvPr id="4" name="object 4"/>
          <p:cNvSpPr txBox="1"/>
          <p:nvPr/>
        </p:nvSpPr>
        <p:spPr>
          <a:xfrm>
            <a:off x="3581400" y="2077211"/>
            <a:ext cx="3039110" cy="368935"/>
          </a:xfrm>
          <a:prstGeom prst="rect">
            <a:avLst/>
          </a:prstGeom>
          <a:ln w="12192">
            <a:solidFill>
              <a:srgbClr val="EC7C30"/>
            </a:solidFill>
          </a:ln>
        </p:spPr>
        <p:txBody>
          <a:bodyPr vert="horz" wrap="square" lIns="0" tIns="37465" rIns="0" bIns="0" rtlCol="0">
            <a:spAutoFit/>
          </a:bodyPr>
          <a:lstStyle/>
          <a:p>
            <a:pPr marL="323850">
              <a:lnSpc>
                <a:spcPct val="100000"/>
              </a:lnSpc>
              <a:spcBef>
                <a:spcPts val="295"/>
              </a:spcBef>
            </a:pPr>
            <a:r>
              <a:rPr sz="1800" b="1" dirty="0">
                <a:latin typeface="Times New Roman"/>
                <a:cs typeface="Times New Roman"/>
              </a:rPr>
              <a:t>oocyte</a:t>
            </a:r>
            <a:r>
              <a:rPr sz="1800" b="1" spc="-20" dirty="0">
                <a:latin typeface="Times New Roman"/>
                <a:cs typeface="Times New Roman"/>
              </a:rPr>
              <a:t> </a:t>
            </a:r>
            <a:r>
              <a:rPr sz="1800" b="1" spc="-5" dirty="0">
                <a:latin typeface="Times New Roman"/>
                <a:cs typeface="Times New Roman"/>
              </a:rPr>
              <a:t>is</a:t>
            </a:r>
            <a:r>
              <a:rPr sz="1800" b="1" spc="-20" dirty="0">
                <a:latin typeface="Times New Roman"/>
                <a:cs typeface="Times New Roman"/>
              </a:rPr>
              <a:t> </a:t>
            </a:r>
            <a:r>
              <a:rPr sz="1800" b="1" dirty="0">
                <a:latin typeface="Times New Roman"/>
                <a:cs typeface="Times New Roman"/>
              </a:rPr>
              <a:t>NOT</a:t>
            </a:r>
            <a:r>
              <a:rPr sz="1800" b="1" spc="-40" dirty="0">
                <a:latin typeface="Times New Roman"/>
                <a:cs typeface="Times New Roman"/>
              </a:rPr>
              <a:t> </a:t>
            </a:r>
            <a:r>
              <a:rPr sz="1800" b="1" spc="-5" dirty="0">
                <a:latin typeface="Times New Roman"/>
                <a:cs typeface="Times New Roman"/>
              </a:rPr>
              <a:t>fertilized;</a:t>
            </a:r>
            <a:endParaRPr sz="18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 y="990600"/>
            <a:ext cx="6198107" cy="5494635"/>
          </a:xfrm>
          <a:prstGeom prst="rect">
            <a:avLst/>
          </a:prstGeom>
        </p:spPr>
      </p:pic>
      <p:sp>
        <p:nvSpPr>
          <p:cNvPr id="3" name="object 3"/>
          <p:cNvSpPr txBox="1"/>
          <p:nvPr/>
        </p:nvSpPr>
        <p:spPr>
          <a:xfrm>
            <a:off x="8690609" y="6431686"/>
            <a:ext cx="177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25</a:t>
            </a:r>
            <a:endParaRPr sz="1200">
              <a:latin typeface="Times New Roman"/>
              <a:cs typeface="Times New Roman"/>
            </a:endParaRPr>
          </a:p>
        </p:txBody>
      </p:sp>
      <p:grpSp>
        <p:nvGrpSpPr>
          <p:cNvPr id="6" name="object 6"/>
          <p:cNvGrpSpPr/>
          <p:nvPr/>
        </p:nvGrpSpPr>
        <p:grpSpPr>
          <a:xfrm>
            <a:off x="6858000" y="990599"/>
            <a:ext cx="5257799" cy="5334001"/>
            <a:chOff x="7911521" y="174780"/>
            <a:chExt cx="4124325" cy="6683375"/>
          </a:xfrm>
        </p:grpSpPr>
        <p:pic>
          <p:nvPicPr>
            <p:cNvPr id="7" name="object 7"/>
            <p:cNvPicPr/>
            <p:nvPr/>
          </p:nvPicPr>
          <p:blipFill>
            <a:blip r:embed="rId3" cstate="print"/>
            <a:stretch>
              <a:fillRect/>
            </a:stretch>
          </p:blipFill>
          <p:spPr>
            <a:xfrm>
              <a:off x="7911521" y="174780"/>
              <a:ext cx="4124061" cy="2949419"/>
            </a:xfrm>
            <a:prstGeom prst="rect">
              <a:avLst/>
            </a:prstGeom>
          </p:spPr>
        </p:pic>
        <p:pic>
          <p:nvPicPr>
            <p:cNvPr id="8" name="object 8"/>
            <p:cNvPicPr/>
            <p:nvPr/>
          </p:nvPicPr>
          <p:blipFill>
            <a:blip r:embed="rId4" cstate="print"/>
            <a:stretch>
              <a:fillRect/>
            </a:stretch>
          </p:blipFill>
          <p:spPr>
            <a:xfrm>
              <a:off x="8194547" y="3162298"/>
              <a:ext cx="3361944" cy="3695700"/>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59675" y="2551100"/>
            <a:ext cx="3072650" cy="1755800"/>
          </a:xfrm>
          <a:prstGeom prst="rect">
            <a:avLst/>
          </a:prstGeom>
        </p:spPr>
      </p:pic>
    </p:spTree>
    <p:extLst>
      <p:ext uri="{BB962C8B-B14F-4D97-AF65-F5344CB8AC3E}">
        <p14:creationId xmlns:p14="http://schemas.microsoft.com/office/powerpoint/2010/main" val="303516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81194" y="6431686"/>
            <a:ext cx="222694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Times New Roman"/>
                <a:cs typeface="Times New Roman"/>
              </a:rPr>
              <a:t>Dr.</a:t>
            </a:r>
            <a:r>
              <a:rPr sz="1200" spc="-5" dirty="0">
                <a:solidFill>
                  <a:srgbClr val="888888"/>
                </a:solidFill>
                <a:latin typeface="Times New Roman"/>
                <a:cs typeface="Times New Roman"/>
              </a:rPr>
              <a:t> Shatarat</a:t>
            </a:r>
            <a:r>
              <a:rPr sz="1200" spc="325" dirty="0">
                <a:solidFill>
                  <a:srgbClr val="888888"/>
                </a:solidFill>
                <a:latin typeface="Times New Roman"/>
                <a:cs typeface="Times New Roman"/>
              </a:rPr>
              <a:t> </a:t>
            </a:r>
            <a:r>
              <a:rPr sz="1200" spc="-5" dirty="0">
                <a:solidFill>
                  <a:srgbClr val="888888"/>
                </a:solidFill>
                <a:latin typeface="Times New Roman"/>
                <a:cs typeface="Times New Roman"/>
              </a:rPr>
              <a:t>School</a:t>
            </a:r>
            <a:r>
              <a:rPr sz="1200" dirty="0">
                <a:solidFill>
                  <a:srgbClr val="888888"/>
                </a:solidFill>
                <a:latin typeface="Times New Roman"/>
                <a:cs typeface="Times New Roman"/>
              </a:rPr>
              <a:t> of </a:t>
            </a:r>
            <a:r>
              <a:rPr sz="1200" spc="-5" dirty="0">
                <a:solidFill>
                  <a:srgbClr val="888888"/>
                </a:solidFill>
                <a:latin typeface="Times New Roman"/>
                <a:cs typeface="Times New Roman"/>
              </a:rPr>
              <a:t>medicine</a:t>
            </a:r>
            <a:r>
              <a:rPr sz="1200" spc="25" dirty="0">
                <a:solidFill>
                  <a:srgbClr val="888888"/>
                </a:solidFill>
                <a:latin typeface="Times New Roman"/>
                <a:cs typeface="Times New Roman"/>
              </a:rPr>
              <a:t> </a:t>
            </a:r>
            <a:r>
              <a:rPr sz="1200" spc="-5" dirty="0">
                <a:solidFill>
                  <a:srgbClr val="888888"/>
                </a:solidFill>
                <a:latin typeface="Times New Roman"/>
                <a:cs typeface="Times New Roman"/>
              </a:rPr>
              <a:t>UJ</a:t>
            </a:r>
            <a:endParaRPr sz="1200">
              <a:latin typeface="Times New Roman"/>
              <a:cs typeface="Times New Roman"/>
            </a:endParaRPr>
          </a:p>
        </p:txBody>
      </p:sp>
      <p:sp>
        <p:nvSpPr>
          <p:cNvPr id="3" name="object 3"/>
          <p:cNvSpPr txBox="1"/>
          <p:nvPr/>
        </p:nvSpPr>
        <p:spPr>
          <a:xfrm>
            <a:off x="8690609" y="6431686"/>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2</a:t>
            </a:r>
            <a:endParaRPr sz="1200">
              <a:latin typeface="Times New Roman"/>
              <a:cs typeface="Times New Roman"/>
            </a:endParaRPr>
          </a:p>
        </p:txBody>
      </p:sp>
      <p:grpSp>
        <p:nvGrpSpPr>
          <p:cNvPr id="4" name="object 4"/>
          <p:cNvGrpSpPr/>
          <p:nvPr/>
        </p:nvGrpSpPr>
        <p:grpSpPr>
          <a:xfrm>
            <a:off x="171957" y="903716"/>
            <a:ext cx="11384915" cy="5454650"/>
            <a:chOff x="171957" y="903716"/>
            <a:chExt cx="11384915" cy="5454650"/>
          </a:xfrm>
        </p:grpSpPr>
        <p:pic>
          <p:nvPicPr>
            <p:cNvPr id="5" name="object 5"/>
            <p:cNvPicPr/>
            <p:nvPr/>
          </p:nvPicPr>
          <p:blipFill>
            <a:blip r:embed="rId2" cstate="print"/>
            <a:stretch>
              <a:fillRect/>
            </a:stretch>
          </p:blipFill>
          <p:spPr>
            <a:xfrm>
              <a:off x="3200398" y="903716"/>
              <a:ext cx="8356095" cy="5454418"/>
            </a:xfrm>
            <a:prstGeom prst="rect">
              <a:avLst/>
            </a:prstGeom>
          </p:spPr>
        </p:pic>
        <p:pic>
          <p:nvPicPr>
            <p:cNvPr id="6" name="object 6"/>
            <p:cNvPicPr/>
            <p:nvPr/>
          </p:nvPicPr>
          <p:blipFill>
            <a:blip r:embed="rId3" cstate="print"/>
            <a:stretch>
              <a:fillRect/>
            </a:stretch>
          </p:blipFill>
          <p:spPr>
            <a:xfrm>
              <a:off x="3255263" y="949451"/>
              <a:ext cx="8196072" cy="5303520"/>
            </a:xfrm>
            <a:prstGeom prst="rect">
              <a:avLst/>
            </a:prstGeom>
          </p:spPr>
        </p:pic>
        <p:sp>
          <p:nvSpPr>
            <p:cNvPr id="7" name="object 7"/>
            <p:cNvSpPr/>
            <p:nvPr/>
          </p:nvSpPr>
          <p:spPr>
            <a:xfrm>
              <a:off x="3236213" y="930401"/>
              <a:ext cx="8234680" cy="5341620"/>
            </a:xfrm>
            <a:custGeom>
              <a:avLst/>
              <a:gdLst/>
              <a:ahLst/>
              <a:cxnLst/>
              <a:rect l="l" t="t" r="r" b="b"/>
              <a:pathLst>
                <a:path w="8234680" h="5341620">
                  <a:moveTo>
                    <a:pt x="0" y="5341620"/>
                  </a:moveTo>
                  <a:lnTo>
                    <a:pt x="8234172" y="5341620"/>
                  </a:lnTo>
                  <a:lnTo>
                    <a:pt x="8234172" y="0"/>
                  </a:lnTo>
                  <a:lnTo>
                    <a:pt x="0" y="0"/>
                  </a:lnTo>
                  <a:lnTo>
                    <a:pt x="0" y="5341620"/>
                  </a:lnTo>
                  <a:close/>
                </a:path>
              </a:pathLst>
            </a:custGeom>
            <a:ln w="38100">
              <a:solidFill>
                <a:srgbClr val="000000"/>
              </a:solidFill>
            </a:ln>
          </p:spPr>
          <p:txBody>
            <a:bodyPr wrap="square" lIns="0" tIns="0" rIns="0" bIns="0" rtlCol="0"/>
            <a:lstStyle/>
            <a:p>
              <a:endParaRPr/>
            </a:p>
          </p:txBody>
        </p:sp>
        <p:sp>
          <p:nvSpPr>
            <p:cNvPr id="8" name="object 8"/>
            <p:cNvSpPr/>
            <p:nvPr/>
          </p:nvSpPr>
          <p:spPr>
            <a:xfrm>
              <a:off x="178307" y="1476755"/>
              <a:ext cx="2286000" cy="3324225"/>
            </a:xfrm>
            <a:custGeom>
              <a:avLst/>
              <a:gdLst/>
              <a:ahLst/>
              <a:cxnLst/>
              <a:rect l="l" t="t" r="r" b="b"/>
              <a:pathLst>
                <a:path w="2286000" h="3324225">
                  <a:moveTo>
                    <a:pt x="2286000" y="0"/>
                  </a:moveTo>
                  <a:lnTo>
                    <a:pt x="0" y="0"/>
                  </a:lnTo>
                  <a:lnTo>
                    <a:pt x="0" y="3323844"/>
                  </a:lnTo>
                  <a:lnTo>
                    <a:pt x="2286000" y="3323844"/>
                  </a:lnTo>
                  <a:lnTo>
                    <a:pt x="2286000" y="0"/>
                  </a:lnTo>
                  <a:close/>
                </a:path>
              </a:pathLst>
            </a:custGeom>
            <a:solidFill>
              <a:srgbClr val="FFC000"/>
            </a:solidFill>
          </p:spPr>
          <p:txBody>
            <a:bodyPr wrap="square" lIns="0" tIns="0" rIns="0" bIns="0" rtlCol="0"/>
            <a:lstStyle/>
            <a:p>
              <a:endParaRPr/>
            </a:p>
          </p:txBody>
        </p:sp>
        <p:sp>
          <p:nvSpPr>
            <p:cNvPr id="9" name="object 9"/>
            <p:cNvSpPr/>
            <p:nvPr/>
          </p:nvSpPr>
          <p:spPr>
            <a:xfrm>
              <a:off x="178307" y="1476755"/>
              <a:ext cx="2286000" cy="3324225"/>
            </a:xfrm>
            <a:custGeom>
              <a:avLst/>
              <a:gdLst/>
              <a:ahLst/>
              <a:cxnLst/>
              <a:rect l="l" t="t" r="r" b="b"/>
              <a:pathLst>
                <a:path w="2286000" h="3324225">
                  <a:moveTo>
                    <a:pt x="0" y="3323844"/>
                  </a:moveTo>
                  <a:lnTo>
                    <a:pt x="2286000" y="3323844"/>
                  </a:lnTo>
                  <a:lnTo>
                    <a:pt x="2286000" y="0"/>
                  </a:lnTo>
                  <a:lnTo>
                    <a:pt x="0" y="0"/>
                  </a:lnTo>
                  <a:lnTo>
                    <a:pt x="0" y="3323844"/>
                  </a:lnTo>
                  <a:close/>
                </a:path>
              </a:pathLst>
            </a:custGeom>
            <a:ln w="12192">
              <a:solidFill>
                <a:srgbClr val="BB8B00"/>
              </a:solidFill>
            </a:ln>
          </p:spPr>
          <p:txBody>
            <a:bodyPr wrap="square" lIns="0" tIns="0" rIns="0" bIns="0" rtlCol="0"/>
            <a:lstStyle/>
            <a:p>
              <a:endParaRPr/>
            </a:p>
          </p:txBody>
        </p:sp>
      </p:grpSp>
      <p:sp>
        <p:nvSpPr>
          <p:cNvPr id="10" name="object 10"/>
          <p:cNvSpPr txBox="1"/>
          <p:nvPr/>
        </p:nvSpPr>
        <p:spPr>
          <a:xfrm>
            <a:off x="273710" y="1484503"/>
            <a:ext cx="2108835" cy="1457960"/>
          </a:xfrm>
          <a:prstGeom prst="rect">
            <a:avLst/>
          </a:prstGeom>
        </p:spPr>
        <p:txBody>
          <a:bodyPr vert="horz" wrap="square" lIns="0" tIns="12065" rIns="0" bIns="0" rtlCol="0">
            <a:spAutoFit/>
          </a:bodyPr>
          <a:lstStyle/>
          <a:p>
            <a:pPr marL="285115" marR="130175" indent="-285115">
              <a:lnSpc>
                <a:spcPct val="100000"/>
              </a:lnSpc>
              <a:spcBef>
                <a:spcPts val="95"/>
              </a:spcBef>
              <a:buSzPct val="93750"/>
              <a:buFont typeface="Wingdings"/>
              <a:buChar char=""/>
              <a:tabLst>
                <a:tab pos="285115" algn="l"/>
              </a:tabLst>
            </a:pPr>
            <a:r>
              <a:rPr sz="1600" spc="-25" dirty="0">
                <a:latin typeface="Times New Roman"/>
                <a:cs typeface="Times New Roman"/>
              </a:rPr>
              <a:t>Each</a:t>
            </a:r>
            <a:r>
              <a:rPr sz="1600" spc="-35" dirty="0">
                <a:latin typeface="Times New Roman"/>
                <a:cs typeface="Times New Roman"/>
              </a:rPr>
              <a:t> </a:t>
            </a:r>
            <a:r>
              <a:rPr sz="1600" spc="5" dirty="0">
                <a:latin typeface="Times New Roman"/>
                <a:cs typeface="Times New Roman"/>
              </a:rPr>
              <a:t>comprises</a:t>
            </a:r>
            <a:r>
              <a:rPr sz="1600" spc="-30" dirty="0">
                <a:latin typeface="Times New Roman"/>
                <a:cs typeface="Times New Roman"/>
              </a:rPr>
              <a:t> </a:t>
            </a:r>
            <a:r>
              <a:rPr sz="1600" spc="30" dirty="0">
                <a:latin typeface="Times New Roman"/>
                <a:cs typeface="Times New Roman"/>
              </a:rPr>
              <a:t>four </a:t>
            </a:r>
            <a:r>
              <a:rPr sz="1600" spc="-385" dirty="0">
                <a:latin typeface="Times New Roman"/>
                <a:cs typeface="Times New Roman"/>
              </a:rPr>
              <a:t> </a:t>
            </a:r>
            <a:r>
              <a:rPr sz="1600" spc="10" dirty="0">
                <a:latin typeface="Times New Roman"/>
                <a:cs typeface="Times New Roman"/>
              </a:rPr>
              <a:t>parts.</a:t>
            </a:r>
            <a:endParaRPr sz="1600">
              <a:latin typeface="Times New Roman"/>
              <a:cs typeface="Times New Roman"/>
            </a:endParaRPr>
          </a:p>
          <a:p>
            <a:pPr marR="5080" algn="ctr">
              <a:lnSpc>
                <a:spcPts val="1930"/>
              </a:lnSpc>
            </a:pPr>
            <a:r>
              <a:rPr sz="1600" b="1" spc="45" dirty="0">
                <a:latin typeface="Calibri"/>
                <a:cs typeface="Calibri"/>
              </a:rPr>
              <a:t>1-The</a:t>
            </a:r>
            <a:r>
              <a:rPr sz="1600" b="1" spc="-40" dirty="0">
                <a:latin typeface="Calibri"/>
                <a:cs typeface="Calibri"/>
              </a:rPr>
              <a:t> </a:t>
            </a:r>
            <a:r>
              <a:rPr sz="1650" b="1" i="1" spc="-20" dirty="0">
                <a:latin typeface="Calibri"/>
                <a:cs typeface="Calibri"/>
              </a:rPr>
              <a:t>infundibulum</a:t>
            </a:r>
            <a:r>
              <a:rPr sz="1650" b="1" i="1" spc="-40" dirty="0">
                <a:latin typeface="Calibri"/>
                <a:cs typeface="Calibri"/>
              </a:rPr>
              <a:t> </a:t>
            </a:r>
            <a:r>
              <a:rPr sz="1650" b="1" i="1" spc="380" dirty="0">
                <a:latin typeface="Trebuchet MS"/>
                <a:cs typeface="Trebuchet MS"/>
              </a:rPr>
              <a:t>—</a:t>
            </a:r>
            <a:endParaRPr sz="1650">
              <a:latin typeface="Trebuchet MS"/>
              <a:cs typeface="Trebuchet MS"/>
            </a:endParaRPr>
          </a:p>
          <a:p>
            <a:pPr marR="5080" indent="-635" algn="ctr">
              <a:lnSpc>
                <a:spcPct val="99500"/>
              </a:lnSpc>
              <a:spcBef>
                <a:spcPts val="20"/>
              </a:spcBef>
            </a:pPr>
            <a:r>
              <a:rPr sz="1400" spc="25" dirty="0">
                <a:latin typeface="Times New Roman"/>
                <a:cs typeface="Times New Roman"/>
              </a:rPr>
              <a:t>the </a:t>
            </a:r>
            <a:r>
              <a:rPr sz="1400" spc="30" dirty="0">
                <a:latin typeface="Times New Roman"/>
                <a:cs typeface="Times New Roman"/>
              </a:rPr>
              <a:t>bugle-shaped </a:t>
            </a:r>
            <a:r>
              <a:rPr sz="1400" spc="10" dirty="0">
                <a:latin typeface="Times New Roman"/>
                <a:cs typeface="Times New Roman"/>
              </a:rPr>
              <a:t>extremity </a:t>
            </a:r>
            <a:r>
              <a:rPr sz="1400" spc="15" dirty="0">
                <a:latin typeface="Times New Roman"/>
                <a:cs typeface="Times New Roman"/>
              </a:rPr>
              <a:t> </a:t>
            </a:r>
            <a:r>
              <a:rPr sz="1400" spc="20" dirty="0">
                <a:latin typeface="Times New Roman"/>
                <a:cs typeface="Times New Roman"/>
              </a:rPr>
              <a:t>extending</a:t>
            </a:r>
            <a:r>
              <a:rPr sz="1400" spc="-60" dirty="0">
                <a:latin typeface="Times New Roman"/>
                <a:cs typeface="Times New Roman"/>
              </a:rPr>
              <a:t> </a:t>
            </a:r>
            <a:r>
              <a:rPr sz="1400" spc="5" dirty="0">
                <a:latin typeface="Times New Roman"/>
                <a:cs typeface="Times New Roman"/>
              </a:rPr>
              <a:t>beyond</a:t>
            </a:r>
            <a:r>
              <a:rPr sz="1400" spc="-35" dirty="0">
                <a:latin typeface="Times New Roman"/>
                <a:cs typeface="Times New Roman"/>
              </a:rPr>
              <a:t> </a:t>
            </a:r>
            <a:r>
              <a:rPr sz="1400" spc="25" dirty="0">
                <a:latin typeface="Times New Roman"/>
                <a:cs typeface="Times New Roman"/>
              </a:rPr>
              <a:t>the</a:t>
            </a:r>
            <a:r>
              <a:rPr sz="1400" spc="-15" dirty="0">
                <a:latin typeface="Times New Roman"/>
                <a:cs typeface="Times New Roman"/>
              </a:rPr>
              <a:t> </a:t>
            </a:r>
            <a:r>
              <a:rPr sz="1600" spc="25" dirty="0">
                <a:latin typeface="Times New Roman"/>
                <a:cs typeface="Times New Roman"/>
              </a:rPr>
              <a:t>broad </a:t>
            </a:r>
            <a:r>
              <a:rPr sz="1600" spc="-385" dirty="0">
                <a:latin typeface="Times New Roman"/>
                <a:cs typeface="Times New Roman"/>
              </a:rPr>
              <a:t> </a:t>
            </a:r>
            <a:r>
              <a:rPr sz="1600" spc="15" dirty="0">
                <a:latin typeface="Times New Roman"/>
                <a:cs typeface="Times New Roman"/>
              </a:rPr>
              <a:t>ligament</a:t>
            </a:r>
            <a:r>
              <a:rPr sz="1600" dirty="0">
                <a:latin typeface="Times New Roman"/>
                <a:cs typeface="Times New Roman"/>
              </a:rPr>
              <a:t> </a:t>
            </a:r>
            <a:r>
              <a:rPr sz="1600" spc="45" dirty="0">
                <a:latin typeface="Times New Roman"/>
                <a:cs typeface="Times New Roman"/>
              </a:rPr>
              <a:t>and</a:t>
            </a:r>
            <a:r>
              <a:rPr sz="1600" spc="5" dirty="0">
                <a:latin typeface="Times New Roman"/>
                <a:cs typeface="Times New Roman"/>
              </a:rPr>
              <a:t> </a:t>
            </a:r>
            <a:r>
              <a:rPr sz="1600" spc="20" dirty="0">
                <a:latin typeface="Times New Roman"/>
                <a:cs typeface="Times New Roman"/>
              </a:rPr>
              <a:t>opening</a:t>
            </a:r>
            <a:endParaRPr sz="1600">
              <a:latin typeface="Times New Roman"/>
              <a:cs typeface="Times New Roman"/>
            </a:endParaRPr>
          </a:p>
        </p:txBody>
      </p:sp>
      <p:sp>
        <p:nvSpPr>
          <p:cNvPr id="11" name="object 11"/>
          <p:cNvSpPr txBox="1"/>
          <p:nvPr/>
        </p:nvSpPr>
        <p:spPr>
          <a:xfrm>
            <a:off x="285902" y="2917317"/>
            <a:ext cx="2084070" cy="269240"/>
          </a:xfrm>
          <a:prstGeom prst="rect">
            <a:avLst/>
          </a:prstGeom>
        </p:spPr>
        <p:txBody>
          <a:bodyPr vert="horz" wrap="square" lIns="0" tIns="12065" rIns="0" bIns="0" rtlCol="0">
            <a:spAutoFit/>
          </a:bodyPr>
          <a:lstStyle/>
          <a:p>
            <a:pPr>
              <a:lnSpc>
                <a:spcPct val="100000"/>
              </a:lnSpc>
              <a:spcBef>
                <a:spcPts val="95"/>
              </a:spcBef>
            </a:pPr>
            <a:r>
              <a:rPr sz="1600" spc="15" dirty="0">
                <a:latin typeface="Times New Roman"/>
                <a:cs typeface="Times New Roman"/>
              </a:rPr>
              <a:t>into</a:t>
            </a:r>
            <a:r>
              <a:rPr sz="1600" spc="-5" dirty="0">
                <a:latin typeface="Times New Roman"/>
                <a:cs typeface="Times New Roman"/>
              </a:rPr>
              <a:t> </a:t>
            </a:r>
            <a:r>
              <a:rPr sz="1600" spc="30" dirty="0">
                <a:latin typeface="Times New Roman"/>
                <a:cs typeface="Times New Roman"/>
              </a:rPr>
              <a:t>the</a:t>
            </a:r>
            <a:r>
              <a:rPr sz="1600" spc="-20" dirty="0">
                <a:latin typeface="Times New Roman"/>
                <a:cs typeface="Times New Roman"/>
              </a:rPr>
              <a:t> </a:t>
            </a:r>
            <a:r>
              <a:rPr sz="1600" spc="15" dirty="0">
                <a:latin typeface="Times New Roman"/>
                <a:cs typeface="Times New Roman"/>
              </a:rPr>
              <a:t>peritoneal</a:t>
            </a:r>
            <a:r>
              <a:rPr sz="1600" spc="5" dirty="0">
                <a:latin typeface="Times New Roman"/>
                <a:cs typeface="Times New Roman"/>
              </a:rPr>
              <a:t> </a:t>
            </a:r>
            <a:r>
              <a:rPr sz="1600" spc="-10" dirty="0">
                <a:latin typeface="Times New Roman"/>
                <a:cs typeface="Times New Roman"/>
              </a:rPr>
              <a:t>cavity</a:t>
            </a:r>
            <a:endParaRPr sz="1600">
              <a:latin typeface="Times New Roman"/>
              <a:cs typeface="Times New Roman"/>
            </a:endParaRPr>
          </a:p>
        </p:txBody>
      </p:sp>
      <p:sp>
        <p:nvSpPr>
          <p:cNvPr id="12" name="object 12"/>
          <p:cNvSpPr txBox="1"/>
          <p:nvPr/>
        </p:nvSpPr>
        <p:spPr>
          <a:xfrm>
            <a:off x="281330" y="3139772"/>
            <a:ext cx="2093595" cy="1572895"/>
          </a:xfrm>
          <a:prstGeom prst="rect">
            <a:avLst/>
          </a:prstGeom>
        </p:spPr>
        <p:txBody>
          <a:bodyPr vert="horz" wrap="square" lIns="0" tIns="13970" rIns="0" bIns="0" rtlCol="0">
            <a:spAutoFit/>
          </a:bodyPr>
          <a:lstStyle/>
          <a:p>
            <a:pPr marR="6350" algn="ctr">
              <a:lnSpc>
                <a:spcPts val="2510"/>
              </a:lnSpc>
              <a:spcBef>
                <a:spcPts val="110"/>
              </a:spcBef>
            </a:pPr>
            <a:r>
              <a:rPr sz="1600" spc="-25" dirty="0">
                <a:latin typeface="Times New Roman"/>
                <a:cs typeface="Times New Roman"/>
              </a:rPr>
              <a:t>by</a:t>
            </a:r>
            <a:r>
              <a:rPr sz="1600" spc="-45" dirty="0">
                <a:latin typeface="Times New Roman"/>
                <a:cs typeface="Times New Roman"/>
              </a:rPr>
              <a:t> </a:t>
            </a:r>
            <a:r>
              <a:rPr sz="1600" spc="30" dirty="0">
                <a:latin typeface="Times New Roman"/>
                <a:cs typeface="Times New Roman"/>
              </a:rPr>
              <a:t>the</a:t>
            </a:r>
            <a:r>
              <a:rPr sz="1600" spc="-30" dirty="0">
                <a:latin typeface="Times New Roman"/>
                <a:cs typeface="Times New Roman"/>
              </a:rPr>
              <a:t> </a:t>
            </a:r>
            <a:r>
              <a:rPr sz="2100" b="1" i="1" spc="-85" dirty="0">
                <a:latin typeface="Calibri"/>
                <a:cs typeface="Calibri"/>
              </a:rPr>
              <a:t>ostium</a:t>
            </a:r>
            <a:r>
              <a:rPr sz="1650" i="1" spc="-85" dirty="0">
                <a:latin typeface="Calibri"/>
                <a:cs typeface="Calibri"/>
              </a:rPr>
              <a:t>.</a:t>
            </a:r>
            <a:endParaRPr sz="1650">
              <a:latin typeface="Calibri"/>
              <a:cs typeface="Calibri"/>
            </a:endParaRPr>
          </a:p>
          <a:p>
            <a:pPr marR="5080" indent="-1905" algn="ctr">
              <a:lnSpc>
                <a:spcPts val="1920"/>
              </a:lnSpc>
              <a:spcBef>
                <a:spcPts val="105"/>
              </a:spcBef>
            </a:pPr>
            <a:r>
              <a:rPr sz="1650" i="1" spc="-35" dirty="0">
                <a:latin typeface="Calibri"/>
                <a:cs typeface="Calibri"/>
              </a:rPr>
              <a:t>Its</a:t>
            </a:r>
            <a:r>
              <a:rPr sz="1650" i="1" spc="5" dirty="0">
                <a:latin typeface="Calibri"/>
                <a:cs typeface="Calibri"/>
              </a:rPr>
              <a:t> </a:t>
            </a:r>
            <a:r>
              <a:rPr sz="1600" spc="35" dirty="0">
                <a:latin typeface="Times New Roman"/>
                <a:cs typeface="Times New Roman"/>
              </a:rPr>
              <a:t>mouth</a:t>
            </a:r>
            <a:r>
              <a:rPr sz="1600" dirty="0">
                <a:latin typeface="Times New Roman"/>
                <a:cs typeface="Times New Roman"/>
              </a:rPr>
              <a:t> </a:t>
            </a:r>
            <a:r>
              <a:rPr sz="1600" spc="-30" dirty="0">
                <a:latin typeface="Times New Roman"/>
                <a:cs typeface="Times New Roman"/>
              </a:rPr>
              <a:t>is</a:t>
            </a:r>
            <a:r>
              <a:rPr sz="1600" dirty="0">
                <a:latin typeface="Times New Roman"/>
                <a:cs typeface="Times New Roman"/>
              </a:rPr>
              <a:t> </a:t>
            </a:r>
            <a:r>
              <a:rPr sz="1600" spc="15" dirty="0">
                <a:latin typeface="Times New Roman"/>
                <a:cs typeface="Times New Roman"/>
              </a:rPr>
              <a:t>fimbriated </a:t>
            </a:r>
            <a:r>
              <a:rPr sz="1600" spc="20" dirty="0">
                <a:latin typeface="Times New Roman"/>
                <a:cs typeface="Times New Roman"/>
              </a:rPr>
              <a:t> </a:t>
            </a:r>
            <a:r>
              <a:rPr sz="1600" spc="45" dirty="0">
                <a:latin typeface="Times New Roman"/>
                <a:cs typeface="Times New Roman"/>
              </a:rPr>
              <a:t>and</a:t>
            </a:r>
            <a:r>
              <a:rPr sz="1600" dirty="0">
                <a:latin typeface="Times New Roman"/>
                <a:cs typeface="Times New Roman"/>
              </a:rPr>
              <a:t> </a:t>
            </a:r>
            <a:r>
              <a:rPr sz="1600" spc="-10" dirty="0">
                <a:latin typeface="Times New Roman"/>
                <a:cs typeface="Times New Roman"/>
              </a:rPr>
              <a:t>overlies</a:t>
            </a:r>
            <a:r>
              <a:rPr sz="1600" dirty="0">
                <a:latin typeface="Times New Roman"/>
                <a:cs typeface="Times New Roman"/>
              </a:rPr>
              <a:t> </a:t>
            </a:r>
            <a:r>
              <a:rPr sz="1600" spc="30" dirty="0">
                <a:latin typeface="Times New Roman"/>
                <a:cs typeface="Times New Roman"/>
              </a:rPr>
              <a:t>the</a:t>
            </a:r>
            <a:r>
              <a:rPr sz="1600" spc="-20" dirty="0">
                <a:latin typeface="Times New Roman"/>
                <a:cs typeface="Times New Roman"/>
              </a:rPr>
              <a:t> </a:t>
            </a:r>
            <a:r>
              <a:rPr sz="1600" spc="-10" dirty="0">
                <a:latin typeface="Times New Roman"/>
                <a:cs typeface="Times New Roman"/>
              </a:rPr>
              <a:t>ovary,</a:t>
            </a:r>
            <a:r>
              <a:rPr sz="1600" spc="-20" dirty="0">
                <a:latin typeface="Times New Roman"/>
                <a:cs typeface="Times New Roman"/>
              </a:rPr>
              <a:t> </a:t>
            </a:r>
            <a:r>
              <a:rPr sz="1600" dirty="0">
                <a:latin typeface="Times New Roman"/>
                <a:cs typeface="Times New Roman"/>
              </a:rPr>
              <a:t>to</a:t>
            </a:r>
            <a:endParaRPr sz="1600">
              <a:latin typeface="Times New Roman"/>
              <a:cs typeface="Times New Roman"/>
            </a:endParaRPr>
          </a:p>
          <a:p>
            <a:pPr marL="60325" marR="65405" algn="ctr">
              <a:lnSpc>
                <a:spcPts val="1920"/>
              </a:lnSpc>
              <a:spcBef>
                <a:spcPts val="5"/>
              </a:spcBef>
            </a:pPr>
            <a:r>
              <a:rPr sz="1600" spc="35" dirty="0">
                <a:latin typeface="Times New Roman"/>
                <a:cs typeface="Times New Roman"/>
              </a:rPr>
              <a:t>which</a:t>
            </a:r>
            <a:r>
              <a:rPr sz="1600" spc="-10" dirty="0">
                <a:latin typeface="Times New Roman"/>
                <a:cs typeface="Times New Roman"/>
              </a:rPr>
              <a:t> </a:t>
            </a:r>
            <a:r>
              <a:rPr sz="1600" spc="10" dirty="0">
                <a:latin typeface="Times New Roman"/>
                <a:cs typeface="Times New Roman"/>
              </a:rPr>
              <a:t>one</a:t>
            </a:r>
            <a:r>
              <a:rPr sz="1600" spc="-5" dirty="0">
                <a:latin typeface="Times New Roman"/>
                <a:cs typeface="Times New Roman"/>
              </a:rPr>
              <a:t> </a:t>
            </a:r>
            <a:r>
              <a:rPr sz="1600" spc="5" dirty="0">
                <a:latin typeface="Times New Roman"/>
                <a:cs typeface="Times New Roman"/>
              </a:rPr>
              <a:t>long</a:t>
            </a:r>
            <a:r>
              <a:rPr sz="1600" spc="10" dirty="0">
                <a:latin typeface="Times New Roman"/>
                <a:cs typeface="Times New Roman"/>
              </a:rPr>
              <a:t> </a:t>
            </a:r>
            <a:r>
              <a:rPr sz="1600" spc="15" dirty="0">
                <a:latin typeface="Times New Roman"/>
                <a:cs typeface="Times New Roman"/>
              </a:rPr>
              <a:t>fimbria </a:t>
            </a:r>
            <a:r>
              <a:rPr sz="1600" spc="-385" dirty="0">
                <a:latin typeface="Times New Roman"/>
                <a:cs typeface="Times New Roman"/>
              </a:rPr>
              <a:t> </a:t>
            </a:r>
            <a:r>
              <a:rPr sz="1600" spc="10" dirty="0">
                <a:latin typeface="Times New Roman"/>
                <a:cs typeface="Times New Roman"/>
              </a:rPr>
              <a:t>actually </a:t>
            </a:r>
            <a:r>
              <a:rPr sz="1600" spc="20" dirty="0">
                <a:latin typeface="Times New Roman"/>
                <a:cs typeface="Times New Roman"/>
              </a:rPr>
              <a:t>adheres </a:t>
            </a:r>
            <a:r>
              <a:rPr sz="1600" spc="25" dirty="0">
                <a:latin typeface="Times New Roman"/>
                <a:cs typeface="Times New Roman"/>
              </a:rPr>
              <a:t> </a:t>
            </a:r>
            <a:r>
              <a:rPr sz="1600" spc="-5" dirty="0">
                <a:latin typeface="Times New Roman"/>
                <a:cs typeface="Times New Roman"/>
              </a:rPr>
              <a:t>(</a:t>
            </a:r>
            <a:r>
              <a:rPr sz="1650" i="1" spc="-5" dirty="0">
                <a:latin typeface="Calibri"/>
                <a:cs typeface="Calibri"/>
              </a:rPr>
              <a:t>fimbria</a:t>
            </a:r>
            <a:r>
              <a:rPr sz="1650" i="1" spc="25" dirty="0">
                <a:latin typeface="Calibri"/>
                <a:cs typeface="Calibri"/>
              </a:rPr>
              <a:t> </a:t>
            </a:r>
            <a:r>
              <a:rPr sz="1650" i="1" spc="-25" dirty="0">
                <a:latin typeface="Calibri"/>
                <a:cs typeface="Calibri"/>
              </a:rPr>
              <a:t>ovarica).</a:t>
            </a:r>
            <a:endParaRPr sz="1650">
              <a:latin typeface="Calibri"/>
              <a:cs typeface="Calibri"/>
            </a:endParaRPr>
          </a:p>
        </p:txBody>
      </p:sp>
      <p:grpSp>
        <p:nvGrpSpPr>
          <p:cNvPr id="13" name="object 13"/>
          <p:cNvGrpSpPr/>
          <p:nvPr/>
        </p:nvGrpSpPr>
        <p:grpSpPr>
          <a:xfrm>
            <a:off x="171957" y="4620259"/>
            <a:ext cx="5803265" cy="1511300"/>
            <a:chOff x="171957" y="4620259"/>
            <a:chExt cx="5803265" cy="1511300"/>
          </a:xfrm>
        </p:grpSpPr>
        <p:sp>
          <p:nvSpPr>
            <p:cNvPr id="14" name="object 14"/>
            <p:cNvSpPr/>
            <p:nvPr/>
          </p:nvSpPr>
          <p:spPr>
            <a:xfrm>
              <a:off x="2012315" y="4620259"/>
              <a:ext cx="3963035" cy="111760"/>
            </a:xfrm>
            <a:custGeom>
              <a:avLst/>
              <a:gdLst/>
              <a:ahLst/>
              <a:cxnLst/>
              <a:rect l="l" t="t" r="r" b="b"/>
              <a:pathLst>
                <a:path w="3963035" h="111760">
                  <a:moveTo>
                    <a:pt x="3906124" y="65924"/>
                  </a:moveTo>
                  <a:lnTo>
                    <a:pt x="3861435" y="91566"/>
                  </a:lnTo>
                  <a:lnTo>
                    <a:pt x="3856736" y="94360"/>
                  </a:lnTo>
                  <a:lnTo>
                    <a:pt x="3855085" y="100329"/>
                  </a:lnTo>
                  <a:lnTo>
                    <a:pt x="3857879" y="105156"/>
                  </a:lnTo>
                  <a:lnTo>
                    <a:pt x="3860546" y="109854"/>
                  </a:lnTo>
                  <a:lnTo>
                    <a:pt x="3866642" y="111506"/>
                  </a:lnTo>
                  <a:lnTo>
                    <a:pt x="3871341" y="108712"/>
                  </a:lnTo>
                  <a:lnTo>
                    <a:pt x="3945484" y="66166"/>
                  </a:lnTo>
                  <a:lnTo>
                    <a:pt x="3942842" y="66166"/>
                  </a:lnTo>
                  <a:lnTo>
                    <a:pt x="3906124" y="65924"/>
                  </a:lnTo>
                  <a:close/>
                </a:path>
                <a:path w="3963035" h="111760">
                  <a:moveTo>
                    <a:pt x="3923246" y="56099"/>
                  </a:moveTo>
                  <a:lnTo>
                    <a:pt x="3906124" y="65924"/>
                  </a:lnTo>
                  <a:lnTo>
                    <a:pt x="3942842" y="66166"/>
                  </a:lnTo>
                  <a:lnTo>
                    <a:pt x="3942850" y="64769"/>
                  </a:lnTo>
                  <a:lnTo>
                    <a:pt x="3937889" y="64769"/>
                  </a:lnTo>
                  <a:lnTo>
                    <a:pt x="3923246" y="56099"/>
                  </a:lnTo>
                  <a:close/>
                </a:path>
                <a:path w="3963035" h="111760">
                  <a:moveTo>
                    <a:pt x="3867404" y="0"/>
                  </a:moveTo>
                  <a:lnTo>
                    <a:pt x="3861308" y="1523"/>
                  </a:lnTo>
                  <a:lnTo>
                    <a:pt x="3855720" y="10921"/>
                  </a:lnTo>
                  <a:lnTo>
                    <a:pt x="3857244" y="17017"/>
                  </a:lnTo>
                  <a:lnTo>
                    <a:pt x="3906381" y="46113"/>
                  </a:lnTo>
                  <a:lnTo>
                    <a:pt x="3942969" y="46354"/>
                  </a:lnTo>
                  <a:lnTo>
                    <a:pt x="3942842" y="66166"/>
                  </a:lnTo>
                  <a:lnTo>
                    <a:pt x="3945484" y="66166"/>
                  </a:lnTo>
                  <a:lnTo>
                    <a:pt x="3962527" y="56387"/>
                  </a:lnTo>
                  <a:lnTo>
                    <a:pt x="3867404" y="0"/>
                  </a:lnTo>
                  <a:close/>
                </a:path>
                <a:path w="3963035" h="111760">
                  <a:moveTo>
                    <a:pt x="254" y="20319"/>
                  </a:moveTo>
                  <a:lnTo>
                    <a:pt x="0" y="40131"/>
                  </a:lnTo>
                  <a:lnTo>
                    <a:pt x="3906124" y="65924"/>
                  </a:lnTo>
                  <a:lnTo>
                    <a:pt x="3923246" y="56099"/>
                  </a:lnTo>
                  <a:lnTo>
                    <a:pt x="3906381" y="46113"/>
                  </a:lnTo>
                  <a:lnTo>
                    <a:pt x="254" y="20319"/>
                  </a:lnTo>
                  <a:close/>
                </a:path>
                <a:path w="3963035" h="111760">
                  <a:moveTo>
                    <a:pt x="3938016" y="47625"/>
                  </a:moveTo>
                  <a:lnTo>
                    <a:pt x="3923246" y="56099"/>
                  </a:lnTo>
                  <a:lnTo>
                    <a:pt x="3937889" y="64769"/>
                  </a:lnTo>
                  <a:lnTo>
                    <a:pt x="3938016" y="47625"/>
                  </a:lnTo>
                  <a:close/>
                </a:path>
                <a:path w="3963035" h="111760">
                  <a:moveTo>
                    <a:pt x="3942960" y="47625"/>
                  </a:moveTo>
                  <a:lnTo>
                    <a:pt x="3938016" y="47625"/>
                  </a:lnTo>
                  <a:lnTo>
                    <a:pt x="3937889" y="64769"/>
                  </a:lnTo>
                  <a:lnTo>
                    <a:pt x="3942850" y="64769"/>
                  </a:lnTo>
                  <a:lnTo>
                    <a:pt x="3942960" y="47625"/>
                  </a:lnTo>
                  <a:close/>
                </a:path>
                <a:path w="3963035" h="111760">
                  <a:moveTo>
                    <a:pt x="3906381" y="46113"/>
                  </a:moveTo>
                  <a:lnTo>
                    <a:pt x="3923246" y="56099"/>
                  </a:lnTo>
                  <a:lnTo>
                    <a:pt x="3938016" y="47625"/>
                  </a:lnTo>
                  <a:lnTo>
                    <a:pt x="3942960" y="47625"/>
                  </a:lnTo>
                  <a:lnTo>
                    <a:pt x="3942969" y="46354"/>
                  </a:lnTo>
                  <a:lnTo>
                    <a:pt x="3906381" y="46113"/>
                  </a:lnTo>
                  <a:close/>
                </a:path>
              </a:pathLst>
            </a:custGeom>
            <a:solidFill>
              <a:srgbClr val="000000"/>
            </a:solidFill>
          </p:spPr>
          <p:txBody>
            <a:bodyPr wrap="square" lIns="0" tIns="0" rIns="0" bIns="0" rtlCol="0"/>
            <a:lstStyle/>
            <a:p>
              <a:endParaRPr/>
            </a:p>
          </p:txBody>
        </p:sp>
        <p:sp>
          <p:nvSpPr>
            <p:cNvPr id="15" name="object 15"/>
            <p:cNvSpPr/>
            <p:nvPr/>
          </p:nvSpPr>
          <p:spPr>
            <a:xfrm>
              <a:off x="178307" y="5292851"/>
              <a:ext cx="5076825" cy="832485"/>
            </a:xfrm>
            <a:custGeom>
              <a:avLst/>
              <a:gdLst/>
              <a:ahLst/>
              <a:cxnLst/>
              <a:rect l="l" t="t" r="r" b="b"/>
              <a:pathLst>
                <a:path w="5076825" h="832485">
                  <a:moveTo>
                    <a:pt x="5076444" y="0"/>
                  </a:moveTo>
                  <a:lnTo>
                    <a:pt x="0" y="0"/>
                  </a:lnTo>
                  <a:lnTo>
                    <a:pt x="0" y="832104"/>
                  </a:lnTo>
                  <a:lnTo>
                    <a:pt x="5076444" y="832104"/>
                  </a:lnTo>
                  <a:lnTo>
                    <a:pt x="5076444" y="0"/>
                  </a:lnTo>
                  <a:close/>
                </a:path>
              </a:pathLst>
            </a:custGeom>
            <a:solidFill>
              <a:srgbClr val="6FAC46"/>
            </a:solidFill>
          </p:spPr>
          <p:txBody>
            <a:bodyPr wrap="square" lIns="0" tIns="0" rIns="0" bIns="0" rtlCol="0"/>
            <a:lstStyle/>
            <a:p>
              <a:endParaRPr/>
            </a:p>
          </p:txBody>
        </p:sp>
        <p:sp>
          <p:nvSpPr>
            <p:cNvPr id="16" name="object 16"/>
            <p:cNvSpPr/>
            <p:nvPr/>
          </p:nvSpPr>
          <p:spPr>
            <a:xfrm>
              <a:off x="178307" y="5292851"/>
              <a:ext cx="5076825" cy="832485"/>
            </a:xfrm>
            <a:custGeom>
              <a:avLst/>
              <a:gdLst/>
              <a:ahLst/>
              <a:cxnLst/>
              <a:rect l="l" t="t" r="r" b="b"/>
              <a:pathLst>
                <a:path w="5076825" h="832485">
                  <a:moveTo>
                    <a:pt x="0" y="832104"/>
                  </a:moveTo>
                  <a:lnTo>
                    <a:pt x="5076444" y="832104"/>
                  </a:lnTo>
                  <a:lnTo>
                    <a:pt x="5076444" y="0"/>
                  </a:lnTo>
                  <a:lnTo>
                    <a:pt x="0" y="0"/>
                  </a:lnTo>
                  <a:lnTo>
                    <a:pt x="0" y="832104"/>
                  </a:lnTo>
                  <a:close/>
                </a:path>
              </a:pathLst>
            </a:custGeom>
            <a:ln w="12192">
              <a:solidFill>
                <a:srgbClr val="507D31"/>
              </a:solidFill>
            </a:ln>
          </p:spPr>
          <p:txBody>
            <a:bodyPr wrap="square" lIns="0" tIns="0" rIns="0" bIns="0" rtlCol="0"/>
            <a:lstStyle/>
            <a:p>
              <a:endParaRPr/>
            </a:p>
          </p:txBody>
        </p:sp>
      </p:grpSp>
      <p:sp>
        <p:nvSpPr>
          <p:cNvPr id="17" name="object 17"/>
          <p:cNvSpPr txBox="1"/>
          <p:nvPr/>
        </p:nvSpPr>
        <p:spPr>
          <a:xfrm>
            <a:off x="2857245" y="6431686"/>
            <a:ext cx="6445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3/28/2020</a:t>
            </a:r>
            <a:endParaRPr sz="1200">
              <a:latin typeface="Times New Roman"/>
              <a:cs typeface="Times New Roman"/>
            </a:endParaRPr>
          </a:p>
        </p:txBody>
      </p:sp>
      <p:sp>
        <p:nvSpPr>
          <p:cNvPr id="18" name="object 18"/>
          <p:cNvSpPr txBox="1"/>
          <p:nvPr/>
        </p:nvSpPr>
        <p:spPr>
          <a:xfrm>
            <a:off x="456082" y="5290780"/>
            <a:ext cx="4527550" cy="769620"/>
          </a:xfrm>
          <a:prstGeom prst="rect">
            <a:avLst/>
          </a:prstGeom>
        </p:spPr>
        <p:txBody>
          <a:bodyPr vert="horz" wrap="square" lIns="0" tIns="16510" rIns="0" bIns="0" rtlCol="0">
            <a:spAutoFit/>
          </a:bodyPr>
          <a:lstStyle/>
          <a:p>
            <a:pPr algn="ctr">
              <a:lnSpc>
                <a:spcPts val="1950"/>
              </a:lnSpc>
              <a:spcBef>
                <a:spcPts val="130"/>
              </a:spcBef>
            </a:pPr>
            <a:r>
              <a:rPr sz="1600" b="1" spc="45" dirty="0">
                <a:latin typeface="Calibri"/>
                <a:cs typeface="Calibri"/>
              </a:rPr>
              <a:t>2-The</a:t>
            </a:r>
            <a:r>
              <a:rPr sz="1600" b="1" spc="-35" dirty="0">
                <a:latin typeface="Calibri"/>
                <a:cs typeface="Calibri"/>
              </a:rPr>
              <a:t> </a:t>
            </a:r>
            <a:r>
              <a:rPr sz="1650" b="1" i="1" spc="-20" dirty="0">
                <a:latin typeface="Calibri"/>
                <a:cs typeface="Calibri"/>
              </a:rPr>
              <a:t>ampulla</a:t>
            </a:r>
            <a:r>
              <a:rPr sz="1650" b="1" i="1" spc="-20" dirty="0">
                <a:latin typeface="Trebuchet MS"/>
                <a:cs typeface="Trebuchet MS"/>
              </a:rPr>
              <a:t>—</a:t>
            </a:r>
            <a:r>
              <a:rPr sz="1650" b="1" i="1" spc="-20" dirty="0">
                <a:latin typeface="Calibri"/>
                <a:cs typeface="Calibri"/>
              </a:rPr>
              <a:t>wide,</a:t>
            </a:r>
            <a:r>
              <a:rPr sz="1650" b="1" i="1" spc="-35" dirty="0">
                <a:latin typeface="Calibri"/>
                <a:cs typeface="Calibri"/>
              </a:rPr>
              <a:t> </a:t>
            </a:r>
            <a:r>
              <a:rPr sz="1650" b="1" i="1" spc="-20" dirty="0">
                <a:latin typeface="Calibri"/>
                <a:cs typeface="Calibri"/>
              </a:rPr>
              <a:t>thin-walled</a:t>
            </a:r>
            <a:r>
              <a:rPr sz="1650" b="1" i="1" spc="-35" dirty="0">
                <a:latin typeface="Calibri"/>
                <a:cs typeface="Calibri"/>
              </a:rPr>
              <a:t> </a:t>
            </a:r>
            <a:r>
              <a:rPr sz="1650" b="1" i="1" spc="-55" dirty="0">
                <a:latin typeface="Calibri"/>
                <a:cs typeface="Calibri"/>
              </a:rPr>
              <a:t>and</a:t>
            </a:r>
            <a:r>
              <a:rPr sz="1650" b="1" i="1" spc="-35" dirty="0">
                <a:latin typeface="Calibri"/>
                <a:cs typeface="Calibri"/>
              </a:rPr>
              <a:t> </a:t>
            </a:r>
            <a:r>
              <a:rPr sz="1650" b="1" i="1" spc="-65" dirty="0">
                <a:latin typeface="Calibri"/>
                <a:cs typeface="Calibri"/>
              </a:rPr>
              <a:t>tortuous.</a:t>
            </a:r>
            <a:endParaRPr sz="1650">
              <a:latin typeface="Calibri"/>
              <a:cs typeface="Calibri"/>
            </a:endParaRPr>
          </a:p>
          <a:p>
            <a:pPr algn="ctr">
              <a:lnSpc>
                <a:spcPts val="1920"/>
              </a:lnSpc>
            </a:pPr>
            <a:r>
              <a:rPr sz="1600" b="1" spc="45" dirty="0">
                <a:latin typeface="Calibri"/>
                <a:cs typeface="Calibri"/>
              </a:rPr>
              <a:t>3-The</a:t>
            </a:r>
            <a:r>
              <a:rPr sz="1600" b="1" spc="-35" dirty="0">
                <a:latin typeface="Calibri"/>
                <a:cs typeface="Calibri"/>
              </a:rPr>
              <a:t> </a:t>
            </a:r>
            <a:r>
              <a:rPr sz="1650" b="1" i="1" spc="-20" dirty="0">
                <a:latin typeface="Calibri"/>
                <a:cs typeface="Calibri"/>
              </a:rPr>
              <a:t>isthmus</a:t>
            </a:r>
            <a:r>
              <a:rPr sz="1650" b="1" i="1" spc="-20" dirty="0">
                <a:latin typeface="Trebuchet MS"/>
                <a:cs typeface="Trebuchet MS"/>
              </a:rPr>
              <a:t>—</a:t>
            </a:r>
            <a:r>
              <a:rPr sz="1650" b="1" i="1" spc="-20" dirty="0">
                <a:latin typeface="Calibri"/>
                <a:cs typeface="Calibri"/>
              </a:rPr>
              <a:t>narrow, </a:t>
            </a:r>
            <a:r>
              <a:rPr sz="1650" b="1" i="1" spc="-55" dirty="0">
                <a:latin typeface="Calibri"/>
                <a:cs typeface="Calibri"/>
              </a:rPr>
              <a:t>straight</a:t>
            </a:r>
            <a:r>
              <a:rPr sz="1650" b="1" i="1" spc="-25" dirty="0">
                <a:latin typeface="Calibri"/>
                <a:cs typeface="Calibri"/>
              </a:rPr>
              <a:t> </a:t>
            </a:r>
            <a:r>
              <a:rPr sz="1650" b="1" i="1" spc="-55" dirty="0">
                <a:latin typeface="Calibri"/>
                <a:cs typeface="Calibri"/>
              </a:rPr>
              <a:t>and</a:t>
            </a:r>
            <a:r>
              <a:rPr sz="1650" b="1" i="1" spc="-35" dirty="0">
                <a:latin typeface="Calibri"/>
                <a:cs typeface="Calibri"/>
              </a:rPr>
              <a:t> </a:t>
            </a:r>
            <a:r>
              <a:rPr sz="1650" b="1" i="1" spc="-25" dirty="0">
                <a:latin typeface="Calibri"/>
                <a:cs typeface="Calibri"/>
              </a:rPr>
              <a:t>thick-walled.</a:t>
            </a:r>
            <a:endParaRPr sz="1650">
              <a:latin typeface="Calibri"/>
              <a:cs typeface="Calibri"/>
            </a:endParaRPr>
          </a:p>
          <a:p>
            <a:pPr algn="ctr">
              <a:lnSpc>
                <a:spcPts val="1950"/>
              </a:lnSpc>
            </a:pPr>
            <a:r>
              <a:rPr sz="1600" b="1" spc="45" dirty="0">
                <a:latin typeface="Calibri"/>
                <a:cs typeface="Calibri"/>
              </a:rPr>
              <a:t>4-The</a:t>
            </a:r>
            <a:r>
              <a:rPr sz="1600" b="1" spc="-35" dirty="0">
                <a:latin typeface="Calibri"/>
                <a:cs typeface="Calibri"/>
              </a:rPr>
              <a:t> </a:t>
            </a:r>
            <a:r>
              <a:rPr sz="1650" b="1" i="1" spc="-45" dirty="0">
                <a:latin typeface="Calibri"/>
                <a:cs typeface="Calibri"/>
              </a:rPr>
              <a:t>interstitial</a:t>
            </a:r>
            <a:r>
              <a:rPr sz="1650" b="1" i="1" spc="-20" dirty="0">
                <a:latin typeface="Calibri"/>
                <a:cs typeface="Calibri"/>
              </a:rPr>
              <a:t> </a:t>
            </a:r>
            <a:r>
              <a:rPr sz="1650" b="1" i="1" spc="10" dirty="0">
                <a:latin typeface="Calibri"/>
                <a:cs typeface="Calibri"/>
              </a:rPr>
              <a:t>part</a:t>
            </a:r>
            <a:r>
              <a:rPr sz="1650" b="1" i="1" spc="10" dirty="0">
                <a:latin typeface="Trebuchet MS"/>
                <a:cs typeface="Trebuchet MS"/>
              </a:rPr>
              <a:t>—</a:t>
            </a:r>
            <a:r>
              <a:rPr sz="1650" b="1" i="1" spc="10" dirty="0">
                <a:latin typeface="Calibri"/>
                <a:cs typeface="Calibri"/>
              </a:rPr>
              <a:t>which</a:t>
            </a:r>
            <a:r>
              <a:rPr sz="1650" b="1" i="1" spc="-30" dirty="0">
                <a:latin typeface="Calibri"/>
                <a:cs typeface="Calibri"/>
              </a:rPr>
              <a:t> </a:t>
            </a:r>
            <a:r>
              <a:rPr sz="1650" b="1" i="1" spc="-35" dirty="0">
                <a:latin typeface="Calibri"/>
                <a:cs typeface="Calibri"/>
              </a:rPr>
              <a:t>pierces</a:t>
            </a:r>
            <a:r>
              <a:rPr sz="1650" b="1" i="1" spc="-40" dirty="0">
                <a:latin typeface="Calibri"/>
                <a:cs typeface="Calibri"/>
              </a:rPr>
              <a:t> </a:t>
            </a:r>
            <a:r>
              <a:rPr sz="1650" b="1" i="1" spc="-70" dirty="0">
                <a:latin typeface="Calibri"/>
                <a:cs typeface="Calibri"/>
              </a:rPr>
              <a:t>the</a:t>
            </a:r>
            <a:r>
              <a:rPr sz="1650" b="1" i="1" spc="-20" dirty="0">
                <a:latin typeface="Calibri"/>
                <a:cs typeface="Calibri"/>
              </a:rPr>
              <a:t> </a:t>
            </a:r>
            <a:r>
              <a:rPr sz="1650" b="1" i="1" spc="-40" dirty="0">
                <a:latin typeface="Calibri"/>
                <a:cs typeface="Calibri"/>
              </a:rPr>
              <a:t>uterine</a:t>
            </a:r>
            <a:r>
              <a:rPr sz="1650" b="1" i="1" spc="-25" dirty="0">
                <a:latin typeface="Calibri"/>
                <a:cs typeface="Calibri"/>
              </a:rPr>
              <a:t> </a:t>
            </a:r>
            <a:r>
              <a:rPr sz="1650" b="1" i="1" spc="-50" dirty="0">
                <a:latin typeface="Calibri"/>
                <a:cs typeface="Calibri"/>
              </a:rPr>
              <a:t>wall.</a:t>
            </a:r>
            <a:endParaRPr sz="1650">
              <a:latin typeface="Calibri"/>
              <a:cs typeface="Calibri"/>
            </a:endParaRPr>
          </a:p>
        </p:txBody>
      </p:sp>
      <p:grpSp>
        <p:nvGrpSpPr>
          <p:cNvPr id="19" name="object 19"/>
          <p:cNvGrpSpPr/>
          <p:nvPr/>
        </p:nvGrpSpPr>
        <p:grpSpPr>
          <a:xfrm>
            <a:off x="10250169" y="3594861"/>
            <a:ext cx="1948180" cy="381635"/>
            <a:chOff x="10250169" y="3594861"/>
            <a:chExt cx="1948180" cy="381635"/>
          </a:xfrm>
        </p:grpSpPr>
        <p:sp>
          <p:nvSpPr>
            <p:cNvPr id="20" name="object 20"/>
            <p:cNvSpPr/>
            <p:nvPr/>
          </p:nvSpPr>
          <p:spPr>
            <a:xfrm>
              <a:off x="10256519" y="3601211"/>
              <a:ext cx="1935480" cy="368935"/>
            </a:xfrm>
            <a:custGeom>
              <a:avLst/>
              <a:gdLst/>
              <a:ahLst/>
              <a:cxnLst/>
              <a:rect l="l" t="t" r="r" b="b"/>
              <a:pathLst>
                <a:path w="1935479" h="368935">
                  <a:moveTo>
                    <a:pt x="0" y="368807"/>
                  </a:moveTo>
                  <a:lnTo>
                    <a:pt x="1935479" y="368807"/>
                  </a:lnTo>
                  <a:lnTo>
                    <a:pt x="1935479" y="0"/>
                  </a:lnTo>
                  <a:lnTo>
                    <a:pt x="0" y="0"/>
                  </a:lnTo>
                  <a:lnTo>
                    <a:pt x="0" y="368807"/>
                  </a:lnTo>
                  <a:close/>
                </a:path>
              </a:pathLst>
            </a:custGeom>
            <a:solidFill>
              <a:srgbClr val="FFFFFF"/>
            </a:solidFill>
          </p:spPr>
          <p:txBody>
            <a:bodyPr wrap="square" lIns="0" tIns="0" rIns="0" bIns="0" rtlCol="0"/>
            <a:lstStyle/>
            <a:p>
              <a:endParaRPr/>
            </a:p>
          </p:txBody>
        </p:sp>
        <p:sp>
          <p:nvSpPr>
            <p:cNvPr id="21" name="object 21"/>
            <p:cNvSpPr/>
            <p:nvPr/>
          </p:nvSpPr>
          <p:spPr>
            <a:xfrm>
              <a:off x="10256519" y="3963923"/>
              <a:ext cx="1935480" cy="12700"/>
            </a:xfrm>
            <a:custGeom>
              <a:avLst/>
              <a:gdLst/>
              <a:ahLst/>
              <a:cxnLst/>
              <a:rect l="l" t="t" r="r" b="b"/>
              <a:pathLst>
                <a:path w="1935479" h="12700">
                  <a:moveTo>
                    <a:pt x="0" y="12191"/>
                  </a:moveTo>
                  <a:lnTo>
                    <a:pt x="1935479" y="12191"/>
                  </a:lnTo>
                  <a:lnTo>
                    <a:pt x="1935479" y="0"/>
                  </a:lnTo>
                  <a:lnTo>
                    <a:pt x="0" y="0"/>
                  </a:lnTo>
                  <a:lnTo>
                    <a:pt x="0" y="12191"/>
                  </a:lnTo>
                  <a:close/>
                </a:path>
              </a:pathLst>
            </a:custGeom>
            <a:solidFill>
              <a:srgbClr val="FFC000"/>
            </a:solidFill>
          </p:spPr>
          <p:txBody>
            <a:bodyPr wrap="square" lIns="0" tIns="0" rIns="0" bIns="0" rtlCol="0"/>
            <a:lstStyle/>
            <a:p>
              <a:endParaRPr/>
            </a:p>
          </p:txBody>
        </p:sp>
        <p:sp>
          <p:nvSpPr>
            <p:cNvPr id="22" name="object 22"/>
            <p:cNvSpPr/>
            <p:nvPr/>
          </p:nvSpPr>
          <p:spPr>
            <a:xfrm>
              <a:off x="10256519" y="3601211"/>
              <a:ext cx="1935480" cy="368935"/>
            </a:xfrm>
            <a:custGeom>
              <a:avLst/>
              <a:gdLst/>
              <a:ahLst/>
              <a:cxnLst/>
              <a:rect l="l" t="t" r="r" b="b"/>
              <a:pathLst>
                <a:path w="1935479" h="368935">
                  <a:moveTo>
                    <a:pt x="1935479" y="0"/>
                  </a:moveTo>
                  <a:lnTo>
                    <a:pt x="0" y="0"/>
                  </a:lnTo>
                  <a:lnTo>
                    <a:pt x="0" y="368807"/>
                  </a:lnTo>
                </a:path>
              </a:pathLst>
            </a:custGeom>
            <a:ln w="12192">
              <a:solidFill>
                <a:srgbClr val="FFC000"/>
              </a:solidFill>
            </a:ln>
          </p:spPr>
          <p:txBody>
            <a:bodyPr wrap="square" lIns="0" tIns="0" rIns="0" bIns="0" rtlCol="0"/>
            <a:lstStyle/>
            <a:p>
              <a:endParaRPr/>
            </a:p>
          </p:txBody>
        </p:sp>
      </p:grpSp>
      <p:sp>
        <p:nvSpPr>
          <p:cNvPr id="23" name="object 23"/>
          <p:cNvSpPr txBox="1"/>
          <p:nvPr/>
        </p:nvSpPr>
        <p:spPr>
          <a:xfrm>
            <a:off x="10336530" y="3598119"/>
            <a:ext cx="1796414" cy="314960"/>
          </a:xfrm>
          <a:prstGeom prst="rect">
            <a:avLst/>
          </a:prstGeom>
        </p:spPr>
        <p:txBody>
          <a:bodyPr vert="horz" wrap="square" lIns="0" tIns="12065" rIns="0" bIns="0" rtlCol="0">
            <a:spAutoFit/>
          </a:bodyPr>
          <a:lstStyle/>
          <a:p>
            <a:pPr marL="12700">
              <a:lnSpc>
                <a:spcPct val="100000"/>
              </a:lnSpc>
              <a:spcBef>
                <a:spcPts val="95"/>
              </a:spcBef>
            </a:pPr>
            <a:r>
              <a:rPr sz="1800" b="1" spc="-15" dirty="0">
                <a:latin typeface="Calibri"/>
                <a:cs typeface="Calibri"/>
              </a:rPr>
              <a:t>The</a:t>
            </a:r>
            <a:r>
              <a:rPr sz="1800" b="1" spc="-20" dirty="0">
                <a:latin typeface="Calibri"/>
                <a:cs typeface="Calibri"/>
              </a:rPr>
              <a:t> </a:t>
            </a:r>
            <a:r>
              <a:rPr sz="1900" b="1" i="1" dirty="0">
                <a:latin typeface="Calibri"/>
                <a:cs typeface="Calibri"/>
              </a:rPr>
              <a:t>i</a:t>
            </a:r>
            <a:r>
              <a:rPr sz="1900" b="1" i="1" spc="10" dirty="0">
                <a:latin typeface="Calibri"/>
                <a:cs typeface="Calibri"/>
              </a:rPr>
              <a:t>n</a:t>
            </a:r>
            <a:r>
              <a:rPr sz="1900" b="1" i="1" spc="-145" dirty="0">
                <a:latin typeface="Calibri"/>
                <a:cs typeface="Calibri"/>
              </a:rPr>
              <a:t>t</a:t>
            </a:r>
            <a:r>
              <a:rPr sz="1900" b="1" i="1" spc="-170" dirty="0">
                <a:latin typeface="Calibri"/>
                <a:cs typeface="Calibri"/>
              </a:rPr>
              <a:t>e</a:t>
            </a:r>
            <a:r>
              <a:rPr sz="1900" b="1" i="1" spc="-25" dirty="0">
                <a:latin typeface="Calibri"/>
                <a:cs typeface="Calibri"/>
              </a:rPr>
              <a:t>r</a:t>
            </a:r>
            <a:r>
              <a:rPr sz="1900" b="1" i="1" spc="-45" dirty="0">
                <a:latin typeface="Calibri"/>
                <a:cs typeface="Calibri"/>
              </a:rPr>
              <a:t>s</a:t>
            </a:r>
            <a:r>
              <a:rPr sz="1900" b="1" i="1" spc="-145" dirty="0">
                <a:latin typeface="Calibri"/>
                <a:cs typeface="Calibri"/>
              </a:rPr>
              <a:t>t</a:t>
            </a:r>
            <a:r>
              <a:rPr sz="1900" b="1" i="1" dirty="0">
                <a:latin typeface="Calibri"/>
                <a:cs typeface="Calibri"/>
              </a:rPr>
              <a:t>i</a:t>
            </a:r>
            <a:r>
              <a:rPr sz="1900" b="1" i="1" spc="-145" dirty="0">
                <a:latin typeface="Calibri"/>
                <a:cs typeface="Calibri"/>
              </a:rPr>
              <a:t>t</a:t>
            </a:r>
            <a:r>
              <a:rPr sz="1900" b="1" i="1" spc="10" dirty="0">
                <a:latin typeface="Calibri"/>
                <a:cs typeface="Calibri"/>
              </a:rPr>
              <a:t>i</a:t>
            </a:r>
            <a:r>
              <a:rPr sz="1900" b="1" i="1" spc="-190" dirty="0">
                <a:latin typeface="Calibri"/>
                <a:cs typeface="Calibri"/>
              </a:rPr>
              <a:t>a</a:t>
            </a:r>
            <a:r>
              <a:rPr sz="1900" b="1" i="1" spc="20" dirty="0">
                <a:latin typeface="Calibri"/>
                <a:cs typeface="Calibri"/>
              </a:rPr>
              <a:t>l</a:t>
            </a:r>
            <a:r>
              <a:rPr sz="1900" b="1" i="1" spc="-45" dirty="0">
                <a:latin typeface="Calibri"/>
                <a:cs typeface="Calibri"/>
              </a:rPr>
              <a:t> </a:t>
            </a:r>
            <a:r>
              <a:rPr sz="1900" b="1" i="1" spc="-80" dirty="0">
                <a:latin typeface="Calibri"/>
                <a:cs typeface="Calibri"/>
              </a:rPr>
              <a:t>part</a:t>
            </a:r>
            <a:endParaRPr sz="1900">
              <a:latin typeface="Calibri"/>
              <a:cs typeface="Calibri"/>
            </a:endParaRPr>
          </a:p>
        </p:txBody>
      </p:sp>
      <p:sp>
        <p:nvSpPr>
          <p:cNvPr id="24" name="object 24"/>
          <p:cNvSpPr/>
          <p:nvPr/>
        </p:nvSpPr>
        <p:spPr>
          <a:xfrm>
            <a:off x="10651997" y="3923029"/>
            <a:ext cx="635635" cy="1059180"/>
          </a:xfrm>
          <a:custGeom>
            <a:avLst/>
            <a:gdLst/>
            <a:ahLst/>
            <a:cxnLst/>
            <a:rect l="l" t="t" r="r" b="b"/>
            <a:pathLst>
              <a:path w="635634" h="1059179">
                <a:moveTo>
                  <a:pt x="6223" y="973836"/>
                </a:moveTo>
                <a:lnTo>
                  <a:pt x="0" y="1058799"/>
                </a:lnTo>
                <a:lnTo>
                  <a:pt x="71754" y="1012825"/>
                </a:lnTo>
                <a:lnTo>
                  <a:pt x="65778" y="1009269"/>
                </a:lnTo>
                <a:lnTo>
                  <a:pt x="41021" y="1009269"/>
                </a:lnTo>
                <a:lnTo>
                  <a:pt x="24002" y="999236"/>
                </a:lnTo>
                <a:lnTo>
                  <a:pt x="30515" y="988289"/>
                </a:lnTo>
                <a:lnTo>
                  <a:pt x="6223" y="973836"/>
                </a:lnTo>
                <a:close/>
              </a:path>
              <a:path w="635634" h="1059179">
                <a:moveTo>
                  <a:pt x="30515" y="988289"/>
                </a:moveTo>
                <a:lnTo>
                  <a:pt x="24002" y="999236"/>
                </a:lnTo>
                <a:lnTo>
                  <a:pt x="41021" y="1009269"/>
                </a:lnTo>
                <a:lnTo>
                  <a:pt x="47493" y="998390"/>
                </a:lnTo>
                <a:lnTo>
                  <a:pt x="30515" y="988289"/>
                </a:lnTo>
                <a:close/>
              </a:path>
              <a:path w="635634" h="1059179">
                <a:moveTo>
                  <a:pt x="47493" y="998390"/>
                </a:moveTo>
                <a:lnTo>
                  <a:pt x="41021" y="1009269"/>
                </a:lnTo>
                <a:lnTo>
                  <a:pt x="65778" y="1009269"/>
                </a:lnTo>
                <a:lnTo>
                  <a:pt x="47493" y="998390"/>
                </a:lnTo>
                <a:close/>
              </a:path>
              <a:path w="635634" h="1059179">
                <a:moveTo>
                  <a:pt x="618490" y="0"/>
                </a:moveTo>
                <a:lnTo>
                  <a:pt x="30515" y="988289"/>
                </a:lnTo>
                <a:lnTo>
                  <a:pt x="47493" y="998390"/>
                </a:lnTo>
                <a:lnTo>
                  <a:pt x="635507" y="10160"/>
                </a:lnTo>
                <a:lnTo>
                  <a:pt x="618490" y="0"/>
                </a:lnTo>
                <a:close/>
              </a:path>
            </a:pathLst>
          </a:custGeom>
          <a:solidFill>
            <a:srgbClr val="000000"/>
          </a:solidFill>
        </p:spPr>
        <p:txBody>
          <a:bodyPr wrap="square" lIns="0" tIns="0" rIns="0" bIns="0" rtlCol="0"/>
          <a:lstStyle/>
          <a:p>
            <a:endParaRPr/>
          </a:p>
        </p:txBody>
      </p:sp>
      <p:sp>
        <p:nvSpPr>
          <p:cNvPr id="25" name="object 25"/>
          <p:cNvSpPr txBox="1"/>
          <p:nvPr/>
        </p:nvSpPr>
        <p:spPr>
          <a:xfrm>
            <a:off x="7001636" y="1814321"/>
            <a:ext cx="34353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A.Sh</a:t>
            </a:r>
            <a:endParaRPr sz="12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88235" y="914400"/>
            <a:ext cx="10075165" cy="5562600"/>
            <a:chOff x="1888235" y="7620"/>
            <a:chExt cx="10279380" cy="6850380"/>
          </a:xfrm>
        </p:grpSpPr>
        <p:pic>
          <p:nvPicPr>
            <p:cNvPr id="3" name="object 3"/>
            <p:cNvPicPr/>
            <p:nvPr/>
          </p:nvPicPr>
          <p:blipFill>
            <a:blip r:embed="rId2" cstate="print"/>
            <a:stretch>
              <a:fillRect/>
            </a:stretch>
          </p:blipFill>
          <p:spPr>
            <a:xfrm>
              <a:off x="1976627" y="96009"/>
              <a:ext cx="10102596" cy="6679692"/>
            </a:xfrm>
            <a:prstGeom prst="rect">
              <a:avLst/>
            </a:prstGeom>
          </p:spPr>
        </p:pic>
        <p:sp>
          <p:nvSpPr>
            <p:cNvPr id="4" name="object 4"/>
            <p:cNvSpPr/>
            <p:nvPr/>
          </p:nvSpPr>
          <p:spPr>
            <a:xfrm>
              <a:off x="1888235" y="7620"/>
              <a:ext cx="10279380" cy="6850380"/>
            </a:xfrm>
            <a:custGeom>
              <a:avLst/>
              <a:gdLst/>
              <a:ahLst/>
              <a:cxnLst/>
              <a:rect l="l" t="t" r="r" b="b"/>
              <a:pathLst>
                <a:path w="10279380" h="6850380">
                  <a:moveTo>
                    <a:pt x="10235184" y="0"/>
                  </a:moveTo>
                  <a:lnTo>
                    <a:pt x="44195" y="0"/>
                  </a:lnTo>
                  <a:lnTo>
                    <a:pt x="27003" y="3476"/>
                  </a:lnTo>
                  <a:lnTo>
                    <a:pt x="12954" y="12953"/>
                  </a:lnTo>
                  <a:lnTo>
                    <a:pt x="3476" y="27003"/>
                  </a:lnTo>
                  <a:lnTo>
                    <a:pt x="0" y="44196"/>
                  </a:lnTo>
                  <a:lnTo>
                    <a:pt x="0" y="6812276"/>
                  </a:lnTo>
                  <a:lnTo>
                    <a:pt x="3476" y="6829478"/>
                  </a:lnTo>
                  <a:lnTo>
                    <a:pt x="12954" y="6843527"/>
                  </a:lnTo>
                  <a:lnTo>
                    <a:pt x="23118" y="6850380"/>
                  </a:lnTo>
                  <a:lnTo>
                    <a:pt x="10256261" y="6850380"/>
                  </a:lnTo>
                  <a:lnTo>
                    <a:pt x="10266425" y="6843527"/>
                  </a:lnTo>
                  <a:lnTo>
                    <a:pt x="10275903" y="6829478"/>
                  </a:lnTo>
                  <a:lnTo>
                    <a:pt x="10279380" y="6812276"/>
                  </a:lnTo>
                  <a:lnTo>
                    <a:pt x="10279380" y="6803435"/>
                  </a:lnTo>
                  <a:lnTo>
                    <a:pt x="53086" y="6803435"/>
                  </a:lnTo>
                  <a:lnTo>
                    <a:pt x="53086" y="53085"/>
                  </a:lnTo>
                  <a:lnTo>
                    <a:pt x="10279380" y="53085"/>
                  </a:lnTo>
                  <a:lnTo>
                    <a:pt x="10279380" y="44196"/>
                  </a:lnTo>
                  <a:lnTo>
                    <a:pt x="10275903" y="27003"/>
                  </a:lnTo>
                  <a:lnTo>
                    <a:pt x="10266426" y="12953"/>
                  </a:lnTo>
                  <a:lnTo>
                    <a:pt x="10252376" y="3476"/>
                  </a:lnTo>
                  <a:lnTo>
                    <a:pt x="10235184" y="0"/>
                  </a:lnTo>
                  <a:close/>
                </a:path>
                <a:path w="10279380" h="6850380">
                  <a:moveTo>
                    <a:pt x="10279380" y="53085"/>
                  </a:moveTo>
                  <a:lnTo>
                    <a:pt x="10226294" y="53085"/>
                  </a:lnTo>
                  <a:lnTo>
                    <a:pt x="10226294" y="6803435"/>
                  </a:lnTo>
                  <a:lnTo>
                    <a:pt x="10279380" y="6803435"/>
                  </a:lnTo>
                  <a:lnTo>
                    <a:pt x="10279380" y="53085"/>
                  </a:lnTo>
                  <a:close/>
                </a:path>
                <a:path w="10279380" h="6850380">
                  <a:moveTo>
                    <a:pt x="10208641" y="70738"/>
                  </a:moveTo>
                  <a:lnTo>
                    <a:pt x="70738" y="70738"/>
                  </a:lnTo>
                  <a:lnTo>
                    <a:pt x="70738" y="6785757"/>
                  </a:lnTo>
                  <a:lnTo>
                    <a:pt x="10208641" y="6785757"/>
                  </a:lnTo>
                  <a:lnTo>
                    <a:pt x="10208641" y="6768080"/>
                  </a:lnTo>
                  <a:lnTo>
                    <a:pt x="88391" y="6768080"/>
                  </a:lnTo>
                  <a:lnTo>
                    <a:pt x="88391" y="88391"/>
                  </a:lnTo>
                  <a:lnTo>
                    <a:pt x="10208641" y="88391"/>
                  </a:lnTo>
                  <a:lnTo>
                    <a:pt x="10208641" y="70738"/>
                  </a:lnTo>
                  <a:close/>
                </a:path>
                <a:path w="10279380" h="6850380">
                  <a:moveTo>
                    <a:pt x="10208641" y="88391"/>
                  </a:moveTo>
                  <a:lnTo>
                    <a:pt x="10190988" y="88391"/>
                  </a:lnTo>
                  <a:lnTo>
                    <a:pt x="10190988" y="6768080"/>
                  </a:lnTo>
                  <a:lnTo>
                    <a:pt x="10208641" y="6768080"/>
                  </a:lnTo>
                  <a:lnTo>
                    <a:pt x="10208641" y="88391"/>
                  </a:lnTo>
                  <a:close/>
                </a:path>
              </a:pathLst>
            </a:custGeom>
            <a:solidFill>
              <a:srgbClr val="5B9BD4"/>
            </a:solidFill>
          </p:spPr>
          <p:txBody>
            <a:bodyPr wrap="square" lIns="0" tIns="0" rIns="0" bIns="0" rtlCol="0"/>
            <a:lstStyle/>
            <a:p>
              <a:endParaRPr/>
            </a:p>
          </p:txBody>
        </p:sp>
      </p:grpSp>
      <p:sp>
        <p:nvSpPr>
          <p:cNvPr id="5" name="object 5"/>
          <p:cNvSpPr txBox="1"/>
          <p:nvPr/>
        </p:nvSpPr>
        <p:spPr>
          <a:xfrm>
            <a:off x="19811" y="4357115"/>
            <a:ext cx="3785870" cy="1477010"/>
          </a:xfrm>
          <a:prstGeom prst="rect">
            <a:avLst/>
          </a:prstGeom>
          <a:solidFill>
            <a:srgbClr val="4471C4"/>
          </a:solidFill>
          <a:ln w="12192">
            <a:solidFill>
              <a:srgbClr val="2E528F"/>
            </a:solidFill>
          </a:ln>
        </p:spPr>
        <p:txBody>
          <a:bodyPr vert="horz" wrap="square" lIns="0" tIns="2540" rIns="0" bIns="0" rtlCol="0">
            <a:spAutoFit/>
          </a:bodyPr>
          <a:lstStyle/>
          <a:p>
            <a:pPr algn="ctr">
              <a:lnSpc>
                <a:spcPts val="2220"/>
              </a:lnSpc>
              <a:spcBef>
                <a:spcPts val="20"/>
              </a:spcBef>
            </a:pPr>
            <a:r>
              <a:rPr sz="1800" spc="-30" dirty="0">
                <a:latin typeface="Times New Roman"/>
                <a:cs typeface="Times New Roman"/>
              </a:rPr>
              <a:t>The</a:t>
            </a:r>
            <a:r>
              <a:rPr sz="1800" spc="-20" dirty="0">
                <a:latin typeface="Times New Roman"/>
                <a:cs typeface="Times New Roman"/>
              </a:rPr>
              <a:t> </a:t>
            </a:r>
            <a:r>
              <a:rPr sz="1800" spc="15" dirty="0">
                <a:latin typeface="Times New Roman"/>
                <a:cs typeface="Times New Roman"/>
              </a:rPr>
              <a:t>mucosa</a:t>
            </a:r>
            <a:r>
              <a:rPr sz="1800" spc="10" dirty="0">
                <a:latin typeface="Times New Roman"/>
                <a:cs typeface="Times New Roman"/>
              </a:rPr>
              <a:t> </a:t>
            </a:r>
            <a:r>
              <a:rPr sz="1800" spc="-30" dirty="0">
                <a:latin typeface="Times New Roman"/>
                <a:cs typeface="Times New Roman"/>
              </a:rPr>
              <a:t>is</a:t>
            </a:r>
            <a:r>
              <a:rPr sz="1800" spc="-15" dirty="0">
                <a:latin typeface="Times New Roman"/>
                <a:cs typeface="Times New Roman"/>
              </a:rPr>
              <a:t> </a:t>
            </a:r>
            <a:r>
              <a:rPr sz="1800" spc="15" dirty="0">
                <a:latin typeface="Times New Roman"/>
                <a:cs typeface="Times New Roman"/>
              </a:rPr>
              <a:t>formed</a:t>
            </a:r>
            <a:r>
              <a:rPr sz="1800" spc="5" dirty="0">
                <a:latin typeface="Times New Roman"/>
                <a:cs typeface="Times New Roman"/>
              </a:rPr>
              <a:t> </a:t>
            </a:r>
            <a:r>
              <a:rPr sz="1800" spc="-35" dirty="0">
                <a:latin typeface="Times New Roman"/>
                <a:cs typeface="Times New Roman"/>
              </a:rPr>
              <a:t>of</a:t>
            </a:r>
            <a:r>
              <a:rPr sz="1800" spc="5" dirty="0">
                <a:latin typeface="Times New Roman"/>
                <a:cs typeface="Times New Roman"/>
              </a:rPr>
              <a:t> </a:t>
            </a:r>
            <a:r>
              <a:rPr sz="1900" b="1" i="1" spc="-65" dirty="0">
                <a:latin typeface="Calibri"/>
                <a:cs typeface="Calibri"/>
              </a:rPr>
              <a:t>columnar,</a:t>
            </a:r>
            <a:endParaRPr sz="1900">
              <a:latin typeface="Calibri"/>
              <a:cs typeface="Calibri"/>
            </a:endParaRPr>
          </a:p>
          <a:p>
            <a:pPr marL="1905" algn="ctr">
              <a:lnSpc>
                <a:spcPts val="2210"/>
              </a:lnSpc>
            </a:pPr>
            <a:r>
              <a:rPr sz="1800" spc="50" dirty="0">
                <a:latin typeface="Times New Roman"/>
                <a:cs typeface="Times New Roman"/>
              </a:rPr>
              <a:t>m</a:t>
            </a:r>
            <a:r>
              <a:rPr sz="1800" spc="20" dirty="0">
                <a:latin typeface="Times New Roman"/>
                <a:cs typeface="Times New Roman"/>
              </a:rPr>
              <a:t>a</a:t>
            </a:r>
            <a:r>
              <a:rPr sz="1800" spc="25" dirty="0">
                <a:latin typeface="Times New Roman"/>
                <a:cs typeface="Times New Roman"/>
              </a:rPr>
              <a:t>i</a:t>
            </a:r>
            <a:r>
              <a:rPr sz="1800" spc="55" dirty="0">
                <a:latin typeface="Times New Roman"/>
                <a:cs typeface="Times New Roman"/>
              </a:rPr>
              <a:t>n</a:t>
            </a:r>
            <a:r>
              <a:rPr sz="1800" spc="-35" dirty="0">
                <a:latin typeface="Times New Roman"/>
                <a:cs typeface="Times New Roman"/>
              </a:rPr>
              <a:t>ly</a:t>
            </a:r>
            <a:r>
              <a:rPr sz="1800" spc="15" dirty="0">
                <a:latin typeface="Times New Roman"/>
                <a:cs typeface="Times New Roman"/>
              </a:rPr>
              <a:t> </a:t>
            </a:r>
            <a:r>
              <a:rPr sz="1900" b="1" i="1" spc="25" dirty="0">
                <a:latin typeface="Calibri"/>
                <a:cs typeface="Calibri"/>
              </a:rPr>
              <a:t>c</a:t>
            </a:r>
            <a:r>
              <a:rPr sz="1900" b="1" i="1" dirty="0">
                <a:latin typeface="Calibri"/>
                <a:cs typeface="Calibri"/>
              </a:rPr>
              <a:t>i</a:t>
            </a:r>
            <a:r>
              <a:rPr sz="1900" b="1" i="1" spc="10" dirty="0">
                <a:latin typeface="Calibri"/>
                <a:cs typeface="Calibri"/>
              </a:rPr>
              <a:t>li</a:t>
            </a:r>
            <a:r>
              <a:rPr sz="1900" b="1" i="1" spc="-180" dirty="0">
                <a:latin typeface="Calibri"/>
                <a:cs typeface="Calibri"/>
              </a:rPr>
              <a:t>a</a:t>
            </a:r>
            <a:r>
              <a:rPr sz="1900" b="1" i="1" spc="-160" dirty="0">
                <a:latin typeface="Calibri"/>
                <a:cs typeface="Calibri"/>
              </a:rPr>
              <a:t>te</a:t>
            </a:r>
            <a:r>
              <a:rPr sz="1900" b="1" i="1" spc="-70" dirty="0">
                <a:latin typeface="Calibri"/>
                <a:cs typeface="Calibri"/>
              </a:rPr>
              <a:t>d</a:t>
            </a:r>
            <a:r>
              <a:rPr sz="1900" b="1" i="1" spc="-50" dirty="0">
                <a:latin typeface="Calibri"/>
                <a:cs typeface="Calibri"/>
              </a:rPr>
              <a:t> </a:t>
            </a:r>
            <a:r>
              <a:rPr sz="1900" b="1" i="1" spc="-40" dirty="0">
                <a:latin typeface="Calibri"/>
                <a:cs typeface="Calibri"/>
              </a:rPr>
              <a:t>ce</a:t>
            </a:r>
            <a:r>
              <a:rPr sz="1900" b="1" i="1" spc="-35" dirty="0">
                <a:latin typeface="Calibri"/>
                <a:cs typeface="Calibri"/>
              </a:rPr>
              <a:t>l</a:t>
            </a:r>
            <a:r>
              <a:rPr sz="1900" b="1" i="1" spc="10" dirty="0">
                <a:latin typeface="Calibri"/>
                <a:cs typeface="Calibri"/>
              </a:rPr>
              <a:t>l</a:t>
            </a:r>
            <a:r>
              <a:rPr sz="1900" b="1" i="1" spc="-95" dirty="0">
                <a:latin typeface="Calibri"/>
                <a:cs typeface="Calibri"/>
              </a:rPr>
              <a:t>s</a:t>
            </a:r>
            <a:endParaRPr sz="1900">
              <a:latin typeface="Calibri"/>
              <a:cs typeface="Calibri"/>
            </a:endParaRPr>
          </a:p>
          <a:p>
            <a:pPr marL="248920" marR="240029" indent="-3810" algn="ctr">
              <a:lnSpc>
                <a:spcPts val="2160"/>
              </a:lnSpc>
              <a:spcBef>
                <a:spcPts val="65"/>
              </a:spcBef>
            </a:pPr>
            <a:r>
              <a:rPr sz="1800" spc="-30" dirty="0">
                <a:latin typeface="Times New Roman"/>
                <a:cs typeface="Times New Roman"/>
              </a:rPr>
              <a:t>The </a:t>
            </a:r>
            <a:r>
              <a:rPr sz="1800" spc="-10" dirty="0">
                <a:latin typeface="Times New Roman"/>
                <a:cs typeface="Times New Roman"/>
              </a:rPr>
              <a:t>ova </a:t>
            </a:r>
            <a:r>
              <a:rPr sz="1800" spc="45" dirty="0">
                <a:latin typeface="Times New Roman"/>
                <a:cs typeface="Times New Roman"/>
              </a:rPr>
              <a:t>are </a:t>
            </a:r>
            <a:r>
              <a:rPr sz="1800" spc="15" dirty="0">
                <a:latin typeface="Times New Roman"/>
                <a:cs typeface="Times New Roman"/>
              </a:rPr>
              <a:t>propelled </a:t>
            </a:r>
            <a:r>
              <a:rPr sz="1800" dirty="0">
                <a:latin typeface="Times New Roman"/>
                <a:cs typeface="Times New Roman"/>
              </a:rPr>
              <a:t>to </a:t>
            </a:r>
            <a:r>
              <a:rPr sz="1800" spc="35" dirty="0">
                <a:latin typeface="Times New Roman"/>
                <a:cs typeface="Times New Roman"/>
              </a:rPr>
              <a:t>the </a:t>
            </a:r>
            <a:r>
              <a:rPr sz="1800" spc="40" dirty="0">
                <a:latin typeface="Times New Roman"/>
                <a:cs typeface="Times New Roman"/>
              </a:rPr>
              <a:t>uterus </a:t>
            </a:r>
            <a:r>
              <a:rPr sz="1800" spc="-434" dirty="0">
                <a:latin typeface="Times New Roman"/>
                <a:cs typeface="Times New Roman"/>
              </a:rPr>
              <a:t> </a:t>
            </a:r>
            <a:r>
              <a:rPr sz="1800" spc="15" dirty="0">
                <a:latin typeface="Times New Roman"/>
                <a:cs typeface="Times New Roman"/>
              </a:rPr>
              <a:t>along</a:t>
            </a:r>
            <a:r>
              <a:rPr sz="1800" dirty="0">
                <a:latin typeface="Times New Roman"/>
                <a:cs typeface="Times New Roman"/>
              </a:rPr>
              <a:t> </a:t>
            </a:r>
            <a:r>
              <a:rPr sz="1800" spc="15" dirty="0">
                <a:latin typeface="Times New Roman"/>
                <a:cs typeface="Times New Roman"/>
              </a:rPr>
              <a:t>this</a:t>
            </a:r>
            <a:r>
              <a:rPr sz="1800" spc="-10" dirty="0">
                <a:latin typeface="Times New Roman"/>
                <a:cs typeface="Times New Roman"/>
              </a:rPr>
              <a:t> </a:t>
            </a:r>
            <a:r>
              <a:rPr sz="1800" spc="5" dirty="0">
                <a:latin typeface="Times New Roman"/>
                <a:cs typeface="Times New Roman"/>
              </a:rPr>
              <a:t>tube,</a:t>
            </a:r>
            <a:r>
              <a:rPr sz="1800" spc="-35" dirty="0">
                <a:latin typeface="Times New Roman"/>
                <a:cs typeface="Times New Roman"/>
              </a:rPr>
              <a:t> </a:t>
            </a:r>
            <a:r>
              <a:rPr sz="1800" spc="20" dirty="0">
                <a:latin typeface="Times New Roman"/>
                <a:cs typeface="Times New Roman"/>
              </a:rPr>
              <a:t>partly</a:t>
            </a:r>
            <a:r>
              <a:rPr sz="1800" spc="-5" dirty="0">
                <a:latin typeface="Times New Roman"/>
                <a:cs typeface="Times New Roman"/>
              </a:rPr>
              <a:t> </a:t>
            </a:r>
            <a:r>
              <a:rPr sz="1800" spc="-20" dirty="0">
                <a:latin typeface="Times New Roman"/>
                <a:cs typeface="Times New Roman"/>
              </a:rPr>
              <a:t>by</a:t>
            </a:r>
            <a:r>
              <a:rPr sz="1800" spc="-15" dirty="0">
                <a:latin typeface="Times New Roman"/>
                <a:cs typeface="Times New Roman"/>
              </a:rPr>
              <a:t> </a:t>
            </a:r>
            <a:r>
              <a:rPr sz="1900" b="1" i="1" u="sng" spc="-70" dirty="0">
                <a:uFill>
                  <a:solidFill>
                    <a:srgbClr val="000000"/>
                  </a:solidFill>
                </a:uFill>
                <a:latin typeface="Calibri"/>
                <a:cs typeface="Calibri"/>
              </a:rPr>
              <a:t>peristalsis </a:t>
            </a:r>
            <a:r>
              <a:rPr sz="1900" b="1" i="1" spc="-409" dirty="0">
                <a:latin typeface="Calibri"/>
                <a:cs typeface="Calibri"/>
              </a:rPr>
              <a:t> </a:t>
            </a:r>
            <a:r>
              <a:rPr sz="1900" b="1" i="1" u="sng" spc="-85" dirty="0">
                <a:uFill>
                  <a:solidFill>
                    <a:srgbClr val="000000"/>
                  </a:solidFill>
                </a:uFill>
                <a:latin typeface="Calibri"/>
                <a:cs typeface="Calibri"/>
              </a:rPr>
              <a:t>an</a:t>
            </a:r>
            <a:r>
              <a:rPr sz="1900" b="1" i="1" u="sng" spc="-70" dirty="0">
                <a:uFill>
                  <a:solidFill>
                    <a:srgbClr val="000000"/>
                  </a:solidFill>
                </a:uFill>
                <a:latin typeface="Calibri"/>
                <a:cs typeface="Calibri"/>
              </a:rPr>
              <a:t>d</a:t>
            </a:r>
            <a:r>
              <a:rPr sz="1900" b="1" i="1" u="sng" spc="-40" dirty="0">
                <a:uFill>
                  <a:solidFill>
                    <a:srgbClr val="000000"/>
                  </a:solidFill>
                </a:uFill>
                <a:latin typeface="Calibri"/>
                <a:cs typeface="Calibri"/>
              </a:rPr>
              <a:t> </a:t>
            </a:r>
            <a:r>
              <a:rPr sz="1900" b="1" i="1" u="sng" spc="-110" dirty="0">
                <a:uFill>
                  <a:solidFill>
                    <a:srgbClr val="000000"/>
                  </a:solidFill>
                </a:uFill>
                <a:latin typeface="Calibri"/>
                <a:cs typeface="Calibri"/>
              </a:rPr>
              <a:t>p</a:t>
            </a:r>
            <a:r>
              <a:rPr sz="1900" b="1" i="1" u="sng" spc="-120" dirty="0">
                <a:uFill>
                  <a:solidFill>
                    <a:srgbClr val="000000"/>
                  </a:solidFill>
                </a:uFill>
                <a:latin typeface="Calibri"/>
                <a:cs typeface="Calibri"/>
              </a:rPr>
              <a:t>a</a:t>
            </a:r>
            <a:r>
              <a:rPr sz="1900" b="1" i="1" u="sng" spc="-50" dirty="0">
                <a:uFill>
                  <a:solidFill>
                    <a:srgbClr val="000000"/>
                  </a:solidFill>
                </a:uFill>
                <a:latin typeface="Calibri"/>
                <a:cs typeface="Calibri"/>
              </a:rPr>
              <a:t>r</a:t>
            </a:r>
            <a:r>
              <a:rPr sz="1900" b="1" i="1" u="sng" spc="-75" dirty="0">
                <a:uFill>
                  <a:solidFill>
                    <a:srgbClr val="000000"/>
                  </a:solidFill>
                </a:uFill>
                <a:latin typeface="Calibri"/>
                <a:cs typeface="Calibri"/>
              </a:rPr>
              <a:t>t</a:t>
            </a:r>
            <a:r>
              <a:rPr sz="1900" b="1" i="1" u="sng" spc="10" dirty="0">
                <a:uFill>
                  <a:solidFill>
                    <a:srgbClr val="000000"/>
                  </a:solidFill>
                </a:uFill>
                <a:latin typeface="Calibri"/>
                <a:cs typeface="Calibri"/>
              </a:rPr>
              <a:t>l</a:t>
            </a:r>
            <a:r>
              <a:rPr sz="1900" b="1" i="1" u="sng" spc="-50" dirty="0">
                <a:uFill>
                  <a:solidFill>
                    <a:srgbClr val="000000"/>
                  </a:solidFill>
                </a:uFill>
                <a:latin typeface="Calibri"/>
                <a:cs typeface="Calibri"/>
              </a:rPr>
              <a:t>y </a:t>
            </a:r>
            <a:r>
              <a:rPr sz="1900" b="1" i="1" u="sng" spc="-85" dirty="0">
                <a:uFill>
                  <a:solidFill>
                    <a:srgbClr val="000000"/>
                  </a:solidFill>
                </a:uFill>
                <a:latin typeface="Calibri"/>
                <a:cs typeface="Calibri"/>
              </a:rPr>
              <a:t>b</a:t>
            </a:r>
            <a:r>
              <a:rPr sz="1900" b="1" i="1" u="sng" spc="-50" dirty="0">
                <a:uFill>
                  <a:solidFill>
                    <a:srgbClr val="000000"/>
                  </a:solidFill>
                </a:uFill>
                <a:latin typeface="Calibri"/>
                <a:cs typeface="Calibri"/>
              </a:rPr>
              <a:t>y</a:t>
            </a:r>
            <a:r>
              <a:rPr sz="1900" b="1" i="1" u="sng" spc="-35" dirty="0">
                <a:uFill>
                  <a:solidFill>
                    <a:srgbClr val="000000"/>
                  </a:solidFill>
                </a:uFill>
                <a:latin typeface="Calibri"/>
                <a:cs typeface="Calibri"/>
              </a:rPr>
              <a:t> </a:t>
            </a:r>
            <a:r>
              <a:rPr sz="1900" b="1" i="1" u="sng" spc="20" dirty="0">
                <a:uFill>
                  <a:solidFill>
                    <a:srgbClr val="000000"/>
                  </a:solidFill>
                </a:uFill>
                <a:latin typeface="Calibri"/>
                <a:cs typeface="Calibri"/>
              </a:rPr>
              <a:t>ci</a:t>
            </a:r>
            <a:r>
              <a:rPr sz="1900" b="1" i="1" u="sng" spc="10" dirty="0">
                <a:uFill>
                  <a:solidFill>
                    <a:srgbClr val="000000"/>
                  </a:solidFill>
                </a:uFill>
                <a:latin typeface="Calibri"/>
                <a:cs typeface="Calibri"/>
              </a:rPr>
              <a:t>li</a:t>
            </a:r>
            <a:r>
              <a:rPr sz="1900" b="1" i="1" u="sng" spc="-180" dirty="0">
                <a:uFill>
                  <a:solidFill>
                    <a:srgbClr val="000000"/>
                  </a:solidFill>
                </a:uFill>
                <a:latin typeface="Calibri"/>
                <a:cs typeface="Calibri"/>
              </a:rPr>
              <a:t>a</a:t>
            </a:r>
            <a:r>
              <a:rPr sz="1900" b="1" i="1" u="sng" spc="20" dirty="0">
                <a:uFill>
                  <a:solidFill>
                    <a:srgbClr val="000000"/>
                  </a:solidFill>
                </a:uFill>
                <a:latin typeface="Calibri"/>
                <a:cs typeface="Calibri"/>
              </a:rPr>
              <a:t>l</a:t>
            </a:r>
            <a:r>
              <a:rPr sz="1900" b="1" i="1" u="sng" spc="-45" dirty="0">
                <a:uFill>
                  <a:solidFill>
                    <a:srgbClr val="000000"/>
                  </a:solidFill>
                </a:uFill>
                <a:latin typeface="Calibri"/>
                <a:cs typeface="Calibri"/>
              </a:rPr>
              <a:t> </a:t>
            </a:r>
            <a:r>
              <a:rPr sz="1900" b="1" i="1" u="sng" spc="-80" dirty="0">
                <a:uFill>
                  <a:solidFill>
                    <a:srgbClr val="000000"/>
                  </a:solidFill>
                </a:uFill>
                <a:latin typeface="Calibri"/>
                <a:cs typeface="Calibri"/>
              </a:rPr>
              <a:t>a</a:t>
            </a:r>
            <a:r>
              <a:rPr sz="1900" b="1" i="1" u="sng" spc="-70" dirty="0">
                <a:uFill>
                  <a:solidFill>
                    <a:srgbClr val="000000"/>
                  </a:solidFill>
                </a:uFill>
                <a:latin typeface="Calibri"/>
                <a:cs typeface="Calibri"/>
              </a:rPr>
              <a:t>c</a:t>
            </a:r>
            <a:r>
              <a:rPr sz="1900" b="1" i="1" u="sng" spc="-145" dirty="0">
                <a:uFill>
                  <a:solidFill>
                    <a:srgbClr val="000000"/>
                  </a:solidFill>
                </a:uFill>
                <a:latin typeface="Calibri"/>
                <a:cs typeface="Calibri"/>
              </a:rPr>
              <a:t>t</a:t>
            </a:r>
            <a:r>
              <a:rPr sz="1900" b="1" i="1" u="sng" dirty="0">
                <a:uFill>
                  <a:solidFill>
                    <a:srgbClr val="000000"/>
                  </a:solidFill>
                </a:uFill>
                <a:latin typeface="Calibri"/>
                <a:cs typeface="Calibri"/>
              </a:rPr>
              <a:t>i</a:t>
            </a:r>
            <a:r>
              <a:rPr sz="1900" b="1" i="1" u="sng" spc="-145" dirty="0">
                <a:uFill>
                  <a:solidFill>
                    <a:srgbClr val="000000"/>
                  </a:solidFill>
                </a:uFill>
                <a:latin typeface="Calibri"/>
                <a:cs typeface="Calibri"/>
              </a:rPr>
              <a:t>o</a:t>
            </a:r>
            <a:r>
              <a:rPr sz="1900" b="1" i="1" u="sng" spc="-10" dirty="0">
                <a:uFill>
                  <a:solidFill>
                    <a:srgbClr val="000000"/>
                  </a:solidFill>
                </a:uFill>
                <a:latin typeface="Calibri"/>
                <a:cs typeface="Calibri"/>
              </a:rPr>
              <a:t>n</a:t>
            </a:r>
            <a:endParaRPr sz="1900">
              <a:latin typeface="Calibri"/>
              <a:cs typeface="Calibri"/>
            </a:endParaRPr>
          </a:p>
        </p:txBody>
      </p:sp>
      <p:sp>
        <p:nvSpPr>
          <p:cNvPr id="6" name="object 6"/>
          <p:cNvSpPr txBox="1"/>
          <p:nvPr/>
        </p:nvSpPr>
        <p:spPr>
          <a:xfrm>
            <a:off x="152400" y="3555491"/>
            <a:ext cx="3373120" cy="368935"/>
          </a:xfrm>
          <a:prstGeom prst="rect">
            <a:avLst/>
          </a:prstGeom>
          <a:solidFill>
            <a:srgbClr val="6FAC46"/>
          </a:solidFill>
          <a:ln w="12192">
            <a:solidFill>
              <a:srgbClr val="507D31"/>
            </a:solidFill>
          </a:ln>
        </p:spPr>
        <p:txBody>
          <a:bodyPr vert="horz" wrap="square" lIns="0" tIns="15875" rIns="0" bIns="0" rtlCol="0">
            <a:spAutoFit/>
          </a:bodyPr>
          <a:lstStyle/>
          <a:p>
            <a:pPr marL="90805">
              <a:lnSpc>
                <a:spcPct val="100000"/>
              </a:lnSpc>
              <a:spcBef>
                <a:spcPts val="125"/>
              </a:spcBef>
            </a:pPr>
            <a:r>
              <a:rPr sz="1800" dirty="0">
                <a:latin typeface="Times New Roman"/>
                <a:cs typeface="Times New Roman"/>
              </a:rPr>
              <a:t>Structure/Histology </a:t>
            </a:r>
            <a:r>
              <a:rPr sz="1800" spc="-35" dirty="0">
                <a:latin typeface="Times New Roman"/>
                <a:cs typeface="Times New Roman"/>
              </a:rPr>
              <a:t>of</a:t>
            </a:r>
            <a:r>
              <a:rPr sz="1800" spc="-10" dirty="0">
                <a:latin typeface="Times New Roman"/>
                <a:cs typeface="Times New Roman"/>
              </a:rPr>
              <a:t> </a:t>
            </a:r>
            <a:r>
              <a:rPr sz="1800" spc="35" dirty="0">
                <a:latin typeface="Times New Roman"/>
                <a:cs typeface="Times New Roman"/>
              </a:rPr>
              <a:t>the</a:t>
            </a:r>
            <a:r>
              <a:rPr sz="1800" spc="-5" dirty="0">
                <a:latin typeface="Times New Roman"/>
                <a:cs typeface="Times New Roman"/>
              </a:rPr>
              <a:t> </a:t>
            </a:r>
            <a:r>
              <a:rPr sz="1800" spc="10" dirty="0">
                <a:latin typeface="Times New Roman"/>
                <a:cs typeface="Times New Roman"/>
              </a:rPr>
              <a:t>oviduct</a:t>
            </a:r>
            <a:endParaRPr sz="1800">
              <a:latin typeface="Times New Roman"/>
              <a:cs typeface="Times New Roman"/>
            </a:endParaRPr>
          </a:p>
        </p:txBody>
      </p:sp>
      <p:sp>
        <p:nvSpPr>
          <p:cNvPr id="7" name="object 7"/>
          <p:cNvSpPr txBox="1"/>
          <p:nvPr/>
        </p:nvSpPr>
        <p:spPr>
          <a:xfrm>
            <a:off x="6603618" y="4385817"/>
            <a:ext cx="34353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A.Sh</a:t>
            </a:r>
            <a:endParaRPr sz="1200">
              <a:latin typeface="Times New Roman"/>
              <a:cs typeface="Times New Roman"/>
            </a:endParaRPr>
          </a:p>
        </p:txBody>
      </p:sp>
      <p:sp>
        <p:nvSpPr>
          <p:cNvPr id="8" name="object 8"/>
          <p:cNvSpPr txBox="1"/>
          <p:nvPr/>
        </p:nvSpPr>
        <p:spPr>
          <a:xfrm>
            <a:off x="6603618" y="1839595"/>
            <a:ext cx="34353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A.Sh</a:t>
            </a:r>
            <a:endParaRPr sz="12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28800" y="659890"/>
            <a:ext cx="7157720" cy="5827395"/>
            <a:chOff x="1828800" y="659890"/>
            <a:chExt cx="7157720" cy="5827395"/>
          </a:xfrm>
        </p:grpSpPr>
        <p:pic>
          <p:nvPicPr>
            <p:cNvPr id="3" name="object 3"/>
            <p:cNvPicPr/>
            <p:nvPr/>
          </p:nvPicPr>
          <p:blipFill>
            <a:blip r:embed="rId2" cstate="print"/>
            <a:stretch>
              <a:fillRect/>
            </a:stretch>
          </p:blipFill>
          <p:spPr>
            <a:xfrm>
              <a:off x="2898646" y="659890"/>
              <a:ext cx="6087621" cy="5827017"/>
            </a:xfrm>
            <a:prstGeom prst="rect">
              <a:avLst/>
            </a:prstGeom>
          </p:spPr>
        </p:pic>
        <p:sp>
          <p:nvSpPr>
            <p:cNvPr id="4" name="object 4"/>
            <p:cNvSpPr/>
            <p:nvPr/>
          </p:nvSpPr>
          <p:spPr>
            <a:xfrm>
              <a:off x="3581400" y="2769234"/>
              <a:ext cx="1447800" cy="103505"/>
            </a:xfrm>
            <a:custGeom>
              <a:avLst/>
              <a:gdLst/>
              <a:ahLst/>
              <a:cxnLst/>
              <a:rect l="l" t="t" r="r" b="b"/>
              <a:pathLst>
                <a:path w="1447800" h="103505">
                  <a:moveTo>
                    <a:pt x="1359280" y="0"/>
                  </a:moveTo>
                  <a:lnTo>
                    <a:pt x="1355344" y="1015"/>
                  </a:lnTo>
                  <a:lnTo>
                    <a:pt x="1353565" y="3937"/>
                  </a:lnTo>
                  <a:lnTo>
                    <a:pt x="1351788" y="6985"/>
                  </a:lnTo>
                  <a:lnTo>
                    <a:pt x="1352803" y="10922"/>
                  </a:lnTo>
                  <a:lnTo>
                    <a:pt x="1411600" y="45313"/>
                  </a:lnTo>
                  <a:lnTo>
                    <a:pt x="1435227" y="45338"/>
                  </a:lnTo>
                  <a:lnTo>
                    <a:pt x="1435227" y="58038"/>
                  </a:lnTo>
                  <a:lnTo>
                    <a:pt x="1411770" y="58038"/>
                  </a:lnTo>
                  <a:lnTo>
                    <a:pt x="1355725" y="90677"/>
                  </a:lnTo>
                  <a:lnTo>
                    <a:pt x="1352803" y="92328"/>
                  </a:lnTo>
                  <a:lnTo>
                    <a:pt x="1351661" y="96265"/>
                  </a:lnTo>
                  <a:lnTo>
                    <a:pt x="1355216" y="102362"/>
                  </a:lnTo>
                  <a:lnTo>
                    <a:pt x="1359153" y="103377"/>
                  </a:lnTo>
                  <a:lnTo>
                    <a:pt x="1436909" y="58038"/>
                  </a:lnTo>
                  <a:lnTo>
                    <a:pt x="1435227" y="58038"/>
                  </a:lnTo>
                  <a:lnTo>
                    <a:pt x="1436952" y="58014"/>
                  </a:lnTo>
                  <a:lnTo>
                    <a:pt x="1447800" y="51688"/>
                  </a:lnTo>
                  <a:lnTo>
                    <a:pt x="1359280" y="0"/>
                  </a:lnTo>
                  <a:close/>
                </a:path>
                <a:path w="1447800" h="103505">
                  <a:moveTo>
                    <a:pt x="1422586" y="51740"/>
                  </a:moveTo>
                  <a:lnTo>
                    <a:pt x="1411813" y="58014"/>
                  </a:lnTo>
                  <a:lnTo>
                    <a:pt x="1435227" y="58038"/>
                  </a:lnTo>
                  <a:lnTo>
                    <a:pt x="1435227" y="57276"/>
                  </a:lnTo>
                  <a:lnTo>
                    <a:pt x="1432052" y="57276"/>
                  </a:lnTo>
                  <a:lnTo>
                    <a:pt x="1422586" y="51740"/>
                  </a:lnTo>
                  <a:close/>
                </a:path>
                <a:path w="1447800" h="103505">
                  <a:moveTo>
                    <a:pt x="0" y="43814"/>
                  </a:moveTo>
                  <a:lnTo>
                    <a:pt x="0" y="56514"/>
                  </a:lnTo>
                  <a:lnTo>
                    <a:pt x="1411813" y="58014"/>
                  </a:lnTo>
                  <a:lnTo>
                    <a:pt x="1422586" y="51740"/>
                  </a:lnTo>
                  <a:lnTo>
                    <a:pt x="1411600" y="45313"/>
                  </a:lnTo>
                  <a:lnTo>
                    <a:pt x="0" y="43814"/>
                  </a:lnTo>
                  <a:close/>
                </a:path>
                <a:path w="1447800" h="103505">
                  <a:moveTo>
                    <a:pt x="1432052" y="46227"/>
                  </a:moveTo>
                  <a:lnTo>
                    <a:pt x="1422586" y="51740"/>
                  </a:lnTo>
                  <a:lnTo>
                    <a:pt x="1432052" y="57276"/>
                  </a:lnTo>
                  <a:lnTo>
                    <a:pt x="1432052" y="46227"/>
                  </a:lnTo>
                  <a:close/>
                </a:path>
                <a:path w="1447800" h="103505">
                  <a:moveTo>
                    <a:pt x="1435227" y="46227"/>
                  </a:moveTo>
                  <a:lnTo>
                    <a:pt x="1432052" y="46227"/>
                  </a:lnTo>
                  <a:lnTo>
                    <a:pt x="1432052" y="57276"/>
                  </a:lnTo>
                  <a:lnTo>
                    <a:pt x="1435227" y="57276"/>
                  </a:lnTo>
                  <a:lnTo>
                    <a:pt x="1435227" y="46227"/>
                  </a:lnTo>
                  <a:close/>
                </a:path>
                <a:path w="1447800" h="103505">
                  <a:moveTo>
                    <a:pt x="1411600" y="45313"/>
                  </a:moveTo>
                  <a:lnTo>
                    <a:pt x="1422586" y="51740"/>
                  </a:lnTo>
                  <a:lnTo>
                    <a:pt x="1432052" y="46227"/>
                  </a:lnTo>
                  <a:lnTo>
                    <a:pt x="1435227" y="46227"/>
                  </a:lnTo>
                  <a:lnTo>
                    <a:pt x="1435227" y="45338"/>
                  </a:lnTo>
                  <a:lnTo>
                    <a:pt x="1411600" y="45313"/>
                  </a:lnTo>
                  <a:close/>
                </a:path>
              </a:pathLst>
            </a:custGeom>
            <a:solidFill>
              <a:srgbClr val="4471C4"/>
            </a:solidFill>
          </p:spPr>
          <p:txBody>
            <a:bodyPr wrap="square" lIns="0" tIns="0" rIns="0" bIns="0" rtlCol="0"/>
            <a:lstStyle/>
            <a:p>
              <a:endParaRPr/>
            </a:p>
          </p:txBody>
        </p:sp>
        <p:sp>
          <p:nvSpPr>
            <p:cNvPr id="5" name="object 5"/>
            <p:cNvSpPr/>
            <p:nvPr/>
          </p:nvSpPr>
          <p:spPr>
            <a:xfrm>
              <a:off x="1828800" y="2743200"/>
              <a:ext cx="1704339" cy="368935"/>
            </a:xfrm>
            <a:custGeom>
              <a:avLst/>
              <a:gdLst/>
              <a:ahLst/>
              <a:cxnLst/>
              <a:rect l="l" t="t" r="r" b="b"/>
              <a:pathLst>
                <a:path w="1704339" h="368935">
                  <a:moveTo>
                    <a:pt x="1703831" y="0"/>
                  </a:moveTo>
                  <a:lnTo>
                    <a:pt x="0" y="0"/>
                  </a:lnTo>
                  <a:lnTo>
                    <a:pt x="0" y="368808"/>
                  </a:lnTo>
                  <a:lnTo>
                    <a:pt x="1703831" y="368808"/>
                  </a:lnTo>
                  <a:lnTo>
                    <a:pt x="1703831" y="0"/>
                  </a:lnTo>
                  <a:close/>
                </a:path>
              </a:pathLst>
            </a:custGeom>
            <a:solidFill>
              <a:srgbClr val="FFFFFF"/>
            </a:solidFill>
          </p:spPr>
          <p:txBody>
            <a:bodyPr wrap="square" lIns="0" tIns="0" rIns="0" bIns="0" rtlCol="0"/>
            <a:lstStyle/>
            <a:p>
              <a:endParaRPr/>
            </a:p>
          </p:txBody>
        </p:sp>
      </p:grpSp>
      <p:sp>
        <p:nvSpPr>
          <p:cNvPr id="6" name="object 6"/>
          <p:cNvSpPr txBox="1"/>
          <p:nvPr/>
        </p:nvSpPr>
        <p:spPr>
          <a:xfrm>
            <a:off x="1828800" y="2743200"/>
            <a:ext cx="1704339" cy="368935"/>
          </a:xfrm>
          <a:prstGeom prst="rect">
            <a:avLst/>
          </a:prstGeom>
          <a:ln w="12192">
            <a:solidFill>
              <a:srgbClr val="4471C4"/>
            </a:solidFill>
          </a:ln>
        </p:spPr>
        <p:txBody>
          <a:bodyPr vert="horz" wrap="square" lIns="0" tIns="38735" rIns="0" bIns="0" rtlCol="0">
            <a:spAutoFit/>
          </a:bodyPr>
          <a:lstStyle/>
          <a:p>
            <a:pPr marL="91440">
              <a:lnSpc>
                <a:spcPct val="100000"/>
              </a:lnSpc>
              <a:spcBef>
                <a:spcPts val="305"/>
              </a:spcBef>
            </a:pPr>
            <a:r>
              <a:rPr sz="1800" b="1" spc="-5" dirty="0">
                <a:latin typeface="Times New Roman"/>
                <a:cs typeface="Times New Roman"/>
              </a:rPr>
              <a:t>Granulosa</a:t>
            </a:r>
            <a:r>
              <a:rPr sz="1800" b="1" spc="-35" dirty="0">
                <a:latin typeface="Times New Roman"/>
                <a:cs typeface="Times New Roman"/>
              </a:rPr>
              <a:t> </a:t>
            </a:r>
            <a:r>
              <a:rPr sz="1800" b="1" dirty="0">
                <a:latin typeface="Times New Roman"/>
                <a:cs typeface="Times New Roman"/>
              </a:rPr>
              <a:t>cells</a:t>
            </a:r>
            <a:endParaRPr sz="1800">
              <a:latin typeface="Times New Roman"/>
              <a:cs typeface="Times New Roman"/>
            </a:endParaRPr>
          </a:p>
        </p:txBody>
      </p:sp>
      <p:grpSp>
        <p:nvGrpSpPr>
          <p:cNvPr id="7" name="object 7"/>
          <p:cNvGrpSpPr/>
          <p:nvPr/>
        </p:nvGrpSpPr>
        <p:grpSpPr>
          <a:xfrm>
            <a:off x="7308850" y="5327650"/>
            <a:ext cx="3365500" cy="381635"/>
            <a:chOff x="7308850" y="5327650"/>
            <a:chExt cx="3365500" cy="381635"/>
          </a:xfrm>
        </p:grpSpPr>
        <p:sp>
          <p:nvSpPr>
            <p:cNvPr id="8" name="object 8"/>
            <p:cNvSpPr/>
            <p:nvPr/>
          </p:nvSpPr>
          <p:spPr>
            <a:xfrm>
              <a:off x="7315200" y="5486400"/>
              <a:ext cx="1828800" cy="152400"/>
            </a:xfrm>
            <a:custGeom>
              <a:avLst/>
              <a:gdLst/>
              <a:ahLst/>
              <a:cxnLst/>
              <a:rect l="l" t="t" r="r" b="b"/>
              <a:pathLst>
                <a:path w="1828800" h="152400">
                  <a:moveTo>
                    <a:pt x="0" y="152400"/>
                  </a:moveTo>
                  <a:lnTo>
                    <a:pt x="1828800" y="0"/>
                  </a:lnTo>
                </a:path>
              </a:pathLst>
            </a:custGeom>
            <a:ln w="12192">
              <a:solidFill>
                <a:srgbClr val="4471C4"/>
              </a:solidFill>
            </a:ln>
          </p:spPr>
          <p:txBody>
            <a:bodyPr wrap="square" lIns="0" tIns="0" rIns="0" bIns="0" rtlCol="0"/>
            <a:lstStyle/>
            <a:p>
              <a:endParaRPr/>
            </a:p>
          </p:txBody>
        </p:sp>
        <p:sp>
          <p:nvSpPr>
            <p:cNvPr id="9" name="object 9"/>
            <p:cNvSpPr/>
            <p:nvPr/>
          </p:nvSpPr>
          <p:spPr>
            <a:xfrm>
              <a:off x="9014460" y="5334000"/>
              <a:ext cx="1653539" cy="368935"/>
            </a:xfrm>
            <a:custGeom>
              <a:avLst/>
              <a:gdLst/>
              <a:ahLst/>
              <a:cxnLst/>
              <a:rect l="l" t="t" r="r" b="b"/>
              <a:pathLst>
                <a:path w="1653540" h="368935">
                  <a:moveTo>
                    <a:pt x="1653540" y="0"/>
                  </a:moveTo>
                  <a:lnTo>
                    <a:pt x="0" y="0"/>
                  </a:lnTo>
                  <a:lnTo>
                    <a:pt x="0" y="368808"/>
                  </a:lnTo>
                  <a:lnTo>
                    <a:pt x="1653540" y="368808"/>
                  </a:lnTo>
                  <a:lnTo>
                    <a:pt x="1653540" y="0"/>
                  </a:lnTo>
                  <a:close/>
                </a:path>
              </a:pathLst>
            </a:custGeom>
            <a:solidFill>
              <a:srgbClr val="FFFFFF"/>
            </a:solidFill>
          </p:spPr>
          <p:txBody>
            <a:bodyPr wrap="square" lIns="0" tIns="0" rIns="0" bIns="0" rtlCol="0"/>
            <a:lstStyle/>
            <a:p>
              <a:endParaRPr/>
            </a:p>
          </p:txBody>
        </p:sp>
        <p:sp>
          <p:nvSpPr>
            <p:cNvPr id="10" name="object 10"/>
            <p:cNvSpPr/>
            <p:nvPr/>
          </p:nvSpPr>
          <p:spPr>
            <a:xfrm>
              <a:off x="9014460" y="5334000"/>
              <a:ext cx="1653539" cy="368935"/>
            </a:xfrm>
            <a:custGeom>
              <a:avLst/>
              <a:gdLst/>
              <a:ahLst/>
              <a:cxnLst/>
              <a:rect l="l" t="t" r="r" b="b"/>
              <a:pathLst>
                <a:path w="1653540" h="368935">
                  <a:moveTo>
                    <a:pt x="0" y="368808"/>
                  </a:moveTo>
                  <a:lnTo>
                    <a:pt x="1653540" y="368808"/>
                  </a:lnTo>
                  <a:lnTo>
                    <a:pt x="1653540" y="0"/>
                  </a:lnTo>
                  <a:lnTo>
                    <a:pt x="0" y="0"/>
                  </a:lnTo>
                  <a:lnTo>
                    <a:pt x="0" y="368808"/>
                  </a:lnTo>
                  <a:close/>
                </a:path>
              </a:pathLst>
            </a:custGeom>
            <a:ln w="12192">
              <a:solidFill>
                <a:srgbClr val="4471C4"/>
              </a:solidFill>
            </a:ln>
          </p:spPr>
          <p:txBody>
            <a:bodyPr wrap="square" lIns="0" tIns="0" rIns="0" bIns="0" rtlCol="0"/>
            <a:lstStyle/>
            <a:p>
              <a:endParaRPr/>
            </a:p>
          </p:txBody>
        </p:sp>
      </p:grpSp>
      <p:sp>
        <p:nvSpPr>
          <p:cNvPr id="11" name="object 11"/>
          <p:cNvSpPr txBox="1"/>
          <p:nvPr/>
        </p:nvSpPr>
        <p:spPr>
          <a:xfrm>
            <a:off x="9094723" y="5360619"/>
            <a:ext cx="148082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Times New Roman"/>
                <a:cs typeface="Times New Roman"/>
              </a:rPr>
              <a:t>Zona</a:t>
            </a:r>
            <a:r>
              <a:rPr sz="1800" b="1" spc="-50" dirty="0">
                <a:latin typeface="Times New Roman"/>
                <a:cs typeface="Times New Roman"/>
              </a:rPr>
              <a:t> </a:t>
            </a:r>
            <a:r>
              <a:rPr sz="1800" b="1" dirty="0">
                <a:latin typeface="Times New Roman"/>
                <a:cs typeface="Times New Roman"/>
              </a:rPr>
              <a:t>pellucida</a:t>
            </a:r>
            <a:endParaRPr sz="1800">
              <a:latin typeface="Times New Roman"/>
              <a:cs typeface="Times New Roman"/>
            </a:endParaRPr>
          </a:p>
        </p:txBody>
      </p:sp>
      <p:sp>
        <p:nvSpPr>
          <p:cNvPr id="12" name="object 12"/>
          <p:cNvSpPr/>
          <p:nvPr/>
        </p:nvSpPr>
        <p:spPr>
          <a:xfrm>
            <a:off x="1524000" y="3352800"/>
            <a:ext cx="2819400" cy="2308860"/>
          </a:xfrm>
          <a:custGeom>
            <a:avLst/>
            <a:gdLst/>
            <a:ahLst/>
            <a:cxnLst/>
            <a:rect l="l" t="t" r="r" b="b"/>
            <a:pathLst>
              <a:path w="2819400" h="2308860">
                <a:moveTo>
                  <a:pt x="2819400" y="0"/>
                </a:moveTo>
                <a:lnTo>
                  <a:pt x="0" y="0"/>
                </a:lnTo>
                <a:lnTo>
                  <a:pt x="0" y="2308860"/>
                </a:lnTo>
                <a:lnTo>
                  <a:pt x="2819400" y="2308860"/>
                </a:lnTo>
                <a:lnTo>
                  <a:pt x="2819400" y="0"/>
                </a:lnTo>
                <a:close/>
              </a:path>
            </a:pathLst>
          </a:custGeom>
          <a:solidFill>
            <a:srgbClr val="FFFFFF"/>
          </a:solidFill>
        </p:spPr>
        <p:txBody>
          <a:bodyPr wrap="square" lIns="0" tIns="0" rIns="0" bIns="0" rtlCol="0"/>
          <a:lstStyle/>
          <a:p>
            <a:endParaRPr/>
          </a:p>
        </p:txBody>
      </p:sp>
      <p:sp>
        <p:nvSpPr>
          <p:cNvPr id="13" name="object 13"/>
          <p:cNvSpPr txBox="1"/>
          <p:nvPr/>
        </p:nvSpPr>
        <p:spPr>
          <a:xfrm>
            <a:off x="1524000" y="3352800"/>
            <a:ext cx="2819400" cy="2308860"/>
          </a:xfrm>
          <a:prstGeom prst="rect">
            <a:avLst/>
          </a:prstGeom>
          <a:ln w="12192">
            <a:solidFill>
              <a:srgbClr val="4471C4"/>
            </a:solidFill>
          </a:ln>
        </p:spPr>
        <p:txBody>
          <a:bodyPr vert="horz" wrap="square" lIns="0" tIns="38735" rIns="0" bIns="0" rtlCol="0">
            <a:spAutoFit/>
          </a:bodyPr>
          <a:lstStyle/>
          <a:p>
            <a:pPr marL="91440" marR="986790">
              <a:lnSpc>
                <a:spcPct val="100000"/>
              </a:lnSpc>
              <a:spcBef>
                <a:spcPts val="305"/>
              </a:spcBef>
            </a:pPr>
            <a:r>
              <a:rPr sz="1800" spc="-5" dirty="0">
                <a:latin typeface="Times New Roman"/>
                <a:cs typeface="Times New Roman"/>
              </a:rPr>
              <a:t>Cumulus</a:t>
            </a:r>
            <a:r>
              <a:rPr sz="1800" spc="-75" dirty="0">
                <a:latin typeface="Times New Roman"/>
                <a:cs typeface="Times New Roman"/>
              </a:rPr>
              <a:t> </a:t>
            </a:r>
            <a:r>
              <a:rPr sz="1800" dirty="0">
                <a:latin typeface="Times New Roman"/>
                <a:cs typeface="Times New Roman"/>
              </a:rPr>
              <a:t>oophorus </a:t>
            </a:r>
            <a:r>
              <a:rPr sz="1800" spc="-434" dirty="0">
                <a:latin typeface="Times New Roman"/>
                <a:cs typeface="Times New Roman"/>
              </a:rPr>
              <a:t> </a:t>
            </a:r>
            <a:r>
              <a:rPr sz="1800" spc="-5" dirty="0">
                <a:latin typeface="Times New Roman"/>
                <a:cs typeface="Times New Roman"/>
              </a:rPr>
              <a:t>Consists</a:t>
            </a:r>
            <a:r>
              <a:rPr sz="1800" spc="-10" dirty="0">
                <a:latin typeface="Times New Roman"/>
                <a:cs typeface="Times New Roman"/>
              </a:rPr>
              <a:t> </a:t>
            </a:r>
            <a:r>
              <a:rPr sz="1800" dirty="0">
                <a:latin typeface="Times New Roman"/>
                <a:cs typeface="Times New Roman"/>
              </a:rPr>
              <a:t>of:</a:t>
            </a:r>
            <a:endParaRPr sz="1800">
              <a:latin typeface="Times New Roman"/>
              <a:cs typeface="Times New Roman"/>
            </a:endParaRPr>
          </a:p>
          <a:p>
            <a:pPr marL="282575" indent="-191770">
              <a:lnSpc>
                <a:spcPct val="100000"/>
              </a:lnSpc>
              <a:buSzPct val="94444"/>
              <a:buAutoNum type="arabicPlain"/>
              <a:tabLst>
                <a:tab pos="283210" algn="l"/>
              </a:tabLst>
            </a:pPr>
            <a:r>
              <a:rPr sz="1800" dirty="0">
                <a:latin typeface="Times New Roman"/>
                <a:cs typeface="Times New Roman"/>
              </a:rPr>
              <a:t>Granulosa</a:t>
            </a:r>
            <a:r>
              <a:rPr sz="1800" spc="-50" dirty="0">
                <a:latin typeface="Times New Roman"/>
                <a:cs typeface="Times New Roman"/>
              </a:rPr>
              <a:t> </a:t>
            </a:r>
            <a:r>
              <a:rPr sz="1800" dirty="0">
                <a:latin typeface="Times New Roman"/>
                <a:cs typeface="Times New Roman"/>
              </a:rPr>
              <a:t>cells</a:t>
            </a:r>
            <a:endParaRPr sz="1800">
              <a:latin typeface="Times New Roman"/>
              <a:cs typeface="Times New Roman"/>
            </a:endParaRPr>
          </a:p>
          <a:p>
            <a:pPr marL="282575" indent="-191770">
              <a:lnSpc>
                <a:spcPct val="100000"/>
              </a:lnSpc>
              <a:buSzPct val="94444"/>
              <a:buAutoNum type="arabicPlain"/>
              <a:tabLst>
                <a:tab pos="283210" algn="l"/>
              </a:tabLst>
            </a:pPr>
            <a:r>
              <a:rPr sz="1800" dirty="0">
                <a:latin typeface="Times New Roman"/>
                <a:cs typeface="Times New Roman"/>
              </a:rPr>
              <a:t>Zona</a:t>
            </a:r>
            <a:r>
              <a:rPr sz="1800" spc="-40" dirty="0">
                <a:latin typeface="Times New Roman"/>
                <a:cs typeface="Times New Roman"/>
              </a:rPr>
              <a:t> </a:t>
            </a:r>
            <a:r>
              <a:rPr sz="1800" dirty="0">
                <a:latin typeface="Times New Roman"/>
                <a:cs typeface="Times New Roman"/>
              </a:rPr>
              <a:t>pellucida</a:t>
            </a:r>
            <a:endParaRPr sz="1800">
              <a:latin typeface="Times New Roman"/>
              <a:cs typeface="Times New Roman"/>
            </a:endParaRPr>
          </a:p>
          <a:p>
            <a:pPr marL="91440" marR="565150">
              <a:lnSpc>
                <a:spcPct val="100000"/>
              </a:lnSpc>
              <a:spcBef>
                <a:spcPts val="5"/>
              </a:spcBef>
              <a:buSzPct val="94444"/>
              <a:buAutoNum type="arabicPlain"/>
              <a:tabLst>
                <a:tab pos="283210" algn="l"/>
              </a:tabLst>
            </a:pPr>
            <a:r>
              <a:rPr sz="1800" b="1" spc="-5" dirty="0">
                <a:latin typeface="Times New Roman"/>
                <a:cs typeface="Times New Roman"/>
              </a:rPr>
              <a:t>Secondary </a:t>
            </a:r>
            <a:r>
              <a:rPr sz="1800" b="1" dirty="0">
                <a:latin typeface="Times New Roman"/>
                <a:cs typeface="Times New Roman"/>
              </a:rPr>
              <a:t>oocyte </a:t>
            </a:r>
            <a:r>
              <a:rPr sz="1800" b="1" spc="5" dirty="0">
                <a:latin typeface="Times New Roman"/>
                <a:cs typeface="Times New Roman"/>
              </a:rPr>
              <a:t> </a:t>
            </a:r>
            <a:r>
              <a:rPr sz="1800" b="1" spc="-5" dirty="0">
                <a:latin typeface="Times New Roman"/>
                <a:cs typeface="Times New Roman"/>
              </a:rPr>
              <a:t>arrested</a:t>
            </a:r>
            <a:r>
              <a:rPr sz="1800" b="1" spc="-40" dirty="0">
                <a:latin typeface="Times New Roman"/>
                <a:cs typeface="Times New Roman"/>
              </a:rPr>
              <a:t> </a:t>
            </a:r>
            <a:r>
              <a:rPr sz="1800" b="1" spc="-5" dirty="0">
                <a:latin typeface="Times New Roman"/>
                <a:cs typeface="Times New Roman"/>
              </a:rPr>
              <a:t>in</a:t>
            </a:r>
            <a:r>
              <a:rPr sz="1800" b="1" spc="-15" dirty="0">
                <a:latin typeface="Times New Roman"/>
                <a:cs typeface="Times New Roman"/>
              </a:rPr>
              <a:t> </a:t>
            </a:r>
            <a:r>
              <a:rPr sz="1800" b="1" spc="-5" dirty="0">
                <a:solidFill>
                  <a:srgbClr val="00AFEF"/>
                </a:solidFill>
                <a:latin typeface="Times New Roman"/>
                <a:cs typeface="Times New Roman"/>
              </a:rPr>
              <a:t>metaphase </a:t>
            </a:r>
            <a:r>
              <a:rPr sz="1800" b="1" spc="-434" dirty="0">
                <a:solidFill>
                  <a:srgbClr val="00AFEF"/>
                </a:solidFill>
                <a:latin typeface="Times New Roman"/>
                <a:cs typeface="Times New Roman"/>
              </a:rPr>
              <a:t> </a:t>
            </a:r>
            <a:r>
              <a:rPr sz="1800" b="1" spc="-5" dirty="0">
                <a:solidFill>
                  <a:srgbClr val="00AFEF"/>
                </a:solidFill>
                <a:latin typeface="Times New Roman"/>
                <a:cs typeface="Times New Roman"/>
              </a:rPr>
              <a:t>stage</a:t>
            </a:r>
            <a:r>
              <a:rPr sz="1800" b="1" spc="-10" dirty="0">
                <a:solidFill>
                  <a:srgbClr val="00AFEF"/>
                </a:solidFill>
                <a:latin typeface="Times New Roman"/>
                <a:cs typeface="Times New Roman"/>
              </a:rPr>
              <a:t> </a:t>
            </a:r>
            <a:r>
              <a:rPr sz="1800" b="1" dirty="0">
                <a:latin typeface="Times New Roman"/>
                <a:cs typeface="Times New Roman"/>
              </a:rPr>
              <a:t>of </a:t>
            </a:r>
            <a:r>
              <a:rPr sz="1800" b="1" spc="-5" dirty="0">
                <a:latin typeface="Times New Roman"/>
                <a:cs typeface="Times New Roman"/>
              </a:rPr>
              <a:t>meiosis</a:t>
            </a:r>
            <a:r>
              <a:rPr sz="1800" b="1" spc="-10" dirty="0">
                <a:latin typeface="Times New Roman"/>
                <a:cs typeface="Times New Roman"/>
              </a:rPr>
              <a:t> </a:t>
            </a:r>
            <a:r>
              <a:rPr sz="1800" b="1" spc="-5" dirty="0">
                <a:latin typeface="Times New Roman"/>
                <a:cs typeface="Times New Roman"/>
              </a:rPr>
              <a:t>ΙΙ</a:t>
            </a:r>
            <a:endParaRPr sz="1800">
              <a:latin typeface="Times New Roman"/>
              <a:cs typeface="Times New Roman"/>
            </a:endParaRPr>
          </a:p>
          <a:p>
            <a:pPr marL="282575" indent="-191770">
              <a:lnSpc>
                <a:spcPct val="100000"/>
              </a:lnSpc>
              <a:buSzPct val="94444"/>
              <a:buAutoNum type="arabicPlain"/>
              <a:tabLst>
                <a:tab pos="283210" algn="l"/>
              </a:tabLst>
            </a:pPr>
            <a:r>
              <a:rPr sz="1800" b="1" u="heavy" dirty="0">
                <a:solidFill>
                  <a:srgbClr val="538235"/>
                </a:solidFill>
                <a:uFill>
                  <a:solidFill>
                    <a:srgbClr val="538235"/>
                  </a:solidFill>
                </a:uFill>
                <a:latin typeface="Times New Roman"/>
                <a:cs typeface="Times New Roman"/>
              </a:rPr>
              <a:t>First</a:t>
            </a:r>
            <a:r>
              <a:rPr sz="1800" b="1" u="heavy" spc="-20" dirty="0">
                <a:solidFill>
                  <a:srgbClr val="538235"/>
                </a:solidFill>
                <a:uFill>
                  <a:solidFill>
                    <a:srgbClr val="538235"/>
                  </a:solidFill>
                </a:uFill>
                <a:latin typeface="Times New Roman"/>
                <a:cs typeface="Times New Roman"/>
              </a:rPr>
              <a:t> </a:t>
            </a:r>
            <a:r>
              <a:rPr sz="1800" b="1" u="heavy" spc="-5" dirty="0">
                <a:solidFill>
                  <a:srgbClr val="538235"/>
                </a:solidFill>
                <a:uFill>
                  <a:solidFill>
                    <a:srgbClr val="538235"/>
                  </a:solidFill>
                </a:uFill>
                <a:latin typeface="Times New Roman"/>
                <a:cs typeface="Times New Roman"/>
              </a:rPr>
              <a:t>polar</a:t>
            </a:r>
            <a:r>
              <a:rPr sz="1800" b="1" u="heavy" spc="-50" dirty="0">
                <a:solidFill>
                  <a:srgbClr val="538235"/>
                </a:solidFill>
                <a:uFill>
                  <a:solidFill>
                    <a:srgbClr val="538235"/>
                  </a:solidFill>
                </a:uFill>
                <a:latin typeface="Times New Roman"/>
                <a:cs typeface="Times New Roman"/>
              </a:rPr>
              <a:t> </a:t>
            </a:r>
            <a:r>
              <a:rPr sz="1800" b="1" u="heavy" spc="-5" dirty="0">
                <a:solidFill>
                  <a:srgbClr val="538235"/>
                </a:solidFill>
                <a:uFill>
                  <a:solidFill>
                    <a:srgbClr val="538235"/>
                  </a:solidFill>
                </a:uFill>
                <a:latin typeface="Times New Roman"/>
                <a:cs typeface="Times New Roman"/>
              </a:rPr>
              <a:t>body!</a:t>
            </a:r>
            <a:endParaRPr sz="1800">
              <a:latin typeface="Times New Roman"/>
              <a:cs typeface="Times New Roman"/>
            </a:endParaRPr>
          </a:p>
        </p:txBody>
      </p:sp>
      <p:grpSp>
        <p:nvGrpSpPr>
          <p:cNvPr id="14" name="object 14"/>
          <p:cNvGrpSpPr/>
          <p:nvPr/>
        </p:nvGrpSpPr>
        <p:grpSpPr>
          <a:xfrm>
            <a:off x="7155180" y="369315"/>
            <a:ext cx="3519170" cy="5499100"/>
            <a:chOff x="7155180" y="369315"/>
            <a:chExt cx="3519170" cy="5499100"/>
          </a:xfrm>
        </p:grpSpPr>
        <p:sp>
          <p:nvSpPr>
            <p:cNvPr id="15" name="object 15"/>
            <p:cNvSpPr/>
            <p:nvPr/>
          </p:nvSpPr>
          <p:spPr>
            <a:xfrm>
              <a:off x="8110982" y="375665"/>
              <a:ext cx="2557145" cy="2520315"/>
            </a:xfrm>
            <a:custGeom>
              <a:avLst/>
              <a:gdLst/>
              <a:ahLst/>
              <a:cxnLst/>
              <a:rect l="l" t="t" r="r" b="b"/>
              <a:pathLst>
                <a:path w="2557145" h="2520315">
                  <a:moveTo>
                    <a:pt x="643127" y="0"/>
                  </a:moveTo>
                  <a:lnTo>
                    <a:pt x="0" y="662559"/>
                  </a:lnTo>
                  <a:lnTo>
                    <a:pt x="1914017" y="2519934"/>
                  </a:lnTo>
                  <a:lnTo>
                    <a:pt x="2557018" y="1857375"/>
                  </a:lnTo>
                  <a:lnTo>
                    <a:pt x="643127" y="0"/>
                  </a:lnTo>
                  <a:close/>
                </a:path>
              </a:pathLst>
            </a:custGeom>
            <a:solidFill>
              <a:srgbClr val="FFFFFF"/>
            </a:solidFill>
          </p:spPr>
          <p:txBody>
            <a:bodyPr wrap="square" lIns="0" tIns="0" rIns="0" bIns="0" rtlCol="0"/>
            <a:lstStyle/>
            <a:p>
              <a:endParaRPr/>
            </a:p>
          </p:txBody>
        </p:sp>
        <p:sp>
          <p:nvSpPr>
            <p:cNvPr id="16" name="object 16"/>
            <p:cNvSpPr/>
            <p:nvPr/>
          </p:nvSpPr>
          <p:spPr>
            <a:xfrm>
              <a:off x="8110982" y="375665"/>
              <a:ext cx="2557145" cy="2520315"/>
            </a:xfrm>
            <a:custGeom>
              <a:avLst/>
              <a:gdLst/>
              <a:ahLst/>
              <a:cxnLst/>
              <a:rect l="l" t="t" r="r" b="b"/>
              <a:pathLst>
                <a:path w="2557145" h="2520315">
                  <a:moveTo>
                    <a:pt x="643127" y="0"/>
                  </a:moveTo>
                  <a:lnTo>
                    <a:pt x="2557018" y="1857375"/>
                  </a:lnTo>
                  <a:lnTo>
                    <a:pt x="1914017" y="2519934"/>
                  </a:lnTo>
                  <a:lnTo>
                    <a:pt x="0" y="662559"/>
                  </a:lnTo>
                  <a:lnTo>
                    <a:pt x="643127" y="0"/>
                  </a:lnTo>
                  <a:close/>
                </a:path>
              </a:pathLst>
            </a:custGeom>
            <a:ln w="12700">
              <a:solidFill>
                <a:srgbClr val="4471C4"/>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8523859" y="816102"/>
              <a:ext cx="1666875" cy="1677670"/>
            </a:xfrm>
            <a:prstGeom prst="rect">
              <a:avLst/>
            </a:prstGeom>
          </p:spPr>
        </p:pic>
        <p:sp>
          <p:nvSpPr>
            <p:cNvPr id="18" name="object 18"/>
            <p:cNvSpPr/>
            <p:nvPr/>
          </p:nvSpPr>
          <p:spPr>
            <a:xfrm>
              <a:off x="7155180" y="1964690"/>
              <a:ext cx="1918970" cy="3903345"/>
            </a:xfrm>
            <a:custGeom>
              <a:avLst/>
              <a:gdLst/>
              <a:ahLst/>
              <a:cxnLst/>
              <a:rect l="l" t="t" r="r" b="b"/>
              <a:pathLst>
                <a:path w="1918970" h="3903345">
                  <a:moveTo>
                    <a:pt x="9651" y="3797401"/>
                  </a:moveTo>
                  <a:lnTo>
                    <a:pt x="2667" y="3797909"/>
                  </a:lnTo>
                  <a:lnTo>
                    <a:pt x="0" y="3800957"/>
                  </a:lnTo>
                  <a:lnTo>
                    <a:pt x="7620" y="3903281"/>
                  </a:lnTo>
                  <a:lnTo>
                    <a:pt x="20222" y="3894874"/>
                  </a:lnTo>
                  <a:lnTo>
                    <a:pt x="18796" y="3894874"/>
                  </a:lnTo>
                  <a:lnTo>
                    <a:pt x="7366" y="3889298"/>
                  </a:lnTo>
                  <a:lnTo>
                    <a:pt x="17711" y="3868120"/>
                  </a:lnTo>
                  <a:lnTo>
                    <a:pt x="12700" y="3800017"/>
                  </a:lnTo>
                  <a:lnTo>
                    <a:pt x="9651" y="3797401"/>
                  </a:lnTo>
                  <a:close/>
                </a:path>
                <a:path w="1918970" h="3903345">
                  <a:moveTo>
                    <a:pt x="17711" y="3868120"/>
                  </a:moveTo>
                  <a:lnTo>
                    <a:pt x="7366" y="3889298"/>
                  </a:lnTo>
                  <a:lnTo>
                    <a:pt x="18796" y="3894874"/>
                  </a:lnTo>
                  <a:lnTo>
                    <a:pt x="20446" y="3891495"/>
                  </a:lnTo>
                  <a:lnTo>
                    <a:pt x="19430" y="3891495"/>
                  </a:lnTo>
                  <a:lnTo>
                    <a:pt x="9651" y="3886682"/>
                  </a:lnTo>
                  <a:lnTo>
                    <a:pt x="18635" y="3880691"/>
                  </a:lnTo>
                  <a:lnTo>
                    <a:pt x="17711" y="3868120"/>
                  </a:lnTo>
                  <a:close/>
                </a:path>
                <a:path w="1918970" h="3903345">
                  <a:moveTo>
                    <a:pt x="85978" y="3835781"/>
                  </a:moveTo>
                  <a:lnTo>
                    <a:pt x="29148" y="3873680"/>
                  </a:lnTo>
                  <a:lnTo>
                    <a:pt x="18796" y="3894874"/>
                  </a:lnTo>
                  <a:lnTo>
                    <a:pt x="20222" y="3894874"/>
                  </a:lnTo>
                  <a:lnTo>
                    <a:pt x="92964" y="3846347"/>
                  </a:lnTo>
                  <a:lnTo>
                    <a:pt x="93725" y="3842397"/>
                  </a:lnTo>
                  <a:lnTo>
                    <a:pt x="89916" y="3836568"/>
                  </a:lnTo>
                  <a:lnTo>
                    <a:pt x="85978" y="3835781"/>
                  </a:lnTo>
                  <a:close/>
                </a:path>
                <a:path w="1918970" h="3903345">
                  <a:moveTo>
                    <a:pt x="18635" y="3880691"/>
                  </a:moveTo>
                  <a:lnTo>
                    <a:pt x="9651" y="3886682"/>
                  </a:lnTo>
                  <a:lnTo>
                    <a:pt x="19430" y="3891495"/>
                  </a:lnTo>
                  <a:lnTo>
                    <a:pt x="18635" y="3880691"/>
                  </a:lnTo>
                  <a:close/>
                </a:path>
                <a:path w="1918970" h="3903345">
                  <a:moveTo>
                    <a:pt x="29148" y="3873680"/>
                  </a:moveTo>
                  <a:lnTo>
                    <a:pt x="18635" y="3880691"/>
                  </a:lnTo>
                  <a:lnTo>
                    <a:pt x="19430" y="3891495"/>
                  </a:lnTo>
                  <a:lnTo>
                    <a:pt x="20446" y="3891495"/>
                  </a:lnTo>
                  <a:lnTo>
                    <a:pt x="29148" y="3873680"/>
                  </a:lnTo>
                  <a:close/>
                </a:path>
                <a:path w="1918970" h="3903345">
                  <a:moveTo>
                    <a:pt x="1907159" y="0"/>
                  </a:moveTo>
                  <a:lnTo>
                    <a:pt x="17711" y="3868120"/>
                  </a:lnTo>
                  <a:lnTo>
                    <a:pt x="18635" y="3880691"/>
                  </a:lnTo>
                  <a:lnTo>
                    <a:pt x="29148" y="3873680"/>
                  </a:lnTo>
                  <a:lnTo>
                    <a:pt x="1918589" y="5587"/>
                  </a:lnTo>
                  <a:lnTo>
                    <a:pt x="1907159" y="0"/>
                  </a:lnTo>
                  <a:close/>
                </a:path>
              </a:pathLst>
            </a:custGeom>
            <a:solidFill>
              <a:srgbClr val="4471C4"/>
            </a:solidFill>
          </p:spPr>
          <p:txBody>
            <a:bodyPr wrap="square" lIns="0" tIns="0" rIns="0" bIns="0" rtlCol="0"/>
            <a:lstStyle/>
            <a:p>
              <a:endParaRPr/>
            </a:p>
          </p:txBody>
        </p:sp>
        <p:sp>
          <p:nvSpPr>
            <p:cNvPr id="19" name="object 19"/>
            <p:cNvSpPr/>
            <p:nvPr/>
          </p:nvSpPr>
          <p:spPr>
            <a:xfrm>
              <a:off x="9372600" y="609600"/>
              <a:ext cx="733425" cy="368935"/>
            </a:xfrm>
            <a:custGeom>
              <a:avLst/>
              <a:gdLst/>
              <a:ahLst/>
              <a:cxnLst/>
              <a:rect l="l" t="t" r="r" b="b"/>
              <a:pathLst>
                <a:path w="733425" h="368934">
                  <a:moveTo>
                    <a:pt x="733044" y="0"/>
                  </a:moveTo>
                  <a:lnTo>
                    <a:pt x="0" y="0"/>
                  </a:lnTo>
                  <a:lnTo>
                    <a:pt x="0" y="368808"/>
                  </a:lnTo>
                  <a:lnTo>
                    <a:pt x="733044" y="368808"/>
                  </a:lnTo>
                  <a:lnTo>
                    <a:pt x="733044" y="0"/>
                  </a:lnTo>
                  <a:close/>
                </a:path>
              </a:pathLst>
            </a:custGeom>
            <a:solidFill>
              <a:srgbClr val="FFFFFF"/>
            </a:solidFill>
          </p:spPr>
          <p:txBody>
            <a:bodyPr wrap="square" lIns="0" tIns="0" rIns="0" bIns="0" rtlCol="0"/>
            <a:lstStyle/>
            <a:p>
              <a:r>
                <a:rPr lang="ar-JO" dirty="0" smtClean="0"/>
                <a:t>هام جدا </a:t>
              </a:r>
              <a:endParaRPr dirty="0"/>
            </a:p>
          </p:txBody>
        </p:sp>
      </p:grpSp>
      <p:sp>
        <p:nvSpPr>
          <p:cNvPr id="20" name="object 20"/>
          <p:cNvSpPr txBox="1"/>
          <p:nvPr/>
        </p:nvSpPr>
        <p:spPr>
          <a:xfrm>
            <a:off x="9372600" y="609600"/>
            <a:ext cx="733425" cy="315471"/>
          </a:xfrm>
          <a:prstGeom prst="rect">
            <a:avLst/>
          </a:prstGeom>
          <a:ln w="12192">
            <a:solidFill>
              <a:srgbClr val="4471C4"/>
            </a:solidFill>
          </a:ln>
        </p:spPr>
        <p:txBody>
          <a:bodyPr vert="horz" wrap="square" lIns="0" tIns="38100" rIns="0" bIns="0" rtlCol="0">
            <a:spAutoFit/>
          </a:bodyPr>
          <a:lstStyle/>
          <a:p>
            <a:pPr marL="90805">
              <a:lnSpc>
                <a:spcPct val="100000"/>
              </a:lnSpc>
              <a:spcBef>
                <a:spcPts val="300"/>
              </a:spcBef>
            </a:pPr>
            <a:endParaRPr sz="1800" dirty="0">
              <a:latin typeface="Times New Roman"/>
              <a:cs typeface="Times New Roman"/>
            </a:endParaRPr>
          </a:p>
        </p:txBody>
      </p:sp>
      <p:grpSp>
        <p:nvGrpSpPr>
          <p:cNvPr id="21" name="object 21"/>
          <p:cNvGrpSpPr/>
          <p:nvPr/>
        </p:nvGrpSpPr>
        <p:grpSpPr>
          <a:xfrm>
            <a:off x="3194304" y="908303"/>
            <a:ext cx="2070100" cy="850900"/>
            <a:chOff x="3194304" y="908303"/>
            <a:chExt cx="2070100" cy="850900"/>
          </a:xfrm>
        </p:grpSpPr>
        <p:sp>
          <p:nvSpPr>
            <p:cNvPr id="22" name="object 22"/>
            <p:cNvSpPr/>
            <p:nvPr/>
          </p:nvSpPr>
          <p:spPr>
            <a:xfrm>
              <a:off x="3200400" y="914399"/>
              <a:ext cx="2057400" cy="838200"/>
            </a:xfrm>
            <a:custGeom>
              <a:avLst/>
              <a:gdLst/>
              <a:ahLst/>
              <a:cxnLst/>
              <a:rect l="l" t="t" r="r" b="b"/>
              <a:pathLst>
                <a:path w="2057400" h="838200">
                  <a:moveTo>
                    <a:pt x="2057400" y="0"/>
                  </a:moveTo>
                  <a:lnTo>
                    <a:pt x="0" y="0"/>
                  </a:lnTo>
                  <a:lnTo>
                    <a:pt x="0" y="838200"/>
                  </a:lnTo>
                  <a:lnTo>
                    <a:pt x="2057400" y="838200"/>
                  </a:lnTo>
                  <a:lnTo>
                    <a:pt x="2057400" y="0"/>
                  </a:lnTo>
                  <a:close/>
                </a:path>
              </a:pathLst>
            </a:custGeom>
            <a:solidFill>
              <a:srgbClr val="5B9BD4"/>
            </a:solidFill>
          </p:spPr>
          <p:txBody>
            <a:bodyPr wrap="square" lIns="0" tIns="0" rIns="0" bIns="0" rtlCol="0"/>
            <a:lstStyle/>
            <a:p>
              <a:endParaRPr/>
            </a:p>
          </p:txBody>
        </p:sp>
        <p:sp>
          <p:nvSpPr>
            <p:cNvPr id="23" name="object 23"/>
            <p:cNvSpPr/>
            <p:nvPr/>
          </p:nvSpPr>
          <p:spPr>
            <a:xfrm>
              <a:off x="3200400" y="914399"/>
              <a:ext cx="2057400" cy="838200"/>
            </a:xfrm>
            <a:custGeom>
              <a:avLst/>
              <a:gdLst/>
              <a:ahLst/>
              <a:cxnLst/>
              <a:rect l="l" t="t" r="r" b="b"/>
              <a:pathLst>
                <a:path w="2057400" h="838200">
                  <a:moveTo>
                    <a:pt x="0" y="838200"/>
                  </a:moveTo>
                  <a:lnTo>
                    <a:pt x="2057400" y="838200"/>
                  </a:lnTo>
                  <a:lnTo>
                    <a:pt x="2057400" y="0"/>
                  </a:lnTo>
                  <a:lnTo>
                    <a:pt x="0" y="0"/>
                  </a:lnTo>
                  <a:lnTo>
                    <a:pt x="0" y="838200"/>
                  </a:lnTo>
                  <a:close/>
                </a:path>
              </a:pathLst>
            </a:custGeom>
            <a:ln w="12192">
              <a:solidFill>
                <a:srgbClr val="41709C"/>
              </a:solidFill>
            </a:ln>
          </p:spPr>
          <p:txBody>
            <a:bodyPr wrap="square" lIns="0" tIns="0" rIns="0" bIns="0" rtlCol="0"/>
            <a:lstStyle/>
            <a:p>
              <a:endParaRPr/>
            </a:p>
          </p:txBody>
        </p:sp>
      </p:grpSp>
      <p:sp>
        <p:nvSpPr>
          <p:cNvPr id="24" name="object 24"/>
          <p:cNvSpPr txBox="1"/>
          <p:nvPr/>
        </p:nvSpPr>
        <p:spPr>
          <a:xfrm>
            <a:off x="8690609" y="6431686"/>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4</a:t>
            </a:r>
            <a:endParaRPr sz="1200">
              <a:latin typeface="Times New Roman"/>
              <a:cs typeface="Times New Roman"/>
            </a:endParaRPr>
          </a:p>
        </p:txBody>
      </p:sp>
      <p:sp>
        <p:nvSpPr>
          <p:cNvPr id="27" name="object 27"/>
          <p:cNvSpPr txBox="1">
            <a:spLocks noGrp="1"/>
          </p:cNvSpPr>
          <p:nvPr>
            <p:ph type="title"/>
          </p:nvPr>
        </p:nvSpPr>
        <p:spPr>
          <a:xfrm>
            <a:off x="1371600" y="11017"/>
            <a:ext cx="10981055" cy="514350"/>
          </a:xfrm>
          <a:prstGeom prst="rect">
            <a:avLst/>
          </a:prstGeom>
        </p:spPr>
        <p:txBody>
          <a:bodyPr vert="horz" wrap="square" lIns="0" tIns="13335" rIns="0" bIns="0" rtlCol="0">
            <a:spAutoFit/>
          </a:bodyPr>
          <a:lstStyle/>
          <a:p>
            <a:pPr marL="12700">
              <a:lnSpc>
                <a:spcPct val="100000"/>
              </a:lnSpc>
              <a:spcBef>
                <a:spcPts val="105"/>
              </a:spcBef>
            </a:pPr>
            <a:r>
              <a:rPr sz="3200" b="0" spc="5" dirty="0">
                <a:latin typeface="Times New Roman"/>
                <a:cs typeface="Times New Roman"/>
              </a:rPr>
              <a:t>FEA</a:t>
            </a:r>
            <a:r>
              <a:rPr sz="3200" b="0" spc="-5" dirty="0">
                <a:latin typeface="Times New Roman"/>
                <a:cs typeface="Times New Roman"/>
              </a:rPr>
              <a:t>T</a:t>
            </a:r>
            <a:r>
              <a:rPr sz="3200" b="0" spc="-120" dirty="0">
                <a:latin typeface="Times New Roman"/>
                <a:cs typeface="Times New Roman"/>
              </a:rPr>
              <a:t>URE</a:t>
            </a:r>
            <a:r>
              <a:rPr sz="3200" b="0" spc="-95" dirty="0">
                <a:latin typeface="Times New Roman"/>
                <a:cs typeface="Times New Roman"/>
              </a:rPr>
              <a:t>S</a:t>
            </a:r>
            <a:r>
              <a:rPr sz="3200" b="0" spc="-5" dirty="0">
                <a:latin typeface="Times New Roman"/>
                <a:cs typeface="Times New Roman"/>
              </a:rPr>
              <a:t> </a:t>
            </a:r>
            <a:r>
              <a:rPr sz="3200" b="0" spc="-190" dirty="0">
                <a:latin typeface="Times New Roman"/>
                <a:cs typeface="Times New Roman"/>
              </a:rPr>
              <a:t>O</a:t>
            </a:r>
            <a:r>
              <a:rPr sz="3200" b="0" spc="-145" dirty="0">
                <a:latin typeface="Times New Roman"/>
                <a:cs typeface="Times New Roman"/>
              </a:rPr>
              <a:t>F</a:t>
            </a:r>
            <a:r>
              <a:rPr sz="3200" b="0" spc="-15" dirty="0">
                <a:latin typeface="Times New Roman"/>
                <a:cs typeface="Times New Roman"/>
              </a:rPr>
              <a:t> </a:t>
            </a:r>
            <a:r>
              <a:rPr sz="3200" b="0" spc="-120" dirty="0">
                <a:latin typeface="Times New Roman"/>
                <a:cs typeface="Times New Roman"/>
              </a:rPr>
              <a:t>THE</a:t>
            </a:r>
            <a:r>
              <a:rPr sz="3200" b="0" spc="-5" dirty="0">
                <a:latin typeface="Times New Roman"/>
                <a:cs typeface="Times New Roman"/>
              </a:rPr>
              <a:t> </a:t>
            </a:r>
            <a:r>
              <a:rPr sz="3200" spc="-55" dirty="0"/>
              <a:t>P</a:t>
            </a:r>
            <a:r>
              <a:rPr sz="3200" spc="-265" dirty="0"/>
              <a:t>R</a:t>
            </a:r>
            <a:r>
              <a:rPr sz="3200" spc="-270" dirty="0"/>
              <a:t>EOVULA</a:t>
            </a:r>
            <a:r>
              <a:rPr sz="3200" spc="-265" dirty="0"/>
              <a:t>T</a:t>
            </a:r>
            <a:r>
              <a:rPr sz="3200" spc="-350" dirty="0"/>
              <a:t>OR</a:t>
            </a:r>
            <a:r>
              <a:rPr sz="3200" spc="-335" dirty="0"/>
              <a:t>Y</a:t>
            </a:r>
            <a:r>
              <a:rPr sz="3200" spc="-45" dirty="0"/>
              <a:t> </a:t>
            </a:r>
            <a:r>
              <a:rPr sz="3200" spc="365" dirty="0"/>
              <a:t>(</a:t>
            </a:r>
            <a:r>
              <a:rPr sz="3200" spc="-300" dirty="0"/>
              <a:t>G</a:t>
            </a:r>
            <a:r>
              <a:rPr sz="3200" spc="-260" dirty="0"/>
              <a:t>R</a:t>
            </a:r>
            <a:r>
              <a:rPr sz="3200" spc="-65" dirty="0"/>
              <a:t>AAF</a:t>
            </a:r>
            <a:r>
              <a:rPr sz="3200" spc="-60" dirty="0"/>
              <a:t>I</a:t>
            </a:r>
            <a:r>
              <a:rPr sz="3200" spc="-135" dirty="0"/>
              <a:t>AN</a:t>
            </a:r>
            <a:r>
              <a:rPr sz="3200" spc="-30" dirty="0"/>
              <a:t> </a:t>
            </a:r>
            <a:r>
              <a:rPr sz="3200" spc="-305" dirty="0"/>
              <a:t>F</a:t>
            </a:r>
            <a:r>
              <a:rPr sz="3200" spc="-360" dirty="0"/>
              <a:t>O</a:t>
            </a:r>
            <a:r>
              <a:rPr sz="3200" spc="-405" dirty="0"/>
              <a:t>LL</a:t>
            </a:r>
            <a:r>
              <a:rPr sz="3200" spc="-250" dirty="0"/>
              <a:t>I</a:t>
            </a:r>
            <a:r>
              <a:rPr sz="3200" spc="-335" dirty="0"/>
              <a:t>CL</a:t>
            </a:r>
            <a:r>
              <a:rPr sz="3200" spc="-315" dirty="0"/>
              <a:t>E</a:t>
            </a:r>
            <a:r>
              <a:rPr sz="3200" spc="355" dirty="0"/>
              <a:t>)</a:t>
            </a:r>
            <a:endParaRPr sz="3200" dirty="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600" y="219456"/>
            <a:ext cx="425450" cy="368935"/>
          </a:xfrm>
          <a:custGeom>
            <a:avLst/>
            <a:gdLst/>
            <a:ahLst/>
            <a:cxnLst/>
            <a:rect l="l" t="t" r="r" b="b"/>
            <a:pathLst>
              <a:path w="425450" h="368934">
                <a:moveTo>
                  <a:pt x="0" y="368808"/>
                </a:moveTo>
                <a:lnTo>
                  <a:pt x="425196" y="368808"/>
                </a:lnTo>
                <a:lnTo>
                  <a:pt x="425196" y="0"/>
                </a:lnTo>
                <a:lnTo>
                  <a:pt x="0" y="0"/>
                </a:lnTo>
                <a:lnTo>
                  <a:pt x="0" y="368808"/>
                </a:lnTo>
                <a:close/>
              </a:path>
            </a:pathLst>
          </a:custGeom>
          <a:ln w="12192">
            <a:solidFill>
              <a:srgbClr val="EC7C30"/>
            </a:solidFill>
          </a:ln>
        </p:spPr>
        <p:txBody>
          <a:bodyPr wrap="square" lIns="0" tIns="0" rIns="0" bIns="0" rtlCol="0"/>
          <a:lstStyle/>
          <a:p>
            <a:endParaRPr/>
          </a:p>
        </p:txBody>
      </p:sp>
      <p:sp>
        <p:nvSpPr>
          <p:cNvPr id="3" name="object 3"/>
          <p:cNvSpPr txBox="1"/>
          <p:nvPr/>
        </p:nvSpPr>
        <p:spPr>
          <a:xfrm>
            <a:off x="6022975" y="244602"/>
            <a:ext cx="252729" cy="299720"/>
          </a:xfrm>
          <a:prstGeom prst="rect">
            <a:avLst/>
          </a:prstGeom>
        </p:spPr>
        <p:txBody>
          <a:bodyPr vert="horz" wrap="square" lIns="0" tIns="12700" rIns="0" bIns="0" rtlCol="0">
            <a:spAutoFit/>
          </a:bodyPr>
          <a:lstStyle/>
          <a:p>
            <a:pPr marL="12700">
              <a:lnSpc>
                <a:spcPct val="100000"/>
              </a:lnSpc>
              <a:spcBef>
                <a:spcPts val="100"/>
              </a:spcBef>
            </a:pPr>
            <a:r>
              <a:rPr sz="1800" spc="-114" dirty="0">
                <a:latin typeface="Times New Roman"/>
                <a:cs typeface="Times New Roman"/>
              </a:rPr>
              <a:t>To</a:t>
            </a:r>
            <a:endParaRPr sz="1800">
              <a:latin typeface="Times New Roman"/>
              <a:cs typeface="Times New Roman"/>
            </a:endParaRPr>
          </a:p>
        </p:txBody>
      </p:sp>
      <p:sp>
        <p:nvSpPr>
          <p:cNvPr id="4" name="object 4"/>
          <p:cNvSpPr txBox="1"/>
          <p:nvPr/>
        </p:nvSpPr>
        <p:spPr>
          <a:xfrm>
            <a:off x="3024632" y="48894"/>
            <a:ext cx="1742439" cy="574040"/>
          </a:xfrm>
          <a:prstGeom prst="rect">
            <a:avLst/>
          </a:prstGeom>
        </p:spPr>
        <p:txBody>
          <a:bodyPr vert="horz" wrap="square" lIns="0" tIns="12700" rIns="0" bIns="0" rtlCol="0">
            <a:spAutoFit/>
          </a:bodyPr>
          <a:lstStyle/>
          <a:p>
            <a:pPr marL="373380" marR="5080" indent="-361315">
              <a:lnSpc>
                <a:spcPct val="100000"/>
              </a:lnSpc>
              <a:spcBef>
                <a:spcPts val="100"/>
              </a:spcBef>
            </a:pPr>
            <a:r>
              <a:rPr sz="1800" b="1" spc="-30" dirty="0">
                <a:latin typeface="Times New Roman"/>
                <a:cs typeface="Times New Roman"/>
              </a:rPr>
              <a:t>P</a:t>
            </a:r>
            <a:r>
              <a:rPr sz="1800" b="1" spc="-155" dirty="0">
                <a:latin typeface="Times New Roman"/>
                <a:cs typeface="Times New Roman"/>
              </a:rPr>
              <a:t>R</a:t>
            </a:r>
            <a:r>
              <a:rPr sz="1800" b="1" spc="-80" dirty="0">
                <a:latin typeface="Times New Roman"/>
                <a:cs typeface="Times New Roman"/>
              </a:rPr>
              <a:t>E</a:t>
            </a:r>
            <a:r>
              <a:rPr sz="1800" b="1" spc="-270" dirty="0">
                <a:latin typeface="Times New Roman"/>
                <a:cs typeface="Times New Roman"/>
              </a:rPr>
              <a:t>O</a:t>
            </a:r>
            <a:r>
              <a:rPr sz="1800" b="1" spc="-145" dirty="0">
                <a:latin typeface="Times New Roman"/>
                <a:cs typeface="Times New Roman"/>
              </a:rPr>
              <a:t>VULAT</a:t>
            </a:r>
            <a:r>
              <a:rPr sz="1800" b="1" spc="-290" dirty="0">
                <a:latin typeface="Times New Roman"/>
                <a:cs typeface="Times New Roman"/>
              </a:rPr>
              <a:t>O</a:t>
            </a:r>
            <a:r>
              <a:rPr sz="1800" b="1" spc="-155" dirty="0">
                <a:latin typeface="Times New Roman"/>
                <a:cs typeface="Times New Roman"/>
              </a:rPr>
              <a:t>R</a:t>
            </a:r>
            <a:r>
              <a:rPr sz="1800" b="1" spc="-85" dirty="0">
                <a:latin typeface="Times New Roman"/>
                <a:cs typeface="Times New Roman"/>
              </a:rPr>
              <a:t>Y  </a:t>
            </a:r>
            <a:r>
              <a:rPr sz="1800" b="1" spc="-190" dirty="0">
                <a:latin typeface="Times New Roman"/>
                <a:cs typeface="Times New Roman"/>
              </a:rPr>
              <a:t>FOLLICLE</a:t>
            </a:r>
            <a:endParaRPr sz="1800">
              <a:latin typeface="Times New Roman"/>
              <a:cs typeface="Times New Roman"/>
            </a:endParaRPr>
          </a:p>
        </p:txBody>
      </p:sp>
      <p:sp>
        <p:nvSpPr>
          <p:cNvPr id="5" name="object 5"/>
          <p:cNvSpPr txBox="1"/>
          <p:nvPr/>
        </p:nvSpPr>
        <p:spPr>
          <a:xfrm>
            <a:off x="7587233" y="55245"/>
            <a:ext cx="1634489" cy="391160"/>
          </a:xfrm>
          <a:prstGeom prst="rect">
            <a:avLst/>
          </a:prstGeom>
        </p:spPr>
        <p:txBody>
          <a:bodyPr vert="horz" wrap="square" lIns="0" tIns="12700" rIns="0" bIns="0" rtlCol="0">
            <a:spAutoFit/>
          </a:bodyPr>
          <a:lstStyle/>
          <a:p>
            <a:pPr marL="12700">
              <a:lnSpc>
                <a:spcPct val="100000"/>
              </a:lnSpc>
              <a:spcBef>
                <a:spcPts val="100"/>
              </a:spcBef>
            </a:pPr>
            <a:r>
              <a:rPr sz="2400" b="1" spc="-360" dirty="0">
                <a:latin typeface="Times New Roman"/>
                <a:cs typeface="Times New Roman"/>
              </a:rPr>
              <a:t>O</a:t>
            </a:r>
            <a:r>
              <a:rPr sz="2400" b="1" spc="-240" dirty="0">
                <a:latin typeface="Times New Roman"/>
                <a:cs typeface="Times New Roman"/>
              </a:rPr>
              <a:t>V</a:t>
            </a:r>
            <a:r>
              <a:rPr sz="2400" b="1" spc="-280" dirty="0">
                <a:latin typeface="Times New Roman"/>
                <a:cs typeface="Times New Roman"/>
              </a:rPr>
              <a:t>U</a:t>
            </a:r>
            <a:r>
              <a:rPr sz="2400" b="1" spc="-290" dirty="0">
                <a:latin typeface="Times New Roman"/>
                <a:cs typeface="Times New Roman"/>
              </a:rPr>
              <a:t>L</a:t>
            </a:r>
            <a:r>
              <a:rPr sz="2400" b="1" spc="-200" dirty="0">
                <a:latin typeface="Times New Roman"/>
                <a:cs typeface="Times New Roman"/>
              </a:rPr>
              <a:t>ATION</a:t>
            </a:r>
            <a:endParaRPr sz="2400">
              <a:latin typeface="Times New Roman"/>
              <a:cs typeface="Times New Roman"/>
            </a:endParaRPr>
          </a:p>
        </p:txBody>
      </p:sp>
      <p:sp>
        <p:nvSpPr>
          <p:cNvPr id="6" name="object 6"/>
          <p:cNvSpPr/>
          <p:nvPr/>
        </p:nvSpPr>
        <p:spPr>
          <a:xfrm>
            <a:off x="4953000" y="914400"/>
            <a:ext cx="2715895" cy="585470"/>
          </a:xfrm>
          <a:custGeom>
            <a:avLst/>
            <a:gdLst/>
            <a:ahLst/>
            <a:cxnLst/>
            <a:rect l="l" t="t" r="r" b="b"/>
            <a:pathLst>
              <a:path w="2715895" h="585469">
                <a:moveTo>
                  <a:pt x="0" y="585215"/>
                </a:moveTo>
                <a:lnTo>
                  <a:pt x="2715768" y="585215"/>
                </a:lnTo>
                <a:lnTo>
                  <a:pt x="2715768" y="0"/>
                </a:lnTo>
                <a:lnTo>
                  <a:pt x="0" y="0"/>
                </a:lnTo>
                <a:lnTo>
                  <a:pt x="0" y="585215"/>
                </a:lnTo>
                <a:close/>
              </a:path>
            </a:pathLst>
          </a:custGeom>
          <a:ln w="12192">
            <a:solidFill>
              <a:srgbClr val="EC7C30"/>
            </a:solidFill>
          </a:ln>
        </p:spPr>
        <p:txBody>
          <a:bodyPr wrap="square" lIns="0" tIns="0" rIns="0" bIns="0" rtlCol="0"/>
          <a:lstStyle/>
          <a:p>
            <a:endParaRPr/>
          </a:p>
        </p:txBody>
      </p:sp>
      <p:sp>
        <p:nvSpPr>
          <p:cNvPr id="7" name="object 7"/>
          <p:cNvSpPr txBox="1"/>
          <p:nvPr/>
        </p:nvSpPr>
        <p:spPr>
          <a:xfrm>
            <a:off x="5032375" y="933957"/>
            <a:ext cx="2431415"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Times New Roman"/>
                <a:cs typeface="Times New Roman"/>
              </a:rPr>
              <a:t>(LH)</a:t>
            </a:r>
            <a:r>
              <a:rPr sz="3200" spc="-85" dirty="0">
                <a:latin typeface="Times New Roman"/>
                <a:cs typeface="Times New Roman"/>
              </a:rPr>
              <a:t> </a:t>
            </a:r>
            <a:r>
              <a:rPr sz="3200" dirty="0">
                <a:latin typeface="Times New Roman"/>
                <a:cs typeface="Times New Roman"/>
              </a:rPr>
              <a:t>increases</a:t>
            </a:r>
            <a:endParaRPr sz="3200">
              <a:latin typeface="Times New Roman"/>
              <a:cs typeface="Times New Roman"/>
            </a:endParaRPr>
          </a:p>
        </p:txBody>
      </p:sp>
      <p:sp>
        <p:nvSpPr>
          <p:cNvPr id="8" name="object 8"/>
          <p:cNvSpPr txBox="1"/>
          <p:nvPr/>
        </p:nvSpPr>
        <p:spPr>
          <a:xfrm>
            <a:off x="1905000" y="1828800"/>
            <a:ext cx="2514600" cy="1201420"/>
          </a:xfrm>
          <a:prstGeom prst="rect">
            <a:avLst/>
          </a:prstGeom>
          <a:ln w="12192">
            <a:solidFill>
              <a:srgbClr val="EC7C30"/>
            </a:solidFill>
          </a:ln>
        </p:spPr>
        <p:txBody>
          <a:bodyPr vert="horz" wrap="square" lIns="0" tIns="35560" rIns="0" bIns="0" rtlCol="0">
            <a:spAutoFit/>
          </a:bodyPr>
          <a:lstStyle/>
          <a:p>
            <a:pPr marL="325120" marR="320040" algn="ctr">
              <a:lnSpc>
                <a:spcPct val="100000"/>
              </a:lnSpc>
              <a:spcBef>
                <a:spcPts val="280"/>
              </a:spcBef>
            </a:pPr>
            <a:r>
              <a:rPr sz="2400" b="1" spc="-5" dirty="0">
                <a:latin typeface="Times New Roman"/>
                <a:cs typeface="Times New Roman"/>
              </a:rPr>
              <a:t>The</a:t>
            </a:r>
            <a:r>
              <a:rPr sz="2400" b="1" spc="-50" dirty="0">
                <a:latin typeface="Times New Roman"/>
                <a:cs typeface="Times New Roman"/>
              </a:rPr>
              <a:t> </a:t>
            </a:r>
            <a:r>
              <a:rPr sz="2400" b="1" dirty="0">
                <a:latin typeface="Times New Roman"/>
                <a:cs typeface="Times New Roman"/>
              </a:rPr>
              <a:t>surface</a:t>
            </a:r>
            <a:r>
              <a:rPr sz="2400" b="1" spc="-50" dirty="0">
                <a:latin typeface="Times New Roman"/>
                <a:cs typeface="Times New Roman"/>
              </a:rPr>
              <a:t> </a:t>
            </a:r>
            <a:r>
              <a:rPr sz="2400" b="1" dirty="0">
                <a:latin typeface="Times New Roman"/>
                <a:cs typeface="Times New Roman"/>
              </a:rPr>
              <a:t>of </a:t>
            </a:r>
            <a:r>
              <a:rPr sz="2400" b="1" spc="-585" dirty="0">
                <a:latin typeface="Times New Roman"/>
                <a:cs typeface="Times New Roman"/>
              </a:rPr>
              <a:t> </a:t>
            </a:r>
            <a:r>
              <a:rPr sz="2400" b="1" dirty="0">
                <a:latin typeface="Times New Roman"/>
                <a:cs typeface="Times New Roman"/>
              </a:rPr>
              <a:t>ovary </a:t>
            </a:r>
            <a:r>
              <a:rPr sz="2400" b="1" spc="-5" dirty="0">
                <a:latin typeface="Times New Roman"/>
                <a:cs typeface="Times New Roman"/>
              </a:rPr>
              <a:t>bulges </a:t>
            </a:r>
            <a:r>
              <a:rPr sz="2400" b="1" dirty="0">
                <a:latin typeface="Times New Roman"/>
                <a:cs typeface="Times New Roman"/>
              </a:rPr>
              <a:t> locally</a:t>
            </a:r>
            <a:endParaRPr sz="2400">
              <a:latin typeface="Times New Roman"/>
              <a:cs typeface="Times New Roman"/>
            </a:endParaRPr>
          </a:p>
        </p:txBody>
      </p:sp>
      <p:sp>
        <p:nvSpPr>
          <p:cNvPr id="9" name="object 9"/>
          <p:cNvSpPr txBox="1"/>
          <p:nvPr/>
        </p:nvSpPr>
        <p:spPr>
          <a:xfrm>
            <a:off x="4876800" y="1905000"/>
            <a:ext cx="2514600" cy="707390"/>
          </a:xfrm>
          <a:prstGeom prst="rect">
            <a:avLst/>
          </a:prstGeom>
          <a:ln w="12192">
            <a:solidFill>
              <a:srgbClr val="EC7C30"/>
            </a:solidFill>
          </a:ln>
        </p:spPr>
        <p:txBody>
          <a:bodyPr vert="horz" wrap="square" lIns="0" tIns="37465" rIns="0" bIns="0" rtlCol="0">
            <a:spAutoFit/>
          </a:bodyPr>
          <a:lstStyle/>
          <a:p>
            <a:pPr marL="272415" marR="128905" indent="-137160">
              <a:lnSpc>
                <a:spcPct val="100000"/>
              </a:lnSpc>
              <a:spcBef>
                <a:spcPts val="295"/>
              </a:spcBef>
            </a:pPr>
            <a:r>
              <a:rPr sz="2000" b="1" dirty="0">
                <a:latin typeface="Times New Roman"/>
                <a:cs typeface="Times New Roman"/>
              </a:rPr>
              <a:t>Digestion</a:t>
            </a:r>
            <a:r>
              <a:rPr sz="2000" b="1" spc="-75" dirty="0">
                <a:latin typeface="Times New Roman"/>
                <a:cs typeface="Times New Roman"/>
              </a:rPr>
              <a:t> </a:t>
            </a:r>
            <a:r>
              <a:rPr sz="2000" b="1" dirty="0">
                <a:latin typeface="Times New Roman"/>
                <a:cs typeface="Times New Roman"/>
              </a:rPr>
              <a:t>of</a:t>
            </a:r>
            <a:r>
              <a:rPr sz="2000" b="1" spc="-50" dirty="0">
                <a:latin typeface="Times New Roman"/>
                <a:cs typeface="Times New Roman"/>
              </a:rPr>
              <a:t> </a:t>
            </a:r>
            <a:r>
              <a:rPr sz="2000" b="1" dirty="0">
                <a:latin typeface="Times New Roman"/>
                <a:cs typeface="Times New Roman"/>
              </a:rPr>
              <a:t>collagen </a:t>
            </a:r>
            <a:r>
              <a:rPr sz="2000" b="1" spc="-484" dirty="0">
                <a:latin typeface="Times New Roman"/>
                <a:cs typeface="Times New Roman"/>
              </a:rPr>
              <a:t> </a:t>
            </a:r>
            <a:r>
              <a:rPr sz="2000" b="1" spc="-5" dirty="0">
                <a:latin typeface="Times New Roman"/>
                <a:cs typeface="Times New Roman"/>
              </a:rPr>
              <a:t>around</a:t>
            </a:r>
            <a:r>
              <a:rPr sz="2000" b="1" spc="-40" dirty="0">
                <a:latin typeface="Times New Roman"/>
                <a:cs typeface="Times New Roman"/>
              </a:rPr>
              <a:t> </a:t>
            </a:r>
            <a:r>
              <a:rPr sz="2000" b="1" dirty="0">
                <a:latin typeface="Times New Roman"/>
                <a:cs typeface="Times New Roman"/>
              </a:rPr>
              <a:t>the</a:t>
            </a:r>
            <a:r>
              <a:rPr sz="2000" b="1" spc="-20" dirty="0">
                <a:latin typeface="Times New Roman"/>
                <a:cs typeface="Times New Roman"/>
              </a:rPr>
              <a:t> </a:t>
            </a:r>
            <a:r>
              <a:rPr sz="2000" b="1" spc="-5" dirty="0">
                <a:latin typeface="Times New Roman"/>
                <a:cs typeface="Times New Roman"/>
              </a:rPr>
              <a:t>follicle</a:t>
            </a:r>
            <a:endParaRPr sz="2000">
              <a:latin typeface="Times New Roman"/>
              <a:cs typeface="Times New Roman"/>
            </a:endParaRPr>
          </a:p>
        </p:txBody>
      </p:sp>
      <p:sp>
        <p:nvSpPr>
          <p:cNvPr id="10" name="object 10"/>
          <p:cNvSpPr txBox="1"/>
          <p:nvPr/>
        </p:nvSpPr>
        <p:spPr>
          <a:xfrm>
            <a:off x="8382000" y="1828800"/>
            <a:ext cx="1905000" cy="1015365"/>
          </a:xfrm>
          <a:prstGeom prst="rect">
            <a:avLst/>
          </a:prstGeom>
          <a:ln w="12192">
            <a:solidFill>
              <a:srgbClr val="EC7C30"/>
            </a:solidFill>
          </a:ln>
        </p:spPr>
        <p:txBody>
          <a:bodyPr vert="horz" wrap="square" lIns="0" tIns="37465" rIns="0" bIns="0" rtlCol="0">
            <a:spAutoFit/>
          </a:bodyPr>
          <a:lstStyle/>
          <a:p>
            <a:pPr marL="330200" marR="97790" indent="-220345">
              <a:lnSpc>
                <a:spcPct val="100000"/>
              </a:lnSpc>
              <a:spcBef>
                <a:spcPts val="295"/>
              </a:spcBef>
            </a:pPr>
            <a:r>
              <a:rPr sz="2000" b="1" dirty="0">
                <a:latin typeface="Times New Roman"/>
                <a:cs typeface="Times New Roman"/>
              </a:rPr>
              <a:t>Local</a:t>
            </a:r>
            <a:r>
              <a:rPr sz="2000" b="1" spc="-85" dirty="0">
                <a:latin typeface="Times New Roman"/>
                <a:cs typeface="Times New Roman"/>
              </a:rPr>
              <a:t> </a:t>
            </a:r>
            <a:r>
              <a:rPr sz="2000" b="1" dirty="0">
                <a:latin typeface="Times New Roman"/>
                <a:cs typeface="Times New Roman"/>
              </a:rPr>
              <a:t>muscular </a:t>
            </a:r>
            <a:r>
              <a:rPr sz="2000" b="1" spc="-484" dirty="0">
                <a:latin typeface="Times New Roman"/>
                <a:cs typeface="Times New Roman"/>
              </a:rPr>
              <a:t> </a:t>
            </a:r>
            <a:r>
              <a:rPr sz="2000" b="1" dirty="0">
                <a:latin typeface="Times New Roman"/>
                <a:cs typeface="Times New Roman"/>
              </a:rPr>
              <a:t>contraction</a:t>
            </a:r>
            <a:endParaRPr sz="2000">
              <a:latin typeface="Times New Roman"/>
              <a:cs typeface="Times New Roman"/>
            </a:endParaRPr>
          </a:p>
          <a:p>
            <a:pPr marL="92075">
              <a:lnSpc>
                <a:spcPct val="100000"/>
              </a:lnSpc>
            </a:pPr>
            <a:r>
              <a:rPr sz="2000" b="1" dirty="0">
                <a:latin typeface="Times New Roman"/>
                <a:cs typeface="Times New Roman"/>
              </a:rPr>
              <a:t>In</a:t>
            </a:r>
            <a:r>
              <a:rPr sz="2000" b="1" spc="-25" dirty="0">
                <a:latin typeface="Times New Roman"/>
                <a:cs typeface="Times New Roman"/>
              </a:rPr>
              <a:t> </a:t>
            </a:r>
            <a:r>
              <a:rPr sz="2000" b="1" dirty="0">
                <a:latin typeface="Times New Roman"/>
                <a:cs typeface="Times New Roman"/>
              </a:rPr>
              <a:t>ovarian</a:t>
            </a:r>
            <a:r>
              <a:rPr sz="2000" b="1" spc="-55" dirty="0">
                <a:latin typeface="Times New Roman"/>
                <a:cs typeface="Times New Roman"/>
              </a:rPr>
              <a:t> </a:t>
            </a:r>
            <a:r>
              <a:rPr sz="2000" b="1" spc="-5" dirty="0">
                <a:latin typeface="Times New Roman"/>
                <a:cs typeface="Times New Roman"/>
              </a:rPr>
              <a:t>wall</a:t>
            </a:r>
            <a:endParaRPr sz="2000">
              <a:latin typeface="Times New Roman"/>
              <a:cs typeface="Times New Roman"/>
            </a:endParaRPr>
          </a:p>
        </p:txBody>
      </p:sp>
      <p:sp>
        <p:nvSpPr>
          <p:cNvPr id="11" name="object 11"/>
          <p:cNvSpPr/>
          <p:nvPr/>
        </p:nvSpPr>
        <p:spPr>
          <a:xfrm>
            <a:off x="6196711" y="1213484"/>
            <a:ext cx="2490470" cy="691515"/>
          </a:xfrm>
          <a:custGeom>
            <a:avLst/>
            <a:gdLst/>
            <a:ahLst/>
            <a:cxnLst/>
            <a:rect l="l" t="t" r="r" b="b"/>
            <a:pathLst>
              <a:path w="2490470" h="691514">
                <a:moveTo>
                  <a:pt x="103378" y="602869"/>
                </a:moveTo>
                <a:lnTo>
                  <a:pt x="102362" y="599059"/>
                </a:lnTo>
                <a:lnTo>
                  <a:pt x="96266" y="595503"/>
                </a:lnTo>
                <a:lnTo>
                  <a:pt x="92456" y="596519"/>
                </a:lnTo>
                <a:lnTo>
                  <a:pt x="58039" y="655523"/>
                </a:lnTo>
                <a:lnTo>
                  <a:pt x="58039" y="234315"/>
                </a:lnTo>
                <a:lnTo>
                  <a:pt x="45339" y="234315"/>
                </a:lnTo>
                <a:lnTo>
                  <a:pt x="45339" y="655523"/>
                </a:lnTo>
                <a:lnTo>
                  <a:pt x="10922" y="596519"/>
                </a:lnTo>
                <a:lnTo>
                  <a:pt x="7112" y="595503"/>
                </a:lnTo>
                <a:lnTo>
                  <a:pt x="1016" y="599059"/>
                </a:lnTo>
                <a:lnTo>
                  <a:pt x="0" y="602869"/>
                </a:lnTo>
                <a:lnTo>
                  <a:pt x="51689" y="691515"/>
                </a:lnTo>
                <a:lnTo>
                  <a:pt x="59016" y="678942"/>
                </a:lnTo>
                <a:lnTo>
                  <a:pt x="103378" y="602869"/>
                </a:lnTo>
                <a:close/>
              </a:path>
              <a:path w="2490470" h="691514">
                <a:moveTo>
                  <a:pt x="2490089" y="615315"/>
                </a:moveTo>
                <a:lnTo>
                  <a:pt x="2433955" y="529463"/>
                </a:lnTo>
                <a:lnTo>
                  <a:pt x="2430018" y="528574"/>
                </a:lnTo>
                <a:lnTo>
                  <a:pt x="2427097" y="530479"/>
                </a:lnTo>
                <a:lnTo>
                  <a:pt x="2424176" y="532511"/>
                </a:lnTo>
                <a:lnTo>
                  <a:pt x="2423287" y="536448"/>
                </a:lnTo>
                <a:lnTo>
                  <a:pt x="2460688" y="593509"/>
                </a:lnTo>
                <a:lnTo>
                  <a:pt x="1273683" y="0"/>
                </a:lnTo>
                <a:lnTo>
                  <a:pt x="1268095" y="11430"/>
                </a:lnTo>
                <a:lnTo>
                  <a:pt x="2455126" y="604888"/>
                </a:lnTo>
                <a:lnTo>
                  <a:pt x="2390394" y="609092"/>
                </a:lnTo>
                <a:lnTo>
                  <a:pt x="2386838" y="609219"/>
                </a:lnTo>
                <a:lnTo>
                  <a:pt x="2384298" y="612267"/>
                </a:lnTo>
                <a:lnTo>
                  <a:pt x="2384425" y="615823"/>
                </a:lnTo>
                <a:lnTo>
                  <a:pt x="2384679" y="619252"/>
                </a:lnTo>
                <a:lnTo>
                  <a:pt x="2387727" y="621919"/>
                </a:lnTo>
                <a:lnTo>
                  <a:pt x="2490089" y="615315"/>
                </a:lnTo>
                <a:close/>
              </a:path>
            </a:pathLst>
          </a:custGeom>
          <a:solidFill>
            <a:srgbClr val="EC7C30"/>
          </a:solidFill>
        </p:spPr>
        <p:txBody>
          <a:bodyPr wrap="square" lIns="0" tIns="0" rIns="0" bIns="0" rtlCol="0"/>
          <a:lstStyle/>
          <a:p>
            <a:endParaRPr/>
          </a:p>
        </p:txBody>
      </p:sp>
      <p:sp>
        <p:nvSpPr>
          <p:cNvPr id="12" name="object 12"/>
          <p:cNvSpPr/>
          <p:nvPr/>
        </p:nvSpPr>
        <p:spPr>
          <a:xfrm>
            <a:off x="3886200" y="1213738"/>
            <a:ext cx="994410" cy="615315"/>
          </a:xfrm>
          <a:custGeom>
            <a:avLst/>
            <a:gdLst/>
            <a:ahLst/>
            <a:cxnLst/>
            <a:rect l="l" t="t" r="r" b="b"/>
            <a:pathLst>
              <a:path w="994410" h="615314">
                <a:moveTo>
                  <a:pt x="52197" y="523366"/>
                </a:moveTo>
                <a:lnTo>
                  <a:pt x="48387" y="524637"/>
                </a:lnTo>
                <a:lnTo>
                  <a:pt x="46736" y="527685"/>
                </a:lnTo>
                <a:lnTo>
                  <a:pt x="0" y="615061"/>
                </a:lnTo>
                <a:lnTo>
                  <a:pt x="49529" y="613918"/>
                </a:lnTo>
                <a:lnTo>
                  <a:pt x="13970" y="613918"/>
                </a:lnTo>
                <a:lnTo>
                  <a:pt x="7365" y="603123"/>
                </a:lnTo>
                <a:lnTo>
                  <a:pt x="27308" y="590848"/>
                </a:lnTo>
                <a:lnTo>
                  <a:pt x="57912" y="533653"/>
                </a:lnTo>
                <a:lnTo>
                  <a:pt x="59562" y="530606"/>
                </a:lnTo>
                <a:lnTo>
                  <a:pt x="58420" y="526669"/>
                </a:lnTo>
                <a:lnTo>
                  <a:pt x="55245" y="525018"/>
                </a:lnTo>
                <a:lnTo>
                  <a:pt x="52197" y="523366"/>
                </a:lnTo>
                <a:close/>
              </a:path>
              <a:path w="994410" h="615314">
                <a:moveTo>
                  <a:pt x="27308" y="590848"/>
                </a:moveTo>
                <a:lnTo>
                  <a:pt x="7365" y="603123"/>
                </a:lnTo>
                <a:lnTo>
                  <a:pt x="13970" y="613918"/>
                </a:lnTo>
                <a:lnTo>
                  <a:pt x="17891" y="611505"/>
                </a:lnTo>
                <a:lnTo>
                  <a:pt x="16255" y="611505"/>
                </a:lnTo>
                <a:lnTo>
                  <a:pt x="10540" y="602107"/>
                </a:lnTo>
                <a:lnTo>
                  <a:pt x="21418" y="601856"/>
                </a:lnTo>
                <a:lnTo>
                  <a:pt x="27308" y="590848"/>
                </a:lnTo>
                <a:close/>
              </a:path>
              <a:path w="994410" h="615314">
                <a:moveTo>
                  <a:pt x="102235" y="599948"/>
                </a:moveTo>
                <a:lnTo>
                  <a:pt x="98805" y="600075"/>
                </a:lnTo>
                <a:lnTo>
                  <a:pt x="34043" y="601565"/>
                </a:lnTo>
                <a:lnTo>
                  <a:pt x="13970" y="613918"/>
                </a:lnTo>
                <a:lnTo>
                  <a:pt x="49529" y="613918"/>
                </a:lnTo>
                <a:lnTo>
                  <a:pt x="99060" y="612775"/>
                </a:lnTo>
                <a:lnTo>
                  <a:pt x="102615" y="612648"/>
                </a:lnTo>
                <a:lnTo>
                  <a:pt x="105283" y="609726"/>
                </a:lnTo>
                <a:lnTo>
                  <a:pt x="105155" y="602741"/>
                </a:lnTo>
                <a:lnTo>
                  <a:pt x="102235" y="599948"/>
                </a:lnTo>
                <a:close/>
              </a:path>
              <a:path w="994410" h="615314">
                <a:moveTo>
                  <a:pt x="21418" y="601856"/>
                </a:moveTo>
                <a:lnTo>
                  <a:pt x="10540" y="602107"/>
                </a:lnTo>
                <a:lnTo>
                  <a:pt x="16255" y="611505"/>
                </a:lnTo>
                <a:lnTo>
                  <a:pt x="21418" y="601856"/>
                </a:lnTo>
                <a:close/>
              </a:path>
              <a:path w="994410" h="615314">
                <a:moveTo>
                  <a:pt x="34043" y="601565"/>
                </a:moveTo>
                <a:lnTo>
                  <a:pt x="21418" y="601856"/>
                </a:lnTo>
                <a:lnTo>
                  <a:pt x="16255" y="611505"/>
                </a:lnTo>
                <a:lnTo>
                  <a:pt x="17891" y="611505"/>
                </a:lnTo>
                <a:lnTo>
                  <a:pt x="34043" y="601565"/>
                </a:lnTo>
                <a:close/>
              </a:path>
              <a:path w="994410" h="615314">
                <a:moveTo>
                  <a:pt x="987298" y="0"/>
                </a:moveTo>
                <a:lnTo>
                  <a:pt x="27308" y="590848"/>
                </a:lnTo>
                <a:lnTo>
                  <a:pt x="21418" y="601856"/>
                </a:lnTo>
                <a:lnTo>
                  <a:pt x="34043" y="601565"/>
                </a:lnTo>
                <a:lnTo>
                  <a:pt x="993901" y="10922"/>
                </a:lnTo>
                <a:lnTo>
                  <a:pt x="987298" y="0"/>
                </a:lnTo>
                <a:close/>
              </a:path>
            </a:pathLst>
          </a:custGeom>
          <a:solidFill>
            <a:srgbClr val="EC7C30"/>
          </a:solidFill>
        </p:spPr>
        <p:txBody>
          <a:bodyPr wrap="square" lIns="0" tIns="0" rIns="0" bIns="0" rtlCol="0"/>
          <a:lstStyle/>
          <a:p>
            <a:endParaRPr/>
          </a:p>
        </p:txBody>
      </p:sp>
      <p:sp>
        <p:nvSpPr>
          <p:cNvPr id="13" name="object 13"/>
          <p:cNvSpPr/>
          <p:nvPr/>
        </p:nvSpPr>
        <p:spPr>
          <a:xfrm>
            <a:off x="5715000" y="2613660"/>
            <a:ext cx="838200" cy="739140"/>
          </a:xfrm>
          <a:custGeom>
            <a:avLst/>
            <a:gdLst/>
            <a:ahLst/>
            <a:cxnLst/>
            <a:rect l="l" t="t" r="r" b="b"/>
            <a:pathLst>
              <a:path w="838200" h="739139">
                <a:moveTo>
                  <a:pt x="0" y="369569"/>
                </a:moveTo>
                <a:lnTo>
                  <a:pt x="209550" y="369569"/>
                </a:lnTo>
                <a:lnTo>
                  <a:pt x="209550" y="0"/>
                </a:lnTo>
                <a:lnTo>
                  <a:pt x="628650" y="0"/>
                </a:lnTo>
                <a:lnTo>
                  <a:pt x="628650" y="369569"/>
                </a:lnTo>
                <a:lnTo>
                  <a:pt x="838200" y="369569"/>
                </a:lnTo>
                <a:lnTo>
                  <a:pt x="419100" y="739139"/>
                </a:lnTo>
                <a:lnTo>
                  <a:pt x="0" y="369569"/>
                </a:lnTo>
                <a:close/>
              </a:path>
            </a:pathLst>
          </a:custGeom>
          <a:ln w="12192">
            <a:solidFill>
              <a:srgbClr val="EC7C30"/>
            </a:solidFill>
          </a:ln>
        </p:spPr>
        <p:txBody>
          <a:bodyPr wrap="square" lIns="0" tIns="0" rIns="0" bIns="0" rtlCol="0"/>
          <a:lstStyle/>
          <a:p>
            <a:endParaRPr/>
          </a:p>
        </p:txBody>
      </p:sp>
      <p:sp>
        <p:nvSpPr>
          <p:cNvPr id="14" name="object 14"/>
          <p:cNvSpPr txBox="1"/>
          <p:nvPr/>
        </p:nvSpPr>
        <p:spPr>
          <a:xfrm>
            <a:off x="2611373" y="3580841"/>
            <a:ext cx="5154930" cy="1337310"/>
          </a:xfrm>
          <a:prstGeom prst="rect">
            <a:avLst/>
          </a:prstGeom>
        </p:spPr>
        <p:txBody>
          <a:bodyPr vert="horz" wrap="square" lIns="0" tIns="12700" rIns="0" bIns="0" rtlCol="0">
            <a:spAutoFit/>
          </a:bodyPr>
          <a:lstStyle/>
          <a:p>
            <a:pPr marL="5715" algn="ctr">
              <a:lnSpc>
                <a:spcPts val="2140"/>
              </a:lnSpc>
              <a:spcBef>
                <a:spcPts val="100"/>
              </a:spcBef>
            </a:pPr>
            <a:r>
              <a:rPr sz="1800" b="1" dirty="0">
                <a:latin typeface="Times New Roman"/>
                <a:cs typeface="Times New Roman"/>
              </a:rPr>
              <a:t>All</a:t>
            </a:r>
            <a:r>
              <a:rPr sz="1800" b="1" spc="-10" dirty="0">
                <a:latin typeface="Times New Roman"/>
                <a:cs typeface="Times New Roman"/>
              </a:rPr>
              <a:t> </a:t>
            </a:r>
            <a:r>
              <a:rPr sz="1800" b="1" spc="-5" dirty="0">
                <a:latin typeface="Times New Roman"/>
                <a:cs typeface="Times New Roman"/>
              </a:rPr>
              <a:t>this</a:t>
            </a:r>
            <a:r>
              <a:rPr sz="1800" b="1" dirty="0">
                <a:latin typeface="Times New Roman"/>
                <a:cs typeface="Times New Roman"/>
              </a:rPr>
              <a:t> will</a:t>
            </a:r>
            <a:r>
              <a:rPr sz="1800" b="1" spc="-35" dirty="0">
                <a:latin typeface="Times New Roman"/>
                <a:cs typeface="Times New Roman"/>
              </a:rPr>
              <a:t> </a:t>
            </a:r>
            <a:r>
              <a:rPr sz="1800" b="1" spc="-5" dirty="0">
                <a:latin typeface="Times New Roman"/>
                <a:cs typeface="Times New Roman"/>
              </a:rPr>
              <a:t>help</a:t>
            </a:r>
            <a:r>
              <a:rPr sz="1800" b="1" spc="-15" dirty="0">
                <a:latin typeface="Times New Roman"/>
                <a:cs typeface="Times New Roman"/>
              </a:rPr>
              <a:t> </a:t>
            </a:r>
            <a:r>
              <a:rPr sz="1800" b="1" dirty="0">
                <a:latin typeface="Times New Roman"/>
                <a:cs typeface="Times New Roman"/>
              </a:rPr>
              <a:t>in</a:t>
            </a:r>
            <a:r>
              <a:rPr sz="1800" b="1" spc="10" dirty="0">
                <a:latin typeface="Times New Roman"/>
                <a:cs typeface="Times New Roman"/>
              </a:rPr>
              <a:t> </a:t>
            </a:r>
            <a:r>
              <a:rPr sz="1800" b="1" spc="-5" dirty="0">
                <a:latin typeface="Times New Roman"/>
                <a:cs typeface="Times New Roman"/>
              </a:rPr>
              <a:t>extruding</a:t>
            </a:r>
            <a:endParaRPr sz="1800">
              <a:latin typeface="Times New Roman"/>
              <a:cs typeface="Times New Roman"/>
            </a:endParaRPr>
          </a:p>
          <a:p>
            <a:pPr marL="3175" algn="ctr">
              <a:lnSpc>
                <a:spcPts val="3820"/>
              </a:lnSpc>
            </a:pPr>
            <a:r>
              <a:rPr sz="3200" b="1" dirty="0">
                <a:latin typeface="Times New Roman"/>
                <a:cs typeface="Times New Roman"/>
              </a:rPr>
              <a:t>The</a:t>
            </a:r>
            <a:r>
              <a:rPr sz="3200" b="1" spc="-20" dirty="0">
                <a:latin typeface="Times New Roman"/>
                <a:cs typeface="Times New Roman"/>
              </a:rPr>
              <a:t> </a:t>
            </a:r>
            <a:r>
              <a:rPr sz="3200" b="1" spc="-5" dirty="0">
                <a:latin typeface="Times New Roman"/>
                <a:cs typeface="Times New Roman"/>
              </a:rPr>
              <a:t>cumulus</a:t>
            </a:r>
            <a:r>
              <a:rPr sz="3200" b="1" spc="-15" dirty="0">
                <a:latin typeface="Times New Roman"/>
                <a:cs typeface="Times New Roman"/>
              </a:rPr>
              <a:t> </a:t>
            </a:r>
            <a:r>
              <a:rPr sz="3200" b="1" dirty="0">
                <a:latin typeface="Times New Roman"/>
                <a:cs typeface="Times New Roman"/>
              </a:rPr>
              <a:t>Oophours</a:t>
            </a:r>
            <a:endParaRPr sz="3200">
              <a:latin typeface="Times New Roman"/>
              <a:cs typeface="Times New Roman"/>
            </a:endParaRPr>
          </a:p>
          <a:p>
            <a:pPr algn="ctr">
              <a:lnSpc>
                <a:spcPct val="100000"/>
              </a:lnSpc>
              <a:spcBef>
                <a:spcPts val="2205"/>
              </a:spcBef>
            </a:pPr>
            <a:r>
              <a:rPr sz="1800" b="1" spc="-5" dirty="0">
                <a:latin typeface="Times New Roman"/>
                <a:cs typeface="Times New Roman"/>
              </a:rPr>
              <a:t>BREAK </a:t>
            </a:r>
            <a:r>
              <a:rPr sz="1800" b="1" dirty="0">
                <a:latin typeface="Times New Roman"/>
                <a:cs typeface="Times New Roman"/>
              </a:rPr>
              <a:t>FREE</a:t>
            </a:r>
            <a:r>
              <a:rPr sz="1800" b="1" spc="-15" dirty="0">
                <a:latin typeface="Times New Roman"/>
                <a:cs typeface="Times New Roman"/>
              </a:rPr>
              <a:t> </a:t>
            </a:r>
            <a:r>
              <a:rPr sz="1800" b="1" dirty="0">
                <a:latin typeface="Times New Roman"/>
                <a:cs typeface="Times New Roman"/>
              </a:rPr>
              <a:t>(ovulation)</a:t>
            </a:r>
            <a:r>
              <a:rPr sz="1800" b="1" spc="-5" dirty="0">
                <a:latin typeface="Times New Roman"/>
                <a:cs typeface="Times New Roman"/>
              </a:rPr>
              <a:t> and</a:t>
            </a:r>
            <a:r>
              <a:rPr sz="1800" b="1" spc="-15" dirty="0">
                <a:latin typeface="Times New Roman"/>
                <a:cs typeface="Times New Roman"/>
              </a:rPr>
              <a:t> </a:t>
            </a:r>
            <a:r>
              <a:rPr sz="1800" b="1" dirty="0">
                <a:latin typeface="Times New Roman"/>
                <a:cs typeface="Times New Roman"/>
              </a:rPr>
              <a:t>float</a:t>
            </a:r>
            <a:r>
              <a:rPr sz="1800" b="1" spc="-10" dirty="0">
                <a:latin typeface="Times New Roman"/>
                <a:cs typeface="Times New Roman"/>
              </a:rPr>
              <a:t> </a:t>
            </a:r>
            <a:r>
              <a:rPr sz="1800" b="1" spc="-5" dirty="0">
                <a:latin typeface="Times New Roman"/>
                <a:cs typeface="Times New Roman"/>
              </a:rPr>
              <a:t>out</a:t>
            </a:r>
            <a:r>
              <a:rPr sz="1800" b="1" dirty="0">
                <a:latin typeface="Times New Roman"/>
                <a:cs typeface="Times New Roman"/>
              </a:rPr>
              <a:t> of </a:t>
            </a:r>
            <a:r>
              <a:rPr sz="1800" b="1" spc="-5" dirty="0">
                <a:latin typeface="Times New Roman"/>
                <a:cs typeface="Times New Roman"/>
              </a:rPr>
              <a:t>the</a:t>
            </a:r>
            <a:r>
              <a:rPr sz="1800" b="1" spc="-15" dirty="0">
                <a:latin typeface="Times New Roman"/>
                <a:cs typeface="Times New Roman"/>
              </a:rPr>
              <a:t> </a:t>
            </a:r>
            <a:r>
              <a:rPr sz="1800" b="1" dirty="0">
                <a:latin typeface="Times New Roman"/>
                <a:cs typeface="Times New Roman"/>
              </a:rPr>
              <a:t>ovary</a:t>
            </a:r>
            <a:endParaRPr sz="1800">
              <a:latin typeface="Times New Roman"/>
              <a:cs typeface="Times New Roman"/>
            </a:endParaRPr>
          </a:p>
        </p:txBody>
      </p:sp>
      <p:sp>
        <p:nvSpPr>
          <p:cNvPr id="15" name="object 15"/>
          <p:cNvSpPr txBox="1"/>
          <p:nvPr/>
        </p:nvSpPr>
        <p:spPr>
          <a:xfrm>
            <a:off x="9334500" y="3662171"/>
            <a:ext cx="2819400" cy="2308860"/>
          </a:xfrm>
          <a:prstGeom prst="rect">
            <a:avLst/>
          </a:prstGeom>
          <a:ln w="12192">
            <a:solidFill>
              <a:srgbClr val="4471C4"/>
            </a:solidFill>
          </a:ln>
        </p:spPr>
        <p:txBody>
          <a:bodyPr vert="horz" wrap="square" lIns="0" tIns="26670" rIns="0" bIns="0" rtlCol="0">
            <a:spAutoFit/>
          </a:bodyPr>
          <a:lstStyle/>
          <a:p>
            <a:pPr marL="92075">
              <a:lnSpc>
                <a:spcPts val="2270"/>
              </a:lnSpc>
              <a:spcBef>
                <a:spcPts val="210"/>
              </a:spcBef>
            </a:pPr>
            <a:r>
              <a:rPr sz="1900" b="1" i="1" u="heavy" spc="-30" dirty="0">
                <a:uFill>
                  <a:solidFill>
                    <a:srgbClr val="000000"/>
                  </a:solidFill>
                </a:uFill>
                <a:latin typeface="Times New Roman"/>
                <a:cs typeface="Times New Roman"/>
              </a:rPr>
              <a:t>Cumulus</a:t>
            </a:r>
            <a:r>
              <a:rPr sz="1900" b="1" i="1" u="heavy" spc="-40" dirty="0">
                <a:uFill>
                  <a:solidFill>
                    <a:srgbClr val="000000"/>
                  </a:solidFill>
                </a:uFill>
                <a:latin typeface="Times New Roman"/>
                <a:cs typeface="Times New Roman"/>
              </a:rPr>
              <a:t> </a:t>
            </a:r>
            <a:r>
              <a:rPr sz="1900" b="1" i="1" u="heavy" spc="-30" dirty="0">
                <a:uFill>
                  <a:solidFill>
                    <a:srgbClr val="000000"/>
                  </a:solidFill>
                </a:uFill>
                <a:latin typeface="Times New Roman"/>
                <a:cs typeface="Times New Roman"/>
              </a:rPr>
              <a:t>oophorus</a:t>
            </a:r>
            <a:endParaRPr sz="1900">
              <a:latin typeface="Times New Roman"/>
              <a:cs typeface="Times New Roman"/>
            </a:endParaRPr>
          </a:p>
          <a:p>
            <a:pPr marL="92075">
              <a:lnSpc>
                <a:spcPts val="2150"/>
              </a:lnSpc>
            </a:pPr>
            <a:r>
              <a:rPr sz="1800" spc="-5" dirty="0">
                <a:latin typeface="Times New Roman"/>
                <a:cs typeface="Times New Roman"/>
              </a:rPr>
              <a:t>Consists</a:t>
            </a:r>
            <a:r>
              <a:rPr sz="1800" spc="-35" dirty="0">
                <a:latin typeface="Times New Roman"/>
                <a:cs typeface="Times New Roman"/>
              </a:rPr>
              <a:t> </a:t>
            </a:r>
            <a:r>
              <a:rPr sz="1800" dirty="0">
                <a:latin typeface="Times New Roman"/>
                <a:cs typeface="Times New Roman"/>
              </a:rPr>
              <a:t>of:</a:t>
            </a:r>
            <a:endParaRPr sz="1800">
              <a:latin typeface="Times New Roman"/>
              <a:cs typeface="Times New Roman"/>
            </a:endParaRPr>
          </a:p>
          <a:p>
            <a:pPr marL="283210" indent="-191770">
              <a:lnSpc>
                <a:spcPct val="100000"/>
              </a:lnSpc>
              <a:buSzPct val="94444"/>
              <a:buAutoNum type="arabicPlain"/>
              <a:tabLst>
                <a:tab pos="283845" algn="l"/>
              </a:tabLst>
            </a:pPr>
            <a:r>
              <a:rPr sz="1800" dirty="0">
                <a:latin typeface="Times New Roman"/>
                <a:cs typeface="Times New Roman"/>
              </a:rPr>
              <a:t>Granulosa</a:t>
            </a:r>
            <a:r>
              <a:rPr sz="1800" spc="-50" dirty="0">
                <a:latin typeface="Times New Roman"/>
                <a:cs typeface="Times New Roman"/>
              </a:rPr>
              <a:t> </a:t>
            </a:r>
            <a:r>
              <a:rPr sz="1800" dirty="0">
                <a:latin typeface="Times New Roman"/>
                <a:cs typeface="Times New Roman"/>
              </a:rPr>
              <a:t>cells</a:t>
            </a:r>
            <a:endParaRPr sz="1800">
              <a:latin typeface="Times New Roman"/>
              <a:cs typeface="Times New Roman"/>
            </a:endParaRPr>
          </a:p>
          <a:p>
            <a:pPr marL="283845" indent="-192405">
              <a:lnSpc>
                <a:spcPct val="100000"/>
              </a:lnSpc>
              <a:buSzPct val="94444"/>
              <a:buAutoNum type="arabicPlain"/>
              <a:tabLst>
                <a:tab pos="284480" algn="l"/>
              </a:tabLst>
            </a:pPr>
            <a:r>
              <a:rPr sz="1800" dirty="0">
                <a:latin typeface="Times New Roman"/>
                <a:cs typeface="Times New Roman"/>
              </a:rPr>
              <a:t>Zona</a:t>
            </a:r>
            <a:r>
              <a:rPr sz="1800" spc="-40" dirty="0">
                <a:latin typeface="Times New Roman"/>
                <a:cs typeface="Times New Roman"/>
              </a:rPr>
              <a:t> </a:t>
            </a:r>
            <a:r>
              <a:rPr sz="1800" dirty="0">
                <a:latin typeface="Times New Roman"/>
                <a:cs typeface="Times New Roman"/>
              </a:rPr>
              <a:t>pellucida</a:t>
            </a:r>
            <a:endParaRPr sz="1800">
              <a:latin typeface="Times New Roman"/>
              <a:cs typeface="Times New Roman"/>
            </a:endParaRPr>
          </a:p>
          <a:p>
            <a:pPr marL="92075" marR="563880">
              <a:lnSpc>
                <a:spcPct val="100000"/>
              </a:lnSpc>
              <a:buSzPct val="94444"/>
              <a:buAutoNum type="arabicPlain"/>
              <a:tabLst>
                <a:tab pos="283845" algn="l"/>
              </a:tabLst>
            </a:pPr>
            <a:r>
              <a:rPr sz="1800" b="1" spc="-5" dirty="0">
                <a:latin typeface="Times New Roman"/>
                <a:cs typeface="Times New Roman"/>
              </a:rPr>
              <a:t>Secondary </a:t>
            </a:r>
            <a:r>
              <a:rPr sz="1800" b="1" dirty="0">
                <a:latin typeface="Times New Roman"/>
                <a:cs typeface="Times New Roman"/>
              </a:rPr>
              <a:t>oocyte </a:t>
            </a:r>
            <a:r>
              <a:rPr sz="1800" b="1" spc="5" dirty="0">
                <a:latin typeface="Times New Roman"/>
                <a:cs typeface="Times New Roman"/>
              </a:rPr>
              <a:t> </a:t>
            </a:r>
            <a:r>
              <a:rPr sz="1800" b="1" spc="-5" dirty="0">
                <a:latin typeface="Times New Roman"/>
                <a:cs typeface="Times New Roman"/>
              </a:rPr>
              <a:t>arrested</a:t>
            </a:r>
            <a:r>
              <a:rPr sz="1800" b="1" spc="-40" dirty="0">
                <a:latin typeface="Times New Roman"/>
                <a:cs typeface="Times New Roman"/>
              </a:rPr>
              <a:t> </a:t>
            </a:r>
            <a:r>
              <a:rPr sz="1800" b="1" spc="-5" dirty="0">
                <a:latin typeface="Times New Roman"/>
                <a:cs typeface="Times New Roman"/>
              </a:rPr>
              <a:t>in</a:t>
            </a:r>
            <a:r>
              <a:rPr sz="1800" b="1" spc="-15" dirty="0">
                <a:latin typeface="Times New Roman"/>
                <a:cs typeface="Times New Roman"/>
              </a:rPr>
              <a:t> </a:t>
            </a:r>
            <a:r>
              <a:rPr sz="1800" b="1" spc="-5" dirty="0">
                <a:solidFill>
                  <a:srgbClr val="00AFEF"/>
                </a:solidFill>
                <a:latin typeface="Times New Roman"/>
                <a:cs typeface="Times New Roman"/>
              </a:rPr>
              <a:t>metaphase </a:t>
            </a:r>
            <a:r>
              <a:rPr sz="1800" b="1" spc="-434" dirty="0">
                <a:solidFill>
                  <a:srgbClr val="00AFEF"/>
                </a:solidFill>
                <a:latin typeface="Times New Roman"/>
                <a:cs typeface="Times New Roman"/>
              </a:rPr>
              <a:t> </a:t>
            </a:r>
            <a:r>
              <a:rPr sz="1800" b="1" spc="-5" dirty="0">
                <a:solidFill>
                  <a:srgbClr val="00AFEF"/>
                </a:solidFill>
                <a:latin typeface="Times New Roman"/>
                <a:cs typeface="Times New Roman"/>
              </a:rPr>
              <a:t>stage</a:t>
            </a:r>
            <a:r>
              <a:rPr sz="1800" b="1" spc="-10" dirty="0">
                <a:solidFill>
                  <a:srgbClr val="00AFEF"/>
                </a:solidFill>
                <a:latin typeface="Times New Roman"/>
                <a:cs typeface="Times New Roman"/>
              </a:rPr>
              <a:t> </a:t>
            </a:r>
            <a:r>
              <a:rPr sz="1800" b="1" dirty="0">
                <a:latin typeface="Times New Roman"/>
                <a:cs typeface="Times New Roman"/>
              </a:rPr>
              <a:t>of </a:t>
            </a:r>
            <a:r>
              <a:rPr sz="1800" b="1" spc="-5" dirty="0">
                <a:latin typeface="Times New Roman"/>
                <a:cs typeface="Times New Roman"/>
              </a:rPr>
              <a:t>meiosis</a:t>
            </a:r>
            <a:r>
              <a:rPr sz="1800" b="1" spc="-10" dirty="0">
                <a:latin typeface="Times New Roman"/>
                <a:cs typeface="Times New Roman"/>
              </a:rPr>
              <a:t> </a:t>
            </a:r>
            <a:r>
              <a:rPr sz="1800" b="1" spc="-5" dirty="0">
                <a:latin typeface="Times New Roman"/>
                <a:cs typeface="Times New Roman"/>
              </a:rPr>
              <a:t>ΙΙ</a:t>
            </a:r>
            <a:endParaRPr sz="1800">
              <a:latin typeface="Times New Roman"/>
              <a:cs typeface="Times New Roman"/>
            </a:endParaRPr>
          </a:p>
          <a:p>
            <a:pPr marL="283210" indent="-191770">
              <a:lnSpc>
                <a:spcPct val="100000"/>
              </a:lnSpc>
              <a:spcBef>
                <a:spcPts val="5"/>
              </a:spcBef>
              <a:buSzPct val="94444"/>
              <a:buAutoNum type="arabicPlain"/>
              <a:tabLst>
                <a:tab pos="283845" algn="l"/>
              </a:tabLst>
            </a:pPr>
            <a:r>
              <a:rPr sz="1800" b="1" u="heavy" dirty="0">
                <a:solidFill>
                  <a:srgbClr val="538235"/>
                </a:solidFill>
                <a:uFill>
                  <a:solidFill>
                    <a:srgbClr val="538235"/>
                  </a:solidFill>
                </a:uFill>
                <a:latin typeface="Times New Roman"/>
                <a:cs typeface="Times New Roman"/>
              </a:rPr>
              <a:t>First</a:t>
            </a:r>
            <a:r>
              <a:rPr sz="1800" b="1" u="heavy" spc="-20" dirty="0">
                <a:solidFill>
                  <a:srgbClr val="538235"/>
                </a:solidFill>
                <a:uFill>
                  <a:solidFill>
                    <a:srgbClr val="538235"/>
                  </a:solidFill>
                </a:uFill>
                <a:latin typeface="Times New Roman"/>
                <a:cs typeface="Times New Roman"/>
              </a:rPr>
              <a:t> </a:t>
            </a:r>
            <a:r>
              <a:rPr sz="1800" b="1" u="heavy" spc="-5" dirty="0">
                <a:solidFill>
                  <a:srgbClr val="538235"/>
                </a:solidFill>
                <a:uFill>
                  <a:solidFill>
                    <a:srgbClr val="538235"/>
                  </a:solidFill>
                </a:uFill>
                <a:latin typeface="Times New Roman"/>
                <a:cs typeface="Times New Roman"/>
              </a:rPr>
              <a:t>polar</a:t>
            </a:r>
            <a:r>
              <a:rPr sz="1800" b="1" u="heavy" spc="-50" dirty="0">
                <a:solidFill>
                  <a:srgbClr val="538235"/>
                </a:solidFill>
                <a:uFill>
                  <a:solidFill>
                    <a:srgbClr val="538235"/>
                  </a:solidFill>
                </a:uFill>
                <a:latin typeface="Times New Roman"/>
                <a:cs typeface="Times New Roman"/>
              </a:rPr>
              <a:t> </a:t>
            </a:r>
            <a:r>
              <a:rPr sz="1800" b="1" u="heavy" spc="-5" dirty="0">
                <a:solidFill>
                  <a:srgbClr val="538235"/>
                </a:solidFill>
                <a:uFill>
                  <a:solidFill>
                    <a:srgbClr val="538235"/>
                  </a:solidFill>
                </a:uFill>
                <a:latin typeface="Times New Roman"/>
                <a:cs typeface="Times New Roman"/>
              </a:rPr>
              <a:t>body!</a:t>
            </a:r>
            <a:endParaRPr sz="1800">
              <a:latin typeface="Times New Roman"/>
              <a:cs typeface="Times New Roman"/>
            </a:endParaRPr>
          </a:p>
        </p:txBody>
      </p:sp>
      <p:sp>
        <p:nvSpPr>
          <p:cNvPr id="16" name="object 16"/>
          <p:cNvSpPr/>
          <p:nvPr/>
        </p:nvSpPr>
        <p:spPr>
          <a:xfrm>
            <a:off x="7391400" y="3692652"/>
            <a:ext cx="1943100" cy="878205"/>
          </a:xfrm>
          <a:custGeom>
            <a:avLst/>
            <a:gdLst/>
            <a:ahLst/>
            <a:cxnLst/>
            <a:rect l="l" t="t" r="r" b="b"/>
            <a:pathLst>
              <a:path w="1943100" h="878204">
                <a:moveTo>
                  <a:pt x="0" y="219456"/>
                </a:moveTo>
                <a:lnTo>
                  <a:pt x="1504188" y="219456"/>
                </a:lnTo>
                <a:lnTo>
                  <a:pt x="1504188" y="0"/>
                </a:lnTo>
                <a:lnTo>
                  <a:pt x="1943100" y="438912"/>
                </a:lnTo>
                <a:lnTo>
                  <a:pt x="1504188" y="877824"/>
                </a:lnTo>
                <a:lnTo>
                  <a:pt x="1504188" y="658368"/>
                </a:lnTo>
                <a:lnTo>
                  <a:pt x="0" y="658368"/>
                </a:lnTo>
                <a:lnTo>
                  <a:pt x="0" y="219456"/>
                </a:lnTo>
                <a:close/>
              </a:path>
            </a:pathLst>
          </a:custGeom>
          <a:ln w="12192">
            <a:solidFill>
              <a:srgbClr val="6FAC46"/>
            </a:solidFill>
          </a:ln>
        </p:spPr>
        <p:txBody>
          <a:bodyPr wrap="square" lIns="0" tIns="0" rIns="0" bIns="0" rtlCol="0"/>
          <a:lstStyle/>
          <a:p>
            <a:endParaRPr/>
          </a:p>
        </p:txBody>
      </p:sp>
      <p:sp>
        <p:nvSpPr>
          <p:cNvPr id="17" name="object 17"/>
          <p:cNvSpPr txBox="1"/>
          <p:nvPr/>
        </p:nvSpPr>
        <p:spPr>
          <a:xfrm>
            <a:off x="456247" y="5605271"/>
            <a:ext cx="7854315" cy="731520"/>
          </a:xfrm>
          <a:prstGeom prst="rect">
            <a:avLst/>
          </a:prstGeom>
        </p:spPr>
        <p:txBody>
          <a:bodyPr vert="horz" wrap="square" lIns="0" tIns="6985" rIns="0" bIns="0" rtlCol="0">
            <a:spAutoFit/>
          </a:bodyPr>
          <a:lstStyle/>
          <a:p>
            <a:pPr marL="2694940" marR="5080" indent="-2682875">
              <a:lnSpc>
                <a:spcPct val="101200"/>
              </a:lnSpc>
              <a:spcBef>
                <a:spcPts val="55"/>
              </a:spcBef>
            </a:pPr>
            <a:r>
              <a:rPr sz="1800" dirty="0">
                <a:latin typeface="Times New Roman"/>
                <a:cs typeface="Times New Roman"/>
              </a:rPr>
              <a:t>Notice</a:t>
            </a:r>
            <a:r>
              <a:rPr sz="1800" spc="-15" dirty="0">
                <a:latin typeface="Times New Roman"/>
                <a:cs typeface="Times New Roman"/>
              </a:rPr>
              <a:t> </a:t>
            </a:r>
            <a:r>
              <a:rPr sz="1800" dirty="0">
                <a:latin typeface="Times New Roman"/>
                <a:cs typeface="Times New Roman"/>
              </a:rPr>
              <a:t>that</a:t>
            </a:r>
            <a:r>
              <a:rPr sz="1800" spc="5" dirty="0">
                <a:latin typeface="Times New Roman"/>
                <a:cs typeface="Times New Roman"/>
              </a:rPr>
              <a:t> </a:t>
            </a:r>
            <a:r>
              <a:rPr sz="1800" spc="-5" dirty="0">
                <a:latin typeface="Times New Roman"/>
                <a:cs typeface="Times New Roman"/>
              </a:rPr>
              <a:t>only</a:t>
            </a:r>
            <a:r>
              <a:rPr sz="1800" spc="-10" dirty="0">
                <a:latin typeface="Times New Roman"/>
                <a:cs typeface="Times New Roman"/>
              </a:rPr>
              <a:t> </a:t>
            </a:r>
            <a:r>
              <a:rPr sz="1800" spc="-5" dirty="0">
                <a:latin typeface="Times New Roman"/>
                <a:cs typeface="Times New Roman"/>
              </a:rPr>
              <a:t>the </a:t>
            </a:r>
            <a:r>
              <a:rPr sz="2800" b="1" spc="-5" dirty="0">
                <a:latin typeface="Times New Roman"/>
                <a:cs typeface="Times New Roman"/>
              </a:rPr>
              <a:t>cumulus</a:t>
            </a:r>
            <a:r>
              <a:rPr sz="2800" b="1" spc="15" dirty="0">
                <a:latin typeface="Times New Roman"/>
                <a:cs typeface="Times New Roman"/>
              </a:rPr>
              <a:t> </a:t>
            </a:r>
            <a:r>
              <a:rPr sz="2800" b="1" spc="-5" dirty="0">
                <a:latin typeface="Times New Roman"/>
                <a:cs typeface="Times New Roman"/>
              </a:rPr>
              <a:t>oophorus</a:t>
            </a:r>
            <a:r>
              <a:rPr sz="2800" b="1" spc="15" dirty="0">
                <a:latin typeface="Times New Roman"/>
                <a:cs typeface="Times New Roman"/>
              </a:rPr>
              <a:t> </a:t>
            </a:r>
            <a:r>
              <a:rPr sz="1800" spc="-5" dirty="0">
                <a:latin typeface="Times New Roman"/>
                <a:cs typeface="Times New Roman"/>
              </a:rPr>
              <a:t>is </a:t>
            </a:r>
            <a:r>
              <a:rPr sz="1800" dirty="0">
                <a:latin typeface="Times New Roman"/>
                <a:cs typeface="Times New Roman"/>
              </a:rPr>
              <a:t>ovulated</a:t>
            </a:r>
            <a:r>
              <a:rPr sz="1800" spc="-20" dirty="0">
                <a:latin typeface="Times New Roman"/>
                <a:cs typeface="Times New Roman"/>
              </a:rPr>
              <a:t> </a:t>
            </a:r>
            <a:r>
              <a:rPr sz="1800" dirty="0">
                <a:latin typeface="Times New Roman"/>
                <a:cs typeface="Times New Roman"/>
              </a:rPr>
              <a:t>from</a:t>
            </a:r>
            <a:r>
              <a:rPr sz="1800" spc="10"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Preovulatory </a:t>
            </a:r>
            <a:r>
              <a:rPr sz="1800" spc="-434" dirty="0">
                <a:latin typeface="Times New Roman"/>
                <a:cs typeface="Times New Roman"/>
              </a:rPr>
              <a:t> </a:t>
            </a:r>
            <a:r>
              <a:rPr sz="1800" dirty="0">
                <a:latin typeface="Times New Roman"/>
                <a:cs typeface="Times New Roman"/>
              </a:rPr>
              <a:t>Follicle</a:t>
            </a:r>
            <a:r>
              <a:rPr sz="1800" spc="-15" dirty="0">
                <a:latin typeface="Times New Roman"/>
                <a:cs typeface="Times New Roman"/>
              </a:rPr>
              <a:t> </a:t>
            </a:r>
            <a:r>
              <a:rPr sz="1800" dirty="0">
                <a:latin typeface="Times New Roman"/>
                <a:cs typeface="Times New Roman"/>
              </a:rPr>
              <a:t>(Graafian</a:t>
            </a:r>
            <a:r>
              <a:rPr sz="1800" spc="-20" dirty="0">
                <a:latin typeface="Times New Roman"/>
                <a:cs typeface="Times New Roman"/>
              </a:rPr>
              <a:t> </a:t>
            </a:r>
            <a:r>
              <a:rPr sz="1800" dirty="0">
                <a:latin typeface="Times New Roman"/>
                <a:cs typeface="Times New Roman"/>
              </a:rPr>
              <a:t>Follicle)</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99944" y="467868"/>
            <a:ext cx="6597396" cy="5027205"/>
          </a:xfrm>
          <a:prstGeom prst="rect">
            <a:avLst/>
          </a:prstGeom>
        </p:spPr>
      </p:pic>
      <p:sp>
        <p:nvSpPr>
          <p:cNvPr id="3" name="object 3"/>
          <p:cNvSpPr txBox="1"/>
          <p:nvPr/>
        </p:nvSpPr>
        <p:spPr>
          <a:xfrm>
            <a:off x="1828800" y="5257800"/>
            <a:ext cx="6629400" cy="1015365"/>
          </a:xfrm>
          <a:prstGeom prst="rect">
            <a:avLst/>
          </a:prstGeom>
          <a:solidFill>
            <a:srgbClr val="FFC000"/>
          </a:solidFill>
          <a:ln w="12192">
            <a:solidFill>
              <a:srgbClr val="BB8B00"/>
            </a:solidFill>
          </a:ln>
        </p:spPr>
        <p:txBody>
          <a:bodyPr vert="horz" wrap="square" lIns="0" tIns="23495" rIns="0" bIns="0" rtlCol="0">
            <a:spAutoFit/>
          </a:bodyPr>
          <a:lstStyle/>
          <a:p>
            <a:pPr marL="255270" marR="248920" algn="ctr">
              <a:lnSpc>
                <a:spcPct val="100000"/>
              </a:lnSpc>
              <a:spcBef>
                <a:spcPts val="185"/>
              </a:spcBef>
            </a:pPr>
            <a:r>
              <a:rPr sz="1800" b="1" spc="-10" dirty="0">
                <a:latin typeface="Times New Roman"/>
                <a:cs typeface="Times New Roman"/>
              </a:rPr>
              <a:t>From </a:t>
            </a:r>
            <a:r>
              <a:rPr sz="1800" b="1" spc="-5" dirty="0">
                <a:latin typeface="Times New Roman"/>
                <a:cs typeface="Times New Roman"/>
              </a:rPr>
              <a:t>the</a:t>
            </a:r>
            <a:r>
              <a:rPr sz="1800" b="1" spc="10" dirty="0">
                <a:latin typeface="Times New Roman"/>
                <a:cs typeface="Times New Roman"/>
              </a:rPr>
              <a:t> </a:t>
            </a:r>
            <a:r>
              <a:rPr sz="1800" b="1" spc="-5" dirty="0">
                <a:latin typeface="Times New Roman"/>
                <a:cs typeface="Times New Roman"/>
              </a:rPr>
              <a:t>region</a:t>
            </a:r>
            <a:r>
              <a:rPr sz="1800" b="1" spc="-10" dirty="0">
                <a:latin typeface="Times New Roman"/>
                <a:cs typeface="Times New Roman"/>
              </a:rPr>
              <a:t> </a:t>
            </a:r>
            <a:r>
              <a:rPr sz="1800" b="1" dirty="0">
                <a:latin typeface="Times New Roman"/>
                <a:cs typeface="Times New Roman"/>
              </a:rPr>
              <a:t>of</a:t>
            </a:r>
            <a:r>
              <a:rPr sz="1800" b="1" spc="5" dirty="0">
                <a:latin typeface="Times New Roman"/>
                <a:cs typeface="Times New Roman"/>
              </a:rPr>
              <a:t> </a:t>
            </a:r>
            <a:r>
              <a:rPr sz="2500" b="1" i="1" u="heavy" spc="-35" dirty="0">
                <a:uFill>
                  <a:solidFill>
                    <a:srgbClr val="000000"/>
                  </a:solidFill>
                </a:uFill>
                <a:latin typeface="Times New Roman"/>
                <a:cs typeface="Times New Roman"/>
              </a:rPr>
              <a:t>cumulus</a:t>
            </a:r>
            <a:r>
              <a:rPr sz="2500" b="1" i="1" u="heavy" spc="-20" dirty="0">
                <a:uFill>
                  <a:solidFill>
                    <a:srgbClr val="000000"/>
                  </a:solidFill>
                </a:uFill>
                <a:latin typeface="Times New Roman"/>
                <a:cs typeface="Times New Roman"/>
              </a:rPr>
              <a:t> oophorus</a:t>
            </a:r>
            <a:r>
              <a:rPr sz="2500" b="1" i="1" u="heavy" spc="-15" dirty="0">
                <a:uFill>
                  <a:solidFill>
                    <a:srgbClr val="000000"/>
                  </a:solidFill>
                </a:uFill>
                <a:latin typeface="Times New Roman"/>
                <a:cs typeface="Times New Roman"/>
              </a:rPr>
              <a:t> </a:t>
            </a:r>
            <a:r>
              <a:rPr sz="1800" b="1" spc="-5" dirty="0">
                <a:latin typeface="Times New Roman"/>
                <a:cs typeface="Times New Roman"/>
              </a:rPr>
              <a:t>the</a:t>
            </a:r>
            <a:r>
              <a:rPr sz="1800" b="1" spc="10" dirty="0">
                <a:latin typeface="Times New Roman"/>
                <a:cs typeface="Times New Roman"/>
              </a:rPr>
              <a:t> </a:t>
            </a:r>
            <a:r>
              <a:rPr sz="1800" b="1" dirty="0">
                <a:latin typeface="Times New Roman"/>
                <a:cs typeface="Times New Roman"/>
              </a:rPr>
              <a:t>oocyte</a:t>
            </a:r>
            <a:r>
              <a:rPr sz="1800" b="1" spc="-15" dirty="0">
                <a:latin typeface="Times New Roman"/>
                <a:cs typeface="Times New Roman"/>
              </a:rPr>
              <a:t> </a:t>
            </a:r>
            <a:r>
              <a:rPr sz="1800" b="1" dirty="0">
                <a:latin typeface="Times New Roman"/>
                <a:cs typeface="Times New Roman"/>
              </a:rPr>
              <a:t>with</a:t>
            </a:r>
            <a:r>
              <a:rPr sz="1800" b="1" spc="-30" dirty="0">
                <a:latin typeface="Times New Roman"/>
                <a:cs typeface="Times New Roman"/>
              </a:rPr>
              <a:t> </a:t>
            </a:r>
            <a:r>
              <a:rPr sz="1800" b="1" spc="-5" dirty="0">
                <a:latin typeface="Times New Roman"/>
                <a:cs typeface="Times New Roman"/>
              </a:rPr>
              <a:t>its </a:t>
            </a:r>
            <a:r>
              <a:rPr sz="1800" b="1" spc="-434" dirty="0">
                <a:latin typeface="Times New Roman"/>
                <a:cs typeface="Times New Roman"/>
              </a:rPr>
              <a:t> </a:t>
            </a:r>
            <a:r>
              <a:rPr sz="1800" b="1" spc="-10" dirty="0">
                <a:latin typeface="Times New Roman"/>
                <a:cs typeface="Times New Roman"/>
              </a:rPr>
              <a:t>surrounding</a:t>
            </a:r>
            <a:r>
              <a:rPr sz="1800" b="1" spc="10" dirty="0">
                <a:latin typeface="Times New Roman"/>
                <a:cs typeface="Times New Roman"/>
              </a:rPr>
              <a:t> </a:t>
            </a:r>
            <a:r>
              <a:rPr sz="1800" b="1" spc="-5" dirty="0">
                <a:latin typeface="Times New Roman"/>
                <a:cs typeface="Times New Roman"/>
              </a:rPr>
              <a:t>granulosa</a:t>
            </a:r>
            <a:r>
              <a:rPr sz="1800" b="1" spc="5" dirty="0">
                <a:latin typeface="Times New Roman"/>
                <a:cs typeface="Times New Roman"/>
              </a:rPr>
              <a:t> </a:t>
            </a:r>
            <a:r>
              <a:rPr sz="1800" b="1" dirty="0">
                <a:latin typeface="Times New Roman"/>
                <a:cs typeface="Times New Roman"/>
              </a:rPr>
              <a:t>cells</a:t>
            </a:r>
            <a:r>
              <a:rPr sz="1800" b="1" spc="-20" dirty="0">
                <a:latin typeface="Times New Roman"/>
                <a:cs typeface="Times New Roman"/>
              </a:rPr>
              <a:t> </a:t>
            </a:r>
            <a:r>
              <a:rPr sz="1800" b="1" spc="-10" dirty="0">
                <a:latin typeface="Times New Roman"/>
                <a:cs typeface="Times New Roman"/>
              </a:rPr>
              <a:t>breaks free</a:t>
            </a:r>
            <a:r>
              <a:rPr sz="1800" b="1" dirty="0">
                <a:latin typeface="Times New Roman"/>
                <a:cs typeface="Times New Roman"/>
              </a:rPr>
              <a:t> (Ovulation),</a:t>
            </a:r>
            <a:r>
              <a:rPr sz="1800" b="1" spc="5" dirty="0">
                <a:latin typeface="Times New Roman"/>
                <a:cs typeface="Times New Roman"/>
              </a:rPr>
              <a:t> </a:t>
            </a:r>
            <a:r>
              <a:rPr sz="1800" b="1" dirty="0">
                <a:latin typeface="Times New Roman"/>
                <a:cs typeface="Times New Roman"/>
              </a:rPr>
              <a:t>leaving </a:t>
            </a:r>
            <a:r>
              <a:rPr sz="1800" b="1" spc="5" dirty="0">
                <a:latin typeface="Times New Roman"/>
                <a:cs typeface="Times New Roman"/>
              </a:rPr>
              <a:t> </a:t>
            </a:r>
            <a:r>
              <a:rPr sz="1800" b="1" spc="-5" dirty="0">
                <a:latin typeface="Times New Roman"/>
                <a:cs typeface="Times New Roman"/>
              </a:rPr>
              <a:t>behind</a:t>
            </a:r>
            <a:r>
              <a:rPr sz="1800" b="1" dirty="0">
                <a:latin typeface="Times New Roman"/>
                <a:cs typeface="Times New Roman"/>
              </a:rPr>
              <a:t> them</a:t>
            </a:r>
            <a:r>
              <a:rPr sz="1800" b="1" spc="5" dirty="0">
                <a:latin typeface="Times New Roman"/>
                <a:cs typeface="Times New Roman"/>
              </a:rPr>
              <a:t> </a:t>
            </a:r>
            <a:r>
              <a:rPr sz="1800" b="1" spc="-5" dirty="0">
                <a:latin typeface="Times New Roman"/>
                <a:cs typeface="Times New Roman"/>
              </a:rPr>
              <a:t>the</a:t>
            </a:r>
            <a:r>
              <a:rPr sz="1800" b="1" spc="-10" dirty="0">
                <a:latin typeface="Times New Roman"/>
                <a:cs typeface="Times New Roman"/>
              </a:rPr>
              <a:t> </a:t>
            </a:r>
            <a:r>
              <a:rPr sz="1800" b="1" dirty="0">
                <a:latin typeface="Times New Roman"/>
                <a:cs typeface="Times New Roman"/>
              </a:rPr>
              <a:t>theca</a:t>
            </a:r>
            <a:r>
              <a:rPr sz="1800" b="1" spc="-10" dirty="0">
                <a:latin typeface="Times New Roman"/>
                <a:cs typeface="Times New Roman"/>
              </a:rPr>
              <a:t> </a:t>
            </a:r>
            <a:r>
              <a:rPr sz="1800" b="1" dirty="0">
                <a:latin typeface="Times New Roman"/>
                <a:cs typeface="Times New Roman"/>
              </a:rPr>
              <a:t>interna , externa</a:t>
            </a:r>
            <a:r>
              <a:rPr sz="1800" b="1" spc="-25" dirty="0">
                <a:latin typeface="Times New Roman"/>
                <a:cs typeface="Times New Roman"/>
              </a:rPr>
              <a:t> </a:t>
            </a:r>
            <a:r>
              <a:rPr sz="1800" b="1" spc="-5" dirty="0">
                <a:latin typeface="Times New Roman"/>
                <a:cs typeface="Times New Roman"/>
              </a:rPr>
              <a:t>and</a:t>
            </a:r>
            <a:r>
              <a:rPr sz="1800" b="1" spc="5" dirty="0">
                <a:latin typeface="Times New Roman"/>
                <a:cs typeface="Times New Roman"/>
              </a:rPr>
              <a:t> </a:t>
            </a:r>
            <a:r>
              <a:rPr sz="1800" b="1" spc="-5" dirty="0">
                <a:latin typeface="Times New Roman"/>
                <a:cs typeface="Times New Roman"/>
              </a:rPr>
              <a:t>granulosa</a:t>
            </a:r>
            <a:r>
              <a:rPr sz="1800" b="1" spc="-10" dirty="0">
                <a:latin typeface="Times New Roman"/>
                <a:cs typeface="Times New Roman"/>
              </a:rPr>
              <a:t> </a:t>
            </a:r>
            <a:r>
              <a:rPr sz="1800" b="1" dirty="0">
                <a:latin typeface="Times New Roman"/>
                <a:cs typeface="Times New Roman"/>
              </a:rPr>
              <a:t>cells</a:t>
            </a:r>
            <a:endParaRPr sz="1800">
              <a:latin typeface="Times New Roman"/>
              <a:cs typeface="Times New Roman"/>
            </a:endParaRPr>
          </a:p>
        </p:txBody>
      </p:sp>
      <p:sp>
        <p:nvSpPr>
          <p:cNvPr id="4" name="object 4"/>
          <p:cNvSpPr txBox="1"/>
          <p:nvPr/>
        </p:nvSpPr>
        <p:spPr>
          <a:xfrm>
            <a:off x="2136394" y="4979670"/>
            <a:ext cx="55880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Times New Roman"/>
                <a:cs typeface="Times New Roman"/>
              </a:rPr>
              <a:t>Note;</a:t>
            </a:r>
            <a:endParaRPr sz="1800">
              <a:latin typeface="Times New Roman"/>
              <a:cs typeface="Times New Roman"/>
            </a:endParaRPr>
          </a:p>
        </p:txBody>
      </p:sp>
      <p:sp>
        <p:nvSpPr>
          <p:cNvPr id="5" name="object 5"/>
          <p:cNvSpPr txBox="1"/>
          <p:nvPr/>
        </p:nvSpPr>
        <p:spPr>
          <a:xfrm>
            <a:off x="8690609" y="6431686"/>
            <a:ext cx="106045"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888888"/>
                </a:solidFill>
                <a:latin typeface="Times New Roman"/>
                <a:cs typeface="Times New Roman"/>
              </a:rPr>
              <a:t>6</a:t>
            </a:r>
            <a:endParaRPr sz="1200">
              <a:latin typeface="Times New Roman"/>
              <a:cs typeface="Times New Roman"/>
            </a:endParaRPr>
          </a:p>
        </p:txBody>
      </p:sp>
      <p:sp>
        <p:nvSpPr>
          <p:cNvPr id="6" name="object 6"/>
          <p:cNvSpPr txBox="1">
            <a:spLocks noGrp="1"/>
          </p:cNvSpPr>
          <p:nvPr>
            <p:ph type="title"/>
          </p:nvPr>
        </p:nvSpPr>
        <p:spPr>
          <a:xfrm>
            <a:off x="1905000" y="7937"/>
            <a:ext cx="3837940" cy="1199515"/>
          </a:xfrm>
          <a:prstGeom prst="rect">
            <a:avLst/>
          </a:prstGeom>
          <a:solidFill>
            <a:srgbClr val="FFC000"/>
          </a:solidFill>
          <a:ln w="12192">
            <a:solidFill>
              <a:srgbClr val="BB8B00"/>
            </a:solidFill>
          </a:ln>
        </p:spPr>
        <p:txBody>
          <a:bodyPr vert="horz" wrap="square" lIns="0" tIns="13335" rIns="0" bIns="0" rtlCol="0">
            <a:spAutoFit/>
          </a:bodyPr>
          <a:lstStyle/>
          <a:p>
            <a:pPr marL="91440">
              <a:lnSpc>
                <a:spcPct val="100000"/>
              </a:lnSpc>
              <a:spcBef>
                <a:spcPts val="105"/>
              </a:spcBef>
            </a:pPr>
            <a:r>
              <a:rPr sz="7200" b="0" spc="-5" dirty="0">
                <a:solidFill>
                  <a:srgbClr val="FFFFFF"/>
                </a:solidFill>
                <a:latin typeface="Times New Roman"/>
                <a:cs typeface="Times New Roman"/>
              </a:rPr>
              <a:t>Ovulation</a:t>
            </a:r>
            <a:endParaRPr sz="7200" dirty="0">
              <a:latin typeface="Times New Roman"/>
              <a:cs typeface="Times New Roman"/>
            </a:endParaRPr>
          </a:p>
        </p:txBody>
      </p:sp>
      <p:sp>
        <p:nvSpPr>
          <p:cNvPr id="7" name="object 7"/>
          <p:cNvSpPr txBox="1"/>
          <p:nvPr/>
        </p:nvSpPr>
        <p:spPr>
          <a:xfrm>
            <a:off x="0" y="1574291"/>
            <a:ext cx="1716405" cy="923925"/>
          </a:xfrm>
          <a:prstGeom prst="rect">
            <a:avLst/>
          </a:prstGeom>
          <a:ln w="12191">
            <a:solidFill>
              <a:srgbClr val="EC7C30"/>
            </a:solidFill>
          </a:ln>
        </p:spPr>
        <p:txBody>
          <a:bodyPr vert="horz" wrap="square" lIns="0" tIns="38100" rIns="0" bIns="0" rtlCol="0">
            <a:spAutoFit/>
          </a:bodyPr>
          <a:lstStyle/>
          <a:p>
            <a:pPr marL="111125" marR="102235" indent="-3810" algn="ctr">
              <a:lnSpc>
                <a:spcPct val="100000"/>
              </a:lnSpc>
              <a:spcBef>
                <a:spcPts val="300"/>
              </a:spcBef>
            </a:pPr>
            <a:r>
              <a:rPr sz="1800" b="1" spc="-5" dirty="0">
                <a:latin typeface="Times New Roman"/>
                <a:cs typeface="Times New Roman"/>
              </a:rPr>
              <a:t>Day</a:t>
            </a:r>
            <a:r>
              <a:rPr sz="1800" b="1" dirty="0">
                <a:latin typeface="Times New Roman"/>
                <a:cs typeface="Times New Roman"/>
              </a:rPr>
              <a:t> 14 of a 28 </a:t>
            </a:r>
            <a:r>
              <a:rPr sz="1800" b="1" spc="-434" dirty="0">
                <a:latin typeface="Times New Roman"/>
                <a:cs typeface="Times New Roman"/>
              </a:rPr>
              <a:t> </a:t>
            </a:r>
            <a:r>
              <a:rPr sz="1800" b="1" dirty="0">
                <a:latin typeface="Times New Roman"/>
                <a:cs typeface="Times New Roman"/>
              </a:rPr>
              <a:t>days</a:t>
            </a:r>
            <a:r>
              <a:rPr sz="1800" b="1" spc="-95" dirty="0">
                <a:latin typeface="Times New Roman"/>
                <a:cs typeface="Times New Roman"/>
              </a:rPr>
              <a:t> </a:t>
            </a:r>
            <a:r>
              <a:rPr sz="1800" b="1" dirty="0">
                <a:latin typeface="Times New Roman"/>
                <a:cs typeface="Times New Roman"/>
              </a:rPr>
              <a:t>menstrual </a:t>
            </a:r>
            <a:r>
              <a:rPr sz="1800" b="1" spc="-434" dirty="0">
                <a:latin typeface="Times New Roman"/>
                <a:cs typeface="Times New Roman"/>
              </a:rPr>
              <a:t> </a:t>
            </a:r>
            <a:r>
              <a:rPr sz="1800" b="1" dirty="0">
                <a:latin typeface="Times New Roman"/>
                <a:cs typeface="Times New Roman"/>
              </a:rPr>
              <a:t>cycle</a:t>
            </a:r>
            <a:endParaRPr sz="1800">
              <a:latin typeface="Times New Roman"/>
              <a:cs typeface="Times New Roman"/>
            </a:endParaRPr>
          </a:p>
        </p:txBody>
      </p:sp>
      <p:sp>
        <p:nvSpPr>
          <p:cNvPr id="8" name="object 8"/>
          <p:cNvSpPr txBox="1"/>
          <p:nvPr/>
        </p:nvSpPr>
        <p:spPr>
          <a:xfrm>
            <a:off x="54864" y="2863595"/>
            <a:ext cx="2409825" cy="923925"/>
          </a:xfrm>
          <a:prstGeom prst="rect">
            <a:avLst/>
          </a:prstGeom>
          <a:ln w="12191">
            <a:solidFill>
              <a:srgbClr val="FFC000"/>
            </a:solidFill>
          </a:ln>
        </p:spPr>
        <p:txBody>
          <a:bodyPr vert="horz" wrap="square" lIns="0" tIns="39369" rIns="0" bIns="0" rtlCol="0">
            <a:spAutoFit/>
          </a:bodyPr>
          <a:lstStyle/>
          <a:p>
            <a:pPr marL="847725" marR="146685" indent="-690880">
              <a:lnSpc>
                <a:spcPct val="100000"/>
              </a:lnSpc>
              <a:spcBef>
                <a:spcPts val="309"/>
              </a:spcBef>
            </a:pPr>
            <a:r>
              <a:rPr sz="1800" b="1" dirty="0">
                <a:latin typeface="Times New Roman"/>
                <a:cs typeface="Times New Roman"/>
              </a:rPr>
              <a:t>Or</a:t>
            </a:r>
            <a:r>
              <a:rPr sz="1800" b="1" spc="-55" dirty="0">
                <a:latin typeface="Times New Roman"/>
                <a:cs typeface="Times New Roman"/>
              </a:rPr>
              <a:t> </a:t>
            </a:r>
            <a:r>
              <a:rPr sz="1800" b="1" dirty="0">
                <a:latin typeface="Times New Roman"/>
                <a:cs typeface="Times New Roman"/>
              </a:rPr>
              <a:t>mid-cycle</a:t>
            </a:r>
            <a:r>
              <a:rPr sz="1800" b="1" spc="-45" dirty="0">
                <a:latin typeface="Times New Roman"/>
                <a:cs typeface="Times New Roman"/>
              </a:rPr>
              <a:t> </a:t>
            </a:r>
            <a:r>
              <a:rPr sz="1800" b="1" spc="-5" dirty="0">
                <a:latin typeface="Times New Roman"/>
                <a:cs typeface="Times New Roman"/>
              </a:rPr>
              <a:t>in</a:t>
            </a:r>
            <a:r>
              <a:rPr sz="1800" b="1" spc="-15" dirty="0">
                <a:latin typeface="Times New Roman"/>
                <a:cs typeface="Times New Roman"/>
              </a:rPr>
              <a:t> </a:t>
            </a:r>
            <a:r>
              <a:rPr sz="1800" b="1" spc="-5" dirty="0">
                <a:latin typeface="Times New Roman"/>
                <a:cs typeface="Times New Roman"/>
              </a:rPr>
              <a:t>other </a:t>
            </a:r>
            <a:r>
              <a:rPr sz="1800" b="1" spc="-434" dirty="0">
                <a:latin typeface="Times New Roman"/>
                <a:cs typeface="Times New Roman"/>
              </a:rPr>
              <a:t> </a:t>
            </a:r>
            <a:r>
              <a:rPr sz="1800" b="1" spc="-5" dirty="0">
                <a:latin typeface="Times New Roman"/>
                <a:cs typeface="Times New Roman"/>
              </a:rPr>
              <a:t>normal</a:t>
            </a:r>
            <a:endParaRPr sz="1800">
              <a:latin typeface="Times New Roman"/>
              <a:cs typeface="Times New Roman"/>
            </a:endParaRPr>
          </a:p>
          <a:p>
            <a:pPr marL="200025">
              <a:lnSpc>
                <a:spcPct val="100000"/>
              </a:lnSpc>
            </a:pPr>
            <a:r>
              <a:rPr sz="1800" b="1" dirty="0">
                <a:latin typeface="Times New Roman"/>
                <a:cs typeface="Times New Roman"/>
              </a:rPr>
              <a:t>Cycles</a:t>
            </a:r>
            <a:r>
              <a:rPr sz="1800" b="1" spc="400" dirty="0">
                <a:latin typeface="Times New Roman"/>
                <a:cs typeface="Times New Roman"/>
              </a:rPr>
              <a:t> </a:t>
            </a:r>
            <a:r>
              <a:rPr sz="1800" b="1" dirty="0">
                <a:latin typeface="Times New Roman"/>
                <a:cs typeface="Times New Roman"/>
              </a:rPr>
              <a:t>(not</a:t>
            </a:r>
            <a:r>
              <a:rPr sz="1800" b="1" spc="-20" dirty="0">
                <a:latin typeface="Times New Roman"/>
                <a:cs typeface="Times New Roman"/>
              </a:rPr>
              <a:t> </a:t>
            </a:r>
            <a:r>
              <a:rPr sz="1800" b="1" dirty="0">
                <a:latin typeface="Times New Roman"/>
                <a:cs typeface="Times New Roman"/>
              </a:rPr>
              <a:t>28</a:t>
            </a:r>
            <a:r>
              <a:rPr sz="1800" b="1" spc="-10" dirty="0">
                <a:latin typeface="Times New Roman"/>
                <a:cs typeface="Times New Roman"/>
              </a:rPr>
              <a:t> </a:t>
            </a:r>
            <a:r>
              <a:rPr sz="1800" b="1" dirty="0">
                <a:latin typeface="Times New Roman"/>
                <a:cs typeface="Times New Roman"/>
              </a:rPr>
              <a:t>days)</a:t>
            </a:r>
            <a:endParaRPr sz="1800">
              <a:latin typeface="Times New Roman"/>
              <a:cs typeface="Times New Roman"/>
            </a:endParaRPr>
          </a:p>
        </p:txBody>
      </p:sp>
      <p:sp>
        <p:nvSpPr>
          <p:cNvPr id="9" name="object 9"/>
          <p:cNvSpPr txBox="1"/>
          <p:nvPr/>
        </p:nvSpPr>
        <p:spPr>
          <a:xfrm>
            <a:off x="9332595" y="4124960"/>
            <a:ext cx="2819400" cy="2308860"/>
          </a:xfrm>
          <a:prstGeom prst="rect">
            <a:avLst/>
          </a:prstGeom>
          <a:ln w="12192">
            <a:solidFill>
              <a:srgbClr val="4471C4"/>
            </a:solidFill>
          </a:ln>
        </p:spPr>
        <p:txBody>
          <a:bodyPr vert="horz" wrap="square" lIns="0" tIns="39370" rIns="0" bIns="0" rtlCol="0">
            <a:spAutoFit/>
          </a:bodyPr>
          <a:lstStyle/>
          <a:p>
            <a:pPr marL="92710">
              <a:lnSpc>
                <a:spcPct val="100000"/>
              </a:lnSpc>
              <a:spcBef>
                <a:spcPts val="310"/>
              </a:spcBef>
            </a:pPr>
            <a:r>
              <a:rPr sz="1800" b="1" u="heavy" spc="-5" dirty="0">
                <a:uFill>
                  <a:solidFill>
                    <a:srgbClr val="000000"/>
                  </a:solidFill>
                </a:uFill>
                <a:latin typeface="Times New Roman"/>
                <a:cs typeface="Times New Roman"/>
              </a:rPr>
              <a:t>Cumulus</a:t>
            </a:r>
            <a:r>
              <a:rPr sz="1800" b="1" u="heavy" spc="-15" dirty="0">
                <a:uFill>
                  <a:solidFill>
                    <a:srgbClr val="000000"/>
                  </a:solidFill>
                </a:uFill>
                <a:latin typeface="Times New Roman"/>
                <a:cs typeface="Times New Roman"/>
              </a:rPr>
              <a:t> </a:t>
            </a:r>
            <a:r>
              <a:rPr sz="1800" b="1" u="heavy" spc="-5" dirty="0">
                <a:uFill>
                  <a:solidFill>
                    <a:srgbClr val="000000"/>
                  </a:solidFill>
                </a:uFill>
                <a:latin typeface="Times New Roman"/>
                <a:cs typeface="Times New Roman"/>
              </a:rPr>
              <a:t>oophorus</a:t>
            </a:r>
            <a:endParaRPr sz="1800" dirty="0">
              <a:latin typeface="Times New Roman"/>
              <a:cs typeface="Times New Roman"/>
            </a:endParaRPr>
          </a:p>
          <a:p>
            <a:pPr marL="92710">
              <a:lnSpc>
                <a:spcPct val="100000"/>
              </a:lnSpc>
            </a:pPr>
            <a:r>
              <a:rPr sz="1800" spc="-5" dirty="0">
                <a:latin typeface="Times New Roman"/>
                <a:cs typeface="Times New Roman"/>
              </a:rPr>
              <a:t>Consists</a:t>
            </a:r>
            <a:r>
              <a:rPr sz="1800" spc="-35" dirty="0">
                <a:latin typeface="Times New Roman"/>
                <a:cs typeface="Times New Roman"/>
              </a:rPr>
              <a:t> </a:t>
            </a:r>
            <a:r>
              <a:rPr sz="1800" dirty="0">
                <a:latin typeface="Times New Roman"/>
                <a:cs typeface="Times New Roman"/>
              </a:rPr>
              <a:t>of:</a:t>
            </a:r>
          </a:p>
          <a:p>
            <a:pPr marL="92710" marR="1110615">
              <a:lnSpc>
                <a:spcPct val="100000"/>
              </a:lnSpc>
            </a:pPr>
            <a:r>
              <a:rPr sz="1800" dirty="0">
                <a:latin typeface="Times New Roman"/>
                <a:cs typeface="Times New Roman"/>
              </a:rPr>
              <a:t>1-Granulosa</a:t>
            </a:r>
            <a:r>
              <a:rPr sz="1800" spc="-95" dirty="0">
                <a:latin typeface="Times New Roman"/>
                <a:cs typeface="Times New Roman"/>
              </a:rPr>
              <a:t> </a:t>
            </a:r>
            <a:r>
              <a:rPr sz="1800" dirty="0">
                <a:latin typeface="Times New Roman"/>
                <a:cs typeface="Times New Roman"/>
              </a:rPr>
              <a:t>cells </a:t>
            </a:r>
            <a:r>
              <a:rPr sz="1800" spc="-434" dirty="0">
                <a:latin typeface="Times New Roman"/>
                <a:cs typeface="Times New Roman"/>
              </a:rPr>
              <a:t> </a:t>
            </a:r>
            <a:r>
              <a:rPr sz="1800" dirty="0">
                <a:latin typeface="Times New Roman"/>
                <a:cs typeface="Times New Roman"/>
              </a:rPr>
              <a:t>2-Zona</a:t>
            </a:r>
            <a:r>
              <a:rPr sz="1800" spc="-50" dirty="0">
                <a:latin typeface="Times New Roman"/>
                <a:cs typeface="Times New Roman"/>
              </a:rPr>
              <a:t> </a:t>
            </a:r>
            <a:r>
              <a:rPr sz="1800" dirty="0">
                <a:latin typeface="Times New Roman"/>
                <a:cs typeface="Times New Roman"/>
              </a:rPr>
              <a:t>pellucida</a:t>
            </a:r>
          </a:p>
          <a:p>
            <a:pPr marL="92710" marR="563880">
              <a:lnSpc>
                <a:spcPct val="100000"/>
              </a:lnSpc>
              <a:buSzPct val="94444"/>
              <a:buAutoNum type="arabicPlain" startAt="3"/>
              <a:tabLst>
                <a:tab pos="284480" algn="l"/>
              </a:tabLst>
            </a:pPr>
            <a:r>
              <a:rPr sz="1800" b="1" spc="-5" dirty="0">
                <a:latin typeface="Times New Roman"/>
                <a:cs typeface="Times New Roman"/>
              </a:rPr>
              <a:t>Secondary </a:t>
            </a:r>
            <a:r>
              <a:rPr sz="1800" b="1" dirty="0">
                <a:latin typeface="Times New Roman"/>
                <a:cs typeface="Times New Roman"/>
              </a:rPr>
              <a:t>oocyte </a:t>
            </a:r>
            <a:r>
              <a:rPr sz="1800" b="1" spc="5" dirty="0">
                <a:latin typeface="Times New Roman"/>
                <a:cs typeface="Times New Roman"/>
              </a:rPr>
              <a:t> </a:t>
            </a:r>
            <a:r>
              <a:rPr sz="1800" b="1" spc="-5" dirty="0">
                <a:latin typeface="Times New Roman"/>
                <a:cs typeface="Times New Roman"/>
              </a:rPr>
              <a:t>arrested</a:t>
            </a:r>
            <a:r>
              <a:rPr sz="1800" b="1" spc="-40" dirty="0">
                <a:latin typeface="Times New Roman"/>
                <a:cs typeface="Times New Roman"/>
              </a:rPr>
              <a:t> </a:t>
            </a:r>
            <a:r>
              <a:rPr sz="1800" b="1" spc="-5" dirty="0">
                <a:latin typeface="Times New Roman"/>
                <a:cs typeface="Times New Roman"/>
              </a:rPr>
              <a:t>in</a:t>
            </a:r>
            <a:r>
              <a:rPr sz="1800" b="1" spc="-15" dirty="0">
                <a:latin typeface="Times New Roman"/>
                <a:cs typeface="Times New Roman"/>
              </a:rPr>
              <a:t> </a:t>
            </a:r>
            <a:r>
              <a:rPr sz="1800" b="1" spc="-5" dirty="0">
                <a:solidFill>
                  <a:srgbClr val="00AFEF"/>
                </a:solidFill>
                <a:latin typeface="Times New Roman"/>
                <a:cs typeface="Times New Roman"/>
              </a:rPr>
              <a:t>metaphase </a:t>
            </a:r>
            <a:r>
              <a:rPr sz="1800" b="1" spc="-434" dirty="0">
                <a:solidFill>
                  <a:srgbClr val="00AFEF"/>
                </a:solidFill>
                <a:latin typeface="Times New Roman"/>
                <a:cs typeface="Times New Roman"/>
              </a:rPr>
              <a:t> </a:t>
            </a:r>
            <a:r>
              <a:rPr sz="1800" b="1" spc="-5" dirty="0">
                <a:solidFill>
                  <a:srgbClr val="00AFEF"/>
                </a:solidFill>
                <a:latin typeface="Times New Roman"/>
                <a:cs typeface="Times New Roman"/>
              </a:rPr>
              <a:t>stage</a:t>
            </a:r>
            <a:r>
              <a:rPr sz="1800" b="1" spc="-10" dirty="0">
                <a:solidFill>
                  <a:srgbClr val="00AFEF"/>
                </a:solidFill>
                <a:latin typeface="Times New Roman"/>
                <a:cs typeface="Times New Roman"/>
              </a:rPr>
              <a:t> </a:t>
            </a:r>
            <a:r>
              <a:rPr sz="1800" b="1" dirty="0">
                <a:latin typeface="Times New Roman"/>
                <a:cs typeface="Times New Roman"/>
              </a:rPr>
              <a:t>of </a:t>
            </a:r>
            <a:r>
              <a:rPr sz="1800" b="1" spc="-5" dirty="0">
                <a:latin typeface="Times New Roman"/>
                <a:cs typeface="Times New Roman"/>
              </a:rPr>
              <a:t>meiosis</a:t>
            </a:r>
            <a:r>
              <a:rPr sz="1800" b="1" spc="-10" dirty="0">
                <a:latin typeface="Times New Roman"/>
                <a:cs typeface="Times New Roman"/>
              </a:rPr>
              <a:t> </a:t>
            </a:r>
            <a:r>
              <a:rPr sz="1800" b="1" spc="-5" dirty="0">
                <a:latin typeface="Times New Roman"/>
                <a:cs typeface="Times New Roman"/>
              </a:rPr>
              <a:t>ΙΙ</a:t>
            </a:r>
            <a:endParaRPr sz="1800" dirty="0">
              <a:latin typeface="Times New Roman"/>
              <a:cs typeface="Times New Roman"/>
            </a:endParaRPr>
          </a:p>
          <a:p>
            <a:pPr marL="283845" indent="-191770">
              <a:lnSpc>
                <a:spcPct val="100000"/>
              </a:lnSpc>
              <a:buSzPct val="94444"/>
              <a:buAutoNum type="arabicPlain" startAt="3"/>
              <a:tabLst>
                <a:tab pos="284480" algn="l"/>
              </a:tabLst>
            </a:pPr>
            <a:r>
              <a:rPr sz="1800" b="1" u="heavy" dirty="0">
                <a:solidFill>
                  <a:srgbClr val="538235"/>
                </a:solidFill>
                <a:uFill>
                  <a:solidFill>
                    <a:srgbClr val="538235"/>
                  </a:solidFill>
                </a:uFill>
                <a:latin typeface="Times New Roman"/>
                <a:cs typeface="Times New Roman"/>
              </a:rPr>
              <a:t>First</a:t>
            </a:r>
            <a:r>
              <a:rPr sz="1800" b="1" u="heavy" spc="-20" dirty="0">
                <a:solidFill>
                  <a:srgbClr val="538235"/>
                </a:solidFill>
                <a:uFill>
                  <a:solidFill>
                    <a:srgbClr val="538235"/>
                  </a:solidFill>
                </a:uFill>
                <a:latin typeface="Times New Roman"/>
                <a:cs typeface="Times New Roman"/>
              </a:rPr>
              <a:t> </a:t>
            </a:r>
            <a:r>
              <a:rPr sz="1800" b="1" u="heavy" spc="-5" dirty="0">
                <a:solidFill>
                  <a:srgbClr val="538235"/>
                </a:solidFill>
                <a:uFill>
                  <a:solidFill>
                    <a:srgbClr val="538235"/>
                  </a:solidFill>
                </a:uFill>
                <a:latin typeface="Times New Roman"/>
                <a:cs typeface="Times New Roman"/>
              </a:rPr>
              <a:t>polar</a:t>
            </a:r>
            <a:r>
              <a:rPr sz="1800" b="1" u="heavy" spc="-50" dirty="0">
                <a:solidFill>
                  <a:srgbClr val="538235"/>
                </a:solidFill>
                <a:uFill>
                  <a:solidFill>
                    <a:srgbClr val="538235"/>
                  </a:solidFill>
                </a:uFill>
                <a:latin typeface="Times New Roman"/>
                <a:cs typeface="Times New Roman"/>
              </a:rPr>
              <a:t> </a:t>
            </a:r>
            <a:r>
              <a:rPr sz="1800" b="1" u="heavy" spc="-5" dirty="0">
                <a:solidFill>
                  <a:srgbClr val="538235"/>
                </a:solidFill>
                <a:uFill>
                  <a:solidFill>
                    <a:srgbClr val="538235"/>
                  </a:solidFill>
                </a:uFill>
                <a:latin typeface="Times New Roman"/>
                <a:cs typeface="Times New Roman"/>
              </a:rPr>
              <a:t>body!</a:t>
            </a:r>
            <a:endParaRPr sz="1800" dirty="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29611" y="818388"/>
            <a:ext cx="6252972" cy="5055219"/>
          </a:xfrm>
          <a:prstGeom prst="rect">
            <a:avLst/>
          </a:prstGeom>
        </p:spPr>
      </p:pic>
      <p:sp>
        <p:nvSpPr>
          <p:cNvPr id="3" name="object 3"/>
          <p:cNvSpPr txBox="1"/>
          <p:nvPr/>
        </p:nvSpPr>
        <p:spPr>
          <a:xfrm>
            <a:off x="8823706" y="2030348"/>
            <a:ext cx="3195955" cy="1397635"/>
          </a:xfrm>
          <a:prstGeom prst="rect">
            <a:avLst/>
          </a:prstGeom>
        </p:spPr>
        <p:txBody>
          <a:bodyPr vert="horz" wrap="square" lIns="0" tIns="12700" rIns="0" bIns="0" rtlCol="0">
            <a:spAutoFit/>
          </a:bodyPr>
          <a:lstStyle/>
          <a:p>
            <a:pPr marL="203200" indent="-191135">
              <a:lnSpc>
                <a:spcPct val="100000"/>
              </a:lnSpc>
              <a:spcBef>
                <a:spcPts val="100"/>
              </a:spcBef>
              <a:buSzPct val="94444"/>
              <a:buAutoNum type="arabicPlain"/>
              <a:tabLst>
                <a:tab pos="203835" algn="l"/>
              </a:tabLst>
            </a:pPr>
            <a:r>
              <a:rPr sz="1800" dirty="0">
                <a:latin typeface="Times New Roman"/>
                <a:cs typeface="Times New Roman"/>
              </a:rPr>
              <a:t>Granulosa</a:t>
            </a:r>
            <a:r>
              <a:rPr sz="1800" spc="-25" dirty="0">
                <a:latin typeface="Times New Roman"/>
                <a:cs typeface="Times New Roman"/>
              </a:rPr>
              <a:t> </a:t>
            </a:r>
            <a:r>
              <a:rPr sz="1800" dirty="0">
                <a:latin typeface="Times New Roman"/>
                <a:cs typeface="Times New Roman"/>
              </a:rPr>
              <a:t>cells</a:t>
            </a:r>
            <a:r>
              <a:rPr sz="1800" spc="-40" dirty="0">
                <a:latin typeface="Times New Roman"/>
                <a:cs typeface="Times New Roman"/>
              </a:rPr>
              <a:t> </a:t>
            </a:r>
            <a:r>
              <a:rPr sz="1800" dirty="0">
                <a:latin typeface="Times New Roman"/>
                <a:cs typeface="Times New Roman"/>
              </a:rPr>
              <a:t>(Corona</a:t>
            </a:r>
            <a:r>
              <a:rPr sz="1800" spc="-30" dirty="0">
                <a:latin typeface="Times New Roman"/>
                <a:cs typeface="Times New Roman"/>
              </a:rPr>
              <a:t> </a:t>
            </a:r>
            <a:r>
              <a:rPr sz="1800" dirty="0">
                <a:latin typeface="Times New Roman"/>
                <a:cs typeface="Times New Roman"/>
              </a:rPr>
              <a:t>radiata)</a:t>
            </a:r>
            <a:endParaRPr sz="1800">
              <a:latin typeface="Times New Roman"/>
              <a:cs typeface="Times New Roman"/>
            </a:endParaRPr>
          </a:p>
          <a:p>
            <a:pPr marL="203835" indent="-191770">
              <a:lnSpc>
                <a:spcPct val="100000"/>
              </a:lnSpc>
              <a:buSzPct val="94444"/>
              <a:buAutoNum type="arabicPlain"/>
              <a:tabLst>
                <a:tab pos="204470" algn="l"/>
              </a:tabLst>
            </a:pPr>
            <a:r>
              <a:rPr sz="1800" dirty="0">
                <a:latin typeface="Times New Roman"/>
                <a:cs typeface="Times New Roman"/>
              </a:rPr>
              <a:t>Zona</a:t>
            </a:r>
            <a:r>
              <a:rPr sz="1800" spc="-45" dirty="0">
                <a:latin typeface="Times New Roman"/>
                <a:cs typeface="Times New Roman"/>
              </a:rPr>
              <a:t> </a:t>
            </a:r>
            <a:r>
              <a:rPr sz="1800" dirty="0">
                <a:latin typeface="Times New Roman"/>
                <a:cs typeface="Times New Roman"/>
              </a:rPr>
              <a:t>pellucida</a:t>
            </a:r>
            <a:endParaRPr sz="1800">
              <a:latin typeface="Times New Roman"/>
              <a:cs typeface="Times New Roman"/>
            </a:endParaRPr>
          </a:p>
          <a:p>
            <a:pPr marL="12700" marR="164465">
              <a:lnSpc>
                <a:spcPct val="100000"/>
              </a:lnSpc>
              <a:buSzPct val="94444"/>
              <a:buAutoNum type="arabicPlain"/>
              <a:tabLst>
                <a:tab pos="203835" algn="l"/>
              </a:tabLst>
            </a:pPr>
            <a:r>
              <a:rPr sz="1800" b="1" spc="-5" dirty="0">
                <a:latin typeface="Times New Roman"/>
                <a:cs typeface="Times New Roman"/>
              </a:rPr>
              <a:t>Secondary</a:t>
            </a:r>
            <a:r>
              <a:rPr sz="1800" b="1" spc="-20" dirty="0">
                <a:latin typeface="Times New Roman"/>
                <a:cs typeface="Times New Roman"/>
              </a:rPr>
              <a:t> </a:t>
            </a:r>
            <a:r>
              <a:rPr sz="1800" b="1" dirty="0">
                <a:latin typeface="Times New Roman"/>
                <a:cs typeface="Times New Roman"/>
              </a:rPr>
              <a:t>oocyte</a:t>
            </a:r>
            <a:r>
              <a:rPr sz="1800" b="1" spc="-25" dirty="0">
                <a:latin typeface="Times New Roman"/>
                <a:cs typeface="Times New Roman"/>
              </a:rPr>
              <a:t> </a:t>
            </a:r>
            <a:r>
              <a:rPr sz="1800" b="1" spc="-5" dirty="0">
                <a:latin typeface="Times New Roman"/>
                <a:cs typeface="Times New Roman"/>
              </a:rPr>
              <a:t>arrested</a:t>
            </a:r>
            <a:r>
              <a:rPr sz="1800" b="1" spc="-25" dirty="0">
                <a:latin typeface="Times New Roman"/>
                <a:cs typeface="Times New Roman"/>
              </a:rPr>
              <a:t> </a:t>
            </a:r>
            <a:r>
              <a:rPr sz="1800" b="1" spc="-5" dirty="0">
                <a:latin typeface="Times New Roman"/>
                <a:cs typeface="Times New Roman"/>
              </a:rPr>
              <a:t>in </a:t>
            </a:r>
            <a:r>
              <a:rPr sz="1800" b="1" spc="-434" dirty="0">
                <a:latin typeface="Times New Roman"/>
                <a:cs typeface="Times New Roman"/>
              </a:rPr>
              <a:t> </a:t>
            </a:r>
            <a:r>
              <a:rPr sz="1800" b="1" spc="-5" dirty="0">
                <a:solidFill>
                  <a:srgbClr val="00AFEF"/>
                </a:solidFill>
                <a:latin typeface="Times New Roman"/>
                <a:cs typeface="Times New Roman"/>
              </a:rPr>
              <a:t>metaphase </a:t>
            </a:r>
            <a:r>
              <a:rPr sz="1800" b="1" dirty="0">
                <a:solidFill>
                  <a:srgbClr val="00AFEF"/>
                </a:solidFill>
                <a:latin typeface="Times New Roman"/>
                <a:cs typeface="Times New Roman"/>
              </a:rPr>
              <a:t>stage </a:t>
            </a:r>
            <a:r>
              <a:rPr sz="1800" b="1" dirty="0">
                <a:latin typeface="Times New Roman"/>
                <a:cs typeface="Times New Roman"/>
              </a:rPr>
              <a:t>of </a:t>
            </a:r>
            <a:r>
              <a:rPr sz="1800" b="1" spc="-5" dirty="0">
                <a:latin typeface="Times New Roman"/>
                <a:cs typeface="Times New Roman"/>
              </a:rPr>
              <a:t>meiosis ΙΙ </a:t>
            </a:r>
            <a:r>
              <a:rPr sz="1800" b="1" dirty="0">
                <a:solidFill>
                  <a:srgbClr val="538235"/>
                </a:solidFill>
                <a:latin typeface="Times New Roman"/>
                <a:cs typeface="Times New Roman"/>
              </a:rPr>
              <a:t> </a:t>
            </a:r>
            <a:r>
              <a:rPr sz="1800" b="1" u="heavy" dirty="0">
                <a:solidFill>
                  <a:srgbClr val="538235"/>
                </a:solidFill>
                <a:uFill>
                  <a:solidFill>
                    <a:srgbClr val="538235"/>
                  </a:solidFill>
                </a:uFill>
                <a:latin typeface="Times New Roman"/>
                <a:cs typeface="Times New Roman"/>
              </a:rPr>
              <a:t>4-First</a:t>
            </a:r>
            <a:r>
              <a:rPr sz="1800" b="1" u="heavy" spc="-5" dirty="0">
                <a:solidFill>
                  <a:srgbClr val="538235"/>
                </a:solidFill>
                <a:uFill>
                  <a:solidFill>
                    <a:srgbClr val="538235"/>
                  </a:solidFill>
                </a:uFill>
                <a:latin typeface="Times New Roman"/>
                <a:cs typeface="Times New Roman"/>
              </a:rPr>
              <a:t> polar</a:t>
            </a:r>
            <a:r>
              <a:rPr sz="1800" b="1" u="heavy" spc="-35" dirty="0">
                <a:solidFill>
                  <a:srgbClr val="538235"/>
                </a:solidFill>
                <a:uFill>
                  <a:solidFill>
                    <a:srgbClr val="538235"/>
                  </a:solidFill>
                </a:uFill>
                <a:latin typeface="Times New Roman"/>
                <a:cs typeface="Times New Roman"/>
              </a:rPr>
              <a:t> </a:t>
            </a:r>
            <a:r>
              <a:rPr sz="1800" b="1" u="heavy" spc="-5" dirty="0">
                <a:solidFill>
                  <a:srgbClr val="538235"/>
                </a:solidFill>
                <a:uFill>
                  <a:solidFill>
                    <a:srgbClr val="538235"/>
                  </a:solidFill>
                </a:uFill>
                <a:latin typeface="Times New Roman"/>
                <a:cs typeface="Times New Roman"/>
              </a:rPr>
              <a:t>body!</a:t>
            </a:r>
            <a:endParaRPr sz="1800">
              <a:latin typeface="Times New Roman"/>
              <a:cs typeface="Times New Roman"/>
            </a:endParaRPr>
          </a:p>
        </p:txBody>
      </p:sp>
      <p:grpSp>
        <p:nvGrpSpPr>
          <p:cNvPr id="4" name="object 4"/>
          <p:cNvGrpSpPr/>
          <p:nvPr/>
        </p:nvGrpSpPr>
        <p:grpSpPr>
          <a:xfrm>
            <a:off x="2378963" y="-42672"/>
            <a:ext cx="6456681" cy="3647312"/>
            <a:chOff x="2378963" y="-42672"/>
            <a:chExt cx="6456681" cy="3647312"/>
          </a:xfrm>
        </p:grpSpPr>
        <p:sp>
          <p:nvSpPr>
            <p:cNvPr id="5" name="object 5"/>
            <p:cNvSpPr/>
            <p:nvPr/>
          </p:nvSpPr>
          <p:spPr>
            <a:xfrm>
              <a:off x="7286244" y="2116200"/>
              <a:ext cx="1549400" cy="1488440"/>
            </a:xfrm>
            <a:custGeom>
              <a:avLst/>
              <a:gdLst/>
              <a:ahLst/>
              <a:cxnLst/>
              <a:rect l="l" t="t" r="r" b="b"/>
              <a:pathLst>
                <a:path w="1549400" h="1488439">
                  <a:moveTo>
                    <a:pt x="1545463" y="664972"/>
                  </a:moveTo>
                  <a:lnTo>
                    <a:pt x="1540637" y="607314"/>
                  </a:lnTo>
                  <a:lnTo>
                    <a:pt x="170675" y="721753"/>
                  </a:lnTo>
                  <a:lnTo>
                    <a:pt x="165862" y="664083"/>
                  </a:lnTo>
                  <a:lnTo>
                    <a:pt x="0" y="765175"/>
                  </a:lnTo>
                  <a:lnTo>
                    <a:pt x="180340" y="837184"/>
                  </a:lnTo>
                  <a:lnTo>
                    <a:pt x="175717" y="781939"/>
                  </a:lnTo>
                  <a:lnTo>
                    <a:pt x="175514" y="779538"/>
                  </a:lnTo>
                  <a:lnTo>
                    <a:pt x="1545463" y="664972"/>
                  </a:lnTo>
                  <a:close/>
                </a:path>
                <a:path w="1549400" h="1488439">
                  <a:moveTo>
                    <a:pt x="1545844" y="63119"/>
                  </a:moveTo>
                  <a:lnTo>
                    <a:pt x="1542542" y="5207"/>
                  </a:lnTo>
                  <a:lnTo>
                    <a:pt x="639610" y="57886"/>
                  </a:lnTo>
                  <a:lnTo>
                    <a:pt x="636270" y="0"/>
                  </a:lnTo>
                  <a:lnTo>
                    <a:pt x="467868" y="96901"/>
                  </a:lnTo>
                  <a:lnTo>
                    <a:pt x="646303" y="173482"/>
                  </a:lnTo>
                  <a:lnTo>
                    <a:pt x="643051" y="117348"/>
                  </a:lnTo>
                  <a:lnTo>
                    <a:pt x="642950" y="115671"/>
                  </a:lnTo>
                  <a:lnTo>
                    <a:pt x="1545844" y="63119"/>
                  </a:lnTo>
                  <a:close/>
                </a:path>
                <a:path w="1549400" h="1488439">
                  <a:moveTo>
                    <a:pt x="1549400" y="1181227"/>
                  </a:moveTo>
                  <a:lnTo>
                    <a:pt x="1538605" y="1124331"/>
                  </a:lnTo>
                  <a:lnTo>
                    <a:pt x="218630" y="1374355"/>
                  </a:lnTo>
                  <a:lnTo>
                    <a:pt x="207899" y="1317498"/>
                  </a:lnTo>
                  <a:lnTo>
                    <a:pt x="53340" y="1435100"/>
                  </a:lnTo>
                  <a:lnTo>
                    <a:pt x="240157" y="1488186"/>
                  </a:lnTo>
                  <a:lnTo>
                    <a:pt x="230403" y="1436624"/>
                  </a:lnTo>
                  <a:lnTo>
                    <a:pt x="229387" y="1431264"/>
                  </a:lnTo>
                  <a:lnTo>
                    <a:pt x="1549400" y="1181227"/>
                  </a:lnTo>
                  <a:close/>
                </a:path>
              </a:pathLst>
            </a:custGeom>
            <a:solidFill>
              <a:srgbClr val="000000"/>
            </a:solidFill>
          </p:spPr>
          <p:txBody>
            <a:bodyPr wrap="square" lIns="0" tIns="0" rIns="0" bIns="0" rtlCol="0"/>
            <a:lstStyle/>
            <a:p>
              <a:endParaRPr/>
            </a:p>
          </p:txBody>
        </p:sp>
        <p:sp>
          <p:nvSpPr>
            <p:cNvPr id="6" name="object 6"/>
            <p:cNvSpPr/>
            <p:nvPr/>
          </p:nvSpPr>
          <p:spPr>
            <a:xfrm>
              <a:off x="2378963" y="-42672"/>
              <a:ext cx="6103620" cy="861060"/>
            </a:xfrm>
            <a:custGeom>
              <a:avLst/>
              <a:gdLst/>
              <a:ahLst/>
              <a:cxnLst/>
              <a:rect l="l" t="t" r="r" b="b"/>
              <a:pathLst>
                <a:path w="6103620" h="861060">
                  <a:moveTo>
                    <a:pt x="6103620" y="0"/>
                  </a:moveTo>
                  <a:lnTo>
                    <a:pt x="0" y="0"/>
                  </a:lnTo>
                  <a:lnTo>
                    <a:pt x="0" y="861059"/>
                  </a:lnTo>
                  <a:lnTo>
                    <a:pt x="6103620" y="861059"/>
                  </a:lnTo>
                  <a:lnTo>
                    <a:pt x="6103620" y="0"/>
                  </a:lnTo>
                  <a:close/>
                </a:path>
              </a:pathLst>
            </a:custGeom>
            <a:solidFill>
              <a:srgbClr val="6FAC46"/>
            </a:solidFill>
          </p:spPr>
          <p:txBody>
            <a:bodyPr wrap="square" lIns="0" tIns="0" rIns="0" bIns="0" rtlCol="0"/>
            <a:lstStyle/>
            <a:p>
              <a:endParaRPr/>
            </a:p>
          </p:txBody>
        </p:sp>
        <p:sp>
          <p:nvSpPr>
            <p:cNvPr id="7" name="object 7"/>
            <p:cNvSpPr/>
            <p:nvPr/>
          </p:nvSpPr>
          <p:spPr>
            <a:xfrm>
              <a:off x="2378963" y="-42672"/>
              <a:ext cx="6103620" cy="861060"/>
            </a:xfrm>
            <a:custGeom>
              <a:avLst/>
              <a:gdLst/>
              <a:ahLst/>
              <a:cxnLst/>
              <a:rect l="l" t="t" r="r" b="b"/>
              <a:pathLst>
                <a:path w="6103620" h="861060">
                  <a:moveTo>
                    <a:pt x="0" y="861059"/>
                  </a:moveTo>
                  <a:lnTo>
                    <a:pt x="6103620" y="861059"/>
                  </a:lnTo>
                  <a:lnTo>
                    <a:pt x="6103620" y="0"/>
                  </a:lnTo>
                  <a:lnTo>
                    <a:pt x="0" y="0"/>
                  </a:lnTo>
                  <a:lnTo>
                    <a:pt x="0" y="861059"/>
                  </a:lnTo>
                  <a:close/>
                </a:path>
              </a:pathLst>
            </a:custGeom>
            <a:ln w="19812">
              <a:solidFill>
                <a:srgbClr val="FFFFFF"/>
              </a:solidFill>
            </a:ln>
          </p:spPr>
          <p:txBody>
            <a:bodyPr wrap="square" lIns="0" tIns="0" rIns="0" bIns="0" rtlCol="0"/>
            <a:lstStyle/>
            <a:p>
              <a:endParaRPr/>
            </a:p>
          </p:txBody>
        </p:sp>
      </p:grpSp>
      <p:sp>
        <p:nvSpPr>
          <p:cNvPr id="8" name="object 8"/>
          <p:cNvSpPr txBox="1">
            <a:spLocks noGrp="1"/>
          </p:cNvSpPr>
          <p:nvPr>
            <p:ph type="title"/>
          </p:nvPr>
        </p:nvSpPr>
        <p:spPr>
          <a:xfrm>
            <a:off x="2392734" y="36068"/>
            <a:ext cx="5786120" cy="782320"/>
          </a:xfrm>
          <a:prstGeom prst="rect">
            <a:avLst/>
          </a:prstGeom>
        </p:spPr>
        <p:txBody>
          <a:bodyPr vert="horz" wrap="square" lIns="0" tIns="15875" rIns="0" bIns="0" rtlCol="0">
            <a:spAutoFit/>
          </a:bodyPr>
          <a:lstStyle/>
          <a:p>
            <a:pPr marL="251460" marR="5080" indent="-239395">
              <a:lnSpc>
                <a:spcPct val="98800"/>
              </a:lnSpc>
              <a:spcBef>
                <a:spcPts val="125"/>
              </a:spcBef>
            </a:pPr>
            <a:r>
              <a:rPr sz="1800" spc="-5" dirty="0"/>
              <a:t>Some of</a:t>
            </a:r>
            <a:r>
              <a:rPr sz="1800" spc="15" dirty="0"/>
              <a:t> </a:t>
            </a:r>
            <a:r>
              <a:rPr sz="1800" spc="-5" dirty="0"/>
              <a:t>the</a:t>
            </a:r>
            <a:r>
              <a:rPr sz="1800" dirty="0"/>
              <a:t> </a:t>
            </a:r>
            <a:r>
              <a:rPr sz="1800" spc="-5" dirty="0"/>
              <a:t>granulosa</a:t>
            </a:r>
            <a:r>
              <a:rPr sz="1800" spc="10" dirty="0"/>
              <a:t> </a:t>
            </a:r>
            <a:r>
              <a:rPr sz="1800" dirty="0"/>
              <a:t>cells</a:t>
            </a:r>
            <a:r>
              <a:rPr sz="1800" spc="10" dirty="0"/>
              <a:t> </a:t>
            </a:r>
            <a:r>
              <a:rPr sz="1800" dirty="0"/>
              <a:t>will</a:t>
            </a:r>
            <a:r>
              <a:rPr sz="1800" spc="-20" dirty="0"/>
              <a:t> </a:t>
            </a:r>
            <a:r>
              <a:rPr sz="1800" dirty="0"/>
              <a:t>arrange </a:t>
            </a:r>
            <a:r>
              <a:rPr sz="1800" spc="-5" dirty="0"/>
              <a:t>themselves</a:t>
            </a:r>
            <a:r>
              <a:rPr sz="1800" dirty="0"/>
              <a:t> </a:t>
            </a:r>
            <a:r>
              <a:rPr sz="1800" spc="-10" dirty="0"/>
              <a:t>around </a:t>
            </a:r>
            <a:r>
              <a:rPr sz="1800" spc="-434" dirty="0"/>
              <a:t> </a:t>
            </a:r>
            <a:r>
              <a:rPr sz="1800" spc="-5" dirty="0"/>
              <a:t>the</a:t>
            </a:r>
            <a:r>
              <a:rPr sz="1800" spc="-15" dirty="0"/>
              <a:t> </a:t>
            </a:r>
            <a:r>
              <a:rPr sz="1800" spc="-5" dirty="0"/>
              <a:t>zona</a:t>
            </a:r>
            <a:r>
              <a:rPr sz="1800" spc="15" dirty="0"/>
              <a:t> </a:t>
            </a:r>
            <a:r>
              <a:rPr sz="1800" dirty="0"/>
              <a:t>pellucida</a:t>
            </a:r>
            <a:r>
              <a:rPr sz="1800" spc="-10" dirty="0"/>
              <a:t> </a:t>
            </a:r>
            <a:r>
              <a:rPr sz="1800" dirty="0"/>
              <a:t>to</a:t>
            </a:r>
            <a:r>
              <a:rPr sz="1800" spc="-5" dirty="0"/>
              <a:t> </a:t>
            </a:r>
            <a:r>
              <a:rPr sz="1800" dirty="0"/>
              <a:t>form</a:t>
            </a:r>
            <a:r>
              <a:rPr sz="1800" spc="10" dirty="0"/>
              <a:t> </a:t>
            </a:r>
            <a:r>
              <a:rPr sz="3200" spc="-10" dirty="0"/>
              <a:t>Corona</a:t>
            </a:r>
            <a:r>
              <a:rPr sz="3200" spc="-30" dirty="0"/>
              <a:t> </a:t>
            </a:r>
            <a:r>
              <a:rPr sz="3200" dirty="0"/>
              <a:t>radiata</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296" y="861060"/>
            <a:ext cx="12027535" cy="1569720"/>
          </a:xfrm>
          <a:custGeom>
            <a:avLst/>
            <a:gdLst/>
            <a:ahLst/>
            <a:cxnLst/>
            <a:rect l="l" t="t" r="r" b="b"/>
            <a:pathLst>
              <a:path w="12027535" h="1569720">
                <a:moveTo>
                  <a:pt x="0" y="1569720"/>
                </a:moveTo>
                <a:lnTo>
                  <a:pt x="12027408" y="1569720"/>
                </a:lnTo>
                <a:lnTo>
                  <a:pt x="12027408" y="0"/>
                </a:lnTo>
                <a:lnTo>
                  <a:pt x="0" y="0"/>
                </a:lnTo>
                <a:lnTo>
                  <a:pt x="0" y="1569720"/>
                </a:lnTo>
                <a:close/>
              </a:path>
            </a:pathLst>
          </a:custGeom>
          <a:ln w="12192">
            <a:solidFill>
              <a:srgbClr val="EC7C30"/>
            </a:solidFill>
          </a:ln>
        </p:spPr>
        <p:txBody>
          <a:bodyPr wrap="square" lIns="0" tIns="0" rIns="0" bIns="0" rtlCol="0"/>
          <a:lstStyle/>
          <a:p>
            <a:endParaRPr/>
          </a:p>
        </p:txBody>
      </p:sp>
      <p:sp>
        <p:nvSpPr>
          <p:cNvPr id="3" name="object 3"/>
          <p:cNvSpPr txBox="1">
            <a:spLocks noGrp="1"/>
          </p:cNvSpPr>
          <p:nvPr>
            <p:ph type="title"/>
          </p:nvPr>
        </p:nvSpPr>
        <p:spPr>
          <a:xfrm>
            <a:off x="533400" y="978141"/>
            <a:ext cx="10515600" cy="1368323"/>
          </a:xfrm>
          <a:prstGeom prst="rect">
            <a:avLst/>
          </a:prstGeom>
        </p:spPr>
        <p:txBody>
          <a:bodyPr vert="horz" wrap="square" lIns="0" tIns="13970" rIns="0" bIns="0" rtlCol="0">
            <a:spAutoFit/>
          </a:bodyPr>
          <a:lstStyle/>
          <a:p>
            <a:pPr marL="13970" marR="5080" indent="-4445" algn="ctr">
              <a:lnSpc>
                <a:spcPct val="99700"/>
              </a:lnSpc>
              <a:spcBef>
                <a:spcPts val="110"/>
              </a:spcBef>
            </a:pPr>
            <a:r>
              <a:rPr sz="2200" b="1" dirty="0"/>
              <a:t>After ovulation, </a:t>
            </a:r>
            <a:r>
              <a:rPr sz="2200" b="1" u="heavy" dirty="0">
                <a:uFill>
                  <a:solidFill>
                    <a:srgbClr val="000000"/>
                  </a:solidFill>
                </a:uFill>
              </a:rPr>
              <a:t>granulosa</a:t>
            </a:r>
            <a:r>
              <a:rPr sz="2200" b="1" dirty="0"/>
              <a:t> </a:t>
            </a:r>
            <a:r>
              <a:rPr sz="2200" b="1" spc="-5" dirty="0"/>
              <a:t>cells remaining </a:t>
            </a:r>
            <a:r>
              <a:rPr sz="2200" b="1" dirty="0"/>
              <a:t>in the </a:t>
            </a:r>
            <a:r>
              <a:rPr sz="2200" b="1" spc="-5" dirty="0"/>
              <a:t>wall </a:t>
            </a:r>
            <a:r>
              <a:rPr sz="2200" b="1" dirty="0"/>
              <a:t>of the </a:t>
            </a:r>
            <a:r>
              <a:rPr sz="2200" b="1" spc="-5" dirty="0"/>
              <a:t>ruptured follicle, </a:t>
            </a:r>
            <a:r>
              <a:rPr sz="2200" b="1" dirty="0"/>
              <a:t>together </a:t>
            </a:r>
            <a:r>
              <a:rPr sz="2200" b="1" spc="-5" dirty="0"/>
              <a:t>with cells </a:t>
            </a:r>
            <a:r>
              <a:rPr sz="2200" b="1" spc="-10" dirty="0"/>
              <a:t>from </a:t>
            </a:r>
            <a:r>
              <a:rPr sz="2200" b="1" dirty="0"/>
              <a:t>the </a:t>
            </a:r>
            <a:r>
              <a:rPr sz="2200" b="1" spc="5" dirty="0"/>
              <a:t> </a:t>
            </a:r>
            <a:r>
              <a:rPr sz="2200" b="1" u="heavy" dirty="0">
                <a:uFill>
                  <a:solidFill>
                    <a:srgbClr val="000000"/>
                  </a:solidFill>
                </a:uFill>
              </a:rPr>
              <a:t>theca interna</a:t>
            </a:r>
            <a:r>
              <a:rPr sz="2200" b="1" dirty="0"/>
              <a:t>, </a:t>
            </a:r>
            <a:r>
              <a:rPr sz="2200" b="1" spc="-10" dirty="0"/>
              <a:t>are </a:t>
            </a:r>
            <a:r>
              <a:rPr sz="2200" b="1" dirty="0"/>
              <a:t>vascularized by </a:t>
            </a:r>
            <a:r>
              <a:rPr sz="2200" b="1" spc="-5" dirty="0"/>
              <a:t>surrounding </a:t>
            </a:r>
            <a:r>
              <a:rPr sz="2200" b="1" dirty="0"/>
              <a:t>vessels. Under the influence of LH, these </a:t>
            </a:r>
            <a:r>
              <a:rPr sz="2200" b="1" spc="-5" dirty="0"/>
              <a:t>cells </a:t>
            </a:r>
            <a:r>
              <a:rPr sz="2200" b="1" u="heavy" dirty="0">
                <a:uFill>
                  <a:solidFill>
                    <a:srgbClr val="000000"/>
                  </a:solidFill>
                </a:uFill>
              </a:rPr>
              <a:t>develop a </a:t>
            </a:r>
            <a:r>
              <a:rPr sz="2200" b="1" spc="5" dirty="0"/>
              <a:t> </a:t>
            </a:r>
            <a:r>
              <a:rPr sz="2200" b="1" u="heavy" dirty="0">
                <a:uFill>
                  <a:solidFill>
                    <a:srgbClr val="000000"/>
                  </a:solidFill>
                </a:uFill>
              </a:rPr>
              <a:t>yellowish</a:t>
            </a:r>
            <a:r>
              <a:rPr sz="2200" b="1" u="heavy" spc="-20" dirty="0">
                <a:uFill>
                  <a:solidFill>
                    <a:srgbClr val="000000"/>
                  </a:solidFill>
                </a:uFill>
              </a:rPr>
              <a:t> </a:t>
            </a:r>
            <a:r>
              <a:rPr sz="2200" b="1" u="heavy" dirty="0">
                <a:uFill>
                  <a:solidFill>
                    <a:srgbClr val="000000"/>
                  </a:solidFill>
                </a:uFill>
              </a:rPr>
              <a:t>pigment</a:t>
            </a:r>
            <a:r>
              <a:rPr sz="2200" b="1" u="heavy" spc="-25" dirty="0">
                <a:uFill>
                  <a:solidFill>
                    <a:srgbClr val="000000"/>
                  </a:solidFill>
                </a:uFill>
              </a:rPr>
              <a:t> </a:t>
            </a:r>
            <a:r>
              <a:rPr sz="2200" b="1" u="heavy" dirty="0">
                <a:uFill>
                  <a:solidFill>
                    <a:srgbClr val="000000"/>
                  </a:solidFill>
                </a:uFill>
              </a:rPr>
              <a:t>and</a:t>
            </a:r>
            <a:r>
              <a:rPr sz="2200" b="1" u="heavy" spc="-15" dirty="0">
                <a:uFill>
                  <a:solidFill>
                    <a:srgbClr val="000000"/>
                  </a:solidFill>
                </a:uFill>
              </a:rPr>
              <a:t> </a:t>
            </a:r>
            <a:r>
              <a:rPr sz="2200" b="1" u="heavy" dirty="0">
                <a:uFill>
                  <a:solidFill>
                    <a:srgbClr val="000000"/>
                  </a:solidFill>
                </a:uFill>
              </a:rPr>
              <a:t>change</a:t>
            </a:r>
            <a:r>
              <a:rPr sz="2200" b="1" u="heavy" spc="-5" dirty="0">
                <a:uFill>
                  <a:solidFill>
                    <a:srgbClr val="000000"/>
                  </a:solidFill>
                </a:uFill>
              </a:rPr>
              <a:t> </a:t>
            </a:r>
            <a:r>
              <a:rPr sz="2200" b="1" u="heavy" dirty="0">
                <a:uFill>
                  <a:solidFill>
                    <a:srgbClr val="000000"/>
                  </a:solidFill>
                </a:uFill>
              </a:rPr>
              <a:t>into</a:t>
            </a:r>
            <a:r>
              <a:rPr sz="2200" b="1" u="heavy" spc="-5" dirty="0">
                <a:uFill>
                  <a:solidFill>
                    <a:srgbClr val="000000"/>
                  </a:solidFill>
                </a:uFill>
              </a:rPr>
              <a:t> </a:t>
            </a:r>
            <a:r>
              <a:rPr sz="2200" b="1" u="heavy" dirty="0">
                <a:uFill>
                  <a:solidFill>
                    <a:srgbClr val="000000"/>
                  </a:solidFill>
                </a:uFill>
              </a:rPr>
              <a:t>lutein</a:t>
            </a:r>
            <a:r>
              <a:rPr sz="2200" b="1" u="heavy" spc="-20" dirty="0">
                <a:uFill>
                  <a:solidFill>
                    <a:srgbClr val="000000"/>
                  </a:solidFill>
                </a:uFill>
              </a:rPr>
              <a:t> </a:t>
            </a:r>
            <a:r>
              <a:rPr sz="2200" b="1" u="heavy" spc="-5" dirty="0">
                <a:uFill>
                  <a:solidFill>
                    <a:srgbClr val="000000"/>
                  </a:solidFill>
                </a:uFill>
              </a:rPr>
              <a:t>cells</a:t>
            </a:r>
            <a:r>
              <a:rPr sz="2200" b="1" spc="-5" dirty="0"/>
              <a:t>,</a:t>
            </a:r>
            <a:r>
              <a:rPr sz="2200" b="1" spc="-15" dirty="0"/>
              <a:t> </a:t>
            </a:r>
            <a:r>
              <a:rPr sz="2200" b="1" spc="-10" dirty="0"/>
              <a:t>which</a:t>
            </a:r>
            <a:r>
              <a:rPr sz="2200" b="1" spc="45" dirty="0"/>
              <a:t> </a:t>
            </a:r>
            <a:r>
              <a:rPr sz="2200" b="1" spc="-5" dirty="0"/>
              <a:t>form</a:t>
            </a:r>
            <a:r>
              <a:rPr sz="2200" b="1" spc="5" dirty="0"/>
              <a:t> </a:t>
            </a:r>
            <a:r>
              <a:rPr sz="2200" b="1" dirty="0"/>
              <a:t>the</a:t>
            </a:r>
            <a:r>
              <a:rPr sz="2200" b="1" spc="20" dirty="0"/>
              <a:t> </a:t>
            </a:r>
            <a:r>
              <a:rPr sz="2200" b="1" u="heavy" spc="-5" dirty="0">
                <a:uFill>
                  <a:solidFill>
                    <a:srgbClr val="000000"/>
                  </a:solidFill>
                </a:uFill>
              </a:rPr>
              <a:t>corpus</a:t>
            </a:r>
            <a:r>
              <a:rPr sz="2200" b="1" u="heavy" spc="15" dirty="0">
                <a:uFill>
                  <a:solidFill>
                    <a:srgbClr val="000000"/>
                  </a:solidFill>
                </a:uFill>
              </a:rPr>
              <a:t> </a:t>
            </a:r>
            <a:r>
              <a:rPr sz="2200" b="1" u="heavy" spc="-5" dirty="0">
                <a:uFill>
                  <a:solidFill>
                    <a:srgbClr val="000000"/>
                  </a:solidFill>
                </a:uFill>
              </a:rPr>
              <a:t>luteum</a:t>
            </a:r>
            <a:r>
              <a:rPr sz="2200" b="1" u="heavy" spc="20" dirty="0">
                <a:uFill>
                  <a:solidFill>
                    <a:srgbClr val="000000"/>
                  </a:solidFill>
                </a:uFill>
              </a:rPr>
              <a:t> </a:t>
            </a:r>
            <a:r>
              <a:rPr sz="2200" b="1" spc="-5" dirty="0"/>
              <a:t>and</a:t>
            </a:r>
            <a:r>
              <a:rPr sz="2200" b="1" spc="5" dirty="0"/>
              <a:t> </a:t>
            </a:r>
            <a:r>
              <a:rPr sz="2200" b="1" spc="-15" dirty="0"/>
              <a:t>secrete </a:t>
            </a:r>
            <a:r>
              <a:rPr sz="2200" b="1" spc="-685" dirty="0"/>
              <a:t> </a:t>
            </a:r>
            <a:r>
              <a:rPr sz="2200" b="1" spc="-10" dirty="0"/>
              <a:t>estrogens</a:t>
            </a:r>
            <a:r>
              <a:rPr sz="2200" b="1" spc="-20" dirty="0"/>
              <a:t> </a:t>
            </a:r>
            <a:r>
              <a:rPr sz="2200" b="1" spc="-5" dirty="0"/>
              <a:t>and</a:t>
            </a:r>
            <a:r>
              <a:rPr sz="2200" b="1" spc="10" dirty="0"/>
              <a:t> </a:t>
            </a:r>
            <a:r>
              <a:rPr sz="2200" b="1" spc="-15" dirty="0"/>
              <a:t>progesterone</a:t>
            </a:r>
            <a:endParaRPr sz="2200" b="1" dirty="0"/>
          </a:p>
        </p:txBody>
      </p:sp>
      <p:grpSp>
        <p:nvGrpSpPr>
          <p:cNvPr id="4" name="object 4"/>
          <p:cNvGrpSpPr/>
          <p:nvPr/>
        </p:nvGrpSpPr>
        <p:grpSpPr>
          <a:xfrm>
            <a:off x="2660904" y="0"/>
            <a:ext cx="6870700" cy="900430"/>
            <a:chOff x="2660904" y="0"/>
            <a:chExt cx="6870700" cy="900430"/>
          </a:xfrm>
        </p:grpSpPr>
        <p:sp>
          <p:nvSpPr>
            <p:cNvPr id="5" name="object 5"/>
            <p:cNvSpPr/>
            <p:nvPr/>
          </p:nvSpPr>
          <p:spPr>
            <a:xfrm>
              <a:off x="2667000" y="0"/>
              <a:ext cx="6858000" cy="707390"/>
            </a:xfrm>
            <a:custGeom>
              <a:avLst/>
              <a:gdLst/>
              <a:ahLst/>
              <a:cxnLst/>
              <a:rect l="l" t="t" r="r" b="b"/>
              <a:pathLst>
                <a:path w="6858000" h="707390">
                  <a:moveTo>
                    <a:pt x="0" y="707136"/>
                  </a:moveTo>
                  <a:lnTo>
                    <a:pt x="6858000" y="707136"/>
                  </a:lnTo>
                  <a:lnTo>
                    <a:pt x="6858000" y="0"/>
                  </a:lnTo>
                  <a:lnTo>
                    <a:pt x="0" y="0"/>
                  </a:lnTo>
                  <a:lnTo>
                    <a:pt x="0" y="707136"/>
                  </a:lnTo>
                  <a:close/>
                </a:path>
              </a:pathLst>
            </a:custGeom>
            <a:ln w="12192">
              <a:solidFill>
                <a:srgbClr val="EC7C3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883152" y="528840"/>
              <a:ext cx="4435602" cy="364985"/>
            </a:xfrm>
            <a:prstGeom prst="rect">
              <a:avLst/>
            </a:prstGeom>
          </p:spPr>
        </p:pic>
        <p:pic>
          <p:nvPicPr>
            <p:cNvPr id="7" name="object 7"/>
            <p:cNvPicPr/>
            <p:nvPr/>
          </p:nvPicPr>
          <p:blipFill>
            <a:blip r:embed="rId3" cstate="print"/>
            <a:stretch>
              <a:fillRect/>
            </a:stretch>
          </p:blipFill>
          <p:spPr>
            <a:xfrm>
              <a:off x="3896233" y="192785"/>
              <a:ext cx="4410583" cy="351536"/>
            </a:xfrm>
            <a:prstGeom prst="rect">
              <a:avLst/>
            </a:prstGeom>
          </p:spPr>
        </p:pic>
        <p:pic>
          <p:nvPicPr>
            <p:cNvPr id="8" name="object 8"/>
            <p:cNvPicPr/>
            <p:nvPr/>
          </p:nvPicPr>
          <p:blipFill>
            <a:blip r:embed="rId4" cstate="print"/>
            <a:stretch>
              <a:fillRect/>
            </a:stretch>
          </p:blipFill>
          <p:spPr>
            <a:xfrm>
              <a:off x="5134864" y="215138"/>
              <a:ext cx="84455" cy="154940"/>
            </a:xfrm>
            <a:prstGeom prst="rect">
              <a:avLst/>
            </a:prstGeom>
          </p:spPr>
        </p:pic>
        <p:pic>
          <p:nvPicPr>
            <p:cNvPr id="9" name="object 9"/>
            <p:cNvPicPr/>
            <p:nvPr/>
          </p:nvPicPr>
          <p:blipFill>
            <a:blip r:embed="rId5" cstate="print"/>
            <a:stretch>
              <a:fillRect/>
            </a:stretch>
          </p:blipFill>
          <p:spPr>
            <a:xfrm>
              <a:off x="4766818" y="213994"/>
              <a:ext cx="111506" cy="156337"/>
            </a:xfrm>
            <a:prstGeom prst="rect">
              <a:avLst/>
            </a:prstGeom>
          </p:spPr>
        </p:pic>
        <p:sp>
          <p:nvSpPr>
            <p:cNvPr id="10" name="object 10"/>
            <p:cNvSpPr/>
            <p:nvPr/>
          </p:nvSpPr>
          <p:spPr>
            <a:xfrm>
              <a:off x="3896233" y="192785"/>
              <a:ext cx="4410710" cy="351790"/>
            </a:xfrm>
            <a:custGeom>
              <a:avLst/>
              <a:gdLst/>
              <a:ahLst/>
              <a:cxnLst/>
              <a:rect l="l" t="t" r="r" b="b"/>
              <a:pathLst>
                <a:path w="4410709" h="351790">
                  <a:moveTo>
                    <a:pt x="544702" y="18796"/>
                  </a:moveTo>
                  <a:lnTo>
                    <a:pt x="504126" y="30591"/>
                  </a:lnTo>
                  <a:lnTo>
                    <a:pt x="474599" y="65913"/>
                  </a:lnTo>
                  <a:lnTo>
                    <a:pt x="459851" y="112982"/>
                  </a:lnTo>
                  <a:lnTo>
                    <a:pt x="454913" y="176911"/>
                  </a:lnTo>
                  <a:lnTo>
                    <a:pt x="456817" y="217080"/>
                  </a:lnTo>
                  <a:lnTo>
                    <a:pt x="472005" y="280656"/>
                  </a:lnTo>
                  <a:lnTo>
                    <a:pt x="496814" y="316612"/>
                  </a:lnTo>
                  <a:lnTo>
                    <a:pt x="544194" y="332740"/>
                  </a:lnTo>
                  <a:lnTo>
                    <a:pt x="556432" y="331976"/>
                  </a:lnTo>
                  <a:lnTo>
                    <a:pt x="597076" y="311253"/>
                  </a:lnTo>
                  <a:lnTo>
                    <a:pt x="620776" y="269748"/>
                  </a:lnTo>
                  <a:lnTo>
                    <a:pt x="629856" y="229568"/>
                  </a:lnTo>
                  <a:lnTo>
                    <a:pt x="632840" y="178816"/>
                  </a:lnTo>
                  <a:lnTo>
                    <a:pt x="632077" y="147647"/>
                  </a:lnTo>
                  <a:lnTo>
                    <a:pt x="625929" y="97788"/>
                  </a:lnTo>
                  <a:lnTo>
                    <a:pt x="606424" y="50895"/>
                  </a:lnTo>
                  <a:lnTo>
                    <a:pt x="568229" y="22209"/>
                  </a:lnTo>
                  <a:lnTo>
                    <a:pt x="544702" y="18796"/>
                  </a:lnTo>
                  <a:close/>
                </a:path>
                <a:path w="4410709" h="351790">
                  <a:moveTo>
                    <a:pt x="3950969" y="7620"/>
                  </a:moveTo>
                  <a:lnTo>
                    <a:pt x="4088257" y="7620"/>
                  </a:lnTo>
                  <a:lnTo>
                    <a:pt x="4182617" y="229235"/>
                  </a:lnTo>
                  <a:lnTo>
                    <a:pt x="4273803" y="7620"/>
                  </a:lnTo>
                  <a:lnTo>
                    <a:pt x="4410583" y="7620"/>
                  </a:lnTo>
                  <a:lnTo>
                    <a:pt x="4410583" y="16764"/>
                  </a:lnTo>
                  <a:lnTo>
                    <a:pt x="4399788" y="16764"/>
                  </a:lnTo>
                  <a:lnTo>
                    <a:pt x="4389882" y="16764"/>
                  </a:lnTo>
                  <a:lnTo>
                    <a:pt x="4363505" y="53336"/>
                  </a:lnTo>
                  <a:lnTo>
                    <a:pt x="4363339" y="64643"/>
                  </a:lnTo>
                  <a:lnTo>
                    <a:pt x="4363339" y="286131"/>
                  </a:lnTo>
                  <a:lnTo>
                    <a:pt x="4371594" y="326390"/>
                  </a:lnTo>
                  <a:lnTo>
                    <a:pt x="4390263" y="334518"/>
                  </a:lnTo>
                  <a:lnTo>
                    <a:pt x="4399788" y="334518"/>
                  </a:lnTo>
                  <a:lnTo>
                    <a:pt x="4410583" y="334518"/>
                  </a:lnTo>
                  <a:lnTo>
                    <a:pt x="4410583" y="343662"/>
                  </a:lnTo>
                  <a:lnTo>
                    <a:pt x="4235195" y="343662"/>
                  </a:lnTo>
                  <a:lnTo>
                    <a:pt x="4235195" y="334518"/>
                  </a:lnTo>
                  <a:lnTo>
                    <a:pt x="4246118" y="334518"/>
                  </a:lnTo>
                  <a:lnTo>
                    <a:pt x="4256023" y="334518"/>
                  </a:lnTo>
                  <a:lnTo>
                    <a:pt x="4263897" y="332740"/>
                  </a:lnTo>
                  <a:lnTo>
                    <a:pt x="4269867" y="329311"/>
                  </a:lnTo>
                  <a:lnTo>
                    <a:pt x="4274058" y="327025"/>
                  </a:lnTo>
                  <a:lnTo>
                    <a:pt x="4282567" y="286131"/>
                  </a:lnTo>
                  <a:lnTo>
                    <a:pt x="4282567" y="37084"/>
                  </a:lnTo>
                  <a:lnTo>
                    <a:pt x="4153662" y="343662"/>
                  </a:lnTo>
                  <a:lnTo>
                    <a:pt x="4147692" y="343662"/>
                  </a:lnTo>
                  <a:lnTo>
                    <a:pt x="4016883" y="39370"/>
                  </a:lnTo>
                  <a:lnTo>
                    <a:pt x="4016883" y="275971"/>
                  </a:lnTo>
                  <a:lnTo>
                    <a:pt x="4020312" y="314706"/>
                  </a:lnTo>
                  <a:lnTo>
                    <a:pt x="4055161" y="334019"/>
                  </a:lnTo>
                  <a:lnTo>
                    <a:pt x="4065905" y="334518"/>
                  </a:lnTo>
                  <a:lnTo>
                    <a:pt x="4065905" y="343662"/>
                  </a:lnTo>
                  <a:lnTo>
                    <a:pt x="3950969" y="343662"/>
                  </a:lnTo>
                  <a:lnTo>
                    <a:pt x="3950969" y="334518"/>
                  </a:lnTo>
                  <a:lnTo>
                    <a:pt x="3954398" y="334518"/>
                  </a:lnTo>
                  <a:lnTo>
                    <a:pt x="3961891" y="334645"/>
                  </a:lnTo>
                  <a:lnTo>
                    <a:pt x="3968749" y="333502"/>
                  </a:lnTo>
                  <a:lnTo>
                    <a:pt x="3997578" y="302514"/>
                  </a:lnTo>
                  <a:lnTo>
                    <a:pt x="3998087" y="292227"/>
                  </a:lnTo>
                  <a:lnTo>
                    <a:pt x="3998087" y="277241"/>
                  </a:lnTo>
                  <a:lnTo>
                    <a:pt x="3998087" y="64643"/>
                  </a:lnTo>
                  <a:lnTo>
                    <a:pt x="3989832" y="24892"/>
                  </a:lnTo>
                  <a:lnTo>
                    <a:pt x="3971036" y="16764"/>
                  </a:lnTo>
                  <a:lnTo>
                    <a:pt x="3961638" y="16764"/>
                  </a:lnTo>
                  <a:lnTo>
                    <a:pt x="3950969" y="16764"/>
                  </a:lnTo>
                  <a:lnTo>
                    <a:pt x="3950969" y="7620"/>
                  </a:lnTo>
                  <a:close/>
                </a:path>
                <a:path w="4410709" h="351790">
                  <a:moveTo>
                    <a:pt x="3586988" y="7620"/>
                  </a:moveTo>
                  <a:lnTo>
                    <a:pt x="3760342" y="7620"/>
                  </a:lnTo>
                  <a:lnTo>
                    <a:pt x="3760342" y="16764"/>
                  </a:lnTo>
                  <a:lnTo>
                    <a:pt x="3751707" y="16764"/>
                  </a:lnTo>
                  <a:lnTo>
                    <a:pt x="3742678" y="17025"/>
                  </a:lnTo>
                  <a:lnTo>
                    <a:pt x="3712098" y="44719"/>
                  </a:lnTo>
                  <a:lnTo>
                    <a:pt x="3711320" y="68072"/>
                  </a:lnTo>
                  <a:lnTo>
                    <a:pt x="3711320" y="232664"/>
                  </a:lnTo>
                  <a:lnTo>
                    <a:pt x="3715178" y="283134"/>
                  </a:lnTo>
                  <a:lnTo>
                    <a:pt x="3740531" y="316611"/>
                  </a:lnTo>
                  <a:lnTo>
                    <a:pt x="3780027" y="326263"/>
                  </a:lnTo>
                  <a:lnTo>
                    <a:pt x="3793146" y="325501"/>
                  </a:lnTo>
                  <a:lnTo>
                    <a:pt x="3835405" y="307326"/>
                  </a:lnTo>
                  <a:lnTo>
                    <a:pt x="3859379" y="267398"/>
                  </a:lnTo>
                  <a:lnTo>
                    <a:pt x="3864737" y="205105"/>
                  </a:lnTo>
                  <a:lnTo>
                    <a:pt x="3864737" y="68072"/>
                  </a:lnTo>
                  <a:lnTo>
                    <a:pt x="3856863" y="29464"/>
                  </a:lnTo>
                  <a:lnTo>
                    <a:pt x="3816603" y="16764"/>
                  </a:lnTo>
                  <a:lnTo>
                    <a:pt x="3816603" y="7620"/>
                  </a:lnTo>
                  <a:lnTo>
                    <a:pt x="3932809" y="7620"/>
                  </a:lnTo>
                  <a:lnTo>
                    <a:pt x="3932809" y="16764"/>
                  </a:lnTo>
                  <a:lnTo>
                    <a:pt x="3925950" y="16764"/>
                  </a:lnTo>
                  <a:lnTo>
                    <a:pt x="3916552" y="16764"/>
                  </a:lnTo>
                  <a:lnTo>
                    <a:pt x="3887333" y="44390"/>
                  </a:lnTo>
                  <a:lnTo>
                    <a:pt x="3885565" y="68072"/>
                  </a:lnTo>
                  <a:lnTo>
                    <a:pt x="3885565" y="195707"/>
                  </a:lnTo>
                  <a:lnTo>
                    <a:pt x="3885066" y="223260"/>
                  </a:lnTo>
                  <a:lnTo>
                    <a:pt x="3881118" y="265983"/>
                  </a:lnTo>
                  <a:lnTo>
                    <a:pt x="3864324" y="306419"/>
                  </a:lnTo>
                  <a:lnTo>
                    <a:pt x="3823211" y="339213"/>
                  </a:lnTo>
                  <a:lnTo>
                    <a:pt x="3781960" y="350174"/>
                  </a:lnTo>
                  <a:lnTo>
                    <a:pt x="3757167" y="351536"/>
                  </a:lnTo>
                  <a:lnTo>
                    <a:pt x="3736593" y="350819"/>
                  </a:lnTo>
                  <a:lnTo>
                    <a:pt x="3689731" y="339979"/>
                  </a:lnTo>
                  <a:lnTo>
                    <a:pt x="3651815" y="311153"/>
                  </a:lnTo>
                  <a:lnTo>
                    <a:pt x="3633882" y="270287"/>
                  </a:lnTo>
                  <a:lnTo>
                    <a:pt x="3630548" y="232664"/>
                  </a:lnTo>
                  <a:lnTo>
                    <a:pt x="3630548" y="68072"/>
                  </a:lnTo>
                  <a:lnTo>
                    <a:pt x="3630356" y="54953"/>
                  </a:lnTo>
                  <a:lnTo>
                    <a:pt x="3611383" y="18996"/>
                  </a:lnTo>
                  <a:lnTo>
                    <a:pt x="3586988" y="16764"/>
                  </a:lnTo>
                  <a:lnTo>
                    <a:pt x="3586988" y="7620"/>
                  </a:lnTo>
                  <a:close/>
                </a:path>
                <a:path w="4410709" h="351790">
                  <a:moveTo>
                    <a:pt x="3246882" y="7620"/>
                  </a:moveTo>
                  <a:lnTo>
                    <a:pt x="3528187" y="7620"/>
                  </a:lnTo>
                  <a:lnTo>
                    <a:pt x="3528187" y="107061"/>
                  </a:lnTo>
                  <a:lnTo>
                    <a:pt x="3518662" y="107061"/>
                  </a:lnTo>
                  <a:lnTo>
                    <a:pt x="3514756" y="90080"/>
                  </a:lnTo>
                  <a:lnTo>
                    <a:pt x="3510089" y="75707"/>
                  </a:lnTo>
                  <a:lnTo>
                    <a:pt x="3482832" y="41021"/>
                  </a:lnTo>
                  <a:lnTo>
                    <a:pt x="3441779" y="28067"/>
                  </a:lnTo>
                  <a:lnTo>
                    <a:pt x="3409695" y="26924"/>
                  </a:lnTo>
                  <a:lnTo>
                    <a:pt x="3375024" y="26924"/>
                  </a:lnTo>
                  <a:lnTo>
                    <a:pt x="3375024" y="163703"/>
                  </a:lnTo>
                  <a:lnTo>
                    <a:pt x="3381628" y="163703"/>
                  </a:lnTo>
                  <a:lnTo>
                    <a:pt x="3419723" y="152451"/>
                  </a:lnTo>
                  <a:lnTo>
                    <a:pt x="3439810" y="118856"/>
                  </a:lnTo>
                  <a:lnTo>
                    <a:pt x="3446398" y="84455"/>
                  </a:lnTo>
                  <a:lnTo>
                    <a:pt x="3455796" y="84455"/>
                  </a:lnTo>
                  <a:lnTo>
                    <a:pt x="3455796" y="260350"/>
                  </a:lnTo>
                  <a:lnTo>
                    <a:pt x="3446398" y="260350"/>
                  </a:lnTo>
                  <a:lnTo>
                    <a:pt x="3444470" y="246685"/>
                  </a:lnTo>
                  <a:lnTo>
                    <a:pt x="3441731" y="234283"/>
                  </a:lnTo>
                  <a:lnTo>
                    <a:pt x="3423539" y="197993"/>
                  </a:lnTo>
                  <a:lnTo>
                    <a:pt x="3386314" y="182756"/>
                  </a:lnTo>
                  <a:lnTo>
                    <a:pt x="3375024" y="182372"/>
                  </a:lnTo>
                  <a:lnTo>
                    <a:pt x="3375024" y="276987"/>
                  </a:lnTo>
                  <a:lnTo>
                    <a:pt x="3378962" y="315087"/>
                  </a:lnTo>
                  <a:lnTo>
                    <a:pt x="3386200" y="321056"/>
                  </a:lnTo>
                  <a:lnTo>
                    <a:pt x="3390391" y="323723"/>
                  </a:lnTo>
                  <a:lnTo>
                    <a:pt x="3397376" y="325120"/>
                  </a:lnTo>
                  <a:lnTo>
                    <a:pt x="3406901" y="325120"/>
                  </a:lnTo>
                  <a:lnTo>
                    <a:pt x="3426967" y="325120"/>
                  </a:lnTo>
                  <a:lnTo>
                    <a:pt x="3469465" y="319627"/>
                  </a:lnTo>
                  <a:lnTo>
                    <a:pt x="3515725" y="290915"/>
                  </a:lnTo>
                  <a:lnTo>
                    <a:pt x="3536108" y="257716"/>
                  </a:lnTo>
                  <a:lnTo>
                    <a:pt x="3543299" y="236855"/>
                  </a:lnTo>
                  <a:lnTo>
                    <a:pt x="3552443" y="236855"/>
                  </a:lnTo>
                  <a:lnTo>
                    <a:pt x="3537331" y="343662"/>
                  </a:lnTo>
                  <a:lnTo>
                    <a:pt x="3246882" y="343662"/>
                  </a:lnTo>
                  <a:lnTo>
                    <a:pt x="3246882" y="334518"/>
                  </a:lnTo>
                  <a:lnTo>
                    <a:pt x="3258058" y="334518"/>
                  </a:lnTo>
                  <a:lnTo>
                    <a:pt x="3267837" y="334518"/>
                  </a:lnTo>
                  <a:lnTo>
                    <a:pt x="3275584" y="332740"/>
                  </a:lnTo>
                  <a:lnTo>
                    <a:pt x="3281552" y="329311"/>
                  </a:lnTo>
                  <a:lnTo>
                    <a:pt x="3285870" y="327025"/>
                  </a:lnTo>
                  <a:lnTo>
                    <a:pt x="3294252" y="286131"/>
                  </a:lnTo>
                  <a:lnTo>
                    <a:pt x="3294252" y="65150"/>
                  </a:lnTo>
                  <a:lnTo>
                    <a:pt x="3288284" y="26924"/>
                  </a:lnTo>
                  <a:lnTo>
                    <a:pt x="3258058" y="16764"/>
                  </a:lnTo>
                  <a:lnTo>
                    <a:pt x="3246882" y="16764"/>
                  </a:lnTo>
                  <a:lnTo>
                    <a:pt x="3246882" y="7620"/>
                  </a:lnTo>
                  <a:close/>
                </a:path>
                <a:path w="4410709" h="351790">
                  <a:moveTo>
                    <a:pt x="2916682" y="7620"/>
                  </a:moveTo>
                  <a:lnTo>
                    <a:pt x="3218561" y="7620"/>
                  </a:lnTo>
                  <a:lnTo>
                    <a:pt x="3218561" y="98552"/>
                  </a:lnTo>
                  <a:lnTo>
                    <a:pt x="3209670" y="98552"/>
                  </a:lnTo>
                  <a:lnTo>
                    <a:pt x="3205573" y="83933"/>
                  </a:lnTo>
                  <a:lnTo>
                    <a:pt x="3201273" y="71516"/>
                  </a:lnTo>
                  <a:lnTo>
                    <a:pt x="3173479" y="35873"/>
                  </a:lnTo>
                  <a:lnTo>
                    <a:pt x="3132582" y="26924"/>
                  </a:lnTo>
                  <a:lnTo>
                    <a:pt x="3107563" y="26924"/>
                  </a:lnTo>
                  <a:lnTo>
                    <a:pt x="3107563" y="286131"/>
                  </a:lnTo>
                  <a:lnTo>
                    <a:pt x="3107731" y="297850"/>
                  </a:lnTo>
                  <a:lnTo>
                    <a:pt x="3127120" y="332867"/>
                  </a:lnTo>
                  <a:lnTo>
                    <a:pt x="3134614" y="334518"/>
                  </a:lnTo>
                  <a:lnTo>
                    <a:pt x="3144266" y="334518"/>
                  </a:lnTo>
                  <a:lnTo>
                    <a:pt x="3155315" y="334518"/>
                  </a:lnTo>
                  <a:lnTo>
                    <a:pt x="3155315" y="343662"/>
                  </a:lnTo>
                  <a:lnTo>
                    <a:pt x="2979419" y="343662"/>
                  </a:lnTo>
                  <a:lnTo>
                    <a:pt x="2979419" y="334518"/>
                  </a:lnTo>
                  <a:lnTo>
                    <a:pt x="2990595" y="334518"/>
                  </a:lnTo>
                  <a:lnTo>
                    <a:pt x="3000374" y="334518"/>
                  </a:lnTo>
                  <a:lnTo>
                    <a:pt x="3008121" y="332740"/>
                  </a:lnTo>
                  <a:lnTo>
                    <a:pt x="3014091" y="329311"/>
                  </a:lnTo>
                  <a:lnTo>
                    <a:pt x="3018409" y="327025"/>
                  </a:lnTo>
                  <a:lnTo>
                    <a:pt x="3027044" y="286131"/>
                  </a:lnTo>
                  <a:lnTo>
                    <a:pt x="3027044" y="26924"/>
                  </a:lnTo>
                  <a:lnTo>
                    <a:pt x="3002661" y="26924"/>
                  </a:lnTo>
                  <a:lnTo>
                    <a:pt x="2986871" y="27828"/>
                  </a:lnTo>
                  <a:lnTo>
                    <a:pt x="2943602" y="52474"/>
                  </a:lnTo>
                  <a:lnTo>
                    <a:pt x="2926207" y="98552"/>
                  </a:lnTo>
                  <a:lnTo>
                    <a:pt x="2916682" y="98552"/>
                  </a:lnTo>
                  <a:lnTo>
                    <a:pt x="2916682" y="7620"/>
                  </a:lnTo>
                  <a:close/>
                </a:path>
                <a:path w="4410709" h="351790">
                  <a:moveTo>
                    <a:pt x="2544571" y="7620"/>
                  </a:moveTo>
                  <a:lnTo>
                    <a:pt x="2717926" y="7620"/>
                  </a:lnTo>
                  <a:lnTo>
                    <a:pt x="2717926" y="16764"/>
                  </a:lnTo>
                  <a:lnTo>
                    <a:pt x="2709291" y="16764"/>
                  </a:lnTo>
                  <a:lnTo>
                    <a:pt x="2700262" y="17025"/>
                  </a:lnTo>
                  <a:lnTo>
                    <a:pt x="2669682" y="44719"/>
                  </a:lnTo>
                  <a:lnTo>
                    <a:pt x="2668905" y="68072"/>
                  </a:lnTo>
                  <a:lnTo>
                    <a:pt x="2668905" y="232664"/>
                  </a:lnTo>
                  <a:lnTo>
                    <a:pt x="2672762" y="283134"/>
                  </a:lnTo>
                  <a:lnTo>
                    <a:pt x="2698115" y="316611"/>
                  </a:lnTo>
                  <a:lnTo>
                    <a:pt x="2737612" y="326263"/>
                  </a:lnTo>
                  <a:lnTo>
                    <a:pt x="2750730" y="325501"/>
                  </a:lnTo>
                  <a:lnTo>
                    <a:pt x="2792989" y="307326"/>
                  </a:lnTo>
                  <a:lnTo>
                    <a:pt x="2816963" y="267398"/>
                  </a:lnTo>
                  <a:lnTo>
                    <a:pt x="2822320" y="205105"/>
                  </a:lnTo>
                  <a:lnTo>
                    <a:pt x="2822320" y="68072"/>
                  </a:lnTo>
                  <a:lnTo>
                    <a:pt x="2814446" y="29464"/>
                  </a:lnTo>
                  <a:lnTo>
                    <a:pt x="2774188" y="16764"/>
                  </a:lnTo>
                  <a:lnTo>
                    <a:pt x="2774188" y="7620"/>
                  </a:lnTo>
                  <a:lnTo>
                    <a:pt x="2890392" y="7620"/>
                  </a:lnTo>
                  <a:lnTo>
                    <a:pt x="2890392" y="16764"/>
                  </a:lnTo>
                  <a:lnTo>
                    <a:pt x="2883535" y="16764"/>
                  </a:lnTo>
                  <a:lnTo>
                    <a:pt x="2874137" y="16764"/>
                  </a:lnTo>
                  <a:lnTo>
                    <a:pt x="2844917" y="44390"/>
                  </a:lnTo>
                  <a:lnTo>
                    <a:pt x="2843148" y="68072"/>
                  </a:lnTo>
                  <a:lnTo>
                    <a:pt x="2843148" y="195707"/>
                  </a:lnTo>
                  <a:lnTo>
                    <a:pt x="2842650" y="223260"/>
                  </a:lnTo>
                  <a:lnTo>
                    <a:pt x="2838702" y="265983"/>
                  </a:lnTo>
                  <a:lnTo>
                    <a:pt x="2821908" y="306419"/>
                  </a:lnTo>
                  <a:lnTo>
                    <a:pt x="2780795" y="339213"/>
                  </a:lnTo>
                  <a:lnTo>
                    <a:pt x="2739544" y="350174"/>
                  </a:lnTo>
                  <a:lnTo>
                    <a:pt x="2714751" y="351536"/>
                  </a:lnTo>
                  <a:lnTo>
                    <a:pt x="2694177" y="350819"/>
                  </a:lnTo>
                  <a:lnTo>
                    <a:pt x="2647315" y="339979"/>
                  </a:lnTo>
                  <a:lnTo>
                    <a:pt x="2609399" y="311153"/>
                  </a:lnTo>
                  <a:lnTo>
                    <a:pt x="2591466" y="270287"/>
                  </a:lnTo>
                  <a:lnTo>
                    <a:pt x="2588132" y="232664"/>
                  </a:lnTo>
                  <a:lnTo>
                    <a:pt x="2588132" y="68072"/>
                  </a:lnTo>
                  <a:lnTo>
                    <a:pt x="2587940" y="54953"/>
                  </a:lnTo>
                  <a:lnTo>
                    <a:pt x="2568967" y="18996"/>
                  </a:lnTo>
                  <a:lnTo>
                    <a:pt x="2544571" y="16764"/>
                  </a:lnTo>
                  <a:lnTo>
                    <a:pt x="2544571" y="7620"/>
                  </a:lnTo>
                  <a:close/>
                </a:path>
                <a:path w="4410709" h="351790">
                  <a:moveTo>
                    <a:pt x="2203704" y="7620"/>
                  </a:moveTo>
                  <a:lnTo>
                    <a:pt x="2382901" y="7620"/>
                  </a:lnTo>
                  <a:lnTo>
                    <a:pt x="2382901" y="16764"/>
                  </a:lnTo>
                  <a:lnTo>
                    <a:pt x="2368295" y="16764"/>
                  </a:lnTo>
                  <a:lnTo>
                    <a:pt x="2358516" y="16764"/>
                  </a:lnTo>
                  <a:lnTo>
                    <a:pt x="2332513" y="44672"/>
                  </a:lnTo>
                  <a:lnTo>
                    <a:pt x="2331846" y="65150"/>
                  </a:lnTo>
                  <a:lnTo>
                    <a:pt x="2331846" y="279273"/>
                  </a:lnTo>
                  <a:lnTo>
                    <a:pt x="2340609" y="320294"/>
                  </a:lnTo>
                  <a:lnTo>
                    <a:pt x="2376424" y="324866"/>
                  </a:lnTo>
                  <a:lnTo>
                    <a:pt x="2404491" y="324866"/>
                  </a:lnTo>
                  <a:lnTo>
                    <a:pt x="2449067" y="315468"/>
                  </a:lnTo>
                  <a:lnTo>
                    <a:pt x="2479929" y="285623"/>
                  </a:lnTo>
                  <a:lnTo>
                    <a:pt x="2498663" y="244296"/>
                  </a:lnTo>
                  <a:lnTo>
                    <a:pt x="2504566" y="225679"/>
                  </a:lnTo>
                  <a:lnTo>
                    <a:pt x="2514727" y="225679"/>
                  </a:lnTo>
                  <a:lnTo>
                    <a:pt x="2502027" y="343662"/>
                  </a:lnTo>
                  <a:lnTo>
                    <a:pt x="2203704" y="343662"/>
                  </a:lnTo>
                  <a:lnTo>
                    <a:pt x="2203704" y="334518"/>
                  </a:lnTo>
                  <a:lnTo>
                    <a:pt x="2214879" y="334518"/>
                  </a:lnTo>
                  <a:lnTo>
                    <a:pt x="2224658" y="334518"/>
                  </a:lnTo>
                  <a:lnTo>
                    <a:pt x="2232405" y="332740"/>
                  </a:lnTo>
                  <a:lnTo>
                    <a:pt x="2238375" y="329311"/>
                  </a:lnTo>
                  <a:lnTo>
                    <a:pt x="2242692" y="327025"/>
                  </a:lnTo>
                  <a:lnTo>
                    <a:pt x="2251075" y="286131"/>
                  </a:lnTo>
                  <a:lnTo>
                    <a:pt x="2251075" y="65150"/>
                  </a:lnTo>
                  <a:lnTo>
                    <a:pt x="2242819" y="24892"/>
                  </a:lnTo>
                  <a:lnTo>
                    <a:pt x="2224278" y="16764"/>
                  </a:lnTo>
                  <a:lnTo>
                    <a:pt x="2214879" y="16764"/>
                  </a:lnTo>
                  <a:lnTo>
                    <a:pt x="2203704" y="16764"/>
                  </a:lnTo>
                  <a:lnTo>
                    <a:pt x="2203704" y="7620"/>
                  </a:lnTo>
                  <a:close/>
                </a:path>
                <a:path w="4410709" h="351790">
                  <a:moveTo>
                    <a:pt x="1427479" y="7620"/>
                  </a:moveTo>
                  <a:lnTo>
                    <a:pt x="1600834" y="7620"/>
                  </a:lnTo>
                  <a:lnTo>
                    <a:pt x="1600834" y="16764"/>
                  </a:lnTo>
                  <a:lnTo>
                    <a:pt x="1592199" y="16764"/>
                  </a:lnTo>
                  <a:lnTo>
                    <a:pt x="1583170" y="17025"/>
                  </a:lnTo>
                  <a:lnTo>
                    <a:pt x="1552590" y="44719"/>
                  </a:lnTo>
                  <a:lnTo>
                    <a:pt x="1551813" y="68072"/>
                  </a:lnTo>
                  <a:lnTo>
                    <a:pt x="1551813" y="232664"/>
                  </a:lnTo>
                  <a:lnTo>
                    <a:pt x="1555670" y="283134"/>
                  </a:lnTo>
                  <a:lnTo>
                    <a:pt x="1581022" y="316611"/>
                  </a:lnTo>
                  <a:lnTo>
                    <a:pt x="1620519" y="326263"/>
                  </a:lnTo>
                  <a:lnTo>
                    <a:pt x="1633638" y="325501"/>
                  </a:lnTo>
                  <a:lnTo>
                    <a:pt x="1675897" y="307326"/>
                  </a:lnTo>
                  <a:lnTo>
                    <a:pt x="1699871" y="267398"/>
                  </a:lnTo>
                  <a:lnTo>
                    <a:pt x="1705228" y="205105"/>
                  </a:lnTo>
                  <a:lnTo>
                    <a:pt x="1705228" y="68072"/>
                  </a:lnTo>
                  <a:lnTo>
                    <a:pt x="1697354" y="29464"/>
                  </a:lnTo>
                  <a:lnTo>
                    <a:pt x="1657095" y="16764"/>
                  </a:lnTo>
                  <a:lnTo>
                    <a:pt x="1657095" y="7620"/>
                  </a:lnTo>
                  <a:lnTo>
                    <a:pt x="1773301" y="7620"/>
                  </a:lnTo>
                  <a:lnTo>
                    <a:pt x="1773301" y="16764"/>
                  </a:lnTo>
                  <a:lnTo>
                    <a:pt x="1766442" y="16764"/>
                  </a:lnTo>
                  <a:lnTo>
                    <a:pt x="1757044" y="16764"/>
                  </a:lnTo>
                  <a:lnTo>
                    <a:pt x="1727825" y="44390"/>
                  </a:lnTo>
                  <a:lnTo>
                    <a:pt x="1726056" y="68072"/>
                  </a:lnTo>
                  <a:lnTo>
                    <a:pt x="1726056" y="195707"/>
                  </a:lnTo>
                  <a:lnTo>
                    <a:pt x="1725558" y="223260"/>
                  </a:lnTo>
                  <a:lnTo>
                    <a:pt x="1721610" y="265983"/>
                  </a:lnTo>
                  <a:lnTo>
                    <a:pt x="1704816" y="306419"/>
                  </a:lnTo>
                  <a:lnTo>
                    <a:pt x="1663703" y="339213"/>
                  </a:lnTo>
                  <a:lnTo>
                    <a:pt x="1622452" y="350174"/>
                  </a:lnTo>
                  <a:lnTo>
                    <a:pt x="1597659" y="351536"/>
                  </a:lnTo>
                  <a:lnTo>
                    <a:pt x="1577085" y="350819"/>
                  </a:lnTo>
                  <a:lnTo>
                    <a:pt x="1530222" y="339979"/>
                  </a:lnTo>
                  <a:lnTo>
                    <a:pt x="1492307" y="311153"/>
                  </a:lnTo>
                  <a:lnTo>
                    <a:pt x="1474374" y="270287"/>
                  </a:lnTo>
                  <a:lnTo>
                    <a:pt x="1471040" y="232664"/>
                  </a:lnTo>
                  <a:lnTo>
                    <a:pt x="1471040" y="68072"/>
                  </a:lnTo>
                  <a:lnTo>
                    <a:pt x="1470848" y="54953"/>
                  </a:lnTo>
                  <a:lnTo>
                    <a:pt x="1451875" y="18996"/>
                  </a:lnTo>
                  <a:lnTo>
                    <a:pt x="1427479" y="16764"/>
                  </a:lnTo>
                  <a:lnTo>
                    <a:pt x="1427479" y="7620"/>
                  </a:lnTo>
                  <a:close/>
                </a:path>
                <a:path w="4410709" h="351790">
                  <a:moveTo>
                    <a:pt x="1118996" y="7620"/>
                  </a:moveTo>
                  <a:lnTo>
                    <a:pt x="1265554" y="7620"/>
                  </a:lnTo>
                  <a:lnTo>
                    <a:pt x="1299126" y="9237"/>
                  </a:lnTo>
                  <a:lnTo>
                    <a:pt x="1351029" y="22139"/>
                  </a:lnTo>
                  <a:lnTo>
                    <a:pt x="1383075" y="47087"/>
                  </a:lnTo>
                  <a:lnTo>
                    <a:pt x="1400809" y="97790"/>
                  </a:lnTo>
                  <a:lnTo>
                    <a:pt x="1399545" y="113577"/>
                  </a:lnTo>
                  <a:lnTo>
                    <a:pt x="1380489" y="153797"/>
                  </a:lnTo>
                  <a:lnTo>
                    <a:pt x="1341342" y="180425"/>
                  </a:lnTo>
                  <a:lnTo>
                    <a:pt x="1292129" y="190007"/>
                  </a:lnTo>
                  <a:lnTo>
                    <a:pt x="1243202" y="191516"/>
                  </a:lnTo>
                  <a:lnTo>
                    <a:pt x="1243202" y="284734"/>
                  </a:lnTo>
                  <a:lnTo>
                    <a:pt x="1248790" y="323723"/>
                  </a:lnTo>
                  <a:lnTo>
                    <a:pt x="1289812" y="334518"/>
                  </a:lnTo>
                  <a:lnTo>
                    <a:pt x="1289812" y="343662"/>
                  </a:lnTo>
                  <a:lnTo>
                    <a:pt x="1118996" y="343662"/>
                  </a:lnTo>
                  <a:lnTo>
                    <a:pt x="1118996" y="334518"/>
                  </a:lnTo>
                  <a:lnTo>
                    <a:pt x="1129760" y="334236"/>
                  </a:lnTo>
                  <a:lnTo>
                    <a:pt x="1138618" y="333406"/>
                  </a:lnTo>
                  <a:lnTo>
                    <a:pt x="1165393" y="297072"/>
                  </a:lnTo>
                  <a:lnTo>
                    <a:pt x="1165605" y="284734"/>
                  </a:lnTo>
                  <a:lnTo>
                    <a:pt x="1165605" y="66675"/>
                  </a:lnTo>
                  <a:lnTo>
                    <a:pt x="1160017" y="27559"/>
                  </a:lnTo>
                  <a:lnTo>
                    <a:pt x="1118996" y="16764"/>
                  </a:lnTo>
                  <a:lnTo>
                    <a:pt x="1118996" y="7620"/>
                  </a:lnTo>
                  <a:close/>
                </a:path>
                <a:path w="4410709" h="351790">
                  <a:moveTo>
                    <a:pt x="749807" y="7620"/>
                  </a:moveTo>
                  <a:lnTo>
                    <a:pt x="905890" y="7620"/>
                  </a:lnTo>
                  <a:lnTo>
                    <a:pt x="934342" y="8145"/>
                  </a:lnTo>
                  <a:lnTo>
                    <a:pt x="979007" y="12388"/>
                  </a:lnTo>
                  <a:lnTo>
                    <a:pt x="1020794" y="28051"/>
                  </a:lnTo>
                  <a:lnTo>
                    <a:pt x="1049033" y="58949"/>
                  </a:lnTo>
                  <a:lnTo>
                    <a:pt x="1059052" y="100330"/>
                  </a:lnTo>
                  <a:lnTo>
                    <a:pt x="1057384" y="118096"/>
                  </a:lnTo>
                  <a:lnTo>
                    <a:pt x="1032255" y="161798"/>
                  </a:lnTo>
                  <a:lnTo>
                    <a:pt x="999001" y="180478"/>
                  </a:lnTo>
                  <a:lnTo>
                    <a:pt x="984503" y="184785"/>
                  </a:lnTo>
                  <a:lnTo>
                    <a:pt x="1065276" y="298577"/>
                  </a:lnTo>
                  <a:lnTo>
                    <a:pt x="1094613" y="331216"/>
                  </a:lnTo>
                  <a:lnTo>
                    <a:pt x="1111377" y="334518"/>
                  </a:lnTo>
                  <a:lnTo>
                    <a:pt x="1111377" y="343662"/>
                  </a:lnTo>
                  <a:lnTo>
                    <a:pt x="1005586" y="343662"/>
                  </a:lnTo>
                  <a:lnTo>
                    <a:pt x="897254" y="190500"/>
                  </a:lnTo>
                  <a:lnTo>
                    <a:pt x="875156" y="190500"/>
                  </a:lnTo>
                  <a:lnTo>
                    <a:pt x="875156" y="284734"/>
                  </a:lnTo>
                  <a:lnTo>
                    <a:pt x="875371" y="297092"/>
                  </a:lnTo>
                  <a:lnTo>
                    <a:pt x="895441" y="332160"/>
                  </a:lnTo>
                  <a:lnTo>
                    <a:pt x="921765" y="334518"/>
                  </a:lnTo>
                  <a:lnTo>
                    <a:pt x="921765" y="343662"/>
                  </a:lnTo>
                  <a:lnTo>
                    <a:pt x="749807" y="343662"/>
                  </a:lnTo>
                  <a:lnTo>
                    <a:pt x="749807" y="334518"/>
                  </a:lnTo>
                  <a:lnTo>
                    <a:pt x="760499" y="334236"/>
                  </a:lnTo>
                  <a:lnTo>
                    <a:pt x="769334" y="333406"/>
                  </a:lnTo>
                  <a:lnTo>
                    <a:pt x="796204" y="297072"/>
                  </a:lnTo>
                  <a:lnTo>
                    <a:pt x="796416" y="284734"/>
                  </a:lnTo>
                  <a:lnTo>
                    <a:pt x="796416" y="66675"/>
                  </a:lnTo>
                  <a:lnTo>
                    <a:pt x="790828" y="27559"/>
                  </a:lnTo>
                  <a:lnTo>
                    <a:pt x="749807" y="16764"/>
                  </a:lnTo>
                  <a:lnTo>
                    <a:pt x="749807" y="7620"/>
                  </a:lnTo>
                  <a:close/>
                </a:path>
                <a:path w="4410709" h="351790">
                  <a:moveTo>
                    <a:pt x="551561" y="2794"/>
                  </a:moveTo>
                  <a:lnTo>
                    <a:pt x="618505" y="14668"/>
                  </a:lnTo>
                  <a:lnTo>
                    <a:pt x="672211" y="49784"/>
                  </a:lnTo>
                  <a:lnTo>
                    <a:pt x="709818" y="105838"/>
                  </a:lnTo>
                  <a:lnTo>
                    <a:pt x="722376" y="174371"/>
                  </a:lnTo>
                  <a:lnTo>
                    <a:pt x="720040" y="205400"/>
                  </a:lnTo>
                  <a:lnTo>
                    <a:pt x="701319" y="261649"/>
                  </a:lnTo>
                  <a:lnTo>
                    <a:pt x="657596" y="315063"/>
                  </a:lnTo>
                  <a:lnTo>
                    <a:pt x="625173" y="335184"/>
                  </a:lnTo>
                  <a:lnTo>
                    <a:pt x="587630" y="347257"/>
                  </a:lnTo>
                  <a:lnTo>
                    <a:pt x="544956" y="351282"/>
                  </a:lnTo>
                  <a:lnTo>
                    <a:pt x="502187" y="347448"/>
                  </a:lnTo>
                  <a:lnTo>
                    <a:pt x="464550" y="335946"/>
                  </a:lnTo>
                  <a:lnTo>
                    <a:pt x="404621" y="289941"/>
                  </a:lnTo>
                  <a:lnTo>
                    <a:pt x="375300" y="236807"/>
                  </a:lnTo>
                  <a:lnTo>
                    <a:pt x="365505" y="174625"/>
                  </a:lnTo>
                  <a:lnTo>
                    <a:pt x="368694" y="138761"/>
                  </a:lnTo>
                  <a:lnTo>
                    <a:pt x="394170" y="76416"/>
                  </a:lnTo>
                  <a:lnTo>
                    <a:pt x="443339" y="28263"/>
                  </a:lnTo>
                  <a:lnTo>
                    <a:pt x="505962" y="4780"/>
                  </a:lnTo>
                  <a:lnTo>
                    <a:pt x="545083" y="2794"/>
                  </a:lnTo>
                  <a:lnTo>
                    <a:pt x="548386" y="2794"/>
                  </a:lnTo>
                  <a:lnTo>
                    <a:pt x="551561" y="2794"/>
                  </a:lnTo>
                  <a:close/>
                </a:path>
                <a:path w="4410709" h="351790">
                  <a:moveTo>
                    <a:pt x="1911603" y="0"/>
                  </a:moveTo>
                  <a:lnTo>
                    <a:pt x="1949493" y="5752"/>
                  </a:lnTo>
                  <a:lnTo>
                    <a:pt x="1982851" y="20320"/>
                  </a:lnTo>
                  <a:lnTo>
                    <a:pt x="1990725" y="22987"/>
                  </a:lnTo>
                  <a:lnTo>
                    <a:pt x="1995169" y="22987"/>
                  </a:lnTo>
                  <a:lnTo>
                    <a:pt x="1999488" y="22987"/>
                  </a:lnTo>
                  <a:lnTo>
                    <a:pt x="2002789" y="21717"/>
                  </a:lnTo>
                  <a:lnTo>
                    <a:pt x="2005329" y="19050"/>
                  </a:lnTo>
                  <a:lnTo>
                    <a:pt x="2007742" y="16383"/>
                  </a:lnTo>
                  <a:lnTo>
                    <a:pt x="2010155" y="10033"/>
                  </a:lnTo>
                  <a:lnTo>
                    <a:pt x="2012188" y="0"/>
                  </a:lnTo>
                  <a:lnTo>
                    <a:pt x="2019680" y="0"/>
                  </a:lnTo>
                  <a:lnTo>
                    <a:pt x="2022347" y="112014"/>
                  </a:lnTo>
                  <a:lnTo>
                    <a:pt x="2012188" y="112014"/>
                  </a:lnTo>
                  <a:lnTo>
                    <a:pt x="2007332" y="91987"/>
                  </a:lnTo>
                  <a:lnTo>
                    <a:pt x="1999821" y="74009"/>
                  </a:lnTo>
                  <a:lnTo>
                    <a:pt x="1962572" y="32954"/>
                  </a:lnTo>
                  <a:lnTo>
                    <a:pt x="1916049" y="18542"/>
                  </a:lnTo>
                  <a:lnTo>
                    <a:pt x="1904118" y="19395"/>
                  </a:lnTo>
                  <a:lnTo>
                    <a:pt x="1869616" y="39026"/>
                  </a:lnTo>
                  <a:lnTo>
                    <a:pt x="1861312" y="63119"/>
                  </a:lnTo>
                  <a:lnTo>
                    <a:pt x="1861312" y="70612"/>
                  </a:lnTo>
                  <a:lnTo>
                    <a:pt x="1889632" y="106045"/>
                  </a:lnTo>
                  <a:lnTo>
                    <a:pt x="1924208" y="125404"/>
                  </a:lnTo>
                  <a:lnTo>
                    <a:pt x="1943353" y="135000"/>
                  </a:lnTo>
                  <a:lnTo>
                    <a:pt x="1970456" y="149286"/>
                  </a:lnTo>
                  <a:lnTo>
                    <a:pt x="2010183" y="176666"/>
                  </a:lnTo>
                  <a:lnTo>
                    <a:pt x="2038111" y="217408"/>
                  </a:lnTo>
                  <a:lnTo>
                    <a:pt x="2043176" y="248793"/>
                  </a:lnTo>
                  <a:lnTo>
                    <a:pt x="2041128" y="269105"/>
                  </a:lnTo>
                  <a:lnTo>
                    <a:pt x="2024745" y="305300"/>
                  </a:lnTo>
                  <a:lnTo>
                    <a:pt x="1992854" y="334498"/>
                  </a:lnTo>
                  <a:lnTo>
                    <a:pt x="1951170" y="349650"/>
                  </a:lnTo>
                  <a:lnTo>
                    <a:pt x="1926970" y="351536"/>
                  </a:lnTo>
                  <a:lnTo>
                    <a:pt x="1919162" y="351343"/>
                  </a:lnTo>
                  <a:lnTo>
                    <a:pt x="1881092" y="343693"/>
                  </a:lnTo>
                  <a:lnTo>
                    <a:pt x="1853691" y="332867"/>
                  </a:lnTo>
                  <a:lnTo>
                    <a:pt x="1847088" y="331216"/>
                  </a:lnTo>
                  <a:lnTo>
                    <a:pt x="1842007" y="331216"/>
                  </a:lnTo>
                  <a:lnTo>
                    <a:pt x="1837689" y="331216"/>
                  </a:lnTo>
                  <a:lnTo>
                    <a:pt x="1833117" y="332867"/>
                  </a:lnTo>
                  <a:lnTo>
                    <a:pt x="1828418" y="336169"/>
                  </a:lnTo>
                  <a:lnTo>
                    <a:pt x="1823592" y="339471"/>
                  </a:lnTo>
                  <a:lnTo>
                    <a:pt x="1819655" y="344551"/>
                  </a:lnTo>
                  <a:lnTo>
                    <a:pt x="1816734" y="351282"/>
                  </a:lnTo>
                  <a:lnTo>
                    <a:pt x="1807590" y="351282"/>
                  </a:lnTo>
                  <a:lnTo>
                    <a:pt x="1807590" y="224409"/>
                  </a:lnTo>
                  <a:lnTo>
                    <a:pt x="1816734" y="224409"/>
                  </a:lnTo>
                  <a:lnTo>
                    <a:pt x="1823428" y="249598"/>
                  </a:lnTo>
                  <a:lnTo>
                    <a:pt x="1832657" y="271621"/>
                  </a:lnTo>
                  <a:lnTo>
                    <a:pt x="1858771" y="306070"/>
                  </a:lnTo>
                  <a:lnTo>
                    <a:pt x="1891061" y="327215"/>
                  </a:lnTo>
                  <a:lnTo>
                    <a:pt x="1925827" y="334264"/>
                  </a:lnTo>
                  <a:lnTo>
                    <a:pt x="1938948" y="333313"/>
                  </a:lnTo>
                  <a:lnTo>
                    <a:pt x="1977211" y="311243"/>
                  </a:lnTo>
                  <a:lnTo>
                    <a:pt x="1986533" y="283972"/>
                  </a:lnTo>
                  <a:lnTo>
                    <a:pt x="1986533" y="275971"/>
                  </a:lnTo>
                  <a:lnTo>
                    <a:pt x="1961006" y="239649"/>
                  </a:lnTo>
                  <a:lnTo>
                    <a:pt x="1915414" y="213614"/>
                  </a:lnTo>
                  <a:lnTo>
                    <a:pt x="1894077" y="202707"/>
                  </a:lnTo>
                  <a:lnTo>
                    <a:pt x="1861121" y="183467"/>
                  </a:lnTo>
                  <a:lnTo>
                    <a:pt x="1831689" y="158369"/>
                  </a:lnTo>
                  <a:lnTo>
                    <a:pt x="1810527" y="119125"/>
                  </a:lnTo>
                  <a:lnTo>
                    <a:pt x="1807844" y="96647"/>
                  </a:lnTo>
                  <a:lnTo>
                    <a:pt x="1809680" y="77289"/>
                  </a:lnTo>
                  <a:lnTo>
                    <a:pt x="1837308" y="28194"/>
                  </a:lnTo>
                  <a:lnTo>
                    <a:pt x="1870646" y="7048"/>
                  </a:lnTo>
                  <a:lnTo>
                    <a:pt x="1890172" y="1762"/>
                  </a:lnTo>
                  <a:lnTo>
                    <a:pt x="1911603" y="0"/>
                  </a:lnTo>
                  <a:close/>
                </a:path>
                <a:path w="4410709" h="351790">
                  <a:moveTo>
                    <a:pt x="183895" y="0"/>
                  </a:moveTo>
                  <a:lnTo>
                    <a:pt x="239242" y="8626"/>
                  </a:lnTo>
                  <a:lnTo>
                    <a:pt x="269081" y="19274"/>
                  </a:lnTo>
                  <a:lnTo>
                    <a:pt x="277367" y="22050"/>
                  </a:lnTo>
                  <a:lnTo>
                    <a:pt x="283559" y="23707"/>
                  </a:lnTo>
                  <a:lnTo>
                    <a:pt x="287654" y="24257"/>
                  </a:lnTo>
                  <a:lnTo>
                    <a:pt x="292988" y="24257"/>
                  </a:lnTo>
                  <a:lnTo>
                    <a:pt x="297561" y="22352"/>
                  </a:lnTo>
                  <a:lnTo>
                    <a:pt x="301497" y="18415"/>
                  </a:lnTo>
                  <a:lnTo>
                    <a:pt x="305307" y="14605"/>
                  </a:lnTo>
                  <a:lnTo>
                    <a:pt x="307847" y="8382"/>
                  </a:lnTo>
                  <a:lnTo>
                    <a:pt x="308990" y="0"/>
                  </a:lnTo>
                  <a:lnTo>
                    <a:pt x="318642" y="0"/>
                  </a:lnTo>
                  <a:lnTo>
                    <a:pt x="318642" y="116459"/>
                  </a:lnTo>
                  <a:lnTo>
                    <a:pt x="308990" y="116459"/>
                  </a:lnTo>
                  <a:lnTo>
                    <a:pt x="302373" y="94954"/>
                  </a:lnTo>
                  <a:lnTo>
                    <a:pt x="293385" y="76152"/>
                  </a:lnTo>
                  <a:lnTo>
                    <a:pt x="268350" y="46609"/>
                  </a:lnTo>
                  <a:lnTo>
                    <a:pt x="219273" y="23749"/>
                  </a:lnTo>
                  <a:lnTo>
                    <a:pt x="200913" y="22225"/>
                  </a:lnTo>
                  <a:lnTo>
                    <a:pt x="185529" y="23366"/>
                  </a:lnTo>
                  <a:lnTo>
                    <a:pt x="143255" y="40386"/>
                  </a:lnTo>
                  <a:lnTo>
                    <a:pt x="111752" y="73747"/>
                  </a:lnTo>
                  <a:lnTo>
                    <a:pt x="93059" y="127190"/>
                  </a:lnTo>
                  <a:lnTo>
                    <a:pt x="89153" y="170942"/>
                  </a:lnTo>
                  <a:lnTo>
                    <a:pt x="89868" y="192996"/>
                  </a:lnTo>
                  <a:lnTo>
                    <a:pt x="95583" y="234057"/>
                  </a:lnTo>
                  <a:lnTo>
                    <a:pt x="107106" y="270470"/>
                  </a:lnTo>
                  <a:lnTo>
                    <a:pt x="136270" y="309118"/>
                  </a:lnTo>
                  <a:lnTo>
                    <a:pt x="180830" y="326852"/>
                  </a:lnTo>
                  <a:lnTo>
                    <a:pt x="199262" y="328041"/>
                  </a:lnTo>
                  <a:lnTo>
                    <a:pt x="214760" y="327181"/>
                  </a:lnTo>
                  <a:lnTo>
                    <a:pt x="257301" y="314198"/>
                  </a:lnTo>
                  <a:lnTo>
                    <a:pt x="298521" y="282033"/>
                  </a:lnTo>
                  <a:lnTo>
                    <a:pt x="312927" y="266319"/>
                  </a:lnTo>
                  <a:lnTo>
                    <a:pt x="312927" y="295402"/>
                  </a:lnTo>
                  <a:lnTo>
                    <a:pt x="284146" y="320786"/>
                  </a:lnTo>
                  <a:lnTo>
                    <a:pt x="238168" y="343888"/>
                  </a:lnTo>
                  <a:lnTo>
                    <a:pt x="182625" y="351282"/>
                  </a:lnTo>
                  <a:lnTo>
                    <a:pt x="156505" y="349946"/>
                  </a:lnTo>
                  <a:lnTo>
                    <a:pt x="108741" y="339226"/>
                  </a:lnTo>
                  <a:lnTo>
                    <a:pt x="67452" y="317867"/>
                  </a:lnTo>
                  <a:lnTo>
                    <a:pt x="35258" y="286867"/>
                  </a:lnTo>
                  <a:lnTo>
                    <a:pt x="12805" y="247318"/>
                  </a:lnTo>
                  <a:lnTo>
                    <a:pt x="1426" y="204317"/>
                  </a:lnTo>
                  <a:lnTo>
                    <a:pt x="0" y="181864"/>
                  </a:lnTo>
                  <a:lnTo>
                    <a:pt x="1571" y="158150"/>
                  </a:lnTo>
                  <a:lnTo>
                    <a:pt x="14144" y="112533"/>
                  </a:lnTo>
                  <a:lnTo>
                    <a:pt x="38816" y="70344"/>
                  </a:lnTo>
                  <a:lnTo>
                    <a:pt x="72776" y="36867"/>
                  </a:lnTo>
                  <a:lnTo>
                    <a:pt x="114762" y="13340"/>
                  </a:lnTo>
                  <a:lnTo>
                    <a:pt x="160152" y="1478"/>
                  </a:lnTo>
                  <a:lnTo>
                    <a:pt x="183895" y="0"/>
                  </a:lnTo>
                  <a:close/>
                </a:path>
              </a:pathLst>
            </a:custGeom>
            <a:ln w="9144">
              <a:solidFill>
                <a:srgbClr val="CE9500"/>
              </a:solidFill>
            </a:ln>
          </p:spPr>
          <p:txBody>
            <a:bodyPr wrap="square" lIns="0" tIns="0" rIns="0" bIns="0" rtlCol="0"/>
            <a:lstStyle/>
            <a:p>
              <a:endParaRPr/>
            </a:p>
          </p:txBody>
        </p:sp>
      </p:grpSp>
      <p:sp>
        <p:nvSpPr>
          <p:cNvPr id="11" name="object 11"/>
          <p:cNvSpPr txBox="1"/>
          <p:nvPr/>
        </p:nvSpPr>
        <p:spPr>
          <a:xfrm>
            <a:off x="182883" y="3276600"/>
            <a:ext cx="4572000" cy="1630680"/>
          </a:xfrm>
          <a:prstGeom prst="rect">
            <a:avLst/>
          </a:prstGeom>
          <a:ln w="12192">
            <a:solidFill>
              <a:srgbClr val="EC7C30"/>
            </a:solidFill>
          </a:ln>
        </p:spPr>
        <p:txBody>
          <a:bodyPr vert="horz" wrap="square" lIns="0" tIns="37465" rIns="0" bIns="0" rtlCol="0">
            <a:spAutoFit/>
          </a:bodyPr>
          <a:lstStyle/>
          <a:p>
            <a:pPr marL="168910" marR="165100" indent="1270" algn="ctr">
              <a:lnSpc>
                <a:spcPct val="100000"/>
              </a:lnSpc>
              <a:spcBef>
                <a:spcPts val="295"/>
              </a:spcBef>
            </a:pPr>
            <a:r>
              <a:rPr sz="2000" b="1" spc="-5" dirty="0">
                <a:latin typeface="Times New Roman"/>
                <a:cs typeface="Times New Roman"/>
              </a:rPr>
              <a:t>Progesterone</a:t>
            </a:r>
            <a:r>
              <a:rPr sz="2000" spc="-5" dirty="0">
                <a:latin typeface="Times New Roman"/>
                <a:cs typeface="Times New Roman"/>
              </a:rPr>
              <a:t>, </a:t>
            </a:r>
            <a:r>
              <a:rPr sz="2000" dirty="0">
                <a:latin typeface="Times New Roman"/>
                <a:cs typeface="Times New Roman"/>
              </a:rPr>
              <a:t>together with </a:t>
            </a:r>
            <a:r>
              <a:rPr sz="2000" spc="-5" dirty="0">
                <a:latin typeface="Times New Roman"/>
                <a:cs typeface="Times New Roman"/>
              </a:rPr>
              <a:t>some </a:t>
            </a:r>
            <a:r>
              <a:rPr sz="2000" dirty="0">
                <a:latin typeface="Times New Roman"/>
                <a:cs typeface="Times New Roman"/>
              </a:rPr>
              <a:t> </a:t>
            </a:r>
            <a:r>
              <a:rPr sz="2000" b="1" spc="-5" dirty="0">
                <a:latin typeface="Times New Roman"/>
                <a:cs typeface="Times New Roman"/>
              </a:rPr>
              <a:t>estrogen</a:t>
            </a:r>
            <a:r>
              <a:rPr sz="2000" spc="-5" dirty="0">
                <a:latin typeface="Times New Roman"/>
                <a:cs typeface="Times New Roman"/>
              </a:rPr>
              <a:t>, </a:t>
            </a:r>
            <a:r>
              <a:rPr sz="2000" dirty="0">
                <a:latin typeface="Times New Roman"/>
                <a:cs typeface="Times New Roman"/>
              </a:rPr>
              <a:t>causes the uterine </a:t>
            </a:r>
            <a:r>
              <a:rPr sz="2000" spc="-5" dirty="0">
                <a:latin typeface="Times New Roman"/>
                <a:cs typeface="Times New Roman"/>
              </a:rPr>
              <a:t>mucosa </a:t>
            </a:r>
            <a:r>
              <a:rPr sz="2000" dirty="0">
                <a:latin typeface="Times New Roman"/>
                <a:cs typeface="Times New Roman"/>
              </a:rPr>
              <a:t>to </a:t>
            </a:r>
            <a:r>
              <a:rPr sz="2000" spc="5" dirty="0">
                <a:latin typeface="Times New Roman"/>
                <a:cs typeface="Times New Roman"/>
              </a:rPr>
              <a:t> </a:t>
            </a:r>
            <a:r>
              <a:rPr sz="2000" dirty="0">
                <a:latin typeface="Times New Roman"/>
                <a:cs typeface="Times New Roman"/>
              </a:rPr>
              <a:t>enter</a:t>
            </a:r>
            <a:r>
              <a:rPr sz="2000" spc="-20" dirty="0">
                <a:latin typeface="Times New Roman"/>
                <a:cs typeface="Times New Roman"/>
              </a:rPr>
              <a:t> </a:t>
            </a:r>
            <a:r>
              <a:rPr sz="2000" dirty="0">
                <a:latin typeface="Times New Roman"/>
                <a:cs typeface="Times New Roman"/>
              </a:rPr>
              <a:t>the</a:t>
            </a:r>
            <a:r>
              <a:rPr sz="2000" spc="-5" dirty="0">
                <a:latin typeface="Times New Roman"/>
                <a:cs typeface="Times New Roman"/>
              </a:rPr>
              <a:t> progestational</a:t>
            </a:r>
            <a:r>
              <a:rPr sz="2000" spc="-40" dirty="0">
                <a:latin typeface="Times New Roman"/>
                <a:cs typeface="Times New Roman"/>
              </a:rPr>
              <a:t> </a:t>
            </a:r>
            <a:r>
              <a:rPr sz="2000" dirty="0">
                <a:latin typeface="Times New Roman"/>
                <a:cs typeface="Times New Roman"/>
              </a:rPr>
              <a:t>or</a:t>
            </a:r>
            <a:r>
              <a:rPr sz="2000" spc="-10" dirty="0">
                <a:latin typeface="Times New Roman"/>
                <a:cs typeface="Times New Roman"/>
              </a:rPr>
              <a:t> </a:t>
            </a:r>
            <a:r>
              <a:rPr sz="2000" dirty="0">
                <a:latin typeface="Times New Roman"/>
                <a:cs typeface="Times New Roman"/>
              </a:rPr>
              <a:t>secretory</a:t>
            </a:r>
            <a:r>
              <a:rPr sz="2000" spc="-30" dirty="0">
                <a:latin typeface="Times New Roman"/>
                <a:cs typeface="Times New Roman"/>
              </a:rPr>
              <a:t> </a:t>
            </a:r>
            <a:r>
              <a:rPr sz="2000" spc="-5" dirty="0">
                <a:latin typeface="Times New Roman"/>
                <a:cs typeface="Times New Roman"/>
              </a:rPr>
              <a:t>stage </a:t>
            </a:r>
            <a:r>
              <a:rPr sz="2000" spc="-484" dirty="0">
                <a:latin typeface="Times New Roman"/>
                <a:cs typeface="Times New Roman"/>
              </a:rPr>
              <a:t> </a:t>
            </a:r>
            <a:r>
              <a:rPr sz="2000" dirty="0">
                <a:latin typeface="Times New Roman"/>
                <a:cs typeface="Times New Roman"/>
              </a:rPr>
              <a:t>in preparation for </a:t>
            </a:r>
            <a:r>
              <a:rPr sz="2000" spc="-5" dirty="0">
                <a:latin typeface="Times New Roman"/>
                <a:cs typeface="Times New Roman"/>
              </a:rPr>
              <a:t>implantation </a:t>
            </a:r>
            <a:r>
              <a:rPr sz="2000" dirty="0">
                <a:latin typeface="Times New Roman"/>
                <a:cs typeface="Times New Roman"/>
              </a:rPr>
              <a:t>of the </a:t>
            </a:r>
            <a:r>
              <a:rPr sz="2000" spc="5" dirty="0">
                <a:latin typeface="Times New Roman"/>
                <a:cs typeface="Times New Roman"/>
              </a:rPr>
              <a:t> </a:t>
            </a:r>
            <a:r>
              <a:rPr sz="2000" spc="-5" dirty="0">
                <a:latin typeface="Times New Roman"/>
                <a:cs typeface="Times New Roman"/>
              </a:rPr>
              <a:t>embryo.</a:t>
            </a:r>
            <a:endParaRPr sz="2000">
              <a:latin typeface="Times New Roman"/>
              <a:cs typeface="Times New Roman"/>
            </a:endParaRPr>
          </a:p>
        </p:txBody>
      </p:sp>
      <p:pic>
        <p:nvPicPr>
          <p:cNvPr id="12" name="object 12"/>
          <p:cNvPicPr/>
          <p:nvPr/>
        </p:nvPicPr>
        <p:blipFill>
          <a:blip r:embed="rId6" cstate="print"/>
          <a:stretch>
            <a:fillRect/>
          </a:stretch>
        </p:blipFill>
        <p:spPr>
          <a:xfrm>
            <a:off x="6934200" y="3276600"/>
            <a:ext cx="4724400" cy="3048000"/>
          </a:xfrm>
          <a:prstGeom prst="rect">
            <a:avLst/>
          </a:prstGeom>
        </p:spPr>
      </p:pic>
      <p:sp>
        <p:nvSpPr>
          <p:cNvPr id="13" name="object 13"/>
          <p:cNvSpPr txBox="1"/>
          <p:nvPr/>
        </p:nvSpPr>
        <p:spPr>
          <a:xfrm>
            <a:off x="8690609" y="6431686"/>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8</a:t>
            </a:r>
            <a:endParaRPr sz="1200">
              <a:latin typeface="Times New Roman"/>
              <a:cs typeface="Times New Roman"/>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MediTec">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ediTec" id="{3EA94F44-3CAA-4F07-A04D-18680F993538}" vid="{E18E6CEB-8343-4464-A9C4-A1E83E27BEBC}"/>
    </a:ext>
  </a:extLst>
</a:theme>
</file>

<file path=docProps/app.xml><?xml version="1.0" encoding="utf-8"?>
<Properties xmlns="http://schemas.openxmlformats.org/officeDocument/2006/extended-properties" xmlns:vt="http://schemas.openxmlformats.org/officeDocument/2006/docPropsVTypes">
  <Template>MediTec</Template>
  <TotalTime>9</TotalTime>
  <Words>1454</Words>
  <Application>Microsoft Office PowerPoint</Application>
  <PresentationFormat>Widescreen</PresentationFormat>
  <Paragraphs>197</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Simplified Arabic Fixed</vt:lpstr>
      <vt:lpstr>Tahoma</vt:lpstr>
      <vt:lpstr>Times New Roman</vt:lpstr>
      <vt:lpstr>Trebuchet MS</vt:lpstr>
      <vt:lpstr>Wingdings</vt:lpstr>
      <vt:lpstr>MediTec</vt:lpstr>
      <vt:lpstr>PowerPoint Presentation</vt:lpstr>
      <vt:lpstr>The Fallopian tubes</vt:lpstr>
      <vt:lpstr>PowerPoint Presentation</vt:lpstr>
      <vt:lpstr>PowerPoint Presentation</vt:lpstr>
      <vt:lpstr>FEATURES OF THE PREOVULATORY (GRAAFIAN FOLLICLE)</vt:lpstr>
      <vt:lpstr>PowerPoint Presentation</vt:lpstr>
      <vt:lpstr>Ovulation</vt:lpstr>
      <vt:lpstr>Some of the granulosa cells will arrange themselves around  the zona pellucida to form Corona radiata</vt:lpstr>
      <vt:lpstr>After ovulation, granulosa cells remaining in the wall of the ruptured follicle, together with cells from the  theca interna, are vascularized by surrounding vessels. Under the influence of LH, these cells develop a  yellowish pigment and change into lutein cells, which form the corpus luteum and secrete  estrogens and progesterone</vt:lpstr>
      <vt:lpstr>PowerPoint Presentation</vt:lpstr>
      <vt:lpstr>What is the destiny of</vt:lpstr>
      <vt:lpstr>PowerPoint Presentation</vt:lpstr>
      <vt:lpstr>PowerPoint Presentation</vt:lpstr>
      <vt:lpstr>Fertilization</vt:lpstr>
      <vt:lpstr>PowerPoint Presentation</vt:lpstr>
      <vt:lpstr>PowerPoint Presentation</vt:lpstr>
      <vt:lpstr>PowerPoint Presentation</vt:lpstr>
      <vt:lpstr>The phases of fertilization</vt:lpstr>
      <vt:lpstr>Phase 3: Fusion of the Oocyte and Sperm Cell Membranes.</vt:lpstr>
      <vt:lpstr>PowerPoint Presentation</vt:lpstr>
      <vt:lpstr>PowerPoint Presentation</vt:lpstr>
      <vt:lpstr>PowerPoint Presentation</vt:lpstr>
      <vt:lpstr>PowerPoint Presentation</vt:lpstr>
      <vt:lpstr>The main results of fertilization are as follows:</vt:lpstr>
      <vt:lpstr>IF No sperm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Rasha</cp:lastModifiedBy>
  <cp:revision>3</cp:revision>
  <dcterms:created xsi:type="dcterms:W3CDTF">2021-05-10T08:43:01Z</dcterms:created>
  <dcterms:modified xsi:type="dcterms:W3CDTF">2021-11-22T14:42:18Z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2020-03-28T00:00:00Z</vt:filetime>
  </property>
  <property fmtid="{D5CDD505-2E9C-101B-9397-08002B2CF9AE}" pid="3" name="Creator">
    <vt:lpwstr>Microsoft® PowerPoint® 2016</vt:lpwstr>
  </property>
  <property fmtid="{D5CDD505-2E9C-101B-9397-08002B2CF9AE}" pid="4" name="LastSaved">
    <vt:filetime>2021-05-10T00:00:00Z</vt:filetime>
  </property>
</Properties>
</file>