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4.jpg" ContentType="image/jpg"/>
  <Override PartName="/ppt/media/image14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6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9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0" y="3276600"/>
            <a:ext cx="7488844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Menstrual Cycle and Implantation 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79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961" y="761"/>
            <a:ext cx="7603490" cy="462280"/>
          </a:xfrm>
          <a:custGeom>
            <a:avLst/>
            <a:gdLst/>
            <a:ahLst/>
            <a:cxnLst/>
            <a:rect l="l" t="t" r="r" b="b"/>
            <a:pathLst>
              <a:path w="7603490" h="462280">
                <a:moveTo>
                  <a:pt x="0" y="461771"/>
                </a:moveTo>
                <a:lnTo>
                  <a:pt x="7603236" y="461771"/>
                </a:lnTo>
                <a:lnTo>
                  <a:pt x="7603236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1244" y="22048"/>
            <a:ext cx="7288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99794" algn="l"/>
                <a:tab pos="2921000" algn="l"/>
                <a:tab pos="4670425" algn="l"/>
                <a:tab pos="5229225" algn="l"/>
                <a:tab pos="6015355" algn="l"/>
              </a:tabLst>
            </a:pPr>
            <a:r>
              <a:rPr sz="2400" b="1" dirty="0"/>
              <a:t>T</a:t>
            </a:r>
            <a:r>
              <a:rPr sz="2400" b="1" spc="-10" dirty="0"/>
              <a:t> </a:t>
            </a:r>
            <a:r>
              <a:rPr sz="2400" b="1" dirty="0"/>
              <a:t>h</a:t>
            </a:r>
            <a:r>
              <a:rPr sz="2400" b="1" spc="-10" dirty="0"/>
              <a:t> </a:t>
            </a:r>
            <a:r>
              <a:rPr sz="2400" b="1" dirty="0"/>
              <a:t>e	Z</a:t>
            </a:r>
            <a:r>
              <a:rPr sz="2400" b="1" spc="-35" dirty="0"/>
              <a:t> </a:t>
            </a:r>
            <a:r>
              <a:rPr sz="2400" b="1" dirty="0"/>
              <a:t>y</a:t>
            </a:r>
            <a:r>
              <a:rPr sz="2400" b="1" spc="-5" dirty="0"/>
              <a:t> </a:t>
            </a:r>
            <a:r>
              <a:rPr sz="2400" b="1" dirty="0"/>
              <a:t>g</a:t>
            </a:r>
            <a:r>
              <a:rPr sz="2400" b="1" spc="-5" dirty="0"/>
              <a:t> </a:t>
            </a:r>
            <a:r>
              <a:rPr sz="2400" b="1" dirty="0"/>
              <a:t>o t e</a:t>
            </a:r>
            <a:r>
              <a:rPr sz="2400" b="1" spc="25" dirty="0"/>
              <a:t> </a:t>
            </a:r>
            <a:r>
              <a:rPr sz="2400" b="1" dirty="0"/>
              <a:t>’</a:t>
            </a:r>
            <a:r>
              <a:rPr sz="2400" b="1" spc="-80" dirty="0"/>
              <a:t> </a:t>
            </a:r>
            <a:r>
              <a:rPr sz="2400" b="1" dirty="0"/>
              <a:t>s	J</a:t>
            </a:r>
            <a:r>
              <a:rPr sz="2400" b="1" spc="-5" dirty="0"/>
              <a:t> </a:t>
            </a:r>
            <a:r>
              <a:rPr sz="2400" b="1" dirty="0"/>
              <a:t>o</a:t>
            </a:r>
            <a:r>
              <a:rPr sz="2400" b="1" spc="-5" dirty="0"/>
              <a:t> </a:t>
            </a:r>
            <a:r>
              <a:rPr sz="2400" b="1" dirty="0"/>
              <a:t>u</a:t>
            </a:r>
            <a:r>
              <a:rPr sz="2400" b="1" spc="-5" dirty="0"/>
              <a:t> </a:t>
            </a:r>
            <a:r>
              <a:rPr sz="2400" b="1" dirty="0"/>
              <a:t>r</a:t>
            </a:r>
            <a:r>
              <a:rPr sz="2400" b="1" spc="-5" dirty="0"/>
              <a:t> </a:t>
            </a:r>
            <a:r>
              <a:rPr sz="2400" b="1" dirty="0"/>
              <a:t>n</a:t>
            </a:r>
            <a:r>
              <a:rPr sz="2400" b="1" spc="-10" dirty="0"/>
              <a:t> </a:t>
            </a:r>
            <a:r>
              <a:rPr sz="2400" b="1" dirty="0"/>
              <a:t>e</a:t>
            </a:r>
            <a:r>
              <a:rPr sz="2400" b="1" spc="-5" dirty="0"/>
              <a:t> </a:t>
            </a:r>
            <a:r>
              <a:rPr sz="2400" b="1" dirty="0"/>
              <a:t>y	t o	t h</a:t>
            </a:r>
            <a:r>
              <a:rPr sz="2400" b="1" spc="-5" dirty="0"/>
              <a:t> </a:t>
            </a:r>
            <a:r>
              <a:rPr sz="2400" b="1" dirty="0"/>
              <a:t>e	U</a:t>
            </a:r>
            <a:r>
              <a:rPr sz="2400" b="1" spc="-30" dirty="0"/>
              <a:t> </a:t>
            </a:r>
            <a:r>
              <a:rPr sz="2400" b="1" dirty="0"/>
              <a:t>t</a:t>
            </a:r>
            <a:r>
              <a:rPr sz="2400" b="1" spc="-20" dirty="0"/>
              <a:t> </a:t>
            </a:r>
            <a:r>
              <a:rPr sz="2400" b="1" dirty="0"/>
              <a:t>e</a:t>
            </a:r>
            <a:r>
              <a:rPr sz="2400" b="1" spc="-20" dirty="0"/>
              <a:t> </a:t>
            </a:r>
            <a:r>
              <a:rPr sz="2400" b="1" dirty="0"/>
              <a:t>r</a:t>
            </a:r>
            <a:r>
              <a:rPr sz="2400" b="1" spc="-25" dirty="0"/>
              <a:t> </a:t>
            </a:r>
            <a:r>
              <a:rPr sz="2400" b="1" dirty="0"/>
              <a:t>u</a:t>
            </a:r>
            <a:r>
              <a:rPr sz="2400" b="1" spc="-30" dirty="0"/>
              <a:t> </a:t>
            </a:r>
            <a:r>
              <a:rPr sz="2400" b="1" dirty="0"/>
              <a:t>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124961" y="482345"/>
            <a:ext cx="4876800" cy="585470"/>
          </a:xfrm>
          <a:custGeom>
            <a:avLst/>
            <a:gdLst/>
            <a:ahLst/>
            <a:cxnLst/>
            <a:rect l="l" t="t" r="r" b="b"/>
            <a:pathLst>
              <a:path w="4876800" h="585469">
                <a:moveTo>
                  <a:pt x="0" y="585215"/>
                </a:moveTo>
                <a:lnTo>
                  <a:pt x="4876800" y="585215"/>
                </a:lnTo>
                <a:lnTo>
                  <a:pt x="487680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3194" y="501523"/>
            <a:ext cx="4566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270" indent="-243204">
              <a:spcBef>
                <a:spcPts val="10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35" dirty="0">
                <a:latin typeface="Times New Roman"/>
                <a:cs typeface="Times New Roman"/>
              </a:rPr>
              <a:t>Takes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approximately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3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4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day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1170" y="1143761"/>
            <a:ext cx="8775700" cy="68095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13055" indent="-223520">
              <a:spcBef>
                <a:spcPts val="270"/>
              </a:spcBef>
              <a:buSzPct val="95454"/>
              <a:buFont typeface="Wingdings"/>
              <a:buChar char=""/>
              <a:tabLst>
                <a:tab pos="31369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In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this</a:t>
            </a:r>
            <a:r>
              <a:rPr b="1" dirty="0">
                <a:latin typeface="Times New Roman"/>
                <a:cs typeface="Times New Roman"/>
              </a:rPr>
              <a:t> journey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the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zygote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undergoes</a:t>
            </a:r>
            <a:r>
              <a:rPr b="1"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5" dirty="0">
                <a:latin typeface="Times New Roman"/>
                <a:cs typeface="Times New Roman"/>
              </a:rPr>
              <a:t>series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mitotic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divisions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called </a:t>
            </a:r>
            <a:r>
              <a:rPr sz="2400" b="1" dirty="0">
                <a:latin typeface="Times New Roman"/>
                <a:cs typeface="Times New Roman"/>
              </a:rPr>
              <a:t>Cleavage</a:t>
            </a:r>
            <a:r>
              <a:rPr b="1" dirty="0">
                <a:latin typeface="Times New Roman"/>
                <a:cs typeface="Times New Roman"/>
              </a:rPr>
              <a:t>,</a:t>
            </a:r>
            <a:endParaRPr>
              <a:latin typeface="Times New Roman"/>
              <a:cs typeface="Times New Roman"/>
            </a:endParaRPr>
          </a:p>
          <a:p>
            <a:pPr marL="90170">
              <a:spcBef>
                <a:spcPts val="25"/>
              </a:spcBef>
            </a:pPr>
            <a:r>
              <a:rPr dirty="0">
                <a:latin typeface="Times New Roman"/>
                <a:cs typeface="Times New Roman"/>
              </a:rPr>
              <a:t>that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results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increase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-15" dirty="0">
                <a:latin typeface="Times New Roman"/>
                <a:cs typeface="Times New Roman"/>
              </a:rPr>
              <a:t> number.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0961" y="1997202"/>
            <a:ext cx="3528060" cy="368935"/>
          </a:xfrm>
          <a:custGeom>
            <a:avLst/>
            <a:gdLst/>
            <a:ahLst/>
            <a:cxnLst/>
            <a:rect l="l" t="t" r="r" b="b"/>
            <a:pathLst>
              <a:path w="3528060" h="368935">
                <a:moveTo>
                  <a:pt x="0" y="368808"/>
                </a:moveTo>
                <a:lnTo>
                  <a:pt x="3528060" y="368808"/>
                </a:lnTo>
                <a:lnTo>
                  <a:pt x="35280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78939" y="2022094"/>
            <a:ext cx="3259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two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cellular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stage.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(two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cells)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41740" y="2353818"/>
            <a:ext cx="1658620" cy="601345"/>
            <a:chOff x="717740" y="2353817"/>
            <a:chExt cx="1658620" cy="6013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690" y="2353817"/>
              <a:ext cx="120142" cy="228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757" y="2573273"/>
              <a:ext cx="1632585" cy="368935"/>
            </a:xfrm>
            <a:custGeom>
              <a:avLst/>
              <a:gdLst/>
              <a:ahLst/>
              <a:cxnLst/>
              <a:rect l="l" t="t" r="r" b="b"/>
              <a:pathLst>
                <a:path w="1632585" h="368935">
                  <a:moveTo>
                    <a:pt x="0" y="368808"/>
                  </a:moveTo>
                  <a:lnTo>
                    <a:pt x="1632204" y="368808"/>
                  </a:lnTo>
                  <a:lnTo>
                    <a:pt x="163220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33345" y="2598546"/>
            <a:ext cx="1457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Four-cell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stage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2630" y="3201162"/>
            <a:ext cx="1828800" cy="368935"/>
          </a:xfrm>
          <a:custGeom>
            <a:avLst/>
            <a:gdLst/>
            <a:ahLst/>
            <a:cxnLst/>
            <a:rect l="l" t="t" r="r" b="b"/>
            <a:pathLst>
              <a:path w="1828800" h="368935">
                <a:moveTo>
                  <a:pt x="0" y="368808"/>
                </a:moveTo>
                <a:lnTo>
                  <a:pt x="1828800" y="368808"/>
                </a:lnTo>
                <a:lnTo>
                  <a:pt x="18288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70304" y="3226689"/>
            <a:ext cx="151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Eight-cell</a:t>
            </a:r>
            <a:r>
              <a:rPr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stage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96311" y="2288539"/>
            <a:ext cx="7637780" cy="1090930"/>
            <a:chOff x="1472311" y="2288539"/>
            <a:chExt cx="7637780" cy="1090930"/>
          </a:xfrm>
        </p:grpSpPr>
        <p:sp>
          <p:nvSpPr>
            <p:cNvPr id="16" name="object 16"/>
            <p:cNvSpPr/>
            <p:nvPr/>
          </p:nvSpPr>
          <p:spPr>
            <a:xfrm>
              <a:off x="1472311" y="2997707"/>
              <a:ext cx="103505" cy="304800"/>
            </a:xfrm>
            <a:custGeom>
              <a:avLst/>
              <a:gdLst/>
              <a:ahLst/>
              <a:cxnLst/>
              <a:rect l="l" t="t" r="r" b="b"/>
              <a:pathLst>
                <a:path w="103505" h="304800">
                  <a:moveTo>
                    <a:pt x="7111" y="208787"/>
                  </a:moveTo>
                  <a:lnTo>
                    <a:pt x="1015" y="212343"/>
                  </a:lnTo>
                  <a:lnTo>
                    <a:pt x="0" y="216153"/>
                  </a:lnTo>
                  <a:lnTo>
                    <a:pt x="51688" y="304800"/>
                  </a:lnTo>
                  <a:lnTo>
                    <a:pt x="59020" y="292226"/>
                  </a:lnTo>
                  <a:lnTo>
                    <a:pt x="45338" y="292226"/>
                  </a:lnTo>
                  <a:lnTo>
                    <a:pt x="45338" y="268804"/>
                  </a:lnTo>
                  <a:lnTo>
                    <a:pt x="10921" y="209803"/>
                  </a:lnTo>
                  <a:lnTo>
                    <a:pt x="7111" y="208787"/>
                  </a:lnTo>
                  <a:close/>
                </a:path>
                <a:path w="103505" h="304800">
                  <a:moveTo>
                    <a:pt x="45338" y="268804"/>
                  </a:moveTo>
                  <a:lnTo>
                    <a:pt x="45338" y="292226"/>
                  </a:lnTo>
                  <a:lnTo>
                    <a:pt x="58038" y="292226"/>
                  </a:lnTo>
                  <a:lnTo>
                    <a:pt x="58038" y="289051"/>
                  </a:lnTo>
                  <a:lnTo>
                    <a:pt x="46227" y="289051"/>
                  </a:lnTo>
                  <a:lnTo>
                    <a:pt x="51688" y="279690"/>
                  </a:lnTo>
                  <a:lnTo>
                    <a:pt x="45338" y="268804"/>
                  </a:lnTo>
                  <a:close/>
                </a:path>
                <a:path w="103505" h="304800">
                  <a:moveTo>
                    <a:pt x="96265" y="208787"/>
                  </a:moveTo>
                  <a:lnTo>
                    <a:pt x="92455" y="209803"/>
                  </a:lnTo>
                  <a:lnTo>
                    <a:pt x="58038" y="268804"/>
                  </a:lnTo>
                  <a:lnTo>
                    <a:pt x="58038" y="292226"/>
                  </a:lnTo>
                  <a:lnTo>
                    <a:pt x="59020" y="292226"/>
                  </a:lnTo>
                  <a:lnTo>
                    <a:pt x="103377" y="216153"/>
                  </a:lnTo>
                  <a:lnTo>
                    <a:pt x="102361" y="212343"/>
                  </a:lnTo>
                  <a:lnTo>
                    <a:pt x="96265" y="208787"/>
                  </a:lnTo>
                  <a:close/>
                </a:path>
                <a:path w="103505" h="304800">
                  <a:moveTo>
                    <a:pt x="51688" y="279690"/>
                  </a:moveTo>
                  <a:lnTo>
                    <a:pt x="46227" y="289051"/>
                  </a:lnTo>
                  <a:lnTo>
                    <a:pt x="57150" y="289051"/>
                  </a:lnTo>
                  <a:lnTo>
                    <a:pt x="51688" y="279690"/>
                  </a:lnTo>
                  <a:close/>
                </a:path>
                <a:path w="103505" h="304800">
                  <a:moveTo>
                    <a:pt x="58038" y="268804"/>
                  </a:moveTo>
                  <a:lnTo>
                    <a:pt x="51688" y="279690"/>
                  </a:lnTo>
                  <a:lnTo>
                    <a:pt x="57150" y="289051"/>
                  </a:lnTo>
                  <a:lnTo>
                    <a:pt x="58038" y="289051"/>
                  </a:lnTo>
                  <a:lnTo>
                    <a:pt x="58038" y="268804"/>
                  </a:lnTo>
                  <a:close/>
                </a:path>
                <a:path w="103505" h="304800">
                  <a:moveTo>
                    <a:pt x="58038" y="0"/>
                  </a:moveTo>
                  <a:lnTo>
                    <a:pt x="45338" y="0"/>
                  </a:lnTo>
                  <a:lnTo>
                    <a:pt x="45338" y="268804"/>
                  </a:lnTo>
                  <a:lnTo>
                    <a:pt x="51688" y="279690"/>
                  </a:lnTo>
                  <a:lnTo>
                    <a:pt x="58038" y="268804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061" y="2288539"/>
              <a:ext cx="133985" cy="2350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64791" y="2648838"/>
              <a:ext cx="1371600" cy="730250"/>
            </a:xfrm>
            <a:custGeom>
              <a:avLst/>
              <a:gdLst/>
              <a:ahLst/>
              <a:cxnLst/>
              <a:rect l="l" t="t" r="r" b="b"/>
              <a:pathLst>
                <a:path w="1371600" h="730250">
                  <a:moveTo>
                    <a:pt x="1336237" y="15624"/>
                  </a:moveTo>
                  <a:lnTo>
                    <a:pt x="0" y="718947"/>
                  </a:lnTo>
                  <a:lnTo>
                    <a:pt x="5841" y="730123"/>
                  </a:lnTo>
                  <a:lnTo>
                    <a:pt x="1342199" y="26803"/>
                  </a:lnTo>
                  <a:lnTo>
                    <a:pt x="1348843" y="16169"/>
                  </a:lnTo>
                  <a:lnTo>
                    <a:pt x="1336237" y="15624"/>
                  </a:lnTo>
                  <a:close/>
                </a:path>
                <a:path w="1371600" h="730250">
                  <a:moveTo>
                    <a:pt x="1370933" y="4699"/>
                  </a:moveTo>
                  <a:lnTo>
                    <a:pt x="1356995" y="4699"/>
                  </a:lnTo>
                  <a:lnTo>
                    <a:pt x="1362963" y="15875"/>
                  </a:lnTo>
                  <a:lnTo>
                    <a:pt x="1342199" y="26803"/>
                  </a:lnTo>
                  <a:lnTo>
                    <a:pt x="1307845" y="81787"/>
                  </a:lnTo>
                  <a:lnTo>
                    <a:pt x="1305941" y="84709"/>
                  </a:lnTo>
                  <a:lnTo>
                    <a:pt x="1306830" y="88646"/>
                  </a:lnTo>
                  <a:lnTo>
                    <a:pt x="1309878" y="90550"/>
                  </a:lnTo>
                  <a:lnTo>
                    <a:pt x="1312798" y="92328"/>
                  </a:lnTo>
                  <a:lnTo>
                    <a:pt x="1316735" y="91439"/>
                  </a:lnTo>
                  <a:lnTo>
                    <a:pt x="1318641" y="88519"/>
                  </a:lnTo>
                  <a:lnTo>
                    <a:pt x="1370933" y="4699"/>
                  </a:lnTo>
                  <a:close/>
                </a:path>
                <a:path w="1371600" h="730250">
                  <a:moveTo>
                    <a:pt x="1348843" y="16169"/>
                  </a:moveTo>
                  <a:lnTo>
                    <a:pt x="1342199" y="26803"/>
                  </a:lnTo>
                  <a:lnTo>
                    <a:pt x="1361516" y="16637"/>
                  </a:lnTo>
                  <a:lnTo>
                    <a:pt x="1359661" y="16637"/>
                  </a:lnTo>
                  <a:lnTo>
                    <a:pt x="1348843" y="16169"/>
                  </a:lnTo>
                  <a:close/>
                </a:path>
                <a:path w="1371600" h="730250">
                  <a:moveTo>
                    <a:pt x="1354582" y="6985"/>
                  </a:moveTo>
                  <a:lnTo>
                    <a:pt x="1348843" y="16169"/>
                  </a:lnTo>
                  <a:lnTo>
                    <a:pt x="1359661" y="16637"/>
                  </a:lnTo>
                  <a:lnTo>
                    <a:pt x="1354582" y="6985"/>
                  </a:lnTo>
                  <a:close/>
                </a:path>
                <a:path w="1371600" h="730250">
                  <a:moveTo>
                    <a:pt x="1358215" y="6985"/>
                  </a:moveTo>
                  <a:lnTo>
                    <a:pt x="1354582" y="6985"/>
                  </a:lnTo>
                  <a:lnTo>
                    <a:pt x="1359661" y="16637"/>
                  </a:lnTo>
                  <a:lnTo>
                    <a:pt x="1361516" y="16637"/>
                  </a:lnTo>
                  <a:lnTo>
                    <a:pt x="1362963" y="15875"/>
                  </a:lnTo>
                  <a:lnTo>
                    <a:pt x="1358215" y="6985"/>
                  </a:lnTo>
                  <a:close/>
                </a:path>
                <a:path w="1371600" h="730250">
                  <a:moveTo>
                    <a:pt x="1356995" y="4699"/>
                  </a:moveTo>
                  <a:lnTo>
                    <a:pt x="1336237" y="15624"/>
                  </a:lnTo>
                  <a:lnTo>
                    <a:pt x="1348843" y="16169"/>
                  </a:lnTo>
                  <a:lnTo>
                    <a:pt x="1354582" y="6985"/>
                  </a:lnTo>
                  <a:lnTo>
                    <a:pt x="1358215" y="6985"/>
                  </a:lnTo>
                  <a:lnTo>
                    <a:pt x="1356995" y="4699"/>
                  </a:lnTo>
                  <a:close/>
                </a:path>
                <a:path w="1371600" h="730250">
                  <a:moveTo>
                    <a:pt x="1268603" y="0"/>
                  </a:moveTo>
                  <a:lnTo>
                    <a:pt x="1265682" y="2666"/>
                  </a:lnTo>
                  <a:lnTo>
                    <a:pt x="1265428" y="6223"/>
                  </a:lnTo>
                  <a:lnTo>
                    <a:pt x="1265300" y="9651"/>
                  </a:lnTo>
                  <a:lnTo>
                    <a:pt x="1268095" y="12700"/>
                  </a:lnTo>
                  <a:lnTo>
                    <a:pt x="1336237" y="15624"/>
                  </a:lnTo>
                  <a:lnTo>
                    <a:pt x="1356995" y="4699"/>
                  </a:lnTo>
                  <a:lnTo>
                    <a:pt x="1370933" y="4699"/>
                  </a:lnTo>
                  <a:lnTo>
                    <a:pt x="1371092" y="4445"/>
                  </a:lnTo>
                  <a:lnTo>
                    <a:pt x="126860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0422" y="2484246"/>
              <a:ext cx="1175385" cy="285750"/>
            </a:xfrm>
            <a:custGeom>
              <a:avLst/>
              <a:gdLst/>
              <a:ahLst/>
              <a:cxnLst/>
              <a:rect l="l" t="t" r="r" b="b"/>
              <a:pathLst>
                <a:path w="1175385" h="285750">
                  <a:moveTo>
                    <a:pt x="1100475" y="40493"/>
                  </a:moveTo>
                  <a:lnTo>
                    <a:pt x="0" y="260223"/>
                  </a:lnTo>
                  <a:lnTo>
                    <a:pt x="5079" y="285623"/>
                  </a:lnTo>
                  <a:lnTo>
                    <a:pt x="1105374" y="65929"/>
                  </a:lnTo>
                  <a:lnTo>
                    <a:pt x="1124689" y="48805"/>
                  </a:lnTo>
                  <a:lnTo>
                    <a:pt x="1100475" y="40493"/>
                  </a:lnTo>
                  <a:close/>
                </a:path>
                <a:path w="1175385" h="285750">
                  <a:moveTo>
                    <a:pt x="1152961" y="31114"/>
                  </a:moveTo>
                  <a:lnTo>
                    <a:pt x="1147444" y="31114"/>
                  </a:lnTo>
                  <a:lnTo>
                    <a:pt x="1152525" y="56514"/>
                  </a:lnTo>
                  <a:lnTo>
                    <a:pt x="1105374" y="65929"/>
                  </a:lnTo>
                  <a:lnTo>
                    <a:pt x="1068577" y="98551"/>
                  </a:lnTo>
                  <a:lnTo>
                    <a:pt x="1068197" y="106679"/>
                  </a:lnTo>
                  <a:lnTo>
                    <a:pt x="1077594" y="117348"/>
                  </a:lnTo>
                  <a:lnTo>
                    <a:pt x="1085850" y="117855"/>
                  </a:lnTo>
                  <a:lnTo>
                    <a:pt x="1175130" y="38735"/>
                  </a:lnTo>
                  <a:lnTo>
                    <a:pt x="1152961" y="31114"/>
                  </a:lnTo>
                  <a:close/>
                </a:path>
                <a:path w="1175385" h="285750">
                  <a:moveTo>
                    <a:pt x="1124689" y="48805"/>
                  </a:moveTo>
                  <a:lnTo>
                    <a:pt x="1105374" y="65929"/>
                  </a:lnTo>
                  <a:lnTo>
                    <a:pt x="1152525" y="56514"/>
                  </a:lnTo>
                  <a:lnTo>
                    <a:pt x="1152423" y="56006"/>
                  </a:lnTo>
                  <a:lnTo>
                    <a:pt x="1145666" y="56006"/>
                  </a:lnTo>
                  <a:lnTo>
                    <a:pt x="1124689" y="48805"/>
                  </a:lnTo>
                  <a:close/>
                </a:path>
                <a:path w="1175385" h="285750">
                  <a:moveTo>
                    <a:pt x="1141349" y="34036"/>
                  </a:moveTo>
                  <a:lnTo>
                    <a:pt x="1124689" y="48805"/>
                  </a:lnTo>
                  <a:lnTo>
                    <a:pt x="1145666" y="56006"/>
                  </a:lnTo>
                  <a:lnTo>
                    <a:pt x="1141349" y="34036"/>
                  </a:lnTo>
                  <a:close/>
                </a:path>
                <a:path w="1175385" h="285750">
                  <a:moveTo>
                    <a:pt x="1148029" y="34036"/>
                  </a:moveTo>
                  <a:lnTo>
                    <a:pt x="1141349" y="34036"/>
                  </a:lnTo>
                  <a:lnTo>
                    <a:pt x="1145666" y="56006"/>
                  </a:lnTo>
                  <a:lnTo>
                    <a:pt x="1152423" y="56006"/>
                  </a:lnTo>
                  <a:lnTo>
                    <a:pt x="1148029" y="34036"/>
                  </a:lnTo>
                  <a:close/>
                </a:path>
                <a:path w="1175385" h="285750">
                  <a:moveTo>
                    <a:pt x="1147444" y="31114"/>
                  </a:moveTo>
                  <a:lnTo>
                    <a:pt x="1100475" y="40493"/>
                  </a:lnTo>
                  <a:lnTo>
                    <a:pt x="1124689" y="48805"/>
                  </a:lnTo>
                  <a:lnTo>
                    <a:pt x="1141349" y="34036"/>
                  </a:lnTo>
                  <a:lnTo>
                    <a:pt x="1148029" y="34036"/>
                  </a:lnTo>
                  <a:lnTo>
                    <a:pt x="1147444" y="31114"/>
                  </a:lnTo>
                  <a:close/>
                </a:path>
                <a:path w="1175385" h="285750">
                  <a:moveTo>
                    <a:pt x="1062227" y="0"/>
                  </a:moveTo>
                  <a:lnTo>
                    <a:pt x="1054862" y="3555"/>
                  </a:lnTo>
                  <a:lnTo>
                    <a:pt x="1052576" y="10287"/>
                  </a:lnTo>
                  <a:lnTo>
                    <a:pt x="1050289" y="17144"/>
                  </a:lnTo>
                  <a:lnTo>
                    <a:pt x="1053845" y="24511"/>
                  </a:lnTo>
                  <a:lnTo>
                    <a:pt x="1100475" y="40493"/>
                  </a:lnTo>
                  <a:lnTo>
                    <a:pt x="1147444" y="31114"/>
                  </a:lnTo>
                  <a:lnTo>
                    <a:pt x="1152961" y="31114"/>
                  </a:lnTo>
                  <a:lnTo>
                    <a:pt x="1069086" y="2286"/>
                  </a:lnTo>
                  <a:lnTo>
                    <a:pt x="10622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34918" y="2539745"/>
              <a:ext cx="5575300" cy="585470"/>
            </a:xfrm>
            <a:custGeom>
              <a:avLst/>
              <a:gdLst/>
              <a:ahLst/>
              <a:cxnLst/>
              <a:rect l="l" t="t" r="r" b="b"/>
              <a:pathLst>
                <a:path w="5575300" h="585469">
                  <a:moveTo>
                    <a:pt x="5574792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574792" y="585215"/>
                  </a:lnTo>
                  <a:lnTo>
                    <a:pt x="5574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58917" y="2539745"/>
            <a:ext cx="5575300" cy="52578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1440">
              <a:spcBef>
                <a:spcPts val="259"/>
              </a:spcBef>
            </a:pPr>
            <a:r>
              <a:rPr sz="2400" b="1" spc="-5" dirty="0">
                <a:latin typeface="Times New Roman"/>
                <a:cs typeface="Times New Roman"/>
              </a:rPr>
              <a:t>These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cells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are </a:t>
            </a:r>
            <a:r>
              <a:rPr sz="2400" b="1" dirty="0">
                <a:latin typeface="Times New Roman"/>
                <a:cs typeface="Times New Roman"/>
              </a:rPr>
              <a:t>called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3200" b="1" u="heavy" spc="2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Blastomeres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3581400"/>
            <a:ext cx="8964168" cy="27413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8534400" cy="66307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305" y="136398"/>
            <a:ext cx="8839200" cy="123424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62585" marR="304800" indent="-50800">
              <a:lnSpc>
                <a:spcPct val="99100"/>
              </a:lnSpc>
              <a:spcBef>
                <a:spcPts val="315"/>
              </a:spcBef>
              <a:buSzPct val="94444"/>
              <a:buFont typeface="Wingdings"/>
              <a:buChar char=""/>
              <a:tabLst>
                <a:tab pos="495300" algn="l"/>
                <a:tab pos="6454140" algn="l"/>
              </a:tabLst>
            </a:pPr>
            <a:r>
              <a:rPr dirty="0">
                <a:latin typeface="Times New Roman"/>
                <a:cs typeface="Times New Roman"/>
              </a:rPr>
              <a:t>Approximately </a:t>
            </a:r>
            <a:r>
              <a:rPr b="1" dirty="0">
                <a:latin typeface="Times New Roman"/>
                <a:cs typeface="Times New Roman"/>
              </a:rPr>
              <a:t>3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days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after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fertilization,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	</a:t>
            </a:r>
            <a:r>
              <a:rPr dirty="0">
                <a:latin typeface="Times New Roman"/>
                <a:cs typeface="Times New Roman"/>
              </a:rPr>
              <a:t>divide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again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16-c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ll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mor</a:t>
            </a:r>
            <a:r>
              <a:rPr sz="2400" b="1" spc="-5" dirty="0">
                <a:latin typeface="Times New Roman"/>
                <a:cs typeface="Times New Roman"/>
              </a:rPr>
              <a:t>ula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(mulber</a:t>
            </a:r>
            <a:r>
              <a:rPr b="1" spc="5" dirty="0">
                <a:latin typeface="Times New Roman"/>
                <a:cs typeface="Times New Roman"/>
              </a:rPr>
              <a:t>r</a:t>
            </a:r>
            <a:r>
              <a:rPr b="1" spc="10" dirty="0">
                <a:latin typeface="Times New Roman"/>
                <a:cs typeface="Times New Roman"/>
              </a:rPr>
              <a:t>y</a:t>
            </a:r>
            <a:r>
              <a:rPr b="1" dirty="0">
                <a:latin typeface="Times New Roman"/>
                <a:cs typeface="Times New Roman"/>
              </a:rPr>
              <a:t>).</a:t>
            </a:r>
            <a:r>
              <a:rPr b="1" spc="1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! </a:t>
            </a:r>
            <a:r>
              <a:rPr dirty="0">
                <a:latin typeface="Times New Roman"/>
                <a:cs typeface="Times New Roman"/>
              </a:rPr>
              <a:t>(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too 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any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push out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zona pe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lu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id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zona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dirty="0">
                <a:latin typeface="Times New Roman"/>
                <a:cs typeface="Times New Roman"/>
              </a:rPr>
              <a:t>pellucida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bulges here and there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becomes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full of </a:t>
            </a:r>
            <a:r>
              <a:rPr spc="-5" dirty="0">
                <a:latin typeface="Times New Roman"/>
                <a:cs typeface="Times New Roman"/>
              </a:rPr>
              <a:t>bulgings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look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like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mulberry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but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we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will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call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morula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Latin.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3071" y="1613153"/>
            <a:ext cx="4537075" cy="1906932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759460" indent="-182880">
              <a:spcBef>
                <a:spcPts val="990"/>
              </a:spcBef>
              <a:buSzPct val="94444"/>
              <a:buFont typeface="Wingdings"/>
              <a:buChar char=""/>
              <a:tabLst>
                <a:tab pos="760095" algn="l"/>
              </a:tabLst>
            </a:pPr>
            <a:r>
              <a:rPr dirty="0">
                <a:latin typeface="Times New Roman"/>
                <a:cs typeface="Times New Roman"/>
              </a:rPr>
              <a:t>Inner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morula</a:t>
            </a:r>
            <a:r>
              <a:rPr dirty="0">
                <a:latin typeface="Times New Roman"/>
                <a:cs typeface="Times New Roman"/>
              </a:rPr>
              <a:t> constitute</a:t>
            </a:r>
            <a:endParaRPr>
              <a:latin typeface="Times New Roman"/>
              <a:cs typeface="Times New Roman"/>
            </a:endParaRPr>
          </a:p>
          <a:p>
            <a:pPr marL="1062990">
              <a:spcBef>
                <a:spcPts val="1285"/>
              </a:spcBef>
            </a:pP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inner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cell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  <a:p>
            <a:pPr marL="927100" lvl="1" indent="-182880">
              <a:spcBef>
                <a:spcPts val="1235"/>
              </a:spcBef>
              <a:buSzPct val="94444"/>
              <a:buFont typeface="Wingdings"/>
              <a:buChar char=""/>
              <a:tabLst>
                <a:tab pos="927735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surrounding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compose</a:t>
            </a:r>
            <a:endParaRPr>
              <a:latin typeface="Times New Roman"/>
              <a:cs typeface="Times New Roman"/>
            </a:endParaRPr>
          </a:p>
          <a:p>
            <a:pPr marL="1062990">
              <a:spcBef>
                <a:spcPts val="1285"/>
              </a:spcBef>
            </a:pP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outer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cell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mass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98335" y="1804417"/>
            <a:ext cx="4013200" cy="3508375"/>
            <a:chOff x="4974335" y="1804416"/>
            <a:chExt cx="4013200" cy="3508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3642" y="1830324"/>
              <a:ext cx="3667477" cy="32678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87289" y="1817370"/>
              <a:ext cx="3987165" cy="3482340"/>
            </a:xfrm>
            <a:custGeom>
              <a:avLst/>
              <a:gdLst/>
              <a:ahLst/>
              <a:cxnLst/>
              <a:rect l="l" t="t" r="r" b="b"/>
              <a:pathLst>
                <a:path w="3987165" h="3482340">
                  <a:moveTo>
                    <a:pt x="0" y="3482340"/>
                  </a:moveTo>
                  <a:lnTo>
                    <a:pt x="3986784" y="3482340"/>
                  </a:lnTo>
                  <a:lnTo>
                    <a:pt x="3986784" y="0"/>
                  </a:lnTo>
                  <a:lnTo>
                    <a:pt x="0" y="0"/>
                  </a:lnTo>
                  <a:lnTo>
                    <a:pt x="0" y="348234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11274" y="3786378"/>
            <a:ext cx="4572000" cy="2480166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445134" indent="-182245">
              <a:spcBef>
                <a:spcPts val="1000"/>
              </a:spcBef>
              <a:buSzPct val="94444"/>
              <a:buFont typeface="Wingdings"/>
              <a:buChar char=""/>
              <a:tabLst>
                <a:tab pos="445134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inner cell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mass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gives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rise</a:t>
            </a:r>
            <a:r>
              <a:rPr dirty="0">
                <a:latin typeface="Times New Roman"/>
                <a:cs typeface="Times New Roman"/>
              </a:rPr>
              <a:t> to </a:t>
            </a:r>
            <a:r>
              <a:rPr spc="-5" dirty="0">
                <a:latin typeface="Times New Roman"/>
                <a:cs typeface="Times New Roman"/>
              </a:rPr>
              <a:t>tissues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1285"/>
              </a:spcBef>
            </a:pP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embryo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proper</a:t>
            </a:r>
            <a:endParaRPr sz="2400">
              <a:latin typeface="Times New Roman"/>
              <a:cs typeface="Times New Roman"/>
            </a:endParaRPr>
          </a:p>
          <a:p>
            <a:pPr marL="1044575" lvl="1" indent="-1045210">
              <a:spcBef>
                <a:spcPts val="2039"/>
              </a:spcBef>
              <a:buFont typeface="Wingdings"/>
              <a:buChar char=""/>
              <a:tabLst>
                <a:tab pos="1045210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mass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forms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1560"/>
              </a:spcBef>
            </a:pPr>
            <a:r>
              <a:rPr sz="2400" b="1" spc="-5" dirty="0">
                <a:latin typeface="Times New Roman"/>
                <a:cs typeface="Times New Roman"/>
              </a:rPr>
              <a:t>trophoblast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which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contributes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1240"/>
              </a:spcBef>
            </a:pPr>
            <a:r>
              <a:rPr b="1" dirty="0">
                <a:latin typeface="Times New Roman"/>
                <a:cs typeface="Times New Roman"/>
              </a:rPr>
              <a:t>placenta.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8810354" cy="62787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2562" y="1143762"/>
            <a:ext cx="6768465" cy="1754505"/>
          </a:xfrm>
          <a:custGeom>
            <a:avLst/>
            <a:gdLst/>
            <a:ahLst/>
            <a:cxnLst/>
            <a:rect l="l" t="t" r="r" b="b"/>
            <a:pathLst>
              <a:path w="6768465" h="1754505">
                <a:moveTo>
                  <a:pt x="0" y="1754124"/>
                </a:moveTo>
                <a:lnTo>
                  <a:pt x="6768084" y="1754124"/>
                </a:lnTo>
                <a:lnTo>
                  <a:pt x="6768084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3495" y="1120373"/>
            <a:ext cx="3559175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>
              <a:spcBef>
                <a:spcPts val="117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endometrium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mad 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tow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layers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1080"/>
              </a:spcBef>
            </a:pPr>
            <a:r>
              <a:rPr spc="-5" dirty="0">
                <a:latin typeface="Times New Roman"/>
                <a:cs typeface="Times New Roman"/>
              </a:rPr>
              <a:t>1-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Stratum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basalis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3494" y="2080386"/>
            <a:ext cx="270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2-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Functional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layer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made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3735" y="1943227"/>
            <a:ext cx="3099435" cy="8483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7815" indent="-298450">
              <a:spcBef>
                <a:spcPts val="1180"/>
              </a:spcBef>
              <a:buAutoNum type="alphaUcParenR"/>
              <a:tabLst>
                <a:tab pos="298450" algn="l"/>
              </a:tabLst>
            </a:pPr>
            <a:r>
              <a:rPr b="1" spc="-25" dirty="0">
                <a:latin typeface="Times New Roman"/>
                <a:cs typeface="Times New Roman"/>
              </a:rPr>
              <a:t>STRATUM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SPONGIOSUM</a:t>
            </a:r>
            <a:endParaRPr>
              <a:latin typeface="Times New Roman"/>
              <a:cs typeface="Times New Roman"/>
            </a:endParaRPr>
          </a:p>
          <a:p>
            <a:pPr marL="355600" indent="-285750">
              <a:spcBef>
                <a:spcPts val="1080"/>
              </a:spcBef>
              <a:buAutoNum type="alphaUcParenR"/>
              <a:tabLst>
                <a:tab pos="355600" algn="l"/>
              </a:tabLst>
            </a:pPr>
            <a:r>
              <a:rPr b="1" spc="-25" dirty="0">
                <a:latin typeface="Times New Roman"/>
                <a:cs typeface="Times New Roman"/>
              </a:rPr>
              <a:t>STRATUM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COMPACTUM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5000" y="2895600"/>
            <a:ext cx="8305800" cy="3007360"/>
            <a:chOff x="381000" y="2895600"/>
            <a:chExt cx="8305800" cy="30073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895600"/>
              <a:ext cx="8305800" cy="2667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5308092"/>
              <a:ext cx="483082" cy="5943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334000"/>
              <a:ext cx="381000" cy="5029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8200" y="5334000"/>
              <a:ext cx="381000" cy="502920"/>
            </a:xfrm>
            <a:custGeom>
              <a:avLst/>
              <a:gdLst/>
              <a:ahLst/>
              <a:cxnLst/>
              <a:rect l="l" t="t" r="r" b="b"/>
              <a:pathLst>
                <a:path w="381000" h="502920">
                  <a:moveTo>
                    <a:pt x="95250" y="502919"/>
                  </a:moveTo>
                  <a:lnTo>
                    <a:pt x="95250" y="190500"/>
                  </a:lnTo>
                  <a:lnTo>
                    <a:pt x="0" y="190500"/>
                  </a:lnTo>
                  <a:lnTo>
                    <a:pt x="190500" y="0"/>
                  </a:lnTo>
                  <a:lnTo>
                    <a:pt x="381000" y="190500"/>
                  </a:lnTo>
                  <a:lnTo>
                    <a:pt x="285750" y="190500"/>
                  </a:lnTo>
                  <a:lnTo>
                    <a:pt x="285750" y="502919"/>
                  </a:lnTo>
                  <a:lnTo>
                    <a:pt x="95250" y="50291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859" y="5308092"/>
              <a:ext cx="483082" cy="5943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5334000"/>
              <a:ext cx="381000" cy="5029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67200" y="5334000"/>
              <a:ext cx="381000" cy="502920"/>
            </a:xfrm>
            <a:custGeom>
              <a:avLst/>
              <a:gdLst/>
              <a:ahLst/>
              <a:cxnLst/>
              <a:rect l="l" t="t" r="r" b="b"/>
              <a:pathLst>
                <a:path w="381000" h="502920">
                  <a:moveTo>
                    <a:pt x="95250" y="502919"/>
                  </a:moveTo>
                  <a:lnTo>
                    <a:pt x="95250" y="190500"/>
                  </a:lnTo>
                  <a:lnTo>
                    <a:pt x="0" y="190500"/>
                  </a:lnTo>
                  <a:lnTo>
                    <a:pt x="190500" y="0"/>
                  </a:lnTo>
                  <a:lnTo>
                    <a:pt x="381000" y="190500"/>
                  </a:lnTo>
                  <a:lnTo>
                    <a:pt x="285750" y="190500"/>
                  </a:lnTo>
                  <a:lnTo>
                    <a:pt x="285750" y="502919"/>
                  </a:lnTo>
                  <a:lnTo>
                    <a:pt x="95250" y="50291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5603" y="5312664"/>
              <a:ext cx="467118" cy="58903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81450" y="762"/>
            <a:ext cx="4973320" cy="40395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spcBef>
                <a:spcPts val="270"/>
              </a:spcBef>
            </a:pPr>
            <a:r>
              <a:rPr sz="2400" b="1" spc="-5" dirty="0"/>
              <a:t>The</a:t>
            </a:r>
            <a:r>
              <a:rPr sz="2400" b="1" spc="-10" dirty="0"/>
              <a:t> </a:t>
            </a:r>
            <a:r>
              <a:rPr sz="2400" b="1" dirty="0"/>
              <a:t>morula</a:t>
            </a:r>
            <a:r>
              <a:rPr sz="2400" b="1" spc="-20" dirty="0"/>
              <a:t> </a:t>
            </a:r>
            <a:r>
              <a:rPr sz="2400" b="1" dirty="0"/>
              <a:t>is</a:t>
            </a:r>
            <a:r>
              <a:rPr sz="2400" b="1" spc="-10" dirty="0"/>
              <a:t> </a:t>
            </a:r>
            <a:r>
              <a:rPr sz="2400" b="1" dirty="0"/>
              <a:t>heading</a:t>
            </a:r>
            <a:r>
              <a:rPr sz="2400" b="1" spc="-10" dirty="0"/>
              <a:t> </a:t>
            </a:r>
            <a:r>
              <a:rPr sz="2400" b="1" dirty="0"/>
              <a:t>to</a:t>
            </a:r>
            <a:r>
              <a:rPr sz="2400" b="1" spc="-20" dirty="0"/>
              <a:t> </a:t>
            </a:r>
            <a:r>
              <a:rPr sz="2400" b="1" dirty="0"/>
              <a:t>the</a:t>
            </a:r>
            <a:r>
              <a:rPr sz="2400" b="1" spc="-10" dirty="0"/>
              <a:t> </a:t>
            </a:r>
            <a:r>
              <a:rPr sz="2400" b="1" dirty="0"/>
              <a:t>uterus!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3096005" y="500634"/>
            <a:ext cx="6751320" cy="463587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spcBef>
                <a:spcPts val="254"/>
              </a:spcBef>
            </a:pP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spc="-10" dirty="0">
                <a:latin typeface="Times New Roman"/>
                <a:cs typeface="Times New Roman"/>
              </a:rPr>
              <a:t>which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stage</a:t>
            </a:r>
            <a:r>
              <a:rPr sz="2800" b="1" spc="-5" dirty="0">
                <a:latin typeface="Times New Roman"/>
                <a:cs typeface="Times New Roman"/>
              </a:rPr>
              <a:t> is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mucosa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of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uterus?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3887" y="239233"/>
            <a:ext cx="8161655" cy="4006850"/>
            <a:chOff x="659886" y="239233"/>
            <a:chExt cx="8161655" cy="4006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886" y="239233"/>
              <a:ext cx="8161030" cy="40066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5" y="284904"/>
              <a:ext cx="7989398" cy="38459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5706" y="265938"/>
              <a:ext cx="8039100" cy="3893820"/>
            </a:xfrm>
            <a:custGeom>
              <a:avLst/>
              <a:gdLst/>
              <a:ahLst/>
              <a:cxnLst/>
              <a:rect l="l" t="t" r="r" b="b"/>
              <a:pathLst>
                <a:path w="8039100" h="3893820">
                  <a:moveTo>
                    <a:pt x="0" y="3893820"/>
                  </a:moveTo>
                  <a:lnTo>
                    <a:pt x="8039100" y="3893820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38938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4251" y="4572761"/>
            <a:ext cx="5786755" cy="1790234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635" algn="ctr">
              <a:spcBef>
                <a:spcPts val="1000"/>
              </a:spcBef>
            </a:pPr>
            <a:r>
              <a:rPr sz="1400" b="1" spc="-5" dirty="0">
                <a:latin typeface="Times New Roman"/>
                <a:cs typeface="Times New Roman"/>
              </a:rPr>
              <a:t>At</a:t>
            </a:r>
            <a:r>
              <a:rPr sz="1400" b="1" dirty="0">
                <a:latin typeface="Times New Roman"/>
                <a:cs typeface="Times New Roman"/>
              </a:rPr>
              <a:t> the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time</a:t>
            </a:r>
            <a:r>
              <a:rPr sz="1400" b="1" dirty="0">
                <a:latin typeface="Times New Roman"/>
                <a:cs typeface="Times New Roman"/>
              </a:rPr>
              <a:t> that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morula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reaches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uterus,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mucosa</a:t>
            </a:r>
            <a:r>
              <a:rPr b="1" spc="-1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725805">
              <a:spcBef>
                <a:spcPts val="1285"/>
              </a:spcBef>
            </a:pPr>
            <a:r>
              <a:rPr sz="1400" b="1" dirty="0">
                <a:latin typeface="Times New Roman"/>
                <a:cs typeface="Times New Roman"/>
              </a:rPr>
              <a:t>uterus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secretory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phase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during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which:</a:t>
            </a:r>
            <a:endParaRPr sz="1400">
              <a:latin typeface="Times New Roman"/>
              <a:cs typeface="Times New Roman"/>
            </a:endParaRPr>
          </a:p>
          <a:p>
            <a:pPr algn="ctr">
              <a:spcBef>
                <a:spcPts val="1235"/>
              </a:spcBef>
            </a:pPr>
            <a:r>
              <a:rPr b="1" dirty="0">
                <a:latin typeface="Times New Roman"/>
                <a:cs typeface="Times New Roman"/>
              </a:rPr>
              <a:t>U</a:t>
            </a:r>
            <a:r>
              <a:rPr b="1" spc="-1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5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ine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gla</a:t>
            </a:r>
            <a:r>
              <a:rPr b="1" spc="-10" dirty="0">
                <a:latin typeface="Times New Roman"/>
                <a:cs typeface="Times New Roman"/>
              </a:rPr>
              <a:t>nd</a:t>
            </a:r>
            <a:r>
              <a:rPr b="1" dirty="0">
                <a:latin typeface="Times New Roman"/>
                <a:cs typeface="Times New Roman"/>
              </a:rPr>
              <a:t>s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Arteri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beco</a:t>
            </a:r>
            <a:r>
              <a:rPr sz="1400" b="1" spc="-15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</a:t>
            </a:r>
            <a:r>
              <a:rPr b="1" spc="5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l</a:t>
            </a:r>
            <a:r>
              <a:rPr b="1" spc="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d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tissue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beco</a:t>
            </a:r>
            <a:r>
              <a:rPr sz="1400" b="1" spc="-15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ctr">
              <a:spcBef>
                <a:spcPts val="1080"/>
              </a:spcBef>
            </a:pPr>
            <a:r>
              <a:rPr b="1" spc="-5" dirty="0">
                <a:latin typeface="Times New Roman"/>
                <a:cs typeface="Times New Roman"/>
              </a:rPr>
              <a:t>succulent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8691" y="2717292"/>
            <a:ext cx="4382770" cy="4154170"/>
            <a:chOff x="4774691" y="2717292"/>
            <a:chExt cx="4382770" cy="4154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3902" y="3340164"/>
              <a:ext cx="3985963" cy="34112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7645" y="2730246"/>
              <a:ext cx="4356735" cy="4128135"/>
            </a:xfrm>
            <a:custGeom>
              <a:avLst/>
              <a:gdLst/>
              <a:ahLst/>
              <a:cxnLst/>
              <a:rect l="l" t="t" r="r" b="b"/>
              <a:pathLst>
                <a:path w="4356734" h="4128134">
                  <a:moveTo>
                    <a:pt x="4356354" y="0"/>
                  </a:moveTo>
                  <a:lnTo>
                    <a:pt x="0" y="0"/>
                  </a:lnTo>
                  <a:lnTo>
                    <a:pt x="0" y="4127754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168390" y="761"/>
            <a:ext cx="4500880" cy="585470"/>
          </a:xfrm>
          <a:custGeom>
            <a:avLst/>
            <a:gdLst/>
            <a:ahLst/>
            <a:cxnLst/>
            <a:rect l="l" t="t" r="r" b="b"/>
            <a:pathLst>
              <a:path w="4500880" h="585470">
                <a:moveTo>
                  <a:pt x="0" y="585216"/>
                </a:moveTo>
                <a:lnTo>
                  <a:pt x="4500371" y="585216"/>
                </a:lnTo>
                <a:lnTo>
                  <a:pt x="4500371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7639" y="18999"/>
            <a:ext cx="38550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Day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after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fertilization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761" y="1"/>
            <a:ext cx="4630420" cy="435609"/>
          </a:xfrm>
          <a:custGeom>
            <a:avLst/>
            <a:gdLst/>
            <a:ahLst/>
            <a:cxnLst/>
            <a:rect l="l" t="t" r="r" b="b"/>
            <a:pathLst>
              <a:path w="4630420" h="435609">
                <a:moveTo>
                  <a:pt x="0" y="435101"/>
                </a:moveTo>
                <a:lnTo>
                  <a:pt x="4629912" y="435101"/>
                </a:lnTo>
                <a:lnTo>
                  <a:pt x="4629912" y="0"/>
                </a:lnTo>
              </a:path>
              <a:path w="4630420" h="435609">
                <a:moveTo>
                  <a:pt x="0" y="0"/>
                </a:moveTo>
                <a:lnTo>
                  <a:pt x="0" y="435101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02739" y="90387"/>
            <a:ext cx="4429760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morula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enters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7988" y="5781703"/>
            <a:ext cx="4239895" cy="589905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91465" marR="52705" indent="-292100">
              <a:lnSpc>
                <a:spcPts val="2220"/>
              </a:lnSpc>
              <a:spcBef>
                <a:spcPts val="200"/>
              </a:spcBef>
              <a:buSzPct val="89473"/>
              <a:buFont typeface="Wingdings"/>
              <a:buChar char=""/>
              <a:tabLst>
                <a:tab pos="292100" algn="l"/>
              </a:tabLst>
            </a:pPr>
            <a:r>
              <a:rPr sz="1900" b="1" i="1" spc="-25" dirty="0">
                <a:latin typeface="Times New Roman"/>
                <a:cs typeface="Times New Roman"/>
              </a:rPr>
              <a:t>The</a:t>
            </a:r>
            <a:r>
              <a:rPr sz="1900" b="1" i="1" spc="-30" dirty="0">
                <a:latin typeface="Times New Roman"/>
                <a:cs typeface="Times New Roman"/>
              </a:rPr>
              <a:t> zona</a:t>
            </a:r>
            <a:r>
              <a:rPr sz="1900" b="1" i="1" spc="-10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pellucida</a:t>
            </a:r>
            <a:r>
              <a:rPr sz="1900" b="1" i="1" spc="-40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disappears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10" dirty="0">
                <a:latin typeface="Times New Roman"/>
                <a:cs typeface="Times New Roman"/>
              </a:rPr>
              <a:t>to</a:t>
            </a:r>
            <a:r>
              <a:rPr sz="1900" b="1" i="1" spc="-25" dirty="0">
                <a:latin typeface="Times New Roman"/>
                <a:cs typeface="Times New Roman"/>
              </a:rPr>
              <a:t> allow</a:t>
            </a:r>
            <a:endParaRPr sz="1900" dirty="0">
              <a:latin typeface="Times New Roman"/>
              <a:cs typeface="Times New Roman"/>
            </a:endParaRPr>
          </a:p>
          <a:p>
            <a:pPr marR="50800" algn="ctr">
              <a:lnSpc>
                <a:spcPts val="2220"/>
              </a:lnSpc>
            </a:pPr>
            <a:r>
              <a:rPr sz="1900" b="1" i="1" spc="-15" dirty="0">
                <a:latin typeface="Times New Roman"/>
                <a:cs typeface="Times New Roman"/>
              </a:rPr>
              <a:t>implantation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761" y="2513838"/>
            <a:ext cx="4860290" cy="3185160"/>
          </a:xfrm>
          <a:custGeom>
            <a:avLst/>
            <a:gdLst/>
            <a:ahLst/>
            <a:cxnLst/>
            <a:rect l="l" t="t" r="r" b="b"/>
            <a:pathLst>
              <a:path w="4860290" h="3185160">
                <a:moveTo>
                  <a:pt x="0" y="3185160"/>
                </a:moveTo>
                <a:lnTo>
                  <a:pt x="4860036" y="3185160"/>
                </a:lnTo>
                <a:lnTo>
                  <a:pt x="4860036" y="0"/>
                </a:lnTo>
                <a:lnTo>
                  <a:pt x="0" y="0"/>
                </a:lnTo>
                <a:lnTo>
                  <a:pt x="0" y="318516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2739" y="2516072"/>
            <a:ext cx="4495800" cy="30632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94945" indent="-182245">
              <a:spcBef>
                <a:spcPts val="97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pc="-5" dirty="0">
                <a:latin typeface="Times New Roman"/>
                <a:cs typeface="Times New Roman"/>
              </a:rPr>
              <a:t>At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-5" dirty="0">
                <a:latin typeface="Times New Roman"/>
                <a:cs typeface="Times New Roman"/>
              </a:rPr>
              <a:t> time,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embryo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1560"/>
              </a:spcBef>
            </a:pP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blastocyst.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50800"/>
              </a:lnSpc>
              <a:spcBef>
                <a:spcPts val="345"/>
              </a:spcBef>
              <a:buSzPct val="94444"/>
              <a:buFont typeface="Wingdings"/>
              <a:buChar char=""/>
              <a:tabLst>
                <a:tab pos="250825" algn="l"/>
              </a:tabLst>
            </a:pPr>
            <a:r>
              <a:rPr dirty="0">
                <a:latin typeface="Times New Roman"/>
                <a:cs typeface="Times New Roman"/>
              </a:rPr>
              <a:t>Cells of the inner </a:t>
            </a:r>
            <a:r>
              <a:rPr b="1" dirty="0">
                <a:latin typeface="Times New Roman"/>
                <a:cs typeface="Times New Roman"/>
              </a:rPr>
              <a:t>cell </a:t>
            </a:r>
            <a:r>
              <a:rPr b="1" spc="-5" dirty="0">
                <a:latin typeface="Times New Roman"/>
                <a:cs typeface="Times New Roman"/>
              </a:rPr>
              <a:t>mass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dirty="0">
                <a:latin typeface="Times New Roman"/>
                <a:cs typeface="Times New Roman"/>
              </a:rPr>
              <a:t>now called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embryoblas</a:t>
            </a:r>
            <a:r>
              <a:rPr sz="2400" dirty="0">
                <a:latin typeface="Times New Roman"/>
                <a:cs typeface="Times New Roman"/>
              </a:rPr>
              <a:t>t, </a:t>
            </a:r>
            <a:r>
              <a:rPr dirty="0">
                <a:latin typeface="Times New Roman"/>
                <a:cs typeface="Times New Roman"/>
              </a:rPr>
              <a:t>are at one pole, and those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outer cell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ophoblast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tten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 form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epithelial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wall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blastocyst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61435" y="3488690"/>
            <a:ext cx="3092450" cy="693420"/>
          </a:xfrm>
          <a:custGeom>
            <a:avLst/>
            <a:gdLst/>
            <a:ahLst/>
            <a:cxnLst/>
            <a:rect l="l" t="t" r="r" b="b"/>
            <a:pathLst>
              <a:path w="3092450" h="693420">
                <a:moveTo>
                  <a:pt x="3017462" y="652777"/>
                </a:moveTo>
                <a:lnTo>
                  <a:pt x="2970784" y="668401"/>
                </a:lnTo>
                <a:lnTo>
                  <a:pt x="2967228" y="675767"/>
                </a:lnTo>
                <a:lnTo>
                  <a:pt x="2969387" y="682498"/>
                </a:lnTo>
                <a:lnTo>
                  <a:pt x="2971673" y="689356"/>
                </a:lnTo>
                <a:lnTo>
                  <a:pt x="2979039" y="692912"/>
                </a:lnTo>
                <a:lnTo>
                  <a:pt x="2985897" y="690753"/>
                </a:lnTo>
                <a:lnTo>
                  <a:pt x="3069876" y="662559"/>
                </a:lnTo>
                <a:lnTo>
                  <a:pt x="3064510" y="662559"/>
                </a:lnTo>
                <a:lnTo>
                  <a:pt x="3017462" y="652777"/>
                </a:lnTo>
                <a:close/>
              </a:path>
              <a:path w="3092450" h="693420">
                <a:moveTo>
                  <a:pt x="3041851" y="644614"/>
                </a:moveTo>
                <a:lnTo>
                  <a:pt x="3017462" y="652777"/>
                </a:lnTo>
                <a:lnTo>
                  <a:pt x="3064510" y="662559"/>
                </a:lnTo>
                <a:lnTo>
                  <a:pt x="3065134" y="659511"/>
                </a:lnTo>
                <a:lnTo>
                  <a:pt x="3058414" y="659511"/>
                </a:lnTo>
                <a:lnTo>
                  <a:pt x="3041851" y="644614"/>
                </a:lnTo>
                <a:close/>
              </a:path>
              <a:path w="3092450" h="693420">
                <a:moveTo>
                  <a:pt x="3003550" y="575183"/>
                </a:moveTo>
                <a:lnTo>
                  <a:pt x="2995294" y="575691"/>
                </a:lnTo>
                <a:lnTo>
                  <a:pt x="2990595" y="581025"/>
                </a:lnTo>
                <a:lnTo>
                  <a:pt x="2985769" y="586232"/>
                </a:lnTo>
                <a:lnTo>
                  <a:pt x="2986151" y="594487"/>
                </a:lnTo>
                <a:lnTo>
                  <a:pt x="3022691" y="627381"/>
                </a:lnTo>
                <a:lnTo>
                  <a:pt x="3069716" y="637159"/>
                </a:lnTo>
                <a:lnTo>
                  <a:pt x="3064510" y="662559"/>
                </a:lnTo>
                <a:lnTo>
                  <a:pt x="3069876" y="662559"/>
                </a:lnTo>
                <a:lnTo>
                  <a:pt x="3092195" y="655066"/>
                </a:lnTo>
                <a:lnTo>
                  <a:pt x="3003550" y="575183"/>
                </a:lnTo>
                <a:close/>
              </a:path>
              <a:path w="3092450" h="693420">
                <a:moveTo>
                  <a:pt x="3062986" y="637540"/>
                </a:moveTo>
                <a:lnTo>
                  <a:pt x="3041851" y="644614"/>
                </a:lnTo>
                <a:lnTo>
                  <a:pt x="3058414" y="659511"/>
                </a:lnTo>
                <a:lnTo>
                  <a:pt x="3062986" y="637540"/>
                </a:lnTo>
                <a:close/>
              </a:path>
              <a:path w="3092450" h="693420">
                <a:moveTo>
                  <a:pt x="3069638" y="637540"/>
                </a:moveTo>
                <a:lnTo>
                  <a:pt x="3062986" y="637540"/>
                </a:lnTo>
                <a:lnTo>
                  <a:pt x="3058414" y="659511"/>
                </a:lnTo>
                <a:lnTo>
                  <a:pt x="3065134" y="659511"/>
                </a:lnTo>
                <a:lnTo>
                  <a:pt x="3069638" y="637540"/>
                </a:lnTo>
                <a:close/>
              </a:path>
              <a:path w="3092450" h="693420">
                <a:moveTo>
                  <a:pt x="5333" y="0"/>
                </a:moveTo>
                <a:lnTo>
                  <a:pt x="0" y="25400"/>
                </a:lnTo>
                <a:lnTo>
                  <a:pt x="3017462" y="652777"/>
                </a:lnTo>
                <a:lnTo>
                  <a:pt x="3041851" y="644614"/>
                </a:lnTo>
                <a:lnTo>
                  <a:pt x="3022691" y="627381"/>
                </a:lnTo>
                <a:lnTo>
                  <a:pt x="5333" y="0"/>
                </a:lnTo>
                <a:close/>
              </a:path>
              <a:path w="3092450" h="693420">
                <a:moveTo>
                  <a:pt x="3022691" y="627381"/>
                </a:moveTo>
                <a:lnTo>
                  <a:pt x="3041851" y="644614"/>
                </a:lnTo>
                <a:lnTo>
                  <a:pt x="3062986" y="637540"/>
                </a:lnTo>
                <a:lnTo>
                  <a:pt x="3069638" y="637540"/>
                </a:lnTo>
                <a:lnTo>
                  <a:pt x="3069716" y="637159"/>
                </a:lnTo>
                <a:lnTo>
                  <a:pt x="3022691" y="62738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09751" y="762763"/>
            <a:ext cx="8216265" cy="1106713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23850" marR="106680" indent="-323850">
              <a:lnSpc>
                <a:spcPts val="2880"/>
              </a:lnSpc>
              <a:spcBef>
                <a:spcPts val="210"/>
              </a:spcBef>
              <a:buFont typeface="Wingdings"/>
              <a:buChar char=""/>
              <a:tabLst>
                <a:tab pos="323850" algn="l"/>
              </a:tabLst>
            </a:pPr>
            <a:r>
              <a:rPr sz="1600" spc="-5" dirty="0">
                <a:latin typeface="Times New Roman"/>
                <a:cs typeface="Times New Roman"/>
              </a:rPr>
              <a:t>Uterine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fluid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begins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penetrate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through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zona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pellucida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intercellular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spaces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inner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cell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mass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337185" indent="-212725">
              <a:spcBef>
                <a:spcPts val="705"/>
              </a:spcBef>
              <a:buSzPct val="133333"/>
              <a:buFont typeface="Wingdings"/>
              <a:buChar char=""/>
              <a:tabLst>
                <a:tab pos="337820" algn="l"/>
              </a:tabLst>
            </a:pPr>
            <a:r>
              <a:rPr sz="1200" spc="-5" dirty="0">
                <a:latin typeface="Times New Roman"/>
                <a:cs typeface="Times New Roman"/>
              </a:rPr>
              <a:t>Gradually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intercellular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spaces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become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confluent,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single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cavity,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blastocele,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forms.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08492" y="2107692"/>
            <a:ext cx="2172970" cy="2147570"/>
            <a:chOff x="6984492" y="2107692"/>
            <a:chExt cx="2172970" cy="214757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2133600"/>
              <a:ext cx="2133599" cy="20955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97446" y="2120646"/>
              <a:ext cx="2146935" cy="2121535"/>
            </a:xfrm>
            <a:custGeom>
              <a:avLst/>
              <a:gdLst/>
              <a:ahLst/>
              <a:cxnLst/>
              <a:rect l="l" t="t" r="r" b="b"/>
              <a:pathLst>
                <a:path w="2146934" h="2121535">
                  <a:moveTo>
                    <a:pt x="0" y="2121408"/>
                  </a:moveTo>
                  <a:lnTo>
                    <a:pt x="2146554" y="2121408"/>
                  </a:lnTo>
                </a:path>
                <a:path w="2146934" h="2121535">
                  <a:moveTo>
                    <a:pt x="2146554" y="0"/>
                  </a:moveTo>
                  <a:lnTo>
                    <a:pt x="0" y="0"/>
                  </a:lnTo>
                  <a:lnTo>
                    <a:pt x="0" y="2121408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8532984" cy="6172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054" y="2356586"/>
            <a:ext cx="5635413" cy="294051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02408" y="623316"/>
          <a:ext cx="7237730" cy="4786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9575">
                <a:tc gridSpan="3">
                  <a:txBody>
                    <a:bodyPr/>
                    <a:lstStyle/>
                    <a:p>
                      <a:pPr marL="118745" marR="113664" algn="ctr">
                        <a:lnSpc>
                          <a:spcPts val="2880"/>
                        </a:lnSpc>
                        <a:spcBef>
                          <a:spcPts val="365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Trophoblastic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cells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over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embryoblast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pole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begin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spc="15" dirty="0">
                          <a:latin typeface="Times New Roman"/>
                          <a:cs typeface="Times New Roman"/>
                        </a:rPr>
                        <a:t>penetrate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between the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epithelial cells of the </a:t>
                      </a:r>
                      <a:r>
                        <a:rPr sz="2500" b="1" i="1" spc="-5" dirty="0">
                          <a:latin typeface="Times New Roman"/>
                          <a:cs typeface="Times New Roman"/>
                        </a:rPr>
                        <a:t>uterine </a:t>
                      </a:r>
                      <a:r>
                        <a:rPr sz="2500" b="1" i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spc="-30" dirty="0">
                          <a:latin typeface="Times New Roman"/>
                          <a:cs typeface="Times New Roman"/>
                        </a:rPr>
                        <a:t>mucosa</a:t>
                      </a:r>
                      <a:r>
                        <a:rPr sz="25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about</a:t>
                      </a:r>
                      <a:r>
                        <a:rPr sz="2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5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spc="-15" dirty="0">
                          <a:latin typeface="Times New Roman"/>
                          <a:cs typeface="Times New Roman"/>
                        </a:rPr>
                        <a:t>sixth</a:t>
                      </a:r>
                      <a:r>
                        <a:rPr sz="25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spc="40" dirty="0">
                          <a:latin typeface="Times New Roman"/>
                          <a:cs typeface="Times New Roman"/>
                        </a:rPr>
                        <a:t>day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ts val="2525"/>
                        </a:lnSpc>
                      </a:pPr>
                      <a:r>
                        <a:rPr sz="2500" b="1" i="1" dirty="0">
                          <a:latin typeface="Times New Roman"/>
                          <a:cs typeface="Times New Roman"/>
                        </a:rPr>
                        <a:t>(Early</a:t>
                      </a:r>
                      <a:r>
                        <a:rPr sz="25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500" b="1" i="1" spc="-5" dirty="0">
                          <a:latin typeface="Times New Roman"/>
                          <a:cs typeface="Times New Roman"/>
                        </a:rPr>
                        <a:t>implantation)</a:t>
                      </a: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4F81BC"/>
                      </a:solidFill>
                      <a:prstDash val="solid"/>
                    </a:lnL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7001" y="19228"/>
            <a:ext cx="3261360" cy="367024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spcBef>
                <a:spcPts val="270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9813" y="5715761"/>
            <a:ext cx="8915400" cy="72148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682875" marR="676275" indent="-2001520">
              <a:lnSpc>
                <a:spcPct val="79300"/>
              </a:lnSpc>
              <a:spcBef>
                <a:spcPts val="175"/>
              </a:spcBef>
            </a:pPr>
            <a:r>
              <a:rPr sz="2800" b="1" spc="-10" dirty="0">
                <a:latin typeface="Times New Roman"/>
                <a:cs typeface="Times New Roman"/>
              </a:rPr>
              <a:t>Pregnancy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starts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at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950" b="1" i="1" spc="-35" dirty="0">
                <a:latin typeface="Times New Roman"/>
                <a:cs typeface="Times New Roman"/>
              </a:rPr>
              <a:t>Day</a:t>
            </a:r>
            <a:r>
              <a:rPr sz="2950" b="1" i="1" spc="-15" dirty="0">
                <a:latin typeface="Times New Roman"/>
                <a:cs typeface="Times New Roman"/>
              </a:rPr>
              <a:t> </a:t>
            </a:r>
            <a:r>
              <a:rPr sz="2950" b="1" i="1" spc="-80" dirty="0">
                <a:latin typeface="Times New Roman"/>
                <a:cs typeface="Times New Roman"/>
              </a:rPr>
              <a:t>6</a:t>
            </a:r>
            <a:r>
              <a:rPr sz="2950" b="1" i="1" spc="-3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when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Blastocyst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loosely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attached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endometrium</a:t>
            </a:r>
            <a:r>
              <a:rPr b="1" spc="-5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746" y="1600962"/>
            <a:ext cx="6071870" cy="4954905"/>
          </a:xfrm>
          <a:custGeom>
            <a:avLst/>
            <a:gdLst/>
            <a:ahLst/>
            <a:cxnLst/>
            <a:rect l="l" t="t" r="r" b="b"/>
            <a:pathLst>
              <a:path w="6071870" h="4954905">
                <a:moveTo>
                  <a:pt x="0" y="4954524"/>
                </a:moveTo>
                <a:lnTo>
                  <a:pt x="6071615" y="4954524"/>
                </a:lnTo>
                <a:lnTo>
                  <a:pt x="6071615" y="0"/>
                </a:lnTo>
                <a:lnTo>
                  <a:pt x="0" y="0"/>
                </a:lnTo>
                <a:lnTo>
                  <a:pt x="0" y="495452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11170" y="1804371"/>
            <a:ext cx="5888355" cy="460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900" b="1" i="1" u="heavy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If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oocyte</a:t>
            </a:r>
            <a:r>
              <a:rPr sz="1650" b="1" i="1" u="heavy" spc="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19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fertilized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degeneration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corpus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luteum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prevented</a:t>
            </a:r>
            <a:endParaRPr sz="1400">
              <a:latin typeface="Times New Roman"/>
              <a:cs typeface="Times New Roman"/>
            </a:endParaRPr>
          </a:p>
          <a:p>
            <a:pPr algn="ctr">
              <a:spcBef>
                <a:spcPts val="182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human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chorionic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gonadotropin</a:t>
            </a:r>
            <a:r>
              <a:rPr sz="1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(hCG),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hormone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secreted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30480" marR="23495" algn="ctr">
              <a:lnSpc>
                <a:spcPts val="4440"/>
              </a:lnSpc>
              <a:spcBef>
                <a:spcPts val="610"/>
              </a:spcBef>
            </a:pP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syncytiotrophoblast</a:t>
            </a:r>
            <a:r>
              <a:rPr sz="20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20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the developing</a:t>
            </a:r>
            <a:r>
              <a:rPr sz="20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embryo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r>
              <a:rPr sz="14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corpus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luteum</a:t>
            </a:r>
            <a:r>
              <a:rPr sz="1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continues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grow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forms</a:t>
            </a:r>
            <a:r>
              <a:rPr sz="1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corpus</a:t>
            </a:r>
            <a:r>
              <a:rPr sz="1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luteum</a:t>
            </a:r>
            <a:r>
              <a:rPr sz="1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pregnancy</a:t>
            </a:r>
            <a:r>
              <a:rPr sz="1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b="1" dirty="0">
                <a:solidFill>
                  <a:srgbClr val="974707"/>
                </a:solidFill>
                <a:latin typeface="Times New Roman"/>
                <a:cs typeface="Times New Roman"/>
              </a:rPr>
              <a:t>corpus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1635"/>
              </a:spcBef>
            </a:pPr>
            <a:r>
              <a:rPr b="1" spc="-5" dirty="0">
                <a:solidFill>
                  <a:srgbClr val="974707"/>
                </a:solidFill>
                <a:latin typeface="Times New Roman"/>
                <a:cs typeface="Times New Roman"/>
              </a:rPr>
              <a:t>luteum</a:t>
            </a:r>
            <a:r>
              <a:rPr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74707"/>
                </a:solidFill>
                <a:latin typeface="Times New Roman"/>
                <a:cs typeface="Times New Roman"/>
              </a:rPr>
              <a:t>graviditatis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).</a:t>
            </a:r>
            <a:endParaRPr>
              <a:latin typeface="Times New Roman"/>
              <a:cs typeface="Times New Roman"/>
            </a:endParaRPr>
          </a:p>
          <a:p>
            <a:pPr marL="12700" marR="5080" indent="1905" algn="ctr">
              <a:lnSpc>
                <a:spcPct val="200100"/>
              </a:lnSpc>
              <a:spcBef>
                <a:spcPts val="155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By the end of the third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month,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this structure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(corpus luteum graviditatis)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may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be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one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third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one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half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total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size</a:t>
            </a:r>
            <a:r>
              <a:rPr sz="1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ovary.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Times New Roman"/>
                <a:cs typeface="Times New Roman"/>
              </a:rPr>
              <a:t>Yellowish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luteal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cells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continue 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secrete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progesterone</a:t>
            </a:r>
            <a:r>
              <a:rPr sz="1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until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end of</a:t>
            </a:r>
            <a:r>
              <a:rPr sz="1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fourth</a:t>
            </a:r>
            <a:r>
              <a:rPr sz="1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month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thereafter,</a:t>
            </a:r>
            <a:r>
              <a:rPr sz="1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they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regress </a:t>
            </a:r>
            <a:r>
              <a:rPr sz="1400" spc="-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slowly as secretion of progesterone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by the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trophoblastic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component of the </a:t>
            </a:r>
            <a:r>
              <a:rPr sz="1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placenta</a:t>
            </a:r>
            <a:r>
              <a:rPr sz="14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becomes</a:t>
            </a:r>
            <a:r>
              <a:rPr sz="14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adequate</a:t>
            </a:r>
            <a:r>
              <a:rPr sz="1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maintenance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pregnancy.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2750" y="761"/>
            <a:ext cx="6002020" cy="1388842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91440" algn="just">
              <a:spcBef>
                <a:spcPts val="890"/>
              </a:spcBef>
            </a:pPr>
            <a:r>
              <a:rPr sz="19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If</a:t>
            </a:r>
            <a:r>
              <a:rPr sz="1900" b="1" i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fertilization</a:t>
            </a:r>
            <a:r>
              <a:rPr sz="1900" b="1" i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does</a:t>
            </a:r>
            <a:r>
              <a:rPr sz="1900" b="1" i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</a:t>
            </a:r>
            <a:r>
              <a:rPr sz="1900" b="1" i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occur</a:t>
            </a:r>
            <a:r>
              <a:rPr spc="-25" dirty="0">
                <a:latin typeface="Times New Roman"/>
                <a:cs typeface="Times New Roman"/>
              </a:rPr>
              <a:t>,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corpus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luteum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reaches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maximum</a:t>
            </a:r>
            <a:endParaRPr sz="1400">
              <a:latin typeface="Times New Roman"/>
              <a:cs typeface="Times New Roman"/>
            </a:endParaRPr>
          </a:p>
          <a:p>
            <a:pPr marL="91440" marR="83185" algn="just">
              <a:lnSpc>
                <a:spcPct val="150000"/>
              </a:lnSpc>
              <a:spcBef>
                <a:spcPts val="80"/>
              </a:spcBef>
            </a:pPr>
            <a:r>
              <a:rPr sz="1400" spc="-5" dirty="0">
                <a:latin typeface="Times New Roman"/>
                <a:cs typeface="Times New Roman"/>
              </a:rPr>
              <a:t>development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approximately</a:t>
            </a:r>
            <a:r>
              <a:rPr sz="1400" dirty="0">
                <a:latin typeface="Times New Roman"/>
                <a:cs typeface="Times New Roman"/>
              </a:rPr>
              <a:t> 9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days</a:t>
            </a:r>
            <a:r>
              <a:rPr sz="1400" dirty="0">
                <a:latin typeface="Times New Roman"/>
                <a:cs typeface="Times New Roman"/>
              </a:rPr>
              <a:t> after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ovulation.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Subsequently,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corpus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luteum </a:t>
            </a:r>
            <a:r>
              <a:rPr sz="1400" dirty="0">
                <a:latin typeface="Times New Roman"/>
                <a:cs typeface="Times New Roman"/>
              </a:rPr>
              <a:t>shrinks because </a:t>
            </a:r>
            <a:r>
              <a:rPr sz="1400" spc="-5" dirty="0">
                <a:latin typeface="Times New Roman"/>
                <a:cs typeface="Times New Roman"/>
              </a:rPr>
              <a:t>of degeneration </a:t>
            </a:r>
            <a:r>
              <a:rPr sz="1400" dirty="0">
                <a:latin typeface="Times New Roman"/>
                <a:cs typeface="Times New Roman"/>
              </a:rPr>
              <a:t>of lutean </a:t>
            </a:r>
            <a:r>
              <a:rPr sz="1400" spc="-5" dirty="0">
                <a:latin typeface="Times New Roman"/>
                <a:cs typeface="Times New Roman"/>
              </a:rPr>
              <a:t>cells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forms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mass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fibrotic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scar tissue,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corpus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albicans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6917" y="89153"/>
            <a:ext cx="4022090" cy="702756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>
              <a:spcBef>
                <a:spcPts val="200"/>
              </a:spcBef>
            </a:pPr>
            <a:r>
              <a:rPr sz="4400" b="1" dirty="0"/>
              <a:t>Menstrual</a:t>
            </a:r>
            <a:r>
              <a:rPr sz="4400" b="1" spc="-55" dirty="0"/>
              <a:t> </a:t>
            </a:r>
            <a:r>
              <a:rPr sz="4400" b="1" dirty="0"/>
              <a:t>cycle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145" y="1712214"/>
            <a:ext cx="7358380" cy="31483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52095">
              <a:spcBef>
                <a:spcPts val="295"/>
              </a:spcBef>
            </a:pPr>
            <a:r>
              <a:rPr b="1" spc="-5" dirty="0">
                <a:latin typeface="Times New Roman"/>
                <a:cs typeface="Times New Roman"/>
              </a:rPr>
              <a:t>Rhythmical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series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physiological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changes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that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occur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fertile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women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5097" y="1053847"/>
            <a:ext cx="2049780" cy="403957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spcBef>
                <a:spcPts val="270"/>
              </a:spcBef>
            </a:pPr>
            <a:r>
              <a:rPr sz="2400" b="1" spc="-5" dirty="0">
                <a:latin typeface="Times New Roman"/>
                <a:cs typeface="Times New Roman"/>
              </a:rPr>
              <a:t>DEFINITION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6086" y="2628138"/>
            <a:ext cx="4399915" cy="46423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2415" indent="-182880">
              <a:spcBef>
                <a:spcPts val="260"/>
              </a:spcBef>
              <a:buSzPct val="94444"/>
              <a:buFont typeface="Wingdings"/>
              <a:buChar char=""/>
              <a:tabLst>
                <a:tab pos="273050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menstrual </a:t>
            </a:r>
            <a:r>
              <a:rPr spc="5" dirty="0">
                <a:latin typeface="Times New Roman"/>
                <a:cs typeface="Times New Roman"/>
              </a:rPr>
              <a:t>cycle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averages </a:t>
            </a:r>
            <a:r>
              <a:rPr sz="2800" b="1" dirty="0">
                <a:latin typeface="Times New Roman"/>
                <a:cs typeface="Times New Roman"/>
              </a:rPr>
              <a:t>28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042" y="3769615"/>
            <a:ext cx="5111750" cy="405239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73050" indent="-183515">
              <a:spcBef>
                <a:spcPts val="280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spc="-20" dirty="0">
                <a:latin typeface="Times New Roman"/>
                <a:cs typeface="Times New Roman"/>
              </a:rPr>
              <a:t>Variations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between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21 and 35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days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0458" y="4871465"/>
            <a:ext cx="7772400" cy="59247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3050" indent="-182880">
              <a:spcBef>
                <a:spcPts val="300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spc="-5" dirty="0">
                <a:latin typeface="Times New Roman"/>
                <a:cs typeface="Times New Roman"/>
              </a:rPr>
              <a:t>Irregular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infrequent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cycles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may </a:t>
            </a:r>
            <a:r>
              <a:rPr dirty="0">
                <a:latin typeface="Times New Roman"/>
                <a:cs typeface="Times New Roman"/>
              </a:rPr>
              <a:t>occur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 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few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months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after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puberty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marL="90805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few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years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proceeding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menopause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0" y="228600"/>
            <a:ext cx="8305800" cy="6172199"/>
            <a:chOff x="801623" y="569976"/>
            <a:chExt cx="7325995" cy="5558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115" y="696468"/>
              <a:ext cx="6936558" cy="519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1623" y="569976"/>
              <a:ext cx="7325995" cy="5558155"/>
            </a:xfrm>
            <a:custGeom>
              <a:avLst/>
              <a:gdLst/>
              <a:ahLst/>
              <a:cxnLst/>
              <a:rect l="l" t="t" r="r" b="b"/>
              <a:pathLst>
                <a:path w="7325995" h="5558155">
                  <a:moveTo>
                    <a:pt x="7262622" y="0"/>
                  </a:moveTo>
                  <a:lnTo>
                    <a:pt x="63245" y="0"/>
                  </a:ln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6"/>
                  </a:lnTo>
                  <a:lnTo>
                    <a:pt x="0" y="5494782"/>
                  </a:lnTo>
                  <a:lnTo>
                    <a:pt x="4970" y="5519398"/>
                  </a:lnTo>
                  <a:lnTo>
                    <a:pt x="18526" y="5539501"/>
                  </a:lnTo>
                  <a:lnTo>
                    <a:pt x="38629" y="5553057"/>
                  </a:lnTo>
                  <a:lnTo>
                    <a:pt x="63245" y="5558028"/>
                  </a:lnTo>
                  <a:lnTo>
                    <a:pt x="7262622" y="5558028"/>
                  </a:lnTo>
                  <a:lnTo>
                    <a:pt x="7287238" y="5553057"/>
                  </a:lnTo>
                  <a:lnTo>
                    <a:pt x="7307341" y="5539501"/>
                  </a:lnTo>
                  <a:lnTo>
                    <a:pt x="7311908" y="5532729"/>
                  </a:lnTo>
                  <a:lnTo>
                    <a:pt x="63245" y="5532729"/>
                  </a:lnTo>
                  <a:lnTo>
                    <a:pt x="48476" y="5529747"/>
                  </a:lnTo>
                  <a:lnTo>
                    <a:pt x="36414" y="5521613"/>
                  </a:lnTo>
                  <a:lnTo>
                    <a:pt x="28280" y="5509551"/>
                  </a:lnTo>
                  <a:lnTo>
                    <a:pt x="25298" y="5494782"/>
                  </a:lnTo>
                  <a:lnTo>
                    <a:pt x="25298" y="63246"/>
                  </a:lnTo>
                  <a:lnTo>
                    <a:pt x="28280" y="48472"/>
                  </a:lnTo>
                  <a:lnTo>
                    <a:pt x="36414" y="36401"/>
                  </a:lnTo>
                  <a:lnTo>
                    <a:pt x="48476" y="28259"/>
                  </a:lnTo>
                  <a:lnTo>
                    <a:pt x="63245" y="25273"/>
                  </a:lnTo>
                  <a:lnTo>
                    <a:pt x="7311891" y="25273"/>
                  </a:lnTo>
                  <a:lnTo>
                    <a:pt x="7307341" y="18526"/>
                  </a:lnTo>
                  <a:lnTo>
                    <a:pt x="7287238" y="4970"/>
                  </a:lnTo>
                  <a:lnTo>
                    <a:pt x="7262622" y="0"/>
                  </a:lnTo>
                  <a:close/>
                </a:path>
                <a:path w="7325995" h="5558155">
                  <a:moveTo>
                    <a:pt x="7311891" y="25273"/>
                  </a:moveTo>
                  <a:lnTo>
                    <a:pt x="7262622" y="25273"/>
                  </a:lnTo>
                  <a:lnTo>
                    <a:pt x="7277395" y="28259"/>
                  </a:lnTo>
                  <a:lnTo>
                    <a:pt x="7289466" y="36401"/>
                  </a:lnTo>
                  <a:lnTo>
                    <a:pt x="7297608" y="48472"/>
                  </a:lnTo>
                  <a:lnTo>
                    <a:pt x="7300595" y="63246"/>
                  </a:lnTo>
                  <a:lnTo>
                    <a:pt x="7300595" y="5494782"/>
                  </a:lnTo>
                  <a:lnTo>
                    <a:pt x="7297608" y="5509551"/>
                  </a:lnTo>
                  <a:lnTo>
                    <a:pt x="7289466" y="5521613"/>
                  </a:lnTo>
                  <a:lnTo>
                    <a:pt x="7277395" y="5529747"/>
                  </a:lnTo>
                  <a:lnTo>
                    <a:pt x="7262622" y="5532729"/>
                  </a:lnTo>
                  <a:lnTo>
                    <a:pt x="7311908" y="5532729"/>
                  </a:lnTo>
                  <a:lnTo>
                    <a:pt x="7320897" y="5519398"/>
                  </a:lnTo>
                  <a:lnTo>
                    <a:pt x="7325868" y="5494782"/>
                  </a:lnTo>
                  <a:lnTo>
                    <a:pt x="7325868" y="63246"/>
                  </a:lnTo>
                  <a:lnTo>
                    <a:pt x="7320897" y="38629"/>
                  </a:lnTo>
                  <a:lnTo>
                    <a:pt x="7311891" y="25273"/>
                  </a:lnTo>
                  <a:close/>
                </a:path>
                <a:path w="7325995" h="5558155">
                  <a:moveTo>
                    <a:pt x="7269607" y="50546"/>
                  </a:moveTo>
                  <a:lnTo>
                    <a:pt x="56261" y="50546"/>
                  </a:lnTo>
                  <a:lnTo>
                    <a:pt x="50596" y="56261"/>
                  </a:lnTo>
                  <a:lnTo>
                    <a:pt x="50596" y="5501767"/>
                  </a:lnTo>
                  <a:lnTo>
                    <a:pt x="56261" y="5507431"/>
                  </a:lnTo>
                  <a:lnTo>
                    <a:pt x="7269607" y="5507431"/>
                  </a:lnTo>
                  <a:lnTo>
                    <a:pt x="7275322" y="5501767"/>
                  </a:lnTo>
                  <a:lnTo>
                    <a:pt x="7275322" y="5431536"/>
                  </a:lnTo>
                  <a:lnTo>
                    <a:pt x="126492" y="5431536"/>
                  </a:lnTo>
                  <a:lnTo>
                    <a:pt x="126492" y="126491"/>
                  </a:lnTo>
                  <a:lnTo>
                    <a:pt x="7275322" y="126491"/>
                  </a:lnTo>
                  <a:lnTo>
                    <a:pt x="7275322" y="56261"/>
                  </a:lnTo>
                  <a:lnTo>
                    <a:pt x="7269607" y="50546"/>
                  </a:lnTo>
                  <a:close/>
                </a:path>
                <a:path w="7325995" h="5558155">
                  <a:moveTo>
                    <a:pt x="7275322" y="126491"/>
                  </a:moveTo>
                  <a:lnTo>
                    <a:pt x="7199376" y="126491"/>
                  </a:lnTo>
                  <a:lnTo>
                    <a:pt x="7199376" y="5431536"/>
                  </a:lnTo>
                  <a:lnTo>
                    <a:pt x="7275322" y="5431536"/>
                  </a:lnTo>
                  <a:lnTo>
                    <a:pt x="7275322" y="126491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8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762" y="762"/>
            <a:ext cx="5534025" cy="403957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7475">
              <a:spcBef>
                <a:spcPts val="270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endometrial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 </a:t>
            </a:r>
            <a:r>
              <a:rPr sz="2400" spc="-5" dirty="0">
                <a:latin typeface="Times New Roman"/>
                <a:cs typeface="Times New Roman"/>
              </a:rPr>
              <a:t>menstrual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762" y="570737"/>
            <a:ext cx="7467600" cy="899604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3190240" marR="520700" indent="-2664460">
              <a:lnSpc>
                <a:spcPts val="3300"/>
              </a:lnSpc>
              <a:spcBef>
                <a:spcPts val="414"/>
              </a:spcBef>
            </a:pPr>
            <a:r>
              <a:rPr sz="2800" b="1" spc="-5" dirty="0"/>
              <a:t>Menstrual cycle is under the </a:t>
            </a:r>
            <a:r>
              <a:rPr sz="2800" b="1" spc="-10" dirty="0"/>
              <a:t>control </a:t>
            </a:r>
            <a:r>
              <a:rPr sz="2800" b="1" spc="-5" dirty="0"/>
              <a:t>of the </a:t>
            </a:r>
            <a:r>
              <a:rPr sz="2800" b="1" spc="-685" dirty="0"/>
              <a:t> </a:t>
            </a:r>
            <a:r>
              <a:rPr sz="2800" b="1" spc="-5" dirty="0"/>
              <a:t>ovaries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829561" y="1524761"/>
            <a:ext cx="7086600" cy="769620"/>
          </a:xfrm>
          <a:custGeom>
            <a:avLst/>
            <a:gdLst/>
            <a:ahLst/>
            <a:cxnLst/>
            <a:rect l="l" t="t" r="r" b="b"/>
            <a:pathLst>
              <a:path w="7086600" h="769619">
                <a:moveTo>
                  <a:pt x="7086600" y="0"/>
                </a:moveTo>
                <a:lnTo>
                  <a:pt x="0" y="0"/>
                </a:lnTo>
                <a:lnTo>
                  <a:pt x="0" y="769620"/>
                </a:lnTo>
                <a:lnTo>
                  <a:pt x="7086600" y="769620"/>
                </a:lnTo>
                <a:lnTo>
                  <a:pt x="7086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9561" y="1524761"/>
            <a:ext cx="7086600" cy="716222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439420" indent="-182880">
              <a:lnSpc>
                <a:spcPts val="2395"/>
              </a:lnSpc>
              <a:spcBef>
                <a:spcPts val="285"/>
              </a:spcBef>
              <a:buSzPct val="94444"/>
              <a:buFont typeface="Wingdings"/>
              <a:buChar char=""/>
              <a:tabLst>
                <a:tab pos="440055" algn="l"/>
              </a:tabLst>
            </a:pPr>
            <a:r>
              <a:rPr b="1" dirty="0">
                <a:latin typeface="Times New Roman"/>
                <a:cs typeface="Times New Roman"/>
              </a:rPr>
              <a:t>Remembe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primary,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secondary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graafian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follicles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  <a:p>
            <a:pPr marL="177800">
              <a:lnSpc>
                <a:spcPts val="2875"/>
              </a:lnSpc>
            </a:pPr>
            <a:r>
              <a:rPr sz="2000" dirty="0">
                <a:latin typeface="Times New Roman"/>
                <a:cs typeface="Times New Roman"/>
              </a:rPr>
              <a:t>contain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theca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interna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granulosa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secret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estrogens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8162" y="2439162"/>
            <a:ext cx="8001000" cy="3385185"/>
          </a:xfrm>
          <a:custGeom>
            <a:avLst/>
            <a:gdLst/>
            <a:ahLst/>
            <a:cxnLst/>
            <a:rect l="l" t="t" r="r" b="b"/>
            <a:pathLst>
              <a:path w="8001000" h="3385185">
                <a:moveTo>
                  <a:pt x="0" y="3384804"/>
                </a:moveTo>
                <a:lnTo>
                  <a:pt x="8001000" y="3384804"/>
                </a:lnTo>
                <a:lnTo>
                  <a:pt x="8001000" y="0"/>
                </a:lnTo>
                <a:lnTo>
                  <a:pt x="0" y="0"/>
                </a:lnTo>
                <a:lnTo>
                  <a:pt x="0" y="3384804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6141" y="2462911"/>
            <a:ext cx="7700645" cy="33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Also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remember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ovulated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leaves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behind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it;</a:t>
            </a:r>
            <a:endParaRPr sz="20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41605" algn="ctr"/>
            <a:r>
              <a:rPr sz="2000" b="1" dirty="0">
                <a:latin typeface="Times New Roman"/>
                <a:cs typeface="Times New Roman"/>
              </a:rPr>
              <a:t>1-The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cells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theca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interna</a:t>
            </a:r>
            <a:endParaRPr sz="2000">
              <a:latin typeface="Times New Roman"/>
              <a:cs typeface="Times New Roman"/>
            </a:endParaRPr>
          </a:p>
          <a:p>
            <a:pPr marL="141605" algn="ctr"/>
            <a:r>
              <a:rPr sz="2000" b="1" dirty="0">
                <a:latin typeface="Times New Roman"/>
                <a:cs typeface="Times New Roman"/>
              </a:rPr>
              <a:t>2-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Granulosa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cells</a:t>
            </a:r>
            <a:endParaRPr sz="2000">
              <a:latin typeface="Times New Roman"/>
              <a:cs typeface="Times New Roman"/>
            </a:endParaRPr>
          </a:p>
          <a:p>
            <a:pPr marL="139065" algn="ctr">
              <a:spcBef>
                <a:spcPts val="10"/>
              </a:spcBef>
            </a:pPr>
            <a:r>
              <a:rPr dirty="0">
                <a:latin typeface="Times New Roman"/>
                <a:cs typeface="Times New Roman"/>
              </a:rPr>
              <a:t>attached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walls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ruptured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follicle.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54305" marR="5080" indent="-1905" algn="ctr">
              <a:lnSpc>
                <a:spcPct val="96400"/>
              </a:lnSpc>
            </a:pPr>
            <a:r>
              <a:rPr sz="2400" dirty="0">
                <a:latin typeface="Times New Roman"/>
                <a:cs typeface="Times New Roman"/>
              </a:rPr>
              <a:t>These cells </a:t>
            </a:r>
            <a:r>
              <a:rPr sz="2400" spc="-5" dirty="0">
                <a:latin typeface="Times New Roman"/>
                <a:cs typeface="Times New Roman"/>
              </a:rPr>
              <a:t>become </a:t>
            </a:r>
            <a:r>
              <a:rPr sz="2400" b="1" spc="-5" dirty="0">
                <a:latin typeface="Times New Roman"/>
                <a:cs typeface="Times New Roman"/>
              </a:rPr>
              <a:t>vascularized </a:t>
            </a:r>
            <a:r>
              <a:rPr sz="2400" dirty="0">
                <a:latin typeface="Times New Roman"/>
                <a:cs typeface="Times New Roman"/>
              </a:rPr>
              <a:t>and under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influence of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LH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hormone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500" b="1" i="1" spc="-50" dirty="0">
                <a:latin typeface="Times New Roman"/>
                <a:cs typeface="Times New Roman"/>
              </a:rPr>
              <a:t>a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yellowish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10" dirty="0">
                <a:latin typeface="Times New Roman"/>
                <a:cs typeface="Times New Roman"/>
              </a:rPr>
              <a:t>pigment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and</a:t>
            </a:r>
            <a:r>
              <a:rPr sz="2500" b="1" i="1" spc="-30" dirty="0">
                <a:latin typeface="Times New Roman"/>
                <a:cs typeface="Times New Roman"/>
              </a:rPr>
              <a:t> </a:t>
            </a:r>
            <a:r>
              <a:rPr sz="2500" b="1" i="1" spc="-55" dirty="0">
                <a:latin typeface="Times New Roman"/>
                <a:cs typeface="Times New Roman"/>
              </a:rPr>
              <a:t>change </a:t>
            </a:r>
            <a:r>
              <a:rPr sz="2500" b="1" i="1" spc="-610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into</a:t>
            </a:r>
            <a:r>
              <a:rPr sz="2500" b="1" i="1" spc="-3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lutean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35" dirty="0">
                <a:latin typeface="Times New Roman"/>
                <a:cs typeface="Times New Roman"/>
              </a:rPr>
              <a:t>cells</a:t>
            </a:r>
            <a:r>
              <a:rPr sz="2400" spc="-35" dirty="0">
                <a:latin typeface="Times New Roman"/>
                <a:cs typeface="Times New Roman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 form</a:t>
            </a:r>
            <a:endParaRPr sz="2400">
              <a:latin typeface="Times New Roman"/>
              <a:cs typeface="Times New Roman"/>
            </a:endParaRPr>
          </a:p>
          <a:p>
            <a:pPr marL="196850" algn="ctr">
              <a:lnSpc>
                <a:spcPts val="3325"/>
              </a:lnSpc>
            </a:pP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corpus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luteum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9645" y="6049518"/>
            <a:ext cx="8799830" cy="464871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9535"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Corpus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luteum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starts 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secrete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estrogens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progesterone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562" y="121157"/>
            <a:ext cx="8604885" cy="523240"/>
          </a:xfrm>
          <a:custGeom>
            <a:avLst/>
            <a:gdLst/>
            <a:ahLst/>
            <a:cxnLst/>
            <a:rect l="l" t="t" r="r" b="b"/>
            <a:pathLst>
              <a:path w="8604885" h="523240">
                <a:moveTo>
                  <a:pt x="0" y="522732"/>
                </a:moveTo>
                <a:lnTo>
                  <a:pt x="8604504" y="522732"/>
                </a:lnTo>
                <a:lnTo>
                  <a:pt x="8604504" y="0"/>
                </a:lnTo>
                <a:lnTo>
                  <a:pt x="0" y="0"/>
                </a:lnTo>
                <a:lnTo>
                  <a:pt x="0" y="52273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540" y="140588"/>
            <a:ext cx="8365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800" b="1" spc="-5" dirty="0">
                <a:solidFill>
                  <a:srgbClr val="1F487C"/>
                </a:solidFill>
              </a:rPr>
              <a:t>Both</a:t>
            </a:r>
            <a:r>
              <a:rPr sz="1800" b="1" spc="5" dirty="0">
                <a:solidFill>
                  <a:srgbClr val="1F487C"/>
                </a:solidFill>
              </a:rPr>
              <a:t> </a:t>
            </a:r>
            <a:r>
              <a:rPr sz="2800" b="1" spc="-10" dirty="0">
                <a:solidFill>
                  <a:srgbClr val="1F487C"/>
                </a:solidFill>
              </a:rPr>
              <a:t>estrogen</a:t>
            </a:r>
            <a:r>
              <a:rPr sz="2800" b="1" spc="10" dirty="0">
                <a:solidFill>
                  <a:srgbClr val="1F487C"/>
                </a:solidFill>
              </a:rPr>
              <a:t> </a:t>
            </a:r>
            <a:r>
              <a:rPr sz="1800" b="1" spc="-5" dirty="0">
                <a:solidFill>
                  <a:srgbClr val="1F487C"/>
                </a:solidFill>
              </a:rPr>
              <a:t>and</a:t>
            </a:r>
            <a:r>
              <a:rPr sz="1800" b="1" spc="5" dirty="0">
                <a:solidFill>
                  <a:srgbClr val="1F487C"/>
                </a:solidFill>
              </a:rPr>
              <a:t> </a:t>
            </a:r>
            <a:r>
              <a:rPr sz="2800" b="1" spc="-10" dirty="0">
                <a:solidFill>
                  <a:srgbClr val="1F487C"/>
                </a:solidFill>
              </a:rPr>
              <a:t>progesterone</a:t>
            </a:r>
            <a:r>
              <a:rPr sz="2800" b="1" spc="-260" dirty="0">
                <a:solidFill>
                  <a:srgbClr val="1F487C"/>
                </a:solidFill>
              </a:rPr>
              <a:t> </a:t>
            </a:r>
            <a:r>
              <a:rPr sz="1800" b="1" spc="-5" dirty="0">
                <a:solidFill>
                  <a:srgbClr val="1F487C"/>
                </a:solidFill>
              </a:rPr>
              <a:t>control</a:t>
            </a:r>
            <a:r>
              <a:rPr sz="1800" b="1" spc="10" dirty="0">
                <a:solidFill>
                  <a:srgbClr val="1F487C"/>
                </a:solidFill>
              </a:rPr>
              <a:t> </a:t>
            </a:r>
            <a:r>
              <a:rPr sz="1800" b="1" spc="-5" dirty="0">
                <a:solidFill>
                  <a:srgbClr val="1F487C"/>
                </a:solidFill>
              </a:rPr>
              <a:t>and</a:t>
            </a:r>
            <a:r>
              <a:rPr sz="1800" b="1" spc="5" dirty="0">
                <a:solidFill>
                  <a:srgbClr val="1F487C"/>
                </a:solidFill>
              </a:rPr>
              <a:t> </a:t>
            </a:r>
            <a:r>
              <a:rPr sz="1800" b="1" spc="-5" dirty="0">
                <a:solidFill>
                  <a:srgbClr val="1F487C"/>
                </a:solidFill>
              </a:rPr>
              <a:t>maintain the</a:t>
            </a:r>
            <a:r>
              <a:rPr sz="1800" b="1" spc="10" dirty="0">
                <a:solidFill>
                  <a:srgbClr val="1F487C"/>
                </a:solidFill>
              </a:rPr>
              <a:t> </a:t>
            </a:r>
            <a:r>
              <a:rPr sz="1800" b="1" spc="-5" dirty="0">
                <a:solidFill>
                  <a:srgbClr val="1F487C"/>
                </a:solidFill>
              </a:rPr>
              <a:t>menstrual</a:t>
            </a:r>
            <a:r>
              <a:rPr sz="1800" b="1" spc="10" dirty="0">
                <a:solidFill>
                  <a:srgbClr val="1F487C"/>
                </a:solidFill>
              </a:rPr>
              <a:t> </a:t>
            </a:r>
            <a:r>
              <a:rPr sz="1800" b="1" dirty="0">
                <a:solidFill>
                  <a:srgbClr val="1F487C"/>
                </a:solidFill>
              </a:rPr>
              <a:t>cycle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170937" y="773430"/>
            <a:ext cx="1211580" cy="585470"/>
          </a:xfrm>
          <a:custGeom>
            <a:avLst/>
            <a:gdLst/>
            <a:ahLst/>
            <a:cxnLst/>
            <a:rect l="l" t="t" r="r" b="b"/>
            <a:pathLst>
              <a:path w="1211580" h="585469">
                <a:moveTo>
                  <a:pt x="0" y="585215"/>
                </a:moveTo>
                <a:lnTo>
                  <a:pt x="1211580" y="585215"/>
                </a:lnTo>
                <a:lnTo>
                  <a:pt x="1211580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9525" y="791667"/>
            <a:ext cx="1043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How?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3923" y="1495806"/>
            <a:ext cx="6817359" cy="2502535"/>
          </a:xfrm>
          <a:custGeom>
            <a:avLst/>
            <a:gdLst/>
            <a:ahLst/>
            <a:cxnLst/>
            <a:rect l="l" t="t" r="r" b="b"/>
            <a:pathLst>
              <a:path w="6817359" h="2502535">
                <a:moveTo>
                  <a:pt x="0" y="2502408"/>
                </a:moveTo>
                <a:lnTo>
                  <a:pt x="6816852" y="2502408"/>
                </a:lnTo>
                <a:lnTo>
                  <a:pt x="6816852" y="0"/>
                </a:lnTo>
                <a:lnTo>
                  <a:pt x="0" y="0"/>
                </a:lnTo>
                <a:lnTo>
                  <a:pt x="0" y="25024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02510" y="1507008"/>
            <a:ext cx="4758055" cy="12846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spcBef>
                <a:spcPts val="830"/>
              </a:spcBef>
            </a:pPr>
            <a:r>
              <a:rPr sz="1600" spc="-5" dirty="0">
                <a:latin typeface="Times New Roman"/>
                <a:cs typeface="Times New Roman"/>
              </a:rPr>
              <a:t>The endometrium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mad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tow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layers:</a:t>
            </a:r>
            <a:endParaRPr sz="1600">
              <a:latin typeface="Times New Roman"/>
              <a:cs typeface="Times New Roman"/>
            </a:endParaRPr>
          </a:p>
          <a:p>
            <a:pPr marL="12700">
              <a:spcBef>
                <a:spcPts val="735"/>
              </a:spcBef>
            </a:pPr>
            <a:r>
              <a:rPr sz="1600" dirty="0">
                <a:latin typeface="Times New Roman"/>
                <a:cs typeface="Times New Roman"/>
              </a:rPr>
              <a:t>1- </a:t>
            </a:r>
            <a:r>
              <a:rPr sz="1600" b="1" spc="-5" dirty="0">
                <a:latin typeface="Times New Roman"/>
                <a:cs typeface="Times New Roman"/>
              </a:rPr>
              <a:t>Stratum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basalis: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Adjacent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mometrium</a:t>
            </a:r>
            <a:endParaRPr sz="1600">
              <a:latin typeface="Times New Roman"/>
              <a:cs typeface="Times New Roman"/>
            </a:endParaRPr>
          </a:p>
          <a:p>
            <a:pPr marL="876300">
              <a:spcBef>
                <a:spcPts val="380"/>
              </a:spcBef>
            </a:pPr>
            <a:r>
              <a:rPr sz="1600" spc="-5" dirty="0">
                <a:latin typeface="Times New Roman"/>
                <a:cs typeface="Times New Roman"/>
              </a:rPr>
              <a:t>-Unresponsive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hormonal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stimulation</a:t>
            </a:r>
            <a:endParaRPr sz="1600">
              <a:latin typeface="Times New Roman"/>
              <a:cs typeface="Times New Roman"/>
            </a:endParaRPr>
          </a:p>
          <a:p>
            <a:pPr marL="876300">
              <a:spcBef>
                <a:spcPts val="385"/>
              </a:spcBef>
            </a:pPr>
            <a:r>
              <a:rPr sz="1600" spc="-10" dirty="0">
                <a:latin typeface="Times New Roman"/>
                <a:cs typeface="Times New Roman"/>
              </a:rPr>
              <a:t>-Remains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intact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throughout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menstrual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cycle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510" y="3210305"/>
            <a:ext cx="24174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2-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Functional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layer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made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7102" y="3087776"/>
            <a:ext cx="275526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77495" indent="-265430">
              <a:spcBef>
                <a:spcPts val="1060"/>
              </a:spcBef>
              <a:buAutoNum type="alphaUcParenR"/>
              <a:tabLst>
                <a:tab pos="278130" algn="l"/>
              </a:tabLst>
            </a:pPr>
            <a:r>
              <a:rPr sz="1600" b="1" spc="-25" dirty="0">
                <a:latin typeface="Times New Roman"/>
                <a:cs typeface="Times New Roman"/>
              </a:rPr>
              <a:t>STRATUM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SPONGIOSUM</a:t>
            </a:r>
            <a:endParaRPr sz="1600">
              <a:latin typeface="Times New Roman"/>
              <a:cs typeface="Times New Roman"/>
            </a:endParaRPr>
          </a:p>
          <a:p>
            <a:pPr marL="324485" indent="-254000">
              <a:spcBef>
                <a:spcPts val="960"/>
              </a:spcBef>
              <a:buAutoNum type="alphaUcParenR"/>
              <a:tabLst>
                <a:tab pos="325120" algn="l"/>
              </a:tabLst>
            </a:pPr>
            <a:r>
              <a:rPr sz="1600" b="1" spc="-25" dirty="0">
                <a:latin typeface="Times New Roman"/>
                <a:cs typeface="Times New Roman"/>
              </a:rPr>
              <a:t>STRATUM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COMPACTUM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79091" y="498094"/>
            <a:ext cx="8357870" cy="6268720"/>
            <a:chOff x="355091" y="498094"/>
            <a:chExt cx="8357870" cy="62687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4073650"/>
              <a:ext cx="8224027" cy="26402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8045" y="4060697"/>
              <a:ext cx="8331834" cy="2693035"/>
            </a:xfrm>
            <a:custGeom>
              <a:avLst/>
              <a:gdLst/>
              <a:ahLst/>
              <a:cxnLst/>
              <a:rect l="l" t="t" r="r" b="b"/>
              <a:pathLst>
                <a:path w="8331834" h="2693034">
                  <a:moveTo>
                    <a:pt x="0" y="2692908"/>
                  </a:moveTo>
                  <a:lnTo>
                    <a:pt x="8331708" y="2692908"/>
                  </a:lnTo>
                  <a:lnTo>
                    <a:pt x="8331708" y="0"/>
                  </a:lnTo>
                  <a:lnTo>
                    <a:pt x="0" y="0"/>
                  </a:lnTo>
                  <a:lnTo>
                    <a:pt x="0" y="26929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0949" y="498094"/>
              <a:ext cx="1725295" cy="114338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0017" y="3586735"/>
            <a:ext cx="4191000" cy="923925"/>
          </a:xfrm>
          <a:custGeom>
            <a:avLst/>
            <a:gdLst/>
            <a:ahLst/>
            <a:cxnLst/>
            <a:rect l="l" t="t" r="r" b="b"/>
            <a:pathLst>
              <a:path w="4191000" h="923925">
                <a:moveTo>
                  <a:pt x="0" y="923544"/>
                </a:moveTo>
                <a:lnTo>
                  <a:pt x="4190999" y="923544"/>
                </a:lnTo>
                <a:lnTo>
                  <a:pt x="4190999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1699" y="3612007"/>
            <a:ext cx="37115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Begins</a:t>
            </a:r>
            <a:r>
              <a:rPr b="1" spc="-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approximately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 2</a:t>
            </a:r>
            <a:r>
              <a:rPr b="1" spc="-2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to</a:t>
            </a:r>
            <a:r>
              <a:rPr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3days</a:t>
            </a:r>
            <a:r>
              <a:rPr b="1" spc="-3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after </a:t>
            </a:r>
            <a:r>
              <a:rPr b="1" spc="-434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ovulation</a:t>
            </a:r>
            <a:r>
              <a:rPr b="1" spc="-1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in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response</a:t>
            </a:r>
            <a:r>
              <a:rPr b="1" spc="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to </a:t>
            </a:r>
            <a:r>
              <a:rPr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progesterone 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produced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 by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30859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0859C"/>
                </a:solidFill>
                <a:latin typeface="Times New Roman"/>
                <a:cs typeface="Times New Roman"/>
              </a:rPr>
              <a:t>corpus</a:t>
            </a:r>
            <a:r>
              <a:rPr b="1" dirty="0">
                <a:solidFill>
                  <a:srgbClr val="30859C"/>
                </a:solidFill>
                <a:latin typeface="Times New Roman"/>
                <a:cs typeface="Times New Roman"/>
              </a:rPr>
              <a:t> luteum.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9562" y="2302002"/>
            <a:ext cx="3629025" cy="315471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1-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Follicular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proliferative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phase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9162" y="1921001"/>
            <a:ext cx="4239895" cy="1477010"/>
          </a:xfrm>
          <a:custGeom>
            <a:avLst/>
            <a:gdLst/>
            <a:ahLst/>
            <a:cxnLst/>
            <a:rect l="l" t="t" r="r" b="b"/>
            <a:pathLst>
              <a:path w="4239895" h="1477010">
                <a:moveTo>
                  <a:pt x="0" y="1476756"/>
                </a:moveTo>
                <a:lnTo>
                  <a:pt x="4239768" y="1476756"/>
                </a:lnTo>
                <a:lnTo>
                  <a:pt x="4239768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70979" y="1945641"/>
            <a:ext cx="365125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311150">
              <a:spcBef>
                <a:spcPts val="100"/>
              </a:spcBef>
              <a:buAutoNum type="alphaUcParenR"/>
              <a:tabLst>
                <a:tab pos="311150" algn="l"/>
              </a:tabLst>
            </a:pP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Begins at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end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menstrual </a:t>
            </a:r>
            <a:r>
              <a:rPr b="1" spc="-43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phase</a:t>
            </a:r>
            <a:endParaRPr>
              <a:latin typeface="Times New Roman"/>
              <a:cs typeface="Times New Roman"/>
            </a:endParaRPr>
          </a:p>
          <a:p>
            <a:pPr marL="344170" indent="-286385">
              <a:buAutoNum type="alphaUcParenR"/>
              <a:tabLst>
                <a:tab pos="344805" algn="l"/>
              </a:tabLst>
            </a:pP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Is</a:t>
            </a:r>
            <a:r>
              <a:rPr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under</a:t>
            </a:r>
            <a:r>
              <a:rPr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influence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of</a:t>
            </a:r>
            <a:r>
              <a:rPr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estrogen</a:t>
            </a:r>
            <a:endParaRPr>
              <a:latin typeface="Times New Roman"/>
              <a:cs typeface="Times New Roman"/>
            </a:endParaRPr>
          </a:p>
          <a:p>
            <a:pPr marL="464184" indent="-298450">
              <a:lnSpc>
                <a:spcPts val="2135"/>
              </a:lnSpc>
              <a:buAutoNum type="alphaUcParenR"/>
              <a:tabLst>
                <a:tab pos="464820" algn="l"/>
              </a:tabLst>
            </a:pP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Parallels</a:t>
            </a:r>
            <a:r>
              <a:rPr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growth</a:t>
            </a:r>
            <a:r>
              <a:rPr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of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ovarian</a:t>
            </a:r>
            <a:endParaRPr>
              <a:latin typeface="Times New Roman"/>
              <a:cs typeface="Times New Roman"/>
            </a:endParaRPr>
          </a:p>
          <a:p>
            <a:pPr marL="1399540">
              <a:lnSpc>
                <a:spcPts val="2135"/>
              </a:lnSpc>
            </a:pP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follicles</a:t>
            </a:r>
            <a:r>
              <a:rPr b="1"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88030" y="406146"/>
            <a:ext cx="4162425" cy="313547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spcBef>
                <a:spcPts val="285"/>
              </a:spcBef>
            </a:pPr>
            <a:r>
              <a:rPr sz="1800" b="1" dirty="0"/>
              <a:t>Menstrual</a:t>
            </a:r>
            <a:r>
              <a:rPr sz="1800" b="1" spc="-15" dirty="0"/>
              <a:t> </a:t>
            </a:r>
            <a:r>
              <a:rPr sz="1800" b="1" dirty="0"/>
              <a:t>cycle</a:t>
            </a:r>
            <a:r>
              <a:rPr sz="1800" b="1" spc="-25" dirty="0"/>
              <a:t> </a:t>
            </a:r>
            <a:r>
              <a:rPr sz="1800" b="1" spc="-5" dirty="0"/>
              <a:t>consists</a:t>
            </a:r>
            <a:r>
              <a:rPr sz="1800" b="1" spc="5" dirty="0"/>
              <a:t> </a:t>
            </a:r>
            <a:r>
              <a:rPr sz="1800" b="1" dirty="0"/>
              <a:t>of</a:t>
            </a:r>
            <a:r>
              <a:rPr sz="1800" b="1" spc="-5" dirty="0"/>
              <a:t> </a:t>
            </a:r>
            <a:r>
              <a:rPr sz="1800" b="1" spc="-10" dirty="0"/>
              <a:t>three</a:t>
            </a:r>
            <a:r>
              <a:rPr sz="1800" b="1" dirty="0"/>
              <a:t> </a:t>
            </a:r>
            <a:r>
              <a:rPr sz="1800" b="1" spc="-5" dirty="0"/>
              <a:t>phases</a:t>
            </a:r>
            <a:r>
              <a:rPr sz="1800" spc="-5" dirty="0"/>
              <a:t>;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5474209" y="2273807"/>
            <a:ext cx="940435" cy="510540"/>
            <a:chOff x="3950208" y="2273807"/>
            <a:chExt cx="940435" cy="510540"/>
          </a:xfrm>
        </p:grpSpPr>
        <p:sp>
          <p:nvSpPr>
            <p:cNvPr id="9" name="object 9"/>
            <p:cNvSpPr/>
            <p:nvPr/>
          </p:nvSpPr>
          <p:spPr>
            <a:xfrm>
              <a:off x="3963162" y="2286761"/>
              <a:ext cx="914400" cy="485140"/>
            </a:xfrm>
            <a:custGeom>
              <a:avLst/>
              <a:gdLst/>
              <a:ahLst/>
              <a:cxnLst/>
              <a:rect l="l" t="t" r="r" b="b"/>
              <a:pathLst>
                <a:path w="914400" h="485139">
                  <a:moveTo>
                    <a:pt x="672084" y="0"/>
                  </a:moveTo>
                  <a:lnTo>
                    <a:pt x="672084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672084" y="363474"/>
                  </a:lnTo>
                  <a:lnTo>
                    <a:pt x="672084" y="484632"/>
                  </a:lnTo>
                  <a:lnTo>
                    <a:pt x="914400" y="242315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3162" y="2286761"/>
              <a:ext cx="914400" cy="485140"/>
            </a:xfrm>
            <a:custGeom>
              <a:avLst/>
              <a:gdLst/>
              <a:ahLst/>
              <a:cxnLst/>
              <a:rect l="l" t="t" r="r" b="b"/>
              <a:pathLst>
                <a:path w="914400" h="485139">
                  <a:moveTo>
                    <a:pt x="0" y="121158"/>
                  </a:moveTo>
                  <a:lnTo>
                    <a:pt x="672084" y="121158"/>
                  </a:lnTo>
                  <a:lnTo>
                    <a:pt x="672084" y="0"/>
                  </a:lnTo>
                  <a:lnTo>
                    <a:pt x="914400" y="242315"/>
                  </a:lnTo>
                  <a:lnTo>
                    <a:pt x="672084" y="484632"/>
                  </a:lnTo>
                  <a:lnTo>
                    <a:pt x="672084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29561" y="3742182"/>
            <a:ext cx="4805680" cy="508634"/>
            <a:chOff x="305561" y="3742182"/>
            <a:chExt cx="4805680" cy="508634"/>
          </a:xfrm>
        </p:grpSpPr>
        <p:sp>
          <p:nvSpPr>
            <p:cNvPr id="12" name="object 12"/>
            <p:cNvSpPr/>
            <p:nvPr/>
          </p:nvSpPr>
          <p:spPr>
            <a:xfrm>
              <a:off x="3667506" y="3754882"/>
              <a:ext cx="1431290" cy="483234"/>
            </a:xfrm>
            <a:custGeom>
              <a:avLst/>
              <a:gdLst/>
              <a:ahLst/>
              <a:cxnLst/>
              <a:rect l="l" t="t" r="r" b="b"/>
              <a:pathLst>
                <a:path w="1431289" h="483235">
                  <a:moveTo>
                    <a:pt x="1209421" y="0"/>
                  </a:moveTo>
                  <a:lnTo>
                    <a:pt x="1199515" y="120777"/>
                  </a:lnTo>
                  <a:lnTo>
                    <a:pt x="19939" y="23495"/>
                  </a:lnTo>
                  <a:lnTo>
                    <a:pt x="0" y="264922"/>
                  </a:lnTo>
                  <a:lnTo>
                    <a:pt x="1179576" y="362331"/>
                  </a:lnTo>
                  <a:lnTo>
                    <a:pt x="1169543" y="482981"/>
                  </a:lnTo>
                  <a:lnTo>
                    <a:pt x="1431036" y="261493"/>
                  </a:lnTo>
                  <a:lnTo>
                    <a:pt x="120942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7506" y="3754882"/>
              <a:ext cx="1431290" cy="483234"/>
            </a:xfrm>
            <a:custGeom>
              <a:avLst/>
              <a:gdLst/>
              <a:ahLst/>
              <a:cxnLst/>
              <a:rect l="l" t="t" r="r" b="b"/>
              <a:pathLst>
                <a:path w="1431289" h="483235">
                  <a:moveTo>
                    <a:pt x="19939" y="23495"/>
                  </a:moveTo>
                  <a:lnTo>
                    <a:pt x="1199515" y="120777"/>
                  </a:lnTo>
                  <a:lnTo>
                    <a:pt x="1209421" y="0"/>
                  </a:lnTo>
                  <a:lnTo>
                    <a:pt x="1431036" y="261493"/>
                  </a:lnTo>
                  <a:lnTo>
                    <a:pt x="1169543" y="482981"/>
                  </a:lnTo>
                  <a:lnTo>
                    <a:pt x="1179576" y="362331"/>
                  </a:lnTo>
                  <a:lnTo>
                    <a:pt x="0" y="264922"/>
                  </a:lnTo>
                  <a:lnTo>
                    <a:pt x="19939" y="234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561" y="3810762"/>
              <a:ext cx="3465829" cy="368935"/>
            </a:xfrm>
            <a:custGeom>
              <a:avLst/>
              <a:gdLst/>
              <a:ahLst/>
              <a:cxnLst/>
              <a:rect l="l" t="t" r="r" b="b"/>
              <a:pathLst>
                <a:path w="3465829" h="368935">
                  <a:moveTo>
                    <a:pt x="3465576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465576" y="368807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58162" y="4648962"/>
            <a:ext cx="2139950" cy="518091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46685"/>
            <a:r>
              <a:rPr b="1" dirty="0">
                <a:latin typeface="Times New Roman"/>
                <a:cs typeface="Times New Roman"/>
              </a:rPr>
              <a:t>3-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Menstrual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phase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29562" y="3810762"/>
            <a:ext cx="3465829" cy="309059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170">
              <a:spcBef>
                <a:spcPts val="250"/>
              </a:spcBef>
            </a:pPr>
            <a:r>
              <a:rPr b="1" dirty="0">
                <a:latin typeface="Times New Roman"/>
                <a:cs typeface="Times New Roman"/>
              </a:rPr>
              <a:t>2-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Secretory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progestational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phase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019" y="317755"/>
            <a:ext cx="4643755" cy="21977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1-Follicular</a:t>
            </a:r>
            <a:r>
              <a:rPr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/proliferative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phase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270"/>
              </a:lnSpc>
              <a:spcBef>
                <a:spcPts val="330"/>
              </a:spcBef>
            </a:pPr>
            <a:r>
              <a:rPr sz="19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90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Est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9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oge</a:t>
            </a:r>
            <a:r>
              <a:rPr sz="1900"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-105" dirty="0">
                <a:latin typeface="Segoe UI Symbol"/>
                <a:cs typeface="Segoe UI Symbol"/>
              </a:rPr>
              <a:t>🢡</a:t>
            </a:r>
            <a:r>
              <a:rPr spc="-45" dirty="0">
                <a:latin typeface="Segoe UI Symbol"/>
                <a:cs typeface="Segoe UI Symbol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vi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nds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&amp;</a:t>
            </a:r>
            <a:endParaRPr>
              <a:latin typeface="Times New Roman"/>
              <a:cs typeface="Times New Roman"/>
            </a:endParaRPr>
          </a:p>
          <a:p>
            <a:pPr marL="341630" algn="ctr">
              <a:lnSpc>
                <a:spcPts val="2150"/>
              </a:lnSpc>
            </a:pPr>
            <a:r>
              <a:rPr spc="-5" dirty="0">
                <a:latin typeface="Times New Roman"/>
                <a:cs typeface="Times New Roman"/>
              </a:rPr>
              <a:t>stroma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0" dirty="0">
                <a:latin typeface="Segoe UI Symbol"/>
                <a:cs typeface="Segoe UI Symbol"/>
              </a:rPr>
              <a:t>🢡</a:t>
            </a:r>
            <a:endParaRPr>
              <a:latin typeface="Segoe UI Symbol"/>
              <a:cs typeface="Segoe UI Symbol"/>
            </a:endParaRPr>
          </a:p>
          <a:p>
            <a:pPr marL="1141095" algn="ctr">
              <a:spcBef>
                <a:spcPts val="434"/>
              </a:spcBef>
            </a:pPr>
            <a:r>
              <a:rPr spc="-445" dirty="0">
                <a:latin typeface="Segoe UI Symbol"/>
                <a:cs typeface="Segoe UI Symbol"/>
              </a:rPr>
              <a:t>⭡</a:t>
            </a:r>
            <a:r>
              <a:rPr spc="-40" dirty="0">
                <a:latin typeface="Segoe UI Symbol"/>
                <a:cs typeface="Segoe UI Symbol"/>
              </a:rPr>
              <a:t> </a:t>
            </a:r>
            <a:r>
              <a:rPr dirty="0">
                <a:latin typeface="Times New Roman"/>
                <a:cs typeface="Times New Roman"/>
              </a:rPr>
              <a:t>endometr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ckn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ss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8</a:t>
            </a:r>
            <a:endParaRPr>
              <a:latin typeface="Times New Roman"/>
              <a:cs typeface="Times New Roman"/>
            </a:endParaRPr>
          </a:p>
          <a:p>
            <a:pPr marL="339090" algn="ctr"/>
            <a:r>
              <a:rPr spc="-10" dirty="0">
                <a:latin typeface="Times New Roman"/>
                <a:cs typeface="Times New Roman"/>
              </a:rPr>
              <a:t>mm</a:t>
            </a:r>
            <a:endParaRPr>
              <a:latin typeface="Times New Roman"/>
              <a:cs typeface="Times New Roman"/>
            </a:endParaRPr>
          </a:p>
          <a:p>
            <a:pPr marL="1194435" algn="ctr">
              <a:spcBef>
                <a:spcPts val="434"/>
              </a:spcBef>
            </a:pPr>
            <a:r>
              <a:rPr dirty="0">
                <a:latin typeface="Times New Roman"/>
                <a:cs typeface="Times New Roman"/>
              </a:rPr>
              <a:t>(from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basalis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opposed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basalis</a:t>
            </a:r>
            <a:endParaRPr>
              <a:latin typeface="Times New Roman"/>
              <a:cs typeface="Times New Roman"/>
            </a:endParaRPr>
          </a:p>
          <a:p>
            <a:pPr marL="340360" algn="ctr"/>
            <a:r>
              <a:rPr spc="5" dirty="0">
                <a:latin typeface="Times New Roman"/>
                <a:cs typeface="Times New Roman"/>
              </a:rPr>
              <a:t>layer)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6426" y="761"/>
            <a:ext cx="4212590" cy="2590800"/>
          </a:xfrm>
          <a:custGeom>
            <a:avLst/>
            <a:gdLst/>
            <a:ahLst/>
            <a:cxnLst/>
            <a:rect l="l" t="t" r="r" b="b"/>
            <a:pathLst>
              <a:path w="4212590" h="2590800">
                <a:moveTo>
                  <a:pt x="0" y="2590800"/>
                </a:moveTo>
                <a:lnTo>
                  <a:pt x="4212335" y="2590800"/>
                </a:lnTo>
                <a:lnTo>
                  <a:pt x="4212335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06836" y="-63145"/>
            <a:ext cx="2214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2-Luteal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/secretory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phase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0400" y="42116"/>
            <a:ext cx="64847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b="1" i="1" spc="-25" dirty="0"/>
              <a:t>Progestrone</a:t>
            </a:r>
            <a:r>
              <a:rPr spc="10" dirty="0"/>
              <a:t> </a:t>
            </a:r>
            <a:r>
              <a:rPr spc="-50" dirty="0">
                <a:latin typeface="Segoe UI Symbol"/>
                <a:cs typeface="Segoe UI Symbol"/>
              </a:rPr>
              <a:t>🢡</a:t>
            </a:r>
            <a:r>
              <a:rPr spc="-50" dirty="0"/>
              <a:t>-</a:t>
            </a:r>
            <a:r>
              <a:rPr spc="20" dirty="0"/>
              <a:t> </a:t>
            </a:r>
            <a:r>
              <a:rPr sz="1600" spc="-5" dirty="0">
                <a:latin typeface="Times New Roman"/>
                <a:ea typeface="+mn-ea"/>
                <a:cs typeface="Times New Roman"/>
              </a:rPr>
              <a:t>Mitotic </a:t>
            </a:r>
            <a:r>
              <a:rPr sz="1600" spc="-5" dirty="0" smtClean="0">
                <a:latin typeface="Times New Roman"/>
                <a:ea typeface="+mn-ea"/>
                <a:cs typeface="Times New Roman"/>
              </a:rPr>
              <a:t>activity</a:t>
            </a:r>
            <a:r>
              <a:rPr lang="en-US" sz="1600" spc="-5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en-US" sz="1600" spc="-5" dirty="0" smtClean="0">
                <a:latin typeface="Times New Roman"/>
                <a:ea typeface="+mn-ea"/>
                <a:cs typeface="Times New Roman"/>
              </a:rPr>
            </a:br>
            <a:r>
              <a:rPr sz="1600" spc="-5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ea typeface="+mn-ea"/>
                <a:cs typeface="Times New Roman"/>
              </a:rPr>
              <a:t>     </a:t>
            </a:r>
            <a:r>
              <a:rPr sz="1600" spc="-5" dirty="0" smtClean="0">
                <a:latin typeface="Times New Roman"/>
                <a:ea typeface="+mn-ea"/>
                <a:cs typeface="Times New Roman"/>
              </a:rPr>
              <a:t>is </a:t>
            </a:r>
            <a:r>
              <a:rPr sz="1600" spc="-5" dirty="0">
                <a:latin typeface="Times New Roman"/>
                <a:ea typeface="+mn-ea"/>
                <a:cs typeface="Times New Roman"/>
              </a:rPr>
              <a:t>severely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97207" y="587120"/>
            <a:ext cx="3104515" cy="19792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96619">
              <a:spcBef>
                <a:spcPts val="484"/>
              </a:spcBef>
            </a:pPr>
            <a:r>
              <a:rPr sz="1600" spc="-5" dirty="0">
                <a:latin typeface="Times New Roman"/>
                <a:cs typeface="Times New Roman"/>
              </a:rPr>
              <a:t>restricted</a:t>
            </a:r>
          </a:p>
          <a:p>
            <a:pPr marL="12700" marR="5080" indent="314960">
              <a:spcBef>
                <a:spcPts val="380"/>
              </a:spcBef>
            </a:pPr>
            <a:r>
              <a:rPr sz="1600" spc="-5" dirty="0">
                <a:latin typeface="Times New Roman"/>
                <a:cs typeface="Times New Roman"/>
              </a:rPr>
              <a:t>-Endometrial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glands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produce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then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secretes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glycogen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rich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vacules</a:t>
            </a:r>
            <a:endParaRPr sz="1600" dirty="0">
              <a:latin typeface="Times New Roman"/>
              <a:cs typeface="Times New Roman"/>
            </a:endParaRPr>
          </a:p>
          <a:p>
            <a:pPr marL="318770" algn="ctr">
              <a:spcBef>
                <a:spcPts val="385"/>
              </a:spcBef>
            </a:pPr>
            <a:r>
              <a:rPr sz="1600" spc="-10" dirty="0">
                <a:latin typeface="Times New Roman"/>
                <a:cs typeface="Times New Roman"/>
              </a:rPr>
              <a:t>-Stromal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edema</a:t>
            </a:r>
            <a:endParaRPr sz="1600" dirty="0">
              <a:latin typeface="Times New Roman"/>
              <a:cs typeface="Times New Roman"/>
            </a:endParaRPr>
          </a:p>
          <a:p>
            <a:pPr marL="317500" algn="ctr">
              <a:spcBef>
                <a:spcPts val="385"/>
              </a:spcBef>
            </a:pPr>
            <a:r>
              <a:rPr sz="1600" spc="-10" dirty="0">
                <a:latin typeface="Times New Roman"/>
                <a:cs typeface="Times New Roman"/>
              </a:rPr>
              <a:t>-Stromal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cells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enlargement</a:t>
            </a:r>
            <a:endParaRPr sz="1600" dirty="0">
              <a:latin typeface="Times New Roman"/>
              <a:cs typeface="Times New Roman"/>
            </a:endParaRPr>
          </a:p>
          <a:p>
            <a:pPr marL="611505" marR="263525" indent="-22860">
              <a:lnSpc>
                <a:spcPts val="1920"/>
              </a:lnSpc>
              <a:spcBef>
                <a:spcPts val="450"/>
              </a:spcBef>
            </a:pPr>
            <a:r>
              <a:rPr sz="1600" spc="5" dirty="0">
                <a:latin typeface="Times New Roman"/>
                <a:cs typeface="Times New Roman"/>
              </a:rPr>
              <a:t>-</a:t>
            </a:r>
            <a:r>
              <a:rPr sz="1650"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Spiral </a:t>
            </a:r>
            <a:r>
              <a:rPr sz="165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arterioles </a:t>
            </a:r>
            <a:r>
              <a:rPr sz="1650" b="1" i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develop, </a:t>
            </a:r>
            <a:r>
              <a:rPr sz="1650" b="1" i="1" spc="-400" dirty="0">
                <a:latin typeface="Times New Roman"/>
                <a:cs typeface="Times New Roman"/>
              </a:rPr>
              <a:t> </a:t>
            </a:r>
            <a:r>
              <a:rPr sz="165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lengthen</a:t>
            </a:r>
            <a:r>
              <a:rPr sz="165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1650" b="1" i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coil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8489" y="2510027"/>
            <a:ext cx="9048115" cy="4361180"/>
            <a:chOff x="94488" y="2510027"/>
            <a:chExt cx="9048115" cy="43611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" y="3428951"/>
              <a:ext cx="8902472" cy="3420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442" y="3416045"/>
              <a:ext cx="8941435" cy="3442335"/>
            </a:xfrm>
            <a:custGeom>
              <a:avLst/>
              <a:gdLst/>
              <a:ahLst/>
              <a:cxnLst/>
              <a:rect l="l" t="t" r="r" b="b"/>
              <a:pathLst>
                <a:path w="8941435" h="3442334">
                  <a:moveTo>
                    <a:pt x="8941308" y="3441954"/>
                  </a:moveTo>
                  <a:lnTo>
                    <a:pt x="8941308" y="0"/>
                  </a:lnTo>
                  <a:lnTo>
                    <a:pt x="0" y="0"/>
                  </a:lnTo>
                  <a:lnTo>
                    <a:pt x="0" y="3441954"/>
                  </a:lnTo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921" y="252298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363474" y="0"/>
                  </a:moveTo>
                  <a:lnTo>
                    <a:pt x="121158" y="0"/>
                  </a:lnTo>
                  <a:lnTo>
                    <a:pt x="121158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921" y="2522981"/>
              <a:ext cx="2428240" cy="978535"/>
            </a:xfrm>
            <a:custGeom>
              <a:avLst/>
              <a:gdLst/>
              <a:ahLst/>
              <a:cxnLst/>
              <a:rect l="l" t="t" r="r" b="b"/>
              <a:pathLst>
                <a:path w="2428240" h="978535">
                  <a:moveTo>
                    <a:pt x="0" y="736091"/>
                  </a:moveTo>
                  <a:lnTo>
                    <a:pt x="121158" y="736091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  <a:path w="2428240" h="978535">
                  <a:moveTo>
                    <a:pt x="1943100" y="262127"/>
                  </a:moveTo>
                  <a:lnTo>
                    <a:pt x="2064258" y="262127"/>
                  </a:lnTo>
                  <a:lnTo>
                    <a:pt x="2064258" y="0"/>
                  </a:lnTo>
                  <a:lnTo>
                    <a:pt x="2306574" y="0"/>
                  </a:lnTo>
                  <a:lnTo>
                    <a:pt x="2306574" y="262127"/>
                  </a:lnTo>
                  <a:lnTo>
                    <a:pt x="2427731" y="262127"/>
                  </a:lnTo>
                  <a:lnTo>
                    <a:pt x="2185416" y="504443"/>
                  </a:lnTo>
                  <a:lnTo>
                    <a:pt x="1943100" y="26212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4890" y="2925318"/>
              <a:ext cx="485140" cy="504825"/>
            </a:xfrm>
            <a:custGeom>
              <a:avLst/>
              <a:gdLst/>
              <a:ahLst/>
              <a:cxnLst/>
              <a:rect l="l" t="t" r="r" b="b"/>
              <a:pathLst>
                <a:path w="485140" h="504825">
                  <a:moveTo>
                    <a:pt x="363474" y="0"/>
                  </a:moveTo>
                  <a:lnTo>
                    <a:pt x="121157" y="0"/>
                  </a:lnTo>
                  <a:lnTo>
                    <a:pt x="121157" y="262128"/>
                  </a:lnTo>
                  <a:lnTo>
                    <a:pt x="0" y="262128"/>
                  </a:lnTo>
                  <a:lnTo>
                    <a:pt x="242315" y="504444"/>
                  </a:lnTo>
                  <a:lnTo>
                    <a:pt x="484631" y="262128"/>
                  </a:lnTo>
                  <a:lnTo>
                    <a:pt x="363474" y="262128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2505" y="2925318"/>
              <a:ext cx="3557270" cy="504825"/>
            </a:xfrm>
            <a:custGeom>
              <a:avLst/>
              <a:gdLst/>
              <a:ahLst/>
              <a:cxnLst/>
              <a:rect l="l" t="t" r="r" b="b"/>
              <a:pathLst>
                <a:path w="3557270" h="504825">
                  <a:moveTo>
                    <a:pt x="3072384" y="262128"/>
                  </a:moveTo>
                  <a:lnTo>
                    <a:pt x="3193542" y="262128"/>
                  </a:lnTo>
                  <a:lnTo>
                    <a:pt x="3193542" y="0"/>
                  </a:lnTo>
                  <a:lnTo>
                    <a:pt x="3435858" y="0"/>
                  </a:lnTo>
                  <a:lnTo>
                    <a:pt x="3435858" y="262128"/>
                  </a:lnTo>
                  <a:lnTo>
                    <a:pt x="3557016" y="262128"/>
                  </a:lnTo>
                  <a:lnTo>
                    <a:pt x="3314700" y="504444"/>
                  </a:lnTo>
                  <a:lnTo>
                    <a:pt x="3072384" y="262128"/>
                  </a:lnTo>
                  <a:close/>
                </a:path>
                <a:path w="3557270" h="504825">
                  <a:moveTo>
                    <a:pt x="0" y="217170"/>
                  </a:moveTo>
                  <a:lnTo>
                    <a:pt x="121158" y="217170"/>
                  </a:lnTo>
                  <a:lnTo>
                    <a:pt x="121158" y="1524"/>
                  </a:lnTo>
                  <a:lnTo>
                    <a:pt x="363474" y="1524"/>
                  </a:lnTo>
                  <a:lnTo>
                    <a:pt x="363474" y="217170"/>
                  </a:lnTo>
                  <a:lnTo>
                    <a:pt x="484632" y="217170"/>
                  </a:lnTo>
                  <a:lnTo>
                    <a:pt x="242316" y="432816"/>
                  </a:lnTo>
                  <a:lnTo>
                    <a:pt x="0" y="21717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2968" y="2566415"/>
              <a:ext cx="830567" cy="29032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26020" y="2588513"/>
              <a:ext cx="690880" cy="2745740"/>
            </a:xfrm>
            <a:custGeom>
              <a:avLst/>
              <a:gdLst/>
              <a:ahLst/>
              <a:cxnLst/>
              <a:rect l="l" t="t" r="r" b="b"/>
              <a:pathLst>
                <a:path w="690879" h="2745740">
                  <a:moveTo>
                    <a:pt x="639965" y="2673018"/>
                  </a:moveTo>
                  <a:lnTo>
                    <a:pt x="614806" y="2679065"/>
                  </a:lnTo>
                  <a:lnTo>
                    <a:pt x="670813" y="2745613"/>
                  </a:lnTo>
                  <a:lnTo>
                    <a:pt x="684654" y="2685669"/>
                  </a:lnTo>
                  <a:lnTo>
                    <a:pt x="643001" y="2685669"/>
                  </a:lnTo>
                  <a:lnTo>
                    <a:pt x="639965" y="2673018"/>
                  </a:lnTo>
                  <a:close/>
                </a:path>
                <a:path w="690879" h="2745740">
                  <a:moveTo>
                    <a:pt x="665242" y="2666943"/>
                  </a:moveTo>
                  <a:lnTo>
                    <a:pt x="639965" y="2673018"/>
                  </a:lnTo>
                  <a:lnTo>
                    <a:pt x="643001" y="2685669"/>
                  </a:lnTo>
                  <a:lnTo>
                    <a:pt x="668274" y="2679573"/>
                  </a:lnTo>
                  <a:lnTo>
                    <a:pt x="665242" y="2666943"/>
                  </a:lnTo>
                  <a:close/>
                </a:path>
                <a:path w="690879" h="2745740">
                  <a:moveTo>
                    <a:pt x="690372" y="2660904"/>
                  </a:moveTo>
                  <a:lnTo>
                    <a:pt x="665242" y="2666943"/>
                  </a:lnTo>
                  <a:lnTo>
                    <a:pt x="668274" y="2679573"/>
                  </a:lnTo>
                  <a:lnTo>
                    <a:pt x="643001" y="2685669"/>
                  </a:lnTo>
                  <a:lnTo>
                    <a:pt x="684654" y="2685669"/>
                  </a:lnTo>
                  <a:lnTo>
                    <a:pt x="690372" y="2660904"/>
                  </a:lnTo>
                  <a:close/>
                </a:path>
                <a:path w="690879" h="2745740">
                  <a:moveTo>
                    <a:pt x="25146" y="0"/>
                  </a:moveTo>
                  <a:lnTo>
                    <a:pt x="0" y="6096"/>
                  </a:lnTo>
                  <a:lnTo>
                    <a:pt x="639965" y="2673018"/>
                  </a:lnTo>
                  <a:lnTo>
                    <a:pt x="665242" y="2666943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439" y="278129"/>
            <a:ext cx="5184775" cy="478976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spcBef>
                <a:spcPts val="254"/>
              </a:spcBef>
            </a:pPr>
            <a:r>
              <a:rPr sz="2900" spc="-20" dirty="0"/>
              <a:t>3-MENSTRUATION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981962" y="1600961"/>
            <a:ext cx="8229600" cy="4531360"/>
          </a:xfrm>
          <a:custGeom>
            <a:avLst/>
            <a:gdLst/>
            <a:ahLst/>
            <a:cxnLst/>
            <a:rect l="l" t="t" r="r" b="b"/>
            <a:pathLst>
              <a:path w="8229600" h="4531360">
                <a:moveTo>
                  <a:pt x="0" y="4530852"/>
                </a:moveTo>
                <a:lnTo>
                  <a:pt x="8229600" y="4530852"/>
                </a:lnTo>
                <a:lnTo>
                  <a:pt x="8229600" y="0"/>
                </a:lnTo>
                <a:lnTo>
                  <a:pt x="0" y="0"/>
                </a:lnTo>
                <a:lnTo>
                  <a:pt x="0" y="453085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9941" y="1548956"/>
            <a:ext cx="7577455" cy="4165243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spcBef>
                <a:spcPts val="6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Periodic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desquamation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endometrium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external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hallmark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menstrual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cycle</a:t>
            </a:r>
            <a:endParaRPr sz="2400">
              <a:latin typeface="Times New Roman"/>
              <a:cs typeface="Times New Roman"/>
            </a:endParaRPr>
          </a:p>
          <a:p>
            <a:pPr marL="355600" marR="594360" indent="-343535"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Just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-5" dirty="0">
                <a:latin typeface="Times New Roman"/>
                <a:cs typeface="Times New Roman"/>
              </a:rPr>
              <a:t> menses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-5" dirty="0">
                <a:latin typeface="Times New Roman"/>
                <a:cs typeface="Times New Roman"/>
              </a:rPr>
              <a:t> endometrium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infiltrated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leucocytes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Prostaglandins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maximal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endometrium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menses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spcBef>
                <a:spcPts val="5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Prostag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andins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Segoe UI Symbol"/>
                <a:cs typeface="Segoe UI Symbol"/>
              </a:rPr>
              <a:t>🢡</a:t>
            </a:r>
            <a:r>
              <a:rPr sz="2400" spc="-55" dirty="0">
                <a:latin typeface="Segoe UI Symbol"/>
                <a:cs typeface="Segoe UI Symbol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spiral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eriol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  <a:p>
            <a:pPr marL="355600">
              <a:spcBef>
                <a:spcPts val="5"/>
              </a:spcBef>
            </a:pPr>
            <a:r>
              <a:rPr sz="2400" spc="-20" dirty="0">
                <a:latin typeface="Segoe UI Symbol"/>
                <a:cs typeface="Segoe UI Symbol"/>
              </a:rPr>
              <a:t>🢡</a:t>
            </a:r>
            <a:r>
              <a:rPr sz="2400" spc="-20" dirty="0">
                <a:latin typeface="Times New Roman"/>
                <a:cs typeface="Times New Roman"/>
              </a:rPr>
              <a:t>ischemia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desquamation</a:t>
            </a:r>
            <a:endParaRPr sz="2400">
              <a:latin typeface="Times New Roman"/>
              <a:cs typeface="Times New Roman"/>
            </a:endParaRPr>
          </a:p>
          <a:p>
            <a:pPr marL="355600" marR="877569" indent="-38735">
              <a:spcBef>
                <a:spcPts val="565"/>
              </a:spcBef>
              <a:tabLst>
                <a:tab pos="2001520" algn="l"/>
              </a:tabLst>
            </a:pPr>
            <a:r>
              <a:rPr sz="2400" dirty="0">
                <a:latin typeface="Times New Roman"/>
                <a:cs typeface="Times New Roman"/>
              </a:rPr>
              <a:t>Followed by	arteriolar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relaxation,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breakdown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2181350">
            <a:off x="2753860" y="298700"/>
            <a:ext cx="6715125" cy="6106795"/>
            <a:chOff x="1229859" y="298699"/>
            <a:chExt cx="6715125" cy="6106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859" y="298699"/>
              <a:ext cx="6714760" cy="61066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479" y="394715"/>
              <a:ext cx="6103620" cy="5896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95399" y="335279"/>
              <a:ext cx="6588759" cy="5989320"/>
            </a:xfrm>
            <a:custGeom>
              <a:avLst/>
              <a:gdLst/>
              <a:ahLst/>
              <a:cxnLst/>
              <a:rect l="l" t="t" r="r" b="b"/>
              <a:pathLst>
                <a:path w="6588759" h="5989320">
                  <a:moveTo>
                    <a:pt x="4772406" y="0"/>
                  </a:moveTo>
                  <a:lnTo>
                    <a:pt x="0" y="3542792"/>
                  </a:lnTo>
                  <a:lnTo>
                    <a:pt x="1816227" y="5989320"/>
                  </a:lnTo>
                  <a:lnTo>
                    <a:pt x="6588506" y="2446528"/>
                  </a:lnTo>
                  <a:lnTo>
                    <a:pt x="4772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5399" y="335279"/>
              <a:ext cx="6588759" cy="5989320"/>
            </a:xfrm>
            <a:custGeom>
              <a:avLst/>
              <a:gdLst/>
              <a:ahLst/>
              <a:cxnLst/>
              <a:rect l="l" t="t" r="r" b="b"/>
              <a:pathLst>
                <a:path w="6588759" h="5989320">
                  <a:moveTo>
                    <a:pt x="0" y="3542792"/>
                  </a:moveTo>
                  <a:lnTo>
                    <a:pt x="4772406" y="0"/>
                  </a:lnTo>
                  <a:lnTo>
                    <a:pt x="6588506" y="2446528"/>
                  </a:lnTo>
                  <a:lnTo>
                    <a:pt x="1816227" y="5989320"/>
                  </a:lnTo>
                  <a:lnTo>
                    <a:pt x="0" y="3542792"/>
                  </a:lnTo>
                  <a:close/>
                </a:path>
              </a:pathLst>
            </a:custGeom>
            <a:ln w="635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6581" y="1028826"/>
              <a:ext cx="4833747" cy="4556633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52927" y="435852"/>
            <a:ext cx="7741920" cy="934719"/>
            <a:chOff x="1328927" y="435851"/>
            <a:chExt cx="7741920" cy="9347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2174" y="501253"/>
              <a:ext cx="7527054" cy="6860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927" y="435851"/>
              <a:ext cx="7741920" cy="934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761" y="534162"/>
              <a:ext cx="7426959" cy="585470"/>
            </a:xfrm>
            <a:custGeom>
              <a:avLst/>
              <a:gdLst/>
              <a:ahLst/>
              <a:cxnLst/>
              <a:rect l="l" t="t" r="r" b="b"/>
              <a:pathLst>
                <a:path w="7426959" h="585469">
                  <a:moveTo>
                    <a:pt x="7426452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7426452" y="585215"/>
                  </a:lnTo>
                  <a:lnTo>
                    <a:pt x="7426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761" y="534162"/>
              <a:ext cx="7426959" cy="585470"/>
            </a:xfrm>
            <a:custGeom>
              <a:avLst/>
              <a:gdLst/>
              <a:ahLst/>
              <a:cxnLst/>
              <a:rect l="l" t="t" r="r" b="b"/>
              <a:pathLst>
                <a:path w="7426959" h="585469">
                  <a:moveTo>
                    <a:pt x="0" y="585215"/>
                  </a:moveTo>
                  <a:lnTo>
                    <a:pt x="7426452" y="585215"/>
                  </a:lnTo>
                  <a:lnTo>
                    <a:pt x="7426452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6995" y="581484"/>
            <a:ext cx="7196455" cy="456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32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sz="32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r>
              <a:rPr sz="32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7048" y="1946160"/>
            <a:ext cx="9023985" cy="1041400"/>
            <a:chOff x="3047" y="1946160"/>
            <a:chExt cx="9023985" cy="10414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490" y="2042103"/>
              <a:ext cx="8732539" cy="7179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" y="1946160"/>
              <a:ext cx="9023604" cy="1040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" y="2057399"/>
              <a:ext cx="8660892" cy="646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8600" y="2057399"/>
              <a:ext cx="8661400" cy="646430"/>
            </a:xfrm>
            <a:custGeom>
              <a:avLst/>
              <a:gdLst/>
              <a:ahLst/>
              <a:cxnLst/>
              <a:rect l="l" t="t" r="r" b="b"/>
              <a:pathLst>
                <a:path w="8661400" h="646430">
                  <a:moveTo>
                    <a:pt x="0" y="646176"/>
                  </a:moveTo>
                  <a:lnTo>
                    <a:pt x="8660892" y="646176"/>
                  </a:lnTo>
                  <a:lnTo>
                    <a:pt x="866089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31341" y="2075815"/>
            <a:ext cx="830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92630" algn="l"/>
              </a:tabLst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Fertilized	Oocyte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covered</a:t>
            </a:r>
            <a:r>
              <a:rPr sz="3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Zona</a:t>
            </a:r>
            <a:r>
              <a:rPr sz="3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pellucida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24001" y="2585212"/>
            <a:ext cx="7167245" cy="3129915"/>
            <a:chOff x="0" y="2585211"/>
            <a:chExt cx="7167245" cy="312991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464" y="3200399"/>
              <a:ext cx="3464535" cy="25146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1066" y="2585211"/>
              <a:ext cx="5646420" cy="1381760"/>
            </a:xfrm>
            <a:custGeom>
              <a:avLst/>
              <a:gdLst/>
              <a:ahLst/>
              <a:cxnLst/>
              <a:rect l="l" t="t" r="r" b="b"/>
              <a:pathLst>
                <a:path w="5646420" h="1381760">
                  <a:moveTo>
                    <a:pt x="2593733" y="1377188"/>
                  </a:moveTo>
                  <a:lnTo>
                    <a:pt x="2593568" y="1376934"/>
                  </a:lnTo>
                  <a:lnTo>
                    <a:pt x="2541320" y="1292860"/>
                  </a:lnTo>
                  <a:lnTo>
                    <a:pt x="2539631" y="1290066"/>
                  </a:lnTo>
                  <a:lnTo>
                    <a:pt x="2535694" y="1289177"/>
                  </a:lnTo>
                  <a:lnTo>
                    <a:pt x="2532773" y="1290955"/>
                  </a:lnTo>
                  <a:lnTo>
                    <a:pt x="2529725" y="1292860"/>
                  </a:lnTo>
                  <a:lnTo>
                    <a:pt x="2528836" y="1296797"/>
                  </a:lnTo>
                  <a:lnTo>
                    <a:pt x="2530741" y="1299718"/>
                  </a:lnTo>
                  <a:lnTo>
                    <a:pt x="2564841" y="1354709"/>
                  </a:lnTo>
                  <a:lnTo>
                    <a:pt x="5854" y="0"/>
                  </a:lnTo>
                  <a:lnTo>
                    <a:pt x="0" y="11176"/>
                  </a:lnTo>
                  <a:lnTo>
                    <a:pt x="2558973" y="1365935"/>
                  </a:lnTo>
                  <a:lnTo>
                    <a:pt x="2490736" y="1368679"/>
                  </a:lnTo>
                  <a:lnTo>
                    <a:pt x="2487942" y="1371727"/>
                  </a:lnTo>
                  <a:lnTo>
                    <a:pt x="2488196" y="1375156"/>
                  </a:lnTo>
                  <a:lnTo>
                    <a:pt x="2488323" y="1378712"/>
                  </a:lnTo>
                  <a:lnTo>
                    <a:pt x="2491244" y="1381379"/>
                  </a:lnTo>
                  <a:lnTo>
                    <a:pt x="2593733" y="1377188"/>
                  </a:lnTo>
                  <a:close/>
                </a:path>
                <a:path w="5646420" h="1381760">
                  <a:moveTo>
                    <a:pt x="5645797" y="10541"/>
                  </a:moveTo>
                  <a:lnTo>
                    <a:pt x="5637669" y="635"/>
                  </a:lnTo>
                  <a:lnTo>
                    <a:pt x="4446575" y="968476"/>
                  </a:lnTo>
                  <a:lnTo>
                    <a:pt x="4469396" y="907923"/>
                  </a:lnTo>
                  <a:lnTo>
                    <a:pt x="4470539" y="904621"/>
                  </a:lnTo>
                  <a:lnTo>
                    <a:pt x="4468888" y="901065"/>
                  </a:lnTo>
                  <a:lnTo>
                    <a:pt x="4465586" y="899795"/>
                  </a:lnTo>
                  <a:lnTo>
                    <a:pt x="4462411" y="898525"/>
                  </a:lnTo>
                  <a:lnTo>
                    <a:pt x="4458728" y="900176"/>
                  </a:lnTo>
                  <a:lnTo>
                    <a:pt x="4457458" y="903478"/>
                  </a:lnTo>
                  <a:lnTo>
                    <a:pt x="4422533" y="996188"/>
                  </a:lnTo>
                  <a:lnTo>
                    <a:pt x="4441291" y="993267"/>
                  </a:lnTo>
                  <a:lnTo>
                    <a:pt x="4523879" y="980440"/>
                  </a:lnTo>
                  <a:lnTo>
                    <a:pt x="4526292" y="977138"/>
                  </a:lnTo>
                  <a:lnTo>
                    <a:pt x="4525784" y="973721"/>
                  </a:lnTo>
                  <a:lnTo>
                    <a:pt x="4525149" y="970280"/>
                  </a:lnTo>
                  <a:lnTo>
                    <a:pt x="4521974" y="967867"/>
                  </a:lnTo>
                  <a:lnTo>
                    <a:pt x="4454626" y="978331"/>
                  </a:lnTo>
                  <a:lnTo>
                    <a:pt x="5645797" y="10541"/>
                  </a:lnTo>
                  <a:close/>
                </a:path>
              </a:pathLst>
            </a:custGeom>
            <a:solidFill>
              <a:srgbClr val="9747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547616"/>
              <a:ext cx="3285743" cy="7360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529315"/>
              <a:ext cx="3308603" cy="8351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572000"/>
              <a:ext cx="3243072" cy="64617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24000" y="4572000"/>
            <a:ext cx="3243580" cy="59375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19505" marR="102235" indent="-1012825">
              <a:spcBef>
                <a:spcPts val="31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Why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does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zygote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zona </a:t>
            </a:r>
            <a:r>
              <a:rPr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pellucida?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21409" y="3843515"/>
            <a:ext cx="1870075" cy="561340"/>
            <a:chOff x="597408" y="3843515"/>
            <a:chExt cx="1870075" cy="56134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556" y="3861790"/>
              <a:ext cx="1807464" cy="4587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7408" y="3843515"/>
              <a:ext cx="1869948" cy="5608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" y="3886200"/>
              <a:ext cx="1717548" cy="36880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209801" y="3886200"/>
            <a:ext cx="1717675" cy="3161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spcBef>
                <a:spcPts val="305"/>
              </a:spcBef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ZYGOTE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000" y="5530596"/>
            <a:ext cx="4278630" cy="56465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602739" y="5601106"/>
            <a:ext cx="403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ev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ly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implantation.</a:t>
            </a:r>
            <a:r>
              <a:rPr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…….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27095" y="3990467"/>
            <a:ext cx="798195" cy="103505"/>
          </a:xfrm>
          <a:custGeom>
            <a:avLst/>
            <a:gdLst/>
            <a:ahLst/>
            <a:cxnLst/>
            <a:rect l="l" t="t" r="r" b="b"/>
            <a:pathLst>
              <a:path w="798194" h="103504">
                <a:moveTo>
                  <a:pt x="786689" y="42290"/>
                </a:moveTo>
                <a:lnTo>
                  <a:pt x="784860" y="42290"/>
                </a:lnTo>
                <a:lnTo>
                  <a:pt x="785368" y="54990"/>
                </a:lnTo>
                <a:lnTo>
                  <a:pt x="761925" y="55939"/>
                </a:lnTo>
                <a:lnTo>
                  <a:pt x="707389" y="90804"/>
                </a:lnTo>
                <a:lnTo>
                  <a:pt x="704469" y="92709"/>
                </a:lnTo>
                <a:lnTo>
                  <a:pt x="703580" y="96646"/>
                </a:lnTo>
                <a:lnTo>
                  <a:pt x="707389" y="102488"/>
                </a:lnTo>
                <a:lnTo>
                  <a:pt x="711326" y="103377"/>
                </a:lnTo>
                <a:lnTo>
                  <a:pt x="714248" y="101472"/>
                </a:lnTo>
                <a:lnTo>
                  <a:pt x="797687" y="48132"/>
                </a:lnTo>
                <a:lnTo>
                  <a:pt x="786689" y="42290"/>
                </a:lnTo>
                <a:close/>
              </a:path>
              <a:path w="798194" h="103504">
                <a:moveTo>
                  <a:pt x="761430" y="43238"/>
                </a:moveTo>
                <a:lnTo>
                  <a:pt x="0" y="74040"/>
                </a:lnTo>
                <a:lnTo>
                  <a:pt x="507" y="86740"/>
                </a:lnTo>
                <a:lnTo>
                  <a:pt x="761925" y="55939"/>
                </a:lnTo>
                <a:lnTo>
                  <a:pt x="772569" y="49134"/>
                </a:lnTo>
                <a:lnTo>
                  <a:pt x="761430" y="43238"/>
                </a:lnTo>
                <a:close/>
              </a:path>
              <a:path w="798194" h="103504">
                <a:moveTo>
                  <a:pt x="772569" y="49134"/>
                </a:moveTo>
                <a:lnTo>
                  <a:pt x="761925" y="55939"/>
                </a:lnTo>
                <a:lnTo>
                  <a:pt x="785368" y="54990"/>
                </a:lnTo>
                <a:lnTo>
                  <a:pt x="785337" y="54228"/>
                </a:lnTo>
                <a:lnTo>
                  <a:pt x="782193" y="54228"/>
                </a:lnTo>
                <a:lnTo>
                  <a:pt x="772569" y="49134"/>
                </a:lnTo>
                <a:close/>
              </a:path>
              <a:path w="798194" h="103504">
                <a:moveTo>
                  <a:pt x="781685" y="43306"/>
                </a:moveTo>
                <a:lnTo>
                  <a:pt x="772569" y="49134"/>
                </a:lnTo>
                <a:lnTo>
                  <a:pt x="782193" y="54228"/>
                </a:lnTo>
                <a:lnTo>
                  <a:pt x="781685" y="43306"/>
                </a:lnTo>
                <a:close/>
              </a:path>
              <a:path w="798194" h="103504">
                <a:moveTo>
                  <a:pt x="784900" y="43306"/>
                </a:moveTo>
                <a:lnTo>
                  <a:pt x="781685" y="43306"/>
                </a:lnTo>
                <a:lnTo>
                  <a:pt x="782193" y="54228"/>
                </a:lnTo>
                <a:lnTo>
                  <a:pt x="785337" y="54228"/>
                </a:lnTo>
                <a:lnTo>
                  <a:pt x="784900" y="43306"/>
                </a:lnTo>
                <a:close/>
              </a:path>
              <a:path w="798194" h="103504">
                <a:moveTo>
                  <a:pt x="784860" y="42290"/>
                </a:moveTo>
                <a:lnTo>
                  <a:pt x="761430" y="43238"/>
                </a:lnTo>
                <a:lnTo>
                  <a:pt x="772569" y="49134"/>
                </a:lnTo>
                <a:lnTo>
                  <a:pt x="781685" y="43306"/>
                </a:lnTo>
                <a:lnTo>
                  <a:pt x="784900" y="43306"/>
                </a:lnTo>
                <a:lnTo>
                  <a:pt x="784860" y="42290"/>
                </a:lnTo>
                <a:close/>
              </a:path>
              <a:path w="798194" h="103504">
                <a:moveTo>
                  <a:pt x="707136" y="0"/>
                </a:moveTo>
                <a:lnTo>
                  <a:pt x="703199" y="1269"/>
                </a:lnTo>
                <a:lnTo>
                  <a:pt x="701548" y="4317"/>
                </a:lnTo>
                <a:lnTo>
                  <a:pt x="700024" y="7492"/>
                </a:lnTo>
                <a:lnTo>
                  <a:pt x="701167" y="11302"/>
                </a:lnTo>
                <a:lnTo>
                  <a:pt x="704214" y="12953"/>
                </a:lnTo>
                <a:lnTo>
                  <a:pt x="761430" y="43238"/>
                </a:lnTo>
                <a:lnTo>
                  <a:pt x="784860" y="42290"/>
                </a:lnTo>
                <a:lnTo>
                  <a:pt x="786689" y="42290"/>
                </a:lnTo>
                <a:lnTo>
                  <a:pt x="710183" y="1650"/>
                </a:lnTo>
                <a:lnTo>
                  <a:pt x="707136" y="0"/>
                </a:lnTo>
                <a:close/>
              </a:path>
            </a:pathLst>
          </a:custGeom>
          <a:solidFill>
            <a:srgbClr val="97470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609343" y="3048"/>
            <a:ext cx="4843780" cy="1877695"/>
            <a:chOff x="85343" y="3047"/>
            <a:chExt cx="4843780" cy="1877695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2691" y="97548"/>
              <a:ext cx="1251191" cy="11231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343" y="3047"/>
              <a:ext cx="1531620" cy="140055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64185" y="139953"/>
              <a:ext cx="1132205" cy="1003300"/>
            </a:xfrm>
            <a:custGeom>
              <a:avLst/>
              <a:gdLst/>
              <a:ahLst/>
              <a:cxnLst/>
              <a:rect l="l" t="t" r="r" b="b"/>
              <a:pathLst>
                <a:path w="1132205" h="1003300">
                  <a:moveTo>
                    <a:pt x="837476" y="0"/>
                  </a:moveTo>
                  <a:lnTo>
                    <a:pt x="0" y="570611"/>
                  </a:lnTo>
                  <a:lnTo>
                    <a:pt x="294627" y="1003046"/>
                  </a:lnTo>
                  <a:lnTo>
                    <a:pt x="1132052" y="432435"/>
                  </a:lnTo>
                  <a:lnTo>
                    <a:pt x="837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4185" y="139953"/>
              <a:ext cx="1132205" cy="1003300"/>
            </a:xfrm>
            <a:custGeom>
              <a:avLst/>
              <a:gdLst/>
              <a:ahLst/>
              <a:cxnLst/>
              <a:rect l="l" t="t" r="r" b="b"/>
              <a:pathLst>
                <a:path w="1132205" h="1003300">
                  <a:moveTo>
                    <a:pt x="0" y="570611"/>
                  </a:moveTo>
                  <a:lnTo>
                    <a:pt x="837476" y="0"/>
                  </a:lnTo>
                  <a:lnTo>
                    <a:pt x="1132052" y="432435"/>
                  </a:lnTo>
                  <a:lnTo>
                    <a:pt x="294627" y="1003046"/>
                  </a:lnTo>
                  <a:lnTo>
                    <a:pt x="0" y="57061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6230" y="670371"/>
              <a:ext cx="363220" cy="300990"/>
            </a:xfrm>
            <a:custGeom>
              <a:avLst/>
              <a:gdLst/>
              <a:ahLst/>
              <a:cxnLst/>
              <a:rect l="l" t="t" r="r" b="b"/>
              <a:pathLst>
                <a:path w="363219" h="300990">
                  <a:moveTo>
                    <a:pt x="75487" y="230312"/>
                  </a:moveTo>
                  <a:lnTo>
                    <a:pt x="70179" y="233995"/>
                  </a:lnTo>
                  <a:lnTo>
                    <a:pt x="115581" y="300543"/>
                  </a:lnTo>
                  <a:lnTo>
                    <a:pt x="120890" y="296987"/>
                  </a:lnTo>
                  <a:lnTo>
                    <a:pt x="118489" y="292034"/>
                  </a:lnTo>
                  <a:lnTo>
                    <a:pt x="117499" y="288351"/>
                  </a:lnTo>
                  <a:lnTo>
                    <a:pt x="142873" y="272476"/>
                  </a:lnTo>
                  <a:lnTo>
                    <a:pt x="154240" y="269047"/>
                  </a:lnTo>
                  <a:lnTo>
                    <a:pt x="161568" y="266634"/>
                  </a:lnTo>
                  <a:lnTo>
                    <a:pt x="170407" y="262570"/>
                  </a:lnTo>
                  <a:lnTo>
                    <a:pt x="175976" y="259413"/>
                  </a:lnTo>
                  <a:lnTo>
                    <a:pt x="129327" y="259413"/>
                  </a:lnTo>
                  <a:lnTo>
                    <a:pt x="121223" y="258887"/>
                  </a:lnTo>
                  <a:lnTo>
                    <a:pt x="84191" y="238767"/>
                  </a:lnTo>
                  <a:lnTo>
                    <a:pt x="75487" y="230312"/>
                  </a:lnTo>
                  <a:close/>
                </a:path>
                <a:path w="363219" h="300990">
                  <a:moveTo>
                    <a:pt x="212186" y="171207"/>
                  </a:moveTo>
                  <a:lnTo>
                    <a:pt x="146818" y="171207"/>
                  </a:lnTo>
                  <a:lnTo>
                    <a:pt x="152703" y="171257"/>
                  </a:lnTo>
                  <a:lnTo>
                    <a:pt x="161098" y="171638"/>
                  </a:lnTo>
                  <a:lnTo>
                    <a:pt x="191619" y="194968"/>
                  </a:lnTo>
                  <a:lnTo>
                    <a:pt x="194048" y="209688"/>
                  </a:lnTo>
                  <a:lnTo>
                    <a:pt x="192873" y="217739"/>
                  </a:lnTo>
                  <a:lnTo>
                    <a:pt x="163139" y="251154"/>
                  </a:lnTo>
                  <a:lnTo>
                    <a:pt x="129327" y="259413"/>
                  </a:lnTo>
                  <a:lnTo>
                    <a:pt x="175976" y="259413"/>
                  </a:lnTo>
                  <a:lnTo>
                    <a:pt x="210396" y="222849"/>
                  </a:lnTo>
                  <a:lnTo>
                    <a:pt x="216599" y="196135"/>
                  </a:lnTo>
                  <a:lnTo>
                    <a:pt x="215730" y="183338"/>
                  </a:lnTo>
                  <a:lnTo>
                    <a:pt x="212186" y="171207"/>
                  </a:lnTo>
                  <a:close/>
                </a:path>
                <a:path w="363219" h="300990">
                  <a:moveTo>
                    <a:pt x="91476" y="19492"/>
                  </a:moveTo>
                  <a:lnTo>
                    <a:pt x="86181" y="23048"/>
                  </a:lnTo>
                  <a:lnTo>
                    <a:pt x="88276" y="28255"/>
                  </a:lnTo>
                  <a:lnTo>
                    <a:pt x="89051" y="32065"/>
                  </a:lnTo>
                  <a:lnTo>
                    <a:pt x="70140" y="45146"/>
                  </a:lnTo>
                  <a:lnTo>
                    <a:pt x="59330" y="47644"/>
                  </a:lnTo>
                  <a:lnTo>
                    <a:pt x="20953" y="68925"/>
                  </a:lnTo>
                  <a:lnTo>
                    <a:pt x="1624" y="102804"/>
                  </a:lnTo>
                  <a:lnTo>
                    <a:pt x="0" y="115522"/>
                  </a:lnTo>
                  <a:lnTo>
                    <a:pt x="878" y="127585"/>
                  </a:lnTo>
                  <a:lnTo>
                    <a:pt x="24729" y="164689"/>
                  </a:lnTo>
                  <a:lnTo>
                    <a:pt x="68323" y="175887"/>
                  </a:lnTo>
                  <a:lnTo>
                    <a:pt x="79845" y="175686"/>
                  </a:lnTo>
                  <a:lnTo>
                    <a:pt x="93646" y="174986"/>
                  </a:lnTo>
                  <a:lnTo>
                    <a:pt x="137696" y="171622"/>
                  </a:lnTo>
                  <a:lnTo>
                    <a:pt x="146818" y="171207"/>
                  </a:lnTo>
                  <a:lnTo>
                    <a:pt x="212186" y="171207"/>
                  </a:lnTo>
                  <a:lnTo>
                    <a:pt x="206005" y="159827"/>
                  </a:lnTo>
                  <a:lnTo>
                    <a:pt x="180087" y="138713"/>
                  </a:lnTo>
                  <a:lnTo>
                    <a:pt x="66924" y="138713"/>
                  </a:lnTo>
                  <a:lnTo>
                    <a:pt x="53311" y="138170"/>
                  </a:lnTo>
                  <a:lnTo>
                    <a:pt x="21189" y="111948"/>
                  </a:lnTo>
                  <a:lnTo>
                    <a:pt x="20760" y="104659"/>
                  </a:lnTo>
                  <a:lnTo>
                    <a:pt x="21817" y="97089"/>
                  </a:lnTo>
                  <a:lnTo>
                    <a:pt x="47096" y="67151"/>
                  </a:lnTo>
                  <a:lnTo>
                    <a:pt x="78649" y="60203"/>
                  </a:lnTo>
                  <a:lnTo>
                    <a:pt x="119228" y="60203"/>
                  </a:lnTo>
                  <a:lnTo>
                    <a:pt x="91476" y="19492"/>
                  </a:lnTo>
                  <a:close/>
                </a:path>
                <a:path w="363219" h="300990">
                  <a:moveTo>
                    <a:pt x="284139" y="0"/>
                  </a:moveTo>
                  <a:lnTo>
                    <a:pt x="237374" y="13269"/>
                  </a:lnTo>
                  <a:lnTo>
                    <a:pt x="212228" y="42860"/>
                  </a:lnTo>
                  <a:lnTo>
                    <a:pt x="205777" y="73632"/>
                  </a:lnTo>
                  <a:lnTo>
                    <a:pt x="206627" y="85278"/>
                  </a:lnTo>
                  <a:lnTo>
                    <a:pt x="222121" y="127315"/>
                  </a:lnTo>
                  <a:lnTo>
                    <a:pt x="253897" y="156051"/>
                  </a:lnTo>
                  <a:lnTo>
                    <a:pt x="283893" y="165764"/>
                  </a:lnTo>
                  <a:lnTo>
                    <a:pt x="299950" y="165669"/>
                  </a:lnTo>
                  <a:lnTo>
                    <a:pt x="315516" y="161573"/>
                  </a:lnTo>
                  <a:lnTo>
                    <a:pt x="330592" y="153477"/>
                  </a:lnTo>
                  <a:lnTo>
                    <a:pt x="339094" y="146837"/>
                  </a:lnTo>
                  <a:lnTo>
                    <a:pt x="340568" y="145317"/>
                  </a:lnTo>
                  <a:lnTo>
                    <a:pt x="309467" y="145317"/>
                  </a:lnTo>
                  <a:lnTo>
                    <a:pt x="297989" y="143627"/>
                  </a:lnTo>
                  <a:lnTo>
                    <a:pt x="261606" y="121822"/>
                  </a:lnTo>
                  <a:lnTo>
                    <a:pt x="235093" y="88423"/>
                  </a:lnTo>
                  <a:lnTo>
                    <a:pt x="223495" y="55022"/>
                  </a:lnTo>
                  <a:lnTo>
                    <a:pt x="224026" y="46924"/>
                  </a:lnTo>
                  <a:lnTo>
                    <a:pt x="255984" y="19238"/>
                  </a:lnTo>
                  <a:lnTo>
                    <a:pt x="329711" y="19238"/>
                  </a:lnTo>
                  <a:lnTo>
                    <a:pt x="326306" y="16206"/>
                  </a:lnTo>
                  <a:lnTo>
                    <a:pt x="314190" y="8715"/>
                  </a:lnTo>
                  <a:lnTo>
                    <a:pt x="300645" y="3236"/>
                  </a:lnTo>
                  <a:lnTo>
                    <a:pt x="284139" y="0"/>
                  </a:lnTo>
                  <a:close/>
                </a:path>
                <a:path w="363219" h="300990">
                  <a:moveTo>
                    <a:pt x="329711" y="19238"/>
                  </a:moveTo>
                  <a:lnTo>
                    <a:pt x="255984" y="19238"/>
                  </a:lnTo>
                  <a:lnTo>
                    <a:pt x="265048" y="19337"/>
                  </a:lnTo>
                  <a:lnTo>
                    <a:pt x="274585" y="21651"/>
                  </a:lnTo>
                  <a:lnTo>
                    <a:pt x="314899" y="50547"/>
                  </a:lnTo>
                  <a:lnTo>
                    <a:pt x="341095" y="91787"/>
                  </a:lnTo>
                  <a:lnTo>
                    <a:pt x="344943" y="111948"/>
                  </a:lnTo>
                  <a:lnTo>
                    <a:pt x="343541" y="120284"/>
                  </a:lnTo>
                  <a:lnTo>
                    <a:pt x="309467" y="145317"/>
                  </a:lnTo>
                  <a:lnTo>
                    <a:pt x="340568" y="145317"/>
                  </a:lnTo>
                  <a:lnTo>
                    <a:pt x="360901" y="111742"/>
                  </a:lnTo>
                  <a:lnTo>
                    <a:pt x="363194" y="91787"/>
                  </a:lnTo>
                  <a:lnTo>
                    <a:pt x="363174" y="89540"/>
                  </a:lnTo>
                  <a:lnTo>
                    <a:pt x="351742" y="46438"/>
                  </a:lnTo>
                  <a:lnTo>
                    <a:pt x="336993" y="25721"/>
                  </a:lnTo>
                  <a:lnTo>
                    <a:pt x="329711" y="19238"/>
                  </a:lnTo>
                  <a:close/>
                </a:path>
                <a:path w="363219" h="300990">
                  <a:moveTo>
                    <a:pt x="148622" y="133169"/>
                  </a:moveTo>
                  <a:lnTo>
                    <a:pt x="136876" y="133570"/>
                  </a:lnTo>
                  <a:lnTo>
                    <a:pt x="122391" y="134590"/>
                  </a:lnTo>
                  <a:lnTo>
                    <a:pt x="84210" y="138066"/>
                  </a:lnTo>
                  <a:lnTo>
                    <a:pt x="66924" y="138713"/>
                  </a:lnTo>
                  <a:lnTo>
                    <a:pt x="180087" y="138713"/>
                  </a:lnTo>
                  <a:lnTo>
                    <a:pt x="179037" y="138215"/>
                  </a:lnTo>
                  <a:lnTo>
                    <a:pt x="172236" y="135872"/>
                  </a:lnTo>
                  <a:lnTo>
                    <a:pt x="165101" y="134266"/>
                  </a:lnTo>
                  <a:lnTo>
                    <a:pt x="157631" y="133411"/>
                  </a:lnTo>
                  <a:lnTo>
                    <a:pt x="148622" y="133169"/>
                  </a:lnTo>
                  <a:close/>
                </a:path>
                <a:path w="363219" h="300990">
                  <a:moveTo>
                    <a:pt x="119228" y="60203"/>
                  </a:moveTo>
                  <a:lnTo>
                    <a:pt x="78649" y="60203"/>
                  </a:lnTo>
                  <a:lnTo>
                    <a:pt x="86650" y="60989"/>
                  </a:lnTo>
                  <a:lnTo>
                    <a:pt x="94347" y="62870"/>
                  </a:lnTo>
                  <a:lnTo>
                    <a:pt x="131964" y="90358"/>
                  </a:lnTo>
                  <a:lnTo>
                    <a:pt x="137273" y="86675"/>
                  </a:lnTo>
                  <a:lnTo>
                    <a:pt x="119228" y="60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472" y="520064"/>
              <a:ext cx="235610" cy="1732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458461" y="1029461"/>
              <a:ext cx="457200" cy="838200"/>
            </a:xfrm>
            <a:custGeom>
              <a:avLst/>
              <a:gdLst/>
              <a:ahLst/>
              <a:cxnLst/>
              <a:rect l="l" t="t" r="r" b="b"/>
              <a:pathLst>
                <a:path w="457200" h="838200">
                  <a:moveTo>
                    <a:pt x="342900" y="0"/>
                  </a:moveTo>
                  <a:lnTo>
                    <a:pt x="114300" y="0"/>
                  </a:lnTo>
                  <a:lnTo>
                    <a:pt x="114300" y="609600"/>
                  </a:lnTo>
                  <a:lnTo>
                    <a:pt x="0" y="609600"/>
                  </a:lnTo>
                  <a:lnTo>
                    <a:pt x="228600" y="838200"/>
                  </a:lnTo>
                  <a:lnTo>
                    <a:pt x="457200" y="609600"/>
                  </a:lnTo>
                  <a:lnTo>
                    <a:pt x="342900" y="6096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8461" y="1029461"/>
              <a:ext cx="457200" cy="838200"/>
            </a:xfrm>
            <a:custGeom>
              <a:avLst/>
              <a:gdLst/>
              <a:ahLst/>
              <a:cxnLst/>
              <a:rect l="l" t="t" r="r" b="b"/>
              <a:pathLst>
                <a:path w="457200" h="838200">
                  <a:moveTo>
                    <a:pt x="342900" y="0"/>
                  </a:moveTo>
                  <a:lnTo>
                    <a:pt x="342900" y="609600"/>
                  </a:lnTo>
                  <a:lnTo>
                    <a:pt x="457200" y="609600"/>
                  </a:lnTo>
                  <a:lnTo>
                    <a:pt x="228600" y="838200"/>
                  </a:lnTo>
                  <a:lnTo>
                    <a:pt x="0" y="609600"/>
                  </a:lnTo>
                  <a:lnTo>
                    <a:pt x="114300" y="609600"/>
                  </a:lnTo>
                  <a:lnTo>
                    <a:pt x="114300" y="0"/>
                  </a:lnTo>
                  <a:lnTo>
                    <a:pt x="34290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8</TotalTime>
  <Words>877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MT</vt:lpstr>
      <vt:lpstr>Calibri</vt:lpstr>
      <vt:lpstr>Segoe UI Symbol</vt:lpstr>
      <vt:lpstr>Simplified Arabic Fixed</vt:lpstr>
      <vt:lpstr>Times New Roman</vt:lpstr>
      <vt:lpstr>Wingdings</vt:lpstr>
      <vt:lpstr>MediTec</vt:lpstr>
      <vt:lpstr>PowerPoint Presentation</vt:lpstr>
      <vt:lpstr>Menstrual cycle</vt:lpstr>
      <vt:lpstr>Menstrual cycle is under the control of the  ovaries</vt:lpstr>
      <vt:lpstr>Both estrogen and progesterone control and maintain the menstrual cycle</vt:lpstr>
      <vt:lpstr>Menstrual cycle consists of three phases;</vt:lpstr>
      <vt:lpstr>Progestrone 🢡- Mitotic activity       is severely</vt:lpstr>
      <vt:lpstr>3-MENSTRUATION</vt:lpstr>
      <vt:lpstr>PowerPoint Presentation</vt:lpstr>
      <vt:lpstr>What we HAVE at the end of fertilization ?!</vt:lpstr>
      <vt:lpstr>T h e Z y g o t e ’ s J o u r n e y t o t h e U t e r u s</vt:lpstr>
      <vt:lpstr>PowerPoint Presentation</vt:lpstr>
      <vt:lpstr>PowerPoint Presentation</vt:lpstr>
      <vt:lpstr>PowerPoint Presentation</vt:lpstr>
      <vt:lpstr>The morula is heading to the uterus!</vt:lpstr>
      <vt:lpstr>PowerPoint Presentation</vt:lpstr>
      <vt:lpstr>The morula enters the uterine cavity</vt:lpstr>
      <vt:lpstr>PowerPoint Presentation</vt:lpstr>
      <vt:lpstr>Day 6 after fertilization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Dr.Amjad</dc:creator>
  <cp:lastModifiedBy>Rasha</cp:lastModifiedBy>
  <cp:revision>2</cp:revision>
  <dcterms:created xsi:type="dcterms:W3CDTF">2021-05-10T08:47:45Z</dcterms:created>
  <dcterms:modified xsi:type="dcterms:W3CDTF">2021-11-22T14:42:40Z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