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5.jpg" ContentType="image/jpg"/>
  <Override PartName="/ppt/media/image7.jpg" ContentType="image/jpg"/>
  <Override PartName="/ppt/media/image10.jpg" ContentType="image/jpg"/>
  <Override PartName="/ppt/media/image12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38.jpg" ContentType="image/jpg"/>
  <Override PartName="/ppt/media/image63.jpg" ContentType="image/jpg"/>
  <Override PartName="/ppt/media/image75.jpg" ContentType="image/jpg"/>
  <Override PartName="/ppt/media/image79.jpg" ContentType="image/jpg"/>
  <Override PartName="/ppt/media/image91.jpg" ContentType="image/jpg"/>
  <Override PartName="/ppt/media/image95.jpg" ContentType="image/jpg"/>
  <Override PartName="/ppt/media/image106.jpg" ContentType="image/jpg"/>
  <Override PartName="/ppt/media/image119.jpg" ContentType="image/jpg"/>
  <Override PartName="/ppt/media/image1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jp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jp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jp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jp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628" y="2971800"/>
            <a:ext cx="9169972" cy="205889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7305" rIns="0" bIns="0" rtlCol="0" anchor="ctr">
            <a:spAutoFit/>
          </a:bodyPr>
          <a:lstStyle/>
          <a:p>
            <a:pPr marL="1919605" marR="280035" indent="-1829435">
              <a:lnSpc>
                <a:spcPct val="100000"/>
              </a:lnSpc>
              <a:spcBef>
                <a:spcPts val="215"/>
              </a:spcBef>
            </a:pPr>
            <a:r>
              <a:rPr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DERIVATIVES OF </a:t>
            </a:r>
            <a:r>
              <a:rPr spc="-5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THE</a:t>
            </a:r>
            <a:r>
              <a:rPr lang="ar-JO" spc="-5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  <a:r>
              <a:rPr spc="-5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ECTODERMAL  </a:t>
            </a:r>
            <a:r>
              <a:rPr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GERM 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2486" y="6465214"/>
            <a:ext cx="13671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7291" y="2777941"/>
            <a:ext cx="3483864" cy="37057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29206" y="90678"/>
            <a:ext cx="8316595" cy="1755775"/>
          </a:xfrm>
          <a:custGeom>
            <a:avLst/>
            <a:gdLst/>
            <a:ahLst/>
            <a:cxnLst/>
            <a:rect l="l" t="t" r="r" b="b"/>
            <a:pathLst>
              <a:path w="8316595" h="1755775">
                <a:moveTo>
                  <a:pt x="0" y="1755648"/>
                </a:moveTo>
                <a:lnTo>
                  <a:pt x="8316468" y="1755648"/>
                </a:lnTo>
                <a:lnTo>
                  <a:pt x="8316468" y="0"/>
                </a:lnTo>
                <a:lnTo>
                  <a:pt x="0" y="0"/>
                </a:lnTo>
                <a:lnTo>
                  <a:pt x="0" y="175564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8832" y="115952"/>
            <a:ext cx="76923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Cells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border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crest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3810" algn="ctr"/>
            <a:r>
              <a:rPr dirty="0">
                <a:latin typeface="Times New Roman"/>
                <a:cs typeface="Times New Roman"/>
              </a:rPr>
              <a:t>neuroectoderm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 to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dissociate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neighbors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undergo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</a:t>
            </a:r>
            <a:endParaRPr>
              <a:latin typeface="Times New Roman"/>
              <a:cs typeface="Times New Roman"/>
            </a:endParaRPr>
          </a:p>
          <a:p>
            <a:pPr marL="59055" algn="ctr"/>
            <a:r>
              <a:rPr b="1" dirty="0">
                <a:latin typeface="Times New Roman"/>
                <a:cs typeface="Times New Roman"/>
              </a:rPr>
              <a:t>epithelial-to-mesenchymal</a:t>
            </a:r>
            <a:endParaRPr>
              <a:latin typeface="Times New Roman"/>
              <a:cs typeface="Times New Roman"/>
            </a:endParaRPr>
          </a:p>
          <a:p>
            <a:pPr marL="12065" marR="5080" algn="ctr"/>
            <a:r>
              <a:rPr b="1" dirty="0">
                <a:latin typeface="Times New Roman"/>
                <a:cs typeface="Times New Roman"/>
              </a:rPr>
              <a:t>transition</a:t>
            </a:r>
            <a:r>
              <a:rPr b="1" spc="-5" dirty="0">
                <a:latin typeface="Times New Roman"/>
                <a:cs typeface="Times New Roman"/>
              </a:rPr>
              <a:t> as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leaves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neuroectoderm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by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active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migration</a:t>
            </a:r>
            <a:r>
              <a:rPr b="1" spc="-5" dirty="0">
                <a:latin typeface="Times New Roman"/>
                <a:cs typeface="Times New Roman"/>
              </a:rPr>
              <a:t> and displacement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-5" dirty="0">
                <a:latin typeface="Times New Roman"/>
                <a:cs typeface="Times New Roman"/>
              </a:rPr>
              <a:t> enter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underlying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mesoderm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4321" y="376428"/>
            <a:ext cx="6548755" cy="5868035"/>
            <a:chOff x="2560320" y="376427"/>
            <a:chExt cx="6548755" cy="58680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652" y="3393323"/>
              <a:ext cx="3445295" cy="2850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408" y="1170431"/>
              <a:ext cx="1132319" cy="2705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54698" y="1190752"/>
              <a:ext cx="913130" cy="2454910"/>
            </a:xfrm>
            <a:custGeom>
              <a:avLst/>
              <a:gdLst/>
              <a:ahLst/>
              <a:cxnLst/>
              <a:rect l="l" t="t" r="r" b="b"/>
              <a:pathLst>
                <a:path w="913129" h="2454910">
                  <a:moveTo>
                    <a:pt x="766968" y="2314463"/>
                  </a:moveTo>
                  <a:lnTo>
                    <a:pt x="759954" y="2316446"/>
                  </a:lnTo>
                  <a:lnTo>
                    <a:pt x="753999" y="2321179"/>
                  </a:lnTo>
                  <a:lnTo>
                    <a:pt x="750317" y="2327777"/>
                  </a:lnTo>
                  <a:lnTo>
                    <a:pt x="749506" y="2335006"/>
                  </a:lnTo>
                  <a:lnTo>
                    <a:pt x="751480" y="2342020"/>
                  </a:lnTo>
                  <a:lnTo>
                    <a:pt x="756157" y="2347976"/>
                  </a:lnTo>
                  <a:lnTo>
                    <a:pt x="882015" y="2454656"/>
                  </a:lnTo>
                  <a:lnTo>
                    <a:pt x="887600" y="2425446"/>
                  </a:lnTo>
                  <a:lnTo>
                    <a:pt x="851534" y="2425446"/>
                  </a:lnTo>
                  <a:lnTo>
                    <a:pt x="828075" y="2358976"/>
                  </a:lnTo>
                  <a:lnTo>
                    <a:pt x="780796" y="2318893"/>
                  </a:lnTo>
                  <a:lnTo>
                    <a:pt x="774197" y="2315267"/>
                  </a:lnTo>
                  <a:lnTo>
                    <a:pt x="766968" y="2314463"/>
                  </a:lnTo>
                  <a:close/>
                </a:path>
                <a:path w="913129" h="2454910">
                  <a:moveTo>
                    <a:pt x="828075" y="2358976"/>
                  </a:moveTo>
                  <a:lnTo>
                    <a:pt x="851534" y="2425446"/>
                  </a:lnTo>
                  <a:lnTo>
                    <a:pt x="879568" y="2415540"/>
                  </a:lnTo>
                  <a:lnTo>
                    <a:pt x="850773" y="2415540"/>
                  </a:lnTo>
                  <a:lnTo>
                    <a:pt x="856892" y="2383407"/>
                  </a:lnTo>
                  <a:lnTo>
                    <a:pt x="828075" y="2358976"/>
                  </a:lnTo>
                  <a:close/>
                </a:path>
                <a:path w="913129" h="2454910">
                  <a:moveTo>
                    <a:pt x="897890" y="2270379"/>
                  </a:moveTo>
                  <a:lnTo>
                    <a:pt x="863980" y="2346183"/>
                  </a:lnTo>
                  <a:lnTo>
                    <a:pt x="887476" y="2412746"/>
                  </a:lnTo>
                  <a:lnTo>
                    <a:pt x="851534" y="2425446"/>
                  </a:lnTo>
                  <a:lnTo>
                    <a:pt x="887600" y="2425446"/>
                  </a:lnTo>
                  <a:lnTo>
                    <a:pt x="913002" y="2292604"/>
                  </a:lnTo>
                  <a:lnTo>
                    <a:pt x="912891" y="2285059"/>
                  </a:lnTo>
                  <a:lnTo>
                    <a:pt x="910018" y="2278348"/>
                  </a:lnTo>
                  <a:lnTo>
                    <a:pt x="904859" y="2273208"/>
                  </a:lnTo>
                  <a:lnTo>
                    <a:pt x="897890" y="2270379"/>
                  </a:lnTo>
                  <a:close/>
                </a:path>
                <a:path w="913129" h="2454910">
                  <a:moveTo>
                    <a:pt x="856892" y="2383407"/>
                  </a:moveTo>
                  <a:lnTo>
                    <a:pt x="850773" y="2415540"/>
                  </a:lnTo>
                  <a:lnTo>
                    <a:pt x="881760" y="2404491"/>
                  </a:lnTo>
                  <a:lnTo>
                    <a:pt x="856892" y="2383407"/>
                  </a:lnTo>
                  <a:close/>
                </a:path>
                <a:path w="913129" h="2454910">
                  <a:moveTo>
                    <a:pt x="863980" y="2346183"/>
                  </a:moveTo>
                  <a:lnTo>
                    <a:pt x="856892" y="2383407"/>
                  </a:lnTo>
                  <a:lnTo>
                    <a:pt x="881760" y="2404491"/>
                  </a:lnTo>
                  <a:lnTo>
                    <a:pt x="850773" y="2415540"/>
                  </a:lnTo>
                  <a:lnTo>
                    <a:pt x="879568" y="2415540"/>
                  </a:lnTo>
                  <a:lnTo>
                    <a:pt x="887476" y="2412746"/>
                  </a:lnTo>
                  <a:lnTo>
                    <a:pt x="863980" y="2346183"/>
                  </a:lnTo>
                  <a:close/>
                </a:path>
                <a:path w="913129" h="2454910">
                  <a:moveTo>
                    <a:pt x="35813" y="0"/>
                  </a:moveTo>
                  <a:lnTo>
                    <a:pt x="0" y="12700"/>
                  </a:lnTo>
                  <a:lnTo>
                    <a:pt x="828075" y="2358976"/>
                  </a:lnTo>
                  <a:lnTo>
                    <a:pt x="856892" y="2383407"/>
                  </a:lnTo>
                  <a:lnTo>
                    <a:pt x="863980" y="2346183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0320" y="376427"/>
              <a:ext cx="2139696" cy="3429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72918" y="396493"/>
              <a:ext cx="1889125" cy="3178175"/>
            </a:xfrm>
            <a:custGeom>
              <a:avLst/>
              <a:gdLst/>
              <a:ahLst/>
              <a:cxnLst/>
              <a:rect l="l" t="t" r="r" b="b"/>
              <a:pathLst>
                <a:path w="1889125" h="3178175">
                  <a:moveTo>
                    <a:pt x="20065" y="2994152"/>
                  </a:moveTo>
                  <a:lnTo>
                    <a:pt x="0" y="3178047"/>
                  </a:lnTo>
                  <a:lnTo>
                    <a:pt x="40725" y="3155315"/>
                  </a:lnTo>
                  <a:lnTo>
                    <a:pt x="35559" y="3155315"/>
                  </a:lnTo>
                  <a:lnTo>
                    <a:pt x="2793" y="3135883"/>
                  </a:lnTo>
                  <a:lnTo>
                    <a:pt x="38632" y="3075235"/>
                  </a:lnTo>
                  <a:lnTo>
                    <a:pt x="38988" y="3013329"/>
                  </a:lnTo>
                  <a:lnTo>
                    <a:pt x="37514" y="3005885"/>
                  </a:lnTo>
                  <a:lnTo>
                    <a:pt x="33480" y="2999787"/>
                  </a:lnTo>
                  <a:lnTo>
                    <a:pt x="27469" y="2995666"/>
                  </a:lnTo>
                  <a:lnTo>
                    <a:pt x="20065" y="2994152"/>
                  </a:lnTo>
                  <a:close/>
                </a:path>
                <a:path w="1889125" h="3178175">
                  <a:moveTo>
                    <a:pt x="38632" y="3075235"/>
                  </a:moveTo>
                  <a:lnTo>
                    <a:pt x="2793" y="3135883"/>
                  </a:lnTo>
                  <a:lnTo>
                    <a:pt x="35559" y="3155315"/>
                  </a:lnTo>
                  <a:lnTo>
                    <a:pt x="41263" y="3145663"/>
                  </a:lnTo>
                  <a:lnTo>
                    <a:pt x="38226" y="3145663"/>
                  </a:lnTo>
                  <a:lnTo>
                    <a:pt x="9906" y="3128898"/>
                  </a:lnTo>
                  <a:lnTo>
                    <a:pt x="38415" y="3112983"/>
                  </a:lnTo>
                  <a:lnTo>
                    <a:pt x="38632" y="3075235"/>
                  </a:lnTo>
                  <a:close/>
                </a:path>
                <a:path w="1889125" h="3178175">
                  <a:moveTo>
                    <a:pt x="132667" y="3062104"/>
                  </a:moveTo>
                  <a:lnTo>
                    <a:pt x="125475" y="3064382"/>
                  </a:lnTo>
                  <a:lnTo>
                    <a:pt x="71480" y="3094525"/>
                  </a:lnTo>
                  <a:lnTo>
                    <a:pt x="35559" y="3155315"/>
                  </a:lnTo>
                  <a:lnTo>
                    <a:pt x="40725" y="3155315"/>
                  </a:lnTo>
                  <a:lnTo>
                    <a:pt x="144018" y="3097656"/>
                  </a:lnTo>
                  <a:lnTo>
                    <a:pt x="149740" y="3092751"/>
                  </a:lnTo>
                  <a:lnTo>
                    <a:pt x="153035" y="3086226"/>
                  </a:lnTo>
                  <a:lnTo>
                    <a:pt x="153662" y="3078940"/>
                  </a:lnTo>
                  <a:lnTo>
                    <a:pt x="151383" y="3071748"/>
                  </a:lnTo>
                  <a:lnTo>
                    <a:pt x="146478" y="3066026"/>
                  </a:lnTo>
                  <a:lnTo>
                    <a:pt x="139954" y="3062731"/>
                  </a:lnTo>
                  <a:lnTo>
                    <a:pt x="132667" y="3062104"/>
                  </a:lnTo>
                  <a:close/>
                </a:path>
                <a:path w="1889125" h="3178175">
                  <a:moveTo>
                    <a:pt x="38415" y="3112983"/>
                  </a:moveTo>
                  <a:lnTo>
                    <a:pt x="9906" y="3128898"/>
                  </a:lnTo>
                  <a:lnTo>
                    <a:pt x="38226" y="3145663"/>
                  </a:lnTo>
                  <a:lnTo>
                    <a:pt x="38415" y="3112983"/>
                  </a:lnTo>
                  <a:close/>
                </a:path>
                <a:path w="1889125" h="3178175">
                  <a:moveTo>
                    <a:pt x="71480" y="3094525"/>
                  </a:moveTo>
                  <a:lnTo>
                    <a:pt x="38415" y="3112983"/>
                  </a:lnTo>
                  <a:lnTo>
                    <a:pt x="38226" y="3145663"/>
                  </a:lnTo>
                  <a:lnTo>
                    <a:pt x="41263" y="3145663"/>
                  </a:lnTo>
                  <a:lnTo>
                    <a:pt x="71480" y="3094525"/>
                  </a:lnTo>
                  <a:close/>
                </a:path>
                <a:path w="1889125" h="3178175">
                  <a:moveTo>
                    <a:pt x="1855851" y="0"/>
                  </a:moveTo>
                  <a:lnTo>
                    <a:pt x="38632" y="3075235"/>
                  </a:lnTo>
                  <a:lnTo>
                    <a:pt x="38415" y="3112983"/>
                  </a:lnTo>
                  <a:lnTo>
                    <a:pt x="71480" y="3094525"/>
                  </a:lnTo>
                  <a:lnTo>
                    <a:pt x="1888617" y="19303"/>
                  </a:lnTo>
                  <a:lnTo>
                    <a:pt x="18558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412486" y="6465214"/>
            <a:ext cx="13671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41014" y="220218"/>
            <a:ext cx="4572000" cy="868828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34060" marR="283210" indent="-449580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general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terms,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ectodermal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germ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layer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rise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organs</a:t>
            </a:r>
            <a:r>
              <a:rPr dirty="0">
                <a:latin typeface="Times New Roman"/>
                <a:cs typeface="Times New Roman"/>
              </a:rPr>
              <a:t> 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structures</a:t>
            </a:r>
            <a:endParaRPr>
              <a:latin typeface="Times New Roman"/>
              <a:cs typeface="Times New Roman"/>
            </a:endParaRPr>
          </a:p>
          <a:p>
            <a:pPr marL="238760"/>
            <a:r>
              <a:rPr dirty="0">
                <a:latin typeface="Times New Roman"/>
                <a:cs typeface="Times New Roman"/>
              </a:rPr>
              <a:t>that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maintain</a:t>
            </a:r>
            <a:r>
              <a:rPr dirty="0">
                <a:latin typeface="Times New Roman"/>
                <a:cs typeface="Times New Roman"/>
              </a:rPr>
              <a:t> contact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outside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world: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4775" y="2205989"/>
            <a:ext cx="5328285" cy="46743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170">
              <a:spcBef>
                <a:spcPts val="105"/>
              </a:spcBef>
            </a:pPr>
            <a:r>
              <a:rPr sz="2800" spc="-45" dirty="0">
                <a:latin typeface="Times New Roman"/>
                <a:cs typeface="Times New Roman"/>
              </a:rPr>
              <a:t>(</a:t>
            </a:r>
            <a:r>
              <a:rPr sz="2950" i="1" spc="-45" dirty="0">
                <a:latin typeface="Times New Roman"/>
                <a:cs typeface="Times New Roman"/>
              </a:rPr>
              <a:t>b)</a:t>
            </a:r>
            <a:r>
              <a:rPr sz="2950" i="1" spc="-40" dirty="0">
                <a:latin typeface="Times New Roman"/>
                <a:cs typeface="Times New Roman"/>
              </a:rPr>
              <a:t> </a:t>
            </a:r>
            <a:r>
              <a:rPr sz="2950" i="1" spc="-65" dirty="0">
                <a:latin typeface="Times New Roman"/>
                <a:cs typeface="Times New Roman"/>
              </a:rPr>
              <a:t>the</a:t>
            </a:r>
            <a:r>
              <a:rPr sz="2950" i="1" spc="-45" dirty="0">
                <a:latin typeface="Times New Roman"/>
                <a:cs typeface="Times New Roman"/>
              </a:rPr>
              <a:t> </a:t>
            </a:r>
            <a:r>
              <a:rPr sz="2950" i="1" spc="-114" dirty="0">
                <a:latin typeface="Times New Roman"/>
                <a:cs typeface="Times New Roman"/>
              </a:rPr>
              <a:t>peripheral</a:t>
            </a:r>
            <a:r>
              <a:rPr sz="2950" i="1" spc="-50" dirty="0">
                <a:latin typeface="Times New Roman"/>
                <a:cs typeface="Times New Roman"/>
              </a:rPr>
              <a:t> </a:t>
            </a:r>
            <a:r>
              <a:rPr sz="2950" i="1" spc="-70" dirty="0">
                <a:latin typeface="Times New Roman"/>
                <a:cs typeface="Times New Roman"/>
              </a:rPr>
              <a:t>nervous</a:t>
            </a:r>
            <a:r>
              <a:rPr sz="2950" i="1" spc="-55" dirty="0">
                <a:latin typeface="Times New Roman"/>
                <a:cs typeface="Times New Roman"/>
              </a:rPr>
              <a:t> </a:t>
            </a:r>
            <a:r>
              <a:rPr sz="2950" i="1" spc="-20" dirty="0">
                <a:latin typeface="Times New Roman"/>
                <a:cs typeface="Times New Roman"/>
              </a:rPr>
              <a:t>system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9217" y="1270254"/>
            <a:ext cx="4326890" cy="57708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4510"/>
              </a:lnSpc>
            </a:pPr>
            <a:r>
              <a:rPr sz="3600" spc="-125" dirty="0">
                <a:latin typeface="Times New Roman"/>
                <a:cs typeface="Times New Roman"/>
              </a:rPr>
              <a:t>(</a:t>
            </a:r>
            <a:r>
              <a:rPr sz="3800" i="1" spc="-125" dirty="0">
                <a:latin typeface="Times New Roman"/>
                <a:cs typeface="Times New Roman"/>
              </a:rPr>
              <a:t>a)</a:t>
            </a:r>
            <a:r>
              <a:rPr sz="3800" i="1" spc="-65" dirty="0">
                <a:latin typeface="Times New Roman"/>
                <a:cs typeface="Times New Roman"/>
              </a:rPr>
              <a:t> </a:t>
            </a:r>
            <a:r>
              <a:rPr sz="3800" i="1" spc="-85" dirty="0">
                <a:latin typeface="Times New Roman"/>
                <a:cs typeface="Times New Roman"/>
              </a:rPr>
              <a:t>the</a:t>
            </a:r>
            <a:r>
              <a:rPr sz="3800" i="1" spc="-60" dirty="0">
                <a:latin typeface="Times New Roman"/>
                <a:cs typeface="Times New Roman"/>
              </a:rPr>
              <a:t> </a:t>
            </a:r>
            <a:r>
              <a:rPr sz="3800" i="1" spc="-140" dirty="0">
                <a:latin typeface="Times New Roman"/>
                <a:cs typeface="Times New Roman"/>
              </a:rPr>
              <a:t>central</a:t>
            </a:r>
            <a:r>
              <a:rPr sz="3800" i="1" spc="-50" dirty="0">
                <a:latin typeface="Times New Roman"/>
                <a:cs typeface="Times New Roman"/>
              </a:rPr>
              <a:t> </a:t>
            </a:r>
            <a:r>
              <a:rPr sz="3800" i="1" spc="-95" dirty="0">
                <a:latin typeface="Times New Roman"/>
                <a:cs typeface="Times New Roman"/>
              </a:rPr>
              <a:t>nervous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5290" y="4581906"/>
            <a:ext cx="3599815" cy="175450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ts val="2270"/>
              </a:lnSpc>
              <a:spcBef>
                <a:spcPts val="204"/>
              </a:spcBef>
            </a:pPr>
            <a:r>
              <a:rPr sz="1900" i="1" spc="-45" dirty="0">
                <a:latin typeface="Times New Roman"/>
                <a:cs typeface="Times New Roman"/>
              </a:rPr>
              <a:t>In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i="1" spc="-55" dirty="0">
                <a:latin typeface="Times New Roman"/>
                <a:cs typeface="Times New Roman"/>
              </a:rPr>
              <a:t>addition,</a:t>
            </a:r>
            <a:endParaRPr sz="1900">
              <a:latin typeface="Times New Roman"/>
              <a:cs typeface="Times New Roman"/>
            </a:endParaRPr>
          </a:p>
          <a:p>
            <a:pPr marL="153035" marR="149860" algn="ctr">
              <a:lnSpc>
                <a:spcPts val="2160"/>
              </a:lnSpc>
              <a:spcBef>
                <a:spcPts val="60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rise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subcutaneous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glands,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mammary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glands,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090"/>
              </a:lnSpc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pituitary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gland,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enamel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teeth.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4259" y="2998470"/>
            <a:ext cx="7920355" cy="46743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805">
              <a:spcBef>
                <a:spcPts val="105"/>
              </a:spcBef>
            </a:pPr>
            <a:r>
              <a:rPr sz="2950" i="1" spc="-60" dirty="0">
                <a:latin typeface="Times New Roman"/>
                <a:cs typeface="Times New Roman"/>
              </a:rPr>
              <a:t>c)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65" dirty="0">
                <a:latin typeface="Times New Roman"/>
                <a:cs typeface="Times New Roman"/>
              </a:rPr>
              <a:t>the</a:t>
            </a:r>
            <a:r>
              <a:rPr sz="2950" i="1" spc="-60" dirty="0">
                <a:latin typeface="Times New Roman"/>
                <a:cs typeface="Times New Roman"/>
              </a:rPr>
              <a:t> </a:t>
            </a:r>
            <a:r>
              <a:rPr sz="2950" i="1" spc="-70" dirty="0">
                <a:latin typeface="Times New Roman"/>
                <a:cs typeface="Times New Roman"/>
              </a:rPr>
              <a:t>sensory</a:t>
            </a:r>
            <a:r>
              <a:rPr sz="2950" i="1" spc="-50" dirty="0">
                <a:latin typeface="Times New Roman"/>
                <a:cs typeface="Times New Roman"/>
              </a:rPr>
              <a:t> epithelium</a:t>
            </a:r>
            <a:r>
              <a:rPr sz="2950" i="1" spc="-65" dirty="0">
                <a:latin typeface="Times New Roman"/>
                <a:cs typeface="Times New Roman"/>
              </a:rPr>
              <a:t> </a:t>
            </a:r>
            <a:r>
              <a:rPr sz="2950" i="1" spc="15" dirty="0">
                <a:latin typeface="Times New Roman"/>
                <a:cs typeface="Times New Roman"/>
              </a:rPr>
              <a:t>of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65" dirty="0">
                <a:latin typeface="Times New Roman"/>
                <a:cs typeface="Times New Roman"/>
              </a:rPr>
              <a:t>the</a:t>
            </a:r>
            <a:r>
              <a:rPr sz="2950" i="1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ear,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nose,</a:t>
            </a:r>
            <a:r>
              <a:rPr sz="2800" spc="-10" dirty="0">
                <a:latin typeface="Times New Roman"/>
                <a:cs typeface="Times New Roman"/>
              </a:rPr>
              <a:t> and </a:t>
            </a:r>
            <a:r>
              <a:rPr sz="2800" spc="-5" dirty="0">
                <a:latin typeface="Times New Roman"/>
                <a:cs typeface="Times New Roman"/>
              </a:rPr>
              <a:t>eye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738" y="3861053"/>
            <a:ext cx="6718300" cy="46102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0170">
              <a:spcBef>
                <a:spcPts val="55"/>
              </a:spcBef>
            </a:pPr>
            <a:r>
              <a:rPr sz="2800" spc="-45" dirty="0">
                <a:latin typeface="Times New Roman"/>
                <a:cs typeface="Times New Roman"/>
              </a:rPr>
              <a:t>(</a:t>
            </a:r>
            <a:r>
              <a:rPr sz="2950" i="1" spc="-45" dirty="0">
                <a:latin typeface="Times New Roman"/>
                <a:cs typeface="Times New Roman"/>
              </a:rPr>
              <a:t>d)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65" dirty="0">
                <a:latin typeface="Times New Roman"/>
                <a:cs typeface="Times New Roman"/>
              </a:rPr>
              <a:t>the</a:t>
            </a:r>
            <a:r>
              <a:rPr sz="2950" i="1" spc="-40" dirty="0">
                <a:latin typeface="Times New Roman"/>
                <a:cs typeface="Times New Roman"/>
              </a:rPr>
              <a:t> </a:t>
            </a:r>
            <a:r>
              <a:rPr sz="2950" i="1" spc="-70" dirty="0">
                <a:latin typeface="Times New Roman"/>
                <a:cs typeface="Times New Roman"/>
              </a:rPr>
              <a:t>epidermis,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65" dirty="0">
                <a:latin typeface="Times New Roman"/>
                <a:cs typeface="Times New Roman"/>
              </a:rPr>
              <a:t>including the</a:t>
            </a:r>
            <a:r>
              <a:rPr sz="2950" i="1" spc="-50" dirty="0">
                <a:latin typeface="Times New Roman"/>
                <a:cs typeface="Times New Roman"/>
              </a:rPr>
              <a:t> </a:t>
            </a:r>
            <a:r>
              <a:rPr sz="2950" i="1" spc="-145" dirty="0">
                <a:latin typeface="Times New Roman"/>
                <a:cs typeface="Times New Roman"/>
              </a:rPr>
              <a:t>hair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135" dirty="0">
                <a:latin typeface="Times New Roman"/>
                <a:cs typeface="Times New Roman"/>
              </a:rPr>
              <a:t>and</a:t>
            </a:r>
            <a:r>
              <a:rPr sz="2950" i="1" spc="-35" dirty="0">
                <a:latin typeface="Times New Roman"/>
                <a:cs typeface="Times New Roman"/>
              </a:rPr>
              <a:t> </a:t>
            </a:r>
            <a:r>
              <a:rPr sz="2950" i="1" spc="-95" dirty="0">
                <a:latin typeface="Times New Roman"/>
                <a:cs typeface="Times New Roman"/>
              </a:rPr>
              <a:t>nails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12486" y="6465214"/>
            <a:ext cx="13671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32965" y="1773173"/>
            <a:ext cx="8784590" cy="147828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97560" marR="797560" indent="839469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Because this </a:t>
            </a:r>
            <a:r>
              <a:rPr spc="-5" dirty="0">
                <a:latin typeface="Times New Roman"/>
                <a:cs typeface="Times New Roman"/>
              </a:rPr>
              <a:t>stage is </a:t>
            </a:r>
            <a:r>
              <a:rPr dirty="0">
                <a:latin typeface="Times New Roman"/>
                <a:cs typeface="Times New Roman"/>
              </a:rPr>
              <a:t>reached 2 </a:t>
            </a:r>
            <a:r>
              <a:rPr spc="-5" dirty="0">
                <a:latin typeface="Times New Roman"/>
                <a:cs typeface="Times New Roman"/>
              </a:rPr>
              <a:t>weeks </a:t>
            </a:r>
            <a:r>
              <a:rPr dirty="0">
                <a:latin typeface="Times New Roman"/>
                <a:cs typeface="Times New Roman"/>
              </a:rPr>
              <a:t>after fertilization, it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approximately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weeks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 the last </a:t>
            </a:r>
            <a:r>
              <a:rPr spc="-5" dirty="0">
                <a:latin typeface="Times New Roman"/>
                <a:cs typeface="Times New Roman"/>
              </a:rPr>
              <a:t>menses. </a:t>
            </a:r>
            <a:r>
              <a:rPr dirty="0">
                <a:latin typeface="Times New Roman"/>
                <a:cs typeface="Times New Roman"/>
              </a:rPr>
              <a:t>Therefore, the </a:t>
            </a:r>
            <a:r>
              <a:rPr spc="-5" dirty="0">
                <a:latin typeface="Times New Roman"/>
                <a:cs typeface="Times New Roman"/>
              </a:rPr>
              <a:t>woman may </a:t>
            </a:r>
            <a:r>
              <a:rPr dirty="0">
                <a:latin typeface="Times New Roman"/>
                <a:cs typeface="Times New Roman"/>
              </a:rPr>
              <a:t>not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recognize </a:t>
            </a:r>
            <a:r>
              <a:rPr spc="-5" dirty="0">
                <a:latin typeface="Times New Roman"/>
                <a:cs typeface="Times New Roman"/>
              </a:rPr>
              <a:t>she is </a:t>
            </a:r>
            <a:r>
              <a:rPr dirty="0">
                <a:latin typeface="Times New Roman"/>
                <a:cs typeface="Times New Roman"/>
              </a:rPr>
              <a:t>pregnant, having </a:t>
            </a:r>
            <a:r>
              <a:rPr spc="-5" dirty="0">
                <a:latin typeface="Times New Roman"/>
                <a:cs typeface="Times New Roman"/>
              </a:rPr>
              <a:t>assumed </a:t>
            </a:r>
            <a:r>
              <a:rPr dirty="0">
                <a:latin typeface="Times New Roman"/>
                <a:cs typeface="Times New Roman"/>
              </a:rPr>
              <a:t>that menstruation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late and </a:t>
            </a:r>
            <a:r>
              <a:rPr spc="-5" dirty="0">
                <a:latin typeface="Times New Roman"/>
                <a:cs typeface="Times New Roman"/>
              </a:rPr>
              <a:t>will </a:t>
            </a:r>
            <a:r>
              <a:rPr dirty="0">
                <a:latin typeface="Times New Roman"/>
                <a:cs typeface="Times New Roman"/>
              </a:rPr>
              <a:t> begin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shortly.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Consequently,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precautions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would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normally</a:t>
            </a:r>
            <a:endParaRPr>
              <a:latin typeface="Times New Roman"/>
              <a:cs typeface="Times New Roman"/>
            </a:endParaRPr>
          </a:p>
          <a:p>
            <a:pPr marL="2631440"/>
            <a:r>
              <a:rPr dirty="0">
                <a:latin typeface="Times New Roman"/>
                <a:cs typeface="Times New Roman"/>
              </a:rPr>
              <a:t>consider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knew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was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pregnant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8367" y="694181"/>
            <a:ext cx="6868795" cy="462306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spcBef>
                <a:spcPts val="245"/>
              </a:spcBef>
            </a:pPr>
            <a:r>
              <a:rPr sz="2800" spc="-265" dirty="0"/>
              <a:t>T</a:t>
            </a:r>
            <a:r>
              <a:rPr sz="2800" spc="-5" dirty="0"/>
              <a:t>e</a:t>
            </a:r>
            <a:r>
              <a:rPr sz="2800" spc="-20" dirty="0"/>
              <a:t>r</a:t>
            </a:r>
            <a:r>
              <a:rPr sz="2800" spc="-5" dirty="0"/>
              <a:t>a</a:t>
            </a:r>
            <a:r>
              <a:rPr sz="2800" dirty="0"/>
              <a:t>t</a:t>
            </a:r>
            <a:r>
              <a:rPr sz="2800" spc="-5" dirty="0"/>
              <a:t>o</a:t>
            </a:r>
            <a:r>
              <a:rPr sz="2800" dirty="0"/>
              <a:t>g</a:t>
            </a:r>
            <a:r>
              <a:rPr sz="2800" spc="-5" dirty="0"/>
              <a:t>en</a:t>
            </a:r>
            <a:r>
              <a:rPr sz="2800" spc="-15" dirty="0"/>
              <a:t>e</a:t>
            </a:r>
            <a:r>
              <a:rPr sz="2800" spc="-5" dirty="0"/>
              <a:t>sis</a:t>
            </a:r>
            <a:r>
              <a:rPr sz="2800" spc="-155" dirty="0"/>
              <a:t> </a:t>
            </a:r>
            <a:r>
              <a:rPr sz="2800" spc="-5" dirty="0"/>
              <a:t>Associa</a:t>
            </a:r>
            <a:r>
              <a:rPr sz="2800" dirty="0"/>
              <a:t>t</a:t>
            </a:r>
            <a:r>
              <a:rPr sz="2800" spc="-5" dirty="0"/>
              <a:t>ed</a:t>
            </a:r>
            <a:r>
              <a:rPr sz="2800" spc="-55" dirty="0"/>
              <a:t> </a:t>
            </a:r>
            <a:r>
              <a:rPr sz="2800" spc="-60" dirty="0"/>
              <a:t>W</a:t>
            </a:r>
            <a:r>
              <a:rPr sz="2800" spc="-5" dirty="0"/>
              <a:t>ith</a:t>
            </a:r>
            <a:r>
              <a:rPr sz="2800" spc="10" dirty="0"/>
              <a:t> </a:t>
            </a:r>
            <a:r>
              <a:rPr sz="2800" spc="-5" dirty="0"/>
              <a:t>Ga</a:t>
            </a:r>
            <a:r>
              <a:rPr sz="2800" dirty="0"/>
              <a:t>s</a:t>
            </a:r>
            <a:r>
              <a:rPr sz="2800" spc="-5" dirty="0"/>
              <a:t>tr</a:t>
            </a:r>
            <a:r>
              <a:rPr sz="2800" dirty="0"/>
              <a:t>u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-5" dirty="0"/>
              <a:t>t</a:t>
            </a:r>
            <a:r>
              <a:rPr sz="2800" dirty="0"/>
              <a:t>i</a:t>
            </a:r>
            <a:r>
              <a:rPr sz="2800" spc="-5" dirty="0"/>
              <a:t>on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847851" y="4065270"/>
            <a:ext cx="8498205" cy="147701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High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doses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alcohol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stage</a:t>
            </a:r>
            <a:endParaRPr>
              <a:latin typeface="Times New Roman"/>
              <a:cs typeface="Times New Roman"/>
            </a:endParaRPr>
          </a:p>
          <a:p>
            <a:pPr marL="147320" marR="148590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kill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midline</a:t>
            </a:r>
            <a:r>
              <a:rPr dirty="0">
                <a:latin typeface="Times New Roman"/>
                <a:cs typeface="Times New Roman"/>
              </a:rPr>
              <a:t> 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germ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disc, producing a deficiency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midline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craniofacial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resulting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in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holoprosencephaly.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such </a:t>
            </a:r>
            <a:r>
              <a:rPr b="1" dirty="0">
                <a:latin typeface="Times New Roman"/>
                <a:cs typeface="Times New Roman"/>
              </a:rPr>
              <a:t>a child,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forebrain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small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1" y="2119883"/>
            <a:ext cx="9017635" cy="1757680"/>
            <a:chOff x="0" y="2119883"/>
            <a:chExt cx="9017635" cy="175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1" y="2231106"/>
              <a:ext cx="8670052" cy="13945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19883"/>
              <a:ext cx="9017507" cy="1757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2249423"/>
              <a:ext cx="8598408" cy="13228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5460" y="2249423"/>
            <a:ext cx="8598535" cy="1257394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378075" marR="165100" indent="-2286635">
              <a:spcBef>
                <a:spcPts val="204"/>
              </a:spcBef>
            </a:pPr>
            <a:r>
              <a:rPr sz="4000" b="0" spc="-145" dirty="0"/>
              <a:t>DERIVATIVES</a:t>
            </a:r>
            <a:r>
              <a:rPr sz="4000" b="0" spc="-10" dirty="0"/>
              <a:t> </a:t>
            </a:r>
            <a:r>
              <a:rPr sz="4000" b="0" spc="-215" dirty="0"/>
              <a:t>OF</a:t>
            </a:r>
            <a:r>
              <a:rPr sz="4000" b="0" spc="-5" dirty="0"/>
              <a:t> </a:t>
            </a:r>
            <a:r>
              <a:rPr sz="4000" b="0" spc="-160" dirty="0"/>
              <a:t>THE</a:t>
            </a:r>
            <a:r>
              <a:rPr sz="4000" b="0" dirty="0"/>
              <a:t> </a:t>
            </a:r>
            <a:r>
              <a:rPr sz="4000" b="0" spc="-235" dirty="0"/>
              <a:t>MESODERMAL </a:t>
            </a:r>
            <a:r>
              <a:rPr sz="4000" b="0" spc="-985" dirty="0"/>
              <a:t> </a:t>
            </a:r>
            <a:r>
              <a:rPr sz="4000" b="0" spc="-225" dirty="0"/>
              <a:t>GERM</a:t>
            </a:r>
            <a:r>
              <a:rPr sz="4000" b="0" spc="-5" dirty="0"/>
              <a:t> </a:t>
            </a:r>
            <a:r>
              <a:rPr sz="4000" b="0" spc="-114" dirty="0"/>
              <a:t>LAYER</a:t>
            </a:r>
            <a:endParaRPr sz="4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0167" y="0"/>
            <a:ext cx="4902405" cy="980000"/>
            <a:chOff x="2106167" y="0"/>
            <a:chExt cx="4906010" cy="1074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4081" y="38018"/>
              <a:ext cx="4517172" cy="780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167" y="0"/>
              <a:ext cx="4905756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199" y="56388"/>
              <a:ext cx="4445508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1" y="56390"/>
            <a:ext cx="4442369" cy="58836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spcBef>
                <a:spcPts val="229"/>
              </a:spcBef>
            </a:pPr>
            <a:r>
              <a:rPr sz="4000" spc="-5" dirty="0">
                <a:solidFill>
                  <a:srgbClr val="001F5F"/>
                </a:solidFill>
              </a:rPr>
              <a:t>Paraxial</a:t>
            </a:r>
            <a:r>
              <a:rPr sz="4000" spc="-40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mesoderm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1882138" y="3764267"/>
            <a:ext cx="8633462" cy="1950733"/>
            <a:chOff x="358138" y="3764267"/>
            <a:chExt cx="8639810" cy="21386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38" y="3860276"/>
              <a:ext cx="8639559" cy="1825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504" y="3764267"/>
              <a:ext cx="6737604" cy="2138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39" y="3878579"/>
              <a:ext cx="8567928" cy="17541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20242" y="3878580"/>
            <a:ext cx="8561760" cy="1694053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35" algn="ctr">
              <a:spcBef>
                <a:spcPts val="250"/>
              </a:spcBef>
            </a:pPr>
            <a:r>
              <a:rPr sz="3600" dirty="0">
                <a:solidFill>
                  <a:srgbClr val="943735"/>
                </a:solidFill>
                <a:latin typeface="Times New Roman"/>
                <a:cs typeface="Times New Roman"/>
              </a:rPr>
              <a:t>It</a:t>
            </a:r>
            <a:r>
              <a:rPr sz="3600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43735"/>
                </a:solidFill>
                <a:latin typeface="Times New Roman"/>
                <a:cs typeface="Times New Roman"/>
              </a:rPr>
              <a:t>develops</a:t>
            </a:r>
            <a:r>
              <a:rPr sz="360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43735"/>
                </a:solidFill>
                <a:latin typeface="Times New Roman"/>
                <a:cs typeface="Times New Roman"/>
              </a:rPr>
              <a:t>into</a:t>
            </a:r>
            <a:endParaRPr sz="3600">
              <a:latin typeface="Times New Roman"/>
              <a:cs typeface="Times New Roman"/>
            </a:endParaRPr>
          </a:p>
          <a:p>
            <a:pPr marL="106045" algn="ctr"/>
            <a:r>
              <a:rPr sz="3600" dirty="0">
                <a:solidFill>
                  <a:srgbClr val="943735"/>
                </a:solidFill>
                <a:latin typeface="Times New Roman"/>
                <a:cs typeface="Times New Roman"/>
              </a:rPr>
              <a:t>TWO</a:t>
            </a:r>
            <a:r>
              <a:rPr sz="360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43735"/>
                </a:solidFill>
                <a:latin typeface="Times New Roman"/>
                <a:cs typeface="Times New Roman"/>
              </a:rPr>
              <a:t>PERIPHERAL</a:t>
            </a:r>
            <a:r>
              <a:rPr sz="3600" spc="-1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43735"/>
                </a:solidFill>
                <a:latin typeface="Times New Roman"/>
                <a:cs typeface="Times New Roman"/>
              </a:rPr>
              <a:t>MASSES</a:t>
            </a:r>
            <a:endParaRPr sz="3600">
              <a:latin typeface="Times New Roman"/>
              <a:cs typeface="Times New Roman"/>
            </a:endParaRPr>
          </a:p>
          <a:p>
            <a:pPr marL="118745" algn="ctr"/>
            <a:r>
              <a:rPr sz="3600" dirty="0">
                <a:solidFill>
                  <a:srgbClr val="943735"/>
                </a:solidFill>
                <a:latin typeface="Times New Roman"/>
                <a:cs typeface="Times New Roman"/>
              </a:rPr>
              <a:t>and</a:t>
            </a:r>
            <a:r>
              <a:rPr sz="360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a</a:t>
            </a:r>
            <a:r>
              <a:rPr sz="3600" b="1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constriction</a:t>
            </a:r>
            <a:r>
              <a:rPr sz="3600" b="1" spc="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943735"/>
                </a:solidFill>
                <a:latin typeface="Times New Roman"/>
                <a:cs typeface="Times New Roman"/>
              </a:rPr>
              <a:t>in</a:t>
            </a:r>
            <a:r>
              <a:rPr sz="36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the</a:t>
            </a:r>
            <a:r>
              <a:rPr sz="36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middle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7940" y="1340403"/>
            <a:ext cx="6195735" cy="210244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728972" y="5660139"/>
            <a:ext cx="2366810" cy="1092943"/>
            <a:chOff x="3204972" y="5660138"/>
            <a:chExt cx="2368550" cy="119824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4240" y="5777484"/>
              <a:ext cx="1905000" cy="8595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4972" y="5660138"/>
              <a:ext cx="2368296" cy="11978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1484" y="5804916"/>
              <a:ext cx="1815084" cy="7696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015484" y="5804916"/>
            <a:ext cx="1814130" cy="70532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>
              <a:spcBef>
                <a:spcPts val="220"/>
              </a:spcBef>
            </a:pPr>
            <a:r>
              <a:rPr sz="4400" dirty="0">
                <a:latin typeface="Times New Roman"/>
                <a:cs typeface="Times New Roman"/>
              </a:rPr>
              <a:t>Called: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63467" y="2304290"/>
            <a:ext cx="4802149" cy="2740178"/>
            <a:chOff x="1839467" y="2304288"/>
            <a:chExt cx="4805680" cy="300418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9231" y="2520696"/>
              <a:ext cx="774179" cy="21991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42538" y="2710307"/>
              <a:ext cx="568325" cy="1949450"/>
            </a:xfrm>
            <a:custGeom>
              <a:avLst/>
              <a:gdLst/>
              <a:ahLst/>
              <a:cxnLst/>
              <a:rect l="l" t="t" r="r" b="b"/>
              <a:pathLst>
                <a:path w="568325" h="1949450">
                  <a:moveTo>
                    <a:pt x="503513" y="73254"/>
                  </a:moveTo>
                  <a:lnTo>
                    <a:pt x="476840" y="100146"/>
                  </a:lnTo>
                  <a:lnTo>
                    <a:pt x="0" y="1939543"/>
                  </a:lnTo>
                  <a:lnTo>
                    <a:pt x="36830" y="1949068"/>
                  </a:lnTo>
                  <a:lnTo>
                    <a:pt x="513773" y="109745"/>
                  </a:lnTo>
                  <a:lnTo>
                    <a:pt x="503513" y="73254"/>
                  </a:lnTo>
                  <a:close/>
                </a:path>
                <a:path w="568325" h="1949450">
                  <a:moveTo>
                    <a:pt x="531447" y="31876"/>
                  </a:moveTo>
                  <a:lnTo>
                    <a:pt x="494538" y="31876"/>
                  </a:lnTo>
                  <a:lnTo>
                    <a:pt x="531495" y="41401"/>
                  </a:lnTo>
                  <a:lnTo>
                    <a:pt x="513773" y="109745"/>
                  </a:lnTo>
                  <a:lnTo>
                    <a:pt x="530478" y="169163"/>
                  </a:lnTo>
                  <a:lnTo>
                    <a:pt x="533971" y="175906"/>
                  </a:lnTo>
                  <a:lnTo>
                    <a:pt x="539559" y="180625"/>
                  </a:lnTo>
                  <a:lnTo>
                    <a:pt x="546481" y="182915"/>
                  </a:lnTo>
                  <a:lnTo>
                    <a:pt x="553974" y="182371"/>
                  </a:lnTo>
                  <a:lnTo>
                    <a:pt x="560734" y="178897"/>
                  </a:lnTo>
                  <a:lnTo>
                    <a:pt x="565483" y="173339"/>
                  </a:lnTo>
                  <a:lnTo>
                    <a:pt x="567779" y="166423"/>
                  </a:lnTo>
                  <a:lnTo>
                    <a:pt x="567182" y="158876"/>
                  </a:lnTo>
                  <a:lnTo>
                    <a:pt x="531447" y="31876"/>
                  </a:lnTo>
                  <a:close/>
                </a:path>
                <a:path w="568325" h="1949450">
                  <a:moveTo>
                    <a:pt x="522477" y="0"/>
                  </a:moveTo>
                  <a:lnTo>
                    <a:pt x="406273" y="117093"/>
                  </a:lnTo>
                  <a:lnTo>
                    <a:pt x="402131" y="123426"/>
                  </a:lnTo>
                  <a:lnTo>
                    <a:pt x="400764" y="130603"/>
                  </a:lnTo>
                  <a:lnTo>
                    <a:pt x="402183" y="137757"/>
                  </a:lnTo>
                  <a:lnTo>
                    <a:pt x="406400" y="144017"/>
                  </a:lnTo>
                  <a:lnTo>
                    <a:pt x="412660" y="148214"/>
                  </a:lnTo>
                  <a:lnTo>
                    <a:pt x="419814" y="149590"/>
                  </a:lnTo>
                  <a:lnTo>
                    <a:pt x="426991" y="148179"/>
                  </a:lnTo>
                  <a:lnTo>
                    <a:pt x="433324" y="144017"/>
                  </a:lnTo>
                  <a:lnTo>
                    <a:pt x="476840" y="100146"/>
                  </a:lnTo>
                  <a:lnTo>
                    <a:pt x="494538" y="31876"/>
                  </a:lnTo>
                  <a:lnTo>
                    <a:pt x="531447" y="31876"/>
                  </a:lnTo>
                  <a:lnTo>
                    <a:pt x="522477" y="0"/>
                  </a:lnTo>
                  <a:close/>
                </a:path>
                <a:path w="568325" h="1949450">
                  <a:moveTo>
                    <a:pt x="531396" y="41782"/>
                  </a:moveTo>
                  <a:lnTo>
                    <a:pt x="494664" y="41782"/>
                  </a:lnTo>
                  <a:lnTo>
                    <a:pt x="526541" y="50037"/>
                  </a:lnTo>
                  <a:lnTo>
                    <a:pt x="503513" y="73254"/>
                  </a:lnTo>
                  <a:lnTo>
                    <a:pt x="513773" y="109745"/>
                  </a:lnTo>
                  <a:lnTo>
                    <a:pt x="531396" y="41782"/>
                  </a:lnTo>
                  <a:close/>
                </a:path>
                <a:path w="568325" h="1949450">
                  <a:moveTo>
                    <a:pt x="494538" y="31876"/>
                  </a:moveTo>
                  <a:lnTo>
                    <a:pt x="476840" y="100146"/>
                  </a:lnTo>
                  <a:lnTo>
                    <a:pt x="503513" y="73254"/>
                  </a:lnTo>
                  <a:lnTo>
                    <a:pt x="494664" y="41782"/>
                  </a:lnTo>
                  <a:lnTo>
                    <a:pt x="531396" y="41782"/>
                  </a:lnTo>
                  <a:lnTo>
                    <a:pt x="531495" y="41401"/>
                  </a:lnTo>
                  <a:lnTo>
                    <a:pt x="494538" y="31876"/>
                  </a:lnTo>
                  <a:close/>
                </a:path>
                <a:path w="568325" h="1949450">
                  <a:moveTo>
                    <a:pt x="494664" y="41782"/>
                  </a:moveTo>
                  <a:lnTo>
                    <a:pt x="503513" y="73254"/>
                  </a:lnTo>
                  <a:lnTo>
                    <a:pt x="526541" y="50037"/>
                  </a:lnTo>
                  <a:lnTo>
                    <a:pt x="494664" y="4178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39467" y="2735580"/>
              <a:ext cx="1275588" cy="19888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52065" y="2925191"/>
              <a:ext cx="1024890" cy="1737995"/>
            </a:xfrm>
            <a:custGeom>
              <a:avLst/>
              <a:gdLst/>
              <a:ahLst/>
              <a:cxnLst/>
              <a:rect l="l" t="t" r="r" b="b"/>
              <a:pathLst>
                <a:path w="1024889" h="1737995">
                  <a:moveTo>
                    <a:pt x="38100" y="65366"/>
                  </a:moveTo>
                  <a:lnTo>
                    <a:pt x="38100" y="103251"/>
                  </a:lnTo>
                  <a:lnTo>
                    <a:pt x="991615" y="1737868"/>
                  </a:lnTo>
                  <a:lnTo>
                    <a:pt x="1024508" y="1718691"/>
                  </a:lnTo>
                  <a:lnTo>
                    <a:pt x="70902" y="83919"/>
                  </a:lnTo>
                  <a:lnTo>
                    <a:pt x="38100" y="65366"/>
                  </a:lnTo>
                  <a:close/>
                </a:path>
                <a:path w="1024889" h="1737995">
                  <a:moveTo>
                    <a:pt x="0" y="0"/>
                  </a:moveTo>
                  <a:lnTo>
                    <a:pt x="0" y="164973"/>
                  </a:lnTo>
                  <a:lnTo>
                    <a:pt x="1494" y="172396"/>
                  </a:lnTo>
                  <a:lnTo>
                    <a:pt x="5572" y="178450"/>
                  </a:lnTo>
                  <a:lnTo>
                    <a:pt x="11626" y="182528"/>
                  </a:lnTo>
                  <a:lnTo>
                    <a:pt x="19050" y="184023"/>
                  </a:lnTo>
                  <a:lnTo>
                    <a:pt x="26419" y="182528"/>
                  </a:lnTo>
                  <a:lnTo>
                    <a:pt x="32480" y="178450"/>
                  </a:lnTo>
                  <a:lnTo>
                    <a:pt x="36587" y="172396"/>
                  </a:lnTo>
                  <a:lnTo>
                    <a:pt x="38100" y="164973"/>
                  </a:lnTo>
                  <a:lnTo>
                    <a:pt x="38100" y="103251"/>
                  </a:lnTo>
                  <a:lnTo>
                    <a:pt x="2539" y="42291"/>
                  </a:lnTo>
                  <a:lnTo>
                    <a:pt x="35432" y="23113"/>
                  </a:lnTo>
                  <a:lnTo>
                    <a:pt x="40810" y="23113"/>
                  </a:lnTo>
                  <a:lnTo>
                    <a:pt x="0" y="0"/>
                  </a:lnTo>
                  <a:close/>
                </a:path>
                <a:path w="1024889" h="1737995">
                  <a:moveTo>
                    <a:pt x="40810" y="23113"/>
                  </a:moveTo>
                  <a:lnTo>
                    <a:pt x="35432" y="23113"/>
                  </a:lnTo>
                  <a:lnTo>
                    <a:pt x="70902" y="83919"/>
                  </a:lnTo>
                  <a:lnTo>
                    <a:pt x="124840" y="114426"/>
                  </a:lnTo>
                  <a:lnTo>
                    <a:pt x="132014" y="116778"/>
                  </a:lnTo>
                  <a:lnTo>
                    <a:pt x="139271" y="116189"/>
                  </a:lnTo>
                  <a:lnTo>
                    <a:pt x="145790" y="112908"/>
                  </a:lnTo>
                  <a:lnTo>
                    <a:pt x="150748" y="107187"/>
                  </a:lnTo>
                  <a:lnTo>
                    <a:pt x="153118" y="100014"/>
                  </a:lnTo>
                  <a:lnTo>
                    <a:pt x="152558" y="92757"/>
                  </a:lnTo>
                  <a:lnTo>
                    <a:pt x="149284" y="86238"/>
                  </a:lnTo>
                  <a:lnTo>
                    <a:pt x="143509" y="81280"/>
                  </a:lnTo>
                  <a:lnTo>
                    <a:pt x="40810" y="23113"/>
                  </a:lnTo>
                  <a:close/>
                </a:path>
                <a:path w="1024889" h="1737995">
                  <a:moveTo>
                    <a:pt x="35432" y="23113"/>
                  </a:moveTo>
                  <a:lnTo>
                    <a:pt x="2539" y="42291"/>
                  </a:lnTo>
                  <a:lnTo>
                    <a:pt x="38100" y="103251"/>
                  </a:lnTo>
                  <a:lnTo>
                    <a:pt x="38100" y="65366"/>
                  </a:lnTo>
                  <a:lnTo>
                    <a:pt x="9651" y="49275"/>
                  </a:lnTo>
                  <a:lnTo>
                    <a:pt x="38100" y="32766"/>
                  </a:lnTo>
                  <a:lnTo>
                    <a:pt x="41063" y="32766"/>
                  </a:lnTo>
                  <a:lnTo>
                    <a:pt x="35432" y="23113"/>
                  </a:lnTo>
                  <a:close/>
                </a:path>
                <a:path w="1024889" h="1737995">
                  <a:moveTo>
                    <a:pt x="41063" y="32766"/>
                  </a:moveTo>
                  <a:lnTo>
                    <a:pt x="38100" y="32766"/>
                  </a:lnTo>
                  <a:lnTo>
                    <a:pt x="38100" y="65366"/>
                  </a:lnTo>
                  <a:lnTo>
                    <a:pt x="70902" y="83919"/>
                  </a:lnTo>
                  <a:lnTo>
                    <a:pt x="41063" y="32766"/>
                  </a:lnTo>
                  <a:close/>
                </a:path>
                <a:path w="1024889" h="1737995">
                  <a:moveTo>
                    <a:pt x="38100" y="32766"/>
                  </a:moveTo>
                  <a:lnTo>
                    <a:pt x="9651" y="49275"/>
                  </a:lnTo>
                  <a:lnTo>
                    <a:pt x="38100" y="65366"/>
                  </a:lnTo>
                  <a:lnTo>
                    <a:pt x="38100" y="32766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3911" y="2520696"/>
              <a:ext cx="4293108" cy="2787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56382" y="2710434"/>
              <a:ext cx="4043045" cy="2536825"/>
            </a:xfrm>
            <a:custGeom>
              <a:avLst/>
              <a:gdLst/>
              <a:ahLst/>
              <a:cxnLst/>
              <a:rect l="l" t="t" r="r" b="b"/>
              <a:pathLst>
                <a:path w="4043045" h="2536825">
                  <a:moveTo>
                    <a:pt x="64180" y="39992"/>
                  </a:moveTo>
                  <a:lnTo>
                    <a:pt x="81779" y="73449"/>
                  </a:lnTo>
                  <a:lnTo>
                    <a:pt x="4022471" y="2536443"/>
                  </a:lnTo>
                  <a:lnTo>
                    <a:pt x="4042664" y="2504185"/>
                  </a:lnTo>
                  <a:lnTo>
                    <a:pt x="101908" y="41151"/>
                  </a:lnTo>
                  <a:lnTo>
                    <a:pt x="64180" y="39992"/>
                  </a:lnTo>
                  <a:close/>
                </a:path>
                <a:path w="4043045" h="2536825">
                  <a:moveTo>
                    <a:pt x="0" y="0"/>
                  </a:moveTo>
                  <a:lnTo>
                    <a:pt x="76835" y="145923"/>
                  </a:lnTo>
                  <a:lnTo>
                    <a:pt x="81631" y="151834"/>
                  </a:lnTo>
                  <a:lnTo>
                    <a:pt x="88058" y="155305"/>
                  </a:lnTo>
                  <a:lnTo>
                    <a:pt x="95319" y="156084"/>
                  </a:lnTo>
                  <a:lnTo>
                    <a:pt x="102616" y="153924"/>
                  </a:lnTo>
                  <a:lnTo>
                    <a:pt x="108456" y="149183"/>
                  </a:lnTo>
                  <a:lnTo>
                    <a:pt x="111902" y="142763"/>
                  </a:lnTo>
                  <a:lnTo>
                    <a:pt x="112706" y="135510"/>
                  </a:lnTo>
                  <a:lnTo>
                    <a:pt x="110617" y="128269"/>
                  </a:lnTo>
                  <a:lnTo>
                    <a:pt x="81779" y="73449"/>
                  </a:lnTo>
                  <a:lnTo>
                    <a:pt x="21971" y="36067"/>
                  </a:lnTo>
                  <a:lnTo>
                    <a:pt x="42164" y="3810"/>
                  </a:lnTo>
                  <a:lnTo>
                    <a:pt x="126902" y="3810"/>
                  </a:lnTo>
                  <a:lnTo>
                    <a:pt x="0" y="0"/>
                  </a:lnTo>
                  <a:close/>
                </a:path>
                <a:path w="4043045" h="2536825">
                  <a:moveTo>
                    <a:pt x="42164" y="3810"/>
                  </a:moveTo>
                  <a:lnTo>
                    <a:pt x="21971" y="36067"/>
                  </a:lnTo>
                  <a:lnTo>
                    <a:pt x="81779" y="73449"/>
                  </a:lnTo>
                  <a:lnTo>
                    <a:pt x="64180" y="39992"/>
                  </a:lnTo>
                  <a:lnTo>
                    <a:pt x="31496" y="38988"/>
                  </a:lnTo>
                  <a:lnTo>
                    <a:pt x="49022" y="11175"/>
                  </a:lnTo>
                  <a:lnTo>
                    <a:pt x="53949" y="11175"/>
                  </a:lnTo>
                  <a:lnTo>
                    <a:pt x="42164" y="3810"/>
                  </a:lnTo>
                  <a:close/>
                </a:path>
                <a:path w="4043045" h="2536825">
                  <a:moveTo>
                    <a:pt x="126902" y="3810"/>
                  </a:moveTo>
                  <a:lnTo>
                    <a:pt x="42164" y="3810"/>
                  </a:lnTo>
                  <a:lnTo>
                    <a:pt x="101908" y="41151"/>
                  </a:lnTo>
                  <a:lnTo>
                    <a:pt x="163830" y="43052"/>
                  </a:lnTo>
                  <a:lnTo>
                    <a:pt x="171297" y="41818"/>
                  </a:lnTo>
                  <a:lnTo>
                    <a:pt x="177466" y="37941"/>
                  </a:lnTo>
                  <a:lnTo>
                    <a:pt x="181707" y="32015"/>
                  </a:lnTo>
                  <a:lnTo>
                    <a:pt x="183387" y="24637"/>
                  </a:lnTo>
                  <a:lnTo>
                    <a:pt x="182153" y="17168"/>
                  </a:lnTo>
                  <a:lnTo>
                    <a:pt x="178276" y="10985"/>
                  </a:lnTo>
                  <a:lnTo>
                    <a:pt x="172350" y="6707"/>
                  </a:lnTo>
                  <a:lnTo>
                    <a:pt x="164973" y="4952"/>
                  </a:lnTo>
                  <a:lnTo>
                    <a:pt x="126902" y="3810"/>
                  </a:lnTo>
                  <a:close/>
                </a:path>
                <a:path w="4043045" h="2536825">
                  <a:moveTo>
                    <a:pt x="53949" y="11175"/>
                  </a:moveTo>
                  <a:lnTo>
                    <a:pt x="49022" y="11175"/>
                  </a:lnTo>
                  <a:lnTo>
                    <a:pt x="64180" y="39992"/>
                  </a:lnTo>
                  <a:lnTo>
                    <a:pt x="101908" y="41151"/>
                  </a:lnTo>
                  <a:lnTo>
                    <a:pt x="53949" y="11175"/>
                  </a:lnTo>
                  <a:close/>
                </a:path>
                <a:path w="4043045" h="2536825">
                  <a:moveTo>
                    <a:pt x="49022" y="11175"/>
                  </a:moveTo>
                  <a:lnTo>
                    <a:pt x="31496" y="38988"/>
                  </a:lnTo>
                  <a:lnTo>
                    <a:pt x="64180" y="39992"/>
                  </a:lnTo>
                  <a:lnTo>
                    <a:pt x="49022" y="11175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83935" y="2304288"/>
              <a:ext cx="1060729" cy="29931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55937" y="2493899"/>
              <a:ext cx="851535" cy="2741930"/>
            </a:xfrm>
            <a:custGeom>
              <a:avLst/>
              <a:gdLst/>
              <a:ahLst/>
              <a:cxnLst/>
              <a:rect l="l" t="t" r="r" b="b"/>
              <a:pathLst>
                <a:path w="851534" h="2741929">
                  <a:moveTo>
                    <a:pt x="61593" y="72669"/>
                  </a:moveTo>
                  <a:lnTo>
                    <a:pt x="52346" y="109438"/>
                  </a:lnTo>
                  <a:lnTo>
                    <a:pt x="814407" y="2741676"/>
                  </a:lnTo>
                  <a:lnTo>
                    <a:pt x="850983" y="2731135"/>
                  </a:lnTo>
                  <a:lnTo>
                    <a:pt x="89047" y="98777"/>
                  </a:lnTo>
                  <a:lnTo>
                    <a:pt x="61593" y="72669"/>
                  </a:lnTo>
                  <a:close/>
                </a:path>
                <a:path w="851534" h="2741929">
                  <a:moveTo>
                    <a:pt x="40596" y="0"/>
                  </a:moveTo>
                  <a:lnTo>
                    <a:pt x="337" y="160020"/>
                  </a:lnTo>
                  <a:lnTo>
                    <a:pt x="0" y="167614"/>
                  </a:lnTo>
                  <a:lnTo>
                    <a:pt x="2496" y="174482"/>
                  </a:lnTo>
                  <a:lnTo>
                    <a:pt x="7373" y="179897"/>
                  </a:lnTo>
                  <a:lnTo>
                    <a:pt x="14180" y="183134"/>
                  </a:lnTo>
                  <a:lnTo>
                    <a:pt x="21720" y="183489"/>
                  </a:lnTo>
                  <a:lnTo>
                    <a:pt x="28594" y="181022"/>
                  </a:lnTo>
                  <a:lnTo>
                    <a:pt x="34039" y="176150"/>
                  </a:lnTo>
                  <a:lnTo>
                    <a:pt x="37294" y="169290"/>
                  </a:lnTo>
                  <a:lnTo>
                    <a:pt x="52346" y="109438"/>
                  </a:lnTo>
                  <a:lnTo>
                    <a:pt x="32722" y="41655"/>
                  </a:lnTo>
                  <a:lnTo>
                    <a:pt x="69425" y="30987"/>
                  </a:lnTo>
                  <a:lnTo>
                    <a:pt x="73140" y="30987"/>
                  </a:lnTo>
                  <a:lnTo>
                    <a:pt x="40596" y="0"/>
                  </a:lnTo>
                  <a:close/>
                </a:path>
                <a:path w="851534" h="2741929">
                  <a:moveTo>
                    <a:pt x="73140" y="30987"/>
                  </a:moveTo>
                  <a:lnTo>
                    <a:pt x="69425" y="30987"/>
                  </a:lnTo>
                  <a:lnTo>
                    <a:pt x="89047" y="98777"/>
                  </a:lnTo>
                  <a:lnTo>
                    <a:pt x="133814" y="141350"/>
                  </a:lnTo>
                  <a:lnTo>
                    <a:pt x="140217" y="145430"/>
                  </a:lnTo>
                  <a:lnTo>
                    <a:pt x="147419" y="146653"/>
                  </a:lnTo>
                  <a:lnTo>
                    <a:pt x="154549" y="145065"/>
                  </a:lnTo>
                  <a:lnTo>
                    <a:pt x="160738" y="140715"/>
                  </a:lnTo>
                  <a:lnTo>
                    <a:pt x="164764" y="134312"/>
                  </a:lnTo>
                  <a:lnTo>
                    <a:pt x="165992" y="127111"/>
                  </a:lnTo>
                  <a:lnTo>
                    <a:pt x="164435" y="119981"/>
                  </a:lnTo>
                  <a:lnTo>
                    <a:pt x="160103" y="113791"/>
                  </a:lnTo>
                  <a:lnTo>
                    <a:pt x="73140" y="30987"/>
                  </a:lnTo>
                  <a:close/>
                </a:path>
                <a:path w="851534" h="2741929">
                  <a:moveTo>
                    <a:pt x="69425" y="30987"/>
                  </a:moveTo>
                  <a:lnTo>
                    <a:pt x="32722" y="41655"/>
                  </a:lnTo>
                  <a:lnTo>
                    <a:pt x="52346" y="109438"/>
                  </a:lnTo>
                  <a:lnTo>
                    <a:pt x="61593" y="72669"/>
                  </a:lnTo>
                  <a:lnTo>
                    <a:pt x="37929" y="50164"/>
                  </a:lnTo>
                  <a:lnTo>
                    <a:pt x="69552" y="41021"/>
                  </a:lnTo>
                  <a:lnTo>
                    <a:pt x="72329" y="41021"/>
                  </a:lnTo>
                  <a:lnTo>
                    <a:pt x="69425" y="30987"/>
                  </a:lnTo>
                  <a:close/>
                </a:path>
                <a:path w="851534" h="2741929">
                  <a:moveTo>
                    <a:pt x="72329" y="41021"/>
                  </a:moveTo>
                  <a:lnTo>
                    <a:pt x="69552" y="41021"/>
                  </a:lnTo>
                  <a:lnTo>
                    <a:pt x="61593" y="72669"/>
                  </a:lnTo>
                  <a:lnTo>
                    <a:pt x="89047" y="98777"/>
                  </a:lnTo>
                  <a:lnTo>
                    <a:pt x="72329" y="41021"/>
                  </a:lnTo>
                  <a:close/>
                </a:path>
                <a:path w="851534" h="2741929">
                  <a:moveTo>
                    <a:pt x="69552" y="41021"/>
                  </a:moveTo>
                  <a:lnTo>
                    <a:pt x="37929" y="50164"/>
                  </a:lnTo>
                  <a:lnTo>
                    <a:pt x="61593" y="72669"/>
                  </a:lnTo>
                  <a:lnTo>
                    <a:pt x="69552" y="41021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685800"/>
            <a:ext cx="5078075" cy="56426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0475" y="4328363"/>
            <a:ext cx="4074212" cy="1056115"/>
            <a:chOff x="0" y="4418009"/>
            <a:chExt cx="3945890" cy="11950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24" y="4418009"/>
              <a:ext cx="3663711" cy="9998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78680"/>
              <a:ext cx="3945635" cy="934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2" y="4436364"/>
              <a:ext cx="3592067" cy="928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9832" y="4436364"/>
              <a:ext cx="3592195" cy="928369"/>
            </a:xfrm>
            <a:custGeom>
              <a:avLst/>
              <a:gdLst/>
              <a:ahLst/>
              <a:cxnLst/>
              <a:rect l="l" t="t" r="r" b="b"/>
              <a:pathLst>
                <a:path w="3592195" h="928370">
                  <a:moveTo>
                    <a:pt x="0" y="928116"/>
                  </a:moveTo>
                  <a:lnTo>
                    <a:pt x="3592067" y="928116"/>
                  </a:lnTo>
                  <a:lnTo>
                    <a:pt x="3592067" y="0"/>
                  </a:lnTo>
                  <a:lnTo>
                    <a:pt x="0" y="0"/>
                  </a:lnTo>
                  <a:lnTo>
                    <a:pt x="0" y="92811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4897" y="4626673"/>
            <a:ext cx="35136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3-lateral</a:t>
            </a:r>
            <a:r>
              <a:rPr sz="3200" b="1" spc="-8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mesoderm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91163" y="208347"/>
            <a:ext cx="3650661" cy="934903"/>
            <a:chOff x="170687" y="313941"/>
            <a:chExt cx="3535679" cy="10579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411" y="313941"/>
              <a:ext cx="3317756" cy="8946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687" y="544068"/>
              <a:ext cx="3535679" cy="8275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515" y="332231"/>
              <a:ext cx="3246120" cy="8229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8515" y="332231"/>
              <a:ext cx="3246120" cy="822960"/>
            </a:xfrm>
            <a:custGeom>
              <a:avLst/>
              <a:gdLst/>
              <a:ahLst/>
              <a:cxnLst/>
              <a:rect l="l" t="t" r="r" b="b"/>
              <a:pathLst>
                <a:path w="3246120" h="822960">
                  <a:moveTo>
                    <a:pt x="0" y="822960"/>
                  </a:moveTo>
                  <a:lnTo>
                    <a:pt x="3246120" y="822960"/>
                  </a:lnTo>
                  <a:lnTo>
                    <a:pt x="3246120" y="0"/>
                  </a:lnTo>
                  <a:lnTo>
                    <a:pt x="0" y="0"/>
                  </a:lnTo>
                  <a:lnTo>
                    <a:pt x="0" y="822960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34190" y="474844"/>
            <a:ext cx="3154990" cy="399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solidFill>
                  <a:srgbClr val="000099"/>
                </a:solidFill>
              </a:rPr>
              <a:t>1-Medail</a:t>
            </a:r>
            <a:r>
              <a:rPr sz="2800" spc="-75" dirty="0">
                <a:solidFill>
                  <a:srgbClr val="000099"/>
                </a:solidFill>
              </a:rPr>
              <a:t> </a:t>
            </a:r>
            <a:r>
              <a:rPr sz="2800" spc="-5" dirty="0">
                <a:solidFill>
                  <a:srgbClr val="000099"/>
                </a:solidFill>
              </a:rPr>
              <a:t>mesoderm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1420475" y="2160651"/>
            <a:ext cx="5166526" cy="1062849"/>
            <a:chOff x="0" y="2249411"/>
            <a:chExt cx="5003800" cy="120269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" y="2249411"/>
              <a:ext cx="4823460" cy="1016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517635"/>
              <a:ext cx="5003291" cy="9342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108" y="2276856"/>
              <a:ext cx="4733544" cy="9265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2108" y="2276856"/>
              <a:ext cx="4733925" cy="927100"/>
            </a:xfrm>
            <a:custGeom>
              <a:avLst/>
              <a:gdLst/>
              <a:ahLst/>
              <a:cxnLst/>
              <a:rect l="l" t="t" r="r" b="b"/>
              <a:pathLst>
                <a:path w="4733925" h="927100">
                  <a:moveTo>
                    <a:pt x="0" y="926591"/>
                  </a:moveTo>
                  <a:lnTo>
                    <a:pt x="4733544" y="926591"/>
                  </a:lnTo>
                  <a:lnTo>
                    <a:pt x="4733544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22355" y="2466022"/>
            <a:ext cx="46793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2-Intermediate</a:t>
            </a:r>
            <a:r>
              <a:rPr sz="3200" b="1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mesoderm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37866" y="977969"/>
            <a:ext cx="3553626" cy="3772720"/>
            <a:chOff x="3517391" y="710183"/>
            <a:chExt cx="3441700" cy="426910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7391" y="710183"/>
              <a:ext cx="3441191" cy="18120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59682" y="732916"/>
              <a:ext cx="3246120" cy="1624965"/>
            </a:xfrm>
            <a:custGeom>
              <a:avLst/>
              <a:gdLst/>
              <a:ahLst/>
              <a:cxnLst/>
              <a:rect l="l" t="t" r="r" b="b"/>
              <a:pathLst>
                <a:path w="3246120" h="1624964">
                  <a:moveTo>
                    <a:pt x="3174475" y="1595315"/>
                  </a:moveTo>
                  <a:lnTo>
                    <a:pt x="3125342" y="1598676"/>
                  </a:lnTo>
                  <a:lnTo>
                    <a:pt x="3119882" y="1604899"/>
                  </a:lnTo>
                  <a:lnTo>
                    <a:pt x="3120897" y="1619123"/>
                  </a:lnTo>
                  <a:lnTo>
                    <a:pt x="3127120" y="1624584"/>
                  </a:lnTo>
                  <a:lnTo>
                    <a:pt x="3244255" y="1616583"/>
                  </a:lnTo>
                  <a:lnTo>
                    <a:pt x="3217417" y="1616583"/>
                  </a:lnTo>
                  <a:lnTo>
                    <a:pt x="3174475" y="1595315"/>
                  </a:lnTo>
                  <a:close/>
                </a:path>
                <a:path w="3246120" h="1624964">
                  <a:moveTo>
                    <a:pt x="3200017" y="1593581"/>
                  </a:moveTo>
                  <a:lnTo>
                    <a:pt x="3174475" y="1595315"/>
                  </a:lnTo>
                  <a:lnTo>
                    <a:pt x="3217417" y="1616583"/>
                  </a:lnTo>
                  <a:lnTo>
                    <a:pt x="3219616" y="1612138"/>
                  </a:lnTo>
                  <a:lnTo>
                    <a:pt x="3212211" y="1612138"/>
                  </a:lnTo>
                  <a:lnTo>
                    <a:pt x="3200017" y="1593581"/>
                  </a:lnTo>
                  <a:close/>
                </a:path>
                <a:path w="3246120" h="1624964">
                  <a:moveTo>
                    <a:pt x="3172460" y="1515110"/>
                  </a:moveTo>
                  <a:lnTo>
                    <a:pt x="3166491" y="1519047"/>
                  </a:lnTo>
                  <a:lnTo>
                    <a:pt x="3160394" y="1522984"/>
                  </a:lnTo>
                  <a:lnTo>
                    <a:pt x="3158743" y="1530985"/>
                  </a:lnTo>
                  <a:lnTo>
                    <a:pt x="3162808" y="1536954"/>
                  </a:lnTo>
                  <a:lnTo>
                    <a:pt x="3185999" y="1572247"/>
                  </a:lnTo>
                  <a:lnTo>
                    <a:pt x="3228847" y="1593469"/>
                  </a:lnTo>
                  <a:lnTo>
                    <a:pt x="3217417" y="1616583"/>
                  </a:lnTo>
                  <a:lnTo>
                    <a:pt x="3244255" y="1616583"/>
                  </a:lnTo>
                  <a:lnTo>
                    <a:pt x="3246119" y="1616456"/>
                  </a:lnTo>
                  <a:lnTo>
                    <a:pt x="3180461" y="1516761"/>
                  </a:lnTo>
                  <a:lnTo>
                    <a:pt x="3172460" y="1515110"/>
                  </a:lnTo>
                  <a:close/>
                </a:path>
                <a:path w="3246120" h="1624964">
                  <a:moveTo>
                    <a:pt x="3222243" y="1592072"/>
                  </a:moveTo>
                  <a:lnTo>
                    <a:pt x="3200017" y="1593581"/>
                  </a:lnTo>
                  <a:lnTo>
                    <a:pt x="3212211" y="1612138"/>
                  </a:lnTo>
                  <a:lnTo>
                    <a:pt x="3222243" y="1592072"/>
                  </a:lnTo>
                  <a:close/>
                </a:path>
                <a:path w="3246120" h="1624964">
                  <a:moveTo>
                    <a:pt x="3226027" y="1592072"/>
                  </a:moveTo>
                  <a:lnTo>
                    <a:pt x="3222243" y="1592072"/>
                  </a:lnTo>
                  <a:lnTo>
                    <a:pt x="3212211" y="1612138"/>
                  </a:lnTo>
                  <a:lnTo>
                    <a:pt x="3219616" y="1612138"/>
                  </a:lnTo>
                  <a:lnTo>
                    <a:pt x="3228847" y="1593469"/>
                  </a:lnTo>
                  <a:lnTo>
                    <a:pt x="3226027" y="1592072"/>
                  </a:lnTo>
                  <a:close/>
                </a:path>
                <a:path w="3246120" h="1624964">
                  <a:moveTo>
                    <a:pt x="11429" y="0"/>
                  </a:moveTo>
                  <a:lnTo>
                    <a:pt x="0" y="23113"/>
                  </a:lnTo>
                  <a:lnTo>
                    <a:pt x="3174475" y="1595315"/>
                  </a:lnTo>
                  <a:lnTo>
                    <a:pt x="3200017" y="1593581"/>
                  </a:lnTo>
                  <a:lnTo>
                    <a:pt x="3185999" y="1572247"/>
                  </a:lnTo>
                  <a:lnTo>
                    <a:pt x="11429" y="0"/>
                  </a:lnTo>
                  <a:close/>
                </a:path>
                <a:path w="3246120" h="1624964">
                  <a:moveTo>
                    <a:pt x="3185999" y="1572247"/>
                  </a:moveTo>
                  <a:lnTo>
                    <a:pt x="3200017" y="1593581"/>
                  </a:lnTo>
                  <a:lnTo>
                    <a:pt x="3222243" y="1592072"/>
                  </a:lnTo>
                  <a:lnTo>
                    <a:pt x="3226027" y="1592072"/>
                  </a:lnTo>
                  <a:lnTo>
                    <a:pt x="3185999" y="15722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91455" y="2702051"/>
              <a:ext cx="2078736" cy="5257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33746" y="2721991"/>
              <a:ext cx="1828164" cy="339725"/>
            </a:xfrm>
            <a:custGeom>
              <a:avLst/>
              <a:gdLst/>
              <a:ahLst/>
              <a:cxnLst/>
              <a:rect l="l" t="t" r="r" b="b"/>
              <a:pathLst>
                <a:path w="1828165" h="339725">
                  <a:moveTo>
                    <a:pt x="1718030" y="279234"/>
                  </a:moveTo>
                  <a:lnTo>
                    <a:pt x="1660905" y="302641"/>
                  </a:lnTo>
                  <a:lnTo>
                    <a:pt x="1654581" y="306816"/>
                  </a:lnTo>
                  <a:lnTo>
                    <a:pt x="1650507" y="312896"/>
                  </a:lnTo>
                  <a:lnTo>
                    <a:pt x="1649029" y="320071"/>
                  </a:lnTo>
                  <a:lnTo>
                    <a:pt x="1650491" y="327533"/>
                  </a:lnTo>
                  <a:lnTo>
                    <a:pt x="1654665" y="333785"/>
                  </a:lnTo>
                  <a:lnTo>
                    <a:pt x="1660731" y="337835"/>
                  </a:lnTo>
                  <a:lnTo>
                    <a:pt x="1667869" y="339338"/>
                  </a:lnTo>
                  <a:lnTo>
                    <a:pt x="1675256" y="337947"/>
                  </a:lnTo>
                  <a:lnTo>
                    <a:pt x="1794811" y="289051"/>
                  </a:lnTo>
                  <a:lnTo>
                    <a:pt x="1787905" y="289051"/>
                  </a:lnTo>
                  <a:lnTo>
                    <a:pt x="1718030" y="279234"/>
                  </a:lnTo>
                  <a:close/>
                </a:path>
                <a:path w="1828165" h="339725">
                  <a:moveTo>
                    <a:pt x="1753086" y="264869"/>
                  </a:moveTo>
                  <a:lnTo>
                    <a:pt x="1718030" y="279234"/>
                  </a:lnTo>
                  <a:lnTo>
                    <a:pt x="1787905" y="289051"/>
                  </a:lnTo>
                  <a:lnTo>
                    <a:pt x="1788462" y="285114"/>
                  </a:lnTo>
                  <a:lnTo>
                    <a:pt x="1778761" y="285114"/>
                  </a:lnTo>
                  <a:lnTo>
                    <a:pt x="1753086" y="264869"/>
                  </a:lnTo>
                  <a:close/>
                </a:path>
                <a:path w="1828165" h="339725">
                  <a:moveTo>
                    <a:pt x="1684432" y="169290"/>
                  </a:moveTo>
                  <a:lnTo>
                    <a:pt x="1677459" y="171513"/>
                  </a:lnTo>
                  <a:lnTo>
                    <a:pt x="1671701" y="176403"/>
                  </a:lnTo>
                  <a:lnTo>
                    <a:pt x="1668303" y="183161"/>
                  </a:lnTo>
                  <a:lnTo>
                    <a:pt x="1667764" y="190468"/>
                  </a:lnTo>
                  <a:lnTo>
                    <a:pt x="1669986" y="197441"/>
                  </a:lnTo>
                  <a:lnTo>
                    <a:pt x="1674876" y="203200"/>
                  </a:lnTo>
                  <a:lnTo>
                    <a:pt x="1723482" y="241526"/>
                  </a:lnTo>
                  <a:lnTo>
                    <a:pt x="1793239" y="251333"/>
                  </a:lnTo>
                  <a:lnTo>
                    <a:pt x="1787905" y="289051"/>
                  </a:lnTo>
                  <a:lnTo>
                    <a:pt x="1794811" y="289051"/>
                  </a:lnTo>
                  <a:lnTo>
                    <a:pt x="1828037" y="275463"/>
                  </a:lnTo>
                  <a:lnTo>
                    <a:pt x="1698498" y="173228"/>
                  </a:lnTo>
                  <a:lnTo>
                    <a:pt x="1691739" y="169830"/>
                  </a:lnTo>
                  <a:lnTo>
                    <a:pt x="1684432" y="169290"/>
                  </a:lnTo>
                  <a:close/>
                </a:path>
                <a:path w="1828165" h="339725">
                  <a:moveTo>
                    <a:pt x="1783333" y="252475"/>
                  </a:moveTo>
                  <a:lnTo>
                    <a:pt x="1753086" y="264869"/>
                  </a:lnTo>
                  <a:lnTo>
                    <a:pt x="1778761" y="285114"/>
                  </a:lnTo>
                  <a:lnTo>
                    <a:pt x="1783333" y="252475"/>
                  </a:lnTo>
                  <a:close/>
                </a:path>
                <a:path w="1828165" h="339725">
                  <a:moveTo>
                    <a:pt x="1793078" y="252475"/>
                  </a:moveTo>
                  <a:lnTo>
                    <a:pt x="1783333" y="252475"/>
                  </a:lnTo>
                  <a:lnTo>
                    <a:pt x="1778761" y="285114"/>
                  </a:lnTo>
                  <a:lnTo>
                    <a:pt x="1788462" y="285114"/>
                  </a:lnTo>
                  <a:lnTo>
                    <a:pt x="1793078" y="252475"/>
                  </a:lnTo>
                  <a:close/>
                </a:path>
                <a:path w="1828165" h="339725">
                  <a:moveTo>
                    <a:pt x="5333" y="0"/>
                  </a:moveTo>
                  <a:lnTo>
                    <a:pt x="0" y="37846"/>
                  </a:lnTo>
                  <a:lnTo>
                    <a:pt x="1718030" y="279234"/>
                  </a:lnTo>
                  <a:lnTo>
                    <a:pt x="1753086" y="264869"/>
                  </a:lnTo>
                  <a:lnTo>
                    <a:pt x="1723482" y="241526"/>
                  </a:lnTo>
                  <a:lnTo>
                    <a:pt x="5333" y="0"/>
                  </a:lnTo>
                  <a:close/>
                </a:path>
                <a:path w="1828165" h="339725">
                  <a:moveTo>
                    <a:pt x="1723482" y="241526"/>
                  </a:moveTo>
                  <a:lnTo>
                    <a:pt x="1753086" y="264869"/>
                  </a:lnTo>
                  <a:lnTo>
                    <a:pt x="1783333" y="252475"/>
                  </a:lnTo>
                  <a:lnTo>
                    <a:pt x="1793078" y="252475"/>
                  </a:lnTo>
                  <a:lnTo>
                    <a:pt x="1793239" y="251333"/>
                  </a:lnTo>
                  <a:lnTo>
                    <a:pt x="1723482" y="24152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0083" y="3096767"/>
              <a:ext cx="2932175" cy="18821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62755" y="3286505"/>
              <a:ext cx="2682240" cy="1632585"/>
            </a:xfrm>
            <a:custGeom>
              <a:avLst/>
              <a:gdLst/>
              <a:ahLst/>
              <a:cxnLst/>
              <a:rect l="l" t="t" r="r" b="b"/>
              <a:pathLst>
                <a:path w="2682240" h="1632585">
                  <a:moveTo>
                    <a:pt x="2617314" y="39109"/>
                  </a:moveTo>
                  <a:lnTo>
                    <a:pt x="2579433" y="39691"/>
                  </a:lnTo>
                  <a:lnTo>
                    <a:pt x="0" y="1599438"/>
                  </a:lnTo>
                  <a:lnTo>
                    <a:pt x="19812" y="1632077"/>
                  </a:lnTo>
                  <a:lnTo>
                    <a:pt x="2599174" y="72373"/>
                  </a:lnTo>
                  <a:lnTo>
                    <a:pt x="2617314" y="39109"/>
                  </a:lnTo>
                  <a:close/>
                </a:path>
                <a:path w="2682240" h="1632585">
                  <a:moveTo>
                    <a:pt x="2680256" y="3175"/>
                  </a:moveTo>
                  <a:lnTo>
                    <a:pt x="2639822" y="3175"/>
                  </a:lnTo>
                  <a:lnTo>
                    <a:pt x="2659634" y="35814"/>
                  </a:lnTo>
                  <a:lnTo>
                    <a:pt x="2599174" y="72373"/>
                  </a:lnTo>
                  <a:lnTo>
                    <a:pt x="2569591" y="126619"/>
                  </a:lnTo>
                  <a:lnTo>
                    <a:pt x="2567406" y="133861"/>
                  </a:lnTo>
                  <a:lnTo>
                    <a:pt x="2568114" y="141128"/>
                  </a:lnTo>
                  <a:lnTo>
                    <a:pt x="2571466" y="147585"/>
                  </a:lnTo>
                  <a:lnTo>
                    <a:pt x="2577211" y="152400"/>
                  </a:lnTo>
                  <a:lnTo>
                    <a:pt x="2584455" y="154656"/>
                  </a:lnTo>
                  <a:lnTo>
                    <a:pt x="2591736" y="153971"/>
                  </a:lnTo>
                  <a:lnTo>
                    <a:pt x="2598231" y="150596"/>
                  </a:lnTo>
                  <a:lnTo>
                    <a:pt x="2603119" y="144780"/>
                  </a:lnTo>
                  <a:lnTo>
                    <a:pt x="2680256" y="3175"/>
                  </a:lnTo>
                  <a:close/>
                </a:path>
                <a:path w="2682240" h="1632585">
                  <a:moveTo>
                    <a:pt x="2644216" y="10414"/>
                  </a:moveTo>
                  <a:lnTo>
                    <a:pt x="2632964" y="10414"/>
                  </a:lnTo>
                  <a:lnTo>
                    <a:pt x="2649982" y="38608"/>
                  </a:lnTo>
                  <a:lnTo>
                    <a:pt x="2617314" y="39109"/>
                  </a:lnTo>
                  <a:lnTo>
                    <a:pt x="2599174" y="72373"/>
                  </a:lnTo>
                  <a:lnTo>
                    <a:pt x="2659634" y="35814"/>
                  </a:lnTo>
                  <a:lnTo>
                    <a:pt x="2644216" y="10414"/>
                  </a:lnTo>
                  <a:close/>
                </a:path>
                <a:path w="2682240" h="1632585">
                  <a:moveTo>
                    <a:pt x="2681986" y="0"/>
                  </a:moveTo>
                  <a:lnTo>
                    <a:pt x="2517013" y="2540"/>
                  </a:lnTo>
                  <a:lnTo>
                    <a:pt x="2498344" y="21844"/>
                  </a:lnTo>
                  <a:lnTo>
                    <a:pt x="2499931" y="29245"/>
                  </a:lnTo>
                  <a:lnTo>
                    <a:pt x="2504090" y="35242"/>
                  </a:lnTo>
                  <a:lnTo>
                    <a:pt x="2510202" y="39239"/>
                  </a:lnTo>
                  <a:lnTo>
                    <a:pt x="2517648" y="40640"/>
                  </a:lnTo>
                  <a:lnTo>
                    <a:pt x="2579433" y="39691"/>
                  </a:lnTo>
                  <a:lnTo>
                    <a:pt x="2639822" y="3175"/>
                  </a:lnTo>
                  <a:lnTo>
                    <a:pt x="2680256" y="3175"/>
                  </a:lnTo>
                  <a:lnTo>
                    <a:pt x="2681986" y="0"/>
                  </a:lnTo>
                  <a:close/>
                </a:path>
                <a:path w="2682240" h="1632585">
                  <a:moveTo>
                    <a:pt x="2639822" y="3175"/>
                  </a:moveTo>
                  <a:lnTo>
                    <a:pt x="2579433" y="39691"/>
                  </a:lnTo>
                  <a:lnTo>
                    <a:pt x="2617314" y="39109"/>
                  </a:lnTo>
                  <a:lnTo>
                    <a:pt x="2632964" y="10414"/>
                  </a:lnTo>
                  <a:lnTo>
                    <a:pt x="2644216" y="10414"/>
                  </a:lnTo>
                  <a:lnTo>
                    <a:pt x="2639822" y="3175"/>
                  </a:lnTo>
                  <a:close/>
                </a:path>
                <a:path w="2682240" h="1632585">
                  <a:moveTo>
                    <a:pt x="2632964" y="10414"/>
                  </a:moveTo>
                  <a:lnTo>
                    <a:pt x="2617314" y="39109"/>
                  </a:lnTo>
                  <a:lnTo>
                    <a:pt x="2649982" y="38608"/>
                  </a:lnTo>
                  <a:lnTo>
                    <a:pt x="2632964" y="10414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1607" y="3240023"/>
              <a:ext cx="3218688" cy="173888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64152" y="3418713"/>
              <a:ext cx="2968625" cy="1499870"/>
            </a:xfrm>
            <a:custGeom>
              <a:avLst/>
              <a:gdLst/>
              <a:ahLst/>
              <a:cxnLst/>
              <a:rect l="l" t="t" r="r" b="b"/>
              <a:pathLst>
                <a:path w="2968625" h="1499870">
                  <a:moveTo>
                    <a:pt x="2863301" y="42133"/>
                  </a:moveTo>
                  <a:lnTo>
                    <a:pt x="0" y="1465707"/>
                  </a:lnTo>
                  <a:lnTo>
                    <a:pt x="17018" y="1499870"/>
                  </a:lnTo>
                  <a:lnTo>
                    <a:pt x="2880206" y="76228"/>
                  </a:lnTo>
                  <a:lnTo>
                    <a:pt x="2900934" y="44666"/>
                  </a:lnTo>
                  <a:lnTo>
                    <a:pt x="2863301" y="42133"/>
                  </a:lnTo>
                  <a:close/>
                </a:path>
                <a:path w="2968625" h="1499870">
                  <a:moveTo>
                    <a:pt x="2964841" y="10795"/>
                  </a:moveTo>
                  <a:lnTo>
                    <a:pt x="2926333" y="10795"/>
                  </a:lnTo>
                  <a:lnTo>
                    <a:pt x="2943352" y="44831"/>
                  </a:lnTo>
                  <a:lnTo>
                    <a:pt x="2880206" y="76228"/>
                  </a:lnTo>
                  <a:lnTo>
                    <a:pt x="2846197" y="128015"/>
                  </a:lnTo>
                  <a:lnTo>
                    <a:pt x="2843406" y="135016"/>
                  </a:lnTo>
                  <a:lnTo>
                    <a:pt x="2843498" y="142303"/>
                  </a:lnTo>
                  <a:lnTo>
                    <a:pt x="2846304" y="149018"/>
                  </a:lnTo>
                  <a:lnTo>
                    <a:pt x="2851657" y="154304"/>
                  </a:lnTo>
                  <a:lnTo>
                    <a:pt x="2858660" y="157166"/>
                  </a:lnTo>
                  <a:lnTo>
                    <a:pt x="2865961" y="157099"/>
                  </a:lnTo>
                  <a:lnTo>
                    <a:pt x="2872714" y="154269"/>
                  </a:lnTo>
                  <a:lnTo>
                    <a:pt x="2878074" y="148844"/>
                  </a:lnTo>
                  <a:lnTo>
                    <a:pt x="2968625" y="11049"/>
                  </a:lnTo>
                  <a:lnTo>
                    <a:pt x="2964841" y="10795"/>
                  </a:lnTo>
                  <a:close/>
                </a:path>
                <a:path w="2968625" h="1499870">
                  <a:moveTo>
                    <a:pt x="2900934" y="44666"/>
                  </a:moveTo>
                  <a:lnTo>
                    <a:pt x="2880206" y="76228"/>
                  </a:lnTo>
                  <a:lnTo>
                    <a:pt x="2939265" y="46862"/>
                  </a:lnTo>
                  <a:lnTo>
                    <a:pt x="2933573" y="46862"/>
                  </a:lnTo>
                  <a:lnTo>
                    <a:pt x="2900934" y="44666"/>
                  </a:lnTo>
                  <a:close/>
                </a:path>
                <a:path w="2968625" h="1499870">
                  <a:moveTo>
                    <a:pt x="2918841" y="17399"/>
                  </a:moveTo>
                  <a:lnTo>
                    <a:pt x="2900934" y="44666"/>
                  </a:lnTo>
                  <a:lnTo>
                    <a:pt x="2933573" y="46862"/>
                  </a:lnTo>
                  <a:lnTo>
                    <a:pt x="2918841" y="17399"/>
                  </a:lnTo>
                  <a:close/>
                </a:path>
                <a:path w="2968625" h="1499870">
                  <a:moveTo>
                    <a:pt x="2929635" y="17399"/>
                  </a:moveTo>
                  <a:lnTo>
                    <a:pt x="2918841" y="17399"/>
                  </a:lnTo>
                  <a:lnTo>
                    <a:pt x="2933573" y="46862"/>
                  </a:lnTo>
                  <a:lnTo>
                    <a:pt x="2939265" y="46862"/>
                  </a:lnTo>
                  <a:lnTo>
                    <a:pt x="2943352" y="44831"/>
                  </a:lnTo>
                  <a:lnTo>
                    <a:pt x="2929635" y="17399"/>
                  </a:lnTo>
                  <a:close/>
                </a:path>
                <a:path w="2968625" h="1499870">
                  <a:moveTo>
                    <a:pt x="2926333" y="10795"/>
                  </a:moveTo>
                  <a:lnTo>
                    <a:pt x="2863301" y="42133"/>
                  </a:lnTo>
                  <a:lnTo>
                    <a:pt x="2900934" y="44666"/>
                  </a:lnTo>
                  <a:lnTo>
                    <a:pt x="2918841" y="17399"/>
                  </a:lnTo>
                  <a:lnTo>
                    <a:pt x="2929635" y="17399"/>
                  </a:lnTo>
                  <a:lnTo>
                    <a:pt x="2926333" y="10795"/>
                  </a:lnTo>
                  <a:close/>
                </a:path>
                <a:path w="2968625" h="1499870">
                  <a:moveTo>
                    <a:pt x="2804032" y="0"/>
                  </a:moveTo>
                  <a:lnTo>
                    <a:pt x="2796518" y="1027"/>
                  </a:lnTo>
                  <a:lnTo>
                    <a:pt x="2790205" y="4699"/>
                  </a:lnTo>
                  <a:lnTo>
                    <a:pt x="2785727" y="10465"/>
                  </a:lnTo>
                  <a:lnTo>
                    <a:pt x="2783713" y="17779"/>
                  </a:lnTo>
                  <a:lnTo>
                    <a:pt x="2784740" y="25239"/>
                  </a:lnTo>
                  <a:lnTo>
                    <a:pt x="2788412" y="31543"/>
                  </a:lnTo>
                  <a:lnTo>
                    <a:pt x="2794178" y="36014"/>
                  </a:lnTo>
                  <a:lnTo>
                    <a:pt x="2801493" y="37973"/>
                  </a:lnTo>
                  <a:lnTo>
                    <a:pt x="2863301" y="42133"/>
                  </a:lnTo>
                  <a:lnTo>
                    <a:pt x="2926333" y="10795"/>
                  </a:lnTo>
                  <a:lnTo>
                    <a:pt x="2964841" y="10795"/>
                  </a:lnTo>
                  <a:lnTo>
                    <a:pt x="28040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7368" y="1"/>
            <a:ext cx="4596765" cy="1062355"/>
            <a:chOff x="2563367" y="0"/>
            <a:chExt cx="4596765" cy="1062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296" y="25826"/>
              <a:ext cx="4204722" cy="7804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7" y="0"/>
              <a:ext cx="4596383" cy="10622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19399" y="44196"/>
              <a:ext cx="4133215" cy="708660"/>
            </a:xfrm>
            <a:custGeom>
              <a:avLst/>
              <a:gdLst/>
              <a:ahLst/>
              <a:cxnLst/>
              <a:rect l="l" t="t" r="r" b="b"/>
              <a:pathLst>
                <a:path w="4133215" h="708660">
                  <a:moveTo>
                    <a:pt x="4133088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4133088" y="708659"/>
                  </a:lnTo>
                  <a:lnTo>
                    <a:pt x="41330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3401" y="44197"/>
            <a:ext cx="4133215" cy="644407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spcBef>
                <a:spcPts val="225"/>
              </a:spcBef>
            </a:pPr>
            <a:r>
              <a:rPr sz="4000" spc="-5" dirty="0"/>
              <a:t>Medial</a:t>
            </a:r>
            <a:r>
              <a:rPr sz="4000" spc="-25" dirty="0"/>
              <a:t> </a:t>
            </a:r>
            <a:r>
              <a:rPr sz="4000" spc="-5" dirty="0"/>
              <a:t>mesoderm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1552955" y="658368"/>
            <a:ext cx="9050020" cy="1148080"/>
            <a:chOff x="28955" y="658368"/>
            <a:chExt cx="9050020" cy="11480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" y="760463"/>
              <a:ext cx="9017508" cy="798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5" y="658368"/>
              <a:ext cx="8999220" cy="11475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03" y="787907"/>
              <a:ext cx="8927592" cy="7086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32204" y="787909"/>
            <a:ext cx="8928100" cy="644407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71450" indent="-81280">
              <a:spcBef>
                <a:spcPts val="225"/>
              </a:spcBef>
              <a:buSzPct val="94444"/>
              <a:buFont typeface="Arial MT"/>
              <a:buChar char="•"/>
              <a:tabLst>
                <a:tab pos="172085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medial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mesoderm enlarges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pushing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ectoderm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upwards 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imes New Roman"/>
                <a:cs typeface="Times New Roman"/>
              </a:rPr>
              <a:t>somites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76401" y="1740407"/>
            <a:ext cx="2569845" cy="2481580"/>
            <a:chOff x="152400" y="1740407"/>
            <a:chExt cx="2569845" cy="248158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1758695"/>
              <a:ext cx="2517648" cy="23972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972" y="1740407"/>
              <a:ext cx="2564891" cy="24810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644" y="1786127"/>
              <a:ext cx="2427732" cy="23073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9644" y="1786127"/>
              <a:ext cx="2428240" cy="2307590"/>
            </a:xfrm>
            <a:custGeom>
              <a:avLst/>
              <a:gdLst/>
              <a:ahLst/>
              <a:cxnLst/>
              <a:rect l="l" t="t" r="r" b="b"/>
              <a:pathLst>
                <a:path w="2428240" h="2307590">
                  <a:moveTo>
                    <a:pt x="0" y="2307336"/>
                  </a:moveTo>
                  <a:lnTo>
                    <a:pt x="2427732" y="2307336"/>
                  </a:lnTo>
                  <a:lnTo>
                    <a:pt x="2427732" y="0"/>
                  </a:lnTo>
                  <a:lnTo>
                    <a:pt x="0" y="0"/>
                  </a:lnTo>
                  <a:lnTo>
                    <a:pt x="0" y="230733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23644" y="1786127"/>
            <a:ext cx="2428240" cy="230759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37160" marR="130175" indent="310515">
              <a:spcBef>
                <a:spcPts val="300"/>
              </a:spcBef>
              <a:buSzPct val="94444"/>
              <a:buFont typeface="Wingdings"/>
              <a:buChar char=""/>
              <a:tabLst>
                <a:tab pos="631190" algn="l"/>
              </a:tabLst>
            </a:pPr>
            <a:r>
              <a:rPr spc="-5" dirty="0">
                <a:latin typeface="Times New Roman"/>
                <a:cs typeface="Times New Roman"/>
              </a:rPr>
              <a:t>As </a:t>
            </a:r>
            <a:r>
              <a:rPr dirty="0">
                <a:latin typeface="Times New Roman"/>
                <a:cs typeface="Times New Roman"/>
              </a:rPr>
              <a:t>the embryo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number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  <a:p>
            <a:pPr marL="225425" marR="219710" indent="470534"/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somites </a:t>
            </a:r>
            <a:r>
              <a:rPr dirty="0">
                <a:latin typeface="Times New Roman"/>
                <a:cs typeface="Times New Roman"/>
              </a:rPr>
              <a:t> Increases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reach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44-45</a:t>
            </a:r>
            <a:endParaRPr>
              <a:latin typeface="Times New Roman"/>
              <a:cs typeface="Times New Roman"/>
            </a:endParaRPr>
          </a:p>
          <a:p>
            <a:pPr marL="864235"/>
            <a:r>
              <a:rPr spc="-5" dirty="0">
                <a:latin typeface="Times New Roman"/>
                <a:cs typeface="Times New Roman"/>
              </a:rPr>
              <a:t>somites</a:t>
            </a:r>
            <a:endParaRPr>
              <a:latin typeface="Times New Roman"/>
              <a:cs typeface="Times New Roman"/>
            </a:endParaRPr>
          </a:p>
          <a:p>
            <a:pPr marL="205740" marR="188595" indent="-10795">
              <a:buFont typeface="Wingdings"/>
              <a:buChar char=""/>
              <a:tabLst>
                <a:tab pos="433705" algn="l"/>
              </a:tabLst>
            </a:pPr>
            <a:r>
              <a:rPr dirty="0">
                <a:latin typeface="Times New Roman"/>
                <a:cs typeface="Times New Roman"/>
              </a:rPr>
              <a:t>when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embryo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completely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developed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65716" y="4535423"/>
            <a:ext cx="3406775" cy="1384300"/>
            <a:chOff x="141715" y="4535423"/>
            <a:chExt cx="3406775" cy="138430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715" y="4562814"/>
              <a:ext cx="2519204" cy="12726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355" y="4535423"/>
              <a:ext cx="3366516" cy="13837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831" y="4581143"/>
              <a:ext cx="2447544" cy="12009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703832" y="4581144"/>
            <a:ext cx="2447925" cy="114775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80975" marR="176530" indent="2540" algn="ctr">
              <a:spcBef>
                <a:spcPts val="310"/>
              </a:spcBef>
            </a:pPr>
            <a:r>
              <a:rPr spc="-5" dirty="0">
                <a:latin typeface="Times New Roman"/>
                <a:cs typeface="Times New Roman"/>
              </a:rPr>
              <a:t>About 10 somites </a:t>
            </a:r>
            <a:r>
              <a:rPr dirty="0">
                <a:latin typeface="Times New Roman"/>
                <a:cs typeface="Times New Roman"/>
              </a:rPr>
              <a:t> vanish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when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tail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embryo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lost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72967" y="1629156"/>
            <a:ext cx="7315200" cy="4392295"/>
            <a:chOff x="1648967" y="1629155"/>
            <a:chExt cx="7315200" cy="439229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7687" y="1629155"/>
              <a:ext cx="6126479" cy="43921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4035" y="4041648"/>
              <a:ext cx="1630680" cy="12024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17342" y="4061713"/>
              <a:ext cx="1379220" cy="951865"/>
            </a:xfrm>
            <a:custGeom>
              <a:avLst/>
              <a:gdLst/>
              <a:ahLst/>
              <a:cxnLst/>
              <a:rect l="l" t="t" r="r" b="b"/>
              <a:pathLst>
                <a:path w="1379220" h="951864">
                  <a:moveTo>
                    <a:pt x="1217168" y="902081"/>
                  </a:moveTo>
                  <a:lnTo>
                    <a:pt x="1209706" y="903033"/>
                  </a:lnTo>
                  <a:lnTo>
                    <a:pt x="1203388" y="906653"/>
                  </a:lnTo>
                  <a:lnTo>
                    <a:pt x="1198880" y="912368"/>
                  </a:lnTo>
                  <a:lnTo>
                    <a:pt x="1196847" y="919607"/>
                  </a:lnTo>
                  <a:lnTo>
                    <a:pt x="1197802" y="927141"/>
                  </a:lnTo>
                  <a:lnTo>
                    <a:pt x="1201435" y="933497"/>
                  </a:lnTo>
                  <a:lnTo>
                    <a:pt x="1207188" y="938020"/>
                  </a:lnTo>
                  <a:lnTo>
                    <a:pt x="1214501" y="940054"/>
                  </a:lnTo>
                  <a:lnTo>
                    <a:pt x="1378966" y="951865"/>
                  </a:lnTo>
                  <a:lnTo>
                    <a:pt x="1376319" y="946277"/>
                  </a:lnTo>
                  <a:lnTo>
                    <a:pt x="1337056" y="946277"/>
                  </a:lnTo>
                  <a:lnTo>
                    <a:pt x="1278973" y="906538"/>
                  </a:lnTo>
                  <a:lnTo>
                    <a:pt x="1217168" y="902081"/>
                  </a:lnTo>
                  <a:close/>
                </a:path>
                <a:path w="1379220" h="951864">
                  <a:moveTo>
                    <a:pt x="1278973" y="906538"/>
                  </a:moveTo>
                  <a:lnTo>
                    <a:pt x="1337056" y="946277"/>
                  </a:lnTo>
                  <a:lnTo>
                    <a:pt x="1342248" y="938657"/>
                  </a:lnTo>
                  <a:lnTo>
                    <a:pt x="1330579" y="938657"/>
                  </a:lnTo>
                  <a:lnTo>
                    <a:pt x="1316643" y="909254"/>
                  </a:lnTo>
                  <a:lnTo>
                    <a:pt x="1278973" y="906538"/>
                  </a:lnTo>
                  <a:close/>
                </a:path>
                <a:path w="1379220" h="951864">
                  <a:moveTo>
                    <a:pt x="1290298" y="791962"/>
                  </a:moveTo>
                  <a:lnTo>
                    <a:pt x="1282954" y="793750"/>
                  </a:lnTo>
                  <a:lnTo>
                    <a:pt x="1276883" y="798308"/>
                  </a:lnTo>
                  <a:lnTo>
                    <a:pt x="1273159" y="804592"/>
                  </a:lnTo>
                  <a:lnTo>
                    <a:pt x="1272077" y="811805"/>
                  </a:lnTo>
                  <a:lnTo>
                    <a:pt x="1273936" y="819150"/>
                  </a:lnTo>
                  <a:lnTo>
                    <a:pt x="1300421" y="875028"/>
                  </a:lnTo>
                  <a:lnTo>
                    <a:pt x="1358519" y="914781"/>
                  </a:lnTo>
                  <a:lnTo>
                    <a:pt x="1337056" y="946277"/>
                  </a:lnTo>
                  <a:lnTo>
                    <a:pt x="1376319" y="946277"/>
                  </a:lnTo>
                  <a:lnTo>
                    <a:pt x="1308354" y="802767"/>
                  </a:lnTo>
                  <a:lnTo>
                    <a:pt x="1303795" y="796768"/>
                  </a:lnTo>
                  <a:lnTo>
                    <a:pt x="1297511" y="793067"/>
                  </a:lnTo>
                  <a:lnTo>
                    <a:pt x="1290298" y="791962"/>
                  </a:lnTo>
                  <a:close/>
                </a:path>
                <a:path w="1379220" h="951864">
                  <a:moveTo>
                    <a:pt x="1316643" y="909254"/>
                  </a:moveTo>
                  <a:lnTo>
                    <a:pt x="1330579" y="938657"/>
                  </a:lnTo>
                  <a:lnTo>
                    <a:pt x="1349247" y="911606"/>
                  </a:lnTo>
                  <a:lnTo>
                    <a:pt x="1316643" y="909254"/>
                  </a:lnTo>
                  <a:close/>
                </a:path>
                <a:path w="1379220" h="951864">
                  <a:moveTo>
                    <a:pt x="1300421" y="875028"/>
                  </a:moveTo>
                  <a:lnTo>
                    <a:pt x="1316643" y="909254"/>
                  </a:lnTo>
                  <a:lnTo>
                    <a:pt x="1349247" y="911606"/>
                  </a:lnTo>
                  <a:lnTo>
                    <a:pt x="1330579" y="938657"/>
                  </a:lnTo>
                  <a:lnTo>
                    <a:pt x="1342248" y="938657"/>
                  </a:lnTo>
                  <a:lnTo>
                    <a:pt x="1358519" y="914781"/>
                  </a:lnTo>
                  <a:lnTo>
                    <a:pt x="1300421" y="875028"/>
                  </a:lnTo>
                  <a:close/>
                </a:path>
                <a:path w="1379220" h="951864">
                  <a:moveTo>
                    <a:pt x="21589" y="0"/>
                  </a:moveTo>
                  <a:lnTo>
                    <a:pt x="0" y="31496"/>
                  </a:lnTo>
                  <a:lnTo>
                    <a:pt x="1278973" y="906538"/>
                  </a:lnTo>
                  <a:lnTo>
                    <a:pt x="1316643" y="909254"/>
                  </a:lnTo>
                  <a:lnTo>
                    <a:pt x="1300421" y="875028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8607" y="4040123"/>
              <a:ext cx="3497579" cy="14203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21787" y="4059554"/>
              <a:ext cx="3246755" cy="1200785"/>
            </a:xfrm>
            <a:custGeom>
              <a:avLst/>
              <a:gdLst/>
              <a:ahLst/>
              <a:cxnLst/>
              <a:rect l="l" t="t" r="r" b="b"/>
              <a:pathLst>
                <a:path w="3246754" h="1200785">
                  <a:moveTo>
                    <a:pt x="3138350" y="1151741"/>
                  </a:moveTo>
                  <a:lnTo>
                    <a:pt x="3077591" y="1163193"/>
                  </a:lnTo>
                  <a:lnTo>
                    <a:pt x="3062478" y="1185418"/>
                  </a:lnTo>
                  <a:lnTo>
                    <a:pt x="3065289" y="1192460"/>
                  </a:lnTo>
                  <a:lnTo>
                    <a:pt x="3070399" y="1197657"/>
                  </a:lnTo>
                  <a:lnTo>
                    <a:pt x="3077104" y="1200544"/>
                  </a:lnTo>
                  <a:lnTo>
                    <a:pt x="3084703" y="1200658"/>
                  </a:lnTo>
                  <a:lnTo>
                    <a:pt x="3218513" y="1175385"/>
                  </a:lnTo>
                  <a:lnTo>
                    <a:pt x="3204845" y="1175385"/>
                  </a:lnTo>
                  <a:lnTo>
                    <a:pt x="3138350" y="1151741"/>
                  </a:lnTo>
                  <a:close/>
                </a:path>
                <a:path w="3246754" h="1200785">
                  <a:moveTo>
                    <a:pt x="3175537" y="1144732"/>
                  </a:moveTo>
                  <a:lnTo>
                    <a:pt x="3138350" y="1151741"/>
                  </a:lnTo>
                  <a:lnTo>
                    <a:pt x="3204845" y="1175385"/>
                  </a:lnTo>
                  <a:lnTo>
                    <a:pt x="3206864" y="1169670"/>
                  </a:lnTo>
                  <a:lnTo>
                    <a:pt x="3196590" y="1169670"/>
                  </a:lnTo>
                  <a:lnTo>
                    <a:pt x="3175537" y="1144732"/>
                  </a:lnTo>
                  <a:close/>
                </a:path>
                <a:path w="3246754" h="1200785">
                  <a:moveTo>
                    <a:pt x="3127406" y="1037288"/>
                  </a:moveTo>
                  <a:lnTo>
                    <a:pt x="3120147" y="1038099"/>
                  </a:lnTo>
                  <a:lnTo>
                    <a:pt x="3113532" y="1041781"/>
                  </a:lnTo>
                  <a:lnTo>
                    <a:pt x="3108852" y="1047682"/>
                  </a:lnTo>
                  <a:lnTo>
                    <a:pt x="3106864" y="1054703"/>
                  </a:lnTo>
                  <a:lnTo>
                    <a:pt x="3107638" y="1061962"/>
                  </a:lnTo>
                  <a:lnTo>
                    <a:pt x="3111246" y="1068578"/>
                  </a:lnTo>
                  <a:lnTo>
                    <a:pt x="3151141" y="1115834"/>
                  </a:lnTo>
                  <a:lnTo>
                    <a:pt x="3217545" y="1139444"/>
                  </a:lnTo>
                  <a:lnTo>
                    <a:pt x="3204845" y="1175385"/>
                  </a:lnTo>
                  <a:lnTo>
                    <a:pt x="3218513" y="1175385"/>
                  </a:lnTo>
                  <a:lnTo>
                    <a:pt x="3246754" y="1170051"/>
                  </a:lnTo>
                  <a:lnTo>
                    <a:pt x="3140329" y="1043940"/>
                  </a:lnTo>
                  <a:lnTo>
                    <a:pt x="3134427" y="1039262"/>
                  </a:lnTo>
                  <a:lnTo>
                    <a:pt x="3127406" y="1037288"/>
                  </a:lnTo>
                  <a:close/>
                </a:path>
                <a:path w="3246754" h="1200785">
                  <a:moveTo>
                    <a:pt x="3207639" y="1138682"/>
                  </a:moveTo>
                  <a:lnTo>
                    <a:pt x="3175537" y="1144732"/>
                  </a:lnTo>
                  <a:lnTo>
                    <a:pt x="3196590" y="1169670"/>
                  </a:lnTo>
                  <a:lnTo>
                    <a:pt x="3207639" y="1138682"/>
                  </a:lnTo>
                  <a:close/>
                </a:path>
                <a:path w="3246754" h="1200785">
                  <a:moveTo>
                    <a:pt x="3215401" y="1138682"/>
                  </a:moveTo>
                  <a:lnTo>
                    <a:pt x="3207639" y="1138682"/>
                  </a:lnTo>
                  <a:lnTo>
                    <a:pt x="3196590" y="1169670"/>
                  </a:lnTo>
                  <a:lnTo>
                    <a:pt x="3206864" y="1169670"/>
                  </a:lnTo>
                  <a:lnTo>
                    <a:pt x="3217545" y="1139444"/>
                  </a:lnTo>
                  <a:lnTo>
                    <a:pt x="3215401" y="1138682"/>
                  </a:lnTo>
                  <a:close/>
                </a:path>
                <a:path w="3246754" h="1200785">
                  <a:moveTo>
                    <a:pt x="12700" y="0"/>
                  </a:moveTo>
                  <a:lnTo>
                    <a:pt x="0" y="35814"/>
                  </a:lnTo>
                  <a:lnTo>
                    <a:pt x="3138350" y="1151741"/>
                  </a:lnTo>
                  <a:lnTo>
                    <a:pt x="3175537" y="1144732"/>
                  </a:lnTo>
                  <a:lnTo>
                    <a:pt x="3151141" y="1115834"/>
                  </a:lnTo>
                  <a:lnTo>
                    <a:pt x="12700" y="0"/>
                  </a:lnTo>
                  <a:close/>
                </a:path>
                <a:path w="3246754" h="1200785">
                  <a:moveTo>
                    <a:pt x="3151141" y="1115834"/>
                  </a:moveTo>
                  <a:lnTo>
                    <a:pt x="3175537" y="1144732"/>
                  </a:lnTo>
                  <a:lnTo>
                    <a:pt x="3207639" y="1138682"/>
                  </a:lnTo>
                  <a:lnTo>
                    <a:pt x="3215401" y="1138682"/>
                  </a:lnTo>
                  <a:lnTo>
                    <a:pt x="3151141" y="1115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84703" y="3816045"/>
              <a:ext cx="6083808" cy="4206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627883" y="3922075"/>
              <a:ext cx="5833110" cy="175260"/>
            </a:xfrm>
            <a:custGeom>
              <a:avLst/>
              <a:gdLst/>
              <a:ahLst/>
              <a:cxnLst/>
              <a:rect l="l" t="t" r="r" b="b"/>
              <a:pathLst>
                <a:path w="5833109" h="175260">
                  <a:moveTo>
                    <a:pt x="5724593" y="66086"/>
                  </a:moveTo>
                  <a:lnTo>
                    <a:pt x="0" y="136717"/>
                  </a:lnTo>
                  <a:lnTo>
                    <a:pt x="508" y="174817"/>
                  </a:lnTo>
                  <a:lnTo>
                    <a:pt x="5724872" y="104188"/>
                  </a:lnTo>
                  <a:lnTo>
                    <a:pt x="5757370" y="84682"/>
                  </a:lnTo>
                  <a:lnTo>
                    <a:pt x="5724593" y="66086"/>
                  </a:lnTo>
                  <a:close/>
                </a:path>
                <a:path w="5833109" h="175260">
                  <a:moveTo>
                    <a:pt x="5800295" y="65216"/>
                  </a:moveTo>
                  <a:lnTo>
                    <a:pt x="5795137" y="65216"/>
                  </a:lnTo>
                  <a:lnTo>
                    <a:pt x="5795518" y="103316"/>
                  </a:lnTo>
                  <a:lnTo>
                    <a:pt x="5724872" y="104188"/>
                  </a:lnTo>
                  <a:lnTo>
                    <a:pt x="5671947" y="135955"/>
                  </a:lnTo>
                  <a:lnTo>
                    <a:pt x="5666360" y="141079"/>
                  </a:lnTo>
                  <a:lnTo>
                    <a:pt x="5663263" y="147702"/>
                  </a:lnTo>
                  <a:lnTo>
                    <a:pt x="5662856" y="154993"/>
                  </a:lnTo>
                  <a:lnTo>
                    <a:pt x="5665343" y="162117"/>
                  </a:lnTo>
                  <a:lnTo>
                    <a:pt x="5670466" y="167701"/>
                  </a:lnTo>
                  <a:lnTo>
                    <a:pt x="5677090" y="170785"/>
                  </a:lnTo>
                  <a:lnTo>
                    <a:pt x="5684381" y="171154"/>
                  </a:lnTo>
                  <a:lnTo>
                    <a:pt x="5691505" y="168594"/>
                  </a:lnTo>
                  <a:lnTo>
                    <a:pt x="5832983" y="83758"/>
                  </a:lnTo>
                  <a:lnTo>
                    <a:pt x="5800295" y="65216"/>
                  </a:lnTo>
                  <a:close/>
                </a:path>
                <a:path w="5833109" h="175260">
                  <a:moveTo>
                    <a:pt x="5757370" y="84682"/>
                  </a:moveTo>
                  <a:lnTo>
                    <a:pt x="5724872" y="104188"/>
                  </a:lnTo>
                  <a:lnTo>
                    <a:pt x="5795518" y="103316"/>
                  </a:lnTo>
                  <a:lnTo>
                    <a:pt x="5795492" y="100776"/>
                  </a:lnTo>
                  <a:lnTo>
                    <a:pt x="5785739" y="100776"/>
                  </a:lnTo>
                  <a:lnTo>
                    <a:pt x="5757370" y="84682"/>
                  </a:lnTo>
                  <a:close/>
                </a:path>
                <a:path w="5833109" h="175260">
                  <a:moveTo>
                    <a:pt x="5785358" y="67883"/>
                  </a:moveTo>
                  <a:lnTo>
                    <a:pt x="5757370" y="84682"/>
                  </a:lnTo>
                  <a:lnTo>
                    <a:pt x="5785739" y="100776"/>
                  </a:lnTo>
                  <a:lnTo>
                    <a:pt x="5785358" y="67883"/>
                  </a:lnTo>
                  <a:close/>
                </a:path>
                <a:path w="5833109" h="175260">
                  <a:moveTo>
                    <a:pt x="5795163" y="67883"/>
                  </a:moveTo>
                  <a:lnTo>
                    <a:pt x="5785358" y="67883"/>
                  </a:lnTo>
                  <a:lnTo>
                    <a:pt x="5785739" y="100776"/>
                  </a:lnTo>
                  <a:lnTo>
                    <a:pt x="5795492" y="100776"/>
                  </a:lnTo>
                  <a:lnTo>
                    <a:pt x="5795163" y="67883"/>
                  </a:lnTo>
                  <a:close/>
                </a:path>
                <a:path w="5833109" h="175260">
                  <a:moveTo>
                    <a:pt x="5795137" y="65216"/>
                  </a:moveTo>
                  <a:lnTo>
                    <a:pt x="5724593" y="66086"/>
                  </a:lnTo>
                  <a:lnTo>
                    <a:pt x="5757370" y="84682"/>
                  </a:lnTo>
                  <a:lnTo>
                    <a:pt x="5785358" y="67883"/>
                  </a:lnTo>
                  <a:lnTo>
                    <a:pt x="5795163" y="67883"/>
                  </a:lnTo>
                  <a:lnTo>
                    <a:pt x="5795137" y="65216"/>
                  </a:lnTo>
                  <a:close/>
                </a:path>
                <a:path w="5833109" h="175260">
                  <a:moveTo>
                    <a:pt x="5682279" y="0"/>
                  </a:moveTo>
                  <a:lnTo>
                    <a:pt x="5674979" y="589"/>
                  </a:lnTo>
                  <a:lnTo>
                    <a:pt x="5668416" y="3869"/>
                  </a:lnTo>
                  <a:lnTo>
                    <a:pt x="5663438" y="9590"/>
                  </a:lnTo>
                  <a:lnTo>
                    <a:pt x="5661140" y="16763"/>
                  </a:lnTo>
                  <a:lnTo>
                    <a:pt x="5661723" y="24020"/>
                  </a:lnTo>
                  <a:lnTo>
                    <a:pt x="5664973" y="30539"/>
                  </a:lnTo>
                  <a:lnTo>
                    <a:pt x="5670677" y="35498"/>
                  </a:lnTo>
                  <a:lnTo>
                    <a:pt x="5724593" y="66086"/>
                  </a:lnTo>
                  <a:lnTo>
                    <a:pt x="5795137" y="65216"/>
                  </a:lnTo>
                  <a:lnTo>
                    <a:pt x="5800295" y="65216"/>
                  </a:lnTo>
                  <a:lnTo>
                    <a:pt x="5689473" y="2351"/>
                  </a:lnTo>
                  <a:lnTo>
                    <a:pt x="5682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8967" y="3319236"/>
              <a:ext cx="1181112" cy="11903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92401" y="335813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80135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9567" y="3336010"/>
              <a:ext cx="190423" cy="82298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01289" y="3358133"/>
              <a:ext cx="72390" cy="720090"/>
            </a:xfrm>
            <a:custGeom>
              <a:avLst/>
              <a:gdLst/>
              <a:ahLst/>
              <a:cxnLst/>
              <a:rect l="l" t="t" r="r" b="b"/>
              <a:pathLst>
                <a:path w="72389" h="720089">
                  <a:moveTo>
                    <a:pt x="72009" y="0"/>
                  </a:moveTo>
                  <a:lnTo>
                    <a:pt x="0" y="72008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5773" y="699005"/>
            <a:ext cx="3714115" cy="2481580"/>
            <a:chOff x="166115" y="214884"/>
            <a:chExt cx="3714115" cy="2481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296" y="242292"/>
              <a:ext cx="3634762" cy="2380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5" y="214884"/>
              <a:ext cx="3713988" cy="2481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7" y="260603"/>
              <a:ext cx="3563112" cy="23088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18117" y="685805"/>
            <a:ext cx="3563620" cy="230886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1770" marR="113030" indent="-73660">
              <a:spcBef>
                <a:spcPts val="300"/>
              </a:spcBef>
              <a:buSzPct val="94444"/>
              <a:buFont typeface="Wingdings"/>
              <a:buChar char=""/>
              <a:tabLst>
                <a:tab pos="323850" algn="l"/>
              </a:tabLst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first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pair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somites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arises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occipital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region </a:t>
            </a:r>
            <a:r>
              <a:rPr dirty="0">
                <a:latin typeface="Times New Roman"/>
                <a:cs typeface="Times New Roman"/>
              </a:rPr>
              <a:t>of the embryo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approximately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20th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</a:p>
          <a:p>
            <a:pPr marL="1190625"/>
            <a:r>
              <a:rPr dirty="0">
                <a:latin typeface="Times New Roman"/>
                <a:cs typeface="Times New Roman"/>
              </a:rPr>
              <a:t>development</a:t>
            </a:r>
          </a:p>
          <a:p>
            <a:pPr marL="234950" marR="124460" indent="-105410">
              <a:lnSpc>
                <a:spcPct val="98500"/>
              </a:lnSpc>
              <a:spcBef>
                <a:spcPts val="35"/>
              </a:spcBef>
              <a:buSzPct val="94444"/>
              <a:buFont typeface="Wingdings"/>
              <a:buChar char=""/>
              <a:tabLst>
                <a:tab pos="334645" algn="l"/>
              </a:tabLst>
            </a:pPr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here,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new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somites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appear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craniocaudal sequence at a rate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approximately three pairs per day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until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fifth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</a:t>
            </a:r>
            <a:r>
              <a:rPr dirty="0">
                <a:latin typeface="Times New Roman"/>
                <a:cs typeface="Times New Roman"/>
              </a:rPr>
              <a:t>,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02302" y="3166872"/>
            <a:ext cx="4139565" cy="2710180"/>
            <a:chOff x="178301" y="3166872"/>
            <a:chExt cx="4139565" cy="27101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1" y="3194298"/>
              <a:ext cx="4139197" cy="25953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55" y="3166872"/>
              <a:ext cx="3790188" cy="2709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407" y="3212592"/>
              <a:ext cx="4067555" cy="25237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40408" y="3212593"/>
            <a:ext cx="4067810" cy="2524125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309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There</a:t>
            </a:r>
            <a:r>
              <a:rPr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are:</a:t>
            </a:r>
            <a:endParaRPr>
              <a:latin typeface="Times New Roman"/>
              <a:cs typeface="Times New Roman"/>
            </a:endParaRPr>
          </a:p>
          <a:p>
            <a:pPr marL="1203960" marR="1118870" indent="-36830" algn="just">
              <a:lnSpc>
                <a:spcPts val="2880"/>
              </a:lnSpc>
              <a:spcBef>
                <a:spcPts val="80"/>
              </a:spcBef>
            </a:pPr>
            <a:r>
              <a:rPr sz="2400" b="1" spc="-5" dirty="0">
                <a:latin typeface="Times New Roman"/>
                <a:cs typeface="Times New Roman"/>
              </a:rPr>
              <a:t>four </a:t>
            </a:r>
            <a:r>
              <a:rPr sz="2400" b="1" dirty="0">
                <a:latin typeface="Times New Roman"/>
                <a:cs typeface="Times New Roman"/>
              </a:rPr>
              <a:t>occipital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eight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cervical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12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thoracic</a:t>
            </a:r>
            <a:endParaRPr sz="2400">
              <a:latin typeface="Times New Roman"/>
              <a:cs typeface="Times New Roman"/>
            </a:endParaRPr>
          </a:p>
          <a:p>
            <a:pPr marL="1330325" marR="1269365" indent="-55244" algn="just">
              <a:lnSpc>
                <a:spcPts val="288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five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lumbar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five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sacral,</a:t>
            </a:r>
            <a:endParaRPr sz="2400">
              <a:latin typeface="Times New Roman"/>
              <a:cs typeface="Times New Roman"/>
            </a:endParaRPr>
          </a:p>
          <a:p>
            <a:pPr marL="350520" algn="just">
              <a:lnSpc>
                <a:spcPts val="2320"/>
              </a:lnSpc>
            </a:pP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eight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10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coccygeal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pairs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88965" y="620268"/>
            <a:ext cx="4011167" cy="525627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14400" y="5807537"/>
            <a:ext cx="7955915" cy="809625"/>
            <a:chOff x="178297" y="6048750"/>
            <a:chExt cx="7955915" cy="80962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297" y="6076130"/>
              <a:ext cx="7955300" cy="717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75" y="6048750"/>
              <a:ext cx="7018020" cy="8092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407" y="6094474"/>
              <a:ext cx="7883652" cy="6461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43000" y="5889744"/>
            <a:ext cx="7884159" cy="594393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spcBef>
                <a:spcPts val="31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first</a:t>
            </a:r>
            <a:r>
              <a:rPr dirty="0">
                <a:latin typeface="Times New Roman"/>
                <a:cs typeface="Times New Roman"/>
              </a:rPr>
              <a:t> occipital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last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five to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seven </a:t>
            </a:r>
            <a:r>
              <a:rPr dirty="0">
                <a:latin typeface="Times New Roman"/>
                <a:cs typeface="Times New Roman"/>
              </a:rPr>
              <a:t>coccygeal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somites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disappear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9969" y="1124711"/>
            <a:ext cx="6617682" cy="48630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48101" y="71615"/>
            <a:ext cx="4528185" cy="561340"/>
            <a:chOff x="2324100" y="71615"/>
            <a:chExt cx="4528185" cy="5613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4382" y="98885"/>
              <a:ext cx="4466862" cy="440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4100" y="71615"/>
              <a:ext cx="4527804" cy="560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2492" y="117348"/>
              <a:ext cx="4395215" cy="3688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36492" y="117347"/>
            <a:ext cx="4395470" cy="31483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spcBef>
                <a:spcPts val="295"/>
              </a:spcBef>
            </a:pPr>
            <a:r>
              <a:rPr spc="-60" dirty="0">
                <a:latin typeface="Times New Roman"/>
                <a:cs typeface="Times New Roman"/>
              </a:rPr>
              <a:t>WHAT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destiny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EACH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SOMITE?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68" y="323088"/>
            <a:ext cx="7379334" cy="2284730"/>
            <a:chOff x="754368" y="323088"/>
            <a:chExt cx="7379334" cy="2284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68" y="350500"/>
              <a:ext cx="7379230" cy="2071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224" y="323088"/>
              <a:ext cx="6079235" cy="2284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368808"/>
              <a:ext cx="7307580" cy="19994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2480" y="368808"/>
              <a:ext cx="7307580" cy="1999614"/>
            </a:xfrm>
            <a:custGeom>
              <a:avLst/>
              <a:gdLst/>
              <a:ahLst/>
              <a:cxnLst/>
              <a:rect l="l" t="t" r="r" b="b"/>
              <a:pathLst>
                <a:path w="7307580" h="1999614">
                  <a:moveTo>
                    <a:pt x="0" y="1999488"/>
                  </a:moveTo>
                  <a:lnTo>
                    <a:pt x="7307580" y="1999488"/>
                  </a:lnTo>
                  <a:lnTo>
                    <a:pt x="730758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2611" y="393572"/>
            <a:ext cx="5735955" cy="191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5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By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beginning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fourth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week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460"/>
              </a:lnSpc>
            </a:pPr>
            <a:r>
              <a:rPr dirty="0">
                <a:latin typeface="Times New Roman"/>
                <a:cs typeface="Times New Roman"/>
              </a:rPr>
              <a:t>cells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forming</a:t>
            </a:r>
            <a:r>
              <a:rPr dirty="0">
                <a:latin typeface="Times New Roman"/>
                <a:cs typeface="Times New Roman"/>
              </a:rPr>
              <a:t> 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z="21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ventral</a:t>
            </a:r>
            <a:r>
              <a:rPr sz="21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1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</a:t>
            </a:r>
            <a:r>
              <a:rPr sz="21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walls </a:t>
            </a:r>
            <a:r>
              <a:rPr sz="21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1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1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somite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ts val="2155"/>
              </a:lnSpc>
            </a:pPr>
            <a:r>
              <a:rPr spc="-5" dirty="0">
                <a:latin typeface="Times New Roman"/>
                <a:cs typeface="Times New Roman"/>
              </a:rPr>
              <a:t>lose </a:t>
            </a:r>
            <a:r>
              <a:rPr dirty="0">
                <a:latin typeface="Times New Roman"/>
                <a:cs typeface="Times New Roman"/>
              </a:rPr>
              <a:t>their </a:t>
            </a:r>
            <a:r>
              <a:rPr spc="-5" dirty="0">
                <a:latin typeface="Times New Roman"/>
                <a:cs typeface="Times New Roman"/>
              </a:rPr>
              <a:t>compact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organization,</a:t>
            </a:r>
            <a:endParaRPr>
              <a:latin typeface="Times New Roman"/>
              <a:cs typeface="Times New Roman"/>
            </a:endParaRPr>
          </a:p>
          <a:p>
            <a:pPr marL="621665" marR="614680" algn="ctr"/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shift</a:t>
            </a:r>
            <a:r>
              <a:rPr dirty="0">
                <a:latin typeface="Times New Roman"/>
                <a:cs typeface="Times New Roman"/>
              </a:rPr>
              <a:t> their </a:t>
            </a:r>
            <a:r>
              <a:rPr spc="-5" dirty="0">
                <a:latin typeface="Times New Roman"/>
                <a:cs typeface="Times New Roman"/>
              </a:rPr>
              <a:t>position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-5" dirty="0">
                <a:latin typeface="Times New Roman"/>
                <a:cs typeface="Times New Roman"/>
              </a:rPr>
              <a:t>surround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notochord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These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collectively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known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endParaRPr>
              <a:latin typeface="Times New Roman"/>
              <a:cs typeface="Times New Roman"/>
            </a:endParaRPr>
          </a:p>
          <a:p>
            <a:pPr marL="635" algn="ctr">
              <a:lnSpc>
                <a:spcPts val="3795"/>
              </a:lnSpc>
            </a:pP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SCLEROTOME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4000" y="2878836"/>
            <a:ext cx="2499360" cy="3156585"/>
            <a:chOff x="0" y="2878835"/>
            <a:chExt cx="2499360" cy="31565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30" y="2906263"/>
              <a:ext cx="2124507" cy="29337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878835"/>
              <a:ext cx="2499359" cy="31562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256" y="2924555"/>
              <a:ext cx="2052827" cy="28620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67256" y="2924555"/>
            <a:ext cx="2052955" cy="28625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0175" marR="124460" indent="635" algn="ctr">
              <a:spcBef>
                <a:spcPts val="310"/>
              </a:spcBef>
            </a:pPr>
            <a:r>
              <a:rPr b="1" spc="-5" dirty="0">
                <a:latin typeface="Times New Roman"/>
                <a:cs typeface="Times New Roman"/>
              </a:rPr>
              <a:t>They </a:t>
            </a:r>
            <a:r>
              <a:rPr b="1" dirty="0">
                <a:latin typeface="Times New Roman"/>
                <a:cs typeface="Times New Roman"/>
              </a:rPr>
              <a:t>will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surround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spinal </a:t>
            </a:r>
            <a:r>
              <a:rPr b="1" dirty="0">
                <a:latin typeface="Times New Roman"/>
                <a:cs typeface="Times New Roman"/>
              </a:rPr>
              <a:t>cord </a:t>
            </a: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notochord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</a:t>
            </a:r>
            <a:endParaRPr>
              <a:latin typeface="Times New Roman"/>
              <a:cs typeface="Times New Roman"/>
            </a:endParaRPr>
          </a:p>
          <a:p>
            <a:pPr marL="635" algn="ctr">
              <a:lnSpc>
                <a:spcPts val="4260"/>
              </a:lnSpc>
            </a:pPr>
            <a:r>
              <a:rPr sz="3600" b="1" spc="-5" dirty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  <a:p>
            <a:pPr marL="125730" marR="116839" algn="ctr">
              <a:lnSpc>
                <a:spcPts val="4240"/>
              </a:lnSpc>
              <a:spcBef>
                <a:spcPts val="204"/>
              </a:spcBef>
            </a:pPr>
            <a:r>
              <a:rPr sz="3600" b="1" spc="-5" dirty="0">
                <a:latin typeface="Times New Roman"/>
                <a:cs typeface="Times New Roman"/>
              </a:rPr>
              <a:t>vertebral  </a:t>
            </a:r>
            <a:r>
              <a:rPr sz="3600" b="1" dirty="0">
                <a:latin typeface="Times New Roman"/>
                <a:cs typeface="Times New Roman"/>
              </a:rPr>
              <a:t>column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53360" y="1981200"/>
            <a:ext cx="6870700" cy="4453255"/>
            <a:chOff x="1050036" y="2144280"/>
            <a:chExt cx="6870700" cy="445325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036" y="2144280"/>
              <a:ext cx="969289" cy="8107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8486" y="2173478"/>
              <a:ext cx="875474" cy="7160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98486" y="2173478"/>
              <a:ext cx="875665" cy="716280"/>
            </a:xfrm>
            <a:custGeom>
              <a:avLst/>
              <a:gdLst/>
              <a:ahLst/>
              <a:cxnLst/>
              <a:rect l="l" t="t" r="r" b="b"/>
              <a:pathLst>
                <a:path w="875664" h="716280">
                  <a:moveTo>
                    <a:pt x="62814" y="316357"/>
                  </a:moveTo>
                  <a:lnTo>
                    <a:pt x="131330" y="416306"/>
                  </a:lnTo>
                  <a:lnTo>
                    <a:pt x="738441" y="0"/>
                  </a:lnTo>
                  <a:lnTo>
                    <a:pt x="875474" y="199898"/>
                  </a:lnTo>
                  <a:lnTo>
                    <a:pt x="268414" y="616076"/>
                  </a:lnTo>
                  <a:lnTo>
                    <a:pt x="336867" y="716026"/>
                  </a:lnTo>
                  <a:lnTo>
                    <a:pt x="0" y="653288"/>
                  </a:lnTo>
                  <a:lnTo>
                    <a:pt x="62814" y="31635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2156" y="2592324"/>
              <a:ext cx="5148072" cy="40050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7595" y="2339340"/>
              <a:ext cx="1543812" cy="22570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30268" y="2358771"/>
              <a:ext cx="1294130" cy="2007235"/>
            </a:xfrm>
            <a:custGeom>
              <a:avLst/>
              <a:gdLst/>
              <a:ahLst/>
              <a:cxnLst/>
              <a:rect l="l" t="t" r="r" b="b"/>
              <a:pathLst>
                <a:path w="1294129" h="2007235">
                  <a:moveTo>
                    <a:pt x="1157168" y="1895693"/>
                  </a:moveTo>
                  <a:lnTo>
                    <a:pt x="1149921" y="1896554"/>
                  </a:lnTo>
                  <a:lnTo>
                    <a:pt x="1143531" y="1900082"/>
                  </a:lnTo>
                  <a:lnTo>
                    <a:pt x="1138809" y="1906015"/>
                  </a:lnTo>
                  <a:lnTo>
                    <a:pt x="1136759" y="1913310"/>
                  </a:lnTo>
                  <a:lnTo>
                    <a:pt x="1137650" y="1920557"/>
                  </a:lnTo>
                  <a:lnTo>
                    <a:pt x="1141184" y="1926947"/>
                  </a:lnTo>
                  <a:lnTo>
                    <a:pt x="1147064" y="1931670"/>
                  </a:lnTo>
                  <a:lnTo>
                    <a:pt x="1293876" y="2006853"/>
                  </a:lnTo>
                  <a:lnTo>
                    <a:pt x="1292994" y="1985264"/>
                  </a:lnTo>
                  <a:lnTo>
                    <a:pt x="1257554" y="1985264"/>
                  </a:lnTo>
                  <a:lnTo>
                    <a:pt x="1219643" y="1926035"/>
                  </a:lnTo>
                  <a:lnTo>
                    <a:pt x="1164463" y="1897760"/>
                  </a:lnTo>
                  <a:lnTo>
                    <a:pt x="1157168" y="1895693"/>
                  </a:lnTo>
                  <a:close/>
                </a:path>
                <a:path w="1294129" h="2007235">
                  <a:moveTo>
                    <a:pt x="1219643" y="1926035"/>
                  </a:moveTo>
                  <a:lnTo>
                    <a:pt x="1257554" y="1985264"/>
                  </a:lnTo>
                  <a:lnTo>
                    <a:pt x="1272370" y="1975739"/>
                  </a:lnTo>
                  <a:lnTo>
                    <a:pt x="1254506" y="1975739"/>
                  </a:lnTo>
                  <a:lnTo>
                    <a:pt x="1253162" y="1943211"/>
                  </a:lnTo>
                  <a:lnTo>
                    <a:pt x="1219643" y="1926035"/>
                  </a:lnTo>
                  <a:close/>
                </a:path>
                <a:path w="1294129" h="2007235">
                  <a:moveTo>
                    <a:pt x="1267333" y="1823720"/>
                  </a:moveTo>
                  <a:lnTo>
                    <a:pt x="1259974" y="1825565"/>
                  </a:lnTo>
                  <a:lnTo>
                    <a:pt x="1254093" y="1829911"/>
                  </a:lnTo>
                  <a:lnTo>
                    <a:pt x="1250259" y="1836114"/>
                  </a:lnTo>
                  <a:lnTo>
                    <a:pt x="1249045" y="1843531"/>
                  </a:lnTo>
                  <a:lnTo>
                    <a:pt x="1251600" y="1905387"/>
                  </a:lnTo>
                  <a:lnTo>
                    <a:pt x="1289558" y="1964689"/>
                  </a:lnTo>
                  <a:lnTo>
                    <a:pt x="1257554" y="1985264"/>
                  </a:lnTo>
                  <a:lnTo>
                    <a:pt x="1292994" y="1985264"/>
                  </a:lnTo>
                  <a:lnTo>
                    <a:pt x="1287145" y="1842008"/>
                  </a:lnTo>
                  <a:lnTo>
                    <a:pt x="1285317" y="1834649"/>
                  </a:lnTo>
                  <a:lnTo>
                    <a:pt x="1281001" y="1828768"/>
                  </a:lnTo>
                  <a:lnTo>
                    <a:pt x="1274804" y="1824934"/>
                  </a:lnTo>
                  <a:lnTo>
                    <a:pt x="1267333" y="1823720"/>
                  </a:lnTo>
                  <a:close/>
                </a:path>
                <a:path w="1294129" h="2007235">
                  <a:moveTo>
                    <a:pt x="1253162" y="1943211"/>
                  </a:moveTo>
                  <a:lnTo>
                    <a:pt x="1254506" y="1975739"/>
                  </a:lnTo>
                  <a:lnTo>
                    <a:pt x="1282192" y="1958085"/>
                  </a:lnTo>
                  <a:lnTo>
                    <a:pt x="1253162" y="1943211"/>
                  </a:lnTo>
                  <a:close/>
                </a:path>
                <a:path w="1294129" h="2007235">
                  <a:moveTo>
                    <a:pt x="1251600" y="1905387"/>
                  </a:moveTo>
                  <a:lnTo>
                    <a:pt x="1253162" y="1943211"/>
                  </a:lnTo>
                  <a:lnTo>
                    <a:pt x="1282192" y="1958085"/>
                  </a:lnTo>
                  <a:lnTo>
                    <a:pt x="1254506" y="1975739"/>
                  </a:lnTo>
                  <a:lnTo>
                    <a:pt x="1272370" y="1975739"/>
                  </a:lnTo>
                  <a:lnTo>
                    <a:pt x="1289558" y="1964689"/>
                  </a:lnTo>
                  <a:lnTo>
                    <a:pt x="1251600" y="1905387"/>
                  </a:lnTo>
                  <a:close/>
                </a:path>
                <a:path w="1294129" h="2007235">
                  <a:moveTo>
                    <a:pt x="32004" y="0"/>
                  </a:moveTo>
                  <a:lnTo>
                    <a:pt x="0" y="20574"/>
                  </a:lnTo>
                  <a:lnTo>
                    <a:pt x="1219643" y="1926035"/>
                  </a:lnTo>
                  <a:lnTo>
                    <a:pt x="1253162" y="1943211"/>
                  </a:lnTo>
                  <a:lnTo>
                    <a:pt x="1251600" y="1905387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9491" y="4261091"/>
              <a:ext cx="551700" cy="5517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92089" y="428040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57608" y="127966"/>
                  </a:moveTo>
                  <a:lnTo>
                    <a:pt x="50720" y="130381"/>
                  </a:lnTo>
                  <a:lnTo>
                    <a:pt x="45237" y="135201"/>
                  </a:lnTo>
                  <a:lnTo>
                    <a:pt x="41910" y="141986"/>
                  </a:lnTo>
                  <a:lnTo>
                    <a:pt x="0" y="301498"/>
                  </a:lnTo>
                  <a:lnTo>
                    <a:pt x="50270" y="288290"/>
                  </a:lnTo>
                  <a:lnTo>
                    <a:pt x="40132" y="288290"/>
                  </a:lnTo>
                  <a:lnTo>
                    <a:pt x="13208" y="261366"/>
                  </a:lnTo>
                  <a:lnTo>
                    <a:pt x="62976" y="211597"/>
                  </a:lnTo>
                  <a:lnTo>
                    <a:pt x="78739" y="151638"/>
                  </a:lnTo>
                  <a:lnTo>
                    <a:pt x="79170" y="144095"/>
                  </a:lnTo>
                  <a:lnTo>
                    <a:pt x="76755" y="137207"/>
                  </a:lnTo>
                  <a:lnTo>
                    <a:pt x="71935" y="131724"/>
                  </a:lnTo>
                  <a:lnTo>
                    <a:pt x="65150" y="128397"/>
                  </a:lnTo>
                  <a:lnTo>
                    <a:pt x="57608" y="127966"/>
                  </a:lnTo>
                  <a:close/>
                </a:path>
                <a:path w="301625" h="301625">
                  <a:moveTo>
                    <a:pt x="62976" y="211597"/>
                  </a:moveTo>
                  <a:lnTo>
                    <a:pt x="13208" y="261366"/>
                  </a:lnTo>
                  <a:lnTo>
                    <a:pt x="40132" y="288290"/>
                  </a:lnTo>
                  <a:lnTo>
                    <a:pt x="48768" y="279654"/>
                  </a:lnTo>
                  <a:lnTo>
                    <a:pt x="45085" y="279654"/>
                  </a:lnTo>
                  <a:lnTo>
                    <a:pt x="21844" y="256413"/>
                  </a:lnTo>
                  <a:lnTo>
                    <a:pt x="53376" y="248114"/>
                  </a:lnTo>
                  <a:lnTo>
                    <a:pt x="62976" y="211597"/>
                  </a:lnTo>
                  <a:close/>
                </a:path>
                <a:path w="301625" h="301625">
                  <a:moveTo>
                    <a:pt x="157349" y="222309"/>
                  </a:moveTo>
                  <a:lnTo>
                    <a:pt x="149733" y="222758"/>
                  </a:lnTo>
                  <a:lnTo>
                    <a:pt x="89925" y="238496"/>
                  </a:lnTo>
                  <a:lnTo>
                    <a:pt x="40132" y="288290"/>
                  </a:lnTo>
                  <a:lnTo>
                    <a:pt x="50270" y="288290"/>
                  </a:lnTo>
                  <a:lnTo>
                    <a:pt x="159512" y="259588"/>
                  </a:lnTo>
                  <a:lnTo>
                    <a:pt x="166296" y="256260"/>
                  </a:lnTo>
                  <a:lnTo>
                    <a:pt x="171116" y="250777"/>
                  </a:lnTo>
                  <a:lnTo>
                    <a:pt x="173531" y="243889"/>
                  </a:lnTo>
                  <a:lnTo>
                    <a:pt x="173100" y="236347"/>
                  </a:lnTo>
                  <a:lnTo>
                    <a:pt x="169771" y="229508"/>
                  </a:lnTo>
                  <a:lnTo>
                    <a:pt x="164274" y="224694"/>
                  </a:lnTo>
                  <a:lnTo>
                    <a:pt x="157349" y="222309"/>
                  </a:lnTo>
                  <a:close/>
                </a:path>
                <a:path w="301625" h="301625">
                  <a:moveTo>
                    <a:pt x="53376" y="248114"/>
                  </a:moveTo>
                  <a:lnTo>
                    <a:pt x="21844" y="256413"/>
                  </a:lnTo>
                  <a:lnTo>
                    <a:pt x="45085" y="279654"/>
                  </a:lnTo>
                  <a:lnTo>
                    <a:pt x="53376" y="248114"/>
                  </a:lnTo>
                  <a:close/>
                </a:path>
                <a:path w="301625" h="301625">
                  <a:moveTo>
                    <a:pt x="89925" y="238496"/>
                  </a:moveTo>
                  <a:lnTo>
                    <a:pt x="53376" y="248114"/>
                  </a:lnTo>
                  <a:lnTo>
                    <a:pt x="45085" y="279654"/>
                  </a:lnTo>
                  <a:lnTo>
                    <a:pt x="48768" y="279654"/>
                  </a:lnTo>
                  <a:lnTo>
                    <a:pt x="89925" y="238496"/>
                  </a:lnTo>
                  <a:close/>
                </a:path>
                <a:path w="301625" h="301625">
                  <a:moveTo>
                    <a:pt x="274574" y="0"/>
                  </a:moveTo>
                  <a:lnTo>
                    <a:pt x="62976" y="211597"/>
                  </a:lnTo>
                  <a:lnTo>
                    <a:pt x="53376" y="248114"/>
                  </a:lnTo>
                  <a:lnTo>
                    <a:pt x="89925" y="238496"/>
                  </a:lnTo>
                  <a:lnTo>
                    <a:pt x="301498" y="26924"/>
                  </a:lnTo>
                  <a:lnTo>
                    <a:pt x="27457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6795" y="4175709"/>
              <a:ext cx="614197" cy="42067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49595" y="4251658"/>
              <a:ext cx="363855" cy="168910"/>
            </a:xfrm>
            <a:custGeom>
              <a:avLst/>
              <a:gdLst/>
              <a:ahLst/>
              <a:cxnLst/>
              <a:rect l="l" t="t" r="r" b="b"/>
              <a:pathLst>
                <a:path w="363854" h="168910">
                  <a:moveTo>
                    <a:pt x="253881" y="111696"/>
                  </a:moveTo>
                  <a:lnTo>
                    <a:pt x="195452" y="131746"/>
                  </a:lnTo>
                  <a:lnTo>
                    <a:pt x="188872" y="135572"/>
                  </a:lnTo>
                  <a:lnTo>
                    <a:pt x="184435" y="141398"/>
                  </a:lnTo>
                  <a:lnTo>
                    <a:pt x="182522" y="148462"/>
                  </a:lnTo>
                  <a:lnTo>
                    <a:pt x="183514" y="156003"/>
                  </a:lnTo>
                  <a:lnTo>
                    <a:pt x="187358" y="162510"/>
                  </a:lnTo>
                  <a:lnTo>
                    <a:pt x="193214" y="166909"/>
                  </a:lnTo>
                  <a:lnTo>
                    <a:pt x="200284" y="168808"/>
                  </a:lnTo>
                  <a:lnTo>
                    <a:pt x="207771" y="167814"/>
                  </a:lnTo>
                  <a:lnTo>
                    <a:pt x="330937" y="125523"/>
                  </a:lnTo>
                  <a:lnTo>
                    <a:pt x="322960" y="125523"/>
                  </a:lnTo>
                  <a:lnTo>
                    <a:pt x="253881" y="111696"/>
                  </a:lnTo>
                  <a:close/>
                </a:path>
                <a:path w="363854" h="168910">
                  <a:moveTo>
                    <a:pt x="289655" y="99421"/>
                  </a:moveTo>
                  <a:lnTo>
                    <a:pt x="253881" y="111696"/>
                  </a:lnTo>
                  <a:lnTo>
                    <a:pt x="322960" y="125523"/>
                  </a:lnTo>
                  <a:lnTo>
                    <a:pt x="323853" y="121078"/>
                  </a:lnTo>
                  <a:lnTo>
                    <a:pt x="314070" y="121078"/>
                  </a:lnTo>
                  <a:lnTo>
                    <a:pt x="289655" y="99421"/>
                  </a:lnTo>
                  <a:close/>
                </a:path>
                <a:path w="363854" h="168910">
                  <a:moveTo>
                    <a:pt x="226615" y="0"/>
                  </a:moveTo>
                  <a:lnTo>
                    <a:pt x="219533" y="1835"/>
                  </a:lnTo>
                  <a:lnTo>
                    <a:pt x="213487" y="6397"/>
                  </a:lnTo>
                  <a:lnTo>
                    <a:pt x="209690" y="12944"/>
                  </a:lnTo>
                  <a:lnTo>
                    <a:pt x="208740" y="20192"/>
                  </a:lnTo>
                  <a:lnTo>
                    <a:pt x="210575" y="27275"/>
                  </a:lnTo>
                  <a:lnTo>
                    <a:pt x="215137" y="33321"/>
                  </a:lnTo>
                  <a:lnTo>
                    <a:pt x="261417" y="74372"/>
                  </a:lnTo>
                  <a:lnTo>
                    <a:pt x="330453" y="88185"/>
                  </a:lnTo>
                  <a:lnTo>
                    <a:pt x="322960" y="125523"/>
                  </a:lnTo>
                  <a:lnTo>
                    <a:pt x="330937" y="125523"/>
                  </a:lnTo>
                  <a:lnTo>
                    <a:pt x="363854" y="114220"/>
                  </a:lnTo>
                  <a:lnTo>
                    <a:pt x="240410" y="4746"/>
                  </a:lnTo>
                  <a:lnTo>
                    <a:pt x="233864" y="950"/>
                  </a:lnTo>
                  <a:lnTo>
                    <a:pt x="226615" y="0"/>
                  </a:lnTo>
                  <a:close/>
                </a:path>
                <a:path w="363854" h="168910">
                  <a:moveTo>
                    <a:pt x="320547" y="88820"/>
                  </a:moveTo>
                  <a:lnTo>
                    <a:pt x="289655" y="99421"/>
                  </a:lnTo>
                  <a:lnTo>
                    <a:pt x="314070" y="121078"/>
                  </a:lnTo>
                  <a:lnTo>
                    <a:pt x="320547" y="88820"/>
                  </a:lnTo>
                  <a:close/>
                </a:path>
                <a:path w="363854" h="168910">
                  <a:moveTo>
                    <a:pt x="330326" y="88820"/>
                  </a:moveTo>
                  <a:lnTo>
                    <a:pt x="320547" y="88820"/>
                  </a:lnTo>
                  <a:lnTo>
                    <a:pt x="314070" y="121078"/>
                  </a:lnTo>
                  <a:lnTo>
                    <a:pt x="323853" y="121078"/>
                  </a:lnTo>
                  <a:lnTo>
                    <a:pt x="330326" y="88820"/>
                  </a:lnTo>
                  <a:close/>
                </a:path>
                <a:path w="363854" h="168910">
                  <a:moveTo>
                    <a:pt x="7365" y="23542"/>
                  </a:moveTo>
                  <a:lnTo>
                    <a:pt x="0" y="60880"/>
                  </a:lnTo>
                  <a:lnTo>
                    <a:pt x="253881" y="111696"/>
                  </a:lnTo>
                  <a:lnTo>
                    <a:pt x="289655" y="99421"/>
                  </a:lnTo>
                  <a:lnTo>
                    <a:pt x="261417" y="74372"/>
                  </a:lnTo>
                  <a:lnTo>
                    <a:pt x="7365" y="23542"/>
                  </a:lnTo>
                  <a:close/>
                </a:path>
                <a:path w="363854" h="168910">
                  <a:moveTo>
                    <a:pt x="261417" y="74372"/>
                  </a:moveTo>
                  <a:lnTo>
                    <a:pt x="289655" y="99421"/>
                  </a:lnTo>
                  <a:lnTo>
                    <a:pt x="320547" y="88820"/>
                  </a:lnTo>
                  <a:lnTo>
                    <a:pt x="330326" y="88820"/>
                  </a:lnTo>
                  <a:lnTo>
                    <a:pt x="330453" y="88185"/>
                  </a:lnTo>
                  <a:lnTo>
                    <a:pt x="261417" y="7437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4520" y="597345"/>
            <a:ext cx="8981440" cy="1227455"/>
            <a:chOff x="100520" y="597344"/>
            <a:chExt cx="8981440" cy="1227455"/>
          </a:xfrm>
        </p:grpSpPr>
        <p:sp>
          <p:nvSpPr>
            <p:cNvPr id="3" name="object 3"/>
            <p:cNvSpPr/>
            <p:nvPr/>
          </p:nvSpPr>
          <p:spPr>
            <a:xfrm>
              <a:off x="113537" y="610361"/>
              <a:ext cx="8955405" cy="1201420"/>
            </a:xfrm>
            <a:custGeom>
              <a:avLst/>
              <a:gdLst/>
              <a:ahLst/>
              <a:cxnLst/>
              <a:rect l="l" t="t" r="r" b="b"/>
              <a:pathLst>
                <a:path w="8955405" h="1201420">
                  <a:moveTo>
                    <a:pt x="0" y="1200912"/>
                  </a:moveTo>
                  <a:lnTo>
                    <a:pt x="8955024" y="1200912"/>
                  </a:lnTo>
                  <a:lnTo>
                    <a:pt x="8955024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97121" y="1175004"/>
              <a:ext cx="2005964" cy="21590"/>
            </a:xfrm>
            <a:custGeom>
              <a:avLst/>
              <a:gdLst/>
              <a:ahLst/>
              <a:cxnLst/>
              <a:rect l="l" t="t" r="r" b="b"/>
              <a:pathLst>
                <a:path w="2005964" h="21590">
                  <a:moveTo>
                    <a:pt x="2005583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005583" y="21336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15821" y="635253"/>
            <a:ext cx="8707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At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middle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epiblast another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swelling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called</a:t>
            </a:r>
            <a:endParaRPr>
              <a:latin typeface="Times New Roman"/>
              <a:cs typeface="Times New Roman"/>
            </a:endParaRPr>
          </a:p>
          <a:p>
            <a:pPr marL="1407795" algn="ctr"/>
            <a:r>
              <a:rPr b="1" dirty="0">
                <a:latin typeface="Times New Roman"/>
                <a:cs typeface="Times New Roman"/>
              </a:rPr>
              <a:t>1-</a:t>
            </a:r>
            <a:r>
              <a:rPr b="1" spc="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neural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plate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appears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neural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plate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replaces 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receding </a:t>
            </a:r>
            <a:r>
              <a:rPr b="1" dirty="0">
                <a:latin typeface="Times New Roman"/>
                <a:cs typeface="Times New Roman"/>
              </a:rPr>
              <a:t>primitive</a:t>
            </a:r>
            <a:r>
              <a:rPr b="1" spc="-10" dirty="0">
                <a:latin typeface="Times New Roman"/>
                <a:cs typeface="Times New Roman"/>
              </a:rPr>
              <a:t> streak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dirty="0">
                <a:latin typeface="Times New Roman"/>
                <a:cs typeface="Times New Roman"/>
              </a:rPr>
              <a:t>closes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pore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formed</a:t>
            </a:r>
            <a:r>
              <a:rPr b="1" spc="-10" dirty="0">
                <a:latin typeface="Times New Roman"/>
                <a:cs typeface="Times New Roman"/>
              </a:rPr>
              <a:t> before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6692" y="1139697"/>
            <a:ext cx="8954770" cy="5439410"/>
            <a:chOff x="202692" y="1139697"/>
            <a:chExt cx="8954770" cy="54394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2057400"/>
              <a:ext cx="4645921" cy="441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06645" y="2044445"/>
              <a:ext cx="4737735" cy="4445635"/>
            </a:xfrm>
            <a:custGeom>
              <a:avLst/>
              <a:gdLst/>
              <a:ahLst/>
              <a:cxnLst/>
              <a:rect l="l" t="t" r="r" b="b"/>
              <a:pathLst>
                <a:path w="4737734" h="4445635">
                  <a:moveTo>
                    <a:pt x="0" y="4445508"/>
                  </a:moveTo>
                  <a:lnTo>
                    <a:pt x="4737354" y="4445508"/>
                  </a:lnTo>
                </a:path>
                <a:path w="4737734" h="4445635">
                  <a:moveTo>
                    <a:pt x="4737354" y="0"/>
                  </a:moveTo>
                  <a:lnTo>
                    <a:pt x="0" y="0"/>
                  </a:lnTo>
                  <a:lnTo>
                    <a:pt x="0" y="4445508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8643" y="1139697"/>
              <a:ext cx="798830" cy="2290445"/>
            </a:xfrm>
            <a:custGeom>
              <a:avLst/>
              <a:gdLst/>
              <a:ahLst/>
              <a:cxnLst/>
              <a:rect l="l" t="t" r="r" b="b"/>
              <a:pathLst>
                <a:path w="798829" h="2290445">
                  <a:moveTo>
                    <a:pt x="701802" y="2191892"/>
                  </a:moveTo>
                  <a:lnTo>
                    <a:pt x="693547" y="2192401"/>
                  </a:lnTo>
                  <a:lnTo>
                    <a:pt x="688848" y="2197735"/>
                  </a:lnTo>
                  <a:lnTo>
                    <a:pt x="684149" y="2203196"/>
                  </a:lnTo>
                  <a:lnTo>
                    <a:pt x="684657" y="2211324"/>
                  </a:lnTo>
                  <a:lnTo>
                    <a:pt x="690140" y="2216042"/>
                  </a:lnTo>
                  <a:lnTo>
                    <a:pt x="774319" y="2290064"/>
                  </a:lnTo>
                  <a:lnTo>
                    <a:pt x="778549" y="2269871"/>
                  </a:lnTo>
                  <a:lnTo>
                    <a:pt x="753872" y="2269871"/>
                  </a:lnTo>
                  <a:lnTo>
                    <a:pt x="738701" y="2224356"/>
                  </a:lnTo>
                  <a:lnTo>
                    <a:pt x="701802" y="2191892"/>
                  </a:lnTo>
                  <a:close/>
                </a:path>
                <a:path w="798829" h="2290445">
                  <a:moveTo>
                    <a:pt x="738701" y="2224356"/>
                  </a:moveTo>
                  <a:lnTo>
                    <a:pt x="753872" y="2269871"/>
                  </a:lnTo>
                  <a:lnTo>
                    <a:pt x="774340" y="2263013"/>
                  </a:lnTo>
                  <a:lnTo>
                    <a:pt x="753491" y="2263013"/>
                  </a:lnTo>
                  <a:lnTo>
                    <a:pt x="758022" y="2241355"/>
                  </a:lnTo>
                  <a:lnTo>
                    <a:pt x="738701" y="2224356"/>
                  </a:lnTo>
                  <a:close/>
                </a:path>
                <a:path w="798829" h="2290445">
                  <a:moveTo>
                    <a:pt x="780288" y="2163572"/>
                  </a:moveTo>
                  <a:lnTo>
                    <a:pt x="773430" y="2168016"/>
                  </a:lnTo>
                  <a:lnTo>
                    <a:pt x="771906" y="2175002"/>
                  </a:lnTo>
                  <a:lnTo>
                    <a:pt x="763318" y="2216042"/>
                  </a:lnTo>
                  <a:lnTo>
                    <a:pt x="778510" y="2261616"/>
                  </a:lnTo>
                  <a:lnTo>
                    <a:pt x="753872" y="2269871"/>
                  </a:lnTo>
                  <a:lnTo>
                    <a:pt x="778549" y="2269871"/>
                  </a:lnTo>
                  <a:lnTo>
                    <a:pt x="797306" y="2180336"/>
                  </a:lnTo>
                  <a:lnTo>
                    <a:pt x="798830" y="2173351"/>
                  </a:lnTo>
                  <a:lnTo>
                    <a:pt x="794258" y="2166492"/>
                  </a:lnTo>
                  <a:lnTo>
                    <a:pt x="787273" y="2164968"/>
                  </a:lnTo>
                  <a:lnTo>
                    <a:pt x="780288" y="2163572"/>
                  </a:lnTo>
                  <a:close/>
                </a:path>
                <a:path w="798829" h="2290445">
                  <a:moveTo>
                    <a:pt x="758022" y="2241355"/>
                  </a:moveTo>
                  <a:lnTo>
                    <a:pt x="753491" y="2263013"/>
                  </a:lnTo>
                  <a:lnTo>
                    <a:pt x="774700" y="2256028"/>
                  </a:lnTo>
                  <a:lnTo>
                    <a:pt x="758022" y="2241355"/>
                  </a:lnTo>
                  <a:close/>
                </a:path>
                <a:path w="798829" h="2290445">
                  <a:moveTo>
                    <a:pt x="763318" y="2216042"/>
                  </a:moveTo>
                  <a:lnTo>
                    <a:pt x="758022" y="2241355"/>
                  </a:lnTo>
                  <a:lnTo>
                    <a:pt x="774700" y="2256028"/>
                  </a:lnTo>
                  <a:lnTo>
                    <a:pt x="753491" y="2263013"/>
                  </a:lnTo>
                  <a:lnTo>
                    <a:pt x="774340" y="2263013"/>
                  </a:lnTo>
                  <a:lnTo>
                    <a:pt x="778510" y="2261616"/>
                  </a:lnTo>
                  <a:lnTo>
                    <a:pt x="763318" y="2216042"/>
                  </a:lnTo>
                  <a:close/>
                </a:path>
                <a:path w="798829" h="2290445">
                  <a:moveTo>
                    <a:pt x="24637" y="0"/>
                  </a:moveTo>
                  <a:lnTo>
                    <a:pt x="0" y="8127"/>
                  </a:lnTo>
                  <a:lnTo>
                    <a:pt x="738701" y="2224356"/>
                  </a:lnTo>
                  <a:lnTo>
                    <a:pt x="758022" y="2241355"/>
                  </a:lnTo>
                  <a:lnTo>
                    <a:pt x="763312" y="2216023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189583"/>
              <a:ext cx="3691349" cy="43636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5646" y="1892045"/>
              <a:ext cx="3836035" cy="4674235"/>
            </a:xfrm>
            <a:custGeom>
              <a:avLst/>
              <a:gdLst/>
              <a:ahLst/>
              <a:cxnLst/>
              <a:rect l="l" t="t" r="r" b="b"/>
              <a:pathLst>
                <a:path w="3836035" h="4674234">
                  <a:moveTo>
                    <a:pt x="0" y="4674108"/>
                  </a:moveTo>
                  <a:lnTo>
                    <a:pt x="3835908" y="4674108"/>
                  </a:lnTo>
                  <a:lnTo>
                    <a:pt x="3835908" y="0"/>
                  </a:lnTo>
                  <a:lnTo>
                    <a:pt x="0" y="0"/>
                  </a:lnTo>
                  <a:lnTo>
                    <a:pt x="0" y="467410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761" y="30588"/>
            <a:ext cx="4973320" cy="46358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384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800" spc="-5" dirty="0">
                <a:solidFill>
                  <a:srgbClr val="0000CC"/>
                </a:solidFill>
              </a:rPr>
              <a:t>Development</a:t>
            </a:r>
            <a:r>
              <a:rPr sz="2800" spc="10" dirty="0">
                <a:solidFill>
                  <a:srgbClr val="0000CC"/>
                </a:solidFill>
              </a:rPr>
              <a:t> </a:t>
            </a:r>
            <a:r>
              <a:rPr sz="2800" spc="-5" dirty="0">
                <a:solidFill>
                  <a:srgbClr val="0000CC"/>
                </a:solidFill>
              </a:rPr>
              <a:t>of</a:t>
            </a:r>
            <a:r>
              <a:rPr sz="2800" dirty="0">
                <a:solidFill>
                  <a:srgbClr val="0000CC"/>
                </a:solidFill>
              </a:rPr>
              <a:t> </a:t>
            </a:r>
            <a:r>
              <a:rPr sz="2800" spc="-5" dirty="0">
                <a:solidFill>
                  <a:srgbClr val="0000CC"/>
                </a:solidFill>
              </a:rPr>
              <a:t>the</a:t>
            </a:r>
            <a:r>
              <a:rPr sz="2800" spc="-10" dirty="0">
                <a:solidFill>
                  <a:srgbClr val="0000CC"/>
                </a:solidFill>
              </a:rPr>
              <a:t> </a:t>
            </a:r>
            <a:r>
              <a:rPr sz="2800" spc="-5" dirty="0">
                <a:solidFill>
                  <a:srgbClr val="0000CC"/>
                </a:solidFill>
              </a:rPr>
              <a:t>neural</a:t>
            </a:r>
            <a:r>
              <a:rPr sz="2800" spc="-1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tube</a:t>
            </a:r>
            <a:endParaRPr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5566" y="142113"/>
            <a:ext cx="8713704" cy="2368526"/>
            <a:chOff x="-4762" y="71627"/>
            <a:chExt cx="9032875" cy="2625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8895" y="207485"/>
              <a:ext cx="4938895" cy="24898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9915"/>
              <a:ext cx="4183379" cy="2089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" y="71627"/>
              <a:ext cx="4044696" cy="2191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347"/>
              <a:ext cx="4140708" cy="19994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17347"/>
              <a:ext cx="4140835" cy="1999614"/>
            </a:xfrm>
            <a:custGeom>
              <a:avLst/>
              <a:gdLst/>
              <a:ahLst/>
              <a:cxnLst/>
              <a:rect l="l" t="t" r="r" b="b"/>
              <a:pathLst>
                <a:path w="4140835" h="1999614">
                  <a:moveTo>
                    <a:pt x="0" y="1999488"/>
                  </a:moveTo>
                  <a:lnTo>
                    <a:pt x="4140708" y="1999488"/>
                  </a:lnTo>
                  <a:lnTo>
                    <a:pt x="4140708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33911" y="185375"/>
            <a:ext cx="36766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Cells at the dorsolateral portion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somite</a:t>
            </a:r>
            <a:r>
              <a:rPr dirty="0">
                <a:latin typeface="Times New Roman"/>
                <a:cs typeface="Times New Roman"/>
              </a:rPr>
              <a:t> also </a:t>
            </a:r>
            <a:r>
              <a:rPr spc="-5" dirty="0">
                <a:latin typeface="Times New Roman"/>
                <a:cs typeface="Times New Roman"/>
              </a:rPr>
              <a:t>migrate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precursors</a:t>
            </a:r>
            <a:r>
              <a:rPr dirty="0">
                <a:latin typeface="Times New Roman"/>
                <a:cs typeface="Times New Roman"/>
              </a:rPr>
              <a:t> of the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25318" y="612448"/>
            <a:ext cx="4386946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limb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body</a:t>
            </a:r>
            <a:r>
              <a:rPr spc="-40" dirty="0"/>
              <a:t> </a:t>
            </a:r>
            <a:r>
              <a:rPr dirty="0"/>
              <a:t>wall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19429" y="367273"/>
            <a:ext cx="9072371" cy="6033528"/>
            <a:chOff x="-4572" y="367271"/>
            <a:chExt cx="9025255" cy="6495415"/>
          </a:xfrm>
        </p:grpSpPr>
        <p:sp>
          <p:nvSpPr>
            <p:cNvPr id="11" name="object 11"/>
            <p:cNvSpPr/>
            <p:nvPr/>
          </p:nvSpPr>
          <p:spPr>
            <a:xfrm>
              <a:off x="405891" y="1148334"/>
              <a:ext cx="3328670" cy="38100"/>
            </a:xfrm>
            <a:custGeom>
              <a:avLst/>
              <a:gdLst/>
              <a:ahLst/>
              <a:cxnLst/>
              <a:rect l="l" t="t" r="r" b="b"/>
              <a:pathLst>
                <a:path w="3328670" h="38100">
                  <a:moveTo>
                    <a:pt x="332841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8416" y="38100"/>
                  </a:lnTo>
                  <a:lnTo>
                    <a:pt x="3328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3620" y="367271"/>
              <a:ext cx="3854196" cy="10622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36038" y="387604"/>
              <a:ext cx="3604895" cy="862330"/>
            </a:xfrm>
            <a:custGeom>
              <a:avLst/>
              <a:gdLst/>
              <a:ahLst/>
              <a:cxnLst/>
              <a:rect l="l" t="t" r="r" b="b"/>
              <a:pathLst>
                <a:path w="3604895" h="862330">
                  <a:moveTo>
                    <a:pt x="3494687" y="806014"/>
                  </a:moveTo>
                  <a:lnTo>
                    <a:pt x="3435858" y="824992"/>
                  </a:lnTo>
                  <a:lnTo>
                    <a:pt x="3429254" y="828669"/>
                  </a:lnTo>
                  <a:lnTo>
                    <a:pt x="3424745" y="834405"/>
                  </a:lnTo>
                  <a:lnTo>
                    <a:pt x="3422713" y="841404"/>
                  </a:lnTo>
                  <a:lnTo>
                    <a:pt x="3423539" y="848868"/>
                  </a:lnTo>
                  <a:lnTo>
                    <a:pt x="3427218" y="855489"/>
                  </a:lnTo>
                  <a:lnTo>
                    <a:pt x="3432968" y="860028"/>
                  </a:lnTo>
                  <a:lnTo>
                    <a:pt x="3440005" y="862066"/>
                  </a:lnTo>
                  <a:lnTo>
                    <a:pt x="3447541" y="861187"/>
                  </a:lnTo>
                  <a:lnTo>
                    <a:pt x="3571778" y="821182"/>
                  </a:lnTo>
                  <a:lnTo>
                    <a:pt x="3563620" y="821182"/>
                  </a:lnTo>
                  <a:lnTo>
                    <a:pt x="3494687" y="806014"/>
                  </a:lnTo>
                  <a:close/>
                </a:path>
                <a:path w="3604895" h="862330">
                  <a:moveTo>
                    <a:pt x="3530750" y="794381"/>
                  </a:moveTo>
                  <a:lnTo>
                    <a:pt x="3494687" y="806014"/>
                  </a:lnTo>
                  <a:lnTo>
                    <a:pt x="3563620" y="821182"/>
                  </a:lnTo>
                  <a:lnTo>
                    <a:pt x="3564646" y="816483"/>
                  </a:lnTo>
                  <a:lnTo>
                    <a:pt x="3554729" y="816483"/>
                  </a:lnTo>
                  <a:lnTo>
                    <a:pt x="3530750" y="794381"/>
                  </a:lnTo>
                  <a:close/>
                </a:path>
                <a:path w="3604895" h="862330">
                  <a:moveTo>
                    <a:pt x="3469528" y="693816"/>
                  </a:moveTo>
                  <a:lnTo>
                    <a:pt x="3462422" y="695469"/>
                  </a:lnTo>
                  <a:lnTo>
                    <a:pt x="3456304" y="699897"/>
                  </a:lnTo>
                  <a:lnTo>
                    <a:pt x="3452393" y="706372"/>
                  </a:lnTo>
                  <a:lnTo>
                    <a:pt x="3451304" y="713597"/>
                  </a:lnTo>
                  <a:lnTo>
                    <a:pt x="3453001" y="720703"/>
                  </a:lnTo>
                  <a:lnTo>
                    <a:pt x="3457448" y="726821"/>
                  </a:lnTo>
                  <a:lnTo>
                    <a:pt x="3503059" y="768860"/>
                  </a:lnTo>
                  <a:lnTo>
                    <a:pt x="3571748" y="783971"/>
                  </a:lnTo>
                  <a:lnTo>
                    <a:pt x="3563620" y="821182"/>
                  </a:lnTo>
                  <a:lnTo>
                    <a:pt x="3571778" y="821182"/>
                  </a:lnTo>
                  <a:lnTo>
                    <a:pt x="3604514" y="810641"/>
                  </a:lnTo>
                  <a:lnTo>
                    <a:pt x="3483229" y="698881"/>
                  </a:lnTo>
                  <a:lnTo>
                    <a:pt x="3476753" y="694949"/>
                  </a:lnTo>
                  <a:lnTo>
                    <a:pt x="3469528" y="693816"/>
                  </a:lnTo>
                  <a:close/>
                </a:path>
                <a:path w="3604895" h="862330">
                  <a:moveTo>
                    <a:pt x="3561841" y="784351"/>
                  </a:moveTo>
                  <a:lnTo>
                    <a:pt x="3530750" y="794381"/>
                  </a:lnTo>
                  <a:lnTo>
                    <a:pt x="3554729" y="816483"/>
                  </a:lnTo>
                  <a:lnTo>
                    <a:pt x="3561841" y="784351"/>
                  </a:lnTo>
                  <a:close/>
                </a:path>
                <a:path w="3604895" h="862330">
                  <a:moveTo>
                    <a:pt x="3571664" y="784351"/>
                  </a:moveTo>
                  <a:lnTo>
                    <a:pt x="3561841" y="784351"/>
                  </a:lnTo>
                  <a:lnTo>
                    <a:pt x="3554729" y="816483"/>
                  </a:lnTo>
                  <a:lnTo>
                    <a:pt x="3564646" y="816483"/>
                  </a:lnTo>
                  <a:lnTo>
                    <a:pt x="3571664" y="784351"/>
                  </a:lnTo>
                  <a:close/>
                </a:path>
                <a:path w="3604895" h="862330">
                  <a:moveTo>
                    <a:pt x="8128" y="0"/>
                  </a:moveTo>
                  <a:lnTo>
                    <a:pt x="0" y="37084"/>
                  </a:lnTo>
                  <a:lnTo>
                    <a:pt x="3494687" y="806014"/>
                  </a:lnTo>
                  <a:lnTo>
                    <a:pt x="3530750" y="794381"/>
                  </a:lnTo>
                  <a:lnTo>
                    <a:pt x="3503059" y="768860"/>
                  </a:lnTo>
                  <a:lnTo>
                    <a:pt x="8128" y="0"/>
                  </a:lnTo>
                  <a:close/>
                </a:path>
                <a:path w="3604895" h="862330">
                  <a:moveTo>
                    <a:pt x="3503059" y="768860"/>
                  </a:moveTo>
                  <a:lnTo>
                    <a:pt x="3530750" y="794381"/>
                  </a:lnTo>
                  <a:lnTo>
                    <a:pt x="3561841" y="784351"/>
                  </a:lnTo>
                  <a:lnTo>
                    <a:pt x="3571664" y="784351"/>
                  </a:lnTo>
                  <a:lnTo>
                    <a:pt x="3571748" y="783971"/>
                  </a:lnTo>
                  <a:lnTo>
                    <a:pt x="3503059" y="76886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543" y="2331695"/>
              <a:ext cx="3348269" cy="7193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" y="2305799"/>
              <a:ext cx="3360420" cy="8351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64" y="2350008"/>
              <a:ext cx="3276600" cy="647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9664" y="2350008"/>
              <a:ext cx="3276600" cy="647700"/>
            </a:xfrm>
            <a:custGeom>
              <a:avLst/>
              <a:gdLst/>
              <a:ahLst/>
              <a:cxnLst/>
              <a:rect l="l" t="t" r="r" b="b"/>
              <a:pathLst>
                <a:path w="3276600" h="647700">
                  <a:moveTo>
                    <a:pt x="0" y="647700"/>
                  </a:moveTo>
                  <a:lnTo>
                    <a:pt x="3276600" y="647700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719" y="3627105"/>
              <a:ext cx="4355617" cy="19172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972" y="3576827"/>
              <a:ext cx="4334256" cy="21732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832" y="3645408"/>
              <a:ext cx="4283964" cy="18455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9832" y="3645408"/>
              <a:ext cx="4284345" cy="1845945"/>
            </a:xfrm>
            <a:custGeom>
              <a:avLst/>
              <a:gdLst/>
              <a:ahLst/>
              <a:cxnLst/>
              <a:rect l="l" t="t" r="r" b="b"/>
              <a:pathLst>
                <a:path w="4284345" h="1845945">
                  <a:moveTo>
                    <a:pt x="0" y="1845564"/>
                  </a:moveTo>
                  <a:lnTo>
                    <a:pt x="4283964" y="1845564"/>
                  </a:lnTo>
                  <a:lnTo>
                    <a:pt x="4283964" y="0"/>
                  </a:lnTo>
                  <a:lnTo>
                    <a:pt x="0" y="0"/>
                  </a:lnTo>
                  <a:lnTo>
                    <a:pt x="0" y="1845564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6709" y="3440943"/>
              <a:ext cx="3733475" cy="32871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38143" y="576072"/>
              <a:ext cx="4149852" cy="34335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80181" y="765810"/>
              <a:ext cx="3900804" cy="3183255"/>
            </a:xfrm>
            <a:custGeom>
              <a:avLst/>
              <a:gdLst/>
              <a:ahLst/>
              <a:cxnLst/>
              <a:rect l="l" t="t" r="r" b="b"/>
              <a:pathLst>
                <a:path w="3900804" h="3183254">
                  <a:moveTo>
                    <a:pt x="3841955" y="47721"/>
                  </a:moveTo>
                  <a:lnTo>
                    <a:pt x="3804608" y="53559"/>
                  </a:lnTo>
                  <a:lnTo>
                    <a:pt x="0" y="3153537"/>
                  </a:lnTo>
                  <a:lnTo>
                    <a:pt x="24130" y="3183128"/>
                  </a:lnTo>
                  <a:lnTo>
                    <a:pt x="3828675" y="83100"/>
                  </a:lnTo>
                  <a:lnTo>
                    <a:pt x="3841955" y="47721"/>
                  </a:lnTo>
                  <a:close/>
                </a:path>
                <a:path w="3900804" h="3183254">
                  <a:moveTo>
                    <a:pt x="3897169" y="9016"/>
                  </a:moveTo>
                  <a:lnTo>
                    <a:pt x="3859276" y="9016"/>
                  </a:lnTo>
                  <a:lnTo>
                    <a:pt x="3883279" y="38607"/>
                  </a:lnTo>
                  <a:lnTo>
                    <a:pt x="3828675" y="83100"/>
                  </a:lnTo>
                  <a:lnTo>
                    <a:pt x="3806952" y="140969"/>
                  </a:lnTo>
                  <a:lnTo>
                    <a:pt x="3805751" y="148462"/>
                  </a:lnTo>
                  <a:lnTo>
                    <a:pt x="3807444" y="155575"/>
                  </a:lnTo>
                  <a:lnTo>
                    <a:pt x="3811684" y="161543"/>
                  </a:lnTo>
                  <a:lnTo>
                    <a:pt x="3818128" y="165607"/>
                  </a:lnTo>
                  <a:lnTo>
                    <a:pt x="3825565" y="166790"/>
                  </a:lnTo>
                  <a:lnTo>
                    <a:pt x="3832669" y="165068"/>
                  </a:lnTo>
                  <a:lnTo>
                    <a:pt x="3838630" y="160821"/>
                  </a:lnTo>
                  <a:lnTo>
                    <a:pt x="3842639" y="154431"/>
                  </a:lnTo>
                  <a:lnTo>
                    <a:pt x="3897169" y="9016"/>
                  </a:lnTo>
                  <a:close/>
                </a:path>
                <a:path w="3900804" h="3183254">
                  <a:moveTo>
                    <a:pt x="3865869" y="17144"/>
                  </a:moveTo>
                  <a:lnTo>
                    <a:pt x="3853434" y="17144"/>
                  </a:lnTo>
                  <a:lnTo>
                    <a:pt x="3874262" y="42672"/>
                  </a:lnTo>
                  <a:lnTo>
                    <a:pt x="3841955" y="47721"/>
                  </a:lnTo>
                  <a:lnTo>
                    <a:pt x="3828675" y="83100"/>
                  </a:lnTo>
                  <a:lnTo>
                    <a:pt x="3883279" y="38607"/>
                  </a:lnTo>
                  <a:lnTo>
                    <a:pt x="3865869" y="17144"/>
                  </a:lnTo>
                  <a:close/>
                </a:path>
                <a:path w="3900804" h="3183254">
                  <a:moveTo>
                    <a:pt x="3900551" y="0"/>
                  </a:moveTo>
                  <a:lnTo>
                    <a:pt x="3737610" y="25526"/>
                  </a:lnTo>
                  <a:lnTo>
                    <a:pt x="3721735" y="47243"/>
                  </a:lnTo>
                  <a:lnTo>
                    <a:pt x="3724360" y="54350"/>
                  </a:lnTo>
                  <a:lnTo>
                    <a:pt x="3729307" y="59705"/>
                  </a:lnTo>
                  <a:lnTo>
                    <a:pt x="3735897" y="62799"/>
                  </a:lnTo>
                  <a:lnTo>
                    <a:pt x="3743452" y="63118"/>
                  </a:lnTo>
                  <a:lnTo>
                    <a:pt x="3804608" y="53559"/>
                  </a:lnTo>
                  <a:lnTo>
                    <a:pt x="3859276" y="9016"/>
                  </a:lnTo>
                  <a:lnTo>
                    <a:pt x="3897169" y="9016"/>
                  </a:lnTo>
                  <a:lnTo>
                    <a:pt x="3900551" y="0"/>
                  </a:lnTo>
                  <a:close/>
                </a:path>
                <a:path w="3900804" h="3183254">
                  <a:moveTo>
                    <a:pt x="3859276" y="9016"/>
                  </a:moveTo>
                  <a:lnTo>
                    <a:pt x="3804608" y="53559"/>
                  </a:lnTo>
                  <a:lnTo>
                    <a:pt x="3841955" y="47721"/>
                  </a:lnTo>
                  <a:lnTo>
                    <a:pt x="3853434" y="17144"/>
                  </a:lnTo>
                  <a:lnTo>
                    <a:pt x="3865869" y="17144"/>
                  </a:lnTo>
                  <a:lnTo>
                    <a:pt x="3859276" y="9016"/>
                  </a:lnTo>
                  <a:close/>
                </a:path>
                <a:path w="3900804" h="3183254">
                  <a:moveTo>
                    <a:pt x="3853434" y="17144"/>
                  </a:moveTo>
                  <a:lnTo>
                    <a:pt x="3841955" y="47721"/>
                  </a:lnTo>
                  <a:lnTo>
                    <a:pt x="3874262" y="42672"/>
                  </a:lnTo>
                  <a:lnTo>
                    <a:pt x="3853434" y="17144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0104" y="4255020"/>
              <a:ext cx="3421379" cy="7010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22522" y="4274947"/>
              <a:ext cx="3171190" cy="515620"/>
            </a:xfrm>
            <a:custGeom>
              <a:avLst/>
              <a:gdLst/>
              <a:ahLst/>
              <a:cxnLst/>
              <a:rect l="l" t="t" r="r" b="b"/>
              <a:pathLst>
                <a:path w="3171190" h="515620">
                  <a:moveTo>
                    <a:pt x="3061204" y="455186"/>
                  </a:moveTo>
                  <a:lnTo>
                    <a:pt x="3003930" y="478916"/>
                  </a:lnTo>
                  <a:lnTo>
                    <a:pt x="2997680" y="483092"/>
                  </a:lnTo>
                  <a:lnTo>
                    <a:pt x="2993643" y="489172"/>
                  </a:lnTo>
                  <a:lnTo>
                    <a:pt x="2992179" y="496347"/>
                  </a:lnTo>
                  <a:lnTo>
                    <a:pt x="2993644" y="503808"/>
                  </a:lnTo>
                  <a:lnTo>
                    <a:pt x="2997890" y="510059"/>
                  </a:lnTo>
                  <a:lnTo>
                    <a:pt x="3003994" y="514095"/>
                  </a:lnTo>
                  <a:lnTo>
                    <a:pt x="3011146" y="515560"/>
                  </a:lnTo>
                  <a:lnTo>
                    <a:pt x="3018535" y="514095"/>
                  </a:lnTo>
                  <a:lnTo>
                    <a:pt x="3137818" y="464692"/>
                  </a:lnTo>
                  <a:lnTo>
                    <a:pt x="3130930" y="464692"/>
                  </a:lnTo>
                  <a:lnTo>
                    <a:pt x="3061204" y="455186"/>
                  </a:lnTo>
                  <a:close/>
                </a:path>
                <a:path w="3171190" h="515620">
                  <a:moveTo>
                    <a:pt x="3096043" y="440752"/>
                  </a:moveTo>
                  <a:lnTo>
                    <a:pt x="3061204" y="455186"/>
                  </a:lnTo>
                  <a:lnTo>
                    <a:pt x="3130930" y="464692"/>
                  </a:lnTo>
                  <a:lnTo>
                    <a:pt x="3131456" y="460882"/>
                  </a:lnTo>
                  <a:lnTo>
                    <a:pt x="3121786" y="460882"/>
                  </a:lnTo>
                  <a:lnTo>
                    <a:pt x="3096043" y="440752"/>
                  </a:lnTo>
                  <a:close/>
                </a:path>
                <a:path w="3171190" h="515620">
                  <a:moveTo>
                    <a:pt x="3026949" y="345455"/>
                  </a:moveTo>
                  <a:lnTo>
                    <a:pt x="3019976" y="347716"/>
                  </a:lnTo>
                  <a:lnTo>
                    <a:pt x="3014218" y="352678"/>
                  </a:lnTo>
                  <a:lnTo>
                    <a:pt x="3010840" y="359417"/>
                  </a:lnTo>
                  <a:lnTo>
                    <a:pt x="3010344" y="366680"/>
                  </a:lnTo>
                  <a:lnTo>
                    <a:pt x="3012610" y="373610"/>
                  </a:lnTo>
                  <a:lnTo>
                    <a:pt x="3017520" y="379348"/>
                  </a:lnTo>
                  <a:lnTo>
                    <a:pt x="3066232" y="417441"/>
                  </a:lnTo>
                  <a:lnTo>
                    <a:pt x="3136137" y="426973"/>
                  </a:lnTo>
                  <a:lnTo>
                    <a:pt x="3130930" y="464692"/>
                  </a:lnTo>
                  <a:lnTo>
                    <a:pt x="3137818" y="464692"/>
                  </a:lnTo>
                  <a:lnTo>
                    <a:pt x="3170935" y="450976"/>
                  </a:lnTo>
                  <a:lnTo>
                    <a:pt x="3041014" y="349376"/>
                  </a:lnTo>
                  <a:lnTo>
                    <a:pt x="3034256" y="345981"/>
                  </a:lnTo>
                  <a:lnTo>
                    <a:pt x="3026949" y="345455"/>
                  </a:lnTo>
                  <a:close/>
                </a:path>
                <a:path w="3171190" h="515620">
                  <a:moveTo>
                    <a:pt x="3126231" y="428244"/>
                  </a:moveTo>
                  <a:lnTo>
                    <a:pt x="3096043" y="440752"/>
                  </a:lnTo>
                  <a:lnTo>
                    <a:pt x="3121786" y="460882"/>
                  </a:lnTo>
                  <a:lnTo>
                    <a:pt x="3126231" y="428244"/>
                  </a:lnTo>
                  <a:close/>
                </a:path>
                <a:path w="3171190" h="515620">
                  <a:moveTo>
                    <a:pt x="3135962" y="428244"/>
                  </a:moveTo>
                  <a:lnTo>
                    <a:pt x="3126231" y="428244"/>
                  </a:lnTo>
                  <a:lnTo>
                    <a:pt x="3121786" y="460882"/>
                  </a:lnTo>
                  <a:lnTo>
                    <a:pt x="3131456" y="460882"/>
                  </a:lnTo>
                  <a:lnTo>
                    <a:pt x="3135962" y="428244"/>
                  </a:lnTo>
                  <a:close/>
                </a:path>
                <a:path w="3171190" h="515620">
                  <a:moveTo>
                    <a:pt x="5079" y="0"/>
                  </a:moveTo>
                  <a:lnTo>
                    <a:pt x="0" y="37845"/>
                  </a:lnTo>
                  <a:lnTo>
                    <a:pt x="3061204" y="455186"/>
                  </a:lnTo>
                  <a:lnTo>
                    <a:pt x="3096043" y="440752"/>
                  </a:lnTo>
                  <a:lnTo>
                    <a:pt x="3066232" y="417441"/>
                  </a:lnTo>
                  <a:lnTo>
                    <a:pt x="5079" y="0"/>
                  </a:lnTo>
                  <a:close/>
                </a:path>
                <a:path w="3171190" h="515620">
                  <a:moveTo>
                    <a:pt x="3066232" y="417441"/>
                  </a:moveTo>
                  <a:lnTo>
                    <a:pt x="3096043" y="440752"/>
                  </a:lnTo>
                  <a:lnTo>
                    <a:pt x="3126231" y="428244"/>
                  </a:lnTo>
                  <a:lnTo>
                    <a:pt x="3135962" y="428244"/>
                  </a:lnTo>
                  <a:lnTo>
                    <a:pt x="3136137" y="426973"/>
                  </a:lnTo>
                  <a:lnTo>
                    <a:pt x="3066232" y="41744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5475740"/>
              <a:ext cx="5969507" cy="138225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6152" y="5466596"/>
              <a:ext cx="3489960" cy="13914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5503164"/>
              <a:ext cx="5926836" cy="13548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5503164"/>
              <a:ext cx="5927090" cy="1355090"/>
            </a:xfrm>
            <a:custGeom>
              <a:avLst/>
              <a:gdLst/>
              <a:ahLst/>
              <a:cxnLst/>
              <a:rect l="l" t="t" r="r" b="b"/>
              <a:pathLst>
                <a:path w="5927090" h="1355090">
                  <a:moveTo>
                    <a:pt x="0" y="1354836"/>
                  </a:moveTo>
                  <a:lnTo>
                    <a:pt x="5926836" y="1354836"/>
                  </a:lnTo>
                  <a:lnTo>
                    <a:pt x="5926836" y="0"/>
                  </a:lnTo>
                  <a:lnTo>
                    <a:pt x="0" y="0"/>
                  </a:lnTo>
                  <a:lnTo>
                    <a:pt x="0" y="135483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51417" y="1046686"/>
            <a:ext cx="4646036" cy="4603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80415" algn="ctr"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musculature</a:t>
            </a:r>
            <a:endParaRPr sz="3600" dirty="0">
              <a:latin typeface="Times New Roman"/>
              <a:cs typeface="Times New Roman"/>
            </a:endParaRPr>
          </a:p>
          <a:p>
            <a:pPr marR="781685" algn="ctr">
              <a:spcBef>
                <a:spcPts val="50"/>
              </a:spcBef>
            </a:pPr>
            <a:r>
              <a:rPr sz="2000" dirty="0">
                <a:latin typeface="Times New Roman"/>
                <a:cs typeface="Times New Roman"/>
              </a:rPr>
              <a:t>(hypomeric)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musculature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3350" marR="1059815" indent="39370">
              <a:lnSpc>
                <a:spcPts val="2160"/>
              </a:lnSpc>
              <a:spcBef>
                <a:spcPts val="5"/>
              </a:spcBef>
            </a:pPr>
            <a:r>
              <a:rPr sz="1900" i="1" spc="-5" dirty="0">
                <a:latin typeface="Times New Roman"/>
                <a:cs typeface="Times New Roman"/>
              </a:rPr>
              <a:t>After </a:t>
            </a:r>
            <a:r>
              <a:rPr sz="1900" i="1" spc="-60" dirty="0">
                <a:latin typeface="Times New Roman"/>
                <a:cs typeface="Times New Roman"/>
              </a:rPr>
              <a:t>migration </a:t>
            </a:r>
            <a:r>
              <a:rPr sz="1900" i="1" spc="10" dirty="0">
                <a:latin typeface="Times New Roman"/>
                <a:cs typeface="Times New Roman"/>
              </a:rPr>
              <a:t>of </a:t>
            </a:r>
            <a:r>
              <a:rPr sz="1900" i="1" spc="-45" dirty="0">
                <a:latin typeface="Times New Roman"/>
                <a:cs typeface="Times New Roman"/>
              </a:rPr>
              <a:t>these </a:t>
            </a:r>
            <a:r>
              <a:rPr sz="1900" i="1" spc="-35" dirty="0">
                <a:latin typeface="Times New Roman"/>
                <a:cs typeface="Times New Roman"/>
              </a:rPr>
              <a:t>muscle </a:t>
            </a:r>
            <a:r>
              <a:rPr sz="1900" i="1" spc="-459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cells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i="1" spc="-85" dirty="0">
                <a:latin typeface="Times New Roman"/>
                <a:cs typeface="Times New Roman"/>
              </a:rPr>
              <a:t>and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cells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of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the</a:t>
            </a:r>
            <a:r>
              <a:rPr sz="1900" i="1" spc="-20" dirty="0">
                <a:latin typeface="Times New Roman"/>
                <a:cs typeface="Times New Roman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sclerotome,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800" dirty="0" smtClean="0">
              <a:latin typeface="Times New Roman"/>
              <a:cs typeface="Times New Roman"/>
            </a:endParaRPr>
          </a:p>
          <a:p>
            <a:pPr marL="12700" marR="290830" algn="ctr"/>
            <a:r>
              <a:rPr sz="2500" b="1" i="1" u="heavy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Cells</a:t>
            </a:r>
            <a:r>
              <a:rPr sz="2500" b="1" i="1" u="heavy" spc="-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25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5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dorsomedial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lang="en-US" sz="2500" b="1" i="1" spc="-50" dirty="0" smtClean="0">
                <a:latin typeface="Times New Roman"/>
                <a:cs typeface="Times New Roman"/>
              </a:rPr>
              <a:t/>
            </a:r>
            <a:br>
              <a:rPr lang="en-US" sz="2500" b="1" i="1" spc="-50" dirty="0" smtClean="0">
                <a:latin typeface="Times New Roman"/>
                <a:cs typeface="Times New Roman"/>
              </a:rPr>
            </a:br>
            <a:r>
              <a:rPr dirty="0" smtClean="0">
                <a:latin typeface="Times New Roman"/>
                <a:cs typeface="Times New Roman"/>
              </a:rPr>
              <a:t>portion </a:t>
            </a:r>
            <a:r>
              <a:rPr spc="-434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somite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proliferate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migrate</a:t>
            </a:r>
            <a:endParaRPr dirty="0">
              <a:latin typeface="Times New Roman"/>
              <a:cs typeface="Times New Roman"/>
            </a:endParaRPr>
          </a:p>
          <a:p>
            <a:pPr marR="279400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</a:p>
          <a:p>
            <a:pPr marR="278130" algn="ctr">
              <a:lnSpc>
                <a:spcPts val="2090"/>
              </a:lnSpc>
            </a:pPr>
            <a:r>
              <a:rPr dirty="0">
                <a:latin typeface="Times New Roman"/>
                <a:cs typeface="Times New Roman"/>
              </a:rPr>
              <a:t>new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layer</a:t>
            </a:r>
            <a:endParaRPr lang="ar-JO" spc="5" dirty="0" smtClean="0">
              <a:latin typeface="Times New Roman"/>
              <a:cs typeface="Times New Roman"/>
            </a:endParaRPr>
          </a:p>
          <a:p>
            <a:pPr marR="278130" algn="ctr">
              <a:lnSpc>
                <a:spcPts val="2090"/>
              </a:lnSpc>
            </a:pPr>
            <a:endParaRPr dirty="0">
              <a:latin typeface="Times New Roman"/>
              <a:cs typeface="Times New Roman"/>
            </a:endParaRPr>
          </a:p>
          <a:p>
            <a:pPr marR="219075" algn="ctr">
              <a:lnSpc>
                <a:spcPts val="4250"/>
              </a:lnSpc>
            </a:pP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spc="-10" dirty="0" smtClean="0">
                <a:latin typeface="Times New Roman"/>
                <a:cs typeface="Times New Roman"/>
              </a:rPr>
              <a:t>MYOTOME</a:t>
            </a:r>
            <a:endParaRPr lang="en-US" sz="3600" b="1" spc="-10" dirty="0" smtClean="0"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25" y="5467817"/>
            <a:ext cx="6629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myotome contributes to muscles of the back (</a:t>
            </a:r>
            <a:r>
              <a:rPr lang="en-US" dirty="0" err="1">
                <a:latin typeface="Times New Roman"/>
                <a:cs typeface="Times New Roman"/>
              </a:rPr>
              <a:t>epaxial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musculature) or </a:t>
            </a:r>
            <a:r>
              <a:rPr lang="en-US" dirty="0" err="1">
                <a:latin typeface="Times New Roman"/>
                <a:cs typeface="Times New Roman"/>
              </a:rPr>
              <a:t>epimeric</a:t>
            </a:r>
            <a:r>
              <a:rPr lang="en-US" dirty="0">
                <a:latin typeface="Times New Roman"/>
                <a:cs typeface="Times New Roman"/>
              </a:rPr>
              <a:t> musculature the extensor muscles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of the vertebral column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10" y="1356112"/>
            <a:ext cx="3733475" cy="32871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9239" y="790968"/>
            <a:ext cx="3170555" cy="1103630"/>
            <a:chOff x="-4762" y="790968"/>
            <a:chExt cx="3170555" cy="11036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8386"/>
              <a:ext cx="3165369" cy="9951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908" y="790968"/>
              <a:ext cx="2368296" cy="1103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6675"/>
              <a:ext cx="3131820" cy="9235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36675"/>
              <a:ext cx="3131820" cy="923925"/>
            </a:xfrm>
            <a:custGeom>
              <a:avLst/>
              <a:gdLst/>
              <a:ahLst/>
              <a:cxnLst/>
              <a:rect l="l" t="t" r="r" b="b"/>
              <a:pathLst>
                <a:path w="3131820" h="923925">
                  <a:moveTo>
                    <a:pt x="0" y="923544"/>
                  </a:moveTo>
                  <a:lnTo>
                    <a:pt x="3131820" y="923544"/>
                  </a:lnTo>
                  <a:lnTo>
                    <a:pt x="313182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8649" y="849966"/>
            <a:ext cx="1981200" cy="8547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00380" marR="5080" indent="-487680">
              <a:lnSpc>
                <a:spcPts val="2160"/>
              </a:lnSpc>
              <a:spcBef>
                <a:spcPts val="270"/>
              </a:spcBef>
            </a:pPr>
            <a:r>
              <a:rPr sz="1900" b="0" i="1" spc="-20" dirty="0"/>
              <a:t>The</a:t>
            </a:r>
            <a:r>
              <a:rPr sz="1900" b="0" i="1" spc="-55" dirty="0"/>
              <a:t> </a:t>
            </a:r>
            <a:r>
              <a:rPr sz="1900" b="0" i="1" spc="-60" dirty="0"/>
              <a:t>remaining</a:t>
            </a:r>
            <a:r>
              <a:rPr sz="1900" b="0" i="1" spc="-50" dirty="0"/>
              <a:t> </a:t>
            </a:r>
            <a:r>
              <a:rPr sz="1900" b="0" i="1" spc="-80" dirty="0"/>
              <a:t>dorsal </a:t>
            </a:r>
            <a:r>
              <a:rPr sz="1900" b="0" i="1" spc="-459" dirty="0"/>
              <a:t> </a:t>
            </a:r>
            <a:r>
              <a:rPr sz="1900" b="0" i="1" spc="-35" dirty="0"/>
              <a:t>epithelium</a:t>
            </a:r>
            <a:endParaRPr sz="1900"/>
          </a:p>
          <a:p>
            <a:pPr marL="12700">
              <a:lnSpc>
                <a:spcPts val="2039"/>
              </a:lnSpc>
            </a:pPr>
            <a:r>
              <a:rPr sz="1800" b="0" spc="-5" dirty="0"/>
              <a:t>forms</a:t>
            </a:r>
            <a:r>
              <a:rPr sz="1800" b="0" spc="-25" dirty="0"/>
              <a:t> </a:t>
            </a:r>
            <a:r>
              <a:rPr sz="1800" b="0" dirty="0"/>
              <a:t>the</a:t>
            </a:r>
            <a:r>
              <a:rPr sz="1800" b="0" spc="-25" dirty="0"/>
              <a:t> </a:t>
            </a:r>
            <a:r>
              <a:rPr sz="1800" b="0" spc="-5" dirty="0"/>
              <a:t>dermatome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1524000" y="1261872"/>
            <a:ext cx="6940550" cy="1606550"/>
            <a:chOff x="0" y="1261872"/>
            <a:chExt cx="6940550" cy="16065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3052" y="1261872"/>
              <a:ext cx="3857244" cy="1606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25978" y="1281303"/>
              <a:ext cx="3607435" cy="1384935"/>
            </a:xfrm>
            <a:custGeom>
              <a:avLst/>
              <a:gdLst/>
              <a:ahLst/>
              <a:cxnLst/>
              <a:rect l="l" t="t" r="r" b="b"/>
              <a:pathLst>
                <a:path w="3607434" h="1384935">
                  <a:moveTo>
                    <a:pt x="3498897" y="1336604"/>
                  </a:moveTo>
                  <a:lnTo>
                    <a:pt x="3438017" y="1347216"/>
                  </a:lnTo>
                  <a:lnTo>
                    <a:pt x="3422523" y="1369187"/>
                  </a:lnTo>
                  <a:lnTo>
                    <a:pt x="3425259" y="1376269"/>
                  </a:lnTo>
                  <a:lnTo>
                    <a:pt x="3430317" y="1381553"/>
                  </a:lnTo>
                  <a:lnTo>
                    <a:pt x="3436971" y="1384528"/>
                  </a:lnTo>
                  <a:lnTo>
                    <a:pt x="3444494" y="1384681"/>
                  </a:lnTo>
                  <a:lnTo>
                    <a:pt x="3579960" y="1361186"/>
                  </a:lnTo>
                  <a:lnTo>
                    <a:pt x="3565017" y="1361186"/>
                  </a:lnTo>
                  <a:lnTo>
                    <a:pt x="3498897" y="1336604"/>
                  </a:lnTo>
                  <a:close/>
                </a:path>
                <a:path w="3607434" h="1384935">
                  <a:moveTo>
                    <a:pt x="3536195" y="1330104"/>
                  </a:moveTo>
                  <a:lnTo>
                    <a:pt x="3498897" y="1336604"/>
                  </a:lnTo>
                  <a:lnTo>
                    <a:pt x="3565017" y="1361186"/>
                  </a:lnTo>
                  <a:lnTo>
                    <a:pt x="3567199" y="1355344"/>
                  </a:lnTo>
                  <a:lnTo>
                    <a:pt x="3556889" y="1355344"/>
                  </a:lnTo>
                  <a:lnTo>
                    <a:pt x="3536195" y="1330104"/>
                  </a:lnTo>
                  <a:close/>
                </a:path>
                <a:path w="3607434" h="1384935">
                  <a:moveTo>
                    <a:pt x="3489642" y="1221993"/>
                  </a:moveTo>
                  <a:lnTo>
                    <a:pt x="3482351" y="1222672"/>
                  </a:lnTo>
                  <a:lnTo>
                    <a:pt x="3475608" y="1226185"/>
                  </a:lnTo>
                  <a:lnTo>
                    <a:pt x="3470836" y="1232070"/>
                  </a:lnTo>
                  <a:lnTo>
                    <a:pt x="3468766" y="1239075"/>
                  </a:lnTo>
                  <a:lnTo>
                    <a:pt x="3469483" y="1246366"/>
                  </a:lnTo>
                  <a:lnTo>
                    <a:pt x="3473069" y="1253109"/>
                  </a:lnTo>
                  <a:lnTo>
                    <a:pt x="3512279" y="1300933"/>
                  </a:lnTo>
                  <a:lnTo>
                    <a:pt x="3578352" y="1325499"/>
                  </a:lnTo>
                  <a:lnTo>
                    <a:pt x="3565017" y="1361186"/>
                  </a:lnTo>
                  <a:lnTo>
                    <a:pt x="3579960" y="1361186"/>
                  </a:lnTo>
                  <a:lnTo>
                    <a:pt x="3607054" y="1356487"/>
                  </a:lnTo>
                  <a:lnTo>
                    <a:pt x="3502532" y="1228852"/>
                  </a:lnTo>
                  <a:lnTo>
                    <a:pt x="3496647" y="1224077"/>
                  </a:lnTo>
                  <a:lnTo>
                    <a:pt x="3489642" y="1221993"/>
                  </a:lnTo>
                  <a:close/>
                </a:path>
                <a:path w="3607434" h="1384935">
                  <a:moveTo>
                    <a:pt x="3568446" y="1324483"/>
                  </a:moveTo>
                  <a:lnTo>
                    <a:pt x="3536195" y="1330104"/>
                  </a:lnTo>
                  <a:lnTo>
                    <a:pt x="3556889" y="1355344"/>
                  </a:lnTo>
                  <a:lnTo>
                    <a:pt x="3568446" y="1324483"/>
                  </a:lnTo>
                  <a:close/>
                </a:path>
                <a:path w="3607434" h="1384935">
                  <a:moveTo>
                    <a:pt x="3575619" y="1324483"/>
                  </a:moveTo>
                  <a:lnTo>
                    <a:pt x="3568446" y="1324483"/>
                  </a:lnTo>
                  <a:lnTo>
                    <a:pt x="3556889" y="1355344"/>
                  </a:lnTo>
                  <a:lnTo>
                    <a:pt x="3567199" y="1355344"/>
                  </a:lnTo>
                  <a:lnTo>
                    <a:pt x="3578352" y="1325499"/>
                  </a:lnTo>
                  <a:lnTo>
                    <a:pt x="3575619" y="1324483"/>
                  </a:lnTo>
                  <a:close/>
                </a:path>
                <a:path w="3607434" h="1384935">
                  <a:moveTo>
                    <a:pt x="13208" y="0"/>
                  </a:moveTo>
                  <a:lnTo>
                    <a:pt x="0" y="35813"/>
                  </a:lnTo>
                  <a:lnTo>
                    <a:pt x="3498897" y="1336604"/>
                  </a:lnTo>
                  <a:lnTo>
                    <a:pt x="3536195" y="1330104"/>
                  </a:lnTo>
                  <a:lnTo>
                    <a:pt x="3512279" y="1300933"/>
                  </a:lnTo>
                  <a:lnTo>
                    <a:pt x="13208" y="0"/>
                  </a:lnTo>
                  <a:close/>
                </a:path>
                <a:path w="3607434" h="1384935">
                  <a:moveTo>
                    <a:pt x="3512279" y="1300933"/>
                  </a:moveTo>
                  <a:lnTo>
                    <a:pt x="3536195" y="1330104"/>
                  </a:lnTo>
                  <a:lnTo>
                    <a:pt x="3568446" y="1324483"/>
                  </a:lnTo>
                  <a:lnTo>
                    <a:pt x="3575619" y="1324483"/>
                  </a:lnTo>
                  <a:lnTo>
                    <a:pt x="3512279" y="1300933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3" y="2033016"/>
              <a:ext cx="4518660" cy="736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014740"/>
              <a:ext cx="4636007" cy="8290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27" y="2060448"/>
              <a:ext cx="4428744" cy="64617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2600" y="3211077"/>
            <a:ext cx="3479291" cy="303732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95628" y="2060448"/>
            <a:ext cx="4429125" cy="577722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dermatomes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dermis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subcutaneous</a:t>
            </a:r>
            <a:r>
              <a:rPr spc="-5" dirty="0">
                <a:latin typeface="Times New Roman"/>
                <a:cs typeface="Times New Roman"/>
              </a:rPr>
              <a:t> tissue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459" y="0"/>
            <a:ext cx="8897305" cy="1676400"/>
            <a:chOff x="-4762" y="0"/>
            <a:chExt cx="9153525" cy="1605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95396"/>
              <a:ext cx="9143999" cy="54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95396"/>
              <a:ext cx="9037319" cy="304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1295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0" y="1295400"/>
                  </a:moveTo>
                  <a:lnTo>
                    <a:pt x="9144000" y="1295400"/>
                  </a:lnTo>
                  <a:lnTo>
                    <a:pt x="9144000" y="0"/>
                  </a:lnTo>
                </a:path>
                <a:path w="9144000" h="1295400">
                  <a:moveTo>
                    <a:pt x="0" y="0"/>
                  </a:moveTo>
                  <a:lnTo>
                    <a:pt x="0" y="1295400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7399" y="86327"/>
            <a:ext cx="816990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8700" marR="5080" indent="-2286635">
              <a:spcBef>
                <a:spcPts val="95"/>
              </a:spcBef>
            </a:pPr>
            <a:r>
              <a:rPr sz="4000" b="0" spc="-145" dirty="0"/>
              <a:t>DERIVATIVES</a:t>
            </a:r>
            <a:r>
              <a:rPr sz="4000" b="0" spc="-10" dirty="0"/>
              <a:t> </a:t>
            </a:r>
            <a:r>
              <a:rPr sz="4000" b="0" spc="-215" dirty="0"/>
              <a:t>OF</a:t>
            </a:r>
            <a:r>
              <a:rPr sz="4000" b="0" spc="10" dirty="0"/>
              <a:t> </a:t>
            </a:r>
            <a:r>
              <a:rPr sz="4000" b="0" spc="-160" dirty="0"/>
              <a:t>THE</a:t>
            </a:r>
            <a:r>
              <a:rPr sz="4000" b="0" dirty="0"/>
              <a:t> </a:t>
            </a:r>
            <a:r>
              <a:rPr sz="4000" b="0" spc="-170" dirty="0"/>
              <a:t>INTERMEDIATE </a:t>
            </a:r>
            <a:r>
              <a:rPr sz="4000" b="0" spc="-985" dirty="0"/>
              <a:t> </a:t>
            </a:r>
            <a:r>
              <a:rPr sz="4000" b="0" spc="-280" dirty="0"/>
              <a:t>MESODERM</a:t>
            </a:r>
            <a:endParaRPr sz="4000" dirty="0"/>
          </a:p>
        </p:txBody>
      </p:sp>
      <p:grpSp>
        <p:nvGrpSpPr>
          <p:cNvPr id="8" name="object 8"/>
          <p:cNvGrpSpPr/>
          <p:nvPr/>
        </p:nvGrpSpPr>
        <p:grpSpPr>
          <a:xfrm>
            <a:off x="1708405" y="2033017"/>
            <a:ext cx="4253865" cy="2684145"/>
            <a:chOff x="184404" y="2033016"/>
            <a:chExt cx="4253865" cy="26841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3" y="2060432"/>
              <a:ext cx="4139197" cy="26563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404" y="2033016"/>
              <a:ext cx="4253484" cy="26715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60" y="2078736"/>
              <a:ext cx="4067555" cy="25847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75459" y="2078736"/>
            <a:ext cx="4067810" cy="2585085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spcBef>
                <a:spcPts val="305"/>
              </a:spcBef>
            </a:pPr>
            <a:r>
              <a:rPr b="1" spc="-5" dirty="0">
                <a:latin typeface="Times New Roman"/>
                <a:cs typeface="Times New Roman"/>
              </a:rPr>
              <a:t>It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gives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off:</a:t>
            </a:r>
            <a:endParaRPr>
              <a:latin typeface="Times New Roman"/>
              <a:cs typeface="Times New Roman"/>
            </a:endParaRPr>
          </a:p>
          <a:p>
            <a:pPr marL="5080" algn="ctr">
              <a:spcBef>
                <a:spcPts val="1500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1-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Urine performing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tubule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 (Kidney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ureter)</a:t>
            </a:r>
            <a:endParaRPr>
              <a:latin typeface="Times New Roman"/>
              <a:cs typeface="Times New Roman"/>
            </a:endParaRPr>
          </a:p>
          <a:p>
            <a:pPr marL="113030" marR="106045" algn="ctr">
              <a:lnSpc>
                <a:spcPts val="4320"/>
              </a:lnSpc>
              <a:spcBef>
                <a:spcPts val="500"/>
              </a:spcBef>
            </a:pP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2-internal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genitalia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in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males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femals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(part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of it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not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all)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0" y="1412746"/>
            <a:ext cx="4572000" cy="49118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146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2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7278" y="2474214"/>
            <a:ext cx="2659380" cy="524510"/>
          </a:xfrm>
          <a:custGeom>
            <a:avLst/>
            <a:gdLst/>
            <a:ahLst/>
            <a:cxnLst/>
            <a:rect l="l" t="t" r="r" b="b"/>
            <a:pathLst>
              <a:path w="2659379" h="524510">
                <a:moveTo>
                  <a:pt x="0" y="524255"/>
                </a:moveTo>
                <a:lnTo>
                  <a:pt x="2659379" y="524255"/>
                </a:lnTo>
                <a:lnTo>
                  <a:pt x="2659379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5890" y="2495168"/>
            <a:ext cx="2477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2-Neural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groove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7372" y="259057"/>
            <a:ext cx="8376284" cy="6276340"/>
            <a:chOff x="373372" y="259057"/>
            <a:chExt cx="8376284" cy="6276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8532" y="3235443"/>
              <a:ext cx="4460754" cy="3299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3281171"/>
              <a:ext cx="4300728" cy="31485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24350" y="3262121"/>
              <a:ext cx="4338955" cy="3187065"/>
            </a:xfrm>
            <a:custGeom>
              <a:avLst/>
              <a:gdLst/>
              <a:ahLst/>
              <a:cxnLst/>
              <a:rect l="l" t="t" r="r" b="b"/>
              <a:pathLst>
                <a:path w="4338955" h="3187065">
                  <a:moveTo>
                    <a:pt x="0" y="3186684"/>
                  </a:moveTo>
                  <a:lnTo>
                    <a:pt x="4338828" y="3186684"/>
                  </a:lnTo>
                  <a:lnTo>
                    <a:pt x="4338828" y="0"/>
                  </a:lnTo>
                  <a:lnTo>
                    <a:pt x="0" y="0"/>
                  </a:lnTo>
                  <a:lnTo>
                    <a:pt x="0" y="31866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2" y="259057"/>
              <a:ext cx="3617991" cy="62469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3" y="304799"/>
              <a:ext cx="3457955" cy="6096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9194" y="285749"/>
              <a:ext cx="3496310" cy="6134100"/>
            </a:xfrm>
            <a:custGeom>
              <a:avLst/>
              <a:gdLst/>
              <a:ahLst/>
              <a:cxnLst/>
              <a:rect l="l" t="t" r="r" b="b"/>
              <a:pathLst>
                <a:path w="3496310" h="6134100">
                  <a:moveTo>
                    <a:pt x="0" y="6134100"/>
                  </a:moveTo>
                  <a:lnTo>
                    <a:pt x="3496055" y="6134100"/>
                  </a:lnTo>
                  <a:lnTo>
                    <a:pt x="3496055" y="0"/>
                  </a:lnTo>
                  <a:lnTo>
                    <a:pt x="0" y="0"/>
                  </a:lnTo>
                  <a:lnTo>
                    <a:pt x="0" y="6134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7206" y="1774697"/>
              <a:ext cx="3456940" cy="368935"/>
            </a:xfrm>
            <a:custGeom>
              <a:avLst/>
              <a:gdLst/>
              <a:ahLst/>
              <a:cxnLst/>
              <a:rect l="l" t="t" r="r" b="b"/>
              <a:pathLst>
                <a:path w="3456940" h="368935">
                  <a:moveTo>
                    <a:pt x="0" y="368808"/>
                  </a:moveTo>
                  <a:lnTo>
                    <a:pt x="3456432" y="368808"/>
                  </a:lnTo>
                  <a:lnTo>
                    <a:pt x="345643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37097" y="136398"/>
            <a:ext cx="4572000" cy="124136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By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end</a:t>
            </a:r>
            <a:r>
              <a:rPr b="1" dirty="0">
                <a:latin typeface="Times New Roman"/>
                <a:cs typeface="Times New Roman"/>
              </a:rPr>
              <a:t> 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third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week,</a:t>
            </a:r>
            <a:endParaRPr>
              <a:latin typeface="Times New Roman"/>
              <a:cs typeface="Times New Roman"/>
            </a:endParaRPr>
          </a:p>
          <a:p>
            <a:pPr marL="172085" marR="168910" algn="ctr"/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edges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neural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plate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become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more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elevated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form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855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neural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9438" y="1799590"/>
            <a:ext cx="318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depressed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midregion forms</a:t>
            </a:r>
            <a:r>
              <a:rPr dirty="0">
                <a:latin typeface="Times New Roman"/>
                <a:cs typeface="Times New Roman"/>
              </a:rPr>
              <a:t> the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1421" y="1502663"/>
            <a:ext cx="5085715" cy="1943100"/>
            <a:chOff x="2217420" y="1502663"/>
            <a:chExt cx="5085715" cy="1943100"/>
          </a:xfrm>
        </p:grpSpPr>
        <p:sp>
          <p:nvSpPr>
            <p:cNvPr id="15" name="object 15"/>
            <p:cNvSpPr/>
            <p:nvPr/>
          </p:nvSpPr>
          <p:spPr>
            <a:xfrm>
              <a:off x="6805422" y="2215133"/>
              <a:ext cx="485140" cy="207645"/>
            </a:xfrm>
            <a:custGeom>
              <a:avLst/>
              <a:gdLst/>
              <a:ahLst/>
              <a:cxnLst/>
              <a:rect l="l" t="t" r="r" b="b"/>
              <a:pathLst>
                <a:path w="485140" h="207644">
                  <a:moveTo>
                    <a:pt x="0" y="103631"/>
                  </a:moveTo>
                  <a:lnTo>
                    <a:pt x="121157" y="10363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103631"/>
                  </a:lnTo>
                  <a:lnTo>
                    <a:pt x="484631" y="103631"/>
                  </a:lnTo>
                  <a:lnTo>
                    <a:pt x="242316" y="207263"/>
                  </a:lnTo>
                  <a:lnTo>
                    <a:pt x="0" y="10363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7134" y="1515617"/>
              <a:ext cx="485140" cy="271780"/>
            </a:xfrm>
            <a:custGeom>
              <a:avLst/>
              <a:gdLst/>
              <a:ahLst/>
              <a:cxnLst/>
              <a:rect l="l" t="t" r="r" b="b"/>
              <a:pathLst>
                <a:path w="485140" h="271780">
                  <a:moveTo>
                    <a:pt x="363474" y="0"/>
                  </a:moveTo>
                  <a:lnTo>
                    <a:pt x="121158" y="0"/>
                  </a:lnTo>
                  <a:lnTo>
                    <a:pt x="121158" y="135636"/>
                  </a:lnTo>
                  <a:lnTo>
                    <a:pt x="0" y="135636"/>
                  </a:lnTo>
                  <a:lnTo>
                    <a:pt x="242316" y="271272"/>
                  </a:lnTo>
                  <a:lnTo>
                    <a:pt x="484632" y="135636"/>
                  </a:lnTo>
                  <a:lnTo>
                    <a:pt x="363474" y="135636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7134" y="1515617"/>
              <a:ext cx="485140" cy="271780"/>
            </a:xfrm>
            <a:custGeom>
              <a:avLst/>
              <a:gdLst/>
              <a:ahLst/>
              <a:cxnLst/>
              <a:rect l="l" t="t" r="r" b="b"/>
              <a:pathLst>
                <a:path w="485140" h="271780">
                  <a:moveTo>
                    <a:pt x="0" y="135636"/>
                  </a:moveTo>
                  <a:lnTo>
                    <a:pt x="121158" y="135636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35636"/>
                  </a:lnTo>
                  <a:lnTo>
                    <a:pt x="484632" y="135636"/>
                  </a:lnTo>
                  <a:lnTo>
                    <a:pt x="242316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7420" y="2104644"/>
              <a:ext cx="4629911" cy="13411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29891" y="2124963"/>
              <a:ext cx="4380230" cy="1137920"/>
            </a:xfrm>
            <a:custGeom>
              <a:avLst/>
              <a:gdLst/>
              <a:ahLst/>
              <a:cxnLst/>
              <a:rect l="l" t="t" r="r" b="b"/>
              <a:pathLst>
                <a:path w="4380230" h="1137920">
                  <a:moveTo>
                    <a:pt x="132254" y="970121"/>
                  </a:moveTo>
                  <a:lnTo>
                    <a:pt x="125077" y="971387"/>
                  </a:lnTo>
                  <a:lnTo>
                    <a:pt x="118744" y="975487"/>
                  </a:lnTo>
                  <a:lnTo>
                    <a:pt x="0" y="1090168"/>
                  </a:lnTo>
                  <a:lnTo>
                    <a:pt x="158241" y="1137031"/>
                  </a:lnTo>
                  <a:lnTo>
                    <a:pt x="165754" y="1137667"/>
                  </a:lnTo>
                  <a:lnTo>
                    <a:pt x="172719" y="1135459"/>
                  </a:lnTo>
                  <a:lnTo>
                    <a:pt x="178351" y="1130798"/>
                  </a:lnTo>
                  <a:lnTo>
                    <a:pt x="181863" y="1124077"/>
                  </a:lnTo>
                  <a:lnTo>
                    <a:pt x="182574" y="1116564"/>
                  </a:lnTo>
                  <a:lnTo>
                    <a:pt x="180403" y="1109599"/>
                  </a:lnTo>
                  <a:lnTo>
                    <a:pt x="175756" y="1103967"/>
                  </a:lnTo>
                  <a:lnTo>
                    <a:pt x="169036" y="1100455"/>
                  </a:lnTo>
                  <a:lnTo>
                    <a:pt x="166465" y="1099693"/>
                  </a:lnTo>
                  <a:lnTo>
                    <a:pt x="41275" y="1099693"/>
                  </a:lnTo>
                  <a:lnTo>
                    <a:pt x="32257" y="1062609"/>
                  </a:lnTo>
                  <a:lnTo>
                    <a:pt x="100768" y="1045829"/>
                  </a:lnTo>
                  <a:lnTo>
                    <a:pt x="145160" y="1002919"/>
                  </a:lnTo>
                  <a:lnTo>
                    <a:pt x="149473" y="996658"/>
                  </a:lnTo>
                  <a:lnTo>
                    <a:pt x="150987" y="989504"/>
                  </a:lnTo>
                  <a:lnTo>
                    <a:pt x="149715" y="982327"/>
                  </a:lnTo>
                  <a:lnTo>
                    <a:pt x="145669" y="975995"/>
                  </a:lnTo>
                  <a:lnTo>
                    <a:pt x="139408" y="971665"/>
                  </a:lnTo>
                  <a:lnTo>
                    <a:pt x="132254" y="970121"/>
                  </a:lnTo>
                  <a:close/>
                </a:path>
                <a:path w="4380230" h="1137920">
                  <a:moveTo>
                    <a:pt x="100768" y="1045829"/>
                  </a:moveTo>
                  <a:lnTo>
                    <a:pt x="32257" y="1062609"/>
                  </a:lnTo>
                  <a:lnTo>
                    <a:pt x="41275" y="1099693"/>
                  </a:lnTo>
                  <a:lnTo>
                    <a:pt x="60980" y="1094866"/>
                  </a:lnTo>
                  <a:lnTo>
                    <a:pt x="50037" y="1094866"/>
                  </a:lnTo>
                  <a:lnTo>
                    <a:pt x="42163" y="1062863"/>
                  </a:lnTo>
                  <a:lnTo>
                    <a:pt x="83147" y="1062863"/>
                  </a:lnTo>
                  <a:lnTo>
                    <a:pt x="100768" y="1045829"/>
                  </a:lnTo>
                  <a:close/>
                </a:path>
                <a:path w="4380230" h="1137920">
                  <a:moveTo>
                    <a:pt x="109813" y="1082907"/>
                  </a:moveTo>
                  <a:lnTo>
                    <a:pt x="41275" y="1099693"/>
                  </a:lnTo>
                  <a:lnTo>
                    <a:pt x="166465" y="1099693"/>
                  </a:lnTo>
                  <a:lnTo>
                    <a:pt x="109813" y="1082907"/>
                  </a:lnTo>
                  <a:close/>
                </a:path>
                <a:path w="4380230" h="1137920">
                  <a:moveTo>
                    <a:pt x="42163" y="1062863"/>
                  </a:moveTo>
                  <a:lnTo>
                    <a:pt x="50037" y="1094866"/>
                  </a:lnTo>
                  <a:lnTo>
                    <a:pt x="73531" y="1072157"/>
                  </a:lnTo>
                  <a:lnTo>
                    <a:pt x="42163" y="1062863"/>
                  </a:lnTo>
                  <a:close/>
                </a:path>
                <a:path w="4380230" h="1137920">
                  <a:moveTo>
                    <a:pt x="73531" y="1072157"/>
                  </a:moveTo>
                  <a:lnTo>
                    <a:pt x="50037" y="1094866"/>
                  </a:lnTo>
                  <a:lnTo>
                    <a:pt x="60980" y="1094866"/>
                  </a:lnTo>
                  <a:lnTo>
                    <a:pt x="109813" y="1082907"/>
                  </a:lnTo>
                  <a:lnTo>
                    <a:pt x="73531" y="1072157"/>
                  </a:lnTo>
                  <a:close/>
                </a:path>
                <a:path w="4380230" h="1137920">
                  <a:moveTo>
                    <a:pt x="4370958" y="0"/>
                  </a:moveTo>
                  <a:lnTo>
                    <a:pt x="100768" y="1045829"/>
                  </a:lnTo>
                  <a:lnTo>
                    <a:pt x="73531" y="1072157"/>
                  </a:lnTo>
                  <a:lnTo>
                    <a:pt x="109813" y="1082907"/>
                  </a:lnTo>
                  <a:lnTo>
                    <a:pt x="4380103" y="37084"/>
                  </a:lnTo>
                  <a:lnTo>
                    <a:pt x="4370958" y="0"/>
                  </a:lnTo>
                  <a:close/>
                </a:path>
                <a:path w="4380230" h="1137920">
                  <a:moveTo>
                    <a:pt x="83147" y="1062863"/>
                  </a:moveTo>
                  <a:lnTo>
                    <a:pt x="42163" y="1062863"/>
                  </a:lnTo>
                  <a:lnTo>
                    <a:pt x="73531" y="1072157"/>
                  </a:lnTo>
                  <a:lnTo>
                    <a:pt x="83147" y="1062863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7723" y="1872972"/>
            <a:ext cx="5113655" cy="4557395"/>
            <a:chOff x="3983722" y="1872971"/>
            <a:chExt cx="5113655" cy="4557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3722" y="1872971"/>
              <a:ext cx="5113047" cy="45567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1918716"/>
              <a:ext cx="4953000" cy="4405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19549" y="1899666"/>
              <a:ext cx="4991100" cy="4444365"/>
            </a:xfrm>
            <a:custGeom>
              <a:avLst/>
              <a:gdLst/>
              <a:ahLst/>
              <a:cxnLst/>
              <a:rect l="l" t="t" r="r" b="b"/>
              <a:pathLst>
                <a:path w="4991100" h="4444365">
                  <a:moveTo>
                    <a:pt x="0" y="4443984"/>
                  </a:moveTo>
                  <a:lnTo>
                    <a:pt x="4991100" y="4443984"/>
                  </a:lnTo>
                  <a:lnTo>
                    <a:pt x="4991100" y="0"/>
                  </a:lnTo>
                  <a:lnTo>
                    <a:pt x="0" y="0"/>
                  </a:lnTo>
                  <a:lnTo>
                    <a:pt x="0" y="44439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57594" y="1105661"/>
            <a:ext cx="2308860" cy="524510"/>
          </a:xfrm>
          <a:custGeom>
            <a:avLst/>
            <a:gdLst/>
            <a:ahLst/>
            <a:cxnLst/>
            <a:rect l="l" t="t" r="r" b="b"/>
            <a:pathLst>
              <a:path w="2308859" h="524510">
                <a:moveTo>
                  <a:pt x="0" y="524256"/>
                </a:moveTo>
                <a:lnTo>
                  <a:pt x="2308859" y="524256"/>
                </a:lnTo>
                <a:lnTo>
                  <a:pt x="2308859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35572" y="1126312"/>
            <a:ext cx="2130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3-Neural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tube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97718" y="249873"/>
            <a:ext cx="8373109" cy="6485255"/>
            <a:chOff x="173717" y="249872"/>
            <a:chExt cx="8373109" cy="6485255"/>
          </a:xfrm>
        </p:grpSpPr>
        <p:sp>
          <p:nvSpPr>
            <p:cNvPr id="9" name="object 9"/>
            <p:cNvSpPr/>
            <p:nvPr/>
          </p:nvSpPr>
          <p:spPr>
            <a:xfrm>
              <a:off x="6280531" y="1627123"/>
              <a:ext cx="521970" cy="1497965"/>
            </a:xfrm>
            <a:custGeom>
              <a:avLst/>
              <a:gdLst/>
              <a:ahLst/>
              <a:cxnLst/>
              <a:rect l="l" t="t" r="r" b="b"/>
              <a:pathLst>
                <a:path w="521970" h="1497964">
                  <a:moveTo>
                    <a:pt x="432053" y="1419987"/>
                  </a:moveTo>
                  <a:lnTo>
                    <a:pt x="427990" y="1420240"/>
                  </a:lnTo>
                  <a:lnTo>
                    <a:pt x="423418" y="1425575"/>
                  </a:lnTo>
                  <a:lnTo>
                    <a:pt x="423672" y="1429512"/>
                  </a:lnTo>
                  <a:lnTo>
                    <a:pt x="426212" y="1431925"/>
                  </a:lnTo>
                  <a:lnTo>
                    <a:pt x="500507" y="1497456"/>
                  </a:lnTo>
                  <a:lnTo>
                    <a:pt x="502610" y="1487551"/>
                  </a:lnTo>
                  <a:lnTo>
                    <a:pt x="490600" y="1487551"/>
                  </a:lnTo>
                  <a:lnTo>
                    <a:pt x="483209" y="1465200"/>
                  </a:lnTo>
                  <a:lnTo>
                    <a:pt x="434721" y="1422400"/>
                  </a:lnTo>
                  <a:lnTo>
                    <a:pt x="432053" y="1419987"/>
                  </a:lnTo>
                  <a:close/>
                </a:path>
                <a:path w="521970" h="1497964">
                  <a:moveTo>
                    <a:pt x="483209" y="1465200"/>
                  </a:moveTo>
                  <a:lnTo>
                    <a:pt x="490600" y="1487551"/>
                  </a:lnTo>
                  <a:lnTo>
                    <a:pt x="500780" y="1484122"/>
                  </a:lnTo>
                  <a:lnTo>
                    <a:pt x="490347" y="1484122"/>
                  </a:lnTo>
                  <a:lnTo>
                    <a:pt x="492601" y="1473490"/>
                  </a:lnTo>
                  <a:lnTo>
                    <a:pt x="483209" y="1465200"/>
                  </a:lnTo>
                  <a:close/>
                </a:path>
                <a:path w="521970" h="1497964">
                  <a:moveTo>
                    <a:pt x="512825" y="1392301"/>
                  </a:moveTo>
                  <a:lnTo>
                    <a:pt x="509397" y="1394460"/>
                  </a:lnTo>
                  <a:lnTo>
                    <a:pt x="508635" y="1397889"/>
                  </a:lnTo>
                  <a:lnTo>
                    <a:pt x="495241" y="1461042"/>
                  </a:lnTo>
                  <a:lnTo>
                    <a:pt x="502666" y="1483487"/>
                  </a:lnTo>
                  <a:lnTo>
                    <a:pt x="490600" y="1487551"/>
                  </a:lnTo>
                  <a:lnTo>
                    <a:pt x="502610" y="1487551"/>
                  </a:lnTo>
                  <a:lnTo>
                    <a:pt x="521080" y="1400555"/>
                  </a:lnTo>
                  <a:lnTo>
                    <a:pt x="521843" y="1397127"/>
                  </a:lnTo>
                  <a:lnTo>
                    <a:pt x="519684" y="1393698"/>
                  </a:lnTo>
                  <a:lnTo>
                    <a:pt x="516254" y="1392936"/>
                  </a:lnTo>
                  <a:lnTo>
                    <a:pt x="512825" y="1392301"/>
                  </a:lnTo>
                  <a:close/>
                </a:path>
                <a:path w="521970" h="1497964">
                  <a:moveTo>
                    <a:pt x="492601" y="1473490"/>
                  </a:moveTo>
                  <a:lnTo>
                    <a:pt x="490347" y="1484122"/>
                  </a:lnTo>
                  <a:lnTo>
                    <a:pt x="500761" y="1480692"/>
                  </a:lnTo>
                  <a:lnTo>
                    <a:pt x="492601" y="1473490"/>
                  </a:lnTo>
                  <a:close/>
                </a:path>
                <a:path w="521970" h="1497964">
                  <a:moveTo>
                    <a:pt x="495241" y="1461042"/>
                  </a:moveTo>
                  <a:lnTo>
                    <a:pt x="492601" y="1473490"/>
                  </a:lnTo>
                  <a:lnTo>
                    <a:pt x="500761" y="1480692"/>
                  </a:lnTo>
                  <a:lnTo>
                    <a:pt x="490347" y="1484122"/>
                  </a:lnTo>
                  <a:lnTo>
                    <a:pt x="500780" y="1484122"/>
                  </a:lnTo>
                  <a:lnTo>
                    <a:pt x="502666" y="1483487"/>
                  </a:lnTo>
                  <a:lnTo>
                    <a:pt x="495241" y="1461042"/>
                  </a:lnTo>
                  <a:close/>
                </a:path>
                <a:path w="521970" h="1497964">
                  <a:moveTo>
                    <a:pt x="11938" y="0"/>
                  </a:moveTo>
                  <a:lnTo>
                    <a:pt x="0" y="4063"/>
                  </a:lnTo>
                  <a:lnTo>
                    <a:pt x="483209" y="1465200"/>
                  </a:lnTo>
                  <a:lnTo>
                    <a:pt x="492601" y="1473490"/>
                  </a:lnTo>
                  <a:lnTo>
                    <a:pt x="495241" y="1461042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17" y="563872"/>
              <a:ext cx="3741456" cy="6170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609600"/>
              <a:ext cx="3581400" cy="6019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9550" y="590550"/>
              <a:ext cx="3619500" cy="6057900"/>
            </a:xfrm>
            <a:custGeom>
              <a:avLst/>
              <a:gdLst/>
              <a:ahLst/>
              <a:cxnLst/>
              <a:rect l="l" t="t" r="r" b="b"/>
              <a:pathLst>
                <a:path w="3619500" h="6057900">
                  <a:moveTo>
                    <a:pt x="0" y="6057900"/>
                  </a:moveTo>
                  <a:lnTo>
                    <a:pt x="3619500" y="6057900"/>
                  </a:lnTo>
                  <a:lnTo>
                    <a:pt x="3619500" y="0"/>
                  </a:lnTo>
                  <a:lnTo>
                    <a:pt x="0" y="0"/>
                  </a:lnTo>
                  <a:lnTo>
                    <a:pt x="0" y="6057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5400" y="1551431"/>
              <a:ext cx="3926840" cy="1068070"/>
            </a:xfrm>
            <a:custGeom>
              <a:avLst/>
              <a:gdLst/>
              <a:ahLst/>
              <a:cxnLst/>
              <a:rect l="l" t="t" r="r" b="b"/>
              <a:pathLst>
                <a:path w="3926840" h="1068070">
                  <a:moveTo>
                    <a:pt x="76581" y="967485"/>
                  </a:moveTo>
                  <a:lnTo>
                    <a:pt x="72516" y="967485"/>
                  </a:lnTo>
                  <a:lnTo>
                    <a:pt x="0" y="1040129"/>
                  </a:lnTo>
                  <a:lnTo>
                    <a:pt x="95503" y="1066545"/>
                  </a:lnTo>
                  <a:lnTo>
                    <a:pt x="98806" y="1067562"/>
                  </a:lnTo>
                  <a:lnTo>
                    <a:pt x="102362" y="1065529"/>
                  </a:lnTo>
                  <a:lnTo>
                    <a:pt x="103250" y="1062227"/>
                  </a:lnTo>
                  <a:lnTo>
                    <a:pt x="104266" y="1058798"/>
                  </a:lnTo>
                  <a:lnTo>
                    <a:pt x="102234" y="1055242"/>
                  </a:lnTo>
                  <a:lnTo>
                    <a:pt x="98806" y="1054353"/>
                  </a:lnTo>
                  <a:lnTo>
                    <a:pt x="58151" y="1043051"/>
                  </a:lnTo>
                  <a:lnTo>
                    <a:pt x="13715" y="1043051"/>
                  </a:lnTo>
                  <a:lnTo>
                    <a:pt x="10540" y="1030731"/>
                  </a:lnTo>
                  <a:lnTo>
                    <a:pt x="33301" y="1024735"/>
                  </a:lnTo>
                  <a:lnTo>
                    <a:pt x="81534" y="976502"/>
                  </a:lnTo>
                  <a:lnTo>
                    <a:pt x="81534" y="972438"/>
                  </a:lnTo>
                  <a:lnTo>
                    <a:pt x="78993" y="970026"/>
                  </a:lnTo>
                  <a:lnTo>
                    <a:pt x="76581" y="967485"/>
                  </a:lnTo>
                  <a:close/>
                </a:path>
                <a:path w="3926840" h="1068070">
                  <a:moveTo>
                    <a:pt x="33301" y="1024735"/>
                  </a:moveTo>
                  <a:lnTo>
                    <a:pt x="10540" y="1030731"/>
                  </a:lnTo>
                  <a:lnTo>
                    <a:pt x="13715" y="1043051"/>
                  </a:lnTo>
                  <a:lnTo>
                    <a:pt x="19982" y="1041400"/>
                  </a:lnTo>
                  <a:lnTo>
                    <a:pt x="16637" y="1041400"/>
                  </a:lnTo>
                  <a:lnTo>
                    <a:pt x="13843" y="1030731"/>
                  </a:lnTo>
                  <a:lnTo>
                    <a:pt x="27305" y="1030731"/>
                  </a:lnTo>
                  <a:lnTo>
                    <a:pt x="33301" y="1024735"/>
                  </a:lnTo>
                  <a:close/>
                </a:path>
                <a:path w="3926840" h="1068070">
                  <a:moveTo>
                    <a:pt x="36531" y="1037039"/>
                  </a:moveTo>
                  <a:lnTo>
                    <a:pt x="13715" y="1043051"/>
                  </a:lnTo>
                  <a:lnTo>
                    <a:pt x="58151" y="1043051"/>
                  </a:lnTo>
                  <a:lnTo>
                    <a:pt x="36531" y="1037039"/>
                  </a:lnTo>
                  <a:close/>
                </a:path>
                <a:path w="3926840" h="1068070">
                  <a:moveTo>
                    <a:pt x="13843" y="1030731"/>
                  </a:moveTo>
                  <a:lnTo>
                    <a:pt x="16637" y="1041400"/>
                  </a:lnTo>
                  <a:lnTo>
                    <a:pt x="24376" y="1033660"/>
                  </a:lnTo>
                  <a:lnTo>
                    <a:pt x="13843" y="1030731"/>
                  </a:lnTo>
                  <a:close/>
                </a:path>
                <a:path w="3926840" h="1068070">
                  <a:moveTo>
                    <a:pt x="24376" y="1033660"/>
                  </a:moveTo>
                  <a:lnTo>
                    <a:pt x="16637" y="1041400"/>
                  </a:lnTo>
                  <a:lnTo>
                    <a:pt x="19982" y="1041400"/>
                  </a:lnTo>
                  <a:lnTo>
                    <a:pt x="36531" y="1037039"/>
                  </a:lnTo>
                  <a:lnTo>
                    <a:pt x="24376" y="1033660"/>
                  </a:lnTo>
                  <a:close/>
                </a:path>
                <a:path w="3926840" h="1068070">
                  <a:moveTo>
                    <a:pt x="3923029" y="0"/>
                  </a:moveTo>
                  <a:lnTo>
                    <a:pt x="33301" y="1024735"/>
                  </a:lnTo>
                  <a:lnTo>
                    <a:pt x="24376" y="1033660"/>
                  </a:lnTo>
                  <a:lnTo>
                    <a:pt x="36531" y="1037039"/>
                  </a:lnTo>
                  <a:lnTo>
                    <a:pt x="3926332" y="12191"/>
                  </a:lnTo>
                  <a:lnTo>
                    <a:pt x="3923029" y="0"/>
                  </a:lnTo>
                  <a:close/>
                </a:path>
                <a:path w="3926840" h="1068070">
                  <a:moveTo>
                    <a:pt x="27305" y="1030731"/>
                  </a:moveTo>
                  <a:lnTo>
                    <a:pt x="13843" y="1030731"/>
                  </a:lnTo>
                  <a:lnTo>
                    <a:pt x="24376" y="1033660"/>
                  </a:lnTo>
                  <a:lnTo>
                    <a:pt x="27305" y="103073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1637" y="262889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30">
                  <a:moveTo>
                    <a:pt x="0" y="646176"/>
                  </a:moveTo>
                  <a:lnTo>
                    <a:pt x="4572000" y="64617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90414" y="287782"/>
            <a:ext cx="435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Gradually,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neural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folds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approach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each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other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66258" y="561798"/>
            <a:ext cx="3808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0" dirty="0"/>
              <a:t>in</a:t>
            </a:r>
            <a:r>
              <a:rPr sz="1800" b="0" spc="-5" dirty="0"/>
              <a:t> </a:t>
            </a:r>
            <a:r>
              <a:rPr sz="1800" b="0" dirty="0"/>
              <a:t>the</a:t>
            </a:r>
            <a:r>
              <a:rPr sz="1800" b="0" spc="-5" dirty="0"/>
              <a:t> midline,</a:t>
            </a:r>
            <a:r>
              <a:rPr sz="1800" b="0" spc="-15" dirty="0"/>
              <a:t> </a:t>
            </a:r>
            <a:r>
              <a:rPr sz="1800" b="0" spc="-5" dirty="0"/>
              <a:t>where</a:t>
            </a:r>
            <a:r>
              <a:rPr sz="1800" b="0" spc="5" dirty="0"/>
              <a:t> </a:t>
            </a:r>
            <a:r>
              <a:rPr sz="1800" b="0" dirty="0"/>
              <a:t>they</a:t>
            </a:r>
            <a:r>
              <a:rPr sz="1800" b="0" spc="-20" dirty="0"/>
              <a:t> </a:t>
            </a:r>
            <a:r>
              <a:rPr sz="1800" b="0" spc="-5" dirty="0"/>
              <a:t>fuse</a:t>
            </a:r>
            <a:r>
              <a:rPr sz="1800" b="0" spc="5" dirty="0"/>
              <a:t> </a:t>
            </a:r>
            <a:r>
              <a:rPr sz="1800" b="0" dirty="0"/>
              <a:t>and </a:t>
            </a:r>
            <a:r>
              <a:rPr sz="1800" b="0" spc="-5" dirty="0"/>
              <a:t>form:</a:t>
            </a:r>
            <a:endParaRPr sz="1800"/>
          </a:p>
        </p:txBody>
      </p:sp>
      <p:grpSp>
        <p:nvGrpSpPr>
          <p:cNvPr id="17" name="object 17"/>
          <p:cNvGrpSpPr/>
          <p:nvPr/>
        </p:nvGrpSpPr>
        <p:grpSpPr>
          <a:xfrm>
            <a:off x="8912859" y="820420"/>
            <a:ext cx="521970" cy="511809"/>
            <a:chOff x="7388859" y="820419"/>
            <a:chExt cx="521970" cy="511809"/>
          </a:xfrm>
        </p:grpSpPr>
        <p:sp>
          <p:nvSpPr>
            <p:cNvPr id="18" name="object 18"/>
            <p:cNvSpPr/>
            <p:nvPr/>
          </p:nvSpPr>
          <p:spPr>
            <a:xfrm>
              <a:off x="7401559" y="833119"/>
              <a:ext cx="496570" cy="486409"/>
            </a:xfrm>
            <a:custGeom>
              <a:avLst/>
              <a:gdLst/>
              <a:ahLst/>
              <a:cxnLst/>
              <a:rect l="l" t="t" r="r" b="b"/>
              <a:pathLst>
                <a:path w="496570" h="486409">
                  <a:moveTo>
                    <a:pt x="331216" y="0"/>
                  </a:moveTo>
                  <a:lnTo>
                    <a:pt x="94615" y="220599"/>
                  </a:lnTo>
                  <a:lnTo>
                    <a:pt x="11938" y="131952"/>
                  </a:lnTo>
                  <a:lnTo>
                    <a:pt x="0" y="474471"/>
                  </a:lnTo>
                  <a:lnTo>
                    <a:pt x="342392" y="486409"/>
                  </a:lnTo>
                  <a:lnTo>
                    <a:pt x="259842" y="397763"/>
                  </a:lnTo>
                  <a:lnTo>
                    <a:pt x="496443" y="177291"/>
                  </a:lnTo>
                  <a:lnTo>
                    <a:pt x="331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01559" y="833119"/>
              <a:ext cx="496570" cy="486409"/>
            </a:xfrm>
            <a:custGeom>
              <a:avLst/>
              <a:gdLst/>
              <a:ahLst/>
              <a:cxnLst/>
              <a:rect l="l" t="t" r="r" b="b"/>
              <a:pathLst>
                <a:path w="496570" h="486409">
                  <a:moveTo>
                    <a:pt x="496443" y="177291"/>
                  </a:moveTo>
                  <a:lnTo>
                    <a:pt x="259842" y="397763"/>
                  </a:lnTo>
                  <a:lnTo>
                    <a:pt x="342392" y="486409"/>
                  </a:lnTo>
                  <a:lnTo>
                    <a:pt x="0" y="474471"/>
                  </a:lnTo>
                  <a:lnTo>
                    <a:pt x="11938" y="131952"/>
                  </a:lnTo>
                  <a:lnTo>
                    <a:pt x="94615" y="220599"/>
                  </a:lnTo>
                  <a:lnTo>
                    <a:pt x="331216" y="0"/>
                  </a:lnTo>
                  <a:lnTo>
                    <a:pt x="496443" y="177291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1170" y="151637"/>
            <a:ext cx="4067810" cy="1201420"/>
          </a:xfrm>
          <a:custGeom>
            <a:avLst/>
            <a:gdLst/>
            <a:ahLst/>
            <a:cxnLst/>
            <a:rect l="l" t="t" r="r" b="b"/>
            <a:pathLst>
              <a:path w="4067810" h="1201420">
                <a:moveTo>
                  <a:pt x="0" y="1200911"/>
                </a:moveTo>
                <a:lnTo>
                  <a:pt x="4067555" y="1200911"/>
                </a:lnTo>
                <a:lnTo>
                  <a:pt x="4067555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3825" y="176911"/>
            <a:ext cx="3757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234315"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Fusion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cervical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region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(fifth</a:t>
            </a:r>
            <a:r>
              <a:rPr spc="-5" dirty="0">
                <a:latin typeface="Times New Roman"/>
                <a:cs typeface="Times New Roman"/>
              </a:rPr>
              <a:t> somite)</a:t>
            </a:r>
            <a:endParaRPr>
              <a:latin typeface="Times New Roman"/>
              <a:cs typeface="Times New Roman"/>
            </a:endParaRPr>
          </a:p>
          <a:p>
            <a:pPr marL="12700" marR="5080" algn="ctr"/>
            <a:r>
              <a:rPr dirty="0">
                <a:latin typeface="Times New Roman"/>
                <a:cs typeface="Times New Roman"/>
              </a:rPr>
              <a:t>and proc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eds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ni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c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uda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ly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 </a:t>
            </a:r>
            <a:r>
              <a:rPr dirty="0">
                <a:latin typeface="Times New Roman"/>
                <a:cs typeface="Times New Roman"/>
              </a:rPr>
              <a:t>a  result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neural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tube is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formed.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1250" y="2715006"/>
            <a:ext cx="3001010" cy="258635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69644" algn="ctr">
              <a:spcBef>
                <a:spcPts val="300"/>
              </a:spcBef>
            </a:pPr>
            <a:r>
              <a:rPr b="1" spc="-5" dirty="0">
                <a:latin typeface="Times New Roman"/>
                <a:cs typeface="Times New Roman"/>
              </a:rPr>
              <a:t>Until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fusion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complete</a:t>
            </a:r>
            <a:endParaRPr>
              <a:latin typeface="Times New Roman"/>
              <a:cs typeface="Times New Roman"/>
            </a:endParaRPr>
          </a:p>
          <a:p>
            <a:pPr marL="102870" marR="96520" algn="ctr"/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cephalic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caudal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ends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neural tube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communicate </a:t>
            </a:r>
            <a:r>
              <a:rPr dirty="0">
                <a:latin typeface="Times New Roman"/>
                <a:cs typeface="Times New Roman"/>
              </a:rPr>
              <a:t>with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amniotic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cavity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by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way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  <a:p>
            <a:pPr marL="424180" marR="417195" algn="ctr"/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cranial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caudal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neuropores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9028" y="398019"/>
            <a:ext cx="5118100" cy="5945505"/>
            <a:chOff x="3915028" y="398018"/>
            <a:chExt cx="5118100" cy="59455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5158" y="458709"/>
              <a:ext cx="4227602" cy="58841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504444"/>
              <a:ext cx="4067556" cy="57332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40985" y="485394"/>
              <a:ext cx="4105910" cy="5771515"/>
            </a:xfrm>
            <a:custGeom>
              <a:avLst/>
              <a:gdLst/>
              <a:ahLst/>
              <a:cxnLst/>
              <a:rect l="l" t="t" r="r" b="b"/>
              <a:pathLst>
                <a:path w="4105909" h="5771515">
                  <a:moveTo>
                    <a:pt x="0" y="5771387"/>
                  </a:moveTo>
                  <a:lnTo>
                    <a:pt x="4105656" y="5771387"/>
                  </a:lnTo>
                  <a:lnTo>
                    <a:pt x="4105656" y="0"/>
                  </a:lnTo>
                  <a:lnTo>
                    <a:pt x="0" y="0"/>
                  </a:lnTo>
                  <a:lnTo>
                    <a:pt x="0" y="577138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5028" y="398018"/>
              <a:ext cx="2242820" cy="2744470"/>
            </a:xfrm>
            <a:custGeom>
              <a:avLst/>
              <a:gdLst/>
              <a:ahLst/>
              <a:cxnLst/>
              <a:rect l="l" t="t" r="r" b="b"/>
              <a:pathLst>
                <a:path w="2242820" h="2744470">
                  <a:moveTo>
                    <a:pt x="2139696" y="2678303"/>
                  </a:moveTo>
                  <a:lnTo>
                    <a:pt x="2132203" y="2681732"/>
                  </a:lnTo>
                  <a:lnTo>
                    <a:pt x="2127123" y="2695194"/>
                  </a:lnTo>
                  <a:lnTo>
                    <a:pt x="2130552" y="2702560"/>
                  </a:lnTo>
                  <a:lnTo>
                    <a:pt x="2242312" y="2744470"/>
                  </a:lnTo>
                  <a:lnTo>
                    <a:pt x="2240478" y="2732786"/>
                  </a:lnTo>
                  <a:lnTo>
                    <a:pt x="2216023" y="2732786"/>
                  </a:lnTo>
                  <a:lnTo>
                    <a:pt x="2185704" y="2695619"/>
                  </a:lnTo>
                  <a:lnTo>
                    <a:pt x="2139696" y="2678303"/>
                  </a:lnTo>
                  <a:close/>
                </a:path>
                <a:path w="2242820" h="2744470">
                  <a:moveTo>
                    <a:pt x="2185704" y="2695619"/>
                  </a:moveTo>
                  <a:lnTo>
                    <a:pt x="2216023" y="2732786"/>
                  </a:lnTo>
                  <a:lnTo>
                    <a:pt x="2223644" y="2726563"/>
                  </a:lnTo>
                  <a:lnTo>
                    <a:pt x="2213229" y="2726563"/>
                  </a:lnTo>
                  <a:lnTo>
                    <a:pt x="2209785" y="2704650"/>
                  </a:lnTo>
                  <a:lnTo>
                    <a:pt x="2185704" y="2695619"/>
                  </a:lnTo>
                  <a:close/>
                </a:path>
                <a:path w="2242820" h="2744470">
                  <a:moveTo>
                    <a:pt x="2217166" y="2621788"/>
                  </a:moveTo>
                  <a:lnTo>
                    <a:pt x="2210054" y="2622931"/>
                  </a:lnTo>
                  <a:lnTo>
                    <a:pt x="2202942" y="2623947"/>
                  </a:lnTo>
                  <a:lnTo>
                    <a:pt x="2198116" y="2630678"/>
                  </a:lnTo>
                  <a:lnTo>
                    <a:pt x="2199259" y="2637663"/>
                  </a:lnTo>
                  <a:lnTo>
                    <a:pt x="2205797" y="2679271"/>
                  </a:lnTo>
                  <a:lnTo>
                    <a:pt x="2236089" y="2716403"/>
                  </a:lnTo>
                  <a:lnTo>
                    <a:pt x="2216023" y="2732786"/>
                  </a:lnTo>
                  <a:lnTo>
                    <a:pt x="2240478" y="2732786"/>
                  </a:lnTo>
                  <a:lnTo>
                    <a:pt x="2224913" y="2633599"/>
                  </a:lnTo>
                  <a:lnTo>
                    <a:pt x="2223770" y="2626614"/>
                  </a:lnTo>
                  <a:lnTo>
                    <a:pt x="2217166" y="2621788"/>
                  </a:lnTo>
                  <a:close/>
                </a:path>
                <a:path w="2242820" h="2744470">
                  <a:moveTo>
                    <a:pt x="2209785" y="2704650"/>
                  </a:moveTo>
                  <a:lnTo>
                    <a:pt x="2213229" y="2726563"/>
                  </a:lnTo>
                  <a:lnTo>
                    <a:pt x="2230628" y="2712466"/>
                  </a:lnTo>
                  <a:lnTo>
                    <a:pt x="2209785" y="2704650"/>
                  </a:lnTo>
                  <a:close/>
                </a:path>
                <a:path w="2242820" h="2744470">
                  <a:moveTo>
                    <a:pt x="2205797" y="2679271"/>
                  </a:moveTo>
                  <a:lnTo>
                    <a:pt x="2209785" y="2704650"/>
                  </a:lnTo>
                  <a:lnTo>
                    <a:pt x="2230628" y="2712466"/>
                  </a:lnTo>
                  <a:lnTo>
                    <a:pt x="2213229" y="2726563"/>
                  </a:lnTo>
                  <a:lnTo>
                    <a:pt x="2223644" y="2726563"/>
                  </a:lnTo>
                  <a:lnTo>
                    <a:pt x="2236089" y="2716403"/>
                  </a:lnTo>
                  <a:lnTo>
                    <a:pt x="2205797" y="2679271"/>
                  </a:lnTo>
                  <a:close/>
                </a:path>
                <a:path w="2242820" h="2744470">
                  <a:moveTo>
                    <a:pt x="20066" y="0"/>
                  </a:moveTo>
                  <a:lnTo>
                    <a:pt x="0" y="16256"/>
                  </a:lnTo>
                  <a:lnTo>
                    <a:pt x="2185704" y="2695619"/>
                  </a:lnTo>
                  <a:lnTo>
                    <a:pt x="2209785" y="2704650"/>
                  </a:lnTo>
                  <a:lnTo>
                    <a:pt x="2205797" y="2679271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184" y="143239"/>
            <a:ext cx="8354059" cy="6559550"/>
            <a:chOff x="-3817" y="143239"/>
            <a:chExt cx="8354059" cy="6559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2365" y="143239"/>
              <a:ext cx="3817641" cy="65593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40" y="188975"/>
              <a:ext cx="3657600" cy="64084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68190" y="169925"/>
              <a:ext cx="3695700" cy="6446520"/>
            </a:xfrm>
            <a:custGeom>
              <a:avLst/>
              <a:gdLst/>
              <a:ahLst/>
              <a:cxnLst/>
              <a:rect l="l" t="t" r="r" b="b"/>
              <a:pathLst>
                <a:path w="3695700" h="6446520">
                  <a:moveTo>
                    <a:pt x="0" y="6446520"/>
                  </a:moveTo>
                  <a:lnTo>
                    <a:pt x="3695700" y="6446520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64465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82" y="571500"/>
              <a:ext cx="4995545" cy="4422775"/>
            </a:xfrm>
            <a:custGeom>
              <a:avLst/>
              <a:gdLst/>
              <a:ahLst/>
              <a:cxnLst/>
              <a:rect l="l" t="t" r="r" b="b"/>
              <a:pathLst>
                <a:path w="4995545" h="4422775">
                  <a:moveTo>
                    <a:pt x="3734569" y="0"/>
                  </a:moveTo>
                  <a:lnTo>
                    <a:pt x="0" y="2637409"/>
                  </a:lnTo>
                  <a:lnTo>
                    <a:pt x="1260571" y="4422394"/>
                  </a:lnTo>
                  <a:lnTo>
                    <a:pt x="4995171" y="1784985"/>
                  </a:lnTo>
                  <a:lnTo>
                    <a:pt x="3734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2" y="571500"/>
              <a:ext cx="4995545" cy="4422775"/>
            </a:xfrm>
            <a:custGeom>
              <a:avLst/>
              <a:gdLst/>
              <a:ahLst/>
              <a:cxnLst/>
              <a:rect l="l" t="t" r="r" b="b"/>
              <a:pathLst>
                <a:path w="4995545" h="4422775">
                  <a:moveTo>
                    <a:pt x="0" y="2637409"/>
                  </a:moveTo>
                  <a:lnTo>
                    <a:pt x="3734569" y="0"/>
                  </a:lnTo>
                  <a:lnTo>
                    <a:pt x="4995171" y="1784985"/>
                  </a:lnTo>
                  <a:lnTo>
                    <a:pt x="1260571" y="4422394"/>
                  </a:lnTo>
                  <a:lnTo>
                    <a:pt x="0" y="2637409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797" y="1646427"/>
              <a:ext cx="3261143" cy="252476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60228" y="978345"/>
            <a:ext cx="4547870" cy="3124835"/>
            <a:chOff x="2336228" y="978344"/>
            <a:chExt cx="4547870" cy="3124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2606488"/>
              <a:ext cx="4118635" cy="14702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9246" y="991362"/>
              <a:ext cx="4521835" cy="3098800"/>
            </a:xfrm>
            <a:custGeom>
              <a:avLst/>
              <a:gdLst/>
              <a:ahLst/>
              <a:cxnLst/>
              <a:rect l="l" t="t" r="r" b="b"/>
              <a:pathLst>
                <a:path w="4521834" h="3098800">
                  <a:moveTo>
                    <a:pt x="0" y="3098292"/>
                  </a:moveTo>
                  <a:lnTo>
                    <a:pt x="4521708" y="3098292"/>
                  </a:lnTo>
                  <a:lnTo>
                    <a:pt x="4521708" y="1510284"/>
                  </a:lnTo>
                  <a:lnTo>
                    <a:pt x="0" y="1510284"/>
                  </a:lnTo>
                  <a:lnTo>
                    <a:pt x="0" y="3098292"/>
                  </a:lnTo>
                  <a:close/>
                </a:path>
                <a:path w="4521834" h="3098800">
                  <a:moveTo>
                    <a:pt x="166116" y="1200912"/>
                  </a:moveTo>
                  <a:lnTo>
                    <a:pt x="2164080" y="1200912"/>
                  </a:lnTo>
                  <a:lnTo>
                    <a:pt x="2164080" y="0"/>
                  </a:lnTo>
                  <a:lnTo>
                    <a:pt x="166116" y="0"/>
                  </a:lnTo>
                  <a:lnTo>
                    <a:pt x="166116" y="12009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48961" y="87631"/>
            <a:ext cx="3817620" cy="46294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spcBef>
                <a:spcPts val="2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Parts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 the neural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tube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7595" y="1013206"/>
            <a:ext cx="1823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1-neural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crest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2-alar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plate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b="1" dirty="0">
                <a:latin typeface="Times New Roman"/>
                <a:cs typeface="Times New Roman"/>
              </a:rPr>
              <a:t>3-basal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plate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962" y="1368297"/>
            <a:ext cx="4672965" cy="2098040"/>
            <a:chOff x="76961" y="1368297"/>
            <a:chExt cx="4672965" cy="2098040"/>
          </a:xfrm>
        </p:grpSpPr>
        <p:sp>
          <p:nvSpPr>
            <p:cNvPr id="8" name="object 8"/>
            <p:cNvSpPr/>
            <p:nvPr/>
          </p:nvSpPr>
          <p:spPr>
            <a:xfrm>
              <a:off x="1905254" y="1368297"/>
              <a:ext cx="2844800" cy="2061845"/>
            </a:xfrm>
            <a:custGeom>
              <a:avLst/>
              <a:gdLst/>
              <a:ahLst/>
              <a:cxnLst/>
              <a:rect l="l" t="t" r="r" b="b"/>
              <a:pathLst>
                <a:path w="2844800" h="2061845">
                  <a:moveTo>
                    <a:pt x="1829308" y="1604264"/>
                  </a:moveTo>
                  <a:lnTo>
                    <a:pt x="1806752" y="1592326"/>
                  </a:lnTo>
                  <a:lnTo>
                    <a:pt x="1723898" y="1548511"/>
                  </a:lnTo>
                  <a:lnTo>
                    <a:pt x="1716024" y="1550924"/>
                  </a:lnTo>
                  <a:lnTo>
                    <a:pt x="1712722" y="1557274"/>
                  </a:lnTo>
                  <a:lnTo>
                    <a:pt x="1709293" y="1563497"/>
                  </a:lnTo>
                  <a:lnTo>
                    <a:pt x="1711706" y="1571371"/>
                  </a:lnTo>
                  <a:lnTo>
                    <a:pt x="1755165" y="1594332"/>
                  </a:lnTo>
                  <a:lnTo>
                    <a:pt x="0" y="1667510"/>
                  </a:lnTo>
                  <a:lnTo>
                    <a:pt x="1016" y="1693418"/>
                  </a:lnTo>
                  <a:lnTo>
                    <a:pt x="1756498" y="1620227"/>
                  </a:lnTo>
                  <a:lnTo>
                    <a:pt x="1720977" y="1642999"/>
                  </a:lnTo>
                  <a:lnTo>
                    <a:pt x="1714881" y="1646809"/>
                  </a:lnTo>
                  <a:lnTo>
                    <a:pt x="1713103" y="1654810"/>
                  </a:lnTo>
                  <a:lnTo>
                    <a:pt x="1717040" y="1660906"/>
                  </a:lnTo>
                  <a:lnTo>
                    <a:pt x="1720850" y="1666875"/>
                  </a:lnTo>
                  <a:lnTo>
                    <a:pt x="1728851" y="1668653"/>
                  </a:lnTo>
                  <a:lnTo>
                    <a:pt x="1829308" y="1604264"/>
                  </a:lnTo>
                  <a:close/>
                </a:path>
                <a:path w="2844800" h="2061845">
                  <a:moveTo>
                    <a:pt x="2525395" y="1942592"/>
                  </a:moveTo>
                  <a:lnTo>
                    <a:pt x="2520061" y="1936369"/>
                  </a:lnTo>
                  <a:lnTo>
                    <a:pt x="2505837" y="1935099"/>
                  </a:lnTo>
                  <a:lnTo>
                    <a:pt x="2499487" y="1940433"/>
                  </a:lnTo>
                  <a:lnTo>
                    <a:pt x="2498979" y="1947545"/>
                  </a:lnTo>
                  <a:lnTo>
                    <a:pt x="2495346" y="1989467"/>
                  </a:lnTo>
                  <a:lnTo>
                    <a:pt x="1840992" y="608076"/>
                  </a:lnTo>
                  <a:lnTo>
                    <a:pt x="1817624" y="619252"/>
                  </a:lnTo>
                  <a:lnTo>
                    <a:pt x="2471826" y="2000440"/>
                  </a:lnTo>
                  <a:lnTo>
                    <a:pt x="2431288" y="1972691"/>
                  </a:lnTo>
                  <a:lnTo>
                    <a:pt x="2423287" y="1974215"/>
                  </a:lnTo>
                  <a:lnTo>
                    <a:pt x="2419223" y="1980184"/>
                  </a:lnTo>
                  <a:lnTo>
                    <a:pt x="2415159" y="1986026"/>
                  </a:lnTo>
                  <a:lnTo>
                    <a:pt x="2416683" y="1994154"/>
                  </a:lnTo>
                  <a:lnTo>
                    <a:pt x="2422525" y="1998091"/>
                  </a:lnTo>
                  <a:lnTo>
                    <a:pt x="2515108" y="2061464"/>
                  </a:lnTo>
                  <a:lnTo>
                    <a:pt x="2516632" y="2043811"/>
                  </a:lnTo>
                  <a:lnTo>
                    <a:pt x="2524760" y="1949704"/>
                  </a:lnTo>
                  <a:lnTo>
                    <a:pt x="2525395" y="1942592"/>
                  </a:lnTo>
                  <a:close/>
                </a:path>
                <a:path w="2844800" h="2061845">
                  <a:moveTo>
                    <a:pt x="2844419" y="1487551"/>
                  </a:moveTo>
                  <a:lnTo>
                    <a:pt x="2839847" y="1480693"/>
                  </a:lnTo>
                  <a:lnTo>
                    <a:pt x="2832862" y="1479169"/>
                  </a:lnTo>
                  <a:lnTo>
                    <a:pt x="2825877" y="1477772"/>
                  </a:lnTo>
                  <a:lnTo>
                    <a:pt x="2819019" y="1482217"/>
                  </a:lnTo>
                  <a:lnTo>
                    <a:pt x="2817495" y="1489202"/>
                  </a:lnTo>
                  <a:lnTo>
                    <a:pt x="2808897" y="1530223"/>
                  </a:lnTo>
                  <a:lnTo>
                    <a:pt x="2803601" y="1555559"/>
                  </a:lnTo>
                  <a:lnTo>
                    <a:pt x="2808897" y="1530223"/>
                  </a:lnTo>
                  <a:lnTo>
                    <a:pt x="2298827" y="0"/>
                  </a:lnTo>
                  <a:lnTo>
                    <a:pt x="2274189" y="8128"/>
                  </a:lnTo>
                  <a:lnTo>
                    <a:pt x="2784284" y="1538566"/>
                  </a:lnTo>
                  <a:lnTo>
                    <a:pt x="2747391" y="1506093"/>
                  </a:lnTo>
                  <a:lnTo>
                    <a:pt x="2739136" y="1506601"/>
                  </a:lnTo>
                  <a:lnTo>
                    <a:pt x="2734437" y="1511935"/>
                  </a:lnTo>
                  <a:lnTo>
                    <a:pt x="2729738" y="1517396"/>
                  </a:lnTo>
                  <a:lnTo>
                    <a:pt x="2730246" y="1525524"/>
                  </a:lnTo>
                  <a:lnTo>
                    <a:pt x="2735719" y="1530248"/>
                  </a:lnTo>
                  <a:lnTo>
                    <a:pt x="2819908" y="1604264"/>
                  </a:lnTo>
                  <a:lnTo>
                    <a:pt x="2824137" y="1584071"/>
                  </a:lnTo>
                  <a:lnTo>
                    <a:pt x="2842895" y="1494536"/>
                  </a:lnTo>
                  <a:lnTo>
                    <a:pt x="2844419" y="148755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61" y="2820161"/>
              <a:ext cx="2062480" cy="646430"/>
            </a:xfrm>
            <a:custGeom>
              <a:avLst/>
              <a:gdLst/>
              <a:ahLst/>
              <a:cxnLst/>
              <a:rect l="l" t="t" r="r" b="b"/>
              <a:pathLst>
                <a:path w="2062480" h="646429">
                  <a:moveTo>
                    <a:pt x="206197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2061972" y="646176"/>
                  </a:lnTo>
                  <a:lnTo>
                    <a:pt x="2061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0961" y="2820162"/>
            <a:ext cx="2062480" cy="58477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>
              <a:spcBef>
                <a:spcPts val="240"/>
              </a:spcBef>
            </a:pPr>
            <a:r>
              <a:rPr sz="3600" b="1" dirty="0">
                <a:latin typeface="Times New Roman"/>
                <a:cs typeface="Times New Roman"/>
              </a:rPr>
              <a:t>alar</a:t>
            </a:r>
            <a:r>
              <a:rPr sz="3600" b="1" spc="-1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plate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8561" y="4267961"/>
            <a:ext cx="2537460" cy="707390"/>
          </a:xfrm>
          <a:custGeom>
            <a:avLst/>
            <a:gdLst/>
            <a:ahLst/>
            <a:cxnLst/>
            <a:rect l="l" t="t" r="r" b="b"/>
            <a:pathLst>
              <a:path w="2537460" h="707389">
                <a:moveTo>
                  <a:pt x="0" y="707136"/>
                </a:moveTo>
                <a:lnTo>
                  <a:pt x="2537460" y="707136"/>
                </a:lnTo>
                <a:lnTo>
                  <a:pt x="2537460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7175" y="4284726"/>
            <a:ext cx="2354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dirty="0">
                <a:latin typeface="Times New Roman"/>
                <a:cs typeface="Times New Roman"/>
              </a:rPr>
              <a:t>basal</a:t>
            </a:r>
            <a:r>
              <a:rPr sz="4000" b="1" spc="-8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plate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51804" y="3429761"/>
            <a:ext cx="476884" cy="920750"/>
          </a:xfrm>
          <a:custGeom>
            <a:avLst/>
            <a:gdLst/>
            <a:ahLst/>
            <a:cxnLst/>
            <a:rect l="l" t="t" r="r" b="b"/>
            <a:pathLst>
              <a:path w="476885" h="920750">
                <a:moveTo>
                  <a:pt x="445783" y="45905"/>
                </a:moveTo>
                <a:lnTo>
                  <a:pt x="424207" y="60022"/>
                </a:lnTo>
                <a:lnTo>
                  <a:pt x="0" y="908557"/>
                </a:lnTo>
                <a:lnTo>
                  <a:pt x="23114" y="920242"/>
                </a:lnTo>
                <a:lnTo>
                  <a:pt x="447420" y="71628"/>
                </a:lnTo>
                <a:lnTo>
                  <a:pt x="445783" y="45905"/>
                </a:lnTo>
                <a:close/>
              </a:path>
              <a:path w="476885" h="920750">
                <a:moveTo>
                  <a:pt x="469866" y="17145"/>
                </a:moveTo>
                <a:lnTo>
                  <a:pt x="445643" y="17145"/>
                </a:lnTo>
                <a:lnTo>
                  <a:pt x="468884" y="28701"/>
                </a:lnTo>
                <a:lnTo>
                  <a:pt x="447420" y="71628"/>
                </a:lnTo>
                <a:lnTo>
                  <a:pt x="450088" y="113537"/>
                </a:lnTo>
                <a:lnTo>
                  <a:pt x="450596" y="120650"/>
                </a:lnTo>
                <a:lnTo>
                  <a:pt x="456819" y="126111"/>
                </a:lnTo>
                <a:lnTo>
                  <a:pt x="463931" y="125602"/>
                </a:lnTo>
                <a:lnTo>
                  <a:pt x="471043" y="125222"/>
                </a:lnTo>
                <a:lnTo>
                  <a:pt x="476504" y="118999"/>
                </a:lnTo>
                <a:lnTo>
                  <a:pt x="475996" y="111887"/>
                </a:lnTo>
                <a:lnTo>
                  <a:pt x="469866" y="17145"/>
                </a:lnTo>
                <a:close/>
              </a:path>
              <a:path w="476885" h="920750">
                <a:moveTo>
                  <a:pt x="468757" y="0"/>
                </a:moveTo>
                <a:lnTo>
                  <a:pt x="368935" y="65277"/>
                </a:lnTo>
                <a:lnTo>
                  <a:pt x="367157" y="73278"/>
                </a:lnTo>
                <a:lnTo>
                  <a:pt x="375031" y="85216"/>
                </a:lnTo>
                <a:lnTo>
                  <a:pt x="383032" y="86995"/>
                </a:lnTo>
                <a:lnTo>
                  <a:pt x="424207" y="60022"/>
                </a:lnTo>
                <a:lnTo>
                  <a:pt x="445643" y="17145"/>
                </a:lnTo>
                <a:lnTo>
                  <a:pt x="469866" y="17145"/>
                </a:lnTo>
                <a:lnTo>
                  <a:pt x="468757" y="0"/>
                </a:lnTo>
                <a:close/>
              </a:path>
              <a:path w="476885" h="920750">
                <a:moveTo>
                  <a:pt x="458923" y="23749"/>
                </a:moveTo>
                <a:lnTo>
                  <a:pt x="444373" y="23749"/>
                </a:lnTo>
                <a:lnTo>
                  <a:pt x="464312" y="33782"/>
                </a:lnTo>
                <a:lnTo>
                  <a:pt x="445783" y="45905"/>
                </a:lnTo>
                <a:lnTo>
                  <a:pt x="447420" y="71628"/>
                </a:lnTo>
                <a:lnTo>
                  <a:pt x="468884" y="28701"/>
                </a:lnTo>
                <a:lnTo>
                  <a:pt x="458923" y="23749"/>
                </a:lnTo>
                <a:close/>
              </a:path>
              <a:path w="476885" h="920750">
                <a:moveTo>
                  <a:pt x="445643" y="17145"/>
                </a:moveTo>
                <a:lnTo>
                  <a:pt x="424207" y="60022"/>
                </a:lnTo>
                <a:lnTo>
                  <a:pt x="445783" y="45905"/>
                </a:lnTo>
                <a:lnTo>
                  <a:pt x="444373" y="23749"/>
                </a:lnTo>
                <a:lnTo>
                  <a:pt x="458923" y="23749"/>
                </a:lnTo>
                <a:lnTo>
                  <a:pt x="445643" y="17145"/>
                </a:lnTo>
                <a:close/>
              </a:path>
              <a:path w="476885" h="920750">
                <a:moveTo>
                  <a:pt x="444373" y="23749"/>
                </a:moveTo>
                <a:lnTo>
                  <a:pt x="445783" y="45905"/>
                </a:lnTo>
                <a:lnTo>
                  <a:pt x="464312" y="33782"/>
                </a:lnTo>
                <a:lnTo>
                  <a:pt x="444373" y="2374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0782" y="454914"/>
            <a:ext cx="3983990" cy="77649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73175" marR="130175" indent="-1131570">
              <a:spcBef>
                <a:spcPts val="295"/>
              </a:spcBef>
            </a:pPr>
            <a:r>
              <a:rPr sz="1600" spc="-6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Times New Roman"/>
                <a:cs typeface="Times New Roman"/>
              </a:rPr>
              <a:t>NERVOUS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SYSTEM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14" dirty="0">
                <a:latin typeface="Times New Roman"/>
                <a:cs typeface="Times New Roman"/>
              </a:rPr>
              <a:t>FORMED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FROM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ECTODERM</a:t>
            </a:r>
            <a:endParaRPr sz="1600">
              <a:latin typeface="Times New Roman"/>
              <a:cs typeface="Times New Roman"/>
            </a:endParaRPr>
          </a:p>
          <a:p>
            <a:pPr marL="1132840"/>
            <a:r>
              <a:rPr sz="1600" spc="-10" dirty="0">
                <a:latin typeface="Times New Roman"/>
                <a:cs typeface="Times New Roman"/>
              </a:rPr>
              <a:t>(THE </a:t>
            </a:r>
            <a:r>
              <a:rPr sz="1600" spc="-80" dirty="0">
                <a:latin typeface="Times New Roman"/>
                <a:cs typeface="Times New Roman"/>
              </a:rPr>
              <a:t>NEURAL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TUBE)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6005" y="1783843"/>
            <a:ext cx="6002020" cy="763671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9565" rIns="0" bIns="0" rtlCol="0">
            <a:spAutoFit/>
          </a:bodyPr>
          <a:lstStyle/>
          <a:p>
            <a:pPr marL="672465">
              <a:spcBef>
                <a:spcPts val="2595"/>
              </a:spcBef>
            </a:pPr>
            <a:r>
              <a:rPr sz="1200" b="1" spc="-5" dirty="0">
                <a:latin typeface="Times New Roman"/>
                <a:cs typeface="Times New Roman"/>
              </a:rPr>
              <a:t>The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neural </a:t>
            </a: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crest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gives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rise</a:t>
            </a:r>
            <a:r>
              <a:rPr sz="1200" b="1" dirty="0">
                <a:latin typeface="Times New Roman"/>
                <a:cs typeface="Times New Roman"/>
              </a:rPr>
              <a:t> to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ganglia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6005" y="3307842"/>
            <a:ext cx="6002020" cy="1217641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9565" rIns="0" bIns="0" rtlCol="0">
            <a:spAutoFit/>
          </a:bodyPr>
          <a:lstStyle/>
          <a:p>
            <a:pPr algn="ctr">
              <a:spcBef>
                <a:spcPts val="2595"/>
              </a:spcBef>
            </a:pPr>
            <a:r>
              <a:rPr sz="1200" b="1" dirty="0">
                <a:latin typeface="Times New Roman"/>
                <a:cs typeface="Times New Roman"/>
              </a:rPr>
              <a:t>The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ar</a:t>
            </a:r>
            <a:r>
              <a:rPr sz="28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pl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te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gives 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ise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e sen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28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200" b="1" spc="-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t of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the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ner</a:t>
            </a:r>
            <a:r>
              <a:rPr sz="1200" b="1" dirty="0">
                <a:latin typeface="Times New Roman"/>
                <a:cs typeface="Times New Roman"/>
              </a:rPr>
              <a:t>vou</a:t>
            </a:r>
            <a:r>
              <a:rPr sz="1200" b="1" spc="-5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2540" algn="ctr">
              <a:spcBef>
                <a:spcPts val="2085"/>
              </a:spcBef>
            </a:pPr>
            <a:r>
              <a:rPr sz="1200" b="1" spc="-5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6005" y="5136642"/>
            <a:ext cx="6002020" cy="12668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30200" rIns="0" bIns="0" rtlCol="0">
            <a:spAutoFit/>
          </a:bodyPr>
          <a:lstStyle/>
          <a:p>
            <a:pPr algn="ctr">
              <a:spcBef>
                <a:spcPts val="2600"/>
              </a:spcBef>
            </a:pPr>
            <a:r>
              <a:rPr sz="1200" b="1" dirty="0">
                <a:latin typeface="Times New Roman"/>
                <a:cs typeface="Times New Roman"/>
              </a:rPr>
              <a:t>The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sal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pl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te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giv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s 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ise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o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8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mot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b="1" spc="27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p</a:t>
            </a:r>
            <a:r>
              <a:rPr sz="1100" b="1" spc="-5" dirty="0">
                <a:latin typeface="Times New Roman"/>
                <a:cs typeface="Times New Roman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rt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he n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vous</a:t>
            </a:r>
            <a:endParaRPr sz="1200">
              <a:latin typeface="Times New Roman"/>
              <a:cs typeface="Times New Roman"/>
            </a:endParaRPr>
          </a:p>
          <a:p>
            <a:pPr marL="1905" algn="ctr">
              <a:spcBef>
                <a:spcPts val="2080"/>
              </a:spcBef>
            </a:pPr>
            <a:r>
              <a:rPr sz="1200" b="1" spc="-5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18" y="2358389"/>
            <a:ext cx="6875145" cy="111569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90170">
              <a:spcBef>
                <a:spcPts val="60"/>
              </a:spcBef>
            </a:pPr>
            <a:r>
              <a:rPr sz="7200" spc="-670" dirty="0">
                <a:solidFill>
                  <a:srgbClr val="6F2F9F"/>
                </a:solidFill>
              </a:rPr>
              <a:t>NE</a:t>
            </a:r>
            <a:r>
              <a:rPr sz="7200" spc="-675" dirty="0">
                <a:solidFill>
                  <a:srgbClr val="6F2F9F"/>
                </a:solidFill>
              </a:rPr>
              <a:t>U</a:t>
            </a:r>
            <a:r>
              <a:rPr sz="7200" spc="-430" dirty="0">
                <a:solidFill>
                  <a:srgbClr val="6F2F9F"/>
                </a:solidFill>
              </a:rPr>
              <a:t>RA</a:t>
            </a:r>
            <a:r>
              <a:rPr sz="7200" spc="-390" dirty="0">
                <a:solidFill>
                  <a:srgbClr val="6F2F9F"/>
                </a:solidFill>
              </a:rPr>
              <a:t>L</a:t>
            </a:r>
            <a:r>
              <a:rPr sz="7200" spc="-10" dirty="0">
                <a:solidFill>
                  <a:srgbClr val="6F2F9F"/>
                </a:solidFill>
              </a:rPr>
              <a:t> </a:t>
            </a:r>
            <a:r>
              <a:rPr sz="7200" spc="-825" dirty="0">
                <a:solidFill>
                  <a:srgbClr val="6F2F9F"/>
                </a:solidFill>
              </a:rPr>
              <a:t>C</a:t>
            </a:r>
            <a:r>
              <a:rPr sz="7200" spc="-810" dirty="0">
                <a:solidFill>
                  <a:srgbClr val="6F2F9F"/>
                </a:solidFill>
              </a:rPr>
              <a:t>R</a:t>
            </a:r>
            <a:r>
              <a:rPr sz="7200" spc="-185" dirty="0">
                <a:solidFill>
                  <a:srgbClr val="6F2F9F"/>
                </a:solidFill>
              </a:rPr>
              <a:t>E</a:t>
            </a:r>
            <a:r>
              <a:rPr sz="7200" spc="-140" dirty="0">
                <a:solidFill>
                  <a:srgbClr val="6F2F9F"/>
                </a:solidFill>
              </a:rPr>
              <a:t>S</a:t>
            </a:r>
            <a:r>
              <a:rPr sz="7200" spc="-635" dirty="0">
                <a:solidFill>
                  <a:srgbClr val="6F2F9F"/>
                </a:solidFill>
              </a:rPr>
              <a:t>T</a:t>
            </a:r>
            <a:endParaRPr sz="7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17</TotalTime>
  <Words>752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MT</vt:lpstr>
      <vt:lpstr>Calibri</vt:lpstr>
      <vt:lpstr>Simplified Arabic Fixed</vt:lpstr>
      <vt:lpstr>Times New Roman</vt:lpstr>
      <vt:lpstr>Wingdings</vt:lpstr>
      <vt:lpstr>MediTec</vt:lpstr>
      <vt:lpstr>DERIVATIVES OF THE ECTODERMAL  GERM LAYER</vt:lpstr>
      <vt:lpstr>Development of the neural tube</vt:lpstr>
      <vt:lpstr>PowerPoint Presentation</vt:lpstr>
      <vt:lpstr>in the midline, where they fuse and form:</vt:lpstr>
      <vt:lpstr>PowerPoint Presentation</vt:lpstr>
      <vt:lpstr>PowerPoint Presentation</vt:lpstr>
      <vt:lpstr>PowerPoint Presentation</vt:lpstr>
      <vt:lpstr>PowerPoint Presentation</vt:lpstr>
      <vt:lpstr>NEURAL CREST</vt:lpstr>
      <vt:lpstr>PowerPoint Presentation</vt:lpstr>
      <vt:lpstr>PowerPoint Presentation</vt:lpstr>
      <vt:lpstr>Teratogenesis Associated With Gastrulation</vt:lpstr>
      <vt:lpstr>DERIVATIVES OF THE MESODERMAL  GERM LAYER</vt:lpstr>
      <vt:lpstr>Paraxial mesoderm</vt:lpstr>
      <vt:lpstr>1-Medail mesoderm</vt:lpstr>
      <vt:lpstr>Medial mesoderm</vt:lpstr>
      <vt:lpstr>PowerPoint Presentation</vt:lpstr>
      <vt:lpstr>PowerPoint Presentation</vt:lpstr>
      <vt:lpstr>PowerPoint Presentation</vt:lpstr>
      <vt:lpstr>limb and body wall</vt:lpstr>
      <vt:lpstr>The remaining dorsal  epithelium forms the dermatome</vt:lpstr>
      <vt:lpstr>DERIVATIVES OF THE INTERMEDIATE  MESODERM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4</cp:revision>
  <dcterms:created xsi:type="dcterms:W3CDTF">2021-05-10T08:41:46Z</dcterms:created>
  <dcterms:modified xsi:type="dcterms:W3CDTF">2021-11-22T14:43:07Z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