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8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0.jpg" ContentType="image/jpg"/>
  <Override PartName="/ppt/media/image22.jpg" ContentType="image/jpg"/>
  <Override PartName="/ppt/media/image24.jpg" ContentType="image/jpg"/>
  <Override PartName="/ppt/media/image26.jpg" ContentType="image/jpg"/>
  <Override PartName="/ppt/media/image28.jpg" ContentType="image/jpg"/>
  <Override PartName="/ppt/media/image32.jpg" ContentType="image/jpg"/>
  <Override PartName="/ppt/media/image37.jpg" ContentType="image/jpg"/>
  <Override PartName="/ppt/media/image4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3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8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2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3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53971" y="2980934"/>
            <a:ext cx="3375429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Membranes </a:t>
            </a:r>
            <a:endParaRPr lang="en-US" sz="4400" dirty="0">
              <a:solidFill>
                <a:srgbClr val="00B0F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487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061" y="0"/>
            <a:ext cx="3457399" cy="5867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7377" y="3858005"/>
            <a:ext cx="5180330" cy="64643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latin typeface="Times New Roman"/>
                <a:cs typeface="Times New Roman"/>
              </a:rPr>
              <a:t>2-Oligohydramnios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refers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5" dirty="0">
                <a:latin typeface="Times New Roman"/>
                <a:cs typeface="Times New Roman"/>
              </a:rPr>
              <a:t>decreased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(less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400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ml)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038" y="761"/>
            <a:ext cx="5358765" cy="923925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800" b="1" dirty="0">
                <a:latin typeface="Times New Roman"/>
                <a:cs typeface="Times New Roman"/>
              </a:rPr>
              <a:t>1-Hydramnios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polyhydramnios</a:t>
            </a:r>
            <a:endParaRPr sz="1800">
              <a:latin typeface="Times New Roman"/>
              <a:cs typeface="Times New Roman"/>
            </a:endParaRPr>
          </a:p>
          <a:p>
            <a:pPr marL="53340" algn="ctr">
              <a:lnSpc>
                <a:spcPts val="2135"/>
              </a:lnSpc>
            </a:pPr>
            <a:r>
              <a:rPr sz="1800" b="1" dirty="0">
                <a:latin typeface="Times New Roman"/>
                <a:cs typeface="Times New Roman"/>
              </a:rPr>
              <a:t>is the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term</a:t>
            </a:r>
            <a:r>
              <a:rPr sz="1800" b="1" spc="-5" dirty="0">
                <a:latin typeface="Times New Roman"/>
                <a:cs typeface="Times New Roman"/>
              </a:rPr>
              <a:t> used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5" dirty="0">
                <a:latin typeface="Times New Roman"/>
                <a:cs typeface="Times New Roman"/>
              </a:rPr>
              <a:t> describe </a:t>
            </a:r>
            <a:r>
              <a:rPr sz="1800" b="1" dirty="0">
                <a:latin typeface="Times New Roman"/>
                <a:cs typeface="Times New Roman"/>
              </a:rPr>
              <a:t>an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excess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amniotic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135"/>
              </a:lnSpc>
            </a:pPr>
            <a:r>
              <a:rPr sz="1800" dirty="0">
                <a:latin typeface="Times New Roman"/>
                <a:cs typeface="Times New Roman"/>
              </a:rPr>
              <a:t>fluid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(1500–2000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ml)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145" y="4620005"/>
            <a:ext cx="4338955" cy="73914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</a:pPr>
            <a:r>
              <a:rPr sz="1800" b="1" dirty="0">
                <a:latin typeface="Times New Roman"/>
                <a:cs typeface="Times New Roman"/>
              </a:rPr>
              <a:t>Oligohydramnios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rare </a:t>
            </a:r>
            <a:r>
              <a:rPr sz="1800" b="1" spc="-5" dirty="0">
                <a:latin typeface="Times New Roman"/>
                <a:cs typeface="Times New Roman"/>
              </a:rPr>
              <a:t>occurrence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that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940"/>
              </a:lnSpc>
            </a:pPr>
            <a:r>
              <a:rPr sz="1800" b="1" dirty="0">
                <a:latin typeface="Times New Roman"/>
                <a:cs typeface="Times New Roman"/>
              </a:rPr>
              <a:t>may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result from </a:t>
            </a:r>
            <a:r>
              <a:rPr sz="25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renal</a:t>
            </a:r>
            <a:r>
              <a:rPr sz="25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agenesis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018" y="1067561"/>
            <a:ext cx="5500370" cy="147701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96315" marR="989965" algn="ctr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latin typeface="Times New Roman"/>
                <a:cs typeface="Times New Roman"/>
              </a:rPr>
              <a:t>Primary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hydramnios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include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idiopathic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(35%)</a:t>
            </a:r>
            <a:endParaRPr sz="1800">
              <a:latin typeface="Times New Roman"/>
              <a:cs typeface="Times New Roman"/>
            </a:endParaRPr>
          </a:p>
          <a:p>
            <a:pPr marL="54610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maternal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diabetes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(25%)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congenital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malformations </a:t>
            </a:r>
            <a:r>
              <a:rPr sz="1800" dirty="0">
                <a:latin typeface="Times New Roman"/>
                <a:cs typeface="Times New Roman"/>
              </a:rPr>
              <a:t>including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1-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central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nervous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disorders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(e.g.,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anencephaly)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645" y="5644134"/>
            <a:ext cx="5928360" cy="923925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89025" marR="1085850" indent="213360">
              <a:lnSpc>
                <a:spcPct val="100000"/>
              </a:lnSpc>
              <a:spcBef>
                <a:spcPts val="305"/>
              </a:spcBef>
            </a:pPr>
            <a:r>
              <a:rPr sz="1800" b="1" spc="-10" dirty="0">
                <a:latin typeface="Times New Roman"/>
                <a:cs typeface="Times New Roman"/>
              </a:rPr>
              <a:t>Premature rupture</a:t>
            </a:r>
            <a:r>
              <a:rPr sz="1800" b="1" dirty="0">
                <a:latin typeface="Times New Roman"/>
                <a:cs typeface="Times New Roman"/>
              </a:rPr>
              <a:t> of</a:t>
            </a:r>
            <a:r>
              <a:rPr sz="1800" b="1" spc="-5" dirty="0">
                <a:latin typeface="Times New Roman"/>
                <a:cs typeface="Times New Roman"/>
              </a:rPr>
              <a:t> the </a:t>
            </a:r>
            <a:r>
              <a:rPr sz="1800" b="1" dirty="0">
                <a:latin typeface="Times New Roman"/>
                <a:cs typeface="Times New Roman"/>
              </a:rPr>
              <a:t>amnion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most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common</a:t>
            </a:r>
            <a:r>
              <a:rPr sz="1800" dirty="0">
                <a:latin typeface="Times New Roman"/>
                <a:cs typeface="Times New Roman"/>
              </a:rPr>
              <a:t> cause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preterm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labor</a:t>
            </a:r>
            <a:endParaRPr sz="1800">
              <a:latin typeface="Times New Roman"/>
              <a:cs typeface="Times New Roman"/>
            </a:endParaRPr>
          </a:p>
          <a:p>
            <a:pPr marL="1637664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occurs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10%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pregnancies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262" y="2812542"/>
            <a:ext cx="4715510" cy="832485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ts val="1950"/>
              </a:lnSpc>
              <a:spcBef>
                <a:spcPts val="260"/>
              </a:spcBef>
            </a:pPr>
            <a:r>
              <a:rPr sz="165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2-Gastrointestinal</a:t>
            </a:r>
            <a:r>
              <a:rPr sz="1650" b="1" i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defects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ts val="1900"/>
              </a:lnSpc>
            </a:pPr>
            <a:r>
              <a:rPr sz="165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(atresias,</a:t>
            </a:r>
            <a:r>
              <a:rPr sz="1650"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e.g.,</a:t>
            </a:r>
            <a:r>
              <a:rPr sz="165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esophageal)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ts val="1930"/>
              </a:lnSpc>
            </a:pPr>
            <a:r>
              <a:rPr sz="165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</a:t>
            </a:r>
            <a:r>
              <a:rPr sz="165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prevent</a:t>
            </a:r>
            <a:r>
              <a:rPr sz="16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65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infant</a:t>
            </a:r>
            <a:r>
              <a:rPr sz="165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from</a:t>
            </a:r>
            <a:r>
              <a:rPr sz="16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swallowing</a:t>
            </a:r>
            <a:r>
              <a:rPr sz="165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6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fluid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8292" y="914400"/>
            <a:ext cx="3805708" cy="4746259"/>
            <a:chOff x="5375129" y="310879"/>
            <a:chExt cx="3769360" cy="4924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5129" y="310879"/>
              <a:ext cx="3768870" cy="49240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0012" y="356616"/>
              <a:ext cx="3608832" cy="47731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0962" y="337566"/>
              <a:ext cx="3647440" cy="4811395"/>
            </a:xfrm>
            <a:custGeom>
              <a:avLst/>
              <a:gdLst/>
              <a:ahLst/>
              <a:cxnLst/>
              <a:rect l="l" t="t" r="r" b="b"/>
              <a:pathLst>
                <a:path w="3647440" h="4811395">
                  <a:moveTo>
                    <a:pt x="0" y="4811267"/>
                  </a:moveTo>
                  <a:lnTo>
                    <a:pt x="3646932" y="4811267"/>
                  </a:lnTo>
                  <a:lnTo>
                    <a:pt x="3646932" y="0"/>
                  </a:lnTo>
                  <a:lnTo>
                    <a:pt x="0" y="0"/>
                  </a:lnTo>
                  <a:lnTo>
                    <a:pt x="0" y="481126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15645" y="72389"/>
            <a:ext cx="5072380" cy="5447030"/>
          </a:xfrm>
          <a:custGeom>
            <a:avLst/>
            <a:gdLst/>
            <a:ahLst/>
            <a:cxnLst/>
            <a:rect l="l" t="t" r="r" b="b"/>
            <a:pathLst>
              <a:path w="5072380" h="5447030">
                <a:moveTo>
                  <a:pt x="0" y="5446775"/>
                </a:moveTo>
                <a:lnTo>
                  <a:pt x="5071872" y="5446775"/>
                </a:lnTo>
                <a:lnTo>
                  <a:pt x="5071872" y="0"/>
                </a:lnTo>
                <a:lnTo>
                  <a:pt x="0" y="0"/>
                </a:lnTo>
                <a:lnTo>
                  <a:pt x="0" y="544677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236" y="97028"/>
            <a:ext cx="4609465" cy="505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355" algn="ctr">
              <a:lnSpc>
                <a:spcPts val="214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With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growth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R="47625" algn="ctr">
              <a:lnSpc>
                <a:spcPts val="3340"/>
              </a:lnSpc>
            </a:pPr>
            <a:r>
              <a:rPr sz="2800" b="1" spc="-5" dirty="0">
                <a:latin typeface="Times New Roman"/>
                <a:cs typeface="Times New Roman"/>
              </a:rPr>
              <a:t>chorionic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vesicle</a:t>
            </a:r>
            <a:endParaRPr sz="2800">
              <a:latin typeface="Times New Roman"/>
              <a:cs typeface="Times New Roman"/>
            </a:endParaRPr>
          </a:p>
          <a:p>
            <a:pPr marR="4635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decidua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capsularis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becomes</a:t>
            </a:r>
            <a:endParaRPr sz="1800">
              <a:latin typeface="Times New Roman"/>
              <a:cs typeface="Times New Roman"/>
            </a:endParaRPr>
          </a:p>
          <a:p>
            <a:pPr marR="44450" algn="ctr">
              <a:lnSpc>
                <a:spcPts val="2140"/>
              </a:lnSpc>
              <a:spcBef>
                <a:spcPts val="40"/>
              </a:spcBef>
            </a:pPr>
            <a:r>
              <a:rPr sz="1800" b="1" spc="-5" dirty="0">
                <a:latin typeface="Times New Roman"/>
                <a:cs typeface="Times New Roman"/>
              </a:rPr>
              <a:t>stretched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R="48895" algn="ctr">
              <a:lnSpc>
                <a:spcPts val="3820"/>
              </a:lnSpc>
            </a:pPr>
            <a:r>
              <a:rPr sz="3200" b="1" dirty="0">
                <a:latin typeface="Times New Roman"/>
                <a:cs typeface="Times New Roman"/>
              </a:rPr>
              <a:t>degenerates</a:t>
            </a:r>
            <a:endParaRPr sz="3200">
              <a:latin typeface="Times New Roman"/>
              <a:cs typeface="Times New Roman"/>
            </a:endParaRPr>
          </a:p>
          <a:p>
            <a:pPr marR="48260" algn="ctr">
              <a:lnSpc>
                <a:spcPts val="2140"/>
              </a:lnSpc>
              <a:spcBef>
                <a:spcPts val="45"/>
              </a:spcBef>
            </a:pPr>
            <a:r>
              <a:rPr sz="1800" b="1" spc="-5" dirty="0">
                <a:latin typeface="Times New Roman"/>
                <a:cs typeface="Times New Roman"/>
              </a:rPr>
              <a:t>Subsequently</a:t>
            </a:r>
            <a:endParaRPr sz="1800">
              <a:latin typeface="Times New Roman"/>
              <a:cs typeface="Times New Roman"/>
            </a:endParaRPr>
          </a:p>
          <a:p>
            <a:pPr marR="46355" algn="ctr">
              <a:lnSpc>
                <a:spcPts val="3820"/>
              </a:lnSpc>
            </a:pP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chorion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laeve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comes</a:t>
            </a:r>
            <a:endParaRPr sz="3200">
              <a:latin typeface="Times New Roman"/>
              <a:cs typeface="Times New Roman"/>
            </a:endParaRPr>
          </a:p>
          <a:p>
            <a:pPr marL="500380" marR="547370" algn="ctr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into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contact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with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uterine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wall</a:t>
            </a:r>
            <a:endParaRPr sz="32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latin typeface="Times New Roman"/>
                <a:cs typeface="Times New Roman"/>
              </a:rPr>
              <a:t>(decidua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parietalis)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140"/>
              </a:lnSpc>
            </a:pP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opposite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uterus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 fuse</a:t>
            </a:r>
            <a:endParaRPr sz="1800">
              <a:latin typeface="Times New Roman"/>
              <a:cs typeface="Times New Roman"/>
            </a:endParaRPr>
          </a:p>
          <a:p>
            <a:pPr marL="905510" marR="951230" indent="481330">
              <a:lnSpc>
                <a:spcPts val="3360"/>
              </a:lnSpc>
              <a:spcBef>
                <a:spcPts val="80"/>
              </a:spcBef>
            </a:pPr>
            <a:r>
              <a:rPr sz="2800" b="1" spc="-5" dirty="0">
                <a:latin typeface="Times New Roman"/>
                <a:cs typeface="Times New Roman"/>
              </a:rPr>
              <a:t>obliterating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uterine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lumen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018" y="5644134"/>
            <a:ext cx="8714740" cy="113855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310"/>
              </a:spcBef>
            </a:pPr>
            <a:r>
              <a:rPr sz="1600" b="1" spc="-15" dirty="0">
                <a:latin typeface="Times New Roman"/>
                <a:cs typeface="Times New Roman"/>
              </a:rPr>
              <a:t>Similarly,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fusion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of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amnion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and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chorion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2375"/>
              </a:lnSpc>
            </a:pP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form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amniochorionic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membrane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obliterates</a:t>
            </a:r>
            <a:r>
              <a:rPr sz="20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chorionic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cavity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1650" i="1" spc="-20" dirty="0">
                <a:latin typeface="Times New Roman"/>
                <a:cs typeface="Times New Roman"/>
              </a:rPr>
              <a:t>It</a:t>
            </a:r>
            <a:r>
              <a:rPr sz="1650" i="1" spc="-10" dirty="0">
                <a:latin typeface="Times New Roman"/>
                <a:cs typeface="Times New Roman"/>
              </a:rPr>
              <a:t> </a:t>
            </a:r>
            <a:r>
              <a:rPr sz="1650" i="1" spc="-20" dirty="0">
                <a:latin typeface="Times New Roman"/>
                <a:cs typeface="Times New Roman"/>
              </a:rPr>
              <a:t>is</a:t>
            </a:r>
            <a:r>
              <a:rPr sz="1650" i="1" spc="-5" dirty="0">
                <a:latin typeface="Times New Roman"/>
                <a:cs typeface="Times New Roman"/>
              </a:rPr>
              <a:t> </a:t>
            </a:r>
            <a:r>
              <a:rPr sz="1650" i="1" spc="-20" dirty="0">
                <a:latin typeface="Times New Roman"/>
                <a:cs typeface="Times New Roman"/>
              </a:rPr>
              <a:t>this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ts val="1935"/>
              </a:lnSpc>
            </a:pPr>
            <a:r>
              <a:rPr sz="1650" i="1" spc="-35" dirty="0">
                <a:latin typeface="Times New Roman"/>
                <a:cs typeface="Times New Roman"/>
              </a:rPr>
              <a:t>membrane</a:t>
            </a:r>
            <a:r>
              <a:rPr sz="1650" i="1" spc="30" dirty="0">
                <a:latin typeface="Times New Roman"/>
                <a:cs typeface="Times New Roman"/>
              </a:rPr>
              <a:t> </a:t>
            </a:r>
            <a:r>
              <a:rPr sz="1650" i="1" spc="-45" dirty="0">
                <a:latin typeface="Times New Roman"/>
                <a:cs typeface="Times New Roman"/>
              </a:rPr>
              <a:t>that</a:t>
            </a:r>
            <a:r>
              <a:rPr sz="1650" i="1" spc="-10" dirty="0">
                <a:latin typeface="Times New Roman"/>
                <a:cs typeface="Times New Roman"/>
              </a:rPr>
              <a:t> </a:t>
            </a:r>
            <a:r>
              <a:rPr sz="1650" i="1" spc="-45" dirty="0">
                <a:latin typeface="Times New Roman"/>
                <a:cs typeface="Times New Roman"/>
              </a:rPr>
              <a:t>ruptures</a:t>
            </a:r>
            <a:r>
              <a:rPr sz="1650" i="1" dirty="0">
                <a:latin typeface="Times New Roman"/>
                <a:cs typeface="Times New Roman"/>
              </a:rPr>
              <a:t> </a:t>
            </a:r>
            <a:r>
              <a:rPr sz="1650" i="1" spc="-40" dirty="0">
                <a:latin typeface="Times New Roman"/>
                <a:cs typeface="Times New Roman"/>
              </a:rPr>
              <a:t>during</a:t>
            </a:r>
            <a:r>
              <a:rPr sz="1650" i="1" spc="-15" dirty="0">
                <a:latin typeface="Times New Roman"/>
                <a:cs typeface="Times New Roman"/>
              </a:rPr>
              <a:t> </a:t>
            </a:r>
            <a:r>
              <a:rPr sz="1650" i="1" spc="-65" dirty="0">
                <a:latin typeface="Times New Roman"/>
                <a:cs typeface="Times New Roman"/>
              </a:rPr>
              <a:t>labor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ts val="1950"/>
              </a:lnSpc>
            </a:pPr>
            <a:r>
              <a:rPr sz="1650" i="1" spc="-35" dirty="0">
                <a:latin typeface="Times New Roman"/>
                <a:cs typeface="Times New Roman"/>
              </a:rPr>
              <a:t>(breaking</a:t>
            </a:r>
            <a:r>
              <a:rPr sz="1650" i="1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 the water).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2526614"/>
            <a:ext cx="3700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Umbilical</a:t>
            </a:r>
            <a:r>
              <a:rPr sz="4800" b="0" spc="-5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800" b="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cord</a:t>
            </a:r>
            <a:endParaRPr sz="48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8754" y="310891"/>
            <a:ext cx="4375785" cy="6152515"/>
            <a:chOff x="4588754" y="310891"/>
            <a:chExt cx="4375785" cy="6152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8754" y="310891"/>
              <a:ext cx="4375423" cy="61523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627" y="356615"/>
              <a:ext cx="4215383" cy="60015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24577" y="337565"/>
              <a:ext cx="4253865" cy="6040120"/>
            </a:xfrm>
            <a:custGeom>
              <a:avLst/>
              <a:gdLst/>
              <a:ahLst/>
              <a:cxnLst/>
              <a:rect l="l" t="t" r="r" b="b"/>
              <a:pathLst>
                <a:path w="4253865" h="6040120">
                  <a:moveTo>
                    <a:pt x="0" y="6039611"/>
                  </a:moveTo>
                  <a:lnTo>
                    <a:pt x="4253483" y="6039611"/>
                  </a:lnTo>
                  <a:lnTo>
                    <a:pt x="4253483" y="0"/>
                  </a:lnTo>
                  <a:lnTo>
                    <a:pt x="0" y="0"/>
                  </a:lnTo>
                  <a:lnTo>
                    <a:pt x="0" y="603961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6561" y="403056"/>
            <a:ext cx="4229100" cy="150749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fifth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week</a:t>
            </a:r>
            <a:endParaRPr sz="280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development,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 following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structures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140"/>
              </a:lnSpc>
            </a:pPr>
            <a:r>
              <a:rPr sz="1800" b="1" spc="-5" dirty="0">
                <a:latin typeface="Times New Roman"/>
                <a:cs typeface="Times New Roman"/>
              </a:rPr>
              <a:t>pass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through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3340"/>
              </a:lnSpc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1-primitive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umbilical ring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669" y="1905761"/>
            <a:ext cx="3733800" cy="170433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9535" marR="149225">
              <a:lnSpc>
                <a:spcPts val="3240"/>
              </a:lnSpc>
              <a:spcBef>
                <a:spcPts val="200"/>
              </a:spcBef>
            </a:pPr>
            <a:r>
              <a:rPr sz="1800" dirty="0">
                <a:latin typeface="Times New Roman"/>
                <a:cs typeface="Times New Roman"/>
              </a:rPr>
              <a:t>(1)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connecting </a:t>
            </a:r>
            <a:r>
              <a:rPr sz="1800" b="1" spc="-5" dirty="0">
                <a:latin typeface="Times New Roman"/>
                <a:cs typeface="Times New Roman"/>
              </a:rPr>
              <a:t>stalk, containing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allantois </a:t>
            </a:r>
            <a:r>
              <a:rPr sz="1800" b="1" spc="-5" dirty="0">
                <a:latin typeface="Times New Roman"/>
                <a:cs typeface="Times New Roman"/>
              </a:rPr>
              <a:t>and the umbilical </a:t>
            </a:r>
            <a:r>
              <a:rPr sz="1800" b="1" dirty="0">
                <a:latin typeface="Times New Roman"/>
                <a:cs typeface="Times New Roman"/>
              </a:rPr>
              <a:t> vessels,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consisting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two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arteries</a:t>
            </a:r>
            <a:endParaRPr sz="18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  <a:spcBef>
                <a:spcPts val="795"/>
              </a:spcBef>
            </a:pP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one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750" y="3858005"/>
            <a:ext cx="3858895" cy="92392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latin typeface="Times New Roman"/>
                <a:cs typeface="Times New Roman"/>
              </a:rPr>
              <a:t>(2)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yolk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stalk </a:t>
            </a:r>
            <a:r>
              <a:rPr sz="1800" b="1" dirty="0">
                <a:latin typeface="Times New Roman"/>
                <a:cs typeface="Times New Roman"/>
              </a:rPr>
              <a:t>(vitelline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duct),</a:t>
            </a:r>
            <a:endParaRPr sz="18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Times New Roman"/>
                <a:cs typeface="Times New Roman"/>
              </a:rPr>
              <a:t>accompanied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by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vitelline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vessels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645" y="5144261"/>
            <a:ext cx="3571240" cy="133985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latin typeface="Times New Roman"/>
                <a:cs typeface="Times New Roman"/>
              </a:rPr>
              <a:t>(3)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canal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connecting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Times New Roman"/>
                <a:cs typeface="Times New Roman"/>
              </a:rPr>
              <a:t>intraembryonic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Times New Roman"/>
                <a:cs typeface="Times New Roman"/>
              </a:rPr>
              <a:t>extraembryonic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cavities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9242" y="382511"/>
            <a:ext cx="5590540" cy="4295140"/>
            <a:chOff x="3159242" y="382511"/>
            <a:chExt cx="5590540" cy="4295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9242" y="382511"/>
              <a:ext cx="5590051" cy="4294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115" y="428244"/>
              <a:ext cx="5430011" cy="41437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95065" y="409194"/>
              <a:ext cx="5468620" cy="4182110"/>
            </a:xfrm>
            <a:custGeom>
              <a:avLst/>
              <a:gdLst/>
              <a:ahLst/>
              <a:cxnLst/>
              <a:rect l="l" t="t" r="r" b="b"/>
              <a:pathLst>
                <a:path w="5468620" h="4182110">
                  <a:moveTo>
                    <a:pt x="0" y="4181855"/>
                  </a:moveTo>
                  <a:lnTo>
                    <a:pt x="5468111" y="4181855"/>
                  </a:lnTo>
                  <a:lnTo>
                    <a:pt x="5468111" y="0"/>
                  </a:lnTo>
                  <a:lnTo>
                    <a:pt x="0" y="0"/>
                  </a:lnTo>
                  <a:lnTo>
                    <a:pt x="0" y="418185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5645" y="76200"/>
            <a:ext cx="2998470" cy="5080000"/>
          </a:xfrm>
          <a:prstGeom prst="rect">
            <a:avLst/>
          </a:prstGeom>
          <a:ln w="25908">
            <a:solidFill>
              <a:srgbClr val="4F81BC"/>
            </a:solidFill>
          </a:ln>
        </p:spPr>
        <p:txBody>
          <a:bodyPr vert="horz" wrap="square" lIns="0" tIns="1263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5"/>
              </a:spcBef>
            </a:pPr>
            <a:r>
              <a:rPr sz="1800" spc="-5" dirty="0">
                <a:latin typeface="Times New Roman"/>
                <a:cs typeface="Times New Roman"/>
              </a:rPr>
              <a:t>During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further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development,</a:t>
            </a:r>
            <a:endParaRPr sz="1800">
              <a:latin typeface="Times New Roman"/>
              <a:cs typeface="Times New Roman"/>
            </a:endParaRPr>
          </a:p>
          <a:p>
            <a:pPr marL="236854" marR="233679" indent="-1905" algn="ctr">
              <a:lnSpc>
                <a:spcPct val="150000"/>
              </a:lnSpc>
            </a:pPr>
            <a:r>
              <a:rPr sz="1800" dirty="0">
                <a:latin typeface="Times New Roman"/>
                <a:cs typeface="Times New Roman"/>
              </a:rPr>
              <a:t>the amniotic cavity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enlarges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rapidly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expense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220345" marR="213995" indent="-1905" algn="ctr">
              <a:lnSpc>
                <a:spcPts val="3240"/>
              </a:lnSpc>
              <a:spcBef>
                <a:spcPts val="290"/>
              </a:spcBef>
            </a:pPr>
            <a:r>
              <a:rPr sz="1900" b="1" i="1" u="heavy" spc="-10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-35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chorionic </a:t>
            </a:r>
            <a:r>
              <a:rPr sz="1900" b="1" i="1" u="heavy" spc="10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cavity </a:t>
            </a:r>
            <a:r>
              <a:rPr sz="1900" b="1" i="1" spc="1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amnion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begins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envelop</a:t>
            </a:r>
            <a:endParaRPr sz="1800">
              <a:latin typeface="Times New Roman"/>
              <a:cs typeface="Times New Roman"/>
            </a:endParaRPr>
          </a:p>
          <a:p>
            <a:pPr marL="151765" marR="146050" algn="ctr">
              <a:lnSpc>
                <a:spcPts val="324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connecting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yolk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sac </a:t>
            </a:r>
            <a:r>
              <a:rPr sz="1800" dirty="0">
                <a:latin typeface="Times New Roman"/>
                <a:cs typeface="Times New Roman"/>
              </a:rPr>
              <a:t>stalks, </a:t>
            </a:r>
            <a:r>
              <a:rPr sz="1800" b="1" u="heavy" spc="-5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crowding </a:t>
            </a:r>
            <a:r>
              <a:rPr sz="1800" b="1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them</a:t>
            </a:r>
            <a:r>
              <a:rPr sz="1800" b="1" u="heavy" spc="-10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together</a:t>
            </a:r>
            <a:endParaRPr sz="1800">
              <a:latin typeface="Times New Roman"/>
              <a:cs typeface="Times New Roman"/>
            </a:endParaRPr>
          </a:p>
          <a:p>
            <a:pPr marL="53975" algn="ctr">
              <a:lnSpc>
                <a:spcPct val="100000"/>
              </a:lnSpc>
              <a:spcBef>
                <a:spcPts val="790"/>
              </a:spcBef>
            </a:pP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rise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750" y="5430773"/>
            <a:ext cx="5641975" cy="74231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475"/>
              </a:spcBef>
            </a:pPr>
            <a:r>
              <a:rPr sz="3200" dirty="0">
                <a:solidFill>
                  <a:srgbClr val="49452A"/>
                </a:solidFill>
                <a:latin typeface="Times New Roman"/>
                <a:cs typeface="Times New Roman"/>
              </a:rPr>
              <a:t>2-</a:t>
            </a:r>
            <a:r>
              <a:rPr sz="3200" spc="-2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3200" b="1" u="heavy" spc="-25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primitive</a:t>
            </a:r>
            <a:r>
              <a:rPr sz="3200" b="1" u="heavy" spc="-20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umbilical</a:t>
            </a:r>
            <a:r>
              <a:rPr sz="3200" b="1" u="heavy" spc="-20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cord</a:t>
            </a:r>
            <a:r>
              <a:rPr sz="3200" b="1" u="heavy" spc="-5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 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69" y="1053166"/>
            <a:ext cx="5000625" cy="175577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0825" marR="248285" algn="ctr">
              <a:lnSpc>
                <a:spcPct val="100000"/>
              </a:lnSpc>
              <a:spcBef>
                <a:spcPts val="300"/>
              </a:spcBef>
            </a:pP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abdominal</a:t>
            </a:r>
            <a:r>
              <a:rPr sz="1800" b="1" dirty="0">
                <a:latin typeface="Times New Roman"/>
                <a:cs typeface="Times New Roman"/>
              </a:rPr>
              <a:t> cavity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is </a:t>
            </a:r>
            <a:r>
              <a:rPr sz="1800" b="1" dirty="0">
                <a:latin typeface="Times New Roman"/>
                <a:cs typeface="Times New Roman"/>
              </a:rPr>
              <a:t>temporarily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too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small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rapidly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developing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intestinal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loops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some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them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are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pushed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into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extraembryonic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space</a:t>
            </a:r>
            <a:endParaRPr sz="1800">
              <a:latin typeface="Times New Roman"/>
              <a:cs typeface="Times New Roman"/>
            </a:endParaRPr>
          </a:p>
          <a:p>
            <a:pPr marL="160655" marR="156845"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umbilical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cord.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These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extruding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intestinal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loops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form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physiological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umbilical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hernia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16876" y="1053166"/>
            <a:ext cx="3627122" cy="2999404"/>
            <a:chOff x="5516876" y="0"/>
            <a:chExt cx="3546475" cy="4052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6" y="0"/>
              <a:ext cx="3546355" cy="40340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1743" y="0"/>
              <a:ext cx="3386328" cy="3928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52693" y="758"/>
              <a:ext cx="3424554" cy="3947160"/>
            </a:xfrm>
            <a:custGeom>
              <a:avLst/>
              <a:gdLst/>
              <a:ahLst/>
              <a:cxnLst/>
              <a:rect l="l" t="t" r="r" b="b"/>
              <a:pathLst>
                <a:path w="3424554" h="3947160">
                  <a:moveTo>
                    <a:pt x="0" y="3947163"/>
                  </a:moveTo>
                  <a:lnTo>
                    <a:pt x="3424428" y="3947163"/>
                  </a:lnTo>
                  <a:lnTo>
                    <a:pt x="3424428" y="0"/>
                  </a:lnTo>
                </a:path>
                <a:path w="3424554" h="3947160">
                  <a:moveTo>
                    <a:pt x="0" y="0"/>
                  </a:moveTo>
                  <a:lnTo>
                    <a:pt x="0" y="394716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969" y="2870323"/>
            <a:ext cx="5257800" cy="107759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9535" marR="153035">
              <a:lnSpc>
                <a:spcPct val="100600"/>
              </a:lnSpc>
              <a:spcBef>
                <a:spcPts val="240"/>
              </a:spcBef>
            </a:pPr>
            <a:r>
              <a:rPr sz="1800" b="1" spc="-5" dirty="0">
                <a:latin typeface="Times New Roman"/>
                <a:cs typeface="Times New Roman"/>
              </a:rPr>
              <a:t>At approximately the end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third month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loops are withdrawn into the body of the embryo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cavity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 obliterated.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645" y="4144517"/>
            <a:ext cx="3499485" cy="175450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07670" marR="402590" algn="ctr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Times New Roman"/>
                <a:cs typeface="Times New Roman"/>
              </a:rPr>
              <a:t>3-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When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allantois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vitelline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duct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191135" marR="186690" indent="-2540" algn="ctr">
              <a:lnSpc>
                <a:spcPct val="950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its vessels are also obliterated, all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 remains in the cord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spc="-10" dirty="0"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umbilical 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vessels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surrounded </a:t>
            </a:r>
            <a:r>
              <a:rPr sz="1900" b="1" i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by </a:t>
            </a:r>
            <a:r>
              <a:rPr sz="1900" b="1" i="1" spc="-459" dirty="0"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jelly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Wharton.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21238" y="4241268"/>
            <a:ext cx="5241925" cy="2347595"/>
            <a:chOff x="3921238" y="4241268"/>
            <a:chExt cx="5241925" cy="23475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1238" y="4241268"/>
              <a:ext cx="5222760" cy="23469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6115" y="4287012"/>
              <a:ext cx="5167883" cy="21960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57065" y="4267962"/>
              <a:ext cx="5187315" cy="2234565"/>
            </a:xfrm>
            <a:custGeom>
              <a:avLst/>
              <a:gdLst/>
              <a:ahLst/>
              <a:cxnLst/>
              <a:rect l="l" t="t" r="r" b="b"/>
              <a:pathLst>
                <a:path w="5187315" h="2234565">
                  <a:moveTo>
                    <a:pt x="0" y="2234184"/>
                  </a:moveTo>
                  <a:lnTo>
                    <a:pt x="5186934" y="2234184"/>
                  </a:lnTo>
                </a:path>
                <a:path w="5187315" h="2234565">
                  <a:moveTo>
                    <a:pt x="5186934" y="0"/>
                  </a:moveTo>
                  <a:lnTo>
                    <a:pt x="0" y="0"/>
                  </a:lnTo>
                  <a:lnTo>
                    <a:pt x="0" y="223418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994" y="1126997"/>
            <a:ext cx="5760720" cy="251968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4340" indent="-343535">
              <a:lnSpc>
                <a:spcPts val="2205"/>
              </a:lnSpc>
              <a:buFont typeface="Wingdings"/>
              <a:buChar char=""/>
              <a:tabLst>
                <a:tab pos="434340" algn="l"/>
                <a:tab pos="434975" algn="l"/>
              </a:tabLst>
            </a:pPr>
            <a:r>
              <a:rPr sz="2000" dirty="0">
                <a:latin typeface="Times New Roman"/>
                <a:cs typeface="Times New Roman"/>
              </a:rPr>
              <a:t>Covered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spc="-5" dirty="0">
                <a:latin typeface="Times New Roman"/>
                <a:cs typeface="Times New Roman"/>
              </a:rPr>
              <a:t>amniotic membrane</a:t>
            </a:r>
            <a:endParaRPr sz="2000">
              <a:latin typeface="Times New Roman"/>
              <a:cs typeface="Times New Roman"/>
            </a:endParaRPr>
          </a:p>
          <a:p>
            <a:pPr marL="91440" marR="4076700">
              <a:lnSpc>
                <a:spcPct val="100000"/>
              </a:lnSpc>
              <a:buFont typeface="Wingdings"/>
              <a:buChar char=""/>
              <a:tabLst>
                <a:tab pos="434340" algn="l"/>
                <a:tab pos="434975" algn="l"/>
              </a:tabLst>
            </a:pPr>
            <a:r>
              <a:rPr sz="2000" dirty="0">
                <a:latin typeface="Times New Roman"/>
                <a:cs typeface="Times New Roman"/>
              </a:rPr>
              <a:t>Contains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1umbilical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vein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umbilical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arteries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degenerated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yolk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sac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allantois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"/>
              <a:tabLst>
                <a:tab pos="434340" algn="l"/>
                <a:tab pos="434975" algn="l"/>
              </a:tabLst>
            </a:pPr>
            <a:r>
              <a:rPr sz="2000" dirty="0">
                <a:latin typeface="Times New Roman"/>
                <a:cs typeface="Times New Roman"/>
              </a:rPr>
              <a:t>connects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fetus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placenta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7222" y="381761"/>
            <a:ext cx="3351529" cy="36893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Times New Roman"/>
                <a:cs typeface="Times New Roman"/>
              </a:rPr>
              <a:t>Summary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 Umbilical </a:t>
            </a:r>
            <a:r>
              <a:rPr sz="1800" dirty="0">
                <a:latin typeface="Times New Roman"/>
                <a:cs typeface="Times New Roman"/>
              </a:rPr>
              <a:t>cord</a:t>
            </a:r>
            <a:r>
              <a:rPr sz="1800" dirty="0">
                <a:latin typeface="SimSun"/>
                <a:cs typeface="SimSun"/>
              </a:rPr>
              <a:t>：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5217" y="3789426"/>
            <a:ext cx="4572000" cy="258635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72415" indent="-182880" algn="just">
              <a:lnSpc>
                <a:spcPct val="100000"/>
              </a:lnSpc>
              <a:spcBef>
                <a:spcPts val="300"/>
              </a:spcBef>
              <a:buSzPct val="94444"/>
              <a:buFont typeface="Wingdings"/>
              <a:buChar char=""/>
              <a:tabLst>
                <a:tab pos="273050" algn="l"/>
              </a:tabLst>
            </a:pPr>
            <a:r>
              <a:rPr sz="1800" dirty="0">
                <a:latin typeface="Times New Roman"/>
                <a:cs typeface="Times New Roman"/>
              </a:rPr>
              <a:t>Length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cm</a:t>
            </a:r>
            <a:endParaRPr sz="1800">
              <a:latin typeface="Times New Roman"/>
              <a:cs typeface="Times New Roman"/>
            </a:endParaRPr>
          </a:p>
          <a:p>
            <a:pPr marL="90170" marR="174625" algn="just">
              <a:lnSpc>
                <a:spcPct val="99500"/>
              </a:lnSpc>
              <a:spcBef>
                <a:spcPts val="35"/>
              </a:spcBef>
            </a:pPr>
            <a:r>
              <a:rPr sz="1800" b="1" spc="-5" dirty="0">
                <a:latin typeface="Times New Roman"/>
                <a:cs typeface="Times New Roman"/>
              </a:rPr>
              <a:t>Abnormality: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imSun"/>
                <a:cs typeface="SimSun"/>
              </a:rPr>
              <a:t>＞</a:t>
            </a:r>
            <a:r>
              <a:rPr sz="1800" b="1" dirty="0">
                <a:latin typeface="Times New Roman"/>
                <a:cs typeface="Times New Roman"/>
              </a:rPr>
              <a:t>80 cm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(long),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extremely </a:t>
            </a:r>
            <a:r>
              <a:rPr sz="1800" b="1" spc="-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long </a:t>
            </a:r>
            <a:r>
              <a:rPr sz="1800" b="1" dirty="0">
                <a:latin typeface="Times New Roman"/>
                <a:cs typeface="Times New Roman"/>
              </a:rPr>
              <a:t>cord may </a:t>
            </a:r>
            <a:r>
              <a:rPr sz="1800" b="1" spc="-5" dirty="0">
                <a:latin typeface="Times New Roman"/>
                <a:cs typeface="Times New Roman"/>
              </a:rPr>
              <a:t>encircle the neck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the fetus,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usually</a:t>
            </a:r>
            <a:r>
              <a:rPr sz="1800" b="1" dirty="0">
                <a:latin typeface="Times New Roman"/>
                <a:cs typeface="Times New Roman"/>
              </a:rPr>
              <a:t> without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increased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risk</a:t>
            </a:r>
            <a:endParaRPr sz="1800">
              <a:latin typeface="Times New Roman"/>
              <a:cs typeface="Times New Roman"/>
            </a:endParaRPr>
          </a:p>
          <a:p>
            <a:pPr marL="90170" marR="397510" indent="1485900" algn="just">
              <a:lnSpc>
                <a:spcPts val="2140"/>
              </a:lnSpc>
              <a:spcBef>
                <a:spcPts val="114"/>
              </a:spcBef>
            </a:pPr>
            <a:r>
              <a:rPr sz="1800" dirty="0">
                <a:latin typeface="SimSun"/>
                <a:cs typeface="SimSun"/>
              </a:rPr>
              <a:t>＜</a:t>
            </a:r>
            <a:r>
              <a:rPr sz="1800" b="1" dirty="0">
                <a:latin typeface="Times New Roman"/>
                <a:cs typeface="Times New Roman"/>
              </a:rPr>
              <a:t>35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cm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(short) </a:t>
            </a:r>
            <a:r>
              <a:rPr sz="1800" b="1" dirty="0">
                <a:latin typeface="Times New Roman"/>
                <a:cs typeface="Times New Roman"/>
              </a:rPr>
              <a:t>may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cause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difficulties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during</a:t>
            </a:r>
            <a:r>
              <a:rPr sz="1800" b="1" dirty="0">
                <a:latin typeface="Times New Roman"/>
                <a:cs typeface="Times New Roman"/>
              </a:rPr>
              <a:t> delivery</a:t>
            </a:r>
            <a:endParaRPr sz="1800">
              <a:latin typeface="Times New Roman"/>
              <a:cs typeface="Times New Roman"/>
            </a:endParaRPr>
          </a:p>
          <a:p>
            <a:pPr marL="90170" marR="529590" indent="1714500">
              <a:lnSpc>
                <a:spcPts val="2160"/>
              </a:lnSpc>
            </a:pPr>
            <a:r>
              <a:rPr sz="1800" b="1" spc="-5" dirty="0">
                <a:latin typeface="Times New Roman"/>
                <a:cs typeface="Times New Roman"/>
              </a:rPr>
              <a:t>by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pulling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placenta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from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its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attachment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804670">
              <a:lnSpc>
                <a:spcPts val="2090"/>
              </a:lnSpc>
            </a:pPr>
            <a:r>
              <a:rPr sz="1800" b="1" spc="-5" dirty="0">
                <a:latin typeface="Times New Roman"/>
                <a:cs typeface="Times New Roman"/>
              </a:rPr>
              <a:t>uterus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330" y="2262377"/>
            <a:ext cx="7344409" cy="208661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10489" marR="107950" algn="ctr">
              <a:lnSpc>
                <a:spcPts val="2590"/>
              </a:lnSpc>
              <a:spcBef>
                <a:spcPts val="309"/>
              </a:spcBef>
            </a:pPr>
            <a:r>
              <a:rPr sz="2400" spc="-5" dirty="0">
                <a:latin typeface="Times New Roman"/>
                <a:cs typeface="Times New Roman"/>
              </a:rPr>
              <a:t>Umbilical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vessels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longer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 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cord,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twisting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bending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vessels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299720" marR="295910" algn="ctr">
              <a:lnSpc>
                <a:spcPts val="2590"/>
              </a:lnSpc>
            </a:pP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frequently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loops,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false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knots,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no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significance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3254" y="5086350"/>
            <a:ext cx="4572000" cy="58991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7100" marR="143510" indent="-780415">
              <a:lnSpc>
                <a:spcPts val="1939"/>
              </a:lnSpc>
              <a:spcBef>
                <a:spcPts val="330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1%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pregnancies,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true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knots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fetal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death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2121" y="1754123"/>
            <a:ext cx="4102597" cy="7863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8692" y="1772411"/>
            <a:ext cx="4028440" cy="708660"/>
          </a:xfrm>
          <a:prstGeom prst="rect">
            <a:avLst/>
          </a:prstGeom>
          <a:solidFill>
            <a:srgbClr val="FFFF00"/>
          </a:solidFill>
          <a:ln w="12192">
            <a:solidFill>
              <a:srgbClr val="96B85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5730">
              <a:lnSpc>
                <a:spcPct val="100000"/>
              </a:lnSpc>
            </a:pPr>
            <a:r>
              <a:rPr sz="4000" spc="-190" dirty="0">
                <a:latin typeface="Times New Roman"/>
                <a:cs typeface="Times New Roman"/>
              </a:rPr>
              <a:t>NERVE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spc="-100" dirty="0">
                <a:latin typeface="Times New Roman"/>
                <a:cs typeface="Times New Roman"/>
              </a:rPr>
              <a:t>INJURIES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2862" y="3875509"/>
            <a:ext cx="4108714" cy="9083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10967" y="3893820"/>
            <a:ext cx="4034154" cy="832485"/>
          </a:xfrm>
          <a:prstGeom prst="rect">
            <a:avLst/>
          </a:prstGeom>
          <a:solidFill>
            <a:srgbClr val="FFFF00"/>
          </a:solidFill>
          <a:ln w="12192">
            <a:solidFill>
              <a:srgbClr val="96B85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5600"/>
              </a:lnSpc>
            </a:pPr>
            <a:r>
              <a:rPr sz="4800" spc="-335" dirty="0">
                <a:latin typeface="Times New Roman"/>
                <a:cs typeface="Times New Roman"/>
              </a:rPr>
              <a:t>LOWE</a:t>
            </a:r>
            <a:r>
              <a:rPr sz="4800" spc="-305" dirty="0">
                <a:latin typeface="Times New Roman"/>
                <a:cs typeface="Times New Roman"/>
              </a:rPr>
              <a:t>R</a:t>
            </a:r>
            <a:r>
              <a:rPr sz="4800" spc="-110" dirty="0">
                <a:latin typeface="Times New Roman"/>
                <a:cs typeface="Times New Roman"/>
              </a:rPr>
              <a:t> </a:t>
            </a:r>
            <a:r>
              <a:rPr sz="4800" spc="-290" dirty="0">
                <a:latin typeface="Times New Roman"/>
                <a:cs typeface="Times New Roman"/>
              </a:rPr>
              <a:t>L</a:t>
            </a:r>
            <a:r>
              <a:rPr sz="4800" spc="-190" dirty="0">
                <a:latin typeface="Times New Roman"/>
                <a:cs typeface="Times New Roman"/>
              </a:rPr>
              <a:t>I</a:t>
            </a:r>
            <a:r>
              <a:rPr sz="4800" spc="-295" dirty="0">
                <a:latin typeface="Times New Roman"/>
                <a:cs typeface="Times New Roman"/>
              </a:rPr>
              <a:t>MBS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6220" y="2689883"/>
            <a:ext cx="923544" cy="84729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84320" y="2709672"/>
            <a:ext cx="847725" cy="769620"/>
          </a:xfrm>
          <a:prstGeom prst="rect">
            <a:avLst/>
          </a:prstGeom>
          <a:solidFill>
            <a:srgbClr val="00AE50"/>
          </a:solidFill>
          <a:ln w="12192">
            <a:solidFill>
              <a:srgbClr val="96B85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5250"/>
              </a:lnSpc>
            </a:pPr>
            <a:r>
              <a:rPr b="0" spc="-240" dirty="0">
                <a:latin typeface="Times New Roman"/>
                <a:cs typeface="Times New Roman"/>
              </a:rPr>
              <a:t>OF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3566" y="617981"/>
            <a:ext cx="4069079" cy="393700"/>
          </a:xfrm>
          <a:prstGeom prst="rect">
            <a:avLst/>
          </a:prstGeom>
          <a:ln w="25907">
            <a:solidFill>
              <a:srgbClr val="F79446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R="31750" algn="ctr">
              <a:lnSpc>
                <a:spcPct val="100000"/>
              </a:lnSpc>
              <a:spcBef>
                <a:spcPts val="95"/>
              </a:spcBef>
            </a:pPr>
            <a:r>
              <a:rPr sz="2400" b="1" spc="-15" dirty="0">
                <a:latin typeface="Times New Roman"/>
                <a:cs typeface="Times New Roman"/>
              </a:rPr>
              <a:t>Femoral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Nerve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Injury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58161"/>
            <a:ext cx="9067800" cy="3845560"/>
          </a:xfrm>
          <a:custGeom>
            <a:avLst/>
            <a:gdLst/>
            <a:ahLst/>
            <a:cxnLst/>
            <a:rect l="l" t="t" r="r" b="b"/>
            <a:pathLst>
              <a:path w="9067800" h="3845560">
                <a:moveTo>
                  <a:pt x="0" y="3845052"/>
                </a:moveTo>
                <a:lnTo>
                  <a:pt x="9067800" y="3845052"/>
                </a:lnTo>
                <a:lnTo>
                  <a:pt x="9067800" y="0"/>
                </a:lnTo>
                <a:lnTo>
                  <a:pt x="0" y="0"/>
                </a:lnTo>
                <a:lnTo>
                  <a:pt x="0" y="3845052"/>
                </a:lnTo>
                <a:close/>
              </a:path>
            </a:pathLst>
          </a:custGeom>
          <a:ln w="25908">
            <a:solidFill>
              <a:srgbClr val="F79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6379" y="1937716"/>
            <a:ext cx="8578850" cy="378587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895"/>
              </a:spcBef>
            </a:pPr>
            <a:r>
              <a:rPr sz="18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Clinicalmanifestations: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4090"/>
              </a:lnSpc>
              <a:spcBef>
                <a:spcPts val="1590"/>
              </a:spcBef>
            </a:pPr>
            <a:r>
              <a:rPr sz="1600" spc="-20" dirty="0">
                <a:latin typeface="Times New Roman"/>
                <a:cs typeface="Times New Roman"/>
              </a:rPr>
              <a:t>If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nerve is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completely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injured</a:t>
            </a:r>
            <a:r>
              <a:rPr sz="1600" spc="430" dirty="0">
                <a:latin typeface="Times New Roman"/>
                <a:cs typeface="Times New Roman"/>
              </a:rPr>
              <a:t> </a:t>
            </a:r>
            <a:r>
              <a:rPr sz="3500" b="1" i="1" spc="25" dirty="0">
                <a:latin typeface="Times New Roman"/>
                <a:cs typeface="Times New Roman"/>
              </a:rPr>
              <a:t>Motor:</a:t>
            </a:r>
            <a:r>
              <a:rPr sz="3500" b="1" i="1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800" i="1" u="sng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quadriceps</a:t>
            </a:r>
            <a:r>
              <a:rPr sz="1800" i="1" u="sng" spc="-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femoris</a:t>
            </a:r>
            <a:r>
              <a:rPr sz="1800" i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muscle</a:t>
            </a:r>
            <a:r>
              <a:rPr sz="1800" i="1" u="sng" spc="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18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paralyzed</a:t>
            </a:r>
            <a:r>
              <a:rPr sz="1600" spc="-110" dirty="0">
                <a:latin typeface="Times New Roman"/>
                <a:cs typeface="Times New Roman"/>
              </a:rPr>
              <a:t>,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  <a:p>
            <a:pPr marL="6350" algn="ctr">
              <a:lnSpc>
                <a:spcPts val="1725"/>
              </a:lnSpc>
            </a:pPr>
            <a:r>
              <a:rPr sz="1800"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kne</a:t>
            </a:r>
            <a:r>
              <a:rPr sz="1800" i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800" i="1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1800" i="1" u="sng" spc="-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800" i="1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nno</a:t>
            </a:r>
            <a:r>
              <a:rPr sz="1800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800" i="1" u="sng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1800" i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800" i="1" u="sng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800" i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800" i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800" i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ended</a:t>
            </a:r>
            <a:r>
              <a:rPr sz="180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4955"/>
              </a:lnSpc>
            </a:pPr>
            <a:r>
              <a:rPr sz="4400" b="1" i="1" spc="-145" dirty="0">
                <a:latin typeface="Times New Roman"/>
                <a:cs typeface="Times New Roman"/>
              </a:rPr>
              <a:t>S</a:t>
            </a:r>
            <a:r>
              <a:rPr sz="4400" b="1" i="1" spc="-130" dirty="0">
                <a:latin typeface="Times New Roman"/>
                <a:cs typeface="Times New Roman"/>
              </a:rPr>
              <a:t>e</a:t>
            </a:r>
            <a:r>
              <a:rPr sz="4400" b="1" i="1" spc="-145" dirty="0">
                <a:latin typeface="Times New Roman"/>
                <a:cs typeface="Times New Roman"/>
              </a:rPr>
              <a:t>n</a:t>
            </a:r>
            <a:r>
              <a:rPr sz="4400" b="1" i="1" spc="-114" dirty="0">
                <a:latin typeface="Times New Roman"/>
                <a:cs typeface="Times New Roman"/>
              </a:rPr>
              <a:t>s</a:t>
            </a:r>
            <a:r>
              <a:rPr sz="4400" b="1" i="1" spc="-135" dirty="0">
                <a:latin typeface="Times New Roman"/>
                <a:cs typeface="Times New Roman"/>
              </a:rPr>
              <a:t>o</a:t>
            </a:r>
            <a:r>
              <a:rPr sz="4400" b="1" i="1" spc="110" dirty="0">
                <a:latin typeface="Times New Roman"/>
                <a:cs typeface="Times New Roman"/>
              </a:rPr>
              <a:t>r</a:t>
            </a:r>
            <a:r>
              <a:rPr sz="4400" b="1" i="1" spc="95" dirty="0">
                <a:latin typeface="Times New Roman"/>
                <a:cs typeface="Times New Roman"/>
              </a:rPr>
              <a:t>y</a:t>
            </a:r>
            <a:r>
              <a:rPr sz="4400" b="1" i="1" spc="-70" dirty="0">
                <a:latin typeface="Times New Roman"/>
                <a:cs typeface="Times New Roman"/>
              </a:rPr>
              <a:t>:</a:t>
            </a:r>
            <a:r>
              <a:rPr sz="4400" b="1" i="1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Skin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sati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lost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910"/>
              </a:lnSpc>
              <a:spcBef>
                <a:spcPts val="50"/>
              </a:spcBef>
            </a:pPr>
            <a:r>
              <a:rPr sz="1600" spc="-15" dirty="0">
                <a:latin typeface="Times New Roman"/>
                <a:cs typeface="Times New Roman"/>
              </a:rPr>
              <a:t>over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700"/>
              </a:lnSpc>
            </a:pPr>
            <a:r>
              <a:rPr sz="1600" spc="-5" dirty="0">
                <a:latin typeface="Times New Roman"/>
                <a:cs typeface="Times New Roman"/>
              </a:rPr>
              <a:t>1-The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anterior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medial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sides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thigh,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3710"/>
              </a:lnSpc>
            </a:pPr>
            <a:r>
              <a:rPr sz="1600" spc="-5" dirty="0">
                <a:latin typeface="Times New Roman"/>
                <a:cs typeface="Times New Roman"/>
              </a:rPr>
              <a:t>Over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3800" b="1" i="1" spc="-50" dirty="0">
                <a:latin typeface="Times New Roman"/>
                <a:cs typeface="Times New Roman"/>
              </a:rPr>
              <a:t>medial</a:t>
            </a:r>
            <a:r>
              <a:rPr sz="3800" b="1" i="1" spc="-65" dirty="0">
                <a:latin typeface="Times New Roman"/>
                <a:cs typeface="Times New Roman"/>
              </a:rPr>
              <a:t> </a:t>
            </a:r>
            <a:r>
              <a:rPr sz="3800" b="1" i="1" spc="-45" dirty="0">
                <a:latin typeface="Times New Roman"/>
                <a:cs typeface="Times New Roman"/>
              </a:rPr>
              <a:t>side</a:t>
            </a:r>
            <a:r>
              <a:rPr sz="3800" b="1" i="1" spc="-90" dirty="0">
                <a:latin typeface="Times New Roman"/>
                <a:cs typeface="Times New Roman"/>
              </a:rPr>
              <a:t> </a:t>
            </a:r>
            <a:r>
              <a:rPr sz="3800" b="1" i="1" spc="-105" dirty="0">
                <a:latin typeface="Times New Roman"/>
                <a:cs typeface="Times New Roman"/>
              </a:rPr>
              <a:t>of</a:t>
            </a:r>
            <a:r>
              <a:rPr sz="3800" b="1" i="1" spc="-120" dirty="0">
                <a:latin typeface="Times New Roman"/>
                <a:cs typeface="Times New Roman"/>
              </a:rPr>
              <a:t> </a:t>
            </a:r>
            <a:r>
              <a:rPr sz="3800" b="1" i="1" spc="-30" dirty="0">
                <a:latin typeface="Times New Roman"/>
                <a:cs typeface="Times New Roman"/>
              </a:rPr>
              <a:t>the</a:t>
            </a:r>
            <a:r>
              <a:rPr sz="3800" b="1" i="1" spc="-90" dirty="0">
                <a:latin typeface="Times New Roman"/>
                <a:cs typeface="Times New Roman"/>
              </a:rPr>
              <a:t> </a:t>
            </a:r>
            <a:r>
              <a:rPr sz="3800" b="1" i="1" spc="-15" dirty="0">
                <a:latin typeface="Times New Roman"/>
                <a:cs typeface="Times New Roman"/>
              </a:rPr>
              <a:t>lower</a:t>
            </a:r>
            <a:r>
              <a:rPr sz="3800" b="1" i="1" spc="-145" dirty="0">
                <a:latin typeface="Times New Roman"/>
                <a:cs typeface="Times New Roman"/>
              </a:rPr>
              <a:t> </a:t>
            </a:r>
            <a:r>
              <a:rPr sz="3800" b="1" i="1" spc="75" dirty="0">
                <a:latin typeface="Times New Roman"/>
                <a:cs typeface="Times New Roman"/>
              </a:rPr>
              <a:t>part</a:t>
            </a:r>
            <a:r>
              <a:rPr sz="3800" b="1" i="1" spc="-254" dirty="0">
                <a:latin typeface="Times New Roman"/>
                <a:cs typeface="Times New Roman"/>
              </a:rPr>
              <a:t> </a:t>
            </a:r>
            <a:r>
              <a:rPr sz="3800" b="1" i="1" spc="-105" dirty="0">
                <a:latin typeface="Times New Roman"/>
                <a:cs typeface="Times New Roman"/>
              </a:rPr>
              <a:t>of</a:t>
            </a:r>
            <a:r>
              <a:rPr sz="3800" b="1" i="1" spc="-120" dirty="0">
                <a:latin typeface="Times New Roman"/>
                <a:cs typeface="Times New Roman"/>
              </a:rPr>
              <a:t> </a:t>
            </a:r>
            <a:r>
              <a:rPr sz="3800" b="1" i="1" spc="-35" dirty="0">
                <a:latin typeface="Times New Roman"/>
                <a:cs typeface="Times New Roman"/>
              </a:rPr>
              <a:t>the</a:t>
            </a:r>
            <a:endParaRPr sz="3800">
              <a:latin typeface="Times New Roman"/>
              <a:cs typeface="Times New Roman"/>
            </a:endParaRPr>
          </a:p>
          <a:p>
            <a:pPr algn="ctr">
              <a:lnSpc>
                <a:spcPts val="6915"/>
              </a:lnSpc>
            </a:pPr>
            <a:r>
              <a:rPr sz="6300" b="1" i="1" spc="-85" dirty="0">
                <a:latin typeface="Times New Roman"/>
                <a:cs typeface="Times New Roman"/>
              </a:rPr>
              <a:t>Leg</a:t>
            </a:r>
            <a:endParaRPr sz="63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401" y="275081"/>
            <a:ext cx="5113020" cy="114300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16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5"/>
              </a:spcBef>
            </a:pPr>
            <a:r>
              <a:rPr b="0" dirty="0">
                <a:latin typeface="Times New Roman"/>
                <a:cs typeface="Times New Roman"/>
              </a:rPr>
              <a:t>Fetal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membranes</a:t>
            </a:r>
          </a:p>
        </p:txBody>
      </p:sp>
      <p:sp>
        <p:nvSpPr>
          <p:cNvPr id="3" name="object 3"/>
          <p:cNvSpPr/>
          <p:nvPr/>
        </p:nvSpPr>
        <p:spPr>
          <a:xfrm>
            <a:off x="2500122" y="1780794"/>
            <a:ext cx="3512820" cy="4145279"/>
          </a:xfrm>
          <a:custGeom>
            <a:avLst/>
            <a:gdLst/>
            <a:ahLst/>
            <a:cxnLst/>
            <a:rect l="l" t="t" r="r" b="b"/>
            <a:pathLst>
              <a:path w="3512820" h="4145279">
                <a:moveTo>
                  <a:pt x="0" y="4145279"/>
                </a:moveTo>
                <a:lnTo>
                  <a:pt x="3512820" y="4145279"/>
                </a:lnTo>
                <a:lnTo>
                  <a:pt x="3512820" y="0"/>
                </a:lnTo>
                <a:lnTo>
                  <a:pt x="0" y="0"/>
                </a:lnTo>
                <a:lnTo>
                  <a:pt x="0" y="4145279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0800" y="1685912"/>
            <a:ext cx="3110865" cy="3615054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80"/>
              </a:spcBef>
            </a:pPr>
            <a:r>
              <a:rPr sz="3600" spc="-5" dirty="0">
                <a:latin typeface="Times New Roman"/>
                <a:cs typeface="Times New Roman"/>
              </a:rPr>
              <a:t>Fetal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membrane</a:t>
            </a:r>
            <a:endParaRPr sz="3600">
              <a:latin typeface="Times New Roman"/>
              <a:cs typeface="Times New Roman"/>
            </a:endParaRPr>
          </a:p>
          <a:p>
            <a:pPr marL="647700" indent="-648335">
              <a:lnSpc>
                <a:spcPct val="100000"/>
              </a:lnSpc>
              <a:spcBef>
                <a:spcPts val="785"/>
              </a:spcBef>
              <a:buClr>
                <a:srgbClr val="0000FF"/>
              </a:buClr>
              <a:buFont typeface="Wingdings"/>
              <a:buChar char=""/>
              <a:tabLst>
                <a:tab pos="647700" algn="l"/>
                <a:tab pos="648335" algn="l"/>
              </a:tabLst>
            </a:pPr>
            <a:r>
              <a:rPr sz="3200" dirty="0">
                <a:latin typeface="Times New Roman"/>
                <a:cs typeface="Times New Roman"/>
              </a:rPr>
              <a:t>Chorion</a:t>
            </a:r>
            <a:endParaRPr sz="3200">
              <a:latin typeface="Times New Roman"/>
              <a:cs typeface="Times New Roman"/>
            </a:endParaRPr>
          </a:p>
          <a:p>
            <a:pPr marL="624840" indent="-62547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3200" dirty="0">
                <a:latin typeface="Times New Roman"/>
                <a:cs typeface="Times New Roman"/>
              </a:rPr>
              <a:t>Amnion</a:t>
            </a:r>
            <a:endParaRPr sz="3200">
              <a:latin typeface="Times New Roman"/>
              <a:cs typeface="Times New Roman"/>
            </a:endParaRPr>
          </a:p>
          <a:p>
            <a:pPr marL="632460" indent="-63309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Font typeface="Wingdings"/>
              <a:buChar char=""/>
              <a:tabLst>
                <a:tab pos="632460" algn="l"/>
                <a:tab pos="633095" algn="l"/>
              </a:tabLst>
            </a:pPr>
            <a:r>
              <a:rPr sz="3200" spc="-80" dirty="0">
                <a:latin typeface="Times New Roman"/>
                <a:cs typeface="Times New Roman"/>
              </a:rPr>
              <a:t>Yolk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sac</a:t>
            </a:r>
            <a:endParaRPr sz="3200">
              <a:latin typeface="Times New Roman"/>
              <a:cs typeface="Times New Roman"/>
            </a:endParaRPr>
          </a:p>
          <a:p>
            <a:pPr marL="624840" indent="-62547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3200" dirty="0">
                <a:latin typeface="Times New Roman"/>
                <a:cs typeface="Times New Roman"/>
              </a:rPr>
              <a:t>Allantois</a:t>
            </a:r>
            <a:endParaRPr sz="3200">
              <a:latin typeface="Times New Roman"/>
              <a:cs typeface="Times New Roman"/>
            </a:endParaRPr>
          </a:p>
          <a:p>
            <a:pPr marL="647700" indent="-648335">
              <a:lnSpc>
                <a:spcPct val="100000"/>
              </a:lnSpc>
              <a:spcBef>
                <a:spcPts val="765"/>
              </a:spcBef>
              <a:buClr>
                <a:srgbClr val="0000FF"/>
              </a:buClr>
              <a:buFont typeface="Wingdings"/>
              <a:buChar char=""/>
              <a:tabLst>
                <a:tab pos="647700" algn="l"/>
                <a:tab pos="648335" algn="l"/>
              </a:tabLst>
            </a:pPr>
            <a:r>
              <a:rPr sz="3200" dirty="0">
                <a:latin typeface="Times New Roman"/>
                <a:cs typeface="Times New Roman"/>
              </a:rPr>
              <a:t>Umbilical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cord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066800"/>
            <a:ext cx="6963409" cy="2548255"/>
          </a:xfrm>
          <a:prstGeom prst="rect">
            <a:avLst/>
          </a:prstGeom>
          <a:ln w="25907">
            <a:solidFill>
              <a:srgbClr val="F79446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6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Sci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tic</a:t>
            </a:r>
            <a:r>
              <a:rPr sz="28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2800" b="1" u="heavy" spc="-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ry</a:t>
            </a:r>
            <a:endParaRPr sz="2800">
              <a:latin typeface="Times New Roman"/>
              <a:cs typeface="Times New Roman"/>
            </a:endParaRPr>
          </a:p>
          <a:p>
            <a:pPr marR="28575" algn="ctr">
              <a:lnSpc>
                <a:spcPts val="2130"/>
              </a:lnSpc>
              <a:spcBef>
                <a:spcPts val="1830"/>
              </a:spcBef>
            </a:pPr>
            <a:r>
              <a:rPr sz="1800" b="1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8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18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8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1800"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8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ll</a:t>
            </a:r>
            <a:r>
              <a:rPr sz="1800"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800"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</a:t>
            </a:r>
            <a:r>
              <a:rPr sz="18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800" b="1" i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8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18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18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</a:t>
            </a:r>
            <a:r>
              <a:rPr sz="1800" b="1" i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8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800"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</a:t>
            </a:r>
            <a:r>
              <a:rPr sz="18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18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18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</a:t>
            </a:r>
            <a:r>
              <a:rPr sz="1800" b="1" i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8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8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8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18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800" b="1" i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800" b="1" i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8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8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ese</a:t>
            </a:r>
            <a:r>
              <a:rPr sz="18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800" b="1" i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8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204470" marR="237490" algn="ctr">
              <a:lnSpc>
                <a:spcPct val="92800"/>
              </a:lnSpc>
              <a:spcBef>
                <a:spcPts val="10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Motor:</a:t>
            </a:r>
            <a:r>
              <a:rPr sz="16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1-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hamstring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muscles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paralyzed,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but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weak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flexion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knee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possible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because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 the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action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6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sartorius</a:t>
            </a:r>
            <a:r>
              <a:rPr sz="16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(femoral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nerve)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8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gracilis 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(obturatornerve)</a:t>
            </a:r>
            <a:endParaRPr sz="1800">
              <a:latin typeface="Times New Roman"/>
              <a:cs typeface="Times New Roman"/>
            </a:endParaRPr>
          </a:p>
          <a:p>
            <a:pPr marR="33020" algn="ctr">
              <a:lnSpc>
                <a:spcPts val="1889"/>
              </a:lnSpc>
            </a:pPr>
            <a:r>
              <a:rPr sz="1800" i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2-All</a:t>
            </a:r>
            <a:r>
              <a:rPr sz="1800" i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800" i="1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muscles</a:t>
            </a:r>
            <a:r>
              <a:rPr sz="1800" i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below</a:t>
            </a:r>
            <a:r>
              <a:rPr sz="1800" i="1" u="sng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800" i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knee</a:t>
            </a:r>
            <a:r>
              <a:rPr sz="1800" i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</a:t>
            </a:r>
            <a:r>
              <a:rPr sz="1800" i="1" u="sng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paralyzed,</a:t>
            </a:r>
            <a:endParaRPr sz="1800">
              <a:latin typeface="Times New Roman"/>
              <a:cs typeface="Times New Roman"/>
            </a:endParaRPr>
          </a:p>
          <a:p>
            <a:pPr marR="35560" algn="ctr">
              <a:lnSpc>
                <a:spcPts val="1820"/>
              </a:lnSpc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foot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assume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plantar-flexed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position,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</a:t>
            </a:r>
            <a:endParaRPr sz="1600">
              <a:latin typeface="Times New Roman"/>
              <a:cs typeface="Times New Roman"/>
            </a:endParaRPr>
          </a:p>
          <a:p>
            <a:pPr marR="33020" algn="ctr">
              <a:lnSpc>
                <a:spcPts val="2800"/>
              </a:lnSpc>
            </a:pPr>
            <a:r>
              <a:rPr sz="2400" b="1" spc="-15" dirty="0">
                <a:latin typeface="Times New Roman"/>
                <a:cs typeface="Times New Roman"/>
              </a:rPr>
              <a:t>Foot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drop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7" y="4572000"/>
            <a:ext cx="8610600" cy="1150620"/>
          </a:xfrm>
          <a:prstGeom prst="rect">
            <a:avLst/>
          </a:prstGeom>
          <a:ln w="25907">
            <a:solidFill>
              <a:srgbClr val="F794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2230"/>
              </a:lnSpc>
            </a:pPr>
            <a:r>
              <a:rPr sz="2000"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0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0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i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ry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i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i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</a:t>
            </a:r>
            <a:r>
              <a:rPr sz="20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i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000" b="1" i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</a:t>
            </a:r>
            <a:r>
              <a:rPr sz="20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000" b="1" i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20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elo</a:t>
            </a:r>
            <a:r>
              <a:rPr sz="2000" b="1" i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</a:t>
            </a:r>
            <a:r>
              <a:rPr sz="20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2000" b="1" i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ee</a:t>
            </a:r>
            <a:r>
              <a:rPr sz="20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79375">
              <a:lnSpc>
                <a:spcPts val="2085"/>
              </a:lnSpc>
              <a:spcBef>
                <a:spcPts val="55"/>
              </a:spcBef>
            </a:pPr>
            <a:r>
              <a:rPr sz="1800" spc="-10" dirty="0">
                <a:latin typeface="Times New Roman"/>
                <a:cs typeface="Times New Roman"/>
              </a:rPr>
              <a:t>except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narrow</a:t>
            </a:r>
            <a:r>
              <a:rPr sz="1800" dirty="0">
                <a:latin typeface="Times New Roman"/>
                <a:cs typeface="Times New Roman"/>
              </a:rPr>
              <a:t> area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down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5" dirty="0">
                <a:latin typeface="Times New Roman"/>
                <a:cs typeface="Times New Roman"/>
              </a:rPr>
              <a:t>medial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</a:t>
            </a:r>
            <a:endParaRPr sz="1800">
              <a:latin typeface="Times New Roman"/>
              <a:cs typeface="Times New Roman"/>
            </a:endParaRPr>
          </a:p>
          <a:p>
            <a:pPr marL="80010" marR="234315">
              <a:lnSpc>
                <a:spcPts val="2230"/>
              </a:lnSpc>
              <a:spcBef>
                <a:spcPts val="140"/>
              </a:spcBef>
              <a:tabLst>
                <a:tab pos="4855210" algn="l"/>
              </a:tabLst>
            </a:pP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0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ower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000"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0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i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000" b="1" i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0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20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0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1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bord</a:t>
            </a:r>
            <a:r>
              <a:rPr sz="2000"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0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000"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oo</a:t>
            </a:r>
            <a:r>
              <a:rPr sz="2000" b="1" i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i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</a:t>
            </a:r>
            <a:r>
              <a:rPr sz="20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 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000" b="1" i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 </a:t>
            </a:r>
            <a:r>
              <a:rPr sz="20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 suppli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saphenous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(f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-15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 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r>
              <a:rPr sz="1800" spc="10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397" y="838200"/>
            <a:ext cx="8664004" cy="5629719"/>
            <a:chOff x="251396" y="307784"/>
            <a:chExt cx="8668385" cy="6160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5772" y="332232"/>
              <a:ext cx="3096768" cy="6035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4414" y="320802"/>
              <a:ext cx="8642350" cy="6134100"/>
            </a:xfrm>
            <a:custGeom>
              <a:avLst/>
              <a:gdLst/>
              <a:ahLst/>
              <a:cxnLst/>
              <a:rect l="l" t="t" r="r" b="b"/>
              <a:pathLst>
                <a:path w="8642350" h="6134100">
                  <a:moveTo>
                    <a:pt x="5519928" y="6060440"/>
                  </a:moveTo>
                  <a:lnTo>
                    <a:pt x="8642095" y="6060440"/>
                  </a:lnTo>
                  <a:lnTo>
                    <a:pt x="8642095" y="0"/>
                  </a:lnTo>
                  <a:lnTo>
                    <a:pt x="5519928" y="0"/>
                  </a:lnTo>
                  <a:lnTo>
                    <a:pt x="5519928" y="6060440"/>
                  </a:lnTo>
                  <a:close/>
                </a:path>
                <a:path w="8642350" h="6134100">
                  <a:moveTo>
                    <a:pt x="0" y="6133846"/>
                  </a:moveTo>
                  <a:lnTo>
                    <a:pt x="5388864" y="6133846"/>
                  </a:lnTo>
                  <a:lnTo>
                    <a:pt x="5388864" y="3794760"/>
                  </a:lnTo>
                  <a:lnTo>
                    <a:pt x="0" y="3794760"/>
                  </a:lnTo>
                  <a:lnTo>
                    <a:pt x="0" y="6133846"/>
                  </a:lnTo>
                  <a:close/>
                </a:path>
              </a:pathLst>
            </a:custGeom>
            <a:ln w="25908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1389" y="2121174"/>
            <a:ext cx="5039352" cy="872226"/>
          </a:xfrm>
          <a:prstGeom prst="rect">
            <a:avLst/>
          </a:prstGeom>
          <a:ln w="25907">
            <a:solidFill>
              <a:srgbClr val="F79446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Injury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common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peroneal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nerve</a:t>
            </a:r>
            <a:endParaRPr sz="240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  <a:spcBef>
                <a:spcPts val="35"/>
              </a:spcBef>
            </a:pP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Paralysis</a:t>
            </a:r>
            <a:r>
              <a:rPr sz="16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16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extensor</a:t>
            </a:r>
            <a:r>
              <a:rPr sz="16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muscles</a:t>
            </a:r>
            <a:r>
              <a:rPr sz="16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(supplied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Times New Roman"/>
                <a:cs typeface="Times New Roman"/>
              </a:rPr>
              <a:t>deep</a:t>
            </a:r>
            <a:r>
              <a:rPr sz="1600" spc="-19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Times New Roman"/>
                <a:cs typeface="Times New Roman"/>
              </a:rPr>
              <a:t>peroneal</a:t>
            </a:r>
            <a:endParaRPr sz="16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1600" spc="-15" dirty="0">
                <a:solidFill>
                  <a:srgbClr val="660066"/>
                </a:solidFill>
                <a:latin typeface="Times New Roman"/>
                <a:cs typeface="Times New Roman"/>
              </a:rPr>
              <a:t>nerve</a:t>
            </a:r>
            <a:r>
              <a:rPr sz="1600" spc="-1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this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means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loss</a:t>
            </a:r>
            <a:r>
              <a:rPr sz="16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16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dorsiflexion</a:t>
            </a:r>
            <a:r>
              <a:rPr sz="16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16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16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foot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389" y="3128034"/>
            <a:ext cx="4748034" cy="844371"/>
          </a:xfrm>
          <a:prstGeom prst="rect">
            <a:avLst/>
          </a:prstGeom>
          <a:ln w="25907">
            <a:solidFill>
              <a:srgbClr val="F79446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Paralysis</a:t>
            </a:r>
            <a:r>
              <a:rPr sz="18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18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peronei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muscles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(supplied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</a:p>
          <a:p>
            <a:pPr marL="2540" algn="ctr">
              <a:lnSpc>
                <a:spcPct val="100000"/>
              </a:lnSpc>
            </a:pPr>
            <a:r>
              <a:rPr sz="1800" spc="-5" dirty="0">
                <a:solidFill>
                  <a:srgbClr val="660066"/>
                </a:solidFill>
                <a:latin typeface="Times New Roman"/>
                <a:cs typeface="Times New Roman"/>
              </a:rPr>
              <a:t>superficial</a:t>
            </a:r>
            <a:r>
              <a:rPr sz="1800" spc="-4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60066"/>
                </a:solidFill>
                <a:latin typeface="Times New Roman"/>
                <a:cs typeface="Times New Roman"/>
              </a:rPr>
              <a:t>peroneal</a:t>
            </a:r>
            <a:r>
              <a:rPr sz="1800" spc="-6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60066"/>
                </a:solidFill>
                <a:latin typeface="Times New Roman"/>
                <a:cs typeface="Times New Roman"/>
              </a:rPr>
              <a:t>nerve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means</a:t>
            </a:r>
            <a:endParaRPr sz="1800" dirty="0">
              <a:latin typeface="Times New Roman"/>
              <a:cs typeface="Times New Roman"/>
            </a:endParaRPr>
          </a:p>
          <a:p>
            <a:pPr marL="1896745" algn="ctr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loss</a:t>
            </a:r>
            <a:r>
              <a:rPr sz="18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18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Eversion</a:t>
            </a:r>
            <a:r>
              <a:rPr sz="18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18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18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foot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756" y="4241674"/>
            <a:ext cx="4265043" cy="125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The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antagonistic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muscles </a:t>
            </a:r>
            <a:r>
              <a:rPr sz="1800" dirty="0">
                <a:latin typeface="Times New Roman"/>
                <a:cs typeface="Times New Roman"/>
              </a:rPr>
              <a:t>(planter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flexors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ts val="2120"/>
              </a:lnSpc>
            </a:pPr>
            <a:r>
              <a:rPr sz="1800" spc="-5" dirty="0">
                <a:latin typeface="Times New Roman"/>
                <a:cs typeface="Times New Roman"/>
              </a:rPr>
              <a:t>invertors)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</a:t>
            </a:r>
            <a:endParaRPr sz="1800">
              <a:latin typeface="Times New Roman"/>
              <a:cs typeface="Times New Roman"/>
            </a:endParaRPr>
          </a:p>
          <a:p>
            <a:pPr marL="168275" algn="ctr">
              <a:lnSpc>
                <a:spcPts val="2085"/>
              </a:lnSpc>
            </a:pPr>
            <a:r>
              <a:rPr sz="1800" dirty="0">
                <a:latin typeface="Times New Roman"/>
                <a:cs typeface="Times New Roman"/>
              </a:rPr>
              <a:t>th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ads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  <a:p>
            <a:pPr marL="48260" algn="ctr">
              <a:lnSpc>
                <a:spcPts val="3329"/>
              </a:lnSpc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ot</a:t>
            </a:r>
            <a:r>
              <a:rPr sz="2800" spc="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op</a:t>
            </a:r>
            <a:r>
              <a:rPr sz="2800" spc="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r>
              <a:rPr sz="2800" spc="-17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ver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2280" y="5847128"/>
            <a:ext cx="24339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Equino</a:t>
            </a:r>
            <a:r>
              <a:rPr sz="3600" spc="-2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varus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03220" y="4058500"/>
            <a:ext cx="4714396" cy="2119922"/>
            <a:chOff x="2903220" y="3858767"/>
            <a:chExt cx="4716780" cy="2319655"/>
          </a:xfrm>
        </p:grpSpPr>
        <p:sp>
          <p:nvSpPr>
            <p:cNvPr id="10" name="object 10"/>
            <p:cNvSpPr/>
            <p:nvPr/>
          </p:nvSpPr>
          <p:spPr>
            <a:xfrm>
              <a:off x="2987040" y="3870959"/>
              <a:ext cx="211454" cy="350520"/>
            </a:xfrm>
            <a:custGeom>
              <a:avLst/>
              <a:gdLst/>
              <a:ahLst/>
              <a:cxnLst/>
              <a:rect l="l" t="t" r="r" b="b"/>
              <a:pathLst>
                <a:path w="211455" h="350520">
                  <a:moveTo>
                    <a:pt x="211328" y="245364"/>
                  </a:moveTo>
                  <a:lnTo>
                    <a:pt x="158483" y="245364"/>
                  </a:lnTo>
                  <a:lnTo>
                    <a:pt x="158483" y="0"/>
                  </a:lnTo>
                  <a:lnTo>
                    <a:pt x="52832" y="0"/>
                  </a:lnTo>
                  <a:lnTo>
                    <a:pt x="52832" y="245364"/>
                  </a:lnTo>
                  <a:lnTo>
                    <a:pt x="0" y="245364"/>
                  </a:lnTo>
                  <a:lnTo>
                    <a:pt x="105664" y="350520"/>
                  </a:lnTo>
                  <a:lnTo>
                    <a:pt x="211328" y="245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7802" y="3871721"/>
              <a:ext cx="211454" cy="350520"/>
            </a:xfrm>
            <a:custGeom>
              <a:avLst/>
              <a:gdLst/>
              <a:ahLst/>
              <a:cxnLst/>
              <a:rect l="l" t="t" r="r" b="b"/>
              <a:pathLst>
                <a:path w="211455" h="350520">
                  <a:moveTo>
                    <a:pt x="158496" y="0"/>
                  </a:moveTo>
                  <a:lnTo>
                    <a:pt x="158496" y="245363"/>
                  </a:lnTo>
                  <a:lnTo>
                    <a:pt x="211328" y="245363"/>
                  </a:lnTo>
                  <a:lnTo>
                    <a:pt x="105664" y="350519"/>
                  </a:lnTo>
                  <a:lnTo>
                    <a:pt x="0" y="245363"/>
                  </a:lnTo>
                  <a:lnTo>
                    <a:pt x="52831" y="245363"/>
                  </a:lnTo>
                  <a:lnTo>
                    <a:pt x="52831" y="0"/>
                  </a:lnTo>
                  <a:lnTo>
                    <a:pt x="158496" y="0"/>
                  </a:lnTo>
                  <a:close/>
                </a:path>
              </a:pathLst>
            </a:custGeom>
            <a:ln w="25908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15412" y="5835357"/>
              <a:ext cx="228600" cy="114300"/>
            </a:xfrm>
            <a:custGeom>
              <a:avLst/>
              <a:gdLst/>
              <a:ahLst/>
              <a:cxnLst/>
              <a:rect l="l" t="t" r="r" b="b"/>
              <a:pathLst>
                <a:path w="228600" h="114300">
                  <a:moveTo>
                    <a:pt x="228600" y="0"/>
                  </a:moveTo>
                  <a:lnTo>
                    <a:pt x="0" y="0"/>
                  </a:lnTo>
                  <a:lnTo>
                    <a:pt x="1143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16174" y="5447537"/>
              <a:ext cx="228600" cy="502920"/>
            </a:xfrm>
            <a:custGeom>
              <a:avLst/>
              <a:gdLst/>
              <a:ahLst/>
              <a:cxnLst/>
              <a:rect l="l" t="t" r="r" b="b"/>
              <a:pathLst>
                <a:path w="228600" h="502920">
                  <a:moveTo>
                    <a:pt x="171450" y="0"/>
                  </a:moveTo>
                  <a:lnTo>
                    <a:pt x="171450" y="388581"/>
                  </a:lnTo>
                  <a:lnTo>
                    <a:pt x="228600" y="388581"/>
                  </a:lnTo>
                  <a:lnTo>
                    <a:pt x="114300" y="502881"/>
                  </a:lnTo>
                  <a:lnTo>
                    <a:pt x="0" y="388581"/>
                  </a:lnTo>
                  <a:lnTo>
                    <a:pt x="57150" y="388581"/>
                  </a:lnTo>
                  <a:lnTo>
                    <a:pt x="57150" y="0"/>
                  </a:lnTo>
                  <a:lnTo>
                    <a:pt x="171450" y="0"/>
                  </a:lnTo>
                  <a:close/>
                </a:path>
              </a:pathLst>
            </a:custGeom>
            <a:ln w="25908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10812" y="5935979"/>
              <a:ext cx="3358515" cy="242570"/>
            </a:xfrm>
            <a:custGeom>
              <a:avLst/>
              <a:gdLst/>
              <a:ahLst/>
              <a:cxnLst/>
              <a:rect l="l" t="t" r="r" b="b"/>
              <a:pathLst>
                <a:path w="3358515" h="242570">
                  <a:moveTo>
                    <a:pt x="3335909" y="0"/>
                  </a:moveTo>
                  <a:lnTo>
                    <a:pt x="0" y="216649"/>
                  </a:lnTo>
                  <a:lnTo>
                    <a:pt x="1650" y="241947"/>
                  </a:lnTo>
                  <a:lnTo>
                    <a:pt x="3337560" y="25298"/>
                  </a:lnTo>
                  <a:lnTo>
                    <a:pt x="3358515" y="11252"/>
                  </a:lnTo>
                  <a:lnTo>
                    <a:pt x="3335909" y="0"/>
                  </a:lnTo>
                  <a:close/>
                </a:path>
              </a:pathLst>
            </a:custGeom>
            <a:solidFill>
              <a:srgbClr val="F79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1001" y="5891783"/>
              <a:ext cx="118491" cy="11744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45831" y="850097"/>
            <a:ext cx="4967633" cy="1123384"/>
          </a:xfrm>
          <a:prstGeom prst="rect">
            <a:avLst/>
          </a:prstGeom>
          <a:ln w="25907">
            <a:solidFill>
              <a:srgbClr val="F79446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27635" marR="114935" indent="-3810" algn="ctr">
              <a:lnSpc>
                <a:spcPct val="100000"/>
              </a:lnSpc>
              <a:spcBef>
                <a:spcPts val="120"/>
              </a:spcBef>
            </a:pP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common peroneal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nerve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in an exposed position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as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it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leaves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popliteal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fossa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winds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around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neck of the fibula to enter the peroneus longus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muscle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0438" y="982217"/>
            <a:ext cx="4572000" cy="4554855"/>
          </a:xfrm>
          <a:custGeom>
            <a:avLst/>
            <a:gdLst/>
            <a:ahLst/>
            <a:cxnLst/>
            <a:rect l="l" t="t" r="r" b="b"/>
            <a:pathLst>
              <a:path w="4572000" h="4554855">
                <a:moveTo>
                  <a:pt x="0" y="4554855"/>
                </a:moveTo>
                <a:lnTo>
                  <a:pt x="4572000" y="4554855"/>
                </a:lnTo>
                <a:lnTo>
                  <a:pt x="4572000" y="0"/>
                </a:lnTo>
                <a:lnTo>
                  <a:pt x="0" y="0"/>
                </a:lnTo>
                <a:lnTo>
                  <a:pt x="0" y="4554855"/>
                </a:lnTo>
                <a:close/>
              </a:path>
            </a:pathLst>
          </a:custGeom>
          <a:ln w="25908">
            <a:solidFill>
              <a:srgbClr val="F79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0479" y="970534"/>
            <a:ext cx="3387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latin typeface="Calibri"/>
                <a:cs typeface="Calibri"/>
              </a:rPr>
              <a:t>Tibial</a:t>
            </a:r>
            <a:r>
              <a:rPr sz="3600" b="0" spc="-8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Nerve</a:t>
            </a:r>
            <a:r>
              <a:rPr sz="3600" b="0" spc="-14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Injury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3623" y="1546301"/>
            <a:ext cx="4387215" cy="391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Bec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deep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rote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ition,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rarely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j</a:t>
            </a:r>
            <a:r>
              <a:rPr sz="1800" dirty="0">
                <a:latin typeface="Times New Roman"/>
                <a:cs typeface="Times New Roman"/>
              </a:rPr>
              <a:t>ur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d.</a:t>
            </a:r>
            <a:endParaRPr sz="1800">
              <a:latin typeface="Times New Roman"/>
              <a:cs typeface="Times New Roman"/>
            </a:endParaRPr>
          </a:p>
          <a:p>
            <a:pPr marL="292735" marR="275590" algn="ctr">
              <a:lnSpc>
                <a:spcPts val="2100"/>
              </a:lnSpc>
              <a:spcBef>
                <a:spcPts val="120"/>
              </a:spcBef>
            </a:pPr>
            <a:r>
              <a:rPr sz="1800" spc="-5" dirty="0">
                <a:latin typeface="Times New Roman"/>
                <a:cs typeface="Times New Roman"/>
              </a:rPr>
              <a:t>Complete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damage </a:t>
            </a:r>
            <a:r>
              <a:rPr sz="1800" dirty="0">
                <a:latin typeface="Times New Roman"/>
                <a:cs typeface="Times New Roman"/>
              </a:rPr>
              <a:t>results in 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following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tu</a:t>
            </a:r>
            <a:r>
              <a:rPr sz="1800" spc="-10" dirty="0">
                <a:latin typeface="Times New Roman"/>
                <a:cs typeface="Times New Roman"/>
              </a:rPr>
              <a:t>re</a:t>
            </a:r>
            <a:r>
              <a:rPr sz="1800" spc="-5" dirty="0">
                <a:latin typeface="Times New Roman"/>
                <a:cs typeface="Times New Roman"/>
              </a:rPr>
              <a:t>s: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445"/>
              </a:lnSpc>
            </a:pPr>
            <a:r>
              <a:rPr sz="2200" b="1" i="1" spc="15" dirty="0">
                <a:latin typeface="Times New Roman"/>
                <a:cs typeface="Times New Roman"/>
              </a:rPr>
              <a:t>Motor:</a:t>
            </a:r>
            <a:r>
              <a:rPr sz="2200" b="1" i="1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All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muscles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back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leg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sole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foot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paralyzed.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3970" marR="5080" algn="ctr">
              <a:lnSpc>
                <a:spcPct val="101699"/>
              </a:lnSpc>
              <a:spcBef>
                <a:spcPts val="10"/>
              </a:spcBef>
            </a:pPr>
            <a:r>
              <a:rPr sz="1800" dirty="0">
                <a:latin typeface="Times New Roman"/>
                <a:cs typeface="Times New Roman"/>
              </a:rPr>
              <a:t>opposing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muscles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dorsiflex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foot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ankle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evert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foot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subtalar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  <a:spcBef>
                <a:spcPts val="75"/>
              </a:spcBef>
            </a:pPr>
            <a:r>
              <a:rPr sz="1800" spc="-5" dirty="0">
                <a:latin typeface="Times New Roman"/>
                <a:cs typeface="Times New Roman"/>
              </a:rPr>
              <a:t>transverse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tarsal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joints,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attitude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referred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5125"/>
              </a:lnSpc>
            </a:pPr>
            <a:r>
              <a:rPr sz="4400" b="1" dirty="0">
                <a:latin typeface="Times New Roman"/>
                <a:cs typeface="Times New Roman"/>
              </a:rPr>
              <a:t>Calcaneovalgus</a:t>
            </a:r>
            <a:endParaRPr sz="4400">
              <a:latin typeface="Times New Roman"/>
              <a:cs typeface="Times New Roman"/>
            </a:endParaRPr>
          </a:p>
          <a:p>
            <a:pPr marL="105410" marR="90805" algn="ctr">
              <a:lnSpc>
                <a:spcPct val="96700"/>
              </a:lnSpc>
              <a:spcBef>
                <a:spcPts val="50"/>
              </a:spcBef>
            </a:pPr>
            <a:r>
              <a:rPr sz="3100" b="1" i="1" spc="-15" dirty="0">
                <a:latin typeface="Times New Roman"/>
                <a:cs typeface="Times New Roman"/>
              </a:rPr>
              <a:t>Sensory:</a:t>
            </a:r>
            <a:r>
              <a:rPr sz="1800" spc="-15" dirty="0">
                <a:latin typeface="Times New Roman"/>
                <a:cs typeface="Times New Roman"/>
              </a:rPr>
              <a:t>Sensation</a:t>
            </a:r>
            <a:r>
              <a:rPr sz="1800" spc="-5" dirty="0">
                <a:latin typeface="Times New Roman"/>
                <a:cs typeface="Times New Roman"/>
              </a:rPr>
              <a:t> 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lost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sole of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foot;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later,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trophic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ulcers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develop.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988" y="4576571"/>
            <a:ext cx="4325620" cy="722630"/>
            <a:chOff x="284988" y="4576571"/>
            <a:chExt cx="4325620" cy="722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8" y="4576571"/>
              <a:ext cx="4325112" cy="7223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088" y="4593310"/>
              <a:ext cx="4248785" cy="647700"/>
            </a:xfrm>
            <a:custGeom>
              <a:avLst/>
              <a:gdLst/>
              <a:ahLst/>
              <a:cxnLst/>
              <a:rect l="l" t="t" r="r" b="b"/>
              <a:pathLst>
                <a:path w="4248785" h="647700">
                  <a:moveTo>
                    <a:pt x="4248658" y="0"/>
                  </a:moveTo>
                  <a:lnTo>
                    <a:pt x="0" y="0"/>
                  </a:lnTo>
                  <a:lnTo>
                    <a:pt x="0" y="647598"/>
                  </a:lnTo>
                  <a:lnTo>
                    <a:pt x="4248658" y="647598"/>
                  </a:lnTo>
                  <a:lnTo>
                    <a:pt x="42486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3088" y="4593310"/>
            <a:ext cx="4248785" cy="647700"/>
          </a:xfrm>
          <a:prstGeom prst="rect">
            <a:avLst/>
          </a:prstGeom>
          <a:ln w="12192">
            <a:solidFill>
              <a:srgbClr val="96B852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4615" marR="256540">
              <a:lnSpc>
                <a:spcPct val="100000"/>
              </a:lnSpc>
              <a:spcBef>
                <a:spcPts val="259"/>
              </a:spcBef>
            </a:pP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Sensory: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cutaneous </a:t>
            </a:r>
            <a:r>
              <a:rPr sz="1800" b="1" spc="-15" dirty="0">
                <a:latin typeface="Times New Roman"/>
                <a:cs typeface="Times New Roman"/>
              </a:rPr>
              <a:t>sensory </a:t>
            </a:r>
            <a:r>
              <a:rPr sz="1800" b="1" spc="-5" dirty="0">
                <a:latin typeface="Times New Roman"/>
                <a:cs typeface="Times New Roman"/>
              </a:rPr>
              <a:t>loss is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minimal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medial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aspect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thigh.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2026" y="1389125"/>
            <a:ext cx="5560060" cy="187452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3410"/>
              </a:lnSpc>
            </a:pPr>
            <a:r>
              <a:rPr sz="3100" b="1" i="1" spc="80" dirty="0">
                <a:latin typeface="Times New Roman"/>
                <a:cs typeface="Times New Roman"/>
              </a:rPr>
              <a:t>O</a:t>
            </a:r>
            <a:r>
              <a:rPr sz="3100" b="1" i="1" spc="125" dirty="0">
                <a:latin typeface="Times New Roman"/>
                <a:cs typeface="Times New Roman"/>
              </a:rPr>
              <a:t>b</a:t>
            </a:r>
            <a:r>
              <a:rPr sz="3100" b="1" i="1" spc="155" dirty="0">
                <a:latin typeface="Times New Roman"/>
                <a:cs typeface="Times New Roman"/>
              </a:rPr>
              <a:t>t</a:t>
            </a:r>
            <a:r>
              <a:rPr sz="3100" b="1" i="1" spc="-50" dirty="0">
                <a:latin typeface="Times New Roman"/>
                <a:cs typeface="Times New Roman"/>
              </a:rPr>
              <a:t>u</a:t>
            </a:r>
            <a:r>
              <a:rPr sz="3100" b="1" i="1" spc="125" dirty="0">
                <a:latin typeface="Times New Roman"/>
                <a:cs typeface="Times New Roman"/>
              </a:rPr>
              <a:t>r</a:t>
            </a:r>
            <a:r>
              <a:rPr sz="3100" b="1" i="1" spc="-45" dirty="0">
                <a:latin typeface="Times New Roman"/>
                <a:cs typeface="Times New Roman"/>
              </a:rPr>
              <a:t>a</a:t>
            </a:r>
            <a:r>
              <a:rPr sz="3100" b="1" i="1" spc="155" dirty="0">
                <a:latin typeface="Times New Roman"/>
                <a:cs typeface="Times New Roman"/>
              </a:rPr>
              <a:t>t</a:t>
            </a:r>
            <a:r>
              <a:rPr sz="3100" b="1" i="1" spc="-45" dirty="0">
                <a:latin typeface="Times New Roman"/>
                <a:cs typeface="Times New Roman"/>
              </a:rPr>
              <a:t>o</a:t>
            </a:r>
            <a:r>
              <a:rPr sz="3100" b="1" i="1" spc="100" dirty="0">
                <a:latin typeface="Times New Roman"/>
                <a:cs typeface="Times New Roman"/>
              </a:rPr>
              <a:t>r</a:t>
            </a:r>
            <a:r>
              <a:rPr sz="3100" b="1" i="1" spc="50" dirty="0">
                <a:latin typeface="Times New Roman"/>
                <a:cs typeface="Times New Roman"/>
              </a:rPr>
              <a:t> </a:t>
            </a:r>
            <a:r>
              <a:rPr sz="3100" b="1" i="1" spc="-110" dirty="0">
                <a:latin typeface="Times New Roman"/>
                <a:cs typeface="Times New Roman"/>
              </a:rPr>
              <a:t>N</a:t>
            </a:r>
            <a:r>
              <a:rPr sz="3100" b="1" i="1" spc="-95" dirty="0">
                <a:latin typeface="Times New Roman"/>
                <a:cs typeface="Times New Roman"/>
              </a:rPr>
              <a:t>e</a:t>
            </a:r>
            <a:r>
              <a:rPr sz="3100" b="1" i="1" spc="85" dirty="0">
                <a:latin typeface="Times New Roman"/>
                <a:cs typeface="Times New Roman"/>
              </a:rPr>
              <a:t>rv</a:t>
            </a:r>
            <a:r>
              <a:rPr sz="3100" b="1" i="1" spc="-70" dirty="0">
                <a:latin typeface="Times New Roman"/>
                <a:cs typeface="Times New Roman"/>
              </a:rPr>
              <a:t>e</a:t>
            </a:r>
            <a:r>
              <a:rPr sz="3100" b="1" i="1" spc="-409" dirty="0">
                <a:latin typeface="Times New Roman"/>
                <a:cs typeface="Times New Roman"/>
              </a:rPr>
              <a:t> </a:t>
            </a:r>
            <a:r>
              <a:rPr sz="3100" b="1" i="1" spc="-50" dirty="0">
                <a:latin typeface="Times New Roman"/>
                <a:cs typeface="Times New Roman"/>
              </a:rPr>
              <a:t>I</a:t>
            </a:r>
            <a:r>
              <a:rPr sz="3100" b="1" i="1" spc="-75" dirty="0">
                <a:latin typeface="Times New Roman"/>
                <a:cs typeface="Times New Roman"/>
              </a:rPr>
              <a:t>n</a:t>
            </a:r>
            <a:r>
              <a:rPr sz="3100" b="1" i="1" spc="125" dirty="0">
                <a:latin typeface="Times New Roman"/>
                <a:cs typeface="Times New Roman"/>
              </a:rPr>
              <a:t>j</a:t>
            </a:r>
            <a:r>
              <a:rPr sz="3100" b="1" i="1" spc="-75" dirty="0">
                <a:latin typeface="Times New Roman"/>
                <a:cs typeface="Times New Roman"/>
              </a:rPr>
              <a:t>u</a:t>
            </a:r>
            <a:r>
              <a:rPr sz="3100" b="1" i="1" spc="105" dirty="0">
                <a:latin typeface="Times New Roman"/>
                <a:cs typeface="Times New Roman"/>
              </a:rPr>
              <a:t>r</a:t>
            </a:r>
            <a:r>
              <a:rPr sz="3100" b="1" i="1" spc="100" dirty="0">
                <a:latin typeface="Times New Roman"/>
                <a:cs typeface="Times New Roman"/>
              </a:rPr>
              <a:t>y</a:t>
            </a:r>
            <a:endParaRPr sz="3100">
              <a:latin typeface="Times New Roman"/>
              <a:cs typeface="Times New Roman"/>
            </a:endParaRPr>
          </a:p>
          <a:p>
            <a:pPr marL="80010" marR="2477770">
              <a:lnSpc>
                <a:spcPct val="91800"/>
              </a:lnSpc>
              <a:spcBef>
                <a:spcPts val="155"/>
              </a:spcBef>
            </a:pPr>
            <a:r>
              <a:rPr sz="20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Motor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i="1" spc="150" dirty="0">
                <a:latin typeface="Times New Roman"/>
                <a:cs typeface="Times New Roman"/>
              </a:rPr>
              <a:t>A</a:t>
            </a:r>
            <a:r>
              <a:rPr sz="2000" i="1" spc="-20" dirty="0">
                <a:latin typeface="Times New Roman"/>
                <a:cs typeface="Times New Roman"/>
              </a:rPr>
              <a:t>l</a:t>
            </a:r>
            <a:r>
              <a:rPr sz="2000" i="1" spc="-30" dirty="0">
                <a:latin typeface="Times New Roman"/>
                <a:cs typeface="Times New Roman"/>
              </a:rPr>
              <a:t>l</a:t>
            </a:r>
            <a:r>
              <a:rPr sz="2000" i="1" spc="20" dirty="0">
                <a:latin typeface="Times New Roman"/>
                <a:cs typeface="Times New Roman"/>
              </a:rPr>
              <a:t> </a:t>
            </a:r>
            <a:r>
              <a:rPr sz="2000" i="1" spc="-85" dirty="0">
                <a:latin typeface="Times New Roman"/>
                <a:cs typeface="Times New Roman"/>
              </a:rPr>
              <a:t>th</a:t>
            </a:r>
            <a:r>
              <a:rPr sz="2000" i="1" spc="-50" dirty="0">
                <a:latin typeface="Times New Roman"/>
                <a:cs typeface="Times New Roman"/>
              </a:rPr>
              <a:t>e</a:t>
            </a:r>
            <a:r>
              <a:rPr sz="2000" i="1" spc="-120" dirty="0">
                <a:latin typeface="Times New Roman"/>
                <a:cs typeface="Times New Roman"/>
              </a:rPr>
              <a:t> </a:t>
            </a:r>
            <a:r>
              <a:rPr sz="2000" i="1" spc="-235" dirty="0">
                <a:latin typeface="Times New Roman"/>
                <a:cs typeface="Times New Roman"/>
              </a:rPr>
              <a:t>a</a:t>
            </a:r>
            <a:r>
              <a:rPr sz="2000" i="1" spc="-130" dirty="0">
                <a:latin typeface="Times New Roman"/>
                <a:cs typeface="Times New Roman"/>
              </a:rPr>
              <a:t>dduc</a:t>
            </a:r>
            <a:r>
              <a:rPr sz="2000" i="1" spc="-100" dirty="0">
                <a:latin typeface="Times New Roman"/>
                <a:cs typeface="Times New Roman"/>
              </a:rPr>
              <a:t>t</a:t>
            </a:r>
            <a:r>
              <a:rPr sz="2000" i="1" spc="-130" dirty="0">
                <a:latin typeface="Times New Roman"/>
                <a:cs typeface="Times New Roman"/>
              </a:rPr>
              <a:t>o</a:t>
            </a:r>
            <a:r>
              <a:rPr sz="2000" i="1" spc="-114" dirty="0">
                <a:latin typeface="Times New Roman"/>
                <a:cs typeface="Times New Roman"/>
              </a:rPr>
              <a:t>r  </a:t>
            </a:r>
            <a:r>
              <a:rPr sz="2000" i="1" spc="-30" dirty="0">
                <a:latin typeface="Times New Roman"/>
                <a:cs typeface="Times New Roman"/>
              </a:rPr>
              <a:t>m</a:t>
            </a:r>
            <a:r>
              <a:rPr sz="2000" i="1" spc="-95" dirty="0">
                <a:latin typeface="Times New Roman"/>
                <a:cs typeface="Times New Roman"/>
              </a:rPr>
              <a:t>u</a:t>
            </a:r>
            <a:r>
              <a:rPr sz="2000" i="1" spc="-90" dirty="0">
                <a:latin typeface="Times New Roman"/>
                <a:cs typeface="Times New Roman"/>
              </a:rPr>
              <a:t>s</a:t>
            </a:r>
            <a:r>
              <a:rPr sz="2000" i="1" spc="-85" dirty="0">
                <a:latin typeface="Times New Roman"/>
                <a:cs typeface="Times New Roman"/>
              </a:rPr>
              <a:t>cle</a:t>
            </a:r>
            <a:r>
              <a:rPr sz="2000" i="1" spc="-45" dirty="0">
                <a:latin typeface="Times New Roman"/>
                <a:cs typeface="Times New Roman"/>
              </a:rPr>
              <a:t>s</a:t>
            </a:r>
            <a:r>
              <a:rPr sz="2000" i="1" spc="-110" dirty="0">
                <a:latin typeface="Times New Roman"/>
                <a:cs typeface="Times New Roman"/>
              </a:rPr>
              <a:t> </a:t>
            </a:r>
            <a:r>
              <a:rPr sz="2000" i="1" spc="-285" dirty="0">
                <a:latin typeface="Times New Roman"/>
                <a:cs typeface="Times New Roman"/>
              </a:rPr>
              <a:t>a</a:t>
            </a:r>
            <a:r>
              <a:rPr sz="2000" i="1" spc="-270" dirty="0">
                <a:latin typeface="Times New Roman"/>
                <a:cs typeface="Times New Roman"/>
              </a:rPr>
              <a:t>r</a:t>
            </a:r>
            <a:r>
              <a:rPr sz="2000" i="1" spc="-50" dirty="0">
                <a:latin typeface="Times New Roman"/>
                <a:cs typeface="Times New Roman"/>
              </a:rPr>
              <a:t>e</a:t>
            </a:r>
            <a:r>
              <a:rPr sz="2000" i="1" spc="-265" dirty="0">
                <a:latin typeface="Times New Roman"/>
                <a:cs typeface="Times New Roman"/>
              </a:rPr>
              <a:t> </a:t>
            </a:r>
            <a:r>
              <a:rPr sz="2000" i="1" spc="-120" dirty="0">
                <a:latin typeface="Times New Roman"/>
                <a:cs typeface="Times New Roman"/>
              </a:rPr>
              <a:t>p</a:t>
            </a:r>
            <a:r>
              <a:rPr sz="2000" i="1" spc="-225" dirty="0">
                <a:latin typeface="Times New Roman"/>
                <a:cs typeface="Times New Roman"/>
              </a:rPr>
              <a:t>a</a:t>
            </a:r>
            <a:r>
              <a:rPr sz="2000" i="1" spc="-204" dirty="0">
                <a:latin typeface="Times New Roman"/>
                <a:cs typeface="Times New Roman"/>
              </a:rPr>
              <a:t>r</a:t>
            </a:r>
            <a:r>
              <a:rPr sz="2000" i="1" spc="-225" dirty="0">
                <a:latin typeface="Times New Roman"/>
                <a:cs typeface="Times New Roman"/>
              </a:rPr>
              <a:t>a</a:t>
            </a:r>
            <a:r>
              <a:rPr sz="2000" i="1" spc="-90" dirty="0">
                <a:latin typeface="Times New Roman"/>
                <a:cs typeface="Times New Roman"/>
              </a:rPr>
              <a:t>l</a:t>
            </a:r>
            <a:r>
              <a:rPr sz="2000" i="1" spc="-5" dirty="0">
                <a:latin typeface="Times New Roman"/>
                <a:cs typeface="Times New Roman"/>
              </a:rPr>
              <a:t>y</a:t>
            </a:r>
            <a:r>
              <a:rPr sz="2000" i="1" spc="-15" dirty="0">
                <a:latin typeface="Times New Roman"/>
                <a:cs typeface="Times New Roman"/>
              </a:rPr>
              <a:t>z</a:t>
            </a:r>
            <a:r>
              <a:rPr sz="2000" i="1" spc="-114" dirty="0">
                <a:latin typeface="Times New Roman"/>
                <a:cs typeface="Times New Roman"/>
              </a:rPr>
              <a:t>e</a:t>
            </a:r>
            <a:r>
              <a:rPr sz="2000" i="1" spc="-55" dirty="0">
                <a:latin typeface="Times New Roman"/>
                <a:cs typeface="Times New Roman"/>
              </a:rPr>
              <a:t>d</a:t>
            </a:r>
            <a:r>
              <a:rPr sz="2000" i="1" spc="235" dirty="0">
                <a:latin typeface="Times New Roman"/>
                <a:cs typeface="Times New Roman"/>
              </a:rPr>
              <a:t> </a:t>
            </a:r>
            <a:r>
              <a:rPr sz="2000" i="1" spc="-90" dirty="0">
                <a:latin typeface="Times New Roman"/>
                <a:cs typeface="Times New Roman"/>
              </a:rPr>
              <a:t>e</a:t>
            </a:r>
            <a:r>
              <a:rPr sz="2000" i="1" spc="20" dirty="0">
                <a:latin typeface="Times New Roman"/>
                <a:cs typeface="Times New Roman"/>
              </a:rPr>
              <a:t>x</a:t>
            </a:r>
            <a:r>
              <a:rPr sz="2000" i="1" spc="-90" dirty="0">
                <a:latin typeface="Times New Roman"/>
                <a:cs typeface="Times New Roman"/>
              </a:rPr>
              <a:t>cep</a:t>
            </a:r>
            <a:r>
              <a:rPr sz="2000" i="1" spc="-30" dirty="0">
                <a:latin typeface="Times New Roman"/>
                <a:cs typeface="Times New Roman"/>
              </a:rPr>
              <a:t>t</a:t>
            </a:r>
            <a:r>
              <a:rPr sz="2000" i="1" spc="-114" dirty="0">
                <a:latin typeface="Times New Roman"/>
                <a:cs typeface="Times New Roman"/>
              </a:rPr>
              <a:t> </a:t>
            </a:r>
            <a:r>
              <a:rPr sz="2000" i="1" spc="-85" dirty="0">
                <a:latin typeface="Times New Roman"/>
                <a:cs typeface="Times New Roman"/>
              </a:rPr>
              <a:t>th</a:t>
            </a:r>
            <a:r>
              <a:rPr sz="2000" i="1" spc="-35" dirty="0">
                <a:latin typeface="Times New Roman"/>
                <a:cs typeface="Times New Roman"/>
              </a:rPr>
              <a:t>e  </a:t>
            </a:r>
            <a:r>
              <a:rPr sz="2000" i="1" spc="-120" dirty="0">
                <a:latin typeface="Times New Roman"/>
                <a:cs typeface="Times New Roman"/>
              </a:rPr>
              <a:t>h</a:t>
            </a:r>
            <a:r>
              <a:rPr sz="2000" i="1" spc="-225" dirty="0">
                <a:latin typeface="Times New Roman"/>
                <a:cs typeface="Times New Roman"/>
              </a:rPr>
              <a:t>a</a:t>
            </a:r>
            <a:r>
              <a:rPr sz="2000" i="1" spc="-60" dirty="0">
                <a:latin typeface="Times New Roman"/>
                <a:cs typeface="Times New Roman"/>
              </a:rPr>
              <a:t>m</a:t>
            </a:r>
            <a:r>
              <a:rPr sz="2000" i="1" spc="-110" dirty="0">
                <a:latin typeface="Times New Roman"/>
                <a:cs typeface="Times New Roman"/>
              </a:rPr>
              <a:t>s</a:t>
            </a:r>
            <a:r>
              <a:rPr sz="2000" i="1" spc="-90" dirty="0">
                <a:latin typeface="Times New Roman"/>
                <a:cs typeface="Times New Roman"/>
              </a:rPr>
              <a:t>t</a:t>
            </a:r>
            <a:r>
              <a:rPr sz="2000" i="1" spc="-210" dirty="0">
                <a:latin typeface="Times New Roman"/>
                <a:cs typeface="Times New Roman"/>
              </a:rPr>
              <a:t>r</a:t>
            </a:r>
            <a:r>
              <a:rPr sz="2000" i="1" spc="-90" dirty="0">
                <a:latin typeface="Times New Roman"/>
                <a:cs typeface="Times New Roman"/>
              </a:rPr>
              <a:t>i</a:t>
            </a:r>
            <a:r>
              <a:rPr sz="2000" i="1" spc="-120" dirty="0">
                <a:latin typeface="Times New Roman"/>
                <a:cs typeface="Times New Roman"/>
              </a:rPr>
              <a:t>n</a:t>
            </a:r>
            <a:r>
              <a:rPr sz="2000" i="1" spc="-55" dirty="0">
                <a:latin typeface="Times New Roman"/>
                <a:cs typeface="Times New Roman"/>
              </a:rPr>
              <a:t>g</a:t>
            </a:r>
            <a:r>
              <a:rPr sz="2000" i="1" spc="-120" dirty="0">
                <a:latin typeface="Times New Roman"/>
                <a:cs typeface="Times New Roman"/>
              </a:rPr>
              <a:t> </a:t>
            </a:r>
            <a:r>
              <a:rPr sz="2000" i="1" spc="-155" dirty="0">
                <a:latin typeface="Times New Roman"/>
                <a:cs typeface="Times New Roman"/>
              </a:rPr>
              <a:t>p</a:t>
            </a:r>
            <a:r>
              <a:rPr sz="2000" i="1" spc="-260" dirty="0">
                <a:latin typeface="Times New Roman"/>
                <a:cs typeface="Times New Roman"/>
              </a:rPr>
              <a:t>a</a:t>
            </a:r>
            <a:r>
              <a:rPr sz="2000" i="1" spc="-245" dirty="0">
                <a:latin typeface="Times New Roman"/>
                <a:cs typeface="Times New Roman"/>
              </a:rPr>
              <a:t>r</a:t>
            </a:r>
            <a:r>
              <a:rPr sz="2000" i="1" spc="-30" dirty="0">
                <a:latin typeface="Times New Roman"/>
                <a:cs typeface="Times New Roman"/>
              </a:rPr>
              <a:t>t</a:t>
            </a:r>
            <a:r>
              <a:rPr sz="2000" i="1" spc="-215" dirty="0">
                <a:latin typeface="Times New Roman"/>
                <a:cs typeface="Times New Roman"/>
              </a:rPr>
              <a:t> </a:t>
            </a:r>
            <a:r>
              <a:rPr sz="2000" i="1" spc="-50" dirty="0">
                <a:latin typeface="Times New Roman"/>
                <a:cs typeface="Times New Roman"/>
              </a:rPr>
              <a:t>o</a:t>
            </a:r>
            <a:r>
              <a:rPr sz="2000" i="1" spc="75" dirty="0">
                <a:latin typeface="Times New Roman"/>
                <a:cs typeface="Times New Roman"/>
              </a:rPr>
              <a:t>f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Times New Roman"/>
                <a:cs typeface="Times New Roman"/>
              </a:rPr>
              <a:t>th</a:t>
            </a:r>
            <a:r>
              <a:rPr sz="2000" i="1" spc="-50" dirty="0">
                <a:latin typeface="Times New Roman"/>
                <a:cs typeface="Times New Roman"/>
              </a:rPr>
              <a:t>e</a:t>
            </a:r>
            <a:r>
              <a:rPr sz="2000" i="1" spc="-125" dirty="0">
                <a:latin typeface="Times New Roman"/>
                <a:cs typeface="Times New Roman"/>
              </a:rPr>
              <a:t> </a:t>
            </a:r>
            <a:r>
              <a:rPr sz="2000" i="1" spc="-235" dirty="0">
                <a:latin typeface="Times New Roman"/>
                <a:cs typeface="Times New Roman"/>
              </a:rPr>
              <a:t>a</a:t>
            </a:r>
            <a:r>
              <a:rPr sz="2000" i="1" spc="-125" dirty="0">
                <a:latin typeface="Times New Roman"/>
                <a:cs typeface="Times New Roman"/>
              </a:rPr>
              <a:t>dducto</a:t>
            </a:r>
            <a:r>
              <a:rPr sz="2000" i="1" spc="-114" dirty="0">
                <a:latin typeface="Times New Roman"/>
                <a:cs typeface="Times New Roman"/>
              </a:rPr>
              <a:t>r  </a:t>
            </a:r>
            <a:r>
              <a:rPr sz="2000" i="1" spc="-55" dirty="0">
                <a:latin typeface="Times New Roman"/>
                <a:cs typeface="Times New Roman"/>
              </a:rPr>
              <a:t>m</a:t>
            </a:r>
            <a:r>
              <a:rPr sz="2000" i="1" spc="-225" dirty="0">
                <a:latin typeface="Times New Roman"/>
                <a:cs typeface="Times New Roman"/>
              </a:rPr>
              <a:t>a</a:t>
            </a:r>
            <a:r>
              <a:rPr sz="2000" i="1" spc="-120" dirty="0">
                <a:latin typeface="Times New Roman"/>
                <a:cs typeface="Times New Roman"/>
              </a:rPr>
              <a:t>gnu</a:t>
            </a:r>
            <a:r>
              <a:rPr sz="2000" i="1" spc="-114" dirty="0">
                <a:latin typeface="Times New Roman"/>
                <a:cs typeface="Times New Roman"/>
              </a:rPr>
              <a:t>s</a:t>
            </a:r>
            <a:r>
              <a:rPr sz="2000" i="1" spc="-30" dirty="0">
                <a:latin typeface="Times New Roman"/>
                <a:cs typeface="Times New Roman"/>
              </a:rPr>
              <a:t>,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w</a:t>
            </a:r>
            <a:r>
              <a:rPr sz="2000" i="1" spc="-85" dirty="0">
                <a:latin typeface="Times New Roman"/>
                <a:cs typeface="Times New Roman"/>
              </a:rPr>
              <a:t>hic</a:t>
            </a:r>
            <a:r>
              <a:rPr sz="2000" i="1" spc="-55" dirty="0">
                <a:latin typeface="Times New Roman"/>
                <a:cs typeface="Times New Roman"/>
              </a:rPr>
              <a:t>h</a:t>
            </a:r>
            <a:r>
              <a:rPr sz="2000" i="1" spc="-80" dirty="0">
                <a:latin typeface="Times New Roman"/>
                <a:cs typeface="Times New Roman"/>
              </a:rPr>
              <a:t> </a:t>
            </a:r>
            <a:r>
              <a:rPr sz="2000" i="1" spc="-70" dirty="0">
                <a:latin typeface="Times New Roman"/>
                <a:cs typeface="Times New Roman"/>
              </a:rPr>
              <a:t>i</a:t>
            </a:r>
            <a:r>
              <a:rPr sz="2000" i="1" spc="-45" dirty="0">
                <a:latin typeface="Times New Roman"/>
                <a:cs typeface="Times New Roman"/>
              </a:rPr>
              <a:t>s</a:t>
            </a:r>
            <a:r>
              <a:rPr sz="2000" i="1" spc="-100" dirty="0">
                <a:latin typeface="Times New Roman"/>
                <a:cs typeface="Times New Roman"/>
              </a:rPr>
              <a:t> </a:t>
            </a:r>
            <a:r>
              <a:rPr sz="2000" i="1" spc="-85" dirty="0">
                <a:latin typeface="Times New Roman"/>
                <a:cs typeface="Times New Roman"/>
              </a:rPr>
              <a:t>s</a:t>
            </a:r>
            <a:r>
              <a:rPr sz="2000" i="1" spc="-80" dirty="0">
                <a:latin typeface="Times New Roman"/>
                <a:cs typeface="Times New Roman"/>
              </a:rPr>
              <a:t>uppli</a:t>
            </a:r>
            <a:r>
              <a:rPr sz="2000" i="1" spc="-90" dirty="0">
                <a:latin typeface="Times New Roman"/>
                <a:cs typeface="Times New Roman"/>
              </a:rPr>
              <a:t>e</a:t>
            </a:r>
            <a:r>
              <a:rPr sz="2000" i="1" spc="-55" dirty="0">
                <a:latin typeface="Times New Roman"/>
                <a:cs typeface="Times New Roman"/>
              </a:rPr>
              <a:t>d</a:t>
            </a:r>
            <a:r>
              <a:rPr sz="2000" i="1" spc="-1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by  </a:t>
            </a:r>
            <a:r>
              <a:rPr sz="2000" i="1" spc="-85" dirty="0">
                <a:latin typeface="Times New Roman"/>
                <a:cs typeface="Times New Roman"/>
              </a:rPr>
              <a:t>th</a:t>
            </a:r>
            <a:r>
              <a:rPr sz="2000" i="1" spc="-50" dirty="0">
                <a:latin typeface="Times New Roman"/>
                <a:cs typeface="Times New Roman"/>
              </a:rPr>
              <a:t>e</a:t>
            </a:r>
            <a:r>
              <a:rPr sz="2000" i="1" spc="-120" dirty="0">
                <a:latin typeface="Times New Roman"/>
                <a:cs typeface="Times New Roman"/>
              </a:rPr>
              <a:t> </a:t>
            </a:r>
            <a:r>
              <a:rPr sz="2000" i="1" spc="-114" dirty="0">
                <a:latin typeface="Times New Roman"/>
                <a:cs typeface="Times New Roman"/>
              </a:rPr>
              <a:t>sc</a:t>
            </a:r>
            <a:r>
              <a:rPr sz="2000" i="1" spc="-90" dirty="0">
                <a:latin typeface="Times New Roman"/>
                <a:cs typeface="Times New Roman"/>
              </a:rPr>
              <a:t>i</a:t>
            </a:r>
            <a:r>
              <a:rPr sz="2000" i="1" spc="-225" dirty="0">
                <a:latin typeface="Times New Roman"/>
                <a:cs typeface="Times New Roman"/>
              </a:rPr>
              <a:t>a</a:t>
            </a:r>
            <a:r>
              <a:rPr sz="2000" i="1" spc="-90" dirty="0">
                <a:latin typeface="Times New Roman"/>
                <a:cs typeface="Times New Roman"/>
              </a:rPr>
              <a:t>ti</a:t>
            </a:r>
            <a:r>
              <a:rPr sz="2000" i="1" spc="-50" dirty="0">
                <a:latin typeface="Times New Roman"/>
                <a:cs typeface="Times New Roman"/>
              </a:rPr>
              <a:t>c</a:t>
            </a:r>
            <a:r>
              <a:rPr sz="2000" i="1" spc="-120" dirty="0">
                <a:latin typeface="Times New Roman"/>
                <a:cs typeface="Times New Roman"/>
              </a:rPr>
              <a:t> </a:t>
            </a:r>
            <a:r>
              <a:rPr sz="2000" i="1" spc="-100" dirty="0">
                <a:latin typeface="Times New Roman"/>
                <a:cs typeface="Times New Roman"/>
              </a:rPr>
              <a:t>ne</a:t>
            </a:r>
            <a:r>
              <a:rPr sz="2000" i="1" spc="-195" dirty="0">
                <a:latin typeface="Times New Roman"/>
                <a:cs typeface="Times New Roman"/>
              </a:rPr>
              <a:t>r</a:t>
            </a:r>
            <a:r>
              <a:rPr sz="2000" i="1" spc="10" dirty="0">
                <a:latin typeface="Times New Roman"/>
                <a:cs typeface="Times New Roman"/>
              </a:rPr>
              <a:t>v</a:t>
            </a:r>
            <a:r>
              <a:rPr sz="2000" i="1" spc="-100" dirty="0">
                <a:latin typeface="Times New Roman"/>
                <a:cs typeface="Times New Roman"/>
              </a:rPr>
              <a:t>e</a:t>
            </a:r>
            <a:r>
              <a:rPr sz="2000" i="1" spc="-3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6447" y="4364735"/>
            <a:ext cx="1161288" cy="10530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90600"/>
            <a:ext cx="9144000" cy="5334000"/>
            <a:chOff x="0" y="0"/>
            <a:chExt cx="9144000" cy="68961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839200" cy="6858000"/>
            </a:xfrm>
            <a:custGeom>
              <a:avLst/>
              <a:gdLst/>
              <a:ahLst/>
              <a:cxnLst/>
              <a:rect l="l" t="t" r="r" b="b"/>
              <a:pathLst>
                <a:path w="8839200" h="6858000">
                  <a:moveTo>
                    <a:pt x="8839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839200" y="68580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38100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4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9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4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61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066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01902" y="803909"/>
            <a:ext cx="6143625" cy="2555875"/>
          </a:xfrm>
          <a:prstGeom prst="rect">
            <a:avLst/>
          </a:prstGeom>
          <a:solidFill>
            <a:srgbClr val="FFFFFF"/>
          </a:solidFill>
          <a:ln w="25907">
            <a:solidFill>
              <a:srgbClr val="7596D9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403985" marR="1385570" algn="ctr">
              <a:lnSpc>
                <a:spcPts val="4800"/>
              </a:lnSpc>
              <a:spcBef>
                <a:spcPts val="140"/>
              </a:spcBef>
            </a:pPr>
            <a:r>
              <a:rPr sz="4000" b="1" spc="-5" dirty="0">
                <a:latin typeface="Times New Roman"/>
                <a:cs typeface="Times New Roman"/>
              </a:rPr>
              <a:t>Add</a:t>
            </a:r>
            <a:r>
              <a:rPr sz="4000" b="1" spc="-20" dirty="0">
                <a:latin typeface="Times New Roman"/>
                <a:cs typeface="Times New Roman"/>
              </a:rPr>
              <a:t>u</a:t>
            </a:r>
            <a:r>
              <a:rPr sz="4000" b="1" spc="-5" dirty="0">
                <a:latin typeface="Times New Roman"/>
                <a:cs typeface="Times New Roman"/>
              </a:rPr>
              <a:t>ctor</a:t>
            </a:r>
            <a:r>
              <a:rPr sz="4000" b="1" spc="-204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can</a:t>
            </a:r>
            <a:r>
              <a:rPr sz="4000" b="1" spc="5" dirty="0">
                <a:latin typeface="Times New Roman"/>
                <a:cs typeface="Times New Roman"/>
              </a:rPr>
              <a:t>a</a:t>
            </a:r>
            <a:r>
              <a:rPr sz="4000" b="1" spc="-5" dirty="0">
                <a:latin typeface="Times New Roman"/>
                <a:cs typeface="Times New Roman"/>
              </a:rPr>
              <a:t>l  </a:t>
            </a:r>
            <a:r>
              <a:rPr sz="4000" b="1" dirty="0">
                <a:latin typeface="Times New Roman"/>
                <a:cs typeface="Times New Roman"/>
              </a:rPr>
              <a:t>(Subsartorial) 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or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645"/>
              </a:lnSpc>
            </a:pPr>
            <a:r>
              <a:rPr sz="4000" spc="-25" dirty="0">
                <a:latin typeface="Times New Roman"/>
                <a:cs typeface="Times New Roman"/>
              </a:rPr>
              <a:t>Hunter’s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canal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3127" y="4157405"/>
            <a:ext cx="7573009" cy="1214148"/>
          </a:xfrm>
          <a:custGeom>
            <a:avLst/>
            <a:gdLst/>
            <a:ahLst/>
            <a:cxnLst/>
            <a:rect l="l" t="t" r="r" b="b"/>
            <a:pathLst>
              <a:path w="7573009" h="1569720">
                <a:moveTo>
                  <a:pt x="7572756" y="0"/>
                </a:moveTo>
                <a:lnTo>
                  <a:pt x="0" y="0"/>
                </a:lnTo>
                <a:lnTo>
                  <a:pt x="0" y="1569719"/>
                </a:lnTo>
                <a:lnTo>
                  <a:pt x="7572756" y="1569719"/>
                </a:lnTo>
                <a:lnTo>
                  <a:pt x="7572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3127" y="3931920"/>
            <a:ext cx="7573009" cy="1569720"/>
          </a:xfrm>
          <a:prstGeom prst="rect">
            <a:avLst/>
          </a:prstGeom>
          <a:ln w="24384">
            <a:solidFill>
              <a:srgbClr val="7596D9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487680" marR="469265" indent="-635" algn="ctr">
              <a:lnSpc>
                <a:spcPct val="100200"/>
              </a:lnSpc>
              <a:spcBef>
                <a:spcPts val="80"/>
              </a:spcBef>
            </a:pPr>
            <a:r>
              <a:rPr sz="1800" spc="-5" dirty="0">
                <a:latin typeface="Times New Roman"/>
                <a:cs typeface="Times New Roman"/>
              </a:rPr>
              <a:t>John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Hunter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described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exposure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and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ligation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femoral </a:t>
            </a:r>
            <a:r>
              <a:rPr sz="1800" dirty="0">
                <a:latin typeface="Times New Roman"/>
                <a:cs typeface="Times New Roman"/>
              </a:rPr>
              <a:t> artery </a:t>
            </a:r>
            <a:r>
              <a:rPr sz="1800" spc="-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this canal for aneurysm of the </a:t>
            </a:r>
            <a:r>
              <a:rPr sz="1800" spc="-5" dirty="0">
                <a:latin typeface="Times New Roman"/>
                <a:cs typeface="Times New Roman"/>
              </a:rPr>
              <a:t>popliteal </a:t>
            </a:r>
            <a:r>
              <a:rPr sz="1800" dirty="0">
                <a:latin typeface="Times New Roman"/>
                <a:cs typeface="Times New Roman"/>
              </a:rPr>
              <a:t>artery; this </a:t>
            </a:r>
            <a:r>
              <a:rPr sz="1800" spc="-5" dirty="0">
                <a:latin typeface="Times New Roman"/>
                <a:cs typeface="Times New Roman"/>
              </a:rPr>
              <a:t>method has </a:t>
            </a:r>
            <a:r>
              <a:rPr sz="1800" dirty="0">
                <a:latin typeface="Times New Roman"/>
                <a:cs typeface="Times New Roman"/>
              </a:rPr>
              <a:t> 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advantage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artery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 </a:t>
            </a:r>
            <a:r>
              <a:rPr sz="1800" spc="-5" dirty="0">
                <a:latin typeface="Times New Roman"/>
                <a:cs typeface="Times New Roman"/>
              </a:rPr>
              <a:t>site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healthy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will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tear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tied, as </a:t>
            </a:r>
            <a:r>
              <a:rPr sz="1800" spc="-5" dirty="0">
                <a:latin typeface="Times New Roman"/>
                <a:cs typeface="Times New Roman"/>
              </a:rPr>
              <a:t>may </a:t>
            </a:r>
            <a:r>
              <a:rPr sz="1800" dirty="0">
                <a:latin typeface="Times New Roman"/>
                <a:cs typeface="Times New Roman"/>
              </a:rPr>
              <a:t>happen if </a:t>
            </a:r>
            <a:r>
              <a:rPr sz="1800" spc="-5" dirty="0">
                <a:latin typeface="Times New Roman"/>
                <a:cs typeface="Times New Roman"/>
              </a:rPr>
              <a:t>ligation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attempted immediately </a:t>
            </a:r>
            <a:r>
              <a:rPr sz="1800" dirty="0">
                <a:latin typeface="Times New Roman"/>
                <a:cs typeface="Times New Roman"/>
              </a:rPr>
              <a:t>above the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aneurysm.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815" y="3470600"/>
            <a:ext cx="1188935" cy="6739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400"/>
            <a:ext cx="9144000" cy="5410200"/>
            <a:chOff x="0" y="0"/>
            <a:chExt cx="9144000" cy="6896100"/>
          </a:xfrm>
        </p:grpSpPr>
        <p:sp>
          <p:nvSpPr>
            <p:cNvPr id="3" name="object 3"/>
            <p:cNvSpPr/>
            <p:nvPr/>
          </p:nvSpPr>
          <p:spPr>
            <a:xfrm>
              <a:off x="0" y="621792"/>
              <a:ext cx="8829040" cy="6236335"/>
            </a:xfrm>
            <a:custGeom>
              <a:avLst/>
              <a:gdLst/>
              <a:ahLst/>
              <a:cxnLst/>
              <a:rect l="l" t="t" r="r" b="b"/>
              <a:pathLst>
                <a:path w="8829040" h="6236334">
                  <a:moveTo>
                    <a:pt x="8828532" y="6236204"/>
                  </a:moveTo>
                  <a:lnTo>
                    <a:pt x="8828532" y="0"/>
                  </a:lnTo>
                  <a:lnTo>
                    <a:pt x="0" y="0"/>
                  </a:lnTo>
                  <a:lnTo>
                    <a:pt x="0" y="6236204"/>
                  </a:lnTo>
                  <a:lnTo>
                    <a:pt x="8828532" y="6236204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38100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4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9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4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61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066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988" y="284987"/>
              <a:ext cx="4858512" cy="52105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26358" y="224789"/>
              <a:ext cx="5036820" cy="5334000"/>
            </a:xfrm>
            <a:custGeom>
              <a:avLst/>
              <a:gdLst/>
              <a:ahLst/>
              <a:cxnLst/>
              <a:rect l="l" t="t" r="r" b="b"/>
              <a:pathLst>
                <a:path w="5036820" h="5334000">
                  <a:moveTo>
                    <a:pt x="0" y="5333999"/>
                  </a:moveTo>
                  <a:lnTo>
                    <a:pt x="5036693" y="5333999"/>
                  </a:lnTo>
                </a:path>
                <a:path w="5036820" h="5334000">
                  <a:moveTo>
                    <a:pt x="27431" y="25907"/>
                  </a:moveTo>
                  <a:lnTo>
                    <a:pt x="27431" y="5306568"/>
                  </a:lnTo>
                </a:path>
                <a:path w="5036820" h="5334000">
                  <a:moveTo>
                    <a:pt x="0" y="0"/>
                  </a:moveTo>
                  <a:lnTo>
                    <a:pt x="5036693" y="0"/>
                  </a:lnTo>
                </a:path>
                <a:path w="5036820" h="5334000">
                  <a:moveTo>
                    <a:pt x="5009388" y="25907"/>
                  </a:moveTo>
                  <a:lnTo>
                    <a:pt x="5009388" y="5306313"/>
                  </a:lnTo>
                </a:path>
              </a:pathLst>
            </a:custGeom>
            <a:ln w="53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97223" y="277368"/>
              <a:ext cx="4893945" cy="5227320"/>
            </a:xfrm>
            <a:custGeom>
              <a:avLst/>
              <a:gdLst/>
              <a:ahLst/>
              <a:cxnLst/>
              <a:rect l="l" t="t" r="r" b="b"/>
              <a:pathLst>
                <a:path w="4893945" h="5227320">
                  <a:moveTo>
                    <a:pt x="0" y="5227320"/>
                  </a:moveTo>
                  <a:lnTo>
                    <a:pt x="4893564" y="5227320"/>
                  </a:lnTo>
                </a:path>
                <a:path w="4893945" h="5227320">
                  <a:moveTo>
                    <a:pt x="9143" y="9143"/>
                  </a:moveTo>
                  <a:lnTo>
                    <a:pt x="9143" y="5218176"/>
                  </a:lnTo>
                </a:path>
                <a:path w="4893945" h="5227320">
                  <a:moveTo>
                    <a:pt x="0" y="0"/>
                  </a:moveTo>
                  <a:lnTo>
                    <a:pt x="4893564" y="0"/>
                  </a:lnTo>
                </a:path>
                <a:path w="4893945" h="5227320">
                  <a:moveTo>
                    <a:pt x="4884420" y="9143"/>
                  </a:moveTo>
                  <a:lnTo>
                    <a:pt x="4884420" y="5217668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1214" y="2839973"/>
              <a:ext cx="1083945" cy="1272540"/>
            </a:xfrm>
            <a:custGeom>
              <a:avLst/>
              <a:gdLst/>
              <a:ahLst/>
              <a:cxnLst/>
              <a:rect l="l" t="t" r="r" b="b"/>
              <a:pathLst>
                <a:path w="1083945" h="1272539">
                  <a:moveTo>
                    <a:pt x="373125" y="586739"/>
                  </a:moveTo>
                  <a:lnTo>
                    <a:pt x="536956" y="695833"/>
                  </a:lnTo>
                  <a:lnTo>
                    <a:pt x="574039" y="706247"/>
                  </a:lnTo>
                  <a:lnTo>
                    <a:pt x="627380" y="721487"/>
                  </a:lnTo>
                  <a:lnTo>
                    <a:pt x="688213" y="738377"/>
                  </a:lnTo>
                  <a:lnTo>
                    <a:pt x="747522" y="753745"/>
                  </a:lnTo>
                  <a:lnTo>
                    <a:pt x="796544" y="764031"/>
                  </a:lnTo>
                  <a:lnTo>
                    <a:pt x="842137" y="768223"/>
                  </a:lnTo>
                  <a:lnTo>
                    <a:pt x="879348" y="766572"/>
                  </a:lnTo>
                  <a:lnTo>
                    <a:pt x="912749" y="763651"/>
                  </a:lnTo>
                  <a:lnTo>
                    <a:pt x="946785" y="764031"/>
                  </a:lnTo>
                  <a:lnTo>
                    <a:pt x="988949" y="769238"/>
                  </a:lnTo>
                  <a:lnTo>
                    <a:pt x="1034796" y="776858"/>
                  </a:lnTo>
                  <a:lnTo>
                    <a:pt x="1070737" y="784859"/>
                  </a:lnTo>
                  <a:lnTo>
                    <a:pt x="1083437" y="791337"/>
                  </a:lnTo>
                  <a:lnTo>
                    <a:pt x="1062863" y="792861"/>
                  </a:lnTo>
                  <a:lnTo>
                    <a:pt x="1018539" y="791337"/>
                  </a:lnTo>
                  <a:lnTo>
                    <a:pt x="965581" y="793242"/>
                  </a:lnTo>
                  <a:lnTo>
                    <a:pt x="919480" y="805052"/>
                  </a:lnTo>
                  <a:lnTo>
                    <a:pt x="882776" y="830199"/>
                  </a:lnTo>
                  <a:lnTo>
                    <a:pt x="847725" y="864743"/>
                  </a:lnTo>
                  <a:lnTo>
                    <a:pt x="814451" y="903477"/>
                  </a:lnTo>
                  <a:lnTo>
                    <a:pt x="782955" y="941451"/>
                  </a:lnTo>
                  <a:lnTo>
                    <a:pt x="757174" y="978662"/>
                  </a:lnTo>
                  <a:lnTo>
                    <a:pt x="735964" y="1017396"/>
                  </a:lnTo>
                  <a:lnTo>
                    <a:pt x="710819" y="1055624"/>
                  </a:lnTo>
                  <a:lnTo>
                    <a:pt x="673608" y="1091564"/>
                  </a:lnTo>
                  <a:lnTo>
                    <a:pt x="639063" y="1114298"/>
                  </a:lnTo>
                  <a:lnTo>
                    <a:pt x="598170" y="1137031"/>
                  </a:lnTo>
                  <a:lnTo>
                    <a:pt x="553212" y="1158875"/>
                  </a:lnTo>
                  <a:lnTo>
                    <a:pt x="506095" y="1179449"/>
                  </a:lnTo>
                  <a:lnTo>
                    <a:pt x="459105" y="1198118"/>
                  </a:lnTo>
                  <a:lnTo>
                    <a:pt x="414020" y="1214246"/>
                  </a:lnTo>
                  <a:lnTo>
                    <a:pt x="359918" y="1230630"/>
                  </a:lnTo>
                  <a:lnTo>
                    <a:pt x="303657" y="1244345"/>
                  </a:lnTo>
                  <a:lnTo>
                    <a:pt x="248412" y="1255268"/>
                  </a:lnTo>
                  <a:lnTo>
                    <a:pt x="197612" y="1263395"/>
                  </a:lnTo>
                  <a:lnTo>
                    <a:pt x="154559" y="1268857"/>
                  </a:lnTo>
                  <a:lnTo>
                    <a:pt x="111251" y="1272539"/>
                  </a:lnTo>
                  <a:lnTo>
                    <a:pt x="76835" y="1272286"/>
                  </a:lnTo>
                  <a:lnTo>
                    <a:pt x="50419" y="1266952"/>
                  </a:lnTo>
                  <a:lnTo>
                    <a:pt x="31623" y="1255268"/>
                  </a:lnTo>
                  <a:lnTo>
                    <a:pt x="23622" y="1235709"/>
                  </a:lnTo>
                  <a:lnTo>
                    <a:pt x="25653" y="1209167"/>
                  </a:lnTo>
                  <a:lnTo>
                    <a:pt x="30607" y="1178559"/>
                  </a:lnTo>
                  <a:lnTo>
                    <a:pt x="31623" y="1146048"/>
                  </a:lnTo>
                  <a:lnTo>
                    <a:pt x="26035" y="1113408"/>
                  </a:lnTo>
                  <a:lnTo>
                    <a:pt x="17907" y="1078738"/>
                  </a:lnTo>
                  <a:lnTo>
                    <a:pt x="9778" y="1040257"/>
                  </a:lnTo>
                  <a:lnTo>
                    <a:pt x="4318" y="996061"/>
                  </a:lnTo>
                  <a:lnTo>
                    <a:pt x="1905" y="954405"/>
                  </a:lnTo>
                  <a:lnTo>
                    <a:pt x="381" y="907795"/>
                  </a:lnTo>
                  <a:lnTo>
                    <a:pt x="0" y="858774"/>
                  </a:lnTo>
                  <a:lnTo>
                    <a:pt x="1270" y="810006"/>
                  </a:lnTo>
                  <a:lnTo>
                    <a:pt x="4318" y="764031"/>
                  </a:lnTo>
                  <a:lnTo>
                    <a:pt x="10922" y="709040"/>
                  </a:lnTo>
                  <a:lnTo>
                    <a:pt x="20447" y="654938"/>
                  </a:lnTo>
                  <a:lnTo>
                    <a:pt x="32131" y="604138"/>
                  </a:lnTo>
                  <a:lnTo>
                    <a:pt x="45212" y="559435"/>
                  </a:lnTo>
                  <a:lnTo>
                    <a:pt x="61340" y="523875"/>
                  </a:lnTo>
                  <a:lnTo>
                    <a:pt x="98678" y="468249"/>
                  </a:lnTo>
                  <a:lnTo>
                    <a:pt x="113537" y="436625"/>
                  </a:lnTo>
                  <a:lnTo>
                    <a:pt x="122682" y="399541"/>
                  </a:lnTo>
                  <a:lnTo>
                    <a:pt x="128015" y="359790"/>
                  </a:lnTo>
                  <a:lnTo>
                    <a:pt x="133096" y="317626"/>
                  </a:lnTo>
                  <a:lnTo>
                    <a:pt x="140843" y="272923"/>
                  </a:lnTo>
                  <a:lnTo>
                    <a:pt x="153162" y="221361"/>
                  </a:lnTo>
                  <a:lnTo>
                    <a:pt x="168148" y="164591"/>
                  </a:lnTo>
                  <a:lnTo>
                    <a:pt x="183134" y="110743"/>
                  </a:lnTo>
                  <a:lnTo>
                    <a:pt x="195452" y="68199"/>
                  </a:lnTo>
                  <a:lnTo>
                    <a:pt x="211709" y="21336"/>
                  </a:lnTo>
                  <a:lnTo>
                    <a:pt x="217550" y="9016"/>
                  </a:lnTo>
                  <a:lnTo>
                    <a:pt x="222758" y="0"/>
                  </a:lnTo>
                </a:path>
              </a:pathLst>
            </a:custGeom>
            <a:ln w="13716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87646" y="5773016"/>
            <a:ext cx="3001010" cy="364202"/>
          </a:xfrm>
          <a:prstGeom prst="rect">
            <a:avLst/>
          </a:prstGeom>
          <a:solidFill>
            <a:srgbClr val="FFFFFF"/>
          </a:solidFill>
          <a:ln w="25907">
            <a:solidFill>
              <a:srgbClr val="FC8537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R="77470" algn="ctr">
              <a:lnSpc>
                <a:spcPct val="100000"/>
              </a:lnSpc>
              <a:spcBef>
                <a:spcPts val="200"/>
              </a:spcBef>
            </a:pPr>
            <a:r>
              <a:rPr sz="1100" b="1" spc="-5" dirty="0">
                <a:latin typeface="Times New Roman"/>
                <a:cs typeface="Times New Roman"/>
              </a:rPr>
              <a:t>Transverse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section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through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the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middle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of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r</a:t>
            </a:r>
            <a:r>
              <a:rPr sz="1100" b="1" spc="5" dirty="0">
                <a:latin typeface="Times New Roman"/>
                <a:cs typeface="Times New Roman"/>
              </a:rPr>
              <a:t>i</a:t>
            </a:r>
            <a:r>
              <a:rPr sz="1100" b="1" dirty="0">
                <a:latin typeface="Times New Roman"/>
                <a:cs typeface="Times New Roman"/>
              </a:rPr>
              <a:t>ght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thigh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as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seen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Times New Roman"/>
                <a:cs typeface="Times New Roman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r</a:t>
            </a:r>
            <a:r>
              <a:rPr sz="1100" b="1" spc="-10" dirty="0">
                <a:latin typeface="Times New Roman"/>
                <a:cs typeface="Times New Roman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m</a:t>
            </a:r>
            <a:r>
              <a:rPr sz="1100" b="1" spc="-6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above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76671" y="414772"/>
            <a:ext cx="8261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anterior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645" y="997887"/>
            <a:ext cx="3214370" cy="1434367"/>
          </a:xfrm>
          <a:prstGeom prst="rect">
            <a:avLst/>
          </a:prstGeom>
          <a:solidFill>
            <a:srgbClr val="FFFFFF"/>
          </a:solidFill>
          <a:ln w="25907">
            <a:solidFill>
              <a:srgbClr val="7596D9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171450" marR="156210" indent="167640">
              <a:lnSpc>
                <a:spcPts val="2300"/>
              </a:lnSpc>
              <a:spcBef>
                <a:spcPts val="85"/>
              </a:spcBef>
              <a:buSzPct val="94444"/>
              <a:buFont typeface="Wingdings"/>
              <a:buChar char=""/>
              <a:tabLst>
                <a:tab pos="521334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is an intermuscular </a:t>
            </a:r>
            <a:r>
              <a:rPr sz="1800" b="1" dirty="0">
                <a:latin typeface="Times New Roman"/>
                <a:cs typeface="Times New Roman"/>
              </a:rPr>
              <a:t>cleft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situated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medial</a:t>
            </a:r>
            <a:r>
              <a:rPr sz="20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aspect</a:t>
            </a:r>
            <a:endParaRPr sz="2000">
              <a:latin typeface="Times New Roman"/>
              <a:cs typeface="Times New Roman"/>
            </a:endParaRPr>
          </a:p>
          <a:p>
            <a:pPr marL="7620" algn="ctr">
              <a:lnSpc>
                <a:spcPts val="2039"/>
              </a:lnSpc>
            </a:pP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000" b="1" i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 </a:t>
            </a:r>
            <a:r>
              <a:rPr sz="2000"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</a:t>
            </a:r>
            <a:r>
              <a:rPr sz="2000" b="1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000" b="1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dl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000" b="1" i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00" b="1" i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000" b="1" i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000" b="1" i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6350" algn="ctr">
              <a:lnSpc>
                <a:spcPts val="2200"/>
              </a:lnSpc>
            </a:pPr>
            <a:r>
              <a:rPr sz="20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thigh</a:t>
            </a:r>
            <a:r>
              <a:rPr sz="2000" b="1" i="1" u="heavy" spc="3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beneath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sartorius</a:t>
            </a:r>
            <a:endParaRPr sz="2000">
              <a:latin typeface="Times New Roman"/>
              <a:cs typeface="Times New Roman"/>
            </a:endParaRPr>
          </a:p>
          <a:p>
            <a:pPr marL="8890" algn="ctr">
              <a:lnSpc>
                <a:spcPts val="2305"/>
              </a:lnSpc>
            </a:pPr>
            <a:r>
              <a:rPr sz="2000" b="1" i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muscle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5645" y="2676812"/>
            <a:ext cx="3072765" cy="1956305"/>
          </a:xfrm>
          <a:prstGeom prst="rect">
            <a:avLst/>
          </a:prstGeom>
          <a:solidFill>
            <a:srgbClr val="FFFFFF"/>
          </a:solidFill>
          <a:ln w="25907">
            <a:solidFill>
              <a:srgbClr val="7596D9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342900" indent="-337820">
              <a:lnSpc>
                <a:spcPct val="100000"/>
              </a:lnSpc>
              <a:spcBef>
                <a:spcPts val="135"/>
              </a:spcBef>
              <a:buSzPct val="94444"/>
              <a:buFont typeface="Wingdings"/>
              <a:buChar char=""/>
              <a:tabLst>
                <a:tab pos="343535" algn="l"/>
              </a:tabLst>
            </a:pPr>
            <a:r>
              <a:rPr sz="1800" b="1" dirty="0">
                <a:latin typeface="Times New Roman"/>
                <a:cs typeface="Times New Roman"/>
              </a:rPr>
              <a:t>It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commences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above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at the</a:t>
            </a:r>
            <a:endParaRPr sz="1800">
              <a:latin typeface="Times New Roman"/>
              <a:cs typeface="Times New Roman"/>
            </a:endParaRPr>
          </a:p>
          <a:p>
            <a:pPr marL="186055" marR="17589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apex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of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femoral </a:t>
            </a:r>
            <a:r>
              <a:rPr sz="1800" b="1" dirty="0">
                <a:latin typeface="Times New Roman"/>
                <a:cs typeface="Times New Roman"/>
              </a:rPr>
              <a:t>triangle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 ends below </a:t>
            </a:r>
            <a:r>
              <a:rPr sz="1800" b="1" dirty="0">
                <a:latin typeface="Times New Roman"/>
                <a:cs typeface="Times New Roman"/>
              </a:rPr>
              <a:t>at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opening in the adductor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magnus.</a:t>
            </a:r>
            <a:endParaRPr sz="1800">
              <a:latin typeface="Times New Roman"/>
              <a:cs typeface="Times New Roman"/>
            </a:endParaRPr>
          </a:p>
          <a:p>
            <a:pPr marL="684530" lvl="1" indent="-681990">
              <a:lnSpc>
                <a:spcPct val="100000"/>
              </a:lnSpc>
              <a:buSzPct val="94444"/>
              <a:buFont typeface="Wingdings"/>
              <a:buChar char=""/>
              <a:tabLst>
                <a:tab pos="685165" algn="l"/>
              </a:tabLst>
            </a:pP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cross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section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sz="1800" b="1" spc="-25" dirty="0">
                <a:latin typeface="Times New Roman"/>
                <a:cs typeface="Times New Roman"/>
              </a:rPr>
              <a:t>triangular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in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shape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2424" y="272151"/>
            <a:ext cx="30156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Adductor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(Subsartorial)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Canal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48811" y="744771"/>
            <a:ext cx="2045335" cy="2116255"/>
            <a:chOff x="3448811" y="387095"/>
            <a:chExt cx="2045335" cy="2697480"/>
          </a:xfrm>
        </p:grpSpPr>
        <p:sp>
          <p:nvSpPr>
            <p:cNvPr id="21" name="object 21"/>
            <p:cNvSpPr/>
            <p:nvPr/>
          </p:nvSpPr>
          <p:spPr>
            <a:xfrm>
              <a:off x="3501389" y="400049"/>
              <a:ext cx="77470" cy="2387600"/>
            </a:xfrm>
            <a:custGeom>
              <a:avLst/>
              <a:gdLst/>
              <a:ahLst/>
              <a:cxnLst/>
              <a:rect l="l" t="t" r="r" b="b"/>
              <a:pathLst>
                <a:path w="77470" h="2387600">
                  <a:moveTo>
                    <a:pt x="77470" y="0"/>
                  </a:moveTo>
                  <a:lnTo>
                    <a:pt x="0" y="2387600"/>
                  </a:lnTo>
                </a:path>
              </a:pathLst>
            </a:custGeom>
            <a:ln w="25908">
              <a:solidFill>
                <a:srgbClr val="7596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8811" y="2668523"/>
              <a:ext cx="2045208" cy="416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6863" y="2772410"/>
              <a:ext cx="159765" cy="1578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99104" y="2767583"/>
              <a:ext cx="1753870" cy="102870"/>
            </a:xfrm>
            <a:custGeom>
              <a:avLst/>
              <a:gdLst/>
              <a:ahLst/>
              <a:cxnLst/>
              <a:rect l="l" t="t" r="r" b="b"/>
              <a:pathLst>
                <a:path w="1753870" h="102869">
                  <a:moveTo>
                    <a:pt x="1753489" y="70358"/>
                  </a:moveTo>
                  <a:lnTo>
                    <a:pt x="1688719" y="67691"/>
                  </a:lnTo>
                  <a:lnTo>
                    <a:pt x="1524" y="0"/>
                  </a:lnTo>
                  <a:lnTo>
                    <a:pt x="0" y="35179"/>
                  </a:lnTo>
                  <a:lnTo>
                    <a:pt x="1687322" y="102743"/>
                  </a:lnTo>
                  <a:lnTo>
                    <a:pt x="1718056" y="86487"/>
                  </a:lnTo>
                  <a:lnTo>
                    <a:pt x="1743329" y="102743"/>
                  </a:lnTo>
                  <a:lnTo>
                    <a:pt x="1752219" y="102743"/>
                  </a:lnTo>
                  <a:lnTo>
                    <a:pt x="1753362" y="72390"/>
                  </a:lnTo>
                  <a:lnTo>
                    <a:pt x="1753489" y="703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96100"/>
            <a:chOff x="0" y="0"/>
            <a:chExt cx="9144000" cy="6896100"/>
          </a:xfrm>
        </p:grpSpPr>
        <p:sp>
          <p:nvSpPr>
            <p:cNvPr id="3" name="object 3"/>
            <p:cNvSpPr/>
            <p:nvPr/>
          </p:nvSpPr>
          <p:spPr>
            <a:xfrm>
              <a:off x="0" y="10667"/>
              <a:ext cx="8804275" cy="6847840"/>
            </a:xfrm>
            <a:custGeom>
              <a:avLst/>
              <a:gdLst/>
              <a:ahLst/>
              <a:cxnLst/>
              <a:rect l="l" t="t" r="r" b="b"/>
              <a:pathLst>
                <a:path w="8804275" h="6847840">
                  <a:moveTo>
                    <a:pt x="8804148" y="6847330"/>
                  </a:moveTo>
                  <a:lnTo>
                    <a:pt x="8804148" y="0"/>
                  </a:lnTo>
                  <a:lnTo>
                    <a:pt x="0" y="0"/>
                  </a:lnTo>
                  <a:lnTo>
                    <a:pt x="0" y="6847330"/>
                  </a:lnTo>
                  <a:lnTo>
                    <a:pt x="8804148" y="684733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38100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153" y="761"/>
              <a:ext cx="0" cy="5535295"/>
            </a:xfrm>
            <a:custGeom>
              <a:avLst/>
              <a:gdLst/>
              <a:ahLst/>
              <a:cxnLst/>
              <a:rect l="l" t="t" r="r" b="b"/>
              <a:pathLst>
                <a:path h="5535295">
                  <a:moveTo>
                    <a:pt x="0" y="0"/>
                  </a:moveTo>
                  <a:lnTo>
                    <a:pt x="0" y="5534914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9" y="0"/>
              <a:ext cx="0" cy="5535295"/>
            </a:xfrm>
            <a:custGeom>
              <a:avLst/>
              <a:gdLst/>
              <a:ahLst/>
              <a:cxnLst/>
              <a:rect l="l" t="t" r="r" b="b"/>
              <a:pathLst>
                <a:path h="5535295">
                  <a:moveTo>
                    <a:pt x="0" y="0"/>
                  </a:moveTo>
                  <a:lnTo>
                    <a:pt x="0" y="5534914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61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066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7627" y="786384"/>
              <a:ext cx="4643628" cy="54284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46198" y="773430"/>
              <a:ext cx="4667885" cy="5454650"/>
            </a:xfrm>
            <a:custGeom>
              <a:avLst/>
              <a:gdLst/>
              <a:ahLst/>
              <a:cxnLst/>
              <a:rect l="l" t="t" r="r" b="b"/>
              <a:pathLst>
                <a:path w="4667884" h="5454650">
                  <a:moveTo>
                    <a:pt x="0" y="5454142"/>
                  </a:moveTo>
                  <a:lnTo>
                    <a:pt x="4667631" y="5454142"/>
                  </a:lnTo>
                  <a:lnTo>
                    <a:pt x="4667631" y="0"/>
                  </a:lnTo>
                  <a:lnTo>
                    <a:pt x="0" y="0"/>
                  </a:lnTo>
                  <a:lnTo>
                    <a:pt x="0" y="5454142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01384" y="4715256"/>
              <a:ext cx="1786255" cy="707390"/>
            </a:xfrm>
            <a:custGeom>
              <a:avLst/>
              <a:gdLst/>
              <a:ahLst/>
              <a:cxnLst/>
              <a:rect l="l" t="t" r="r" b="b"/>
              <a:pathLst>
                <a:path w="1786254" h="707389">
                  <a:moveTo>
                    <a:pt x="1786000" y="0"/>
                  </a:moveTo>
                  <a:lnTo>
                    <a:pt x="0" y="0"/>
                  </a:lnTo>
                  <a:lnTo>
                    <a:pt x="0" y="706882"/>
                  </a:lnTo>
                  <a:lnTo>
                    <a:pt x="1786000" y="706882"/>
                  </a:lnTo>
                  <a:lnTo>
                    <a:pt x="17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02146" y="4716017"/>
              <a:ext cx="1786255" cy="707390"/>
            </a:xfrm>
            <a:custGeom>
              <a:avLst/>
              <a:gdLst/>
              <a:ahLst/>
              <a:cxnLst/>
              <a:rect l="l" t="t" r="r" b="b"/>
              <a:pathLst>
                <a:path w="1786254" h="707389">
                  <a:moveTo>
                    <a:pt x="0" y="706881"/>
                  </a:moveTo>
                  <a:lnTo>
                    <a:pt x="1786001" y="706881"/>
                  </a:lnTo>
                  <a:lnTo>
                    <a:pt x="1786001" y="0"/>
                  </a:lnTo>
                  <a:lnTo>
                    <a:pt x="0" y="0"/>
                  </a:lnTo>
                  <a:lnTo>
                    <a:pt x="0" y="706881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07907" y="2321051"/>
              <a:ext cx="365760" cy="3200400"/>
            </a:xfrm>
            <a:custGeom>
              <a:avLst/>
              <a:gdLst/>
              <a:ahLst/>
              <a:cxnLst/>
              <a:rect l="l" t="t" r="r" b="b"/>
              <a:pathLst>
                <a:path w="365759" h="3200400">
                  <a:moveTo>
                    <a:pt x="365759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365759" y="320040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08669" y="2321813"/>
              <a:ext cx="365760" cy="3200400"/>
            </a:xfrm>
            <a:custGeom>
              <a:avLst/>
              <a:gdLst/>
              <a:ahLst/>
              <a:cxnLst/>
              <a:rect l="l" t="t" r="r" b="b"/>
              <a:pathLst>
                <a:path w="365759" h="3200400">
                  <a:moveTo>
                    <a:pt x="0" y="3200400"/>
                  </a:moveTo>
                  <a:lnTo>
                    <a:pt x="365759" y="3200400"/>
                  </a:lnTo>
                  <a:lnTo>
                    <a:pt x="365759" y="0"/>
                  </a:lnTo>
                  <a:lnTo>
                    <a:pt x="0" y="0"/>
                  </a:lnTo>
                  <a:lnTo>
                    <a:pt x="0" y="3200400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01815" y="2409825"/>
            <a:ext cx="208915" cy="1361440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70" dirty="0">
                <a:solidFill>
                  <a:srgbClr val="555F6C"/>
                </a:solidFill>
                <a:latin typeface="Cambria"/>
                <a:cs typeface="Cambria"/>
              </a:rPr>
              <a:t>Dr.Amjad</a:t>
            </a:r>
            <a:r>
              <a:rPr sz="1200" spc="-5" dirty="0">
                <a:solidFill>
                  <a:srgbClr val="555F6C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555F6C"/>
                </a:solidFill>
                <a:latin typeface="Cambria"/>
                <a:cs typeface="Cambria"/>
              </a:rPr>
              <a:t>shatarat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40814" y="11429"/>
            <a:ext cx="6718300" cy="702945"/>
          </a:xfrm>
          <a:prstGeom prst="rect">
            <a:avLst/>
          </a:prstGeom>
          <a:solidFill>
            <a:srgbClr val="FFFFFF"/>
          </a:solidFill>
          <a:ln w="25907">
            <a:solidFill>
              <a:srgbClr val="FC8537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70"/>
              </a:spcBef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adductor</a:t>
            </a:r>
            <a:r>
              <a:rPr spc="-114" dirty="0"/>
              <a:t> </a:t>
            </a:r>
            <a:r>
              <a:rPr dirty="0"/>
              <a:t>canal</a:t>
            </a:r>
            <a:r>
              <a:rPr spc="-165" dirty="0"/>
              <a:t> </a:t>
            </a:r>
            <a:r>
              <a:rPr sz="2800" dirty="0"/>
              <a:t>contains</a:t>
            </a:r>
            <a:endParaRPr sz="2800"/>
          </a:p>
        </p:txBody>
      </p:sp>
      <p:grpSp>
        <p:nvGrpSpPr>
          <p:cNvPr id="18" name="object 18"/>
          <p:cNvGrpSpPr/>
          <p:nvPr/>
        </p:nvGrpSpPr>
        <p:grpSpPr>
          <a:xfrm>
            <a:off x="345884" y="845756"/>
            <a:ext cx="4297680" cy="3011805"/>
            <a:chOff x="345884" y="845756"/>
            <a:chExt cx="4297680" cy="3011805"/>
          </a:xfrm>
        </p:grpSpPr>
        <p:sp>
          <p:nvSpPr>
            <p:cNvPr id="19" name="object 19"/>
            <p:cNvSpPr/>
            <p:nvPr/>
          </p:nvSpPr>
          <p:spPr>
            <a:xfrm>
              <a:off x="792480" y="858012"/>
              <a:ext cx="1993900" cy="1478280"/>
            </a:xfrm>
            <a:custGeom>
              <a:avLst/>
              <a:gdLst/>
              <a:ahLst/>
              <a:cxnLst/>
              <a:rect l="l" t="t" r="r" b="b"/>
              <a:pathLst>
                <a:path w="1993900" h="1478280">
                  <a:moveTo>
                    <a:pt x="315404" y="0"/>
                  </a:moveTo>
                  <a:lnTo>
                    <a:pt x="0" y="867790"/>
                  </a:lnTo>
                  <a:lnTo>
                    <a:pt x="1678051" y="1477899"/>
                  </a:lnTo>
                  <a:lnTo>
                    <a:pt x="1993392" y="610235"/>
                  </a:lnTo>
                  <a:lnTo>
                    <a:pt x="315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3241" y="858774"/>
              <a:ext cx="1993900" cy="1478280"/>
            </a:xfrm>
            <a:custGeom>
              <a:avLst/>
              <a:gdLst/>
              <a:ahLst/>
              <a:cxnLst/>
              <a:rect l="l" t="t" r="r" b="b"/>
              <a:pathLst>
                <a:path w="1993900" h="1478280">
                  <a:moveTo>
                    <a:pt x="315404" y="0"/>
                  </a:moveTo>
                  <a:lnTo>
                    <a:pt x="1993391" y="610235"/>
                  </a:lnTo>
                  <a:lnTo>
                    <a:pt x="1678051" y="1477899"/>
                  </a:lnTo>
                  <a:lnTo>
                    <a:pt x="0" y="867790"/>
                  </a:lnTo>
                  <a:lnTo>
                    <a:pt x="315404" y="0"/>
                  </a:lnTo>
                  <a:close/>
                </a:path>
              </a:pathLst>
            </a:custGeom>
            <a:ln w="25907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316" y="1040892"/>
              <a:ext cx="1626108" cy="11506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5772" y="3740911"/>
              <a:ext cx="117348" cy="1163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19755" y="1892808"/>
              <a:ext cx="1987550" cy="1929764"/>
            </a:xfrm>
            <a:custGeom>
              <a:avLst/>
              <a:gdLst/>
              <a:ahLst/>
              <a:cxnLst/>
              <a:rect l="l" t="t" r="r" b="b"/>
              <a:pathLst>
                <a:path w="1987550" h="1929764">
                  <a:moveTo>
                    <a:pt x="17525" y="0"/>
                  </a:moveTo>
                  <a:lnTo>
                    <a:pt x="0" y="18033"/>
                  </a:lnTo>
                  <a:lnTo>
                    <a:pt x="1963546" y="1923795"/>
                  </a:lnTo>
                  <a:lnTo>
                    <a:pt x="1987549" y="1929764"/>
                  </a:lnTo>
                  <a:lnTo>
                    <a:pt x="1980819" y="1905634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8140" y="2857500"/>
              <a:ext cx="2056130" cy="370840"/>
            </a:xfrm>
            <a:custGeom>
              <a:avLst/>
              <a:gdLst/>
              <a:ahLst/>
              <a:cxnLst/>
              <a:rect l="l" t="t" r="r" b="b"/>
              <a:pathLst>
                <a:path w="2056130" h="370839">
                  <a:moveTo>
                    <a:pt x="2055749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2055749" y="370332"/>
                  </a:lnTo>
                  <a:lnTo>
                    <a:pt x="2055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8902" y="2858261"/>
              <a:ext cx="2056130" cy="370840"/>
            </a:xfrm>
            <a:custGeom>
              <a:avLst/>
              <a:gdLst/>
              <a:ahLst/>
              <a:cxnLst/>
              <a:rect l="l" t="t" r="r" b="b"/>
              <a:pathLst>
                <a:path w="2056130" h="370839">
                  <a:moveTo>
                    <a:pt x="0" y="370332"/>
                  </a:moveTo>
                  <a:lnTo>
                    <a:pt x="2055749" y="370332"/>
                  </a:lnTo>
                  <a:lnTo>
                    <a:pt x="2055749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46633" y="2876169"/>
            <a:ext cx="1868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2-</a:t>
            </a:r>
            <a:r>
              <a:rPr sz="1800" b="1" spc="-5" dirty="0">
                <a:latin typeface="Times New Roman"/>
                <a:cs typeface="Times New Roman"/>
              </a:rPr>
              <a:t>T</a:t>
            </a:r>
            <a:r>
              <a:rPr sz="1800" b="1" spc="-15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e femo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al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spc="-5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09444" y="3031235"/>
            <a:ext cx="2164080" cy="982980"/>
            <a:chOff x="2409444" y="3031235"/>
            <a:chExt cx="2164080" cy="98298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9317" y="3905122"/>
              <a:ext cx="123698" cy="1087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09444" y="3031235"/>
              <a:ext cx="2143760" cy="952500"/>
            </a:xfrm>
            <a:custGeom>
              <a:avLst/>
              <a:gdLst/>
              <a:ahLst/>
              <a:cxnLst/>
              <a:rect l="l" t="t" r="r" b="b"/>
              <a:pathLst>
                <a:path w="2143760" h="952500">
                  <a:moveTo>
                    <a:pt x="2143633" y="947166"/>
                  </a:moveTo>
                  <a:lnTo>
                    <a:pt x="2103501" y="929386"/>
                  </a:lnTo>
                  <a:lnTo>
                    <a:pt x="10160" y="0"/>
                  </a:lnTo>
                  <a:lnTo>
                    <a:pt x="0" y="22860"/>
                  </a:lnTo>
                  <a:lnTo>
                    <a:pt x="2093214" y="952246"/>
                  </a:lnTo>
                  <a:lnTo>
                    <a:pt x="2118106" y="949579"/>
                  </a:lnTo>
                  <a:lnTo>
                    <a:pt x="2139442" y="947166"/>
                  </a:lnTo>
                  <a:lnTo>
                    <a:pt x="2143633" y="947166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5645" y="3644646"/>
            <a:ext cx="1929764" cy="646430"/>
          </a:xfrm>
          <a:prstGeom prst="rect">
            <a:avLst/>
          </a:prstGeom>
          <a:solidFill>
            <a:srgbClr val="FFFFFF"/>
          </a:solidFill>
          <a:ln w="25908">
            <a:solidFill>
              <a:srgbClr val="FC8537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49605" marR="181610" indent="-551815">
              <a:lnSpc>
                <a:spcPct val="100000"/>
              </a:lnSpc>
              <a:spcBef>
                <a:spcPts val="135"/>
              </a:spcBef>
            </a:pPr>
            <a:r>
              <a:rPr sz="1800" b="1" spc="-5" dirty="0">
                <a:latin typeface="Times New Roman"/>
                <a:cs typeface="Times New Roman"/>
              </a:rPr>
              <a:t>3-The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saphenous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41220" y="3631628"/>
            <a:ext cx="6423660" cy="949325"/>
            <a:chOff x="2141220" y="3631628"/>
            <a:chExt cx="6423660" cy="949325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2343" y="4284852"/>
              <a:ext cx="121031" cy="11620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141220" y="3954779"/>
              <a:ext cx="2479675" cy="405130"/>
            </a:xfrm>
            <a:custGeom>
              <a:avLst/>
              <a:gdLst/>
              <a:ahLst/>
              <a:cxnLst/>
              <a:rect l="l" t="t" r="r" b="b"/>
              <a:pathLst>
                <a:path w="2479675" h="405129">
                  <a:moveTo>
                    <a:pt x="2479421" y="387477"/>
                  </a:moveTo>
                  <a:lnTo>
                    <a:pt x="2433447" y="380238"/>
                  </a:lnTo>
                  <a:lnTo>
                    <a:pt x="3810" y="0"/>
                  </a:lnTo>
                  <a:lnTo>
                    <a:pt x="0" y="24892"/>
                  </a:lnTo>
                  <a:lnTo>
                    <a:pt x="2429637" y="405130"/>
                  </a:lnTo>
                  <a:lnTo>
                    <a:pt x="2452878" y="396113"/>
                  </a:lnTo>
                  <a:lnTo>
                    <a:pt x="2472944" y="388239"/>
                  </a:lnTo>
                  <a:lnTo>
                    <a:pt x="2479294" y="388239"/>
                  </a:lnTo>
                  <a:lnTo>
                    <a:pt x="2479421" y="387477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8128" y="3643883"/>
              <a:ext cx="2193290" cy="923290"/>
            </a:xfrm>
            <a:custGeom>
              <a:avLst/>
              <a:gdLst/>
              <a:ahLst/>
              <a:cxnLst/>
              <a:rect l="l" t="t" r="r" b="b"/>
              <a:pathLst>
                <a:path w="2193290" h="923289">
                  <a:moveTo>
                    <a:pt x="2192781" y="0"/>
                  </a:moveTo>
                  <a:lnTo>
                    <a:pt x="0" y="0"/>
                  </a:lnTo>
                  <a:lnTo>
                    <a:pt x="0" y="923163"/>
                  </a:lnTo>
                  <a:lnTo>
                    <a:pt x="2192781" y="923163"/>
                  </a:lnTo>
                  <a:lnTo>
                    <a:pt x="2192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58890" y="3644645"/>
              <a:ext cx="2193290" cy="923290"/>
            </a:xfrm>
            <a:custGeom>
              <a:avLst/>
              <a:gdLst/>
              <a:ahLst/>
              <a:cxnLst/>
              <a:rect l="l" t="t" r="r" b="b"/>
              <a:pathLst>
                <a:path w="2193290" h="923289">
                  <a:moveTo>
                    <a:pt x="0" y="923162"/>
                  </a:moveTo>
                  <a:lnTo>
                    <a:pt x="2192782" y="923162"/>
                  </a:lnTo>
                  <a:lnTo>
                    <a:pt x="2192782" y="0"/>
                  </a:lnTo>
                  <a:lnTo>
                    <a:pt x="0" y="0"/>
                  </a:lnTo>
                  <a:lnTo>
                    <a:pt x="0" y="923162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443217" y="3662298"/>
            <a:ext cx="1957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 marR="5080" indent="-1930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4-</a:t>
            </a:r>
            <a:r>
              <a:rPr sz="1800" b="1" spc="-5" dirty="0">
                <a:latin typeface="Times New Roman"/>
                <a:cs typeface="Times New Roman"/>
              </a:rPr>
              <a:t>T</a:t>
            </a:r>
            <a:r>
              <a:rPr sz="1800" b="1" spc="-15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e te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minal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part  of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obt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rator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2202" y="5808726"/>
            <a:ext cx="2596515" cy="0"/>
          </a:xfrm>
          <a:custGeom>
            <a:avLst/>
            <a:gdLst/>
            <a:ahLst/>
            <a:cxnLst/>
            <a:rect l="l" t="t" r="r" b="b"/>
            <a:pathLst>
              <a:path w="2596515">
                <a:moveTo>
                  <a:pt x="0" y="0"/>
                </a:moveTo>
                <a:lnTo>
                  <a:pt x="259651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538086" y="4238370"/>
            <a:ext cx="1487805" cy="117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8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5-The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deep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lymph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ves</a:t>
            </a:r>
            <a:r>
              <a:rPr sz="2000" b="1" spc="-10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3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74" y="261365"/>
            <a:ext cx="7272655" cy="136906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72085" marR="164465" indent="5080" algn="ctr">
              <a:lnSpc>
                <a:spcPct val="99800"/>
              </a:lnSpc>
              <a:spcBef>
                <a:spcPts val="315"/>
              </a:spcBef>
            </a:pPr>
            <a:r>
              <a:rPr sz="2000" b="0" spc="-50" dirty="0">
                <a:latin typeface="Times New Roman"/>
                <a:cs typeface="Times New Roman"/>
              </a:rPr>
              <a:t>Yolk </a:t>
            </a:r>
            <a:r>
              <a:rPr sz="2000" b="0" dirty="0">
                <a:latin typeface="Times New Roman"/>
                <a:cs typeface="Times New Roman"/>
              </a:rPr>
              <a:t>sac</a:t>
            </a:r>
            <a:r>
              <a:rPr sz="2000" b="0" dirty="0">
                <a:latin typeface="SimSun"/>
                <a:cs typeface="SimSun"/>
              </a:rPr>
              <a:t>：</a:t>
            </a:r>
            <a:r>
              <a:rPr sz="2000" b="0" dirty="0">
                <a:latin typeface="Times New Roman"/>
                <a:cs typeface="Times New Roman"/>
              </a:rPr>
              <a:t>it is a </a:t>
            </a:r>
            <a:r>
              <a:rPr sz="2000" b="0" spc="-5" dirty="0">
                <a:latin typeface="Times New Roman"/>
                <a:cs typeface="Times New Roman"/>
              </a:rPr>
              <a:t>membranous </a:t>
            </a:r>
            <a:r>
              <a:rPr sz="2000" b="0" dirty="0">
                <a:latin typeface="Times New Roman"/>
                <a:cs typeface="Times New Roman"/>
              </a:rPr>
              <a:t>sac attached to the embryo, convey 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nourishment</a:t>
            </a:r>
            <a:r>
              <a:rPr sz="2000" b="0" spc="-4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to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the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embryo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(e.g.</a:t>
            </a:r>
            <a:r>
              <a:rPr sz="2000" b="0" spc="-3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in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birds),</a:t>
            </a:r>
            <a:r>
              <a:rPr sz="2000" b="0" spc="-3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in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humans</a:t>
            </a:r>
            <a:r>
              <a:rPr sz="1800" b="0" dirty="0">
                <a:latin typeface="Times New Roman"/>
                <a:cs typeface="Times New Roman"/>
              </a:rPr>
              <a:t>,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Incorporate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into </a:t>
            </a:r>
            <a:r>
              <a:rPr sz="1800" b="0" spc="-434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the endoderm of embryo </a:t>
            </a:r>
            <a:r>
              <a:rPr sz="1800" b="0" spc="-5" dirty="0">
                <a:latin typeface="Times New Roman"/>
                <a:cs typeface="Times New Roman"/>
              </a:rPr>
              <a:t>as </a:t>
            </a:r>
            <a:r>
              <a:rPr sz="1800" b="0" dirty="0">
                <a:latin typeface="Times New Roman"/>
                <a:cs typeface="Times New Roman"/>
              </a:rPr>
              <a:t>a </a:t>
            </a:r>
            <a:r>
              <a:rPr sz="1800" b="0" spc="-5" dirty="0">
                <a:latin typeface="Times New Roman"/>
                <a:cs typeface="Times New Roman"/>
              </a:rPr>
              <a:t>primordial </a:t>
            </a:r>
            <a:r>
              <a:rPr sz="1800" b="0" dirty="0">
                <a:latin typeface="Times New Roman"/>
                <a:cs typeface="Times New Roman"/>
              </a:rPr>
              <a:t>gut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and the primordial germ cells 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appear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in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the</a:t>
            </a:r>
            <a:r>
              <a:rPr sz="1800" b="0" spc="-5" dirty="0">
                <a:latin typeface="Times New Roman"/>
                <a:cs typeface="Times New Roman"/>
              </a:rPr>
              <a:t> endodermal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lining of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the wall of</a:t>
            </a:r>
            <a:r>
              <a:rPr sz="1800" b="0" spc="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the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spc="5" dirty="0">
                <a:latin typeface="Times New Roman"/>
                <a:cs typeface="Times New Roman"/>
              </a:rPr>
              <a:t>yolk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spc="-5" dirty="0">
                <a:latin typeface="Times New Roman"/>
                <a:cs typeface="Times New Roman"/>
              </a:rPr>
              <a:t>sac</a:t>
            </a:r>
            <a:r>
              <a:rPr sz="1800" b="0" spc="-1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in the</a:t>
            </a:r>
            <a:r>
              <a:rPr sz="1800" b="0" spc="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3rd </a:t>
            </a:r>
            <a:r>
              <a:rPr sz="1800" b="0" spc="-5" dirty="0">
                <a:latin typeface="Times New Roman"/>
                <a:cs typeface="Times New Roman"/>
              </a:rPr>
              <a:t>week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205227"/>
            <a:ext cx="8281416" cy="43336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0708" y="216408"/>
            <a:ext cx="4824984" cy="61461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2054" y="765809"/>
            <a:ext cx="3348354" cy="424751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34340" marR="151130" indent="-342900">
              <a:lnSpc>
                <a:spcPct val="100000"/>
              </a:lnSpc>
              <a:spcBef>
                <a:spcPts val="270"/>
              </a:spcBef>
              <a:buFont typeface="Microsoft Sans Serif"/>
              <a:buChar char="•"/>
              <a:tabLst>
                <a:tab pos="434340" algn="l"/>
                <a:tab pos="434975" algn="l"/>
              </a:tabLst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at 32 days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(at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early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development)</a:t>
            </a:r>
            <a:endParaRPr sz="2400">
              <a:latin typeface="Times New Roman"/>
              <a:cs typeface="Times New Roman"/>
            </a:endParaRPr>
          </a:p>
          <a:p>
            <a:pPr marL="434340" marR="164465" indent="-342900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434340" algn="l"/>
                <a:tab pos="434975" algn="l"/>
                <a:tab pos="1703070" algn="l"/>
              </a:tabLst>
            </a:pPr>
            <a:r>
              <a:rPr sz="2400" spc="-5" dirty="0">
                <a:latin typeface="Times New Roman"/>
                <a:cs typeface="Times New Roman"/>
              </a:rPr>
              <a:t>by 10</a:t>
            </a:r>
            <a:r>
              <a:rPr sz="2400" spc="-7" baseline="24305" dirty="0">
                <a:latin typeface="Times New Roman"/>
                <a:cs typeface="Times New Roman"/>
              </a:rPr>
              <a:t>th</a:t>
            </a:r>
            <a:r>
              <a:rPr sz="2400" spc="585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week,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regresses	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0.5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remnant </a:t>
            </a:r>
            <a:r>
              <a:rPr sz="2400" dirty="0">
                <a:latin typeface="Times New Roman"/>
                <a:cs typeface="Times New Roman"/>
              </a:rPr>
              <a:t>structure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connected to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midgut </a:t>
            </a:r>
            <a:r>
              <a:rPr sz="2400" dirty="0">
                <a:latin typeface="Times New Roman"/>
                <a:cs typeface="Times New Roman"/>
              </a:rPr>
              <a:t>by a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narrow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yolk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stalk</a:t>
            </a:r>
            <a:endParaRPr sz="2400">
              <a:latin typeface="Times New Roman"/>
              <a:cs typeface="Times New Roman"/>
            </a:endParaRPr>
          </a:p>
          <a:p>
            <a:pPr marL="434340" marR="325120" indent="-342900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434340" algn="l"/>
                <a:tab pos="434975" algn="l"/>
                <a:tab pos="1938020" algn="l"/>
              </a:tabLst>
            </a:pP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weeks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becomes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very </a:t>
            </a:r>
            <a:r>
              <a:rPr sz="2400" spc="-5" dirty="0">
                <a:latin typeface="Times New Roman"/>
                <a:cs typeface="Times New Roman"/>
              </a:rPr>
              <a:t>small,	</a:t>
            </a:r>
            <a:r>
              <a:rPr sz="2400" dirty="0">
                <a:latin typeface="Times New Roman"/>
                <a:cs typeface="Times New Roman"/>
              </a:rPr>
              <a:t>usually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visible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thereafter.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9940" y="3212591"/>
            <a:ext cx="2951988" cy="36454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05050" y="2455926"/>
            <a:ext cx="5003800" cy="52324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800" spc="-5" dirty="0">
                <a:latin typeface="SimSun"/>
                <a:cs typeface="SimSun"/>
              </a:rPr>
              <a:t>①</a:t>
            </a:r>
            <a:r>
              <a:rPr sz="2800" spc="-680" dirty="0">
                <a:latin typeface="SimSun"/>
                <a:cs typeface="SimSu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Me</a:t>
            </a:r>
            <a:r>
              <a:rPr sz="2800" b="1" spc="-20" dirty="0">
                <a:latin typeface="Times New Roman"/>
                <a:cs typeface="Times New Roman"/>
              </a:rPr>
              <a:t>c</a:t>
            </a:r>
            <a:r>
              <a:rPr sz="2800" b="1" spc="-25" dirty="0">
                <a:latin typeface="Times New Roman"/>
                <a:cs typeface="Times New Roman"/>
              </a:rPr>
              <a:t>k</a:t>
            </a:r>
            <a:r>
              <a:rPr sz="2800" b="1" spc="-5" dirty="0">
                <a:latin typeface="Times New Roman"/>
                <a:cs typeface="Times New Roman"/>
              </a:rPr>
              <a:t>el</a:t>
            </a:r>
            <a:r>
              <a:rPr sz="2800" b="1" spc="-110" dirty="0">
                <a:latin typeface="Times New Roman"/>
                <a:cs typeface="Times New Roman"/>
              </a:rPr>
              <a:t>’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</a:t>
            </a:r>
            <a:r>
              <a:rPr sz="2800" b="1" spc="5" dirty="0">
                <a:latin typeface="Times New Roman"/>
                <a:cs typeface="Times New Roman"/>
              </a:rPr>
              <a:t>v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spc="-2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ticu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5" dirty="0">
                <a:latin typeface="Times New Roman"/>
                <a:cs typeface="Times New Roman"/>
              </a:rPr>
              <a:t>um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3097" y="761"/>
            <a:ext cx="1569720" cy="368935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Times New Roman"/>
                <a:cs typeface="Times New Roman"/>
              </a:rPr>
              <a:t>Abnormalities: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6342" y="621030"/>
            <a:ext cx="4572000" cy="59182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90320" marR="105410" indent="-1181735">
              <a:lnSpc>
                <a:spcPts val="1939"/>
              </a:lnSpc>
              <a:spcBef>
                <a:spcPts val="330"/>
              </a:spcBef>
            </a:pPr>
            <a:r>
              <a:rPr sz="1800" spc="-5" dirty="0">
                <a:latin typeface="Times New Roman"/>
                <a:cs typeface="Times New Roman"/>
              </a:rPr>
              <a:t>Sometimes </a:t>
            </a: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persists </a:t>
            </a:r>
            <a:r>
              <a:rPr sz="1800" dirty="0">
                <a:latin typeface="Times New Roman"/>
                <a:cs typeface="Times New Roman"/>
              </a:rPr>
              <a:t>throughout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pregnancy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but of no</a:t>
            </a:r>
            <a:r>
              <a:rPr sz="1800" dirty="0">
                <a:latin typeface="Times New Roman"/>
                <a:cs typeface="Times New Roman"/>
              </a:rPr>
              <a:t> significance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2401" y="1629917"/>
            <a:ext cx="6517005" cy="59182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75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2% 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adults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proximal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intra-abdominal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yolk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stalk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50"/>
              </a:lnSpc>
            </a:pPr>
            <a:r>
              <a:rPr sz="1800" dirty="0">
                <a:latin typeface="Times New Roman"/>
                <a:cs typeface="Times New Roman"/>
              </a:rPr>
              <a:t>persists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ileal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diverticulum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 Meckel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diverticulum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648" y="3006513"/>
            <a:ext cx="3005552" cy="1474341"/>
            <a:chOff x="166115" y="2060448"/>
            <a:chExt cx="2418715" cy="19329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2" y="2087864"/>
              <a:ext cx="2339351" cy="18257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5" y="2060448"/>
              <a:ext cx="2418588" cy="1932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407" y="2106168"/>
              <a:ext cx="2267712" cy="17541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6407" y="2106168"/>
              <a:ext cx="2268220" cy="1754505"/>
            </a:xfrm>
            <a:custGeom>
              <a:avLst/>
              <a:gdLst/>
              <a:ahLst/>
              <a:cxnLst/>
              <a:rect l="l" t="t" r="r" b="b"/>
              <a:pathLst>
                <a:path w="2268220" h="1754504">
                  <a:moveTo>
                    <a:pt x="0" y="1754123"/>
                  </a:moveTo>
                  <a:lnTo>
                    <a:pt x="2267712" y="1754123"/>
                  </a:lnTo>
                  <a:lnTo>
                    <a:pt x="2267712" y="0"/>
                  </a:lnTo>
                  <a:lnTo>
                    <a:pt x="0" y="0"/>
                  </a:lnTo>
                  <a:lnTo>
                    <a:pt x="0" y="1754123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1908" y="3043123"/>
            <a:ext cx="255217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In the </a:t>
            </a:r>
            <a:r>
              <a:rPr sz="1800" spc="-5" dirty="0">
                <a:latin typeface="Times New Roman"/>
                <a:cs typeface="Times New Roman"/>
              </a:rPr>
              <a:t>3</a:t>
            </a:r>
            <a:r>
              <a:rPr sz="1800" spc="-7" baseline="25462" dirty="0">
                <a:latin typeface="Times New Roman"/>
                <a:cs typeface="Times New Roman"/>
              </a:rPr>
              <a:t>rd</a:t>
            </a:r>
            <a:r>
              <a:rPr sz="1800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week it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appears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a tubular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diverticulum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caudal wall of yolk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sac that extends into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connecting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stalk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33792" y="970195"/>
            <a:ext cx="8644736" cy="5474337"/>
            <a:chOff x="-356192" y="0"/>
            <a:chExt cx="9500192" cy="697782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2156" y="0"/>
              <a:ext cx="6371844" cy="6798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5247" y="1223759"/>
              <a:ext cx="3064764" cy="11338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07665" y="1375675"/>
              <a:ext cx="2814320" cy="920115"/>
            </a:xfrm>
            <a:custGeom>
              <a:avLst/>
              <a:gdLst/>
              <a:ahLst/>
              <a:cxnLst/>
              <a:rect l="l" t="t" r="r" b="b"/>
              <a:pathLst>
                <a:path w="2814320" h="920114">
                  <a:moveTo>
                    <a:pt x="2705014" y="51421"/>
                  </a:moveTo>
                  <a:lnTo>
                    <a:pt x="0" y="883781"/>
                  </a:lnTo>
                  <a:lnTo>
                    <a:pt x="11175" y="920103"/>
                  </a:lnTo>
                  <a:lnTo>
                    <a:pt x="2716048" y="87910"/>
                  </a:lnTo>
                  <a:lnTo>
                    <a:pt x="2741739" y="59996"/>
                  </a:lnTo>
                  <a:lnTo>
                    <a:pt x="2705014" y="51421"/>
                  </a:lnTo>
                  <a:close/>
                </a:path>
                <a:path w="2814320" h="920114">
                  <a:moveTo>
                    <a:pt x="2783544" y="30722"/>
                  </a:moveTo>
                  <a:lnTo>
                    <a:pt x="2772283" y="30722"/>
                  </a:lnTo>
                  <a:lnTo>
                    <a:pt x="2783459" y="67171"/>
                  </a:lnTo>
                  <a:lnTo>
                    <a:pt x="2716048" y="87910"/>
                  </a:lnTo>
                  <a:lnTo>
                    <a:pt x="2674238" y="133338"/>
                  </a:lnTo>
                  <a:lnTo>
                    <a:pt x="2670307" y="139813"/>
                  </a:lnTo>
                  <a:lnTo>
                    <a:pt x="2669174" y="147038"/>
                  </a:lnTo>
                  <a:lnTo>
                    <a:pt x="2670827" y="154144"/>
                  </a:lnTo>
                  <a:lnTo>
                    <a:pt x="2675255" y="160262"/>
                  </a:lnTo>
                  <a:lnTo>
                    <a:pt x="2681730" y="164173"/>
                  </a:lnTo>
                  <a:lnTo>
                    <a:pt x="2688955" y="165262"/>
                  </a:lnTo>
                  <a:lnTo>
                    <a:pt x="2696061" y="163566"/>
                  </a:lnTo>
                  <a:lnTo>
                    <a:pt x="2702179" y="159119"/>
                  </a:lnTo>
                  <a:lnTo>
                    <a:pt x="2813938" y="37834"/>
                  </a:lnTo>
                  <a:lnTo>
                    <a:pt x="2783544" y="30722"/>
                  </a:lnTo>
                  <a:close/>
                </a:path>
                <a:path w="2814320" h="920114">
                  <a:moveTo>
                    <a:pt x="2741739" y="59996"/>
                  </a:moveTo>
                  <a:lnTo>
                    <a:pt x="2716048" y="87910"/>
                  </a:lnTo>
                  <a:lnTo>
                    <a:pt x="2782633" y="67425"/>
                  </a:lnTo>
                  <a:lnTo>
                    <a:pt x="2773553" y="67425"/>
                  </a:lnTo>
                  <a:lnTo>
                    <a:pt x="2741739" y="59996"/>
                  </a:lnTo>
                  <a:close/>
                </a:path>
                <a:path w="2814320" h="920114">
                  <a:moveTo>
                    <a:pt x="2763773" y="36056"/>
                  </a:moveTo>
                  <a:lnTo>
                    <a:pt x="2741739" y="59996"/>
                  </a:lnTo>
                  <a:lnTo>
                    <a:pt x="2773553" y="67425"/>
                  </a:lnTo>
                  <a:lnTo>
                    <a:pt x="2763773" y="36056"/>
                  </a:lnTo>
                  <a:close/>
                </a:path>
                <a:path w="2814320" h="920114">
                  <a:moveTo>
                    <a:pt x="2773918" y="36056"/>
                  </a:moveTo>
                  <a:lnTo>
                    <a:pt x="2763773" y="36056"/>
                  </a:lnTo>
                  <a:lnTo>
                    <a:pt x="2773553" y="67425"/>
                  </a:lnTo>
                  <a:lnTo>
                    <a:pt x="2782633" y="67425"/>
                  </a:lnTo>
                  <a:lnTo>
                    <a:pt x="2783459" y="67171"/>
                  </a:lnTo>
                  <a:lnTo>
                    <a:pt x="2773918" y="36056"/>
                  </a:lnTo>
                  <a:close/>
                </a:path>
                <a:path w="2814320" h="920114">
                  <a:moveTo>
                    <a:pt x="2772283" y="30722"/>
                  </a:moveTo>
                  <a:lnTo>
                    <a:pt x="2705014" y="51421"/>
                  </a:lnTo>
                  <a:lnTo>
                    <a:pt x="2741739" y="59996"/>
                  </a:lnTo>
                  <a:lnTo>
                    <a:pt x="2763773" y="36056"/>
                  </a:lnTo>
                  <a:lnTo>
                    <a:pt x="2773918" y="36056"/>
                  </a:lnTo>
                  <a:lnTo>
                    <a:pt x="2772283" y="30722"/>
                  </a:lnTo>
                  <a:close/>
                </a:path>
                <a:path w="2814320" h="920114">
                  <a:moveTo>
                    <a:pt x="2645765" y="0"/>
                  </a:moveTo>
                  <a:lnTo>
                    <a:pt x="2638948" y="2591"/>
                  </a:lnTo>
                  <a:lnTo>
                    <a:pt x="2633585" y="7564"/>
                  </a:lnTo>
                  <a:lnTo>
                    <a:pt x="2630423" y="14466"/>
                  </a:lnTo>
                  <a:lnTo>
                    <a:pt x="2630181" y="22038"/>
                  </a:lnTo>
                  <a:lnTo>
                    <a:pt x="2632773" y="28848"/>
                  </a:lnTo>
                  <a:lnTo>
                    <a:pt x="2637746" y="34182"/>
                  </a:lnTo>
                  <a:lnTo>
                    <a:pt x="2644647" y="37326"/>
                  </a:lnTo>
                  <a:lnTo>
                    <a:pt x="2705014" y="51421"/>
                  </a:lnTo>
                  <a:lnTo>
                    <a:pt x="2772283" y="30722"/>
                  </a:lnTo>
                  <a:lnTo>
                    <a:pt x="2783544" y="30722"/>
                  </a:lnTo>
                  <a:lnTo>
                    <a:pt x="2653284" y="242"/>
                  </a:lnTo>
                  <a:lnTo>
                    <a:pt x="264576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52211" y="4598803"/>
              <a:ext cx="2231210" cy="23790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210876" y="4396376"/>
              <a:ext cx="2432304" cy="25496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356192" y="4517534"/>
              <a:ext cx="2942111" cy="230733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8647" y="4514564"/>
            <a:ext cx="2781550" cy="1881925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21285" marR="116839" indent="635" algn="ctr">
              <a:lnSpc>
                <a:spcPct val="100000"/>
              </a:lnSpc>
              <a:spcBef>
                <a:spcPts val="275"/>
              </a:spcBef>
            </a:pPr>
            <a:r>
              <a:rPr sz="2400" spc="-5" dirty="0">
                <a:latin typeface="Times New Roman"/>
                <a:cs typeface="Times New Roman"/>
              </a:rPr>
              <a:t>During </a:t>
            </a:r>
            <a:r>
              <a:rPr sz="2400" dirty="0">
                <a:latin typeface="Times New Roman"/>
                <a:cs typeface="Times New Roman"/>
              </a:rPr>
              <a:t>the 2</a:t>
            </a:r>
            <a:r>
              <a:rPr sz="2400" baseline="24305" dirty="0">
                <a:latin typeface="Times New Roman"/>
                <a:cs typeface="Times New Roman"/>
              </a:rPr>
              <a:t>nd </a:t>
            </a:r>
            <a:r>
              <a:rPr sz="2400" spc="7" baseline="24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month,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bryon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  part of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allantois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degenerates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80962" y="857426"/>
            <a:ext cx="2743879" cy="2428371"/>
            <a:chOff x="0" y="0"/>
            <a:chExt cx="2743200" cy="220853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2743199" cy="20330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19" y="0"/>
              <a:ext cx="2660904" cy="22082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0"/>
              <a:ext cx="2700528" cy="197053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74271" y="833072"/>
            <a:ext cx="2457472" cy="2187778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25425" marR="215265" indent="-4445"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latin typeface="Times New Roman"/>
                <a:cs typeface="Times New Roman"/>
              </a:rPr>
              <a:t>allantois,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 extra-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embryonic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membrane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reptiles, birds, and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mammals </a:t>
            </a:r>
            <a:r>
              <a:rPr sz="1800" dirty="0">
                <a:latin typeface="Times New Roman"/>
                <a:cs typeface="Times New Roman"/>
              </a:rPr>
              <a:t>arising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pouch,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sac,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</a:p>
          <a:p>
            <a:pPr algn="ctr">
              <a:lnSpc>
                <a:spcPts val="3800"/>
              </a:lnSpc>
            </a:pPr>
            <a:r>
              <a:rPr sz="3200" b="1" spc="-5" dirty="0">
                <a:latin typeface="Times New Roman"/>
                <a:cs typeface="Times New Roman"/>
              </a:rPr>
              <a:t>hindgut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545" y="406145"/>
            <a:ext cx="4288790" cy="64643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3600" b="0" spc="-5" dirty="0">
                <a:latin typeface="Times New Roman"/>
                <a:cs typeface="Times New Roman"/>
              </a:rPr>
              <a:t>Functions</a:t>
            </a:r>
            <a:r>
              <a:rPr sz="3600" b="0" spc="-15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of</a:t>
            </a:r>
            <a:r>
              <a:rPr sz="3600" b="0" spc="-204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Allantois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002" y="1514094"/>
            <a:ext cx="8496300" cy="128333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sz="1800" dirty="0">
                <a:latin typeface="Times New Roman"/>
                <a:cs typeface="Times New Roman"/>
              </a:rPr>
              <a:t>Blood</a:t>
            </a:r>
            <a:r>
              <a:rPr sz="1800" spc="-5" dirty="0">
                <a:latin typeface="Times New Roman"/>
                <a:cs typeface="Times New Roman"/>
              </a:rPr>
              <a:t> formation</a:t>
            </a:r>
            <a:r>
              <a:rPr sz="1800" dirty="0">
                <a:latin typeface="Times New Roman"/>
                <a:cs typeface="Times New Roman"/>
              </a:rPr>
              <a:t> occurs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during 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3</a:t>
            </a:r>
            <a:r>
              <a:rPr sz="1800" spc="-7" baseline="25462" dirty="0">
                <a:latin typeface="Times New Roman"/>
                <a:cs typeface="Times New Roman"/>
              </a:rPr>
              <a:t>rd</a:t>
            </a:r>
            <a:r>
              <a:rPr sz="1800" spc="225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baseline="25462" dirty="0">
                <a:latin typeface="Times New Roman"/>
                <a:cs typeface="Times New Roman"/>
              </a:rPr>
              <a:t>th</a:t>
            </a:r>
            <a:r>
              <a:rPr sz="1800" spc="225" baseline="25462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week</a:t>
            </a:r>
            <a:endParaRPr sz="18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  <a:spcBef>
                <a:spcPts val="1515"/>
              </a:spcBef>
            </a:pPr>
            <a:r>
              <a:rPr sz="1800" spc="-5" dirty="0">
                <a:latin typeface="Times New Roman"/>
                <a:cs typeface="Times New Roman"/>
              </a:rPr>
              <a:t>Its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blood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vessels persist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as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umbilical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vein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arteries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3640" y="0"/>
            <a:ext cx="2798063" cy="59890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5385" y="72389"/>
            <a:ext cx="1841500" cy="39941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2000" dirty="0"/>
              <a:t>Amniotic</a:t>
            </a:r>
            <a:r>
              <a:rPr sz="2000" spc="-70" dirty="0"/>
              <a:t> </a:t>
            </a:r>
            <a:r>
              <a:rPr sz="2000" spc="-5" dirty="0"/>
              <a:t>Fluid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91770" y="643889"/>
            <a:ext cx="6071870" cy="92392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1285" marR="116205" indent="-3810" algn="ctr">
              <a:lnSpc>
                <a:spcPct val="989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The amniotic cavity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filled with a </a:t>
            </a:r>
            <a:r>
              <a:rPr sz="1800" spc="-15" dirty="0">
                <a:latin typeface="Times New Roman"/>
                <a:cs typeface="Times New Roman"/>
              </a:rPr>
              <a:t>clear, </a:t>
            </a:r>
            <a:r>
              <a:rPr sz="1800" dirty="0">
                <a:latin typeface="Times New Roman"/>
                <a:cs typeface="Times New Roman"/>
              </a:rPr>
              <a:t>watery fluid which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 produced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amniotic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cells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5" dirty="0">
                <a:latin typeface="Times New Roman"/>
                <a:cs typeface="Times New Roman"/>
              </a:rPr>
              <a:t> 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derived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primarily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maternal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blood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577" y="1591817"/>
            <a:ext cx="5638800" cy="92392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96520" algn="just">
              <a:lnSpc>
                <a:spcPct val="989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The amount of fluid increases from approximately 30 </a:t>
            </a:r>
            <a:r>
              <a:rPr sz="1800" spc="-5" dirty="0">
                <a:latin typeface="Times New Roman"/>
                <a:cs typeface="Times New Roman"/>
              </a:rPr>
              <a:t>ml </a:t>
            </a:r>
            <a:r>
              <a:rPr sz="1800" dirty="0">
                <a:latin typeface="Times New Roman"/>
                <a:cs typeface="Times New Roman"/>
              </a:rPr>
              <a:t>at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10 </a:t>
            </a:r>
            <a:r>
              <a:rPr sz="1800" dirty="0">
                <a:latin typeface="Times New Roman"/>
                <a:cs typeface="Times New Roman"/>
              </a:rPr>
              <a:t>weeks of gestation to </a:t>
            </a:r>
            <a:r>
              <a:rPr sz="1800" spc="-5" dirty="0">
                <a:latin typeface="Times New Roman"/>
                <a:cs typeface="Times New Roman"/>
              </a:rPr>
              <a:t>450 </a:t>
            </a:r>
            <a:r>
              <a:rPr sz="1800" spc="-10" dirty="0">
                <a:latin typeface="Times New Roman"/>
                <a:cs typeface="Times New Roman"/>
              </a:rPr>
              <a:t>ml </a:t>
            </a:r>
            <a:r>
              <a:rPr sz="1800" dirty="0">
                <a:latin typeface="Times New Roman"/>
                <a:cs typeface="Times New Roman"/>
              </a:rPr>
              <a:t>at </a:t>
            </a:r>
            <a:r>
              <a:rPr sz="1800" spc="-5" dirty="0">
                <a:latin typeface="Times New Roman"/>
                <a:cs typeface="Times New Roman"/>
              </a:rPr>
              <a:t>20 </a:t>
            </a:r>
            <a:r>
              <a:rPr sz="1800" dirty="0">
                <a:latin typeface="Times New Roman"/>
                <a:cs typeface="Times New Roman"/>
              </a:rPr>
              <a:t>weeks to </a:t>
            </a:r>
            <a:r>
              <a:rPr sz="1800" spc="-5" dirty="0">
                <a:latin typeface="Times New Roman"/>
                <a:cs typeface="Times New Roman"/>
              </a:rPr>
              <a:t>800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1000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ml</a:t>
            </a:r>
            <a:r>
              <a:rPr sz="1800" dirty="0">
                <a:latin typeface="Times New Roman"/>
                <a:cs typeface="Times New Roman"/>
              </a:rPr>
              <a:t> at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37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weeks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145" y="2643377"/>
            <a:ext cx="5105400" cy="92392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ts val="2110"/>
              </a:lnSpc>
              <a:spcBef>
                <a:spcPts val="300"/>
              </a:spcBef>
            </a:pPr>
            <a:r>
              <a:rPr sz="1800" spc="-5" dirty="0">
                <a:latin typeface="Times New Roman"/>
                <a:cs typeface="Times New Roman"/>
              </a:rPr>
              <a:t>serves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as</a:t>
            </a:r>
            <a:r>
              <a:rPr sz="1800" dirty="0">
                <a:latin typeface="Times New Roman"/>
                <a:cs typeface="Times New Roman"/>
              </a:rPr>
              <a:t> 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protective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cushion.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fluid</a:t>
            </a:r>
            <a:endParaRPr sz="1800">
              <a:latin typeface="Times New Roman"/>
              <a:cs typeface="Times New Roman"/>
            </a:endParaRPr>
          </a:p>
          <a:p>
            <a:pPr marL="394970" indent="-248920">
              <a:lnSpc>
                <a:spcPts val="2145"/>
              </a:lnSpc>
              <a:buAutoNum type="arabicPlain"/>
              <a:tabLst>
                <a:tab pos="395605" algn="l"/>
              </a:tabLst>
            </a:pPr>
            <a:r>
              <a:rPr sz="1900" i="1" spc="-45" dirty="0">
                <a:latin typeface="Times New Roman"/>
                <a:cs typeface="Times New Roman"/>
              </a:rPr>
              <a:t>prevents </a:t>
            </a:r>
            <a:r>
              <a:rPr sz="1900" i="1" spc="-70" dirty="0">
                <a:latin typeface="Times New Roman"/>
                <a:cs typeface="Times New Roman"/>
              </a:rPr>
              <a:t>adherence</a:t>
            </a:r>
            <a:r>
              <a:rPr sz="1900" i="1" spc="-4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of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900" i="1" spc="-45" dirty="0">
                <a:latin typeface="Times New Roman"/>
                <a:cs typeface="Times New Roman"/>
              </a:rPr>
              <a:t>the</a:t>
            </a:r>
            <a:r>
              <a:rPr sz="1900" i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embryo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amnion</a:t>
            </a:r>
            <a:endParaRPr sz="1800">
              <a:latin typeface="Times New Roman"/>
              <a:cs typeface="Times New Roman"/>
            </a:endParaRPr>
          </a:p>
          <a:p>
            <a:pPr marL="337820" indent="-191770">
              <a:lnSpc>
                <a:spcPts val="2195"/>
              </a:lnSpc>
              <a:buAutoNum type="arabicPlain"/>
              <a:tabLst>
                <a:tab pos="338455" algn="l"/>
              </a:tabLst>
            </a:pPr>
            <a:r>
              <a:rPr sz="1900" i="1" spc="-45" dirty="0">
                <a:latin typeface="Times New Roman"/>
                <a:cs typeface="Times New Roman"/>
              </a:rPr>
              <a:t>allows</a:t>
            </a:r>
            <a:r>
              <a:rPr sz="1900" i="1" spc="-50" dirty="0">
                <a:latin typeface="Times New Roman"/>
                <a:cs typeface="Times New Roman"/>
              </a:rPr>
              <a:t> </a:t>
            </a:r>
            <a:r>
              <a:rPr sz="1900" i="1" spc="-40" dirty="0">
                <a:latin typeface="Times New Roman"/>
                <a:cs typeface="Times New Roman"/>
              </a:rPr>
              <a:t>for</a:t>
            </a:r>
            <a:r>
              <a:rPr sz="1900" i="1" spc="-35" dirty="0">
                <a:latin typeface="Times New Roman"/>
                <a:cs typeface="Times New Roman"/>
              </a:rPr>
              <a:t> fetal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i="1" spc="-20" dirty="0">
                <a:latin typeface="Times New Roman"/>
                <a:cs typeface="Times New Roman"/>
              </a:rPr>
              <a:t>movements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05" y="3746753"/>
            <a:ext cx="5715000" cy="36893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45"/>
              </a:spcBef>
            </a:pPr>
            <a:r>
              <a:rPr sz="1900" i="1" spc="-20" dirty="0">
                <a:latin typeface="Times New Roman"/>
                <a:cs typeface="Times New Roman"/>
              </a:rPr>
              <a:t>The</a:t>
            </a:r>
            <a:r>
              <a:rPr sz="1900" i="1" spc="-35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Times New Roman"/>
                <a:cs typeface="Times New Roman"/>
              </a:rPr>
              <a:t>volume</a:t>
            </a:r>
            <a:r>
              <a:rPr sz="1900" i="1" spc="-4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of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amniotic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fluid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replaced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every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 hours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062" y="4287773"/>
            <a:ext cx="6172200" cy="92201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170" marR="143510">
              <a:lnSpc>
                <a:spcPct val="98900"/>
              </a:lnSpc>
              <a:spcBef>
                <a:spcPts val="320"/>
              </a:spcBef>
            </a:pPr>
            <a:r>
              <a:rPr sz="1800" spc="-5" dirty="0">
                <a:latin typeface="Times New Roman"/>
                <a:cs typeface="Times New Roman"/>
              </a:rPr>
              <a:t>From the </a:t>
            </a:r>
            <a:r>
              <a:rPr sz="1800" dirty="0">
                <a:latin typeface="Times New Roman"/>
                <a:cs typeface="Times New Roman"/>
              </a:rPr>
              <a:t>beginning </a:t>
            </a:r>
            <a:r>
              <a:rPr sz="1800" spc="-5" dirty="0">
                <a:latin typeface="Times New Roman"/>
                <a:cs typeface="Times New Roman"/>
              </a:rPr>
              <a:t>of the </a:t>
            </a:r>
            <a:r>
              <a:rPr sz="1800" dirty="0">
                <a:latin typeface="Times New Roman"/>
                <a:cs typeface="Times New Roman"/>
              </a:rPr>
              <a:t>fifth month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fetus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swallows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own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amniotic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fluid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estimated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drinks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400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ml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day, </a:t>
            </a:r>
            <a:r>
              <a:rPr sz="1800" dirty="0">
                <a:latin typeface="Times New Roman"/>
                <a:cs typeface="Times New Roman"/>
              </a:rPr>
              <a:t>about half </a:t>
            </a:r>
            <a:r>
              <a:rPr sz="1800" spc="-5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total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amount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518" y="5644134"/>
            <a:ext cx="6705600" cy="92392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170" marR="361315" algn="just">
              <a:lnSpc>
                <a:spcPct val="98900"/>
              </a:lnSpc>
              <a:spcBef>
                <a:spcPts val="330"/>
              </a:spcBef>
            </a:pPr>
            <a:r>
              <a:rPr sz="1800" dirty="0">
                <a:latin typeface="Times New Roman"/>
                <a:cs typeface="Times New Roman"/>
              </a:rPr>
              <a:t>Fetal </a:t>
            </a:r>
            <a:r>
              <a:rPr sz="1800" b="1" spc="-5" dirty="0">
                <a:latin typeface="Times New Roman"/>
                <a:cs typeface="Times New Roman"/>
              </a:rPr>
              <a:t>urine is added </a:t>
            </a:r>
            <a:r>
              <a:rPr sz="1800" b="1" dirty="0">
                <a:latin typeface="Times New Roman"/>
                <a:cs typeface="Times New Roman"/>
              </a:rPr>
              <a:t>daily to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amniotic </a:t>
            </a:r>
            <a:r>
              <a:rPr sz="1800" b="1" spc="-5" dirty="0">
                <a:latin typeface="Times New Roman"/>
                <a:cs typeface="Times New Roman"/>
              </a:rPr>
              <a:t>fluid </a:t>
            </a:r>
            <a:r>
              <a:rPr sz="1800" b="1" dirty="0">
                <a:latin typeface="Times New Roman"/>
                <a:cs typeface="Times New Roman"/>
              </a:rPr>
              <a:t>in </a:t>
            </a:r>
            <a:r>
              <a:rPr sz="1800" b="1" spc="-5" dirty="0">
                <a:latin typeface="Times New Roman"/>
                <a:cs typeface="Times New Roman"/>
              </a:rPr>
              <a:t>the fifth month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 </a:t>
            </a:r>
            <a:r>
              <a:rPr sz="1800" spc="-5" dirty="0">
                <a:latin typeface="Times New Roman"/>
                <a:cs typeface="Times New Roman"/>
              </a:rPr>
              <a:t>this </a:t>
            </a:r>
            <a:r>
              <a:rPr sz="1800" dirty="0">
                <a:latin typeface="Times New Roman"/>
                <a:cs typeface="Times New Roman"/>
              </a:rPr>
              <a:t>urine </a:t>
            </a:r>
            <a:r>
              <a:rPr sz="1800" spc="-5" dirty="0">
                <a:latin typeface="Times New Roman"/>
                <a:cs typeface="Times New Roman"/>
              </a:rPr>
              <a:t>is mostly </a:t>
            </a:r>
            <a:r>
              <a:rPr sz="1800" spc="-15" dirty="0">
                <a:latin typeface="Times New Roman"/>
                <a:cs typeface="Times New Roman"/>
              </a:rPr>
              <a:t>water, </a:t>
            </a:r>
            <a:r>
              <a:rPr sz="1800" dirty="0">
                <a:latin typeface="Times New Roman"/>
                <a:cs typeface="Times New Roman"/>
              </a:rPr>
              <a:t>since the placenta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functioning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an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exchange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metabolic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wastes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347216"/>
            <a:ext cx="7391400" cy="49773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29561" y="305561"/>
            <a:ext cx="5791200" cy="64643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latin typeface="Times New Roman"/>
                <a:cs typeface="Times New Roman"/>
              </a:rPr>
              <a:t>During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childbirth,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amnio-chorionic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membrane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forms</a:t>
            </a:r>
            <a:endParaRPr sz="18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hydrostatic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wedge that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helps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dilate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cervical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canal.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77</TotalTime>
  <Words>1407</Words>
  <Application>Microsoft Office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SimSun</vt:lpstr>
      <vt:lpstr>Arial</vt:lpstr>
      <vt:lpstr>Calibri</vt:lpstr>
      <vt:lpstr>Cambria</vt:lpstr>
      <vt:lpstr>Microsoft Sans Serif</vt:lpstr>
      <vt:lpstr>Simplified Arabic Fixed</vt:lpstr>
      <vt:lpstr>Times New Roman</vt:lpstr>
      <vt:lpstr>Wingdings</vt:lpstr>
      <vt:lpstr>MediTec</vt:lpstr>
      <vt:lpstr>PowerPoint Presentation</vt:lpstr>
      <vt:lpstr>Fetal membranes</vt:lpstr>
      <vt:lpstr>Yolk sac：it is a membranous sac attached to the embryo, convey  nourishment to the embryo (e.g. in birds), in humans, Incorporate into  the endoderm of embryo as a primordial gut and the primordial germ cells  appear in the endodermal lining of the wall of the yolk sac in the 3rd week</vt:lpstr>
      <vt:lpstr>PowerPoint Presentation</vt:lpstr>
      <vt:lpstr>PowerPoint Presentation</vt:lpstr>
      <vt:lpstr>PowerPoint Presentation</vt:lpstr>
      <vt:lpstr>Functions of Allantois</vt:lpstr>
      <vt:lpstr>Amniotic Fluid</vt:lpstr>
      <vt:lpstr>PowerPoint Presentation</vt:lpstr>
      <vt:lpstr>PowerPoint Presentation</vt:lpstr>
      <vt:lpstr>PowerPoint Presentation</vt:lpstr>
      <vt:lpstr>Umbilical 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</vt:lpstr>
      <vt:lpstr>PowerPoint Presentation</vt:lpstr>
      <vt:lpstr>PowerPoint Presentation</vt:lpstr>
      <vt:lpstr>PowerPoint Presentation</vt:lpstr>
      <vt:lpstr>Tibial Nerve Injury</vt:lpstr>
      <vt:lpstr>PowerPoint Presentation</vt:lpstr>
      <vt:lpstr>PowerPoint Presentation</vt:lpstr>
      <vt:lpstr>PowerPoint Presentation</vt:lpstr>
      <vt:lpstr>The adductor canal contains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Rasha</cp:lastModifiedBy>
  <cp:revision>3</cp:revision>
  <dcterms:created xsi:type="dcterms:W3CDTF">2021-05-10T08:46:21Z</dcterms:created>
  <dcterms:modified xsi:type="dcterms:W3CDTF">2021-11-22T14:43:26Z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