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4.jpg" ContentType="image/jpg"/>
  <Override PartName="/ppt/media/image6.jpg" ContentType="image/jpg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2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1" y="2980935"/>
            <a:ext cx="4876800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2486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426" y="360426"/>
            <a:ext cx="2700655" cy="1938655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97535" marR="135255" algn="ctr">
              <a:spcBef>
                <a:spcPts val="270"/>
              </a:spcBef>
            </a:pPr>
            <a:r>
              <a:rPr sz="2400" b="0" dirty="0">
                <a:solidFill>
                  <a:srgbClr val="4E5B6E"/>
                </a:solidFill>
              </a:rPr>
              <a:t>Maternal blood </a:t>
            </a:r>
            <a:r>
              <a:rPr sz="2400" b="0" spc="5" dirty="0">
                <a:solidFill>
                  <a:srgbClr val="4E5B6E"/>
                </a:solidFill>
              </a:rPr>
              <a:t> </a:t>
            </a:r>
            <a:r>
              <a:rPr sz="2400" b="0" spc="-5" dirty="0">
                <a:solidFill>
                  <a:srgbClr val="4E5B6E"/>
                </a:solidFill>
              </a:rPr>
              <a:t>is </a:t>
            </a:r>
            <a:r>
              <a:rPr sz="2400" b="0" dirty="0">
                <a:solidFill>
                  <a:srgbClr val="4E5B6E"/>
                </a:solidFill>
              </a:rPr>
              <a:t>delivered to </a:t>
            </a:r>
            <a:r>
              <a:rPr sz="2400" b="0" spc="5" dirty="0">
                <a:solidFill>
                  <a:srgbClr val="4E5B6E"/>
                </a:solidFill>
              </a:rPr>
              <a:t> </a:t>
            </a:r>
            <a:r>
              <a:rPr sz="2400" b="0" dirty="0">
                <a:solidFill>
                  <a:srgbClr val="4E5B6E"/>
                </a:solidFill>
              </a:rPr>
              <a:t>the placenta by </a:t>
            </a:r>
            <a:r>
              <a:rPr sz="2400" b="0" spc="5" dirty="0">
                <a:solidFill>
                  <a:srgbClr val="4E5B6E"/>
                </a:solidFill>
              </a:rPr>
              <a:t> </a:t>
            </a:r>
            <a:r>
              <a:rPr sz="2400" b="0" dirty="0">
                <a:solidFill>
                  <a:srgbClr val="4E5B6E"/>
                </a:solidFill>
              </a:rPr>
              <a:t>spiral</a:t>
            </a:r>
            <a:r>
              <a:rPr sz="2400" b="0" spc="-65" dirty="0">
                <a:solidFill>
                  <a:srgbClr val="4E5B6E"/>
                </a:solidFill>
              </a:rPr>
              <a:t> </a:t>
            </a:r>
            <a:r>
              <a:rPr sz="2400" b="0" dirty="0">
                <a:solidFill>
                  <a:srgbClr val="4E5B6E"/>
                </a:solidFill>
              </a:rPr>
              <a:t>arteries</a:t>
            </a:r>
            <a:r>
              <a:rPr sz="2400" b="0" spc="-80" dirty="0">
                <a:solidFill>
                  <a:srgbClr val="4E5B6E"/>
                </a:solidFill>
              </a:rPr>
              <a:t> </a:t>
            </a:r>
            <a:r>
              <a:rPr sz="2400" b="0" dirty="0">
                <a:solidFill>
                  <a:srgbClr val="4E5B6E"/>
                </a:solidFill>
              </a:rPr>
              <a:t>in </a:t>
            </a:r>
            <a:r>
              <a:rPr sz="2400" b="0" spc="-585" dirty="0">
                <a:solidFill>
                  <a:srgbClr val="4E5B6E"/>
                </a:solidFill>
              </a:rPr>
              <a:t> </a:t>
            </a:r>
            <a:r>
              <a:rPr sz="2400" b="0" dirty="0">
                <a:solidFill>
                  <a:srgbClr val="4E5B6E"/>
                </a:solidFill>
              </a:rPr>
              <a:t>the</a:t>
            </a:r>
            <a:r>
              <a:rPr sz="2400" b="0" spc="-10" dirty="0">
                <a:solidFill>
                  <a:srgbClr val="4E5B6E"/>
                </a:solidFill>
              </a:rPr>
              <a:t> </a:t>
            </a:r>
            <a:r>
              <a:rPr sz="2400" b="0" spc="-5" dirty="0">
                <a:solidFill>
                  <a:srgbClr val="4E5B6E"/>
                </a:solidFill>
              </a:rPr>
              <a:t>uterus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892" y="219456"/>
            <a:ext cx="5148071" cy="63063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12797" y="2998470"/>
            <a:ext cx="3060700" cy="3358612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03225" marR="116839" indent="-281940">
              <a:spcBef>
                <a:spcPts val="270"/>
              </a:spcBef>
              <a:buSzPct val="95833"/>
              <a:buFont typeface="Wingdings"/>
              <a:buChar char=""/>
              <a:tabLst>
                <a:tab pos="364490" algn="l"/>
              </a:tabLst>
            </a:pP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following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months,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numerous</a:t>
            </a:r>
            <a:endParaRPr sz="2400">
              <a:latin typeface="Times New Roman"/>
              <a:cs typeface="Times New Roman"/>
            </a:endParaRPr>
          </a:p>
          <a:p>
            <a:pPr marL="140970" marR="137160" indent="635" algn="ctr"/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extensions grow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 from existing stem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villi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villi into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surrounding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lacunar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intervillous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spaces.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620" y="5746335"/>
            <a:ext cx="40195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i="1" spc="-105" dirty="0">
                <a:latin typeface="Trebuchet MS"/>
                <a:cs typeface="Trebuchet MS"/>
              </a:rPr>
              <a:t>shatarat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2" y="888491"/>
            <a:ext cx="8921750" cy="5440680"/>
            <a:chOff x="134112" y="888491"/>
            <a:chExt cx="8921750" cy="5440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2363" y="1591702"/>
              <a:ext cx="5062798" cy="40783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018" y="898397"/>
              <a:ext cx="8902065" cy="5420995"/>
            </a:xfrm>
            <a:custGeom>
              <a:avLst/>
              <a:gdLst/>
              <a:ahLst/>
              <a:cxnLst/>
              <a:rect l="l" t="t" r="r" b="b"/>
              <a:pathLst>
                <a:path w="8902065" h="5420995">
                  <a:moveTo>
                    <a:pt x="2834640" y="5420868"/>
                  </a:moveTo>
                  <a:lnTo>
                    <a:pt x="8901684" y="5420868"/>
                  </a:lnTo>
                  <a:lnTo>
                    <a:pt x="8901684" y="0"/>
                  </a:lnTo>
                  <a:lnTo>
                    <a:pt x="2834640" y="0"/>
                  </a:lnTo>
                  <a:lnTo>
                    <a:pt x="2834640" y="5420868"/>
                  </a:lnTo>
                  <a:close/>
                </a:path>
                <a:path w="8902065" h="5420995">
                  <a:moveTo>
                    <a:pt x="0" y="3538728"/>
                  </a:moveTo>
                  <a:lnTo>
                    <a:pt x="3276600" y="3538728"/>
                  </a:lnTo>
                  <a:lnTo>
                    <a:pt x="3276600" y="1784603"/>
                  </a:lnTo>
                  <a:lnTo>
                    <a:pt x="0" y="1784603"/>
                  </a:lnTo>
                  <a:lnTo>
                    <a:pt x="0" y="3538728"/>
                  </a:lnTo>
                  <a:close/>
                </a:path>
              </a:pathLst>
            </a:custGeom>
            <a:ln w="19812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3415" y="2708910"/>
            <a:ext cx="29616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156845" indent="-492125">
              <a:spcBef>
                <a:spcPts val="100"/>
              </a:spcBef>
              <a:buAutoNum type="arabicParenBoth"/>
              <a:tabLst>
                <a:tab pos="492125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 endothelial lining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b="1" spc="-43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fetal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vessels</a:t>
            </a:r>
            <a:endParaRPr>
              <a:latin typeface="Times New Roman"/>
              <a:cs typeface="Times New Roman"/>
            </a:endParaRPr>
          </a:p>
          <a:p>
            <a:pPr marL="342265" indent="-340360">
              <a:buAutoNum type="arabicParenBoth"/>
              <a:tabLst>
                <a:tab pos="342900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connective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tissue</a:t>
            </a:r>
            <a:r>
              <a:rPr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1270" algn="ctr"/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villus</a:t>
            </a:r>
            <a:r>
              <a:rPr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core</a:t>
            </a:r>
            <a:endParaRPr>
              <a:latin typeface="Times New Roman"/>
              <a:cs typeface="Times New Roman"/>
            </a:endParaRPr>
          </a:p>
          <a:p>
            <a:pPr marL="335915" indent="-323850">
              <a:buAutoNum type="arabicParenBoth" startAt="3"/>
              <a:tabLst>
                <a:tab pos="336550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cytotrophoblastic</a:t>
            </a:r>
            <a:r>
              <a:rPr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layer</a:t>
            </a:r>
            <a:endParaRPr>
              <a:latin typeface="Times New Roman"/>
              <a:cs typeface="Times New Roman"/>
            </a:endParaRPr>
          </a:p>
          <a:p>
            <a:pPr marL="959485" indent="-324485">
              <a:buAutoNum type="arabicParenBoth" startAt="3"/>
              <a:tabLst>
                <a:tab pos="960119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syncytium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761" y="762"/>
            <a:ext cx="7307580" cy="591829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spcBef>
                <a:spcPts val="295"/>
              </a:spcBef>
            </a:pP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The placental</a:t>
            </a:r>
            <a:r>
              <a:rPr spc="-3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membrane,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which</a:t>
            </a:r>
            <a:r>
              <a:rPr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separates</a:t>
            </a:r>
            <a:r>
              <a:rPr spc="-2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maternal</a:t>
            </a:r>
            <a:r>
              <a:rPr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and fetal</a:t>
            </a:r>
            <a:r>
              <a:rPr spc="-1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blood,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is</a:t>
            </a:r>
            <a:endParaRPr>
              <a:latin typeface="Times New Roman"/>
              <a:cs typeface="Times New Roman"/>
            </a:endParaRPr>
          </a:p>
          <a:p>
            <a:pPr marL="90170"/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initially</a:t>
            </a:r>
            <a:r>
              <a:rPr spc="-4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composed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 of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four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layers: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503" y="4931461"/>
            <a:ext cx="447040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i="1" spc="-135" dirty="0">
                <a:latin typeface="Trebuchet MS"/>
                <a:cs typeface="Trebuchet MS"/>
              </a:rPr>
              <a:t>shatarat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960" y="1379027"/>
            <a:ext cx="4853122" cy="44975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12797" y="694181"/>
            <a:ext cx="2772410" cy="2307590"/>
          </a:xfrm>
          <a:prstGeom prst="rect">
            <a:avLst/>
          </a:prstGeom>
          <a:ln w="19812">
            <a:solidFill>
              <a:srgbClr val="7ED13A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40970" marR="136525" indent="53340" algn="ctr">
              <a:spcBef>
                <a:spcPts val="285"/>
              </a:spcBef>
            </a:pPr>
            <a:r>
              <a:rPr dirty="0">
                <a:latin typeface="Times New Roman"/>
                <a:cs typeface="Times New Roman"/>
              </a:rPr>
              <a:t>The placental </a:t>
            </a:r>
            <a:r>
              <a:rPr spc="-5" dirty="0">
                <a:latin typeface="Times New Roman"/>
                <a:cs typeface="Times New Roman"/>
              </a:rPr>
              <a:t>membrane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thins because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endothelial lining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vessels </a:t>
            </a:r>
            <a:r>
              <a:rPr b="1" dirty="0">
                <a:latin typeface="Times New Roman"/>
                <a:cs typeface="Times New Roman"/>
              </a:rPr>
              <a:t>comes </a:t>
            </a:r>
            <a:r>
              <a:rPr b="1" spc="-5" dirty="0">
                <a:latin typeface="Times New Roman"/>
                <a:cs typeface="Times New Roman"/>
              </a:rPr>
              <a:t>in </a:t>
            </a:r>
            <a:r>
              <a:rPr b="1" dirty="0">
                <a:latin typeface="Times New Roman"/>
                <a:cs typeface="Times New Roman"/>
              </a:rPr>
              <a:t>intimate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contact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with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syncytial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membrane</a:t>
            </a:r>
            <a:r>
              <a:rPr dirty="0">
                <a:latin typeface="Times New Roman"/>
                <a:cs typeface="Times New Roman"/>
              </a:rPr>
              <a:t>, greatly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increasing the rate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exchange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1000" y="209083"/>
            <a:ext cx="3828415" cy="281359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spcBef>
                <a:spcPts val="250"/>
              </a:spcBef>
            </a:pPr>
            <a:r>
              <a:rPr sz="1800" spc="-5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1800" spc="-40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sz="1800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sz="1800" spc="-10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4E5B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4594" y="3573018"/>
            <a:ext cx="3060700" cy="1755775"/>
          </a:xfrm>
          <a:prstGeom prst="rect">
            <a:avLst/>
          </a:prstGeom>
          <a:ln w="19812">
            <a:solidFill>
              <a:srgbClr val="7ED13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5745" marR="241935" indent="-635" algn="ctr">
              <a:spcBef>
                <a:spcPts val="305"/>
              </a:spcBef>
            </a:pP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Some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times called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placental</a:t>
            </a:r>
            <a:r>
              <a:rPr b="1" spc="-1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4E5B6E"/>
                </a:solidFill>
                <a:latin typeface="Times New Roman"/>
                <a:cs typeface="Times New Roman"/>
              </a:rPr>
              <a:t>barrier,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the </a:t>
            </a:r>
            <a:r>
              <a:rPr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placental</a:t>
            </a:r>
            <a:r>
              <a:rPr spc="-4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membrane is</a:t>
            </a:r>
            <a:r>
              <a:rPr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not</a:t>
            </a:r>
            <a:r>
              <a:rPr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a </a:t>
            </a:r>
            <a:r>
              <a:rPr spc="-434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true </a:t>
            </a:r>
            <a:r>
              <a:rPr spc="-10" dirty="0">
                <a:solidFill>
                  <a:srgbClr val="4E5B6E"/>
                </a:solidFill>
                <a:latin typeface="Times New Roman"/>
                <a:cs typeface="Times New Roman"/>
              </a:rPr>
              <a:t>barrier,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as many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E5B6E"/>
                </a:solidFill>
                <a:latin typeface="Times New Roman"/>
                <a:cs typeface="Times New Roman"/>
              </a:rPr>
              <a:t>substances pass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through it </a:t>
            </a:r>
            <a:r>
              <a:rPr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E5B6E"/>
                </a:solidFill>
                <a:latin typeface="Times New Roman"/>
                <a:cs typeface="Times New Roman"/>
              </a:rPr>
              <a:t>freely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3951" y="971550"/>
            <a:ext cx="5420995" cy="4570482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090930"/>
            <a:r>
              <a:rPr sz="750" i="1" spc="-75" dirty="0">
                <a:latin typeface="Trebuchet MS"/>
                <a:cs typeface="Trebuchet MS"/>
              </a:rPr>
              <a:t>shatarat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1171" y="889253"/>
            <a:ext cx="2699385" cy="3693160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0335" marR="136525" algn="ctr">
              <a:spcBef>
                <a:spcPts val="290"/>
              </a:spcBef>
            </a:pP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By the beginning of the </a:t>
            </a:r>
            <a:r>
              <a:rPr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fourth</a:t>
            </a:r>
            <a:r>
              <a:rPr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month,</a:t>
            </a:r>
            <a:r>
              <a:rPr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placenta </a:t>
            </a:r>
            <a:r>
              <a:rPr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two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components:</a:t>
            </a:r>
            <a:endParaRPr>
              <a:latin typeface="Times New Roman"/>
              <a:cs typeface="Times New Roman"/>
            </a:endParaRPr>
          </a:p>
          <a:p>
            <a:pPr marL="465455" indent="-466090">
              <a:buAutoNum type="arabicParenBoth"/>
              <a:tabLst>
                <a:tab pos="466090" algn="l"/>
              </a:tabLst>
            </a:pP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fetal</a:t>
            </a:r>
            <a:r>
              <a:rPr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portion,</a:t>
            </a:r>
            <a:r>
              <a:rPr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formed</a:t>
            </a:r>
            <a:endParaRPr>
              <a:latin typeface="Times New Roman"/>
              <a:cs typeface="Times New Roman"/>
            </a:endParaRPr>
          </a:p>
          <a:p>
            <a:pPr marL="340360" algn="ctr"/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chorion</a:t>
            </a:r>
            <a:endParaRPr>
              <a:latin typeface="Times New Roman"/>
              <a:cs typeface="Times New Roman"/>
            </a:endParaRPr>
          </a:p>
          <a:p>
            <a:pPr marL="341630" algn="ctr"/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frondosum</a:t>
            </a:r>
            <a:endParaRPr>
              <a:latin typeface="Times New Roman"/>
              <a:cs typeface="Times New Roman"/>
            </a:endParaRPr>
          </a:p>
          <a:p>
            <a:pPr marL="455930" marR="107314" indent="-147955">
              <a:buAutoNum type="arabicParenBoth" startAt="2"/>
              <a:tabLst>
                <a:tab pos="652145" algn="l"/>
              </a:tabLst>
            </a:pP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pc="-5" dirty="0">
                <a:solidFill>
                  <a:srgbClr val="006FC0"/>
                </a:solidFill>
                <a:latin typeface="Times New Roman"/>
                <a:cs typeface="Times New Roman"/>
              </a:rPr>
              <a:t>maternal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portion, </a:t>
            </a:r>
            <a:r>
              <a:rPr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formed</a:t>
            </a:r>
            <a:r>
              <a:rPr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decidua</a:t>
            </a:r>
            <a:endParaRPr>
              <a:latin typeface="Times New Roman"/>
              <a:cs typeface="Times New Roman"/>
            </a:endParaRPr>
          </a:p>
          <a:p>
            <a:pPr marL="1189355">
              <a:spcBef>
                <a:spcPts val="5"/>
              </a:spcBef>
            </a:pP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basalis</a:t>
            </a:r>
            <a:endParaRPr>
              <a:latin typeface="Times New Roman"/>
              <a:cs typeface="Times New Roman"/>
            </a:endParaRPr>
          </a:p>
          <a:p>
            <a:pPr marL="811530" marR="320675" indent="-487045"/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junctional</a:t>
            </a:r>
            <a:r>
              <a:rPr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zone, </a:t>
            </a:r>
            <a:r>
              <a:rPr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trophoblast and </a:t>
            </a:r>
            <a:r>
              <a:rPr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decidual</a:t>
            </a:r>
            <a:r>
              <a:rPr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endParaRPr>
              <a:latin typeface="Times New Roman"/>
              <a:cs typeface="Times New Roman"/>
            </a:endParaRPr>
          </a:p>
          <a:p>
            <a:pPr marL="962660"/>
            <a:r>
              <a:rPr dirty="0">
                <a:solidFill>
                  <a:srgbClr val="006FC0"/>
                </a:solidFill>
                <a:latin typeface="Times New Roman"/>
                <a:cs typeface="Times New Roman"/>
              </a:rPr>
              <a:t>intermingle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504444"/>
            <a:ext cx="5361432" cy="55885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52606" y="5091676"/>
            <a:ext cx="288925" cy="1224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00" i="1" spc="-75" dirty="0">
                <a:latin typeface="Trebuchet MS"/>
                <a:cs typeface="Trebuchet MS"/>
              </a:rPr>
              <a:t>shatarat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3161" y="44958"/>
            <a:ext cx="4066540" cy="1016635"/>
          </a:xfrm>
          <a:custGeom>
            <a:avLst/>
            <a:gdLst/>
            <a:ahLst/>
            <a:cxnLst/>
            <a:rect l="l" t="t" r="r" b="b"/>
            <a:pathLst>
              <a:path w="4066540" h="1016635">
                <a:moveTo>
                  <a:pt x="0" y="1016508"/>
                </a:moveTo>
                <a:lnTo>
                  <a:pt x="4066032" y="1016508"/>
                </a:lnTo>
                <a:lnTo>
                  <a:pt x="4066032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ln w="1981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3067" y="45543"/>
            <a:ext cx="40462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spcBef>
                <a:spcPts val="100"/>
              </a:spcBef>
            </a:pPr>
            <a:r>
              <a:rPr sz="6000" spc="-345" dirty="0">
                <a:solidFill>
                  <a:srgbClr val="000000"/>
                </a:solidFill>
              </a:rPr>
              <a:t>PLACENTA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221230" y="2350770"/>
            <a:ext cx="1186180" cy="585416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805">
              <a:spcBef>
                <a:spcPts val="244"/>
              </a:spcBef>
            </a:pPr>
            <a:r>
              <a:rPr sz="3600" b="1" dirty="0">
                <a:latin typeface="Times New Roman"/>
                <a:cs typeface="Times New Roman"/>
              </a:rPr>
              <a:t>Fetal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241" y="2207514"/>
            <a:ext cx="2146300" cy="584134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spcBef>
                <a:spcPts val="235"/>
              </a:spcBef>
            </a:pPr>
            <a:r>
              <a:rPr sz="3600" b="1" spc="-5" dirty="0">
                <a:latin typeface="Times New Roman"/>
                <a:cs typeface="Times New Roman"/>
              </a:rPr>
              <a:t>Maternal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58386" y="1043686"/>
            <a:ext cx="3338195" cy="666750"/>
            <a:chOff x="2834385" y="1043686"/>
            <a:chExt cx="3338195" cy="666750"/>
          </a:xfrm>
        </p:grpSpPr>
        <p:sp>
          <p:nvSpPr>
            <p:cNvPr id="7" name="object 7"/>
            <p:cNvSpPr/>
            <p:nvPr/>
          </p:nvSpPr>
          <p:spPr>
            <a:xfrm>
              <a:off x="2844545" y="1053846"/>
              <a:ext cx="3317875" cy="646430"/>
            </a:xfrm>
            <a:custGeom>
              <a:avLst/>
              <a:gdLst/>
              <a:ahLst/>
              <a:cxnLst/>
              <a:rect l="l" t="t" r="r" b="b"/>
              <a:pathLst>
                <a:path w="3317875" h="646430">
                  <a:moveTo>
                    <a:pt x="33177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317748" y="646176"/>
                  </a:lnTo>
                  <a:lnTo>
                    <a:pt x="3317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4545" y="1053846"/>
              <a:ext cx="3317875" cy="646430"/>
            </a:xfrm>
            <a:custGeom>
              <a:avLst/>
              <a:gdLst/>
              <a:ahLst/>
              <a:cxnLst/>
              <a:rect l="l" t="t" r="r" b="b"/>
              <a:pathLst>
                <a:path w="3317875" h="646430">
                  <a:moveTo>
                    <a:pt x="0" y="646176"/>
                  </a:moveTo>
                  <a:lnTo>
                    <a:pt x="3317748" y="646176"/>
                  </a:lnTo>
                  <a:lnTo>
                    <a:pt x="331774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78451" y="1070864"/>
            <a:ext cx="3298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spcBef>
                <a:spcPts val="100"/>
              </a:spcBef>
            </a:pPr>
            <a:r>
              <a:rPr sz="3600" b="1" spc="-95" dirty="0">
                <a:latin typeface="Times New Roman"/>
                <a:cs typeface="Times New Roman"/>
              </a:rPr>
              <a:t>Two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component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3920" y="1417319"/>
            <a:ext cx="5113020" cy="867410"/>
            <a:chOff x="1899920" y="1417319"/>
            <a:chExt cx="5113020" cy="867410"/>
          </a:xfrm>
        </p:grpSpPr>
        <p:sp>
          <p:nvSpPr>
            <p:cNvPr id="11" name="object 11"/>
            <p:cNvSpPr/>
            <p:nvPr/>
          </p:nvSpPr>
          <p:spPr>
            <a:xfrm>
              <a:off x="1909445" y="1542160"/>
              <a:ext cx="854710" cy="733425"/>
            </a:xfrm>
            <a:custGeom>
              <a:avLst/>
              <a:gdLst/>
              <a:ahLst/>
              <a:cxnLst/>
              <a:rect l="l" t="t" r="r" b="b"/>
              <a:pathLst>
                <a:path w="854710" h="733425">
                  <a:moveTo>
                    <a:pt x="854582" y="193548"/>
                  </a:moveTo>
                  <a:lnTo>
                    <a:pt x="266446" y="636269"/>
                  </a:lnTo>
                  <a:lnTo>
                    <a:pt x="339217" y="733043"/>
                  </a:lnTo>
                  <a:lnTo>
                    <a:pt x="0" y="685164"/>
                  </a:lnTo>
                  <a:lnTo>
                    <a:pt x="47879" y="345821"/>
                  </a:lnTo>
                  <a:lnTo>
                    <a:pt x="120650" y="442594"/>
                  </a:lnTo>
                  <a:lnTo>
                    <a:pt x="708913" y="0"/>
                  </a:lnTo>
                  <a:lnTo>
                    <a:pt x="854582" y="193548"/>
                  </a:lnTo>
                  <a:close/>
                </a:path>
              </a:pathLst>
            </a:custGeom>
            <a:ln w="19049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1885" y="1426844"/>
              <a:ext cx="811530" cy="761365"/>
            </a:xfrm>
            <a:custGeom>
              <a:avLst/>
              <a:gdLst/>
              <a:ahLst/>
              <a:cxnLst/>
              <a:rect l="l" t="t" r="r" b="b"/>
              <a:pathLst>
                <a:path w="811529" h="761364">
                  <a:moveTo>
                    <a:pt x="161036" y="0"/>
                  </a:moveTo>
                  <a:lnTo>
                    <a:pt x="710818" y="489457"/>
                  </a:lnTo>
                  <a:lnTo>
                    <a:pt x="791463" y="398906"/>
                  </a:lnTo>
                  <a:lnTo>
                    <a:pt x="811275" y="741044"/>
                  </a:lnTo>
                  <a:lnTo>
                    <a:pt x="469138" y="760856"/>
                  </a:lnTo>
                  <a:lnTo>
                    <a:pt x="549783" y="670432"/>
                  </a:lnTo>
                  <a:lnTo>
                    <a:pt x="0" y="180975"/>
                  </a:lnTo>
                  <a:lnTo>
                    <a:pt x="161036" y="0"/>
                  </a:lnTo>
                  <a:close/>
                </a:path>
              </a:pathLst>
            </a:custGeom>
            <a:ln w="19050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524761" y="3141726"/>
            <a:ext cx="4067810" cy="2123440"/>
          </a:xfrm>
          <a:custGeom>
            <a:avLst/>
            <a:gdLst/>
            <a:ahLst/>
            <a:cxnLst/>
            <a:rect l="l" t="t" r="r" b="b"/>
            <a:pathLst>
              <a:path w="4067810" h="2123440">
                <a:moveTo>
                  <a:pt x="0" y="2122932"/>
                </a:moveTo>
                <a:lnTo>
                  <a:pt x="4067555" y="2122932"/>
                </a:lnTo>
                <a:lnTo>
                  <a:pt x="4067555" y="0"/>
                </a:lnTo>
                <a:lnTo>
                  <a:pt x="0" y="0"/>
                </a:lnTo>
                <a:lnTo>
                  <a:pt x="0" y="2122932"/>
                </a:lnTo>
                <a:close/>
              </a:path>
            </a:pathLst>
          </a:custGeom>
          <a:ln w="1981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41373" y="3166695"/>
            <a:ext cx="3232785" cy="154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derived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trophoblast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marL="635" algn="ctr">
              <a:lnSpc>
                <a:spcPts val="2140"/>
              </a:lnSpc>
              <a:spcBef>
                <a:spcPts val="5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extraembryonic</a:t>
            </a:r>
            <a:r>
              <a:rPr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mesoderm</a:t>
            </a:r>
            <a:endParaRPr>
              <a:latin typeface="Times New Roman"/>
              <a:cs typeface="Times New Roman"/>
            </a:endParaRPr>
          </a:p>
          <a:p>
            <a:pPr marL="281940" marR="273050" indent="53340" algn="ctr">
              <a:lnSpc>
                <a:spcPts val="3840"/>
              </a:lnSpc>
              <a:spcBef>
                <a:spcPts val="7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CHORION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FRONDOSUM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6929" y="3060955"/>
            <a:ext cx="4572000" cy="1243289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6379">
              <a:lnSpc>
                <a:spcPts val="2150"/>
              </a:lnSpc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maternal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component</a:t>
            </a:r>
            <a:r>
              <a:rPr spc="-5" dirty="0">
                <a:latin typeface="Times New Roman"/>
                <a:cs typeface="Times New Roman"/>
              </a:rPr>
              <a:t> 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derived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372110" algn="ctr">
              <a:lnSpc>
                <a:spcPts val="285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Uter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ne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endome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riu</a:t>
            </a:r>
            <a:r>
              <a:rPr sz="2400" b="1" spc="-26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650" i="1" spc="-187" baseline="-7575" dirty="0">
                <a:latin typeface="Trebuchet MS"/>
                <a:cs typeface="Trebuchet MS"/>
              </a:rPr>
              <a:t>shatarat</a:t>
            </a:r>
            <a:endParaRPr sz="1650" baseline="-7575">
              <a:latin typeface="Trebuchet MS"/>
              <a:cs typeface="Trebuchet MS"/>
            </a:endParaRPr>
          </a:p>
          <a:p>
            <a:pPr marL="137795">
              <a:lnSpc>
                <a:spcPts val="4300"/>
              </a:lnSpc>
              <a:tabLst>
                <a:tab pos="2473325" algn="l"/>
              </a:tabLst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DECIDUA	BASALIS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01050" y="4365498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40" h="978535">
                <a:moveTo>
                  <a:pt x="0" y="736091"/>
                </a:moveTo>
                <a:lnTo>
                  <a:pt x="121157" y="736091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736091"/>
                </a:lnTo>
                <a:lnTo>
                  <a:pt x="484631" y="736091"/>
                </a:lnTo>
                <a:lnTo>
                  <a:pt x="242316" y="978407"/>
                </a:lnTo>
                <a:lnTo>
                  <a:pt x="0" y="736091"/>
                </a:lnTo>
                <a:close/>
              </a:path>
            </a:pathLst>
          </a:custGeom>
          <a:ln w="19811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639312" y="4788409"/>
            <a:ext cx="504825" cy="998219"/>
            <a:chOff x="2115311" y="4788408"/>
            <a:chExt cx="504825" cy="998219"/>
          </a:xfrm>
        </p:grpSpPr>
        <p:sp>
          <p:nvSpPr>
            <p:cNvPr id="18" name="object 18"/>
            <p:cNvSpPr/>
            <p:nvPr/>
          </p:nvSpPr>
          <p:spPr>
            <a:xfrm>
              <a:off x="2125217" y="4798314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2"/>
                  </a:lnTo>
                  <a:lnTo>
                    <a:pt x="0" y="736092"/>
                  </a:lnTo>
                  <a:lnTo>
                    <a:pt x="242315" y="978408"/>
                  </a:lnTo>
                  <a:lnTo>
                    <a:pt x="484631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217" y="4798314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7" y="73609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5" y="978408"/>
                  </a:lnTo>
                  <a:lnTo>
                    <a:pt x="0" y="736092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30195" y="4149685"/>
            <a:ext cx="326390" cy="1378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00" i="1" spc="-85" dirty="0">
                <a:latin typeface="Trebuchet MS"/>
                <a:cs typeface="Trebuchet MS"/>
              </a:rPr>
              <a:t>shatarat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761" y="761"/>
            <a:ext cx="4114800" cy="3886200"/>
          </a:xfrm>
          <a:custGeom>
            <a:avLst/>
            <a:gdLst/>
            <a:ahLst/>
            <a:cxnLst/>
            <a:rect l="l" t="t" r="r" b="b"/>
            <a:pathLst>
              <a:path w="4114800" h="3886200">
                <a:moveTo>
                  <a:pt x="0" y="3886200"/>
                </a:moveTo>
                <a:lnTo>
                  <a:pt x="3581400" y="3886200"/>
                </a:lnTo>
                <a:lnTo>
                  <a:pt x="3581400" y="2971800"/>
                </a:lnTo>
                <a:lnTo>
                  <a:pt x="0" y="2971800"/>
                </a:lnTo>
                <a:lnTo>
                  <a:pt x="0" y="3886200"/>
                </a:lnTo>
                <a:close/>
              </a:path>
              <a:path w="4114800" h="3886200">
                <a:moveTo>
                  <a:pt x="0" y="437388"/>
                </a:moveTo>
                <a:lnTo>
                  <a:pt x="4114800" y="437388"/>
                </a:lnTo>
                <a:lnTo>
                  <a:pt x="4114800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1981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752" y="0"/>
            <a:ext cx="1207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</a:rPr>
              <a:t>D</a:t>
            </a:r>
            <a:r>
              <a:rPr sz="2800" b="0" spc="-5" dirty="0">
                <a:solidFill>
                  <a:srgbClr val="000000"/>
                </a:solidFill>
              </a:rPr>
              <a:t>e</a:t>
            </a:r>
            <a:r>
              <a:rPr sz="2800" b="0" spc="-20" dirty="0">
                <a:solidFill>
                  <a:srgbClr val="000000"/>
                </a:solidFill>
              </a:rPr>
              <a:t>c</a:t>
            </a:r>
            <a:r>
              <a:rPr sz="2800" b="0" spc="-5" dirty="0">
                <a:solidFill>
                  <a:srgbClr val="000000"/>
                </a:solidFill>
              </a:rPr>
              <a:t>i</a:t>
            </a:r>
            <a:r>
              <a:rPr sz="2800" b="0" dirty="0">
                <a:solidFill>
                  <a:srgbClr val="000000"/>
                </a:solidFill>
              </a:rPr>
              <a:t>d</a:t>
            </a:r>
            <a:r>
              <a:rPr sz="2800" b="0" spc="-5" dirty="0">
                <a:solidFill>
                  <a:srgbClr val="000000"/>
                </a:solidFill>
              </a:rPr>
              <a:t>ua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524761" y="1142238"/>
            <a:ext cx="2667000" cy="480388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 marR="145415">
              <a:lnSpc>
                <a:spcPct val="80000"/>
              </a:lnSpc>
              <a:spcBef>
                <a:spcPts val="290"/>
              </a:spcBef>
              <a:buSzPct val="94444"/>
              <a:buFont typeface="Wingdings"/>
              <a:buChar char=""/>
              <a:tabLst>
                <a:tab pos="273050" algn="l"/>
              </a:tabLst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endometrium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after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implantation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4602" y="411226"/>
            <a:ext cx="3068320" cy="666750"/>
            <a:chOff x="-9398" y="411226"/>
            <a:chExt cx="3068320" cy="666750"/>
          </a:xfrm>
        </p:grpSpPr>
        <p:sp>
          <p:nvSpPr>
            <p:cNvPr id="6" name="object 6"/>
            <p:cNvSpPr/>
            <p:nvPr/>
          </p:nvSpPr>
          <p:spPr>
            <a:xfrm>
              <a:off x="762" y="421386"/>
              <a:ext cx="3048000" cy="646430"/>
            </a:xfrm>
            <a:custGeom>
              <a:avLst/>
              <a:gdLst/>
              <a:ahLst/>
              <a:cxnLst/>
              <a:rect l="l" t="t" r="r" b="b"/>
              <a:pathLst>
                <a:path w="3048000" h="646430">
                  <a:moveTo>
                    <a:pt x="3048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048000" y="646176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421386"/>
              <a:ext cx="3048000" cy="646430"/>
            </a:xfrm>
            <a:custGeom>
              <a:avLst/>
              <a:gdLst/>
              <a:ahLst/>
              <a:cxnLst/>
              <a:rect l="l" t="t" r="r" b="b"/>
              <a:pathLst>
                <a:path w="3048000" h="646430">
                  <a:moveTo>
                    <a:pt x="0" y="646176"/>
                  </a:moveTo>
                  <a:lnTo>
                    <a:pt x="3048000" y="646176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2739" y="446024"/>
            <a:ext cx="251079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Decidua: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will </a:t>
            </a:r>
            <a:r>
              <a:rPr dirty="0">
                <a:latin typeface="Times New Roman"/>
                <a:cs typeface="Times New Roman"/>
              </a:rPr>
              <a:t>separate)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761" y="1960627"/>
            <a:ext cx="1355090" cy="643125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170">
              <a:spcBef>
                <a:spcPts val="215"/>
              </a:spcBef>
            </a:pPr>
            <a:r>
              <a:rPr sz="4000" spc="-5" dirty="0">
                <a:latin typeface="Times New Roman"/>
                <a:cs typeface="Times New Roman"/>
              </a:rPr>
              <a:t>Parts: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761" y="4280154"/>
            <a:ext cx="3733800" cy="978535"/>
          </a:xfrm>
          <a:custGeom>
            <a:avLst/>
            <a:gdLst/>
            <a:ahLst/>
            <a:cxnLst/>
            <a:rect l="l" t="t" r="r" b="b"/>
            <a:pathLst>
              <a:path w="3733800" h="978535">
                <a:moveTo>
                  <a:pt x="0" y="978408"/>
                </a:moveTo>
                <a:lnTo>
                  <a:pt x="3733800" y="978408"/>
                </a:lnTo>
                <a:lnTo>
                  <a:pt x="3733800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ln w="19811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2739" y="2925902"/>
            <a:ext cx="3360420" cy="23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343535">
              <a:lnSpc>
                <a:spcPts val="2575"/>
              </a:lnSpc>
              <a:spcBef>
                <a:spcPts val="100"/>
              </a:spcBef>
              <a:buClr>
                <a:srgbClr val="0000FF"/>
              </a:buClr>
              <a:buSzPct val="93750"/>
              <a:buFont typeface="Wingdings"/>
              <a:buChar char=""/>
              <a:tabLst>
                <a:tab pos="424180" algn="l"/>
              </a:tabLst>
            </a:pPr>
            <a:r>
              <a:rPr sz="2400" dirty="0">
                <a:latin typeface="Times New Roman"/>
                <a:cs typeface="Times New Roman"/>
              </a:rPr>
              <a:t>Decidua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basalis</a:t>
            </a:r>
            <a:r>
              <a:rPr sz="2400" dirty="0">
                <a:latin typeface="SimSun"/>
                <a:cs typeface="SimSun"/>
              </a:rPr>
              <a:t>：</a:t>
            </a:r>
            <a:r>
              <a:rPr sz="2400" dirty="0">
                <a:latin typeface="Times New Roman"/>
                <a:cs typeface="Times New Roman"/>
              </a:rPr>
              <a:t>under</a:t>
            </a:r>
            <a:endParaRPr sz="2400">
              <a:latin typeface="Times New Roman"/>
              <a:cs typeface="Times New Roman"/>
            </a:endParaRPr>
          </a:p>
          <a:p>
            <a:pPr marL="424180">
              <a:lnSpc>
                <a:spcPts val="2575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implantation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196850">
              <a:lnSpc>
                <a:spcPct val="79400"/>
              </a:lnSpc>
              <a:spcBef>
                <a:spcPts val="5"/>
              </a:spcBef>
              <a:buClr>
                <a:srgbClr val="0000FF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Decidua capsularis</a:t>
            </a:r>
            <a:r>
              <a:rPr sz="2400" dirty="0">
                <a:latin typeface="SimSun"/>
                <a:cs typeface="SimSun"/>
              </a:rPr>
              <a:t>：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 the implantation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uterine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lumen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761" y="5718809"/>
            <a:ext cx="3200400" cy="627736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170" marR="168275">
              <a:lnSpc>
                <a:spcPct val="78800"/>
              </a:lnSpc>
              <a:spcBef>
                <a:spcPts val="345"/>
              </a:spcBef>
              <a:buClr>
                <a:srgbClr val="0000FF"/>
              </a:buClr>
              <a:buSzPct val="95833"/>
              <a:buFont typeface="Wingdings"/>
              <a:buChar char=""/>
              <a:tabLst>
                <a:tab pos="334010" algn="l"/>
              </a:tabLst>
            </a:pPr>
            <a:r>
              <a:rPr sz="2400" dirty="0">
                <a:latin typeface="Times New Roman"/>
                <a:cs typeface="Times New Roman"/>
              </a:rPr>
              <a:t>Decidua parietalis</a:t>
            </a:r>
            <a:r>
              <a:rPr sz="2400" dirty="0">
                <a:latin typeface="SimSun"/>
                <a:cs typeface="SimSun"/>
              </a:rPr>
              <a:t>：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remaining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endometrium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0856" y="0"/>
            <a:ext cx="6867525" cy="6850380"/>
            <a:chOff x="2276855" y="0"/>
            <a:chExt cx="6867525" cy="68503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1044" y="0"/>
              <a:ext cx="5362955" cy="68305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71138" y="758"/>
              <a:ext cx="5373370" cy="6840220"/>
            </a:xfrm>
            <a:custGeom>
              <a:avLst/>
              <a:gdLst/>
              <a:ahLst/>
              <a:cxnLst/>
              <a:rect l="l" t="t" r="r" b="b"/>
              <a:pathLst>
                <a:path w="5373370" h="6840220">
                  <a:moveTo>
                    <a:pt x="0" y="6839715"/>
                  </a:moveTo>
                  <a:lnTo>
                    <a:pt x="5372862" y="6839715"/>
                  </a:lnTo>
                </a:path>
                <a:path w="5373370" h="6840220">
                  <a:moveTo>
                    <a:pt x="0" y="0"/>
                  </a:moveTo>
                  <a:lnTo>
                    <a:pt x="0" y="6839715"/>
                  </a:lnTo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39561" y="7696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9" y="116459"/>
                  </a:lnTo>
                  <a:lnTo>
                    <a:pt x="0" y="116459"/>
                  </a:lnTo>
                  <a:lnTo>
                    <a:pt x="94234" y="188341"/>
                  </a:lnTo>
                  <a:lnTo>
                    <a:pt x="58165" y="304800"/>
                  </a:lnTo>
                  <a:lnTo>
                    <a:pt x="152400" y="232791"/>
                  </a:lnTo>
                  <a:lnTo>
                    <a:pt x="246634" y="304800"/>
                  </a:lnTo>
                  <a:lnTo>
                    <a:pt x="210565" y="188341"/>
                  </a:lnTo>
                  <a:lnTo>
                    <a:pt x="304800" y="116459"/>
                  </a:lnTo>
                  <a:lnTo>
                    <a:pt x="188340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39561" y="7696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9" y="116459"/>
                  </a:lnTo>
                  <a:lnTo>
                    <a:pt x="152400" y="0"/>
                  </a:lnTo>
                  <a:lnTo>
                    <a:pt x="188340" y="116459"/>
                  </a:lnTo>
                  <a:lnTo>
                    <a:pt x="304800" y="116459"/>
                  </a:lnTo>
                  <a:lnTo>
                    <a:pt x="210565" y="188341"/>
                  </a:lnTo>
                  <a:lnTo>
                    <a:pt x="246634" y="304800"/>
                  </a:lnTo>
                  <a:lnTo>
                    <a:pt x="152400" y="232791"/>
                  </a:lnTo>
                  <a:lnTo>
                    <a:pt x="58165" y="304800"/>
                  </a:lnTo>
                  <a:lnTo>
                    <a:pt x="94234" y="188341"/>
                  </a:lnTo>
                  <a:lnTo>
                    <a:pt x="0" y="116459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761" y="289636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8" y="116459"/>
                  </a:lnTo>
                  <a:lnTo>
                    <a:pt x="0" y="116459"/>
                  </a:lnTo>
                  <a:lnTo>
                    <a:pt x="94233" y="188340"/>
                  </a:lnTo>
                  <a:lnTo>
                    <a:pt x="58165" y="304800"/>
                  </a:lnTo>
                  <a:lnTo>
                    <a:pt x="152400" y="232790"/>
                  </a:lnTo>
                  <a:lnTo>
                    <a:pt x="246633" y="304800"/>
                  </a:lnTo>
                  <a:lnTo>
                    <a:pt x="210565" y="188340"/>
                  </a:lnTo>
                  <a:lnTo>
                    <a:pt x="304800" y="116459"/>
                  </a:lnTo>
                  <a:lnTo>
                    <a:pt x="188340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6761" y="289636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8" y="116459"/>
                  </a:lnTo>
                  <a:lnTo>
                    <a:pt x="152400" y="0"/>
                  </a:lnTo>
                  <a:lnTo>
                    <a:pt x="188340" y="116459"/>
                  </a:lnTo>
                  <a:lnTo>
                    <a:pt x="304800" y="116459"/>
                  </a:lnTo>
                  <a:lnTo>
                    <a:pt x="210565" y="188340"/>
                  </a:lnTo>
                  <a:lnTo>
                    <a:pt x="246633" y="304800"/>
                  </a:lnTo>
                  <a:lnTo>
                    <a:pt x="152400" y="232790"/>
                  </a:lnTo>
                  <a:lnTo>
                    <a:pt x="58165" y="304800"/>
                  </a:lnTo>
                  <a:lnTo>
                    <a:pt x="94233" y="188340"/>
                  </a:lnTo>
                  <a:lnTo>
                    <a:pt x="0" y="116459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761" y="5715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79120" y="60363"/>
                  </a:lnTo>
                  <a:lnTo>
                    <a:pt x="22606" y="60363"/>
                  </a:lnTo>
                  <a:lnTo>
                    <a:pt x="35179" y="135648"/>
                  </a:lnTo>
                  <a:lnTo>
                    <a:pt x="0" y="196024"/>
                  </a:lnTo>
                  <a:lnTo>
                    <a:pt x="50926" y="229527"/>
                  </a:lnTo>
                  <a:lnTo>
                    <a:pt x="63373" y="304800"/>
                  </a:lnTo>
                  <a:lnTo>
                    <a:pt x="114300" y="271297"/>
                  </a:lnTo>
                  <a:lnTo>
                    <a:pt x="165226" y="304800"/>
                  </a:lnTo>
                  <a:lnTo>
                    <a:pt x="177673" y="229527"/>
                  </a:lnTo>
                  <a:lnTo>
                    <a:pt x="228600" y="196024"/>
                  </a:lnTo>
                  <a:lnTo>
                    <a:pt x="193420" y="135648"/>
                  </a:lnTo>
                  <a:lnTo>
                    <a:pt x="205994" y="60363"/>
                  </a:lnTo>
                  <a:lnTo>
                    <a:pt x="149479" y="6036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761" y="5715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6024"/>
                  </a:moveTo>
                  <a:lnTo>
                    <a:pt x="35179" y="135648"/>
                  </a:lnTo>
                  <a:lnTo>
                    <a:pt x="22606" y="60363"/>
                  </a:lnTo>
                  <a:lnTo>
                    <a:pt x="79120" y="60363"/>
                  </a:lnTo>
                  <a:lnTo>
                    <a:pt x="114300" y="0"/>
                  </a:lnTo>
                  <a:lnTo>
                    <a:pt x="149479" y="60363"/>
                  </a:lnTo>
                  <a:lnTo>
                    <a:pt x="205994" y="60363"/>
                  </a:lnTo>
                  <a:lnTo>
                    <a:pt x="193420" y="135648"/>
                  </a:lnTo>
                  <a:lnTo>
                    <a:pt x="228600" y="196024"/>
                  </a:lnTo>
                  <a:lnTo>
                    <a:pt x="177673" y="229527"/>
                  </a:lnTo>
                  <a:lnTo>
                    <a:pt x="165226" y="304800"/>
                  </a:lnTo>
                  <a:lnTo>
                    <a:pt x="114300" y="271297"/>
                  </a:lnTo>
                  <a:lnTo>
                    <a:pt x="63373" y="304800"/>
                  </a:lnTo>
                  <a:lnTo>
                    <a:pt x="50926" y="229527"/>
                  </a:lnTo>
                  <a:lnTo>
                    <a:pt x="0" y="196024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6161" y="686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79121" y="60325"/>
                  </a:lnTo>
                  <a:lnTo>
                    <a:pt x="22605" y="60325"/>
                  </a:lnTo>
                  <a:lnTo>
                    <a:pt x="35178" y="135636"/>
                  </a:lnTo>
                  <a:lnTo>
                    <a:pt x="0" y="195961"/>
                  </a:lnTo>
                  <a:lnTo>
                    <a:pt x="50926" y="229488"/>
                  </a:lnTo>
                  <a:lnTo>
                    <a:pt x="63373" y="304800"/>
                  </a:lnTo>
                  <a:lnTo>
                    <a:pt x="114300" y="271272"/>
                  </a:lnTo>
                  <a:lnTo>
                    <a:pt x="165226" y="304800"/>
                  </a:lnTo>
                  <a:lnTo>
                    <a:pt x="177673" y="229488"/>
                  </a:lnTo>
                  <a:lnTo>
                    <a:pt x="228600" y="195961"/>
                  </a:lnTo>
                  <a:lnTo>
                    <a:pt x="193421" y="135636"/>
                  </a:lnTo>
                  <a:lnTo>
                    <a:pt x="205993" y="60325"/>
                  </a:lnTo>
                  <a:lnTo>
                    <a:pt x="149478" y="60325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06161" y="686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5961"/>
                  </a:moveTo>
                  <a:lnTo>
                    <a:pt x="35178" y="135636"/>
                  </a:lnTo>
                  <a:lnTo>
                    <a:pt x="22605" y="60325"/>
                  </a:lnTo>
                  <a:lnTo>
                    <a:pt x="79121" y="60325"/>
                  </a:lnTo>
                  <a:lnTo>
                    <a:pt x="114300" y="0"/>
                  </a:lnTo>
                  <a:lnTo>
                    <a:pt x="149478" y="60325"/>
                  </a:lnTo>
                  <a:lnTo>
                    <a:pt x="205993" y="60325"/>
                  </a:lnTo>
                  <a:lnTo>
                    <a:pt x="193421" y="135636"/>
                  </a:lnTo>
                  <a:lnTo>
                    <a:pt x="228600" y="195961"/>
                  </a:lnTo>
                  <a:lnTo>
                    <a:pt x="177673" y="229488"/>
                  </a:lnTo>
                  <a:lnTo>
                    <a:pt x="165226" y="304800"/>
                  </a:lnTo>
                  <a:lnTo>
                    <a:pt x="114300" y="271272"/>
                  </a:lnTo>
                  <a:lnTo>
                    <a:pt x="63373" y="304800"/>
                  </a:lnTo>
                  <a:lnTo>
                    <a:pt x="50926" y="229488"/>
                  </a:lnTo>
                  <a:lnTo>
                    <a:pt x="0" y="195961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3961" y="43441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56844" y="156844"/>
                  </a:lnTo>
                  <a:lnTo>
                    <a:pt x="0" y="190500"/>
                  </a:lnTo>
                  <a:lnTo>
                    <a:pt x="156844" y="224155"/>
                  </a:lnTo>
                  <a:lnTo>
                    <a:pt x="190500" y="381000"/>
                  </a:lnTo>
                  <a:lnTo>
                    <a:pt x="224155" y="224155"/>
                  </a:lnTo>
                  <a:lnTo>
                    <a:pt x="381000" y="190500"/>
                  </a:lnTo>
                  <a:lnTo>
                    <a:pt x="224155" y="15684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43961" y="43441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156844" y="156844"/>
                  </a:lnTo>
                  <a:lnTo>
                    <a:pt x="190500" y="0"/>
                  </a:lnTo>
                  <a:lnTo>
                    <a:pt x="224155" y="156844"/>
                  </a:lnTo>
                  <a:lnTo>
                    <a:pt x="381000" y="190500"/>
                  </a:lnTo>
                  <a:lnTo>
                    <a:pt x="224155" y="224155"/>
                  </a:lnTo>
                  <a:lnTo>
                    <a:pt x="190500" y="381000"/>
                  </a:lnTo>
                  <a:lnTo>
                    <a:pt x="156844" y="224155"/>
                  </a:lnTo>
                  <a:lnTo>
                    <a:pt x="0" y="190500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1761" y="41917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56845" y="156844"/>
                  </a:lnTo>
                  <a:lnTo>
                    <a:pt x="0" y="190500"/>
                  </a:lnTo>
                  <a:lnTo>
                    <a:pt x="156845" y="224155"/>
                  </a:lnTo>
                  <a:lnTo>
                    <a:pt x="190500" y="381000"/>
                  </a:lnTo>
                  <a:lnTo>
                    <a:pt x="224154" y="224155"/>
                  </a:lnTo>
                  <a:lnTo>
                    <a:pt x="381000" y="190500"/>
                  </a:lnTo>
                  <a:lnTo>
                    <a:pt x="224154" y="15684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91761" y="41917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156845" y="156844"/>
                  </a:lnTo>
                  <a:lnTo>
                    <a:pt x="190500" y="0"/>
                  </a:lnTo>
                  <a:lnTo>
                    <a:pt x="224154" y="156844"/>
                  </a:lnTo>
                  <a:lnTo>
                    <a:pt x="381000" y="190500"/>
                  </a:lnTo>
                  <a:lnTo>
                    <a:pt x="224154" y="224155"/>
                  </a:lnTo>
                  <a:lnTo>
                    <a:pt x="190500" y="381000"/>
                  </a:lnTo>
                  <a:lnTo>
                    <a:pt x="156845" y="224155"/>
                  </a:lnTo>
                  <a:lnTo>
                    <a:pt x="0" y="190500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217" y="762"/>
            <a:ext cx="4965700" cy="436017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6420">
              <a:lnSpc>
                <a:spcPts val="3390"/>
              </a:lnSpc>
            </a:pPr>
            <a:r>
              <a:rPr sz="3300" b="0" spc="-100" dirty="0">
                <a:solidFill>
                  <a:srgbClr val="000000"/>
                </a:solidFill>
              </a:rPr>
              <a:t>PARTS</a:t>
            </a:r>
            <a:r>
              <a:rPr sz="3300" b="0" spc="-35" dirty="0">
                <a:solidFill>
                  <a:srgbClr val="000000"/>
                </a:solidFill>
              </a:rPr>
              <a:t> </a:t>
            </a:r>
            <a:r>
              <a:rPr sz="3300" b="0" dirty="0">
                <a:solidFill>
                  <a:srgbClr val="000000"/>
                </a:solidFill>
              </a:rPr>
              <a:t>OF</a:t>
            </a:r>
            <a:r>
              <a:rPr sz="3300" b="0" spc="-25" dirty="0">
                <a:solidFill>
                  <a:srgbClr val="000000"/>
                </a:solidFill>
              </a:rPr>
              <a:t> </a:t>
            </a:r>
            <a:r>
              <a:rPr sz="3300" b="0" dirty="0">
                <a:solidFill>
                  <a:srgbClr val="000000"/>
                </a:solidFill>
              </a:rPr>
              <a:t>CHORION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3329178" y="1427733"/>
            <a:ext cx="5225415" cy="5440680"/>
            <a:chOff x="1805177" y="1427733"/>
            <a:chExt cx="5225415" cy="5440680"/>
          </a:xfrm>
        </p:grpSpPr>
        <p:sp>
          <p:nvSpPr>
            <p:cNvPr id="4" name="object 4"/>
            <p:cNvSpPr/>
            <p:nvPr/>
          </p:nvSpPr>
          <p:spPr>
            <a:xfrm>
              <a:off x="2484881" y="3429761"/>
              <a:ext cx="457200" cy="3124200"/>
            </a:xfrm>
            <a:custGeom>
              <a:avLst/>
              <a:gdLst/>
              <a:ahLst/>
              <a:cxnLst/>
              <a:rect l="l" t="t" r="r" b="b"/>
              <a:pathLst>
                <a:path w="457200" h="3124200">
                  <a:moveTo>
                    <a:pt x="457200" y="3124200"/>
                  </a:moveTo>
                  <a:lnTo>
                    <a:pt x="411133" y="3118910"/>
                  </a:lnTo>
                  <a:lnTo>
                    <a:pt x="368224" y="3103740"/>
                  </a:lnTo>
                  <a:lnTo>
                    <a:pt x="329393" y="3079736"/>
                  </a:lnTo>
                  <a:lnTo>
                    <a:pt x="295560" y="3047946"/>
                  </a:lnTo>
                  <a:lnTo>
                    <a:pt x="267645" y="3009415"/>
                  </a:lnTo>
                  <a:lnTo>
                    <a:pt x="246566" y="2965190"/>
                  </a:lnTo>
                  <a:lnTo>
                    <a:pt x="233244" y="2916320"/>
                  </a:lnTo>
                  <a:lnTo>
                    <a:pt x="228600" y="2863850"/>
                  </a:lnTo>
                  <a:lnTo>
                    <a:pt x="228600" y="1822450"/>
                  </a:lnTo>
                  <a:lnTo>
                    <a:pt x="223955" y="1769987"/>
                  </a:lnTo>
                  <a:lnTo>
                    <a:pt x="210633" y="1721119"/>
                  </a:lnTo>
                  <a:lnTo>
                    <a:pt x="189554" y="1676896"/>
                  </a:lnTo>
                  <a:lnTo>
                    <a:pt x="161639" y="1638363"/>
                  </a:lnTo>
                  <a:lnTo>
                    <a:pt x="127806" y="1606569"/>
                  </a:lnTo>
                  <a:lnTo>
                    <a:pt x="88975" y="1582562"/>
                  </a:lnTo>
                  <a:lnTo>
                    <a:pt x="46066" y="1567390"/>
                  </a:lnTo>
                  <a:lnTo>
                    <a:pt x="0" y="1562100"/>
                  </a:lnTo>
                  <a:lnTo>
                    <a:pt x="46066" y="1556809"/>
                  </a:lnTo>
                  <a:lnTo>
                    <a:pt x="88975" y="1541637"/>
                  </a:lnTo>
                  <a:lnTo>
                    <a:pt x="127806" y="1517630"/>
                  </a:lnTo>
                  <a:lnTo>
                    <a:pt x="161639" y="1485836"/>
                  </a:lnTo>
                  <a:lnTo>
                    <a:pt x="189554" y="1447303"/>
                  </a:lnTo>
                  <a:lnTo>
                    <a:pt x="210633" y="1403080"/>
                  </a:lnTo>
                  <a:lnTo>
                    <a:pt x="223955" y="1354212"/>
                  </a:lnTo>
                  <a:lnTo>
                    <a:pt x="228600" y="1301750"/>
                  </a:lnTo>
                  <a:lnTo>
                    <a:pt x="228600" y="260350"/>
                  </a:lnTo>
                  <a:lnTo>
                    <a:pt x="233244" y="207887"/>
                  </a:lnTo>
                  <a:lnTo>
                    <a:pt x="246566" y="159019"/>
                  </a:lnTo>
                  <a:lnTo>
                    <a:pt x="267645" y="114796"/>
                  </a:lnTo>
                  <a:lnTo>
                    <a:pt x="295560" y="76263"/>
                  </a:lnTo>
                  <a:lnTo>
                    <a:pt x="329393" y="44469"/>
                  </a:lnTo>
                  <a:lnTo>
                    <a:pt x="368224" y="20462"/>
                  </a:lnTo>
                  <a:lnTo>
                    <a:pt x="411133" y="5290"/>
                  </a:lnTo>
                  <a:lnTo>
                    <a:pt x="457200" y="0"/>
                  </a:lnTo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447798"/>
              <a:ext cx="4495800" cy="5410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04694" y="1437893"/>
              <a:ext cx="4516120" cy="5420360"/>
            </a:xfrm>
            <a:custGeom>
              <a:avLst/>
              <a:gdLst/>
              <a:ahLst/>
              <a:cxnLst/>
              <a:rect l="l" t="t" r="r" b="b"/>
              <a:pathLst>
                <a:path w="4516120" h="5420359">
                  <a:moveTo>
                    <a:pt x="4515611" y="5420106"/>
                  </a:moveTo>
                  <a:lnTo>
                    <a:pt x="4515611" y="0"/>
                  </a:lnTo>
                  <a:lnTo>
                    <a:pt x="0" y="0"/>
                  </a:lnTo>
                  <a:lnTo>
                    <a:pt x="0" y="5420106"/>
                  </a:lnTo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5177" y="6153149"/>
              <a:ext cx="2615565" cy="462280"/>
            </a:xfrm>
            <a:custGeom>
              <a:avLst/>
              <a:gdLst/>
              <a:ahLst/>
              <a:cxnLst/>
              <a:rect l="l" t="t" r="r" b="b"/>
              <a:pathLst>
                <a:path w="2615565" h="462279">
                  <a:moveTo>
                    <a:pt x="261518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615183" y="461772"/>
                  </a:lnTo>
                  <a:lnTo>
                    <a:pt x="2615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77162" y="686562"/>
            <a:ext cx="2057400" cy="1142620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63855" marR="356870" indent="-1270" algn="ctr">
              <a:spcBef>
                <a:spcPts val="270"/>
              </a:spcBef>
            </a:pPr>
            <a:r>
              <a:rPr sz="2400" dirty="0">
                <a:latin typeface="Times New Roman"/>
                <a:cs typeface="Times New Roman"/>
              </a:rPr>
              <a:t>1-Chorion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laeve</a:t>
            </a:r>
            <a:r>
              <a:rPr sz="2400" dirty="0">
                <a:latin typeface="SimSun"/>
                <a:cs typeface="SimSun"/>
              </a:rPr>
              <a:t>： </a:t>
            </a:r>
            <a:r>
              <a:rPr sz="2400" spc="5" dirty="0">
                <a:latin typeface="SimSun"/>
                <a:cs typeface="SimSu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adjacent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9177" y="6153150"/>
            <a:ext cx="801370" cy="405880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96875">
              <a:spcBef>
                <a:spcPts val="285"/>
              </a:spcBef>
            </a:pPr>
            <a:r>
              <a:rPr sz="2400" b="1" spc="-5" dirty="0">
                <a:latin typeface="Times New Roman"/>
                <a:cs typeface="Times New Roman"/>
              </a:rPr>
              <a:t>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8695" y="6153150"/>
            <a:ext cx="1915795" cy="405880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5725">
              <a:spcBef>
                <a:spcPts val="285"/>
              </a:spcBef>
            </a:pPr>
            <a:r>
              <a:rPr sz="2400" b="1" spc="-5" dirty="0">
                <a:latin typeface="Times New Roman"/>
                <a:cs typeface="Times New Roman"/>
              </a:rPr>
              <a:t>orion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laeve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53655" y="1819655"/>
            <a:ext cx="1925320" cy="850900"/>
            <a:chOff x="5629655" y="1819655"/>
            <a:chExt cx="1925320" cy="850900"/>
          </a:xfrm>
        </p:grpSpPr>
        <p:sp>
          <p:nvSpPr>
            <p:cNvPr id="12" name="object 12"/>
            <p:cNvSpPr/>
            <p:nvPr/>
          </p:nvSpPr>
          <p:spPr>
            <a:xfrm>
              <a:off x="5639561" y="1829561"/>
              <a:ext cx="1905000" cy="830580"/>
            </a:xfrm>
            <a:custGeom>
              <a:avLst/>
              <a:gdLst/>
              <a:ahLst/>
              <a:cxnLst/>
              <a:rect l="l" t="t" r="r" b="b"/>
              <a:pathLst>
                <a:path w="1905000" h="830580">
                  <a:moveTo>
                    <a:pt x="1904999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1904999" y="830580"/>
                  </a:lnTo>
                  <a:lnTo>
                    <a:pt x="1904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39561" y="1829561"/>
              <a:ext cx="1905000" cy="830580"/>
            </a:xfrm>
            <a:custGeom>
              <a:avLst/>
              <a:gdLst/>
              <a:ahLst/>
              <a:cxnLst/>
              <a:rect l="l" t="t" r="r" b="b"/>
              <a:pathLst>
                <a:path w="1905000" h="830580">
                  <a:moveTo>
                    <a:pt x="0" y="830580"/>
                  </a:moveTo>
                  <a:lnTo>
                    <a:pt x="1904999" y="830580"/>
                  </a:lnTo>
                  <a:lnTo>
                    <a:pt x="1904999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93940" y="1851786"/>
            <a:ext cx="1442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Chorion </a:t>
            </a:r>
            <a:r>
              <a:rPr sz="2400" b="1" dirty="0">
                <a:latin typeface="Times New Roman"/>
                <a:cs typeface="Times New Roman"/>
              </a:rPr>
              <a:t> f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ondosu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7162" y="3015233"/>
            <a:ext cx="2057400" cy="1142620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5735" marR="161290" indent="-1270" algn="ctr">
              <a:spcBef>
                <a:spcPts val="270"/>
              </a:spcBef>
            </a:pPr>
            <a:r>
              <a:rPr sz="2400" b="1" spc="-5" dirty="0">
                <a:latin typeface="Times New Roman"/>
                <a:cs typeface="Times New Roman"/>
              </a:rPr>
              <a:t>2-Chorion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ondosum</a:t>
            </a:r>
            <a:r>
              <a:rPr sz="2400" spc="-5" dirty="0">
                <a:latin typeface="SimSun"/>
                <a:cs typeface="SimSun"/>
              </a:rPr>
              <a:t>：  </a:t>
            </a:r>
            <a:r>
              <a:rPr sz="2400" b="1" dirty="0">
                <a:latin typeface="Times New Roman"/>
                <a:cs typeface="Times New Roman"/>
              </a:rPr>
              <a:t>adjacent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0555" y="6657681"/>
            <a:ext cx="31115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i="1" spc="-75" dirty="0">
                <a:latin typeface="Trebuchet MS"/>
                <a:cs typeface="Trebuchet MS"/>
              </a:rPr>
              <a:t>shatarat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377" y="836675"/>
            <a:ext cx="6120383" cy="4896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488937"/>
            <a:ext cx="3574055" cy="1144544"/>
          </a:xfrm>
          <a:prstGeom prst="rect">
            <a:avLst/>
          </a:prstGeom>
          <a:ln w="19811">
            <a:solidFill>
              <a:srgbClr val="1AB39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8110" marR="114935" algn="ctr">
              <a:lnSpc>
                <a:spcPct val="100299"/>
              </a:lnSpc>
              <a:spcBef>
                <a:spcPts val="285"/>
              </a:spcBef>
            </a:pP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fourth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months,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decidua </a:t>
            </a:r>
            <a:r>
              <a:rPr sz="1800" b="0" spc="-4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decidual septa, which 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intervillous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</p:txBody>
      </p:sp>
      <p:sp>
        <p:nvSpPr>
          <p:cNvPr id="4" name="object 4"/>
          <p:cNvSpPr/>
          <p:nvPr/>
        </p:nvSpPr>
        <p:spPr>
          <a:xfrm>
            <a:off x="4152138" y="1558289"/>
            <a:ext cx="1584960" cy="502920"/>
          </a:xfrm>
          <a:custGeom>
            <a:avLst/>
            <a:gdLst/>
            <a:ahLst/>
            <a:cxnLst/>
            <a:rect l="l" t="t" r="r" b="b"/>
            <a:pathLst>
              <a:path w="1584960" h="502919">
                <a:moveTo>
                  <a:pt x="0" y="251460"/>
                </a:moveTo>
                <a:lnTo>
                  <a:pt x="11477" y="208563"/>
                </a:lnTo>
                <a:lnTo>
                  <a:pt x="44642" y="168025"/>
                </a:lnTo>
                <a:lnTo>
                  <a:pt x="97589" y="130448"/>
                </a:lnTo>
                <a:lnTo>
                  <a:pt x="168416" y="96436"/>
                </a:lnTo>
                <a:lnTo>
                  <a:pt x="209939" y="80954"/>
                </a:lnTo>
                <a:lnTo>
                  <a:pt x="255218" y="66590"/>
                </a:lnTo>
                <a:lnTo>
                  <a:pt x="304015" y="53417"/>
                </a:lnTo>
                <a:lnTo>
                  <a:pt x="356092" y="41513"/>
                </a:lnTo>
                <a:lnTo>
                  <a:pt x="411210" y="30951"/>
                </a:lnTo>
                <a:lnTo>
                  <a:pt x="469133" y="21807"/>
                </a:lnTo>
                <a:lnTo>
                  <a:pt x="529622" y="14157"/>
                </a:lnTo>
                <a:lnTo>
                  <a:pt x="592439" y="8076"/>
                </a:lnTo>
                <a:lnTo>
                  <a:pt x="657347" y="3639"/>
                </a:lnTo>
                <a:lnTo>
                  <a:pt x="724106" y="922"/>
                </a:lnTo>
                <a:lnTo>
                  <a:pt x="792479" y="0"/>
                </a:lnTo>
                <a:lnTo>
                  <a:pt x="860853" y="922"/>
                </a:lnTo>
                <a:lnTo>
                  <a:pt x="927612" y="3639"/>
                </a:lnTo>
                <a:lnTo>
                  <a:pt x="992520" y="8076"/>
                </a:lnTo>
                <a:lnTo>
                  <a:pt x="1055337" y="14157"/>
                </a:lnTo>
                <a:lnTo>
                  <a:pt x="1115826" y="21807"/>
                </a:lnTo>
                <a:lnTo>
                  <a:pt x="1173749" y="30951"/>
                </a:lnTo>
                <a:lnTo>
                  <a:pt x="1228867" y="41513"/>
                </a:lnTo>
                <a:lnTo>
                  <a:pt x="1280944" y="53417"/>
                </a:lnTo>
                <a:lnTo>
                  <a:pt x="1329741" y="66590"/>
                </a:lnTo>
                <a:lnTo>
                  <a:pt x="1375020" y="80954"/>
                </a:lnTo>
                <a:lnTo>
                  <a:pt x="1416543" y="96436"/>
                </a:lnTo>
                <a:lnTo>
                  <a:pt x="1454072" y="112959"/>
                </a:lnTo>
                <a:lnTo>
                  <a:pt x="1516197" y="148829"/>
                </a:lnTo>
                <a:lnTo>
                  <a:pt x="1559491" y="187961"/>
                </a:lnTo>
                <a:lnTo>
                  <a:pt x="1582050" y="229754"/>
                </a:lnTo>
                <a:lnTo>
                  <a:pt x="1584960" y="251460"/>
                </a:lnTo>
                <a:lnTo>
                  <a:pt x="1582050" y="273165"/>
                </a:lnTo>
                <a:lnTo>
                  <a:pt x="1559491" y="314958"/>
                </a:lnTo>
                <a:lnTo>
                  <a:pt x="1516197" y="354090"/>
                </a:lnTo>
                <a:lnTo>
                  <a:pt x="1454072" y="389960"/>
                </a:lnTo>
                <a:lnTo>
                  <a:pt x="1416543" y="406483"/>
                </a:lnTo>
                <a:lnTo>
                  <a:pt x="1375020" y="421965"/>
                </a:lnTo>
                <a:lnTo>
                  <a:pt x="1329741" y="436329"/>
                </a:lnTo>
                <a:lnTo>
                  <a:pt x="1280944" y="449502"/>
                </a:lnTo>
                <a:lnTo>
                  <a:pt x="1228867" y="461406"/>
                </a:lnTo>
                <a:lnTo>
                  <a:pt x="1173749" y="471968"/>
                </a:lnTo>
                <a:lnTo>
                  <a:pt x="1115826" y="481112"/>
                </a:lnTo>
                <a:lnTo>
                  <a:pt x="1055337" y="488762"/>
                </a:lnTo>
                <a:lnTo>
                  <a:pt x="992520" y="494843"/>
                </a:lnTo>
                <a:lnTo>
                  <a:pt x="927612" y="499280"/>
                </a:lnTo>
                <a:lnTo>
                  <a:pt x="860853" y="501997"/>
                </a:lnTo>
                <a:lnTo>
                  <a:pt x="792479" y="502920"/>
                </a:lnTo>
                <a:lnTo>
                  <a:pt x="724106" y="501997"/>
                </a:lnTo>
                <a:lnTo>
                  <a:pt x="657347" y="499280"/>
                </a:lnTo>
                <a:lnTo>
                  <a:pt x="592439" y="494843"/>
                </a:lnTo>
                <a:lnTo>
                  <a:pt x="529622" y="488762"/>
                </a:lnTo>
                <a:lnTo>
                  <a:pt x="469133" y="481112"/>
                </a:lnTo>
                <a:lnTo>
                  <a:pt x="411210" y="471968"/>
                </a:lnTo>
                <a:lnTo>
                  <a:pt x="356092" y="461406"/>
                </a:lnTo>
                <a:lnTo>
                  <a:pt x="304015" y="449502"/>
                </a:lnTo>
                <a:lnTo>
                  <a:pt x="255218" y="436329"/>
                </a:lnTo>
                <a:lnTo>
                  <a:pt x="209939" y="421965"/>
                </a:lnTo>
                <a:lnTo>
                  <a:pt x="168416" y="406483"/>
                </a:lnTo>
                <a:lnTo>
                  <a:pt x="130887" y="389960"/>
                </a:lnTo>
                <a:lnTo>
                  <a:pt x="68762" y="354090"/>
                </a:lnTo>
                <a:lnTo>
                  <a:pt x="25468" y="314958"/>
                </a:lnTo>
                <a:lnTo>
                  <a:pt x="2909" y="273165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733" y="3301736"/>
            <a:ext cx="266065" cy="113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650" i="1" spc="-75" dirty="0">
                <a:latin typeface="Trebuchet MS"/>
                <a:cs typeface="Trebuchet MS"/>
              </a:rPr>
              <a:t>shatarat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255" y="1557527"/>
            <a:ext cx="6445250" cy="4272280"/>
            <a:chOff x="143255" y="1557527"/>
            <a:chExt cx="6445250" cy="4272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1557527"/>
              <a:ext cx="6444996" cy="42717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3434" y="1716785"/>
              <a:ext cx="1007744" cy="576580"/>
            </a:xfrm>
            <a:custGeom>
              <a:avLst/>
              <a:gdLst/>
              <a:ahLst/>
              <a:cxnLst/>
              <a:rect l="l" t="t" r="r" b="b"/>
              <a:pathLst>
                <a:path w="1007745" h="576580">
                  <a:moveTo>
                    <a:pt x="0" y="288036"/>
                  </a:moveTo>
                  <a:lnTo>
                    <a:pt x="13305" y="221975"/>
                  </a:lnTo>
                  <a:lnTo>
                    <a:pt x="51202" y="161341"/>
                  </a:lnTo>
                  <a:lnTo>
                    <a:pt x="78428" y="133599"/>
                  </a:lnTo>
                  <a:lnTo>
                    <a:pt x="110667" y="107861"/>
                  </a:lnTo>
                  <a:lnTo>
                    <a:pt x="147542" y="84343"/>
                  </a:lnTo>
                  <a:lnTo>
                    <a:pt x="188673" y="63261"/>
                  </a:lnTo>
                  <a:lnTo>
                    <a:pt x="233684" y="44830"/>
                  </a:lnTo>
                  <a:lnTo>
                    <a:pt x="282195" y="29267"/>
                  </a:lnTo>
                  <a:lnTo>
                    <a:pt x="333829" y="16786"/>
                  </a:lnTo>
                  <a:lnTo>
                    <a:pt x="388206" y="7604"/>
                  </a:lnTo>
                  <a:lnTo>
                    <a:pt x="444950" y="1937"/>
                  </a:lnTo>
                  <a:lnTo>
                    <a:pt x="503681" y="0"/>
                  </a:lnTo>
                  <a:lnTo>
                    <a:pt x="562413" y="1937"/>
                  </a:lnTo>
                  <a:lnTo>
                    <a:pt x="619157" y="7604"/>
                  </a:lnTo>
                  <a:lnTo>
                    <a:pt x="673534" y="16786"/>
                  </a:lnTo>
                  <a:lnTo>
                    <a:pt x="725168" y="29267"/>
                  </a:lnTo>
                  <a:lnTo>
                    <a:pt x="773679" y="44830"/>
                  </a:lnTo>
                  <a:lnTo>
                    <a:pt x="818690" y="63261"/>
                  </a:lnTo>
                  <a:lnTo>
                    <a:pt x="859821" y="84343"/>
                  </a:lnTo>
                  <a:lnTo>
                    <a:pt x="896696" y="107861"/>
                  </a:lnTo>
                  <a:lnTo>
                    <a:pt x="928935" y="133599"/>
                  </a:lnTo>
                  <a:lnTo>
                    <a:pt x="956161" y="161341"/>
                  </a:lnTo>
                  <a:lnTo>
                    <a:pt x="994058" y="221975"/>
                  </a:lnTo>
                  <a:lnTo>
                    <a:pt x="1007363" y="288036"/>
                  </a:lnTo>
                  <a:lnTo>
                    <a:pt x="1003974" y="321636"/>
                  </a:lnTo>
                  <a:lnTo>
                    <a:pt x="977995" y="385199"/>
                  </a:lnTo>
                  <a:lnTo>
                    <a:pt x="928935" y="442472"/>
                  </a:lnTo>
                  <a:lnTo>
                    <a:pt x="896696" y="468210"/>
                  </a:lnTo>
                  <a:lnTo>
                    <a:pt x="859821" y="491728"/>
                  </a:lnTo>
                  <a:lnTo>
                    <a:pt x="818690" y="512810"/>
                  </a:lnTo>
                  <a:lnTo>
                    <a:pt x="773679" y="531241"/>
                  </a:lnTo>
                  <a:lnTo>
                    <a:pt x="725168" y="546804"/>
                  </a:lnTo>
                  <a:lnTo>
                    <a:pt x="673534" y="559285"/>
                  </a:lnTo>
                  <a:lnTo>
                    <a:pt x="619157" y="568467"/>
                  </a:lnTo>
                  <a:lnTo>
                    <a:pt x="562413" y="574134"/>
                  </a:lnTo>
                  <a:lnTo>
                    <a:pt x="503681" y="576072"/>
                  </a:lnTo>
                  <a:lnTo>
                    <a:pt x="444950" y="574134"/>
                  </a:lnTo>
                  <a:lnTo>
                    <a:pt x="388206" y="568467"/>
                  </a:lnTo>
                  <a:lnTo>
                    <a:pt x="333829" y="559285"/>
                  </a:lnTo>
                  <a:lnTo>
                    <a:pt x="282195" y="546804"/>
                  </a:lnTo>
                  <a:lnTo>
                    <a:pt x="233684" y="531241"/>
                  </a:lnTo>
                  <a:lnTo>
                    <a:pt x="188673" y="512810"/>
                  </a:lnTo>
                  <a:lnTo>
                    <a:pt x="147542" y="491728"/>
                  </a:lnTo>
                  <a:lnTo>
                    <a:pt x="110667" y="468210"/>
                  </a:lnTo>
                  <a:lnTo>
                    <a:pt x="78428" y="442472"/>
                  </a:lnTo>
                  <a:lnTo>
                    <a:pt x="51202" y="414730"/>
                  </a:lnTo>
                  <a:lnTo>
                    <a:pt x="13305" y="354096"/>
                  </a:lnTo>
                  <a:lnTo>
                    <a:pt x="0" y="288036"/>
                  </a:lnTo>
                  <a:close/>
                </a:path>
              </a:pathLst>
            </a:custGeom>
            <a:ln w="19811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200" y="761"/>
            <a:ext cx="8471153" cy="1431161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90170"/>
            <a:r>
              <a:rPr dirty="0">
                <a:latin typeface="Times New Roman"/>
                <a:cs typeface="Times New Roman"/>
              </a:rPr>
              <a:t>As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result of this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septum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formation,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placenta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divided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number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compartments,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</a:p>
          <a:p>
            <a:pPr marL="433070">
              <a:spcBef>
                <a:spcPts val="360"/>
              </a:spcBef>
            </a:pP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Cotyledons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3014" y="2004823"/>
            <a:ext cx="2339340" cy="4247515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00405" marR="532130" indent="-158750">
              <a:spcBef>
                <a:spcPts val="235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36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full </a:t>
            </a:r>
            <a:r>
              <a:rPr sz="3600" b="1" spc="-890" dirty="0"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term</a:t>
            </a:r>
            <a:endParaRPr sz="3600">
              <a:latin typeface="Times New Roman"/>
              <a:cs typeface="Times New Roman"/>
            </a:endParaRPr>
          </a:p>
          <a:p>
            <a:pPr marL="99695" marR="91440" indent="325755" algn="just">
              <a:spcBef>
                <a:spcPts val="60"/>
              </a:spcBef>
              <a:buSzPct val="94444"/>
              <a:buFont typeface="Wingdings"/>
              <a:buChar char=""/>
              <a:tabLst>
                <a:tab pos="608330" algn="l"/>
              </a:tabLst>
            </a:pPr>
            <a:r>
              <a:rPr dirty="0">
                <a:latin typeface="Times New Roman"/>
                <a:cs typeface="Times New Roman"/>
              </a:rPr>
              <a:t>the placenta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 discoid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diameter</a:t>
            </a:r>
            <a:endParaRPr>
              <a:latin typeface="Times New Roman"/>
              <a:cs typeface="Times New Roman"/>
            </a:endParaRPr>
          </a:p>
          <a:p>
            <a:pPr marL="503555" algn="just"/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15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25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  <a:p>
            <a:pPr marL="198755" marR="189230" indent="28575" algn="just">
              <a:spcBef>
                <a:spcPts val="5"/>
              </a:spcBef>
              <a:buSzPct val="94444"/>
              <a:buFont typeface="Wingdings"/>
              <a:buChar char=""/>
              <a:tabLst>
                <a:tab pos="410209" algn="l"/>
              </a:tabLst>
            </a:pP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approximately 3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cm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thick,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weighs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500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600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  <a:p>
            <a:pPr marL="122555" marR="119380" indent="124460" algn="just">
              <a:buSzPct val="94444"/>
              <a:buFont typeface="Wingdings"/>
              <a:buChar char=""/>
              <a:tabLst>
                <a:tab pos="485775" algn="l"/>
              </a:tabLst>
            </a:pPr>
            <a:r>
              <a:rPr dirty="0">
                <a:latin typeface="Times New Roman"/>
                <a:cs typeface="Times New Roman"/>
              </a:rPr>
              <a:t>approximately 30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minutes </a:t>
            </a:r>
            <a:r>
              <a:rPr dirty="0">
                <a:latin typeface="Times New Roman"/>
                <a:cs typeface="Times New Roman"/>
              </a:rPr>
              <a:t>after birth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child,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expelled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uterine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cavity</a:t>
            </a:r>
            <a:endParaRPr>
              <a:latin typeface="Times New Roman"/>
              <a:cs typeface="Times New Roman"/>
            </a:endParaRPr>
          </a:p>
          <a:p>
            <a:pPr marL="422275" algn="just"/>
            <a:r>
              <a:rPr dirty="0">
                <a:latin typeface="Times New Roman"/>
                <a:cs typeface="Times New Roman"/>
              </a:rPr>
              <a:t>as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afterbirth.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0440" y="5220755"/>
            <a:ext cx="31115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i="1" spc="-75" dirty="0">
                <a:latin typeface="Trebuchet MS"/>
                <a:cs typeface="Trebuchet MS"/>
              </a:rPr>
              <a:t>shatarat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51100"/>
            <a:ext cx="3962400" cy="2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9166" y="1033018"/>
            <a:ext cx="7665084" cy="5791835"/>
            <a:chOff x="1455166" y="1033017"/>
            <a:chExt cx="7665084" cy="5791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232" y="1053083"/>
              <a:ext cx="6481572" cy="50507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65326" y="1043177"/>
              <a:ext cx="6501765" cy="5131435"/>
            </a:xfrm>
            <a:custGeom>
              <a:avLst/>
              <a:gdLst/>
              <a:ahLst/>
              <a:cxnLst/>
              <a:rect l="l" t="t" r="r" b="b"/>
              <a:pathLst>
                <a:path w="6501765" h="5131435">
                  <a:moveTo>
                    <a:pt x="0" y="5131308"/>
                  </a:moveTo>
                  <a:lnTo>
                    <a:pt x="6501383" y="5131308"/>
                  </a:lnTo>
                  <a:lnTo>
                    <a:pt x="6501383" y="0"/>
                  </a:lnTo>
                  <a:lnTo>
                    <a:pt x="0" y="0"/>
                  </a:lnTo>
                  <a:lnTo>
                    <a:pt x="0" y="5131308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2910" y="6014465"/>
              <a:ext cx="4876800" cy="800100"/>
            </a:xfrm>
            <a:custGeom>
              <a:avLst/>
              <a:gdLst/>
              <a:ahLst/>
              <a:cxnLst/>
              <a:rect l="l" t="t" r="r" b="b"/>
              <a:pathLst>
                <a:path w="4876800" h="800100">
                  <a:moveTo>
                    <a:pt x="4876799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876799" y="800100"/>
                  </a:lnTo>
                  <a:lnTo>
                    <a:pt x="4876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2910" y="6014465"/>
              <a:ext cx="4876800" cy="800100"/>
            </a:xfrm>
            <a:custGeom>
              <a:avLst/>
              <a:gdLst/>
              <a:ahLst/>
              <a:cxnLst/>
              <a:rect l="l" t="t" r="r" b="b"/>
              <a:pathLst>
                <a:path w="4876800" h="800100">
                  <a:moveTo>
                    <a:pt x="0" y="800100"/>
                  </a:moveTo>
                  <a:lnTo>
                    <a:pt x="4876799" y="800100"/>
                  </a:lnTo>
                  <a:lnTo>
                    <a:pt x="4876799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0326" y="6027655"/>
            <a:ext cx="20294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(2)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outer</a:t>
            </a:r>
            <a:r>
              <a:rPr sz="1900" b="1" i="1" spc="-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zone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3690" y="6309766"/>
            <a:ext cx="4600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SYNCY</a:t>
            </a:r>
            <a:r>
              <a:rPr sz="2800" b="1" spc="-20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IOTR</a:t>
            </a:r>
            <a:r>
              <a:rPr sz="2800" b="1" spc="-20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PHOBLAST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3601" y="114785"/>
            <a:ext cx="5724525" cy="371254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32384" rIns="0" bIns="0" rtlCol="0" anchor="ctr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2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trophoblast</a:t>
            </a:r>
            <a:r>
              <a:rPr sz="22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differentiates</a:t>
            </a:r>
            <a:r>
              <a:rPr sz="2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22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</a:t>
            </a:r>
            <a:r>
              <a:rPr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4602" y="1331722"/>
            <a:ext cx="2936240" cy="636270"/>
            <a:chOff x="-9398" y="1331722"/>
            <a:chExt cx="2936240" cy="636270"/>
          </a:xfrm>
        </p:grpSpPr>
        <p:sp>
          <p:nvSpPr>
            <p:cNvPr id="11" name="object 11"/>
            <p:cNvSpPr/>
            <p:nvPr/>
          </p:nvSpPr>
          <p:spPr>
            <a:xfrm>
              <a:off x="762" y="1341882"/>
              <a:ext cx="2915920" cy="615950"/>
            </a:xfrm>
            <a:custGeom>
              <a:avLst/>
              <a:gdLst/>
              <a:ahLst/>
              <a:cxnLst/>
              <a:rect l="l" t="t" r="r" b="b"/>
              <a:pathLst>
                <a:path w="2915920" h="615950">
                  <a:moveTo>
                    <a:pt x="2915412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2915412" y="615696"/>
                  </a:lnTo>
                  <a:lnTo>
                    <a:pt x="2915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1341882"/>
              <a:ext cx="2915920" cy="615950"/>
            </a:xfrm>
            <a:custGeom>
              <a:avLst/>
              <a:gdLst/>
              <a:ahLst/>
              <a:cxnLst/>
              <a:rect l="l" t="t" r="r" b="b"/>
              <a:pathLst>
                <a:path w="2915920" h="615950">
                  <a:moveTo>
                    <a:pt x="0" y="615696"/>
                  </a:moveTo>
                  <a:lnTo>
                    <a:pt x="2915412" y="615696"/>
                  </a:lnTo>
                  <a:lnTo>
                    <a:pt x="2915412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4669" y="1578483"/>
              <a:ext cx="676910" cy="17145"/>
            </a:xfrm>
            <a:custGeom>
              <a:avLst/>
              <a:gdLst/>
              <a:ahLst/>
              <a:cxnLst/>
              <a:rect l="l" t="t" r="r" b="b"/>
              <a:pathLst>
                <a:path w="676910" h="17144">
                  <a:moveTo>
                    <a:pt x="676656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676656" y="16763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35354" y="1358400"/>
            <a:ext cx="2694305" cy="551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1500">
              <a:lnSpc>
                <a:spcPts val="1725"/>
              </a:lnSpc>
              <a:spcBef>
                <a:spcPts val="130"/>
              </a:spcBef>
            </a:pPr>
            <a:r>
              <a:rPr sz="1400" b="1" dirty="0">
                <a:latin typeface="Times New Roman"/>
                <a:cs typeface="Times New Roman"/>
              </a:rPr>
              <a:t>(1)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an</a:t>
            </a:r>
            <a:r>
              <a:rPr sz="1450" b="1" i="1" spc="-40" dirty="0">
                <a:latin typeface="Times New Roman"/>
                <a:cs typeface="Times New Roman"/>
              </a:rPr>
              <a:t> </a:t>
            </a:r>
            <a:r>
              <a:rPr sz="1450" b="1" i="1" spc="-10" dirty="0">
                <a:latin typeface="Times New Roman"/>
                <a:cs typeface="Times New Roman"/>
              </a:rPr>
              <a:t>inner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layer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2385"/>
              </a:lnSpc>
            </a:pP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45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OTROPHOBLAST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31411" y="35052"/>
            <a:ext cx="5922645" cy="5983605"/>
            <a:chOff x="2907410" y="35051"/>
            <a:chExt cx="5922645" cy="5983605"/>
          </a:xfrm>
        </p:grpSpPr>
        <p:sp>
          <p:nvSpPr>
            <p:cNvPr id="16" name="object 16"/>
            <p:cNvSpPr/>
            <p:nvPr/>
          </p:nvSpPr>
          <p:spPr>
            <a:xfrm>
              <a:off x="6021958" y="44576"/>
              <a:ext cx="2799080" cy="2594610"/>
            </a:xfrm>
            <a:custGeom>
              <a:avLst/>
              <a:gdLst/>
              <a:ahLst/>
              <a:cxnLst/>
              <a:rect l="l" t="t" r="r" b="b"/>
              <a:pathLst>
                <a:path w="2799079" h="2594610">
                  <a:moveTo>
                    <a:pt x="248665" y="0"/>
                  </a:moveTo>
                  <a:lnTo>
                    <a:pt x="0" y="273176"/>
                  </a:lnTo>
                  <a:lnTo>
                    <a:pt x="2549906" y="2594610"/>
                  </a:lnTo>
                  <a:lnTo>
                    <a:pt x="2798571" y="2321560"/>
                  </a:lnTo>
                  <a:lnTo>
                    <a:pt x="248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1958" y="44576"/>
              <a:ext cx="2799080" cy="2594610"/>
            </a:xfrm>
            <a:custGeom>
              <a:avLst/>
              <a:gdLst/>
              <a:ahLst/>
              <a:cxnLst/>
              <a:rect l="l" t="t" r="r" b="b"/>
              <a:pathLst>
                <a:path w="2799079" h="2594610">
                  <a:moveTo>
                    <a:pt x="248665" y="0"/>
                  </a:moveTo>
                  <a:lnTo>
                    <a:pt x="2798571" y="2321560"/>
                  </a:lnTo>
                  <a:lnTo>
                    <a:pt x="2549906" y="2594610"/>
                  </a:lnTo>
                  <a:lnTo>
                    <a:pt x="0" y="273176"/>
                  </a:lnTo>
                  <a:lnTo>
                    <a:pt x="248665" y="0"/>
                  </a:lnTo>
                  <a:close/>
                </a:path>
              </a:pathLst>
            </a:custGeom>
            <a:ln w="19050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007" y="245727"/>
              <a:ext cx="2464816" cy="22213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07411" y="1645157"/>
              <a:ext cx="3771900" cy="4373880"/>
            </a:xfrm>
            <a:custGeom>
              <a:avLst/>
              <a:gdLst/>
              <a:ahLst/>
              <a:cxnLst/>
              <a:rect l="l" t="t" r="r" b="b"/>
              <a:pathLst>
                <a:path w="3771900" h="4373880">
                  <a:moveTo>
                    <a:pt x="1382522" y="2538603"/>
                  </a:moveTo>
                  <a:lnTo>
                    <a:pt x="1378331" y="2534031"/>
                  </a:lnTo>
                  <a:lnTo>
                    <a:pt x="1372870" y="2533650"/>
                  </a:lnTo>
                  <a:lnTo>
                    <a:pt x="1367409" y="2533396"/>
                  </a:lnTo>
                  <a:lnTo>
                    <a:pt x="1362710" y="2537587"/>
                  </a:lnTo>
                  <a:lnTo>
                    <a:pt x="1362392" y="2544064"/>
                  </a:lnTo>
                  <a:lnTo>
                    <a:pt x="1359852" y="2594610"/>
                  </a:lnTo>
                  <a:lnTo>
                    <a:pt x="17526" y="0"/>
                  </a:lnTo>
                  <a:lnTo>
                    <a:pt x="0" y="9144"/>
                  </a:lnTo>
                  <a:lnTo>
                    <a:pt x="1342301" y="2603703"/>
                  </a:lnTo>
                  <a:lnTo>
                    <a:pt x="1294130" y="2573147"/>
                  </a:lnTo>
                  <a:lnTo>
                    <a:pt x="1288034" y="2574544"/>
                  </a:lnTo>
                  <a:lnTo>
                    <a:pt x="1284986" y="2579116"/>
                  </a:lnTo>
                  <a:lnTo>
                    <a:pt x="1282065" y="2583815"/>
                  </a:lnTo>
                  <a:lnTo>
                    <a:pt x="1283462" y="2589911"/>
                  </a:lnTo>
                  <a:lnTo>
                    <a:pt x="1288161" y="2592832"/>
                  </a:lnTo>
                  <a:lnTo>
                    <a:pt x="1376934" y="2649220"/>
                  </a:lnTo>
                  <a:lnTo>
                    <a:pt x="1377581" y="2636266"/>
                  </a:lnTo>
                  <a:lnTo>
                    <a:pt x="1382306" y="2543048"/>
                  </a:lnTo>
                  <a:lnTo>
                    <a:pt x="1382522" y="2538603"/>
                  </a:lnTo>
                  <a:close/>
                </a:path>
                <a:path w="3771900" h="4373880">
                  <a:moveTo>
                    <a:pt x="3771646" y="4365002"/>
                  </a:moveTo>
                  <a:lnTo>
                    <a:pt x="2705100" y="2047862"/>
                  </a:lnTo>
                  <a:lnTo>
                    <a:pt x="2747518" y="2077593"/>
                  </a:lnTo>
                  <a:lnTo>
                    <a:pt x="2751963" y="2080768"/>
                  </a:lnTo>
                  <a:lnTo>
                    <a:pt x="2758186" y="2079625"/>
                  </a:lnTo>
                  <a:lnTo>
                    <a:pt x="2761234" y="2075180"/>
                  </a:lnTo>
                  <a:lnTo>
                    <a:pt x="2764409" y="2070608"/>
                  </a:lnTo>
                  <a:lnTo>
                    <a:pt x="2763266" y="2064512"/>
                  </a:lnTo>
                  <a:lnTo>
                    <a:pt x="2758821" y="2061337"/>
                  </a:lnTo>
                  <a:lnTo>
                    <a:pt x="2692285" y="2014728"/>
                  </a:lnTo>
                  <a:lnTo>
                    <a:pt x="2672715" y="2001012"/>
                  </a:lnTo>
                  <a:lnTo>
                    <a:pt x="2662555" y="2105660"/>
                  </a:lnTo>
                  <a:lnTo>
                    <a:pt x="2662047" y="2111121"/>
                  </a:lnTo>
                  <a:lnTo>
                    <a:pt x="2665984" y="2115947"/>
                  </a:lnTo>
                  <a:lnTo>
                    <a:pt x="2676906" y="2116963"/>
                  </a:lnTo>
                  <a:lnTo>
                    <a:pt x="2681732" y="2113026"/>
                  </a:lnTo>
                  <a:lnTo>
                    <a:pt x="2682240" y="2107565"/>
                  </a:lnTo>
                  <a:lnTo>
                    <a:pt x="2687218" y="2056168"/>
                  </a:lnTo>
                  <a:lnTo>
                    <a:pt x="3753739" y="4373283"/>
                  </a:lnTo>
                  <a:lnTo>
                    <a:pt x="3771646" y="4365002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7690" y="0"/>
            <a:ext cx="8830310" cy="6877684"/>
            <a:chOff x="313690" y="0"/>
            <a:chExt cx="8830310" cy="68776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0"/>
              <a:ext cx="48768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57293" y="758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0"/>
                  </a:moveTo>
                  <a:lnTo>
                    <a:pt x="0" y="6857241"/>
                  </a:lnTo>
                </a:path>
              </a:pathLst>
            </a:custGeom>
            <a:ln w="19812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50" y="1581150"/>
              <a:ext cx="3493135" cy="1478280"/>
            </a:xfrm>
            <a:custGeom>
              <a:avLst/>
              <a:gdLst/>
              <a:ahLst/>
              <a:cxnLst/>
              <a:rect l="l" t="t" r="r" b="b"/>
              <a:pathLst>
                <a:path w="3493135" h="1478280">
                  <a:moveTo>
                    <a:pt x="0" y="1478279"/>
                  </a:moveTo>
                  <a:lnTo>
                    <a:pt x="3493008" y="1478279"/>
                  </a:lnTo>
                  <a:lnTo>
                    <a:pt x="3493008" y="0"/>
                  </a:lnTo>
                  <a:lnTo>
                    <a:pt x="0" y="0"/>
                  </a:lnTo>
                  <a:lnTo>
                    <a:pt x="0" y="1478279"/>
                  </a:lnTo>
                  <a:close/>
                </a:path>
              </a:pathLst>
            </a:custGeom>
            <a:ln w="19812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761" y="4869941"/>
            <a:ext cx="4191000" cy="585416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35255">
              <a:spcBef>
                <a:spcPts val="244"/>
              </a:spcBef>
            </a:pPr>
            <a:r>
              <a:rPr sz="3600" b="1" dirty="0">
                <a:latin typeface="Times New Roman"/>
                <a:cs typeface="Times New Roman"/>
              </a:rPr>
              <a:t>LACUNAR</a:t>
            </a:r>
            <a:r>
              <a:rPr sz="3600" b="1" spc="-55" dirty="0">
                <a:latin typeface="Times New Roman"/>
                <a:cs typeface="Times New Roman"/>
              </a:rPr>
              <a:t> STAGE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93989" y="57912"/>
            <a:ext cx="1286510" cy="1217295"/>
            <a:chOff x="169989" y="57911"/>
            <a:chExt cx="1286510" cy="1217295"/>
          </a:xfrm>
        </p:grpSpPr>
        <p:sp>
          <p:nvSpPr>
            <p:cNvPr id="8" name="object 8"/>
            <p:cNvSpPr/>
            <p:nvPr/>
          </p:nvSpPr>
          <p:spPr>
            <a:xfrm>
              <a:off x="179514" y="67436"/>
              <a:ext cx="1267460" cy="1198245"/>
            </a:xfrm>
            <a:custGeom>
              <a:avLst/>
              <a:gdLst/>
              <a:ahLst/>
              <a:cxnLst/>
              <a:rect l="l" t="t" r="r" b="b"/>
              <a:pathLst>
                <a:path w="1267460" h="1198245">
                  <a:moveTo>
                    <a:pt x="0" y="802767"/>
                  </a:moveTo>
                  <a:lnTo>
                    <a:pt x="924128" y="0"/>
                  </a:lnTo>
                  <a:lnTo>
                    <a:pt x="1267269" y="394970"/>
                  </a:lnTo>
                  <a:lnTo>
                    <a:pt x="343128" y="1197737"/>
                  </a:lnTo>
                  <a:lnTo>
                    <a:pt x="0" y="802767"/>
                  </a:lnTo>
                  <a:close/>
                </a:path>
              </a:pathLst>
            </a:custGeom>
            <a:ln w="19050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796" y="446532"/>
              <a:ext cx="645795" cy="653415"/>
            </a:xfrm>
            <a:custGeom>
              <a:avLst/>
              <a:gdLst/>
              <a:ahLst/>
              <a:cxnLst/>
              <a:rect l="l" t="t" r="r" b="b"/>
              <a:pathLst>
                <a:path w="645794" h="653415">
                  <a:moveTo>
                    <a:pt x="80806" y="466343"/>
                  </a:moveTo>
                  <a:lnTo>
                    <a:pt x="24333" y="466343"/>
                  </a:lnTo>
                  <a:lnTo>
                    <a:pt x="31064" y="467232"/>
                  </a:lnTo>
                  <a:lnTo>
                    <a:pt x="35167" y="468687"/>
                  </a:lnTo>
                  <a:lnTo>
                    <a:pt x="152425" y="599439"/>
                  </a:lnTo>
                  <a:lnTo>
                    <a:pt x="167398" y="628903"/>
                  </a:lnTo>
                  <a:lnTo>
                    <a:pt x="164160" y="635888"/>
                  </a:lnTo>
                  <a:lnTo>
                    <a:pt x="156654" y="642492"/>
                  </a:lnTo>
                  <a:lnTo>
                    <a:pt x="149986" y="648207"/>
                  </a:lnTo>
                  <a:lnTo>
                    <a:pt x="154190" y="653033"/>
                  </a:lnTo>
                  <a:lnTo>
                    <a:pt x="219611" y="596264"/>
                  </a:lnTo>
                  <a:lnTo>
                    <a:pt x="193700" y="596264"/>
                  </a:lnTo>
                  <a:lnTo>
                    <a:pt x="80806" y="466343"/>
                  </a:lnTo>
                  <a:close/>
                </a:path>
                <a:path w="645794" h="653415">
                  <a:moveTo>
                    <a:pt x="241882" y="394715"/>
                  </a:moveTo>
                  <a:lnTo>
                    <a:pt x="155994" y="394715"/>
                  </a:lnTo>
                  <a:lnTo>
                    <a:pt x="174832" y="398700"/>
                  </a:lnTo>
                  <a:lnTo>
                    <a:pt x="192816" y="406796"/>
                  </a:lnTo>
                  <a:lnTo>
                    <a:pt x="226390" y="435355"/>
                  </a:lnTo>
                  <a:lnTo>
                    <a:pt x="249810" y="472376"/>
                  </a:lnTo>
                  <a:lnTo>
                    <a:pt x="256628" y="510539"/>
                  </a:lnTo>
                  <a:lnTo>
                    <a:pt x="254073" y="529185"/>
                  </a:lnTo>
                  <a:lnTo>
                    <a:pt x="224764" y="575690"/>
                  </a:lnTo>
                  <a:lnTo>
                    <a:pt x="193700" y="596264"/>
                  </a:lnTo>
                  <a:lnTo>
                    <a:pt x="219611" y="596264"/>
                  </a:lnTo>
                  <a:lnTo>
                    <a:pt x="256206" y="561433"/>
                  </a:lnTo>
                  <a:lnTo>
                    <a:pt x="282633" y="514137"/>
                  </a:lnTo>
                  <a:lnTo>
                    <a:pt x="286372" y="489584"/>
                  </a:lnTo>
                  <a:lnTo>
                    <a:pt x="284754" y="467844"/>
                  </a:lnTo>
                  <a:lnTo>
                    <a:pt x="279004" y="447008"/>
                  </a:lnTo>
                  <a:lnTo>
                    <a:pt x="269118" y="427077"/>
                  </a:lnTo>
                  <a:lnTo>
                    <a:pt x="255092" y="408050"/>
                  </a:lnTo>
                  <a:lnTo>
                    <a:pt x="242664" y="395335"/>
                  </a:lnTo>
                  <a:lnTo>
                    <a:pt x="241882" y="394715"/>
                  </a:lnTo>
                  <a:close/>
                </a:path>
                <a:path w="645794" h="653415">
                  <a:moveTo>
                    <a:pt x="283476" y="222250"/>
                  </a:moveTo>
                  <a:lnTo>
                    <a:pt x="278891" y="226187"/>
                  </a:lnTo>
                  <a:lnTo>
                    <a:pt x="343357" y="426465"/>
                  </a:lnTo>
                  <a:lnTo>
                    <a:pt x="347059" y="438784"/>
                  </a:lnTo>
                  <a:lnTo>
                    <a:pt x="349505" y="449214"/>
                  </a:lnTo>
                  <a:lnTo>
                    <a:pt x="350738" y="457916"/>
                  </a:lnTo>
                  <a:lnTo>
                    <a:pt x="350748" y="464819"/>
                  </a:lnTo>
                  <a:lnTo>
                    <a:pt x="350380" y="468883"/>
                  </a:lnTo>
                  <a:lnTo>
                    <a:pt x="347065" y="474725"/>
                  </a:lnTo>
                  <a:lnTo>
                    <a:pt x="340779" y="482472"/>
                  </a:lnTo>
                  <a:lnTo>
                    <a:pt x="344982" y="487298"/>
                  </a:lnTo>
                  <a:lnTo>
                    <a:pt x="394144" y="444626"/>
                  </a:lnTo>
                  <a:lnTo>
                    <a:pt x="372160" y="444626"/>
                  </a:lnTo>
                  <a:lnTo>
                    <a:pt x="368808" y="443356"/>
                  </a:lnTo>
                  <a:lnTo>
                    <a:pt x="366458" y="440689"/>
                  </a:lnTo>
                  <a:lnTo>
                    <a:pt x="363499" y="437260"/>
                  </a:lnTo>
                  <a:lnTo>
                    <a:pt x="360514" y="430783"/>
                  </a:lnTo>
                  <a:lnTo>
                    <a:pt x="345198" y="382904"/>
                  </a:lnTo>
                  <a:lnTo>
                    <a:pt x="360404" y="369696"/>
                  </a:lnTo>
                  <a:lnTo>
                    <a:pt x="340842" y="369696"/>
                  </a:lnTo>
                  <a:lnTo>
                    <a:pt x="309422" y="271144"/>
                  </a:lnTo>
                  <a:lnTo>
                    <a:pt x="382350" y="271144"/>
                  </a:lnTo>
                  <a:lnTo>
                    <a:pt x="283476" y="222250"/>
                  </a:lnTo>
                  <a:close/>
                </a:path>
                <a:path w="645794" h="653415">
                  <a:moveTo>
                    <a:pt x="169816" y="365013"/>
                  </a:moveTo>
                  <a:lnTo>
                    <a:pt x="125642" y="375390"/>
                  </a:lnTo>
                  <a:lnTo>
                    <a:pt x="91447" y="397158"/>
                  </a:lnTo>
                  <a:lnTo>
                    <a:pt x="0" y="475614"/>
                  </a:lnTo>
                  <a:lnTo>
                    <a:pt x="4203" y="480440"/>
                  </a:lnTo>
                  <a:lnTo>
                    <a:pt x="17602" y="468756"/>
                  </a:lnTo>
                  <a:lnTo>
                    <a:pt x="24333" y="466343"/>
                  </a:lnTo>
                  <a:lnTo>
                    <a:pt x="80806" y="466343"/>
                  </a:lnTo>
                  <a:lnTo>
                    <a:pt x="62598" y="445388"/>
                  </a:lnTo>
                  <a:lnTo>
                    <a:pt x="68540" y="437260"/>
                  </a:lnTo>
                  <a:lnTo>
                    <a:pt x="102278" y="406521"/>
                  </a:lnTo>
                  <a:lnTo>
                    <a:pt x="241882" y="394715"/>
                  </a:lnTo>
                  <a:lnTo>
                    <a:pt x="229366" y="384809"/>
                  </a:lnTo>
                  <a:lnTo>
                    <a:pt x="215199" y="376475"/>
                  </a:lnTo>
                  <a:lnTo>
                    <a:pt x="200164" y="370331"/>
                  </a:lnTo>
                  <a:lnTo>
                    <a:pt x="184843" y="366476"/>
                  </a:lnTo>
                  <a:lnTo>
                    <a:pt x="169816" y="365013"/>
                  </a:lnTo>
                  <a:close/>
                </a:path>
                <a:path w="645794" h="653415">
                  <a:moveTo>
                    <a:pt x="396671" y="433958"/>
                  </a:moveTo>
                  <a:lnTo>
                    <a:pt x="387591" y="440689"/>
                  </a:lnTo>
                  <a:lnTo>
                    <a:pt x="380873" y="444245"/>
                  </a:lnTo>
                  <a:lnTo>
                    <a:pt x="376516" y="444500"/>
                  </a:lnTo>
                  <a:lnTo>
                    <a:pt x="372160" y="444626"/>
                  </a:lnTo>
                  <a:lnTo>
                    <a:pt x="394144" y="444626"/>
                  </a:lnTo>
                  <a:lnTo>
                    <a:pt x="400875" y="438784"/>
                  </a:lnTo>
                  <a:lnTo>
                    <a:pt x="396671" y="433958"/>
                  </a:lnTo>
                  <a:close/>
                </a:path>
                <a:path w="645794" h="653415">
                  <a:moveTo>
                    <a:pt x="489559" y="323214"/>
                  </a:moveTo>
                  <a:lnTo>
                    <a:pt x="413918" y="323214"/>
                  </a:lnTo>
                  <a:lnTo>
                    <a:pt x="457517" y="344677"/>
                  </a:lnTo>
                  <a:lnTo>
                    <a:pt x="464527" y="349250"/>
                  </a:lnTo>
                  <a:lnTo>
                    <a:pt x="467867" y="353059"/>
                  </a:lnTo>
                  <a:lnTo>
                    <a:pt x="470369" y="355853"/>
                  </a:lnTo>
                  <a:lnTo>
                    <a:pt x="471246" y="359409"/>
                  </a:lnTo>
                  <a:lnTo>
                    <a:pt x="469760" y="367791"/>
                  </a:lnTo>
                  <a:lnTo>
                    <a:pt x="466001" y="373125"/>
                  </a:lnTo>
                  <a:lnTo>
                    <a:pt x="459231" y="379602"/>
                  </a:lnTo>
                  <a:lnTo>
                    <a:pt x="463448" y="384428"/>
                  </a:lnTo>
                  <a:lnTo>
                    <a:pt x="528944" y="327532"/>
                  </a:lnTo>
                  <a:lnTo>
                    <a:pt x="507136" y="327532"/>
                  </a:lnTo>
                  <a:lnTo>
                    <a:pt x="501028" y="326820"/>
                  </a:lnTo>
                  <a:lnTo>
                    <a:pt x="493390" y="324691"/>
                  </a:lnTo>
                  <a:lnTo>
                    <a:pt x="489559" y="323214"/>
                  </a:lnTo>
                  <a:close/>
                </a:path>
                <a:path w="645794" h="653415">
                  <a:moveTo>
                    <a:pt x="382350" y="271144"/>
                  </a:moveTo>
                  <a:lnTo>
                    <a:pt x="309422" y="271144"/>
                  </a:lnTo>
                  <a:lnTo>
                    <a:pt x="401840" y="316738"/>
                  </a:lnTo>
                  <a:lnTo>
                    <a:pt x="340842" y="369696"/>
                  </a:lnTo>
                  <a:lnTo>
                    <a:pt x="360404" y="369696"/>
                  </a:lnTo>
                  <a:lnTo>
                    <a:pt x="413918" y="323214"/>
                  </a:lnTo>
                  <a:lnTo>
                    <a:pt x="489559" y="323214"/>
                  </a:lnTo>
                  <a:lnTo>
                    <a:pt x="484221" y="321157"/>
                  </a:lnTo>
                  <a:lnTo>
                    <a:pt x="473519" y="316229"/>
                  </a:lnTo>
                  <a:lnTo>
                    <a:pt x="382350" y="271144"/>
                  </a:lnTo>
                  <a:close/>
                </a:path>
                <a:path w="645794" h="653415">
                  <a:moveTo>
                    <a:pt x="529259" y="318769"/>
                  </a:moveTo>
                  <a:lnTo>
                    <a:pt x="521639" y="324612"/>
                  </a:lnTo>
                  <a:lnTo>
                    <a:pt x="514261" y="327532"/>
                  </a:lnTo>
                  <a:lnTo>
                    <a:pt x="528944" y="327532"/>
                  </a:lnTo>
                  <a:lnTo>
                    <a:pt x="533476" y="323595"/>
                  </a:lnTo>
                  <a:lnTo>
                    <a:pt x="529259" y="318769"/>
                  </a:lnTo>
                  <a:close/>
                </a:path>
                <a:path w="645794" h="653415">
                  <a:moveTo>
                    <a:pt x="513987" y="158495"/>
                  </a:moveTo>
                  <a:lnTo>
                    <a:pt x="388886" y="158495"/>
                  </a:lnTo>
                  <a:lnTo>
                    <a:pt x="392836" y="158876"/>
                  </a:lnTo>
                  <a:lnTo>
                    <a:pt x="396677" y="159492"/>
                  </a:lnTo>
                  <a:lnTo>
                    <a:pt x="532041" y="197103"/>
                  </a:lnTo>
                  <a:lnTo>
                    <a:pt x="568540" y="239140"/>
                  </a:lnTo>
                  <a:lnTo>
                    <a:pt x="583069" y="267969"/>
                  </a:lnTo>
                  <a:lnTo>
                    <a:pt x="579716" y="274954"/>
                  </a:lnTo>
                  <a:lnTo>
                    <a:pt x="565924" y="286892"/>
                  </a:lnTo>
                  <a:lnTo>
                    <a:pt x="570128" y="291718"/>
                  </a:lnTo>
                  <a:lnTo>
                    <a:pt x="635007" y="235330"/>
                  </a:lnTo>
                  <a:lnTo>
                    <a:pt x="621576" y="235330"/>
                  </a:lnTo>
                  <a:lnTo>
                    <a:pt x="615073" y="234568"/>
                  </a:lnTo>
                  <a:lnTo>
                    <a:pt x="555015" y="172846"/>
                  </a:lnTo>
                  <a:lnTo>
                    <a:pt x="553963" y="165862"/>
                  </a:lnTo>
                  <a:lnTo>
                    <a:pt x="539521" y="165862"/>
                  </a:lnTo>
                  <a:lnTo>
                    <a:pt x="513987" y="158495"/>
                  </a:lnTo>
                  <a:close/>
                </a:path>
                <a:path w="645794" h="653415">
                  <a:moveTo>
                    <a:pt x="641324" y="221360"/>
                  </a:moveTo>
                  <a:lnTo>
                    <a:pt x="635558" y="226440"/>
                  </a:lnTo>
                  <a:lnTo>
                    <a:pt x="628408" y="232663"/>
                  </a:lnTo>
                  <a:lnTo>
                    <a:pt x="621576" y="235330"/>
                  </a:lnTo>
                  <a:lnTo>
                    <a:pt x="635007" y="235330"/>
                  </a:lnTo>
                  <a:lnTo>
                    <a:pt x="645528" y="226187"/>
                  </a:lnTo>
                  <a:lnTo>
                    <a:pt x="641324" y="221360"/>
                  </a:lnTo>
                  <a:close/>
                </a:path>
                <a:path w="645794" h="653415">
                  <a:moveTo>
                    <a:pt x="436232" y="96646"/>
                  </a:moveTo>
                  <a:lnTo>
                    <a:pt x="360311" y="162559"/>
                  </a:lnTo>
                  <a:lnTo>
                    <a:pt x="364515" y="167385"/>
                  </a:lnTo>
                  <a:lnTo>
                    <a:pt x="367842" y="164591"/>
                  </a:lnTo>
                  <a:lnTo>
                    <a:pt x="370751" y="162813"/>
                  </a:lnTo>
                  <a:lnTo>
                    <a:pt x="373252" y="162178"/>
                  </a:lnTo>
                  <a:lnTo>
                    <a:pt x="382358" y="159638"/>
                  </a:lnTo>
                  <a:lnTo>
                    <a:pt x="388886" y="158495"/>
                  </a:lnTo>
                  <a:lnTo>
                    <a:pt x="513987" y="158495"/>
                  </a:lnTo>
                  <a:lnTo>
                    <a:pt x="440347" y="137287"/>
                  </a:lnTo>
                  <a:lnTo>
                    <a:pt x="432752" y="133857"/>
                  </a:lnTo>
                  <a:lnTo>
                    <a:pt x="430022" y="130682"/>
                  </a:lnTo>
                  <a:lnTo>
                    <a:pt x="426694" y="126872"/>
                  </a:lnTo>
                  <a:lnTo>
                    <a:pt x="425907" y="122554"/>
                  </a:lnTo>
                  <a:lnTo>
                    <a:pt x="429475" y="112648"/>
                  </a:lnTo>
                  <a:lnTo>
                    <a:pt x="432409" y="108457"/>
                  </a:lnTo>
                  <a:lnTo>
                    <a:pt x="440435" y="101472"/>
                  </a:lnTo>
                  <a:lnTo>
                    <a:pt x="436232" y="96646"/>
                  </a:lnTo>
                  <a:close/>
                </a:path>
                <a:path w="645794" h="653415">
                  <a:moveTo>
                    <a:pt x="536925" y="50037"/>
                  </a:moveTo>
                  <a:lnTo>
                    <a:pt x="508228" y="50037"/>
                  </a:lnTo>
                  <a:lnTo>
                    <a:pt x="511162" y="50800"/>
                  </a:lnTo>
                  <a:lnTo>
                    <a:pt x="514095" y="51688"/>
                  </a:lnTo>
                  <a:lnTo>
                    <a:pt x="539521" y="165862"/>
                  </a:lnTo>
                  <a:lnTo>
                    <a:pt x="553963" y="165862"/>
                  </a:lnTo>
                  <a:lnTo>
                    <a:pt x="539254" y="68198"/>
                  </a:lnTo>
                  <a:lnTo>
                    <a:pt x="537892" y="59035"/>
                  </a:lnTo>
                  <a:lnTo>
                    <a:pt x="536975" y="50800"/>
                  </a:lnTo>
                  <a:lnTo>
                    <a:pt x="536925" y="50037"/>
                  </a:lnTo>
                  <a:close/>
                </a:path>
                <a:path w="645794" h="653415">
                  <a:moveTo>
                    <a:pt x="547484" y="0"/>
                  </a:moveTo>
                  <a:lnTo>
                    <a:pt x="485571" y="53720"/>
                  </a:lnTo>
                  <a:lnTo>
                    <a:pt x="489788" y="58546"/>
                  </a:lnTo>
                  <a:lnTo>
                    <a:pt x="494499" y="54482"/>
                  </a:lnTo>
                  <a:lnTo>
                    <a:pt x="498500" y="51942"/>
                  </a:lnTo>
                  <a:lnTo>
                    <a:pt x="501802" y="51053"/>
                  </a:lnTo>
                  <a:lnTo>
                    <a:pt x="505117" y="50037"/>
                  </a:lnTo>
                  <a:lnTo>
                    <a:pt x="536925" y="50037"/>
                  </a:lnTo>
                  <a:lnTo>
                    <a:pt x="536540" y="44088"/>
                  </a:lnTo>
                  <a:lnTo>
                    <a:pt x="536549" y="38353"/>
                  </a:lnTo>
                  <a:lnTo>
                    <a:pt x="536867" y="31495"/>
                  </a:lnTo>
                  <a:lnTo>
                    <a:pt x="551700" y="4825"/>
                  </a:lnTo>
                  <a:lnTo>
                    <a:pt x="547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654" y="316182"/>
              <a:ext cx="179300" cy="24503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60270" y="1594060"/>
            <a:ext cx="3265170" cy="140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4069" indent="-814069">
              <a:lnSpc>
                <a:spcPts val="2270"/>
              </a:lnSpc>
              <a:spcBef>
                <a:spcPts val="95"/>
              </a:spcBef>
              <a:buSzPct val="89473"/>
              <a:buFont typeface="Wingdings"/>
              <a:buChar char=""/>
              <a:tabLst>
                <a:tab pos="814705" algn="l"/>
              </a:tabLst>
            </a:pPr>
            <a:r>
              <a:rPr sz="19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trophoblas</a:t>
            </a:r>
            <a:r>
              <a:rPr sz="1900" b="1" i="1" spc="-5" dirty="0">
                <a:latin typeface="Times New Roman"/>
                <a:cs typeface="Times New Roman"/>
              </a:rPr>
              <a:t>t</a:t>
            </a:r>
            <a:endParaRPr sz="1900">
              <a:latin typeface="Times New Roman"/>
              <a:cs typeface="Times New Roman"/>
            </a:endParaRPr>
          </a:p>
          <a:p>
            <a:pPr marL="1270" algn="ctr">
              <a:lnSpc>
                <a:spcPts val="2150"/>
              </a:lnSpc>
            </a:pPr>
            <a:r>
              <a:rPr b="1" dirty="0">
                <a:latin typeface="Times New Roman"/>
                <a:cs typeface="Times New Roman"/>
              </a:rPr>
              <a:t>vacuoles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appear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syncytium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These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vacuoles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fuse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large</a:t>
            </a:r>
            <a:endParaRPr>
              <a:latin typeface="Times New Roman"/>
              <a:cs typeface="Times New Roman"/>
            </a:endParaRPr>
          </a:p>
          <a:p>
            <a:pPr marL="635" algn="ctr">
              <a:lnSpc>
                <a:spcPts val="2135"/>
              </a:lnSpc>
            </a:pPr>
            <a:r>
              <a:rPr b="1" spc="-5" dirty="0">
                <a:latin typeface="Times New Roman"/>
                <a:cs typeface="Times New Roman"/>
              </a:rPr>
              <a:t>lacunae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8375" y="2078608"/>
            <a:ext cx="3312795" cy="786130"/>
          </a:xfrm>
          <a:custGeom>
            <a:avLst/>
            <a:gdLst/>
            <a:ahLst/>
            <a:cxnLst/>
            <a:rect l="l" t="t" r="r" b="b"/>
            <a:pathLst>
              <a:path w="3312795" h="786130">
                <a:moveTo>
                  <a:pt x="2592832" y="631825"/>
                </a:moveTo>
                <a:lnTo>
                  <a:pt x="2575699" y="623062"/>
                </a:lnTo>
                <a:lnTo>
                  <a:pt x="2494280" y="581406"/>
                </a:lnTo>
                <a:lnTo>
                  <a:pt x="2488311" y="583438"/>
                </a:lnTo>
                <a:lnTo>
                  <a:pt x="2485898" y="588264"/>
                </a:lnTo>
                <a:lnTo>
                  <a:pt x="2483358" y="593090"/>
                </a:lnTo>
                <a:lnTo>
                  <a:pt x="2485263" y="599059"/>
                </a:lnTo>
                <a:lnTo>
                  <a:pt x="2536152" y="625094"/>
                </a:lnTo>
                <a:lnTo>
                  <a:pt x="0" y="765937"/>
                </a:lnTo>
                <a:lnTo>
                  <a:pt x="1016" y="785749"/>
                </a:lnTo>
                <a:lnTo>
                  <a:pt x="2537231" y="644779"/>
                </a:lnTo>
                <a:lnTo>
                  <a:pt x="2489581" y="676275"/>
                </a:lnTo>
                <a:lnTo>
                  <a:pt x="2488311" y="682371"/>
                </a:lnTo>
                <a:lnTo>
                  <a:pt x="2491359" y="686943"/>
                </a:lnTo>
                <a:lnTo>
                  <a:pt x="2494280" y="691515"/>
                </a:lnTo>
                <a:lnTo>
                  <a:pt x="2500503" y="692785"/>
                </a:lnTo>
                <a:lnTo>
                  <a:pt x="2592832" y="631825"/>
                </a:lnTo>
                <a:close/>
              </a:path>
              <a:path w="3312795" h="786130">
                <a:moveTo>
                  <a:pt x="3240532" y="342646"/>
                </a:moveTo>
                <a:lnTo>
                  <a:pt x="3151124" y="287147"/>
                </a:lnTo>
                <a:lnTo>
                  <a:pt x="3146552" y="284226"/>
                </a:lnTo>
                <a:lnTo>
                  <a:pt x="3140456" y="285623"/>
                </a:lnTo>
                <a:lnTo>
                  <a:pt x="3134614" y="295021"/>
                </a:lnTo>
                <a:lnTo>
                  <a:pt x="3136138" y="301117"/>
                </a:lnTo>
                <a:lnTo>
                  <a:pt x="3140710" y="303911"/>
                </a:lnTo>
                <a:lnTo>
                  <a:pt x="3184601" y="331216"/>
                </a:lnTo>
                <a:lnTo>
                  <a:pt x="648462" y="260731"/>
                </a:lnTo>
                <a:lnTo>
                  <a:pt x="647954" y="280543"/>
                </a:lnTo>
                <a:lnTo>
                  <a:pt x="3183813" y="351028"/>
                </a:lnTo>
                <a:lnTo>
                  <a:pt x="3138678" y="375666"/>
                </a:lnTo>
                <a:lnTo>
                  <a:pt x="3133979" y="378333"/>
                </a:lnTo>
                <a:lnTo>
                  <a:pt x="3132201" y="384429"/>
                </a:lnTo>
                <a:lnTo>
                  <a:pt x="3134741" y="389128"/>
                </a:lnTo>
                <a:lnTo>
                  <a:pt x="3137408" y="393954"/>
                </a:lnTo>
                <a:lnTo>
                  <a:pt x="3143377" y="395732"/>
                </a:lnTo>
                <a:lnTo>
                  <a:pt x="3223310" y="352044"/>
                </a:lnTo>
                <a:lnTo>
                  <a:pt x="3240532" y="342646"/>
                </a:lnTo>
                <a:close/>
              </a:path>
              <a:path w="3312795" h="786130">
                <a:moveTo>
                  <a:pt x="3312541" y="55753"/>
                </a:moveTo>
                <a:lnTo>
                  <a:pt x="3295523" y="45847"/>
                </a:lnTo>
                <a:lnTo>
                  <a:pt x="3221609" y="2794"/>
                </a:lnTo>
                <a:lnTo>
                  <a:pt x="3216910" y="0"/>
                </a:lnTo>
                <a:lnTo>
                  <a:pt x="3210941" y="1524"/>
                </a:lnTo>
                <a:lnTo>
                  <a:pt x="3208147" y="6350"/>
                </a:lnTo>
                <a:lnTo>
                  <a:pt x="3205353" y="11049"/>
                </a:lnTo>
                <a:lnTo>
                  <a:pt x="3207004" y="17145"/>
                </a:lnTo>
                <a:lnTo>
                  <a:pt x="3211703" y="19812"/>
                </a:lnTo>
                <a:lnTo>
                  <a:pt x="3256318" y="45847"/>
                </a:lnTo>
                <a:lnTo>
                  <a:pt x="72136" y="45847"/>
                </a:lnTo>
                <a:lnTo>
                  <a:pt x="72136" y="65659"/>
                </a:lnTo>
                <a:lnTo>
                  <a:pt x="3256318" y="65659"/>
                </a:lnTo>
                <a:lnTo>
                  <a:pt x="3211703" y="91694"/>
                </a:lnTo>
                <a:lnTo>
                  <a:pt x="3207004" y="94361"/>
                </a:lnTo>
                <a:lnTo>
                  <a:pt x="3205353" y="100457"/>
                </a:lnTo>
                <a:lnTo>
                  <a:pt x="3208147" y="105156"/>
                </a:lnTo>
                <a:lnTo>
                  <a:pt x="3210941" y="109982"/>
                </a:lnTo>
                <a:lnTo>
                  <a:pt x="3216910" y="111506"/>
                </a:lnTo>
                <a:lnTo>
                  <a:pt x="3221609" y="108712"/>
                </a:lnTo>
                <a:lnTo>
                  <a:pt x="3295523" y="65659"/>
                </a:lnTo>
                <a:lnTo>
                  <a:pt x="3312541" y="55753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1170" y="3646170"/>
            <a:ext cx="3779520" cy="591186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79195" marR="107314" indent="-1070610">
              <a:lnSpc>
                <a:spcPts val="2110"/>
              </a:lnSpc>
              <a:spcBef>
                <a:spcPts val="409"/>
              </a:spcBef>
            </a:pPr>
            <a:r>
              <a:rPr dirty="0">
                <a:latin typeface="Times New Roman"/>
                <a:cs typeface="Times New Roman"/>
              </a:rPr>
              <a:t>This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phase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trophoblast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development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known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8377" y="1639728"/>
            <a:ext cx="326390" cy="1378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00" i="1" spc="-85" dirty="0">
                <a:latin typeface="Trebuchet MS"/>
                <a:cs typeface="Trebuchet MS"/>
              </a:rPr>
              <a:t>shatarat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9768" y="10414"/>
            <a:ext cx="6330315" cy="6212205"/>
            <a:chOff x="2715767" y="10413"/>
            <a:chExt cx="6330315" cy="621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579" y="620268"/>
              <a:ext cx="5868924" cy="55641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25673" y="610362"/>
              <a:ext cx="5888990" cy="5602605"/>
            </a:xfrm>
            <a:custGeom>
              <a:avLst/>
              <a:gdLst/>
              <a:ahLst/>
              <a:cxnLst/>
              <a:rect l="l" t="t" r="r" b="b"/>
              <a:pathLst>
                <a:path w="5888990" h="5602605">
                  <a:moveTo>
                    <a:pt x="0" y="5602224"/>
                  </a:moveTo>
                  <a:lnTo>
                    <a:pt x="5888735" y="5602224"/>
                  </a:lnTo>
                  <a:lnTo>
                    <a:pt x="5888735" y="0"/>
                  </a:lnTo>
                  <a:lnTo>
                    <a:pt x="0" y="0"/>
                  </a:lnTo>
                  <a:lnTo>
                    <a:pt x="0" y="5602224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2860" y="10413"/>
              <a:ext cx="1903222" cy="18439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47851" y="332994"/>
            <a:ext cx="2143125" cy="2586355"/>
          </a:xfrm>
          <a:custGeom>
            <a:avLst/>
            <a:gdLst/>
            <a:ahLst/>
            <a:cxnLst/>
            <a:rect l="l" t="t" r="r" b="b"/>
            <a:pathLst>
              <a:path w="2143125" h="2586355">
                <a:moveTo>
                  <a:pt x="0" y="2586228"/>
                </a:moveTo>
                <a:lnTo>
                  <a:pt x="2142744" y="2586228"/>
                </a:lnTo>
                <a:lnTo>
                  <a:pt x="2142744" y="0"/>
                </a:lnTo>
                <a:lnTo>
                  <a:pt x="0" y="0"/>
                </a:lnTo>
                <a:lnTo>
                  <a:pt x="0" y="2586228"/>
                </a:lnTo>
                <a:close/>
              </a:path>
            </a:pathLst>
          </a:custGeom>
          <a:ln w="1981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6622" y="358266"/>
            <a:ext cx="56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7774" y="676722"/>
            <a:ext cx="1941195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785"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ea typeface="+mn-ea"/>
                <a:cs typeface="Times New Roman"/>
              </a:rPr>
              <a:t>syncytiotrophoblast  start to  penetrate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14829" y="1455802"/>
            <a:ext cx="18618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67310" indent="52705" algn="ctr"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deeper into the 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stroma</a:t>
            </a:r>
            <a:r>
              <a:rPr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eroding </a:t>
            </a:r>
            <a:r>
              <a:rPr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maternal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capillaries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known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sinusoids.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49908" y="3348229"/>
            <a:ext cx="2738755" cy="2205355"/>
            <a:chOff x="25907" y="3348228"/>
            <a:chExt cx="2738755" cy="2205355"/>
          </a:xfrm>
        </p:grpSpPr>
        <p:sp>
          <p:nvSpPr>
            <p:cNvPr id="11" name="object 11"/>
            <p:cNvSpPr/>
            <p:nvPr/>
          </p:nvSpPr>
          <p:spPr>
            <a:xfrm>
              <a:off x="35813" y="3358134"/>
              <a:ext cx="2719070" cy="2185670"/>
            </a:xfrm>
            <a:custGeom>
              <a:avLst/>
              <a:gdLst/>
              <a:ahLst/>
              <a:cxnLst/>
              <a:rect l="l" t="t" r="r" b="b"/>
              <a:pathLst>
                <a:path w="2719070" h="2185670">
                  <a:moveTo>
                    <a:pt x="2718816" y="0"/>
                  </a:moveTo>
                  <a:lnTo>
                    <a:pt x="0" y="0"/>
                  </a:lnTo>
                  <a:lnTo>
                    <a:pt x="0" y="2185416"/>
                  </a:lnTo>
                  <a:lnTo>
                    <a:pt x="2718816" y="2185416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813" y="3358134"/>
              <a:ext cx="2719070" cy="2185670"/>
            </a:xfrm>
            <a:custGeom>
              <a:avLst/>
              <a:gdLst/>
              <a:ahLst/>
              <a:cxnLst/>
              <a:rect l="l" t="t" r="r" b="b"/>
              <a:pathLst>
                <a:path w="2719070" h="2185670">
                  <a:moveTo>
                    <a:pt x="0" y="2185416"/>
                  </a:moveTo>
                  <a:lnTo>
                    <a:pt x="2718816" y="2185416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2185416"/>
                  </a:lnTo>
                  <a:close/>
                </a:path>
              </a:pathLst>
            </a:custGeom>
            <a:ln w="19811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502787" y="1878711"/>
            <a:ext cx="1730375" cy="337185"/>
          </a:xfrm>
          <a:custGeom>
            <a:avLst/>
            <a:gdLst/>
            <a:ahLst/>
            <a:cxnLst/>
            <a:rect l="l" t="t" r="r" b="b"/>
            <a:pathLst>
              <a:path w="1730375" h="337185">
                <a:moveTo>
                  <a:pt x="1672645" y="38684"/>
                </a:moveTo>
                <a:lnTo>
                  <a:pt x="0" y="317500"/>
                </a:lnTo>
                <a:lnTo>
                  <a:pt x="3301" y="337058"/>
                </a:lnTo>
                <a:lnTo>
                  <a:pt x="1675998" y="58213"/>
                </a:lnTo>
                <a:lnTo>
                  <a:pt x="1691109" y="45672"/>
                </a:lnTo>
                <a:lnTo>
                  <a:pt x="1672645" y="38684"/>
                </a:lnTo>
                <a:close/>
              </a:path>
              <a:path w="1730375" h="337185">
                <a:moveTo>
                  <a:pt x="1712480" y="32638"/>
                </a:moveTo>
                <a:lnTo>
                  <a:pt x="1708912" y="32638"/>
                </a:lnTo>
                <a:lnTo>
                  <a:pt x="1712087" y="52197"/>
                </a:lnTo>
                <a:lnTo>
                  <a:pt x="1675998" y="58213"/>
                </a:lnTo>
                <a:lnTo>
                  <a:pt x="1636267" y="91186"/>
                </a:lnTo>
                <a:lnTo>
                  <a:pt x="1632077" y="94741"/>
                </a:lnTo>
                <a:lnTo>
                  <a:pt x="1631568" y="100964"/>
                </a:lnTo>
                <a:lnTo>
                  <a:pt x="1634998" y="105155"/>
                </a:lnTo>
                <a:lnTo>
                  <a:pt x="1638553" y="109347"/>
                </a:lnTo>
                <a:lnTo>
                  <a:pt x="1644777" y="109981"/>
                </a:lnTo>
                <a:lnTo>
                  <a:pt x="1648967" y="106425"/>
                </a:lnTo>
                <a:lnTo>
                  <a:pt x="1729866" y="39242"/>
                </a:lnTo>
                <a:lnTo>
                  <a:pt x="1712480" y="32638"/>
                </a:lnTo>
                <a:close/>
              </a:path>
              <a:path w="1730375" h="337185">
                <a:moveTo>
                  <a:pt x="1691109" y="45672"/>
                </a:moveTo>
                <a:lnTo>
                  <a:pt x="1675998" y="58213"/>
                </a:lnTo>
                <a:lnTo>
                  <a:pt x="1712087" y="52197"/>
                </a:lnTo>
                <a:lnTo>
                  <a:pt x="1712004" y="51688"/>
                </a:lnTo>
                <a:lnTo>
                  <a:pt x="1707007" y="51688"/>
                </a:lnTo>
                <a:lnTo>
                  <a:pt x="1691109" y="45672"/>
                </a:lnTo>
                <a:close/>
              </a:path>
              <a:path w="1730375" h="337185">
                <a:moveTo>
                  <a:pt x="1704213" y="34798"/>
                </a:moveTo>
                <a:lnTo>
                  <a:pt x="1691109" y="45672"/>
                </a:lnTo>
                <a:lnTo>
                  <a:pt x="1707007" y="51688"/>
                </a:lnTo>
                <a:lnTo>
                  <a:pt x="1704213" y="34798"/>
                </a:lnTo>
                <a:close/>
              </a:path>
              <a:path w="1730375" h="337185">
                <a:moveTo>
                  <a:pt x="1709262" y="34798"/>
                </a:moveTo>
                <a:lnTo>
                  <a:pt x="1704213" y="34798"/>
                </a:lnTo>
                <a:lnTo>
                  <a:pt x="1707007" y="51688"/>
                </a:lnTo>
                <a:lnTo>
                  <a:pt x="1712004" y="51688"/>
                </a:lnTo>
                <a:lnTo>
                  <a:pt x="1709262" y="34798"/>
                </a:lnTo>
                <a:close/>
              </a:path>
              <a:path w="1730375" h="337185">
                <a:moveTo>
                  <a:pt x="1708912" y="32638"/>
                </a:moveTo>
                <a:lnTo>
                  <a:pt x="1672645" y="38684"/>
                </a:lnTo>
                <a:lnTo>
                  <a:pt x="1691109" y="45672"/>
                </a:lnTo>
                <a:lnTo>
                  <a:pt x="1704213" y="34798"/>
                </a:lnTo>
                <a:lnTo>
                  <a:pt x="1709262" y="34798"/>
                </a:lnTo>
                <a:lnTo>
                  <a:pt x="1708912" y="32638"/>
                </a:lnTo>
                <a:close/>
              </a:path>
              <a:path w="1730375" h="337185">
                <a:moveTo>
                  <a:pt x="1626489" y="0"/>
                </a:moveTo>
                <a:lnTo>
                  <a:pt x="1620647" y="2539"/>
                </a:lnTo>
                <a:lnTo>
                  <a:pt x="1616837" y="12700"/>
                </a:lnTo>
                <a:lnTo>
                  <a:pt x="1619377" y="18414"/>
                </a:lnTo>
                <a:lnTo>
                  <a:pt x="1624457" y="20447"/>
                </a:lnTo>
                <a:lnTo>
                  <a:pt x="1672645" y="38684"/>
                </a:lnTo>
                <a:lnTo>
                  <a:pt x="1708912" y="32638"/>
                </a:lnTo>
                <a:lnTo>
                  <a:pt x="1712480" y="32638"/>
                </a:lnTo>
                <a:lnTo>
                  <a:pt x="1626489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447800" y="5621085"/>
            <a:ext cx="6824980" cy="943610"/>
            <a:chOff x="-9144" y="5881115"/>
            <a:chExt cx="6824980" cy="943610"/>
          </a:xfrm>
        </p:grpSpPr>
        <p:sp>
          <p:nvSpPr>
            <p:cNvPr id="15" name="object 15"/>
            <p:cNvSpPr/>
            <p:nvPr/>
          </p:nvSpPr>
          <p:spPr>
            <a:xfrm>
              <a:off x="761" y="5891021"/>
              <a:ext cx="6804659" cy="923925"/>
            </a:xfrm>
            <a:custGeom>
              <a:avLst/>
              <a:gdLst/>
              <a:ahLst/>
              <a:cxnLst/>
              <a:rect l="l" t="t" r="r" b="b"/>
              <a:pathLst>
                <a:path w="6804659" h="923925">
                  <a:moveTo>
                    <a:pt x="6804659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6804659" y="923543"/>
                  </a:lnTo>
                  <a:lnTo>
                    <a:pt x="6804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" y="5891021"/>
              <a:ext cx="6804659" cy="923925"/>
            </a:xfrm>
            <a:custGeom>
              <a:avLst/>
              <a:gdLst/>
              <a:ahLst/>
              <a:cxnLst/>
              <a:rect l="l" t="t" r="r" b="b"/>
              <a:pathLst>
                <a:path w="6804659" h="923925">
                  <a:moveTo>
                    <a:pt x="0" y="923543"/>
                  </a:moveTo>
                  <a:lnTo>
                    <a:pt x="6804659" y="923543"/>
                  </a:lnTo>
                  <a:lnTo>
                    <a:pt x="6804659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02739" y="3382722"/>
            <a:ext cx="6316980" cy="3376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indent="-183515">
              <a:spcBef>
                <a:spcPts val="100"/>
              </a:spcBef>
              <a:buSzPct val="94444"/>
              <a:buFont typeface="Wingdings"/>
              <a:buChar char=""/>
              <a:tabLst>
                <a:tab pos="410209" algn="l"/>
              </a:tabLst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syncytial</a:t>
            </a:r>
            <a:r>
              <a:rPr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lacunae</a:t>
            </a:r>
            <a:endParaRPr dirty="0">
              <a:latin typeface="Times New Roman"/>
              <a:cs typeface="Times New Roman"/>
            </a:endParaRPr>
          </a:p>
          <a:p>
            <a:pPr marL="412750" marR="4092575" indent="547370">
              <a:spcBef>
                <a:spcPts val="5"/>
              </a:spcBef>
            </a:pP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become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 continuous</a:t>
            </a:r>
            <a:r>
              <a:rPr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with</a:t>
            </a:r>
            <a:r>
              <a:rPr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861060"/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sinusoids,</a:t>
            </a:r>
            <a:endParaRPr dirty="0">
              <a:latin typeface="Times New Roman"/>
              <a:cs typeface="Times New Roman"/>
            </a:endParaRPr>
          </a:p>
          <a:p>
            <a:pPr marR="3677285" algn="ctr"/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maternal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blood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enters</a:t>
            </a:r>
            <a:endParaRPr dirty="0">
              <a:latin typeface="Times New Roman"/>
              <a:cs typeface="Times New Roman"/>
            </a:endParaRPr>
          </a:p>
          <a:p>
            <a:pPr marR="3678554" algn="ctr">
              <a:lnSpc>
                <a:spcPts val="2140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R="3622675" algn="ctr">
              <a:lnSpc>
                <a:spcPts val="334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lacunar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system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Thus</a:t>
            </a:r>
            <a:r>
              <a:rPr b="1" spc="-2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establishing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340995" algn="ctr">
              <a:lnSpc>
                <a:spcPts val="2135"/>
              </a:lnSpc>
            </a:pPr>
            <a:r>
              <a:rPr b="1" spc="-15" dirty="0" smtClean="0">
                <a:solidFill>
                  <a:srgbClr val="4E5B6E"/>
                </a:solidFill>
                <a:latin typeface="Times New Roman"/>
                <a:cs typeface="Times New Roman"/>
              </a:rPr>
              <a:t>UTEROPLACENTAL</a:t>
            </a:r>
          </a:p>
          <a:p>
            <a:pPr marL="1829435">
              <a:lnSpc>
                <a:spcPts val="2135"/>
              </a:lnSpc>
            </a:pPr>
            <a:r>
              <a:rPr lang="en-US" b="1" spc="-15" dirty="0">
                <a:solidFill>
                  <a:srgbClr val="4E5B6E"/>
                </a:solidFill>
                <a:latin typeface="Times New Roman"/>
                <a:cs typeface="Times New Roman"/>
              </a:rPr>
              <a:t>         </a:t>
            </a:r>
            <a:r>
              <a:rPr lang="en-US" b="1" spc="-15" dirty="0" smtClean="0">
                <a:solidFill>
                  <a:srgbClr val="4E5B6E"/>
                </a:solidFill>
                <a:latin typeface="Times New Roman"/>
                <a:cs typeface="Times New Roman"/>
              </a:rPr>
              <a:t>  </a:t>
            </a:r>
            <a:r>
              <a:rPr lang="en-US" b="1" spc="-15" dirty="0">
                <a:solidFill>
                  <a:srgbClr val="4E5B6E"/>
                </a:solidFill>
                <a:latin typeface="Times New Roman"/>
                <a:cs typeface="Times New Roman"/>
              </a:rPr>
              <a:t>CIRCULATION</a:t>
            </a:r>
            <a:endParaRPr b="1" spc="-15" dirty="0">
              <a:solidFill>
                <a:srgbClr val="4E5B6E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96219" y="2859267"/>
            <a:ext cx="274320" cy="1160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650" i="1" spc="-65" dirty="0">
                <a:latin typeface="Trebuchet MS"/>
                <a:cs typeface="Trebuchet MS"/>
              </a:rPr>
              <a:t>shatarat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2415" y="1609343"/>
            <a:ext cx="5825490" cy="5259070"/>
            <a:chOff x="3328415" y="1609343"/>
            <a:chExt cx="5825490" cy="5259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8227" y="1629154"/>
              <a:ext cx="5795771" cy="52288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38321" y="1619249"/>
              <a:ext cx="5805805" cy="5238750"/>
            </a:xfrm>
            <a:custGeom>
              <a:avLst/>
              <a:gdLst/>
              <a:ahLst/>
              <a:cxnLst/>
              <a:rect l="l" t="t" r="r" b="b"/>
              <a:pathLst>
                <a:path w="5805805" h="5238750">
                  <a:moveTo>
                    <a:pt x="5805678" y="0"/>
                  </a:moveTo>
                  <a:lnTo>
                    <a:pt x="0" y="0"/>
                  </a:lnTo>
                  <a:lnTo>
                    <a:pt x="0" y="5238750"/>
                  </a:lnTo>
                </a:path>
              </a:pathLst>
            </a:custGeom>
            <a:ln w="19812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326881" y="200406"/>
            <a:ext cx="843915" cy="934085"/>
            <a:chOff x="7802880" y="200405"/>
            <a:chExt cx="843915" cy="934085"/>
          </a:xfrm>
        </p:grpSpPr>
        <p:sp>
          <p:nvSpPr>
            <p:cNvPr id="6" name="object 6"/>
            <p:cNvSpPr/>
            <p:nvPr/>
          </p:nvSpPr>
          <p:spPr>
            <a:xfrm>
              <a:off x="7812405" y="209930"/>
              <a:ext cx="824865" cy="915035"/>
            </a:xfrm>
            <a:custGeom>
              <a:avLst/>
              <a:gdLst/>
              <a:ahLst/>
              <a:cxnLst/>
              <a:rect l="l" t="t" r="r" b="b"/>
              <a:pathLst>
                <a:path w="824865" h="915035">
                  <a:moveTo>
                    <a:pt x="292226" y="0"/>
                  </a:moveTo>
                  <a:lnTo>
                    <a:pt x="824611" y="688975"/>
                  </a:lnTo>
                  <a:lnTo>
                    <a:pt x="532256" y="914781"/>
                  </a:lnTo>
                  <a:lnTo>
                    <a:pt x="0" y="225806"/>
                  </a:lnTo>
                  <a:lnTo>
                    <a:pt x="292226" y="0"/>
                  </a:lnTo>
                  <a:close/>
                </a:path>
              </a:pathLst>
            </a:custGeom>
            <a:ln w="19050">
              <a:solidFill>
                <a:srgbClr val="EA1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1343" y="356361"/>
              <a:ext cx="320040" cy="370840"/>
            </a:xfrm>
            <a:custGeom>
              <a:avLst/>
              <a:gdLst/>
              <a:ahLst/>
              <a:cxnLst/>
              <a:rect l="l" t="t" r="r" b="b"/>
              <a:pathLst>
                <a:path w="320040" h="370840">
                  <a:moveTo>
                    <a:pt x="154812" y="330200"/>
                  </a:moveTo>
                  <a:lnTo>
                    <a:pt x="151256" y="331469"/>
                  </a:lnTo>
                  <a:lnTo>
                    <a:pt x="143890" y="337819"/>
                  </a:lnTo>
                  <a:lnTo>
                    <a:pt x="141604" y="341629"/>
                  </a:lnTo>
                  <a:lnTo>
                    <a:pt x="141224" y="346710"/>
                  </a:lnTo>
                  <a:lnTo>
                    <a:pt x="140715" y="351789"/>
                  </a:lnTo>
                  <a:lnTo>
                    <a:pt x="142366" y="356869"/>
                  </a:lnTo>
                  <a:lnTo>
                    <a:pt x="150875" y="368300"/>
                  </a:lnTo>
                  <a:lnTo>
                    <a:pt x="157352" y="370839"/>
                  </a:lnTo>
                  <a:lnTo>
                    <a:pt x="171047" y="370839"/>
                  </a:lnTo>
                  <a:lnTo>
                    <a:pt x="179371" y="369569"/>
                  </a:lnTo>
                  <a:lnTo>
                    <a:pt x="190339" y="367029"/>
                  </a:lnTo>
                  <a:lnTo>
                    <a:pt x="199421" y="364489"/>
                  </a:lnTo>
                  <a:lnTo>
                    <a:pt x="164083" y="364489"/>
                  </a:lnTo>
                  <a:lnTo>
                    <a:pt x="162051" y="363219"/>
                  </a:lnTo>
                  <a:lnTo>
                    <a:pt x="161035" y="361950"/>
                  </a:lnTo>
                  <a:lnTo>
                    <a:pt x="160274" y="360679"/>
                  </a:lnTo>
                  <a:lnTo>
                    <a:pt x="160654" y="358139"/>
                  </a:lnTo>
                  <a:lnTo>
                    <a:pt x="161925" y="356869"/>
                  </a:lnTo>
                  <a:lnTo>
                    <a:pt x="164083" y="354329"/>
                  </a:lnTo>
                  <a:lnTo>
                    <a:pt x="168021" y="351789"/>
                  </a:lnTo>
                  <a:lnTo>
                    <a:pt x="170179" y="347979"/>
                  </a:lnTo>
                  <a:lnTo>
                    <a:pt x="171196" y="341629"/>
                  </a:lnTo>
                  <a:lnTo>
                    <a:pt x="170306" y="339089"/>
                  </a:lnTo>
                  <a:lnTo>
                    <a:pt x="165607" y="332739"/>
                  </a:lnTo>
                  <a:lnTo>
                    <a:pt x="162559" y="331469"/>
                  </a:lnTo>
                  <a:lnTo>
                    <a:pt x="154812" y="330200"/>
                  </a:lnTo>
                  <a:close/>
                </a:path>
                <a:path w="320040" h="370840">
                  <a:moveTo>
                    <a:pt x="252349" y="247650"/>
                  </a:moveTo>
                  <a:lnTo>
                    <a:pt x="249174" y="250189"/>
                  </a:lnTo>
                  <a:lnTo>
                    <a:pt x="250443" y="254000"/>
                  </a:lnTo>
                  <a:lnTo>
                    <a:pt x="250698" y="257810"/>
                  </a:lnTo>
                  <a:lnTo>
                    <a:pt x="199262" y="356869"/>
                  </a:lnTo>
                  <a:lnTo>
                    <a:pt x="171323" y="364489"/>
                  </a:lnTo>
                  <a:lnTo>
                    <a:pt x="199421" y="364489"/>
                  </a:lnTo>
                  <a:lnTo>
                    <a:pt x="203961" y="363219"/>
                  </a:lnTo>
                  <a:lnTo>
                    <a:pt x="266626" y="344169"/>
                  </a:lnTo>
                  <a:lnTo>
                    <a:pt x="240410" y="344169"/>
                  </a:lnTo>
                  <a:lnTo>
                    <a:pt x="261874" y="304800"/>
                  </a:lnTo>
                  <a:lnTo>
                    <a:pt x="266191" y="297179"/>
                  </a:lnTo>
                  <a:lnTo>
                    <a:pt x="269366" y="292100"/>
                  </a:lnTo>
                  <a:lnTo>
                    <a:pt x="271652" y="290829"/>
                  </a:lnTo>
                  <a:lnTo>
                    <a:pt x="273050" y="289560"/>
                  </a:lnTo>
                  <a:lnTo>
                    <a:pt x="284320" y="289560"/>
                  </a:lnTo>
                  <a:lnTo>
                    <a:pt x="252349" y="247650"/>
                  </a:lnTo>
                  <a:close/>
                </a:path>
                <a:path w="320040" h="370840">
                  <a:moveTo>
                    <a:pt x="298450" y="307339"/>
                  </a:moveTo>
                  <a:lnTo>
                    <a:pt x="295148" y="309879"/>
                  </a:lnTo>
                  <a:lnTo>
                    <a:pt x="297941" y="313689"/>
                  </a:lnTo>
                  <a:lnTo>
                    <a:pt x="299211" y="317500"/>
                  </a:lnTo>
                  <a:lnTo>
                    <a:pt x="298830" y="321310"/>
                  </a:lnTo>
                  <a:lnTo>
                    <a:pt x="297560" y="323850"/>
                  </a:lnTo>
                  <a:lnTo>
                    <a:pt x="295401" y="325119"/>
                  </a:lnTo>
                  <a:lnTo>
                    <a:pt x="291973" y="328929"/>
                  </a:lnTo>
                  <a:lnTo>
                    <a:pt x="284479" y="331469"/>
                  </a:lnTo>
                  <a:lnTo>
                    <a:pt x="272796" y="335279"/>
                  </a:lnTo>
                  <a:lnTo>
                    <a:pt x="240410" y="344169"/>
                  </a:lnTo>
                  <a:lnTo>
                    <a:pt x="266626" y="344169"/>
                  </a:lnTo>
                  <a:lnTo>
                    <a:pt x="283336" y="339089"/>
                  </a:lnTo>
                  <a:lnTo>
                    <a:pt x="292532" y="336550"/>
                  </a:lnTo>
                  <a:lnTo>
                    <a:pt x="299751" y="335279"/>
                  </a:lnTo>
                  <a:lnTo>
                    <a:pt x="305018" y="334010"/>
                  </a:lnTo>
                  <a:lnTo>
                    <a:pt x="318816" y="334010"/>
                  </a:lnTo>
                  <a:lnTo>
                    <a:pt x="298450" y="307339"/>
                  </a:lnTo>
                  <a:close/>
                </a:path>
                <a:path w="320040" h="370840">
                  <a:moveTo>
                    <a:pt x="318816" y="334010"/>
                  </a:moveTo>
                  <a:lnTo>
                    <a:pt x="311403" y="334010"/>
                  </a:lnTo>
                  <a:lnTo>
                    <a:pt x="314198" y="335279"/>
                  </a:lnTo>
                  <a:lnTo>
                    <a:pt x="316610" y="337819"/>
                  </a:lnTo>
                  <a:lnTo>
                    <a:pt x="319785" y="335279"/>
                  </a:lnTo>
                  <a:lnTo>
                    <a:pt x="318816" y="334010"/>
                  </a:lnTo>
                  <a:close/>
                </a:path>
                <a:path w="320040" h="370840">
                  <a:moveTo>
                    <a:pt x="134238" y="209550"/>
                  </a:moveTo>
                  <a:lnTo>
                    <a:pt x="126491" y="212089"/>
                  </a:lnTo>
                  <a:lnTo>
                    <a:pt x="115442" y="219710"/>
                  </a:lnTo>
                  <a:lnTo>
                    <a:pt x="112775" y="224789"/>
                  </a:lnTo>
                  <a:lnTo>
                    <a:pt x="111505" y="234950"/>
                  </a:lnTo>
                  <a:lnTo>
                    <a:pt x="112902" y="240029"/>
                  </a:lnTo>
                  <a:lnTo>
                    <a:pt x="150875" y="261619"/>
                  </a:lnTo>
                  <a:lnTo>
                    <a:pt x="146811" y="265429"/>
                  </a:lnTo>
                  <a:lnTo>
                    <a:pt x="144779" y="270510"/>
                  </a:lnTo>
                  <a:lnTo>
                    <a:pt x="144652" y="274319"/>
                  </a:lnTo>
                  <a:lnTo>
                    <a:pt x="144399" y="279400"/>
                  </a:lnTo>
                  <a:lnTo>
                    <a:pt x="165480" y="298450"/>
                  </a:lnTo>
                  <a:lnTo>
                    <a:pt x="177673" y="298450"/>
                  </a:lnTo>
                  <a:lnTo>
                    <a:pt x="177673" y="294639"/>
                  </a:lnTo>
                  <a:lnTo>
                    <a:pt x="174243" y="294639"/>
                  </a:lnTo>
                  <a:lnTo>
                    <a:pt x="171957" y="293369"/>
                  </a:lnTo>
                  <a:lnTo>
                    <a:pt x="170814" y="292100"/>
                  </a:lnTo>
                  <a:lnTo>
                    <a:pt x="170179" y="290829"/>
                  </a:lnTo>
                  <a:lnTo>
                    <a:pt x="169925" y="290829"/>
                  </a:lnTo>
                  <a:lnTo>
                    <a:pt x="169925" y="288289"/>
                  </a:lnTo>
                  <a:lnTo>
                    <a:pt x="170306" y="287019"/>
                  </a:lnTo>
                  <a:lnTo>
                    <a:pt x="171830" y="285750"/>
                  </a:lnTo>
                  <a:lnTo>
                    <a:pt x="174116" y="283210"/>
                  </a:lnTo>
                  <a:lnTo>
                    <a:pt x="177926" y="280669"/>
                  </a:lnTo>
                  <a:lnTo>
                    <a:pt x="208330" y="256539"/>
                  </a:lnTo>
                  <a:lnTo>
                    <a:pt x="157352" y="256539"/>
                  </a:lnTo>
                  <a:lnTo>
                    <a:pt x="151002" y="255269"/>
                  </a:lnTo>
                  <a:lnTo>
                    <a:pt x="146684" y="254000"/>
                  </a:lnTo>
                  <a:lnTo>
                    <a:pt x="144399" y="250189"/>
                  </a:lnTo>
                  <a:lnTo>
                    <a:pt x="142366" y="247650"/>
                  </a:lnTo>
                  <a:lnTo>
                    <a:pt x="141604" y="245110"/>
                  </a:lnTo>
                  <a:lnTo>
                    <a:pt x="142112" y="242569"/>
                  </a:lnTo>
                  <a:lnTo>
                    <a:pt x="142621" y="238760"/>
                  </a:lnTo>
                  <a:lnTo>
                    <a:pt x="144272" y="236219"/>
                  </a:lnTo>
                  <a:lnTo>
                    <a:pt x="146938" y="233679"/>
                  </a:lnTo>
                  <a:lnTo>
                    <a:pt x="150240" y="231139"/>
                  </a:lnTo>
                  <a:lnTo>
                    <a:pt x="154304" y="229869"/>
                  </a:lnTo>
                  <a:lnTo>
                    <a:pt x="188289" y="229869"/>
                  </a:lnTo>
                  <a:lnTo>
                    <a:pt x="162226" y="217169"/>
                  </a:lnTo>
                  <a:lnTo>
                    <a:pt x="151572" y="213360"/>
                  </a:lnTo>
                  <a:lnTo>
                    <a:pt x="143382" y="210819"/>
                  </a:lnTo>
                  <a:lnTo>
                    <a:pt x="134238" y="209550"/>
                  </a:lnTo>
                  <a:close/>
                </a:path>
                <a:path w="320040" h="370840">
                  <a:moveTo>
                    <a:pt x="284320" y="289560"/>
                  </a:moveTo>
                  <a:lnTo>
                    <a:pt x="278510" y="289560"/>
                  </a:lnTo>
                  <a:lnTo>
                    <a:pt x="280670" y="292100"/>
                  </a:lnTo>
                  <a:lnTo>
                    <a:pt x="283082" y="294639"/>
                  </a:lnTo>
                  <a:lnTo>
                    <a:pt x="286257" y="292100"/>
                  </a:lnTo>
                  <a:lnTo>
                    <a:pt x="284320" y="289560"/>
                  </a:lnTo>
                  <a:close/>
                </a:path>
                <a:path w="320040" h="370840">
                  <a:moveTo>
                    <a:pt x="188289" y="229869"/>
                  </a:moveTo>
                  <a:lnTo>
                    <a:pt x="165070" y="229869"/>
                  </a:lnTo>
                  <a:lnTo>
                    <a:pt x="171275" y="231139"/>
                  </a:lnTo>
                  <a:lnTo>
                    <a:pt x="177885" y="233679"/>
                  </a:lnTo>
                  <a:lnTo>
                    <a:pt x="184911" y="236219"/>
                  </a:lnTo>
                  <a:lnTo>
                    <a:pt x="157352" y="256539"/>
                  </a:lnTo>
                  <a:lnTo>
                    <a:pt x="208330" y="256539"/>
                  </a:lnTo>
                  <a:lnTo>
                    <a:pt x="209930" y="255269"/>
                  </a:lnTo>
                  <a:lnTo>
                    <a:pt x="218821" y="248919"/>
                  </a:lnTo>
                  <a:lnTo>
                    <a:pt x="224154" y="243839"/>
                  </a:lnTo>
                  <a:lnTo>
                    <a:pt x="226059" y="241300"/>
                  </a:lnTo>
                  <a:lnTo>
                    <a:pt x="228853" y="237489"/>
                  </a:lnTo>
                  <a:lnTo>
                    <a:pt x="230124" y="231139"/>
                  </a:lnTo>
                  <a:lnTo>
                    <a:pt x="190880" y="231139"/>
                  </a:lnTo>
                  <a:lnTo>
                    <a:pt x="188289" y="229869"/>
                  </a:lnTo>
                  <a:close/>
                </a:path>
                <a:path w="320040" h="370840">
                  <a:moveTo>
                    <a:pt x="212140" y="191769"/>
                  </a:moveTo>
                  <a:lnTo>
                    <a:pt x="198500" y="191769"/>
                  </a:lnTo>
                  <a:lnTo>
                    <a:pt x="202183" y="193039"/>
                  </a:lnTo>
                  <a:lnTo>
                    <a:pt x="205358" y="195579"/>
                  </a:lnTo>
                  <a:lnTo>
                    <a:pt x="208406" y="199389"/>
                  </a:lnTo>
                  <a:lnTo>
                    <a:pt x="210184" y="201929"/>
                  </a:lnTo>
                  <a:lnTo>
                    <a:pt x="211200" y="204469"/>
                  </a:lnTo>
                  <a:lnTo>
                    <a:pt x="211708" y="210819"/>
                  </a:lnTo>
                  <a:lnTo>
                    <a:pt x="211327" y="212089"/>
                  </a:lnTo>
                  <a:lnTo>
                    <a:pt x="209041" y="217169"/>
                  </a:lnTo>
                  <a:lnTo>
                    <a:pt x="205485" y="219710"/>
                  </a:lnTo>
                  <a:lnTo>
                    <a:pt x="199135" y="224789"/>
                  </a:lnTo>
                  <a:lnTo>
                    <a:pt x="190880" y="231139"/>
                  </a:lnTo>
                  <a:lnTo>
                    <a:pt x="230124" y="231139"/>
                  </a:lnTo>
                  <a:lnTo>
                    <a:pt x="229997" y="224789"/>
                  </a:lnTo>
                  <a:lnTo>
                    <a:pt x="229742" y="217169"/>
                  </a:lnTo>
                  <a:lnTo>
                    <a:pt x="226695" y="209550"/>
                  </a:lnTo>
                  <a:lnTo>
                    <a:pt x="220599" y="201929"/>
                  </a:lnTo>
                  <a:lnTo>
                    <a:pt x="215646" y="195579"/>
                  </a:lnTo>
                  <a:lnTo>
                    <a:pt x="212140" y="191769"/>
                  </a:lnTo>
                  <a:close/>
                </a:path>
                <a:path w="320040" h="370840">
                  <a:moveTo>
                    <a:pt x="176910" y="177800"/>
                  </a:moveTo>
                  <a:lnTo>
                    <a:pt x="171576" y="179069"/>
                  </a:lnTo>
                  <a:lnTo>
                    <a:pt x="167258" y="182879"/>
                  </a:lnTo>
                  <a:lnTo>
                    <a:pt x="164337" y="185419"/>
                  </a:lnTo>
                  <a:lnTo>
                    <a:pt x="162686" y="187960"/>
                  </a:lnTo>
                  <a:lnTo>
                    <a:pt x="162051" y="196850"/>
                  </a:lnTo>
                  <a:lnTo>
                    <a:pt x="163322" y="200660"/>
                  </a:lnTo>
                  <a:lnTo>
                    <a:pt x="168909" y="208279"/>
                  </a:lnTo>
                  <a:lnTo>
                    <a:pt x="172084" y="209550"/>
                  </a:lnTo>
                  <a:lnTo>
                    <a:pt x="175767" y="210819"/>
                  </a:lnTo>
                  <a:lnTo>
                    <a:pt x="179450" y="210819"/>
                  </a:lnTo>
                  <a:lnTo>
                    <a:pt x="190880" y="195579"/>
                  </a:lnTo>
                  <a:lnTo>
                    <a:pt x="191770" y="194310"/>
                  </a:lnTo>
                  <a:lnTo>
                    <a:pt x="193039" y="193039"/>
                  </a:lnTo>
                  <a:lnTo>
                    <a:pt x="194436" y="191769"/>
                  </a:lnTo>
                  <a:lnTo>
                    <a:pt x="212140" y="191769"/>
                  </a:lnTo>
                  <a:lnTo>
                    <a:pt x="209803" y="189229"/>
                  </a:lnTo>
                  <a:lnTo>
                    <a:pt x="203073" y="185419"/>
                  </a:lnTo>
                  <a:lnTo>
                    <a:pt x="196341" y="180339"/>
                  </a:lnTo>
                  <a:lnTo>
                    <a:pt x="189737" y="179069"/>
                  </a:lnTo>
                  <a:lnTo>
                    <a:pt x="176910" y="177800"/>
                  </a:lnTo>
                  <a:close/>
                </a:path>
                <a:path w="320040" h="370840">
                  <a:moveTo>
                    <a:pt x="3301" y="88900"/>
                  </a:moveTo>
                  <a:lnTo>
                    <a:pt x="0" y="91439"/>
                  </a:lnTo>
                  <a:lnTo>
                    <a:pt x="47371" y="153669"/>
                  </a:lnTo>
                  <a:lnTo>
                    <a:pt x="52070" y="158750"/>
                  </a:lnTo>
                  <a:lnTo>
                    <a:pt x="61386" y="166369"/>
                  </a:lnTo>
                  <a:lnTo>
                    <a:pt x="67040" y="171450"/>
                  </a:lnTo>
                  <a:lnTo>
                    <a:pt x="72574" y="173989"/>
                  </a:lnTo>
                  <a:lnTo>
                    <a:pt x="77977" y="177800"/>
                  </a:lnTo>
                  <a:lnTo>
                    <a:pt x="85089" y="180339"/>
                  </a:lnTo>
                  <a:lnTo>
                    <a:pt x="92709" y="182879"/>
                  </a:lnTo>
                  <a:lnTo>
                    <a:pt x="100583" y="184150"/>
                  </a:lnTo>
                  <a:lnTo>
                    <a:pt x="106683" y="184150"/>
                  </a:lnTo>
                  <a:lnTo>
                    <a:pt x="112998" y="182879"/>
                  </a:lnTo>
                  <a:lnTo>
                    <a:pt x="119550" y="182879"/>
                  </a:lnTo>
                  <a:lnTo>
                    <a:pt x="161282" y="158750"/>
                  </a:lnTo>
                  <a:lnTo>
                    <a:pt x="162484" y="157479"/>
                  </a:lnTo>
                  <a:lnTo>
                    <a:pt x="76961" y="157479"/>
                  </a:lnTo>
                  <a:lnTo>
                    <a:pt x="69246" y="156210"/>
                  </a:lnTo>
                  <a:lnTo>
                    <a:pt x="45211" y="133350"/>
                  </a:lnTo>
                  <a:lnTo>
                    <a:pt x="45465" y="132079"/>
                  </a:lnTo>
                  <a:lnTo>
                    <a:pt x="46989" y="129539"/>
                  </a:lnTo>
                  <a:lnTo>
                    <a:pt x="49783" y="125729"/>
                  </a:lnTo>
                  <a:lnTo>
                    <a:pt x="54736" y="123189"/>
                  </a:lnTo>
                  <a:lnTo>
                    <a:pt x="82614" y="101600"/>
                  </a:lnTo>
                  <a:lnTo>
                    <a:pt x="16636" y="101600"/>
                  </a:lnTo>
                  <a:lnTo>
                    <a:pt x="11556" y="99060"/>
                  </a:lnTo>
                  <a:lnTo>
                    <a:pt x="9016" y="96519"/>
                  </a:lnTo>
                  <a:lnTo>
                    <a:pt x="6350" y="93979"/>
                  </a:lnTo>
                  <a:lnTo>
                    <a:pt x="3301" y="88900"/>
                  </a:lnTo>
                  <a:close/>
                </a:path>
                <a:path w="320040" h="370840">
                  <a:moveTo>
                    <a:pt x="159191" y="50800"/>
                  </a:moveTo>
                  <a:lnTo>
                    <a:pt x="148208" y="50800"/>
                  </a:lnTo>
                  <a:lnTo>
                    <a:pt x="153406" y="57150"/>
                  </a:lnTo>
                  <a:lnTo>
                    <a:pt x="157400" y="63500"/>
                  </a:lnTo>
                  <a:lnTo>
                    <a:pt x="160228" y="68579"/>
                  </a:lnTo>
                  <a:lnTo>
                    <a:pt x="161925" y="73660"/>
                  </a:lnTo>
                  <a:lnTo>
                    <a:pt x="162855" y="80010"/>
                  </a:lnTo>
                  <a:lnTo>
                    <a:pt x="162607" y="86360"/>
                  </a:lnTo>
                  <a:lnTo>
                    <a:pt x="137977" y="127000"/>
                  </a:lnTo>
                  <a:lnTo>
                    <a:pt x="100504" y="152400"/>
                  </a:lnTo>
                  <a:lnTo>
                    <a:pt x="76961" y="157479"/>
                  </a:lnTo>
                  <a:lnTo>
                    <a:pt x="162484" y="157479"/>
                  </a:lnTo>
                  <a:lnTo>
                    <a:pt x="182330" y="123189"/>
                  </a:lnTo>
                  <a:lnTo>
                    <a:pt x="183911" y="113029"/>
                  </a:lnTo>
                  <a:lnTo>
                    <a:pt x="183802" y="102869"/>
                  </a:lnTo>
                  <a:lnTo>
                    <a:pt x="168685" y="63500"/>
                  </a:lnTo>
                  <a:lnTo>
                    <a:pt x="161162" y="53339"/>
                  </a:lnTo>
                  <a:lnTo>
                    <a:pt x="159191" y="50800"/>
                  </a:lnTo>
                  <a:close/>
                </a:path>
                <a:path w="320040" h="370840">
                  <a:moveTo>
                    <a:pt x="119760" y="0"/>
                  </a:moveTo>
                  <a:lnTo>
                    <a:pt x="116458" y="2539"/>
                  </a:lnTo>
                  <a:lnTo>
                    <a:pt x="119506" y="6350"/>
                  </a:lnTo>
                  <a:lnTo>
                    <a:pt x="122174" y="8889"/>
                  </a:lnTo>
                  <a:lnTo>
                    <a:pt x="123698" y="12700"/>
                  </a:lnTo>
                  <a:lnTo>
                    <a:pt x="123951" y="15239"/>
                  </a:lnTo>
                  <a:lnTo>
                    <a:pt x="124332" y="17779"/>
                  </a:lnTo>
                  <a:lnTo>
                    <a:pt x="124078" y="20319"/>
                  </a:lnTo>
                  <a:lnTo>
                    <a:pt x="123062" y="21589"/>
                  </a:lnTo>
                  <a:lnTo>
                    <a:pt x="122047" y="24129"/>
                  </a:lnTo>
                  <a:lnTo>
                    <a:pt x="118363" y="27939"/>
                  </a:lnTo>
                  <a:lnTo>
                    <a:pt x="33527" y="92710"/>
                  </a:lnTo>
                  <a:lnTo>
                    <a:pt x="27304" y="97789"/>
                  </a:lnTo>
                  <a:lnTo>
                    <a:pt x="23367" y="100329"/>
                  </a:lnTo>
                  <a:lnTo>
                    <a:pt x="21716" y="100329"/>
                  </a:lnTo>
                  <a:lnTo>
                    <a:pt x="19176" y="101600"/>
                  </a:lnTo>
                  <a:lnTo>
                    <a:pt x="82614" y="101600"/>
                  </a:lnTo>
                  <a:lnTo>
                    <a:pt x="148208" y="50800"/>
                  </a:lnTo>
                  <a:lnTo>
                    <a:pt x="159191" y="50800"/>
                  </a:lnTo>
                  <a:lnTo>
                    <a:pt x="1197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5696" y="735329"/>
              <a:ext cx="225294" cy="2162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59813" y="44958"/>
            <a:ext cx="7129780" cy="1235595"/>
          </a:xfrm>
          <a:prstGeom prst="rect">
            <a:avLst/>
          </a:prstGeom>
          <a:ln w="19811">
            <a:solidFill>
              <a:srgbClr val="EA1579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marL="4445" algn="ctr">
              <a:spcBef>
                <a:spcPts val="995"/>
              </a:spcBef>
            </a:pPr>
            <a:r>
              <a:rPr b="1" spc="-5" dirty="0">
                <a:latin typeface="Times New Roman"/>
                <a:cs typeface="Times New Roman"/>
              </a:rPr>
              <a:t>Cells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cytotrophoblast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proliferate</a:t>
            </a:r>
            <a:endParaRPr>
              <a:latin typeface="Times New Roman"/>
              <a:cs typeface="Times New Roman"/>
            </a:endParaRPr>
          </a:p>
          <a:p>
            <a:pPr marL="302895" marR="295910" algn="ctr">
              <a:lnSpc>
                <a:spcPct val="150000"/>
              </a:lnSpc>
            </a:pPr>
            <a:r>
              <a:rPr b="1" dirty="0">
                <a:latin typeface="Times New Roman"/>
                <a:cs typeface="Times New Roman"/>
              </a:rPr>
              <a:t>locally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penetrate</a:t>
            </a:r>
            <a:r>
              <a:rPr b="1" dirty="0">
                <a:latin typeface="Times New Roman"/>
                <a:cs typeface="Times New Roman"/>
              </a:rPr>
              <a:t> into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syncytiotrophoblast, </a:t>
            </a:r>
            <a:r>
              <a:rPr b="1" dirty="0">
                <a:latin typeface="Times New Roman"/>
                <a:cs typeface="Times New Roman"/>
              </a:rPr>
              <a:t>forming cellular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columns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surrounded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syncytium.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2965" y="1558289"/>
            <a:ext cx="3131820" cy="1287780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39065" marR="130810" indent="-5715" algn="ctr">
              <a:lnSpc>
                <a:spcPts val="3240"/>
              </a:lnSpc>
              <a:spcBef>
                <a:spcPts val="1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Cellular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columns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with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syncytial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covering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known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4259" y="3286505"/>
            <a:ext cx="1991995" cy="308418"/>
          </a:xfrm>
          <a:prstGeom prst="rect">
            <a:avLst/>
          </a:prstGeom>
          <a:ln w="19812">
            <a:solidFill>
              <a:srgbClr val="EA157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spcBef>
                <a:spcPts val="245"/>
              </a:spcBef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PRIMA</a:t>
            </a:r>
            <a:r>
              <a:rPr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LLI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4221" y="2710433"/>
            <a:ext cx="2762250" cy="769620"/>
          </a:xfrm>
          <a:custGeom>
            <a:avLst/>
            <a:gdLst/>
            <a:ahLst/>
            <a:cxnLst/>
            <a:rect l="l" t="t" r="r" b="b"/>
            <a:pathLst>
              <a:path w="2762250" h="769620">
                <a:moveTo>
                  <a:pt x="2762250" y="431673"/>
                </a:moveTo>
                <a:lnTo>
                  <a:pt x="2673477" y="365760"/>
                </a:lnTo>
                <a:lnTo>
                  <a:pt x="2667254" y="366649"/>
                </a:lnTo>
                <a:lnTo>
                  <a:pt x="2663952" y="370967"/>
                </a:lnTo>
                <a:lnTo>
                  <a:pt x="2660650" y="375412"/>
                </a:lnTo>
                <a:lnTo>
                  <a:pt x="2661666" y="381635"/>
                </a:lnTo>
                <a:lnTo>
                  <a:pt x="2707309" y="415556"/>
                </a:lnTo>
                <a:lnTo>
                  <a:pt x="2141423" y="352666"/>
                </a:lnTo>
                <a:lnTo>
                  <a:pt x="2173338" y="329882"/>
                </a:lnTo>
                <a:lnTo>
                  <a:pt x="2638107" y="235750"/>
                </a:lnTo>
                <a:lnTo>
                  <a:pt x="2599563" y="270129"/>
                </a:lnTo>
                <a:lnTo>
                  <a:pt x="2595499" y="273685"/>
                </a:lnTo>
                <a:lnTo>
                  <a:pt x="2595118" y="280035"/>
                </a:lnTo>
                <a:lnTo>
                  <a:pt x="2598801" y="284099"/>
                </a:lnTo>
                <a:lnTo>
                  <a:pt x="2602357" y="288163"/>
                </a:lnTo>
                <a:lnTo>
                  <a:pt x="2608707" y="288544"/>
                </a:lnTo>
                <a:lnTo>
                  <a:pt x="2612771" y="284861"/>
                </a:lnTo>
                <a:lnTo>
                  <a:pt x="2691257" y="214884"/>
                </a:lnTo>
                <a:lnTo>
                  <a:pt x="2674099" y="209042"/>
                </a:lnTo>
                <a:lnTo>
                  <a:pt x="2586482" y="179197"/>
                </a:lnTo>
                <a:lnTo>
                  <a:pt x="2580894" y="181991"/>
                </a:lnTo>
                <a:lnTo>
                  <a:pt x="2579116" y="187198"/>
                </a:lnTo>
                <a:lnTo>
                  <a:pt x="2577338" y="192278"/>
                </a:lnTo>
                <a:lnTo>
                  <a:pt x="2580132" y="197993"/>
                </a:lnTo>
                <a:lnTo>
                  <a:pt x="2634107" y="216331"/>
                </a:lnTo>
                <a:lnTo>
                  <a:pt x="2212822" y="301675"/>
                </a:lnTo>
                <a:lnTo>
                  <a:pt x="2578163" y="40792"/>
                </a:lnTo>
                <a:lnTo>
                  <a:pt x="2557018" y="87757"/>
                </a:lnTo>
                <a:lnTo>
                  <a:pt x="2554859" y="92837"/>
                </a:lnTo>
                <a:lnTo>
                  <a:pt x="2557018" y="98679"/>
                </a:lnTo>
                <a:lnTo>
                  <a:pt x="2561971" y="100838"/>
                </a:lnTo>
                <a:lnTo>
                  <a:pt x="2567051" y="103124"/>
                </a:lnTo>
                <a:lnTo>
                  <a:pt x="2572893" y="100965"/>
                </a:lnTo>
                <a:lnTo>
                  <a:pt x="2616746" y="3302"/>
                </a:lnTo>
                <a:lnTo>
                  <a:pt x="2618232" y="0"/>
                </a:lnTo>
                <a:lnTo>
                  <a:pt x="2508123" y="10160"/>
                </a:lnTo>
                <a:lnTo>
                  <a:pt x="2504059" y="14986"/>
                </a:lnTo>
                <a:lnTo>
                  <a:pt x="2505075" y="25908"/>
                </a:lnTo>
                <a:lnTo>
                  <a:pt x="2509901" y="29845"/>
                </a:lnTo>
                <a:lnTo>
                  <a:pt x="2566720" y="24587"/>
                </a:lnTo>
                <a:lnTo>
                  <a:pt x="2165324" y="311302"/>
                </a:lnTo>
                <a:lnTo>
                  <a:pt x="0" y="749935"/>
                </a:lnTo>
                <a:lnTo>
                  <a:pt x="3810" y="769239"/>
                </a:lnTo>
                <a:lnTo>
                  <a:pt x="2125840" y="339496"/>
                </a:lnTo>
                <a:lnTo>
                  <a:pt x="2108454" y="351917"/>
                </a:lnTo>
                <a:lnTo>
                  <a:pt x="2114131" y="359943"/>
                </a:lnTo>
                <a:lnTo>
                  <a:pt x="2113026" y="369570"/>
                </a:lnTo>
                <a:lnTo>
                  <a:pt x="2705366" y="435279"/>
                </a:lnTo>
                <a:lnTo>
                  <a:pt x="2653030" y="458470"/>
                </a:lnTo>
                <a:lnTo>
                  <a:pt x="2650871" y="464312"/>
                </a:lnTo>
                <a:lnTo>
                  <a:pt x="2653030" y="469265"/>
                </a:lnTo>
                <a:lnTo>
                  <a:pt x="2655316" y="474345"/>
                </a:lnTo>
                <a:lnTo>
                  <a:pt x="2661158" y="476504"/>
                </a:lnTo>
                <a:lnTo>
                  <a:pt x="2745079" y="439293"/>
                </a:lnTo>
                <a:lnTo>
                  <a:pt x="2762250" y="431673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67064" y="6094706"/>
            <a:ext cx="3562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i="1" spc="-105" dirty="0">
                <a:latin typeface="Trebuchet MS"/>
                <a:cs typeface="Trebuchet MS"/>
              </a:rPr>
              <a:t>shatarat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6027" y="670683"/>
            <a:ext cx="3835986" cy="54828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68018" y="1773173"/>
            <a:ext cx="3348354" cy="2801620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7335" marR="260350" algn="ctr">
              <a:spcBef>
                <a:spcPts val="30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By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beginning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third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week</a:t>
            </a:r>
            <a:endParaRPr>
              <a:latin typeface="Times New Roman"/>
              <a:cs typeface="Times New Roman"/>
            </a:endParaRPr>
          </a:p>
          <a:p>
            <a:pPr marL="51435" algn="ctr"/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trophoblast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15"/>
              </a:lnSpc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characterized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5235"/>
              </a:lnSpc>
            </a:pP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primary</a:t>
            </a:r>
            <a:r>
              <a:rPr sz="4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1F5F"/>
                </a:solidFill>
                <a:latin typeface="Times New Roman"/>
                <a:cs typeface="Times New Roman"/>
              </a:rPr>
              <a:t>villi</a:t>
            </a:r>
            <a:endParaRPr sz="4400">
              <a:latin typeface="Times New Roman"/>
              <a:cs typeface="Times New Roman"/>
            </a:endParaRPr>
          </a:p>
          <a:p>
            <a:pPr marL="179705" marR="168275" indent="72390" algn="ctr">
              <a:lnSpc>
                <a:spcPct val="103299"/>
              </a:lnSpc>
              <a:spcBef>
                <a:spcPts val="595"/>
              </a:spcBef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that consist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of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cytotrophoblastic</a:t>
            </a:r>
            <a:r>
              <a:rPr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core</a:t>
            </a:r>
            <a:r>
              <a:rPr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covered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by </a:t>
            </a: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asyncytial</a:t>
            </a:r>
            <a:r>
              <a:rPr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layer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1830" y="4332756"/>
            <a:ext cx="33401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800" i="1" spc="-80" dirty="0">
                <a:latin typeface="Trebuchet MS"/>
                <a:cs typeface="Trebuchet MS"/>
              </a:rPr>
              <a:t>shatarat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9653" y="918718"/>
            <a:ext cx="7663180" cy="5020945"/>
            <a:chOff x="25653" y="918717"/>
            <a:chExt cx="7663180" cy="502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9046" y="938783"/>
              <a:ext cx="4032842" cy="4799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813" y="928877"/>
              <a:ext cx="7642859" cy="5000625"/>
            </a:xfrm>
            <a:custGeom>
              <a:avLst/>
              <a:gdLst/>
              <a:ahLst/>
              <a:cxnLst/>
              <a:rect l="l" t="t" r="r" b="b"/>
              <a:pathLst>
                <a:path w="7642859" h="5000625">
                  <a:moveTo>
                    <a:pt x="3086100" y="5000244"/>
                  </a:moveTo>
                  <a:lnTo>
                    <a:pt x="7642859" y="5000244"/>
                  </a:lnTo>
                  <a:lnTo>
                    <a:pt x="7642859" y="0"/>
                  </a:lnTo>
                  <a:lnTo>
                    <a:pt x="3086100" y="0"/>
                  </a:lnTo>
                  <a:lnTo>
                    <a:pt x="3086100" y="5000244"/>
                  </a:lnTo>
                  <a:close/>
                </a:path>
                <a:path w="7642859" h="5000625">
                  <a:moveTo>
                    <a:pt x="0" y="2932176"/>
                  </a:moveTo>
                  <a:lnTo>
                    <a:pt x="4320540" y="2932176"/>
                  </a:lnTo>
                  <a:lnTo>
                    <a:pt x="4320540" y="1178052"/>
                  </a:lnTo>
                  <a:lnTo>
                    <a:pt x="0" y="1178052"/>
                  </a:lnTo>
                  <a:lnTo>
                    <a:pt x="0" y="2932176"/>
                  </a:lnTo>
                  <a:close/>
                </a:path>
              </a:pathLst>
            </a:custGeom>
            <a:ln w="19812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9813" y="2145728"/>
            <a:ext cx="4307588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ea typeface="+mn-ea"/>
                <a:cs typeface="Times New Roman"/>
              </a:rPr>
              <a:t>During further development mesodermal  cells penetrate the core of primary villi  and grow toward the decidua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6910" y="2955797"/>
            <a:ext cx="394462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0"/>
              </a:lnSpc>
              <a:spcBef>
                <a:spcPts val="100"/>
              </a:spcBef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newly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formed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structure is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known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endParaRPr dirty="0">
              <a:latin typeface="Times New Roman"/>
              <a:cs typeface="Times New Roman"/>
            </a:endParaRPr>
          </a:p>
          <a:p>
            <a:pPr marL="58419" algn="ctr">
              <a:lnSpc>
                <a:spcPts val="4250"/>
              </a:lnSpc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secondary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villus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88464" y="3780283"/>
            <a:ext cx="4056379" cy="2886075"/>
            <a:chOff x="664463" y="3780282"/>
            <a:chExt cx="4056379" cy="28860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5" y="4293108"/>
              <a:ext cx="2046732" cy="23530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4369" y="4283202"/>
              <a:ext cx="2066925" cy="2372995"/>
            </a:xfrm>
            <a:custGeom>
              <a:avLst/>
              <a:gdLst/>
              <a:ahLst/>
              <a:cxnLst/>
              <a:rect l="l" t="t" r="r" b="b"/>
              <a:pathLst>
                <a:path w="2066925" h="2372995">
                  <a:moveTo>
                    <a:pt x="0" y="2372868"/>
                  </a:moveTo>
                  <a:lnTo>
                    <a:pt x="2066544" y="2372868"/>
                  </a:lnTo>
                  <a:lnTo>
                    <a:pt x="2066544" y="0"/>
                  </a:lnTo>
                  <a:lnTo>
                    <a:pt x="0" y="0"/>
                  </a:lnTo>
                  <a:lnTo>
                    <a:pt x="0" y="2372868"/>
                  </a:lnTo>
                  <a:close/>
                </a:path>
              </a:pathLst>
            </a:custGeom>
            <a:ln w="19812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2402" y="3780282"/>
              <a:ext cx="3028315" cy="1249680"/>
            </a:xfrm>
            <a:custGeom>
              <a:avLst/>
              <a:gdLst/>
              <a:ahLst/>
              <a:cxnLst/>
              <a:rect l="l" t="t" r="r" b="b"/>
              <a:pathLst>
                <a:path w="3028315" h="1249679">
                  <a:moveTo>
                    <a:pt x="73914" y="1144905"/>
                  </a:moveTo>
                  <a:lnTo>
                    <a:pt x="67691" y="1145794"/>
                  </a:lnTo>
                  <a:lnTo>
                    <a:pt x="64262" y="1150112"/>
                  </a:lnTo>
                  <a:lnTo>
                    <a:pt x="0" y="1233297"/>
                  </a:lnTo>
                  <a:lnTo>
                    <a:pt x="104012" y="1248283"/>
                  </a:lnTo>
                  <a:lnTo>
                    <a:pt x="109474" y="1249172"/>
                  </a:lnTo>
                  <a:lnTo>
                    <a:pt x="114554" y="1245362"/>
                  </a:lnTo>
                  <a:lnTo>
                    <a:pt x="116006" y="1235075"/>
                  </a:lnTo>
                  <a:lnTo>
                    <a:pt x="21971" y="1235075"/>
                  </a:lnTo>
                  <a:lnTo>
                    <a:pt x="14478" y="1216787"/>
                  </a:lnTo>
                  <a:lnTo>
                    <a:pt x="48431" y="1203043"/>
                  </a:lnTo>
                  <a:lnTo>
                    <a:pt x="80010" y="1162177"/>
                  </a:lnTo>
                  <a:lnTo>
                    <a:pt x="83312" y="1157859"/>
                  </a:lnTo>
                  <a:lnTo>
                    <a:pt x="82550" y="1151636"/>
                  </a:lnTo>
                  <a:lnTo>
                    <a:pt x="78231" y="1148334"/>
                  </a:lnTo>
                  <a:lnTo>
                    <a:pt x="73914" y="1144905"/>
                  </a:lnTo>
                  <a:close/>
                </a:path>
                <a:path w="3028315" h="1249679">
                  <a:moveTo>
                    <a:pt x="48431" y="1203043"/>
                  </a:moveTo>
                  <a:lnTo>
                    <a:pt x="14478" y="1216787"/>
                  </a:lnTo>
                  <a:lnTo>
                    <a:pt x="21971" y="1235075"/>
                  </a:lnTo>
                  <a:lnTo>
                    <a:pt x="29501" y="1232027"/>
                  </a:lnTo>
                  <a:lnTo>
                    <a:pt x="26035" y="1232027"/>
                  </a:lnTo>
                  <a:lnTo>
                    <a:pt x="19558" y="1216152"/>
                  </a:lnTo>
                  <a:lnTo>
                    <a:pt x="38302" y="1216152"/>
                  </a:lnTo>
                  <a:lnTo>
                    <a:pt x="48431" y="1203043"/>
                  </a:lnTo>
                  <a:close/>
                </a:path>
                <a:path w="3028315" h="1249679">
                  <a:moveTo>
                    <a:pt x="55831" y="1221369"/>
                  </a:moveTo>
                  <a:lnTo>
                    <a:pt x="21971" y="1235075"/>
                  </a:lnTo>
                  <a:lnTo>
                    <a:pt x="116006" y="1235075"/>
                  </a:lnTo>
                  <a:lnTo>
                    <a:pt x="116078" y="1234567"/>
                  </a:lnTo>
                  <a:lnTo>
                    <a:pt x="112268" y="1229487"/>
                  </a:lnTo>
                  <a:lnTo>
                    <a:pt x="55831" y="1221369"/>
                  </a:lnTo>
                  <a:close/>
                </a:path>
                <a:path w="3028315" h="1249679">
                  <a:moveTo>
                    <a:pt x="19558" y="1216152"/>
                  </a:moveTo>
                  <a:lnTo>
                    <a:pt x="26035" y="1232027"/>
                  </a:lnTo>
                  <a:lnTo>
                    <a:pt x="36427" y="1218578"/>
                  </a:lnTo>
                  <a:lnTo>
                    <a:pt x="19558" y="1216152"/>
                  </a:lnTo>
                  <a:close/>
                </a:path>
                <a:path w="3028315" h="1249679">
                  <a:moveTo>
                    <a:pt x="36427" y="1218578"/>
                  </a:moveTo>
                  <a:lnTo>
                    <a:pt x="26035" y="1232027"/>
                  </a:lnTo>
                  <a:lnTo>
                    <a:pt x="29501" y="1232027"/>
                  </a:lnTo>
                  <a:lnTo>
                    <a:pt x="55831" y="1221369"/>
                  </a:lnTo>
                  <a:lnTo>
                    <a:pt x="36427" y="1218578"/>
                  </a:lnTo>
                  <a:close/>
                </a:path>
                <a:path w="3028315" h="1249679">
                  <a:moveTo>
                    <a:pt x="3020568" y="0"/>
                  </a:moveTo>
                  <a:lnTo>
                    <a:pt x="48431" y="1203043"/>
                  </a:lnTo>
                  <a:lnTo>
                    <a:pt x="36427" y="1218578"/>
                  </a:lnTo>
                  <a:lnTo>
                    <a:pt x="55831" y="1221369"/>
                  </a:lnTo>
                  <a:lnTo>
                    <a:pt x="3028061" y="18288"/>
                  </a:lnTo>
                  <a:lnTo>
                    <a:pt x="3020568" y="0"/>
                  </a:lnTo>
                  <a:close/>
                </a:path>
                <a:path w="3028315" h="1249679">
                  <a:moveTo>
                    <a:pt x="38302" y="1216152"/>
                  </a:moveTo>
                  <a:lnTo>
                    <a:pt x="19558" y="1216152"/>
                  </a:lnTo>
                  <a:lnTo>
                    <a:pt x="36427" y="1218578"/>
                  </a:lnTo>
                  <a:lnTo>
                    <a:pt x="38302" y="1216152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47918" y="4346774"/>
            <a:ext cx="266065" cy="113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650" i="1" spc="-75" dirty="0">
                <a:latin typeface="Trebuchet MS"/>
                <a:cs typeface="Trebuchet MS"/>
              </a:rPr>
              <a:t>shatarat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5024" y="883140"/>
            <a:ext cx="2408005" cy="47110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9813" y="837438"/>
            <a:ext cx="4500880" cy="3661900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16535" marR="213995" algn="ctr">
              <a:spcBef>
                <a:spcPts val="295"/>
              </a:spcBef>
            </a:pP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By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</a:t>
            </a:r>
            <a:r>
              <a:rPr b="1" spc="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end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 of</a:t>
            </a:r>
            <a:r>
              <a:rPr b="1"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</a:t>
            </a:r>
            <a:r>
              <a:rPr b="1" spc="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third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week,</a:t>
            </a:r>
            <a:r>
              <a:rPr b="1" spc="-2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mesodermal </a:t>
            </a:r>
            <a:r>
              <a:rPr b="1" spc="-434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cells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in the 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core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villus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begin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to </a:t>
            </a:r>
            <a:r>
              <a:rPr b="1"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differentiate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into blood cells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and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small </a:t>
            </a:r>
            <a:r>
              <a:rPr b="1" spc="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blood</a:t>
            </a:r>
            <a:r>
              <a:rPr b="1" spc="-1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vessels</a:t>
            </a:r>
            <a:endParaRPr>
              <a:latin typeface="Times New Roman"/>
              <a:cs typeface="Times New Roman"/>
            </a:endParaRPr>
          </a:p>
          <a:p>
            <a:pPr marL="320040" marR="259079" algn="ctr"/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forming</a:t>
            </a:r>
            <a:r>
              <a:rPr b="1" spc="-1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</a:t>
            </a:r>
            <a:r>
              <a:rPr b="1" spc="-2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villous</a:t>
            </a:r>
            <a:r>
              <a:rPr b="1" spc="-3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capillary</a:t>
            </a:r>
            <a:r>
              <a:rPr b="1" spc="-2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system</a:t>
            </a:r>
            <a:r>
              <a:rPr b="1" spc="-5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The </a:t>
            </a:r>
            <a:r>
              <a:rPr b="1" spc="-434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villus</a:t>
            </a:r>
            <a:r>
              <a:rPr b="1" spc="-2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is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now 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known</a:t>
            </a:r>
            <a:r>
              <a:rPr b="1" spc="-1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4E5B6E"/>
                </a:solidFill>
                <a:latin typeface="Times New Roman"/>
                <a:cs typeface="Times New Roman"/>
              </a:rPr>
              <a:t>as</a:t>
            </a:r>
            <a:r>
              <a:rPr b="1" dirty="0">
                <a:solidFill>
                  <a:srgbClr val="4E5B6E"/>
                </a:solidFill>
                <a:latin typeface="Times New Roman"/>
                <a:cs typeface="Times New Roman"/>
              </a:rPr>
              <a:t> a</a:t>
            </a:r>
            <a:endParaRPr>
              <a:latin typeface="Times New Roman"/>
              <a:cs typeface="Times New Roman"/>
            </a:endParaRPr>
          </a:p>
          <a:p>
            <a:pPr marL="1019175" marR="1014094" algn="ctr">
              <a:lnSpc>
                <a:spcPts val="3840"/>
              </a:lnSpc>
              <a:spcBef>
                <a:spcPts val="85"/>
              </a:spcBef>
            </a:pPr>
            <a:r>
              <a:rPr sz="3200" b="1" spc="-35" dirty="0">
                <a:solidFill>
                  <a:srgbClr val="4E5B6E"/>
                </a:solidFill>
                <a:latin typeface="Times New Roman"/>
                <a:cs typeface="Times New Roman"/>
              </a:rPr>
              <a:t>Tertiary</a:t>
            </a:r>
            <a:r>
              <a:rPr sz="3200" b="1" spc="-8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E5B6E"/>
                </a:solidFill>
                <a:latin typeface="Times New Roman"/>
                <a:cs typeface="Times New Roman"/>
              </a:rPr>
              <a:t>villus </a:t>
            </a:r>
            <a:r>
              <a:rPr sz="3200" b="1" spc="-78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E5B6E"/>
                </a:solidFill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594360" marR="590550" algn="ctr">
              <a:lnSpc>
                <a:spcPts val="3840"/>
              </a:lnSpc>
              <a:spcBef>
                <a:spcPts val="5"/>
              </a:spcBef>
            </a:pPr>
            <a:r>
              <a:rPr sz="3200" b="1" dirty="0">
                <a:solidFill>
                  <a:srgbClr val="4E5B6E"/>
                </a:solidFill>
                <a:latin typeface="Times New Roman"/>
                <a:cs typeface="Times New Roman"/>
              </a:rPr>
              <a:t>definitive</a:t>
            </a:r>
            <a:r>
              <a:rPr sz="3200" b="1" spc="-10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E5B6E"/>
                </a:solidFill>
                <a:latin typeface="Times New Roman"/>
                <a:cs typeface="Times New Roman"/>
              </a:rPr>
              <a:t>placental </a:t>
            </a:r>
            <a:r>
              <a:rPr sz="3200" b="1" spc="-785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E5B6E"/>
                </a:solidFill>
                <a:latin typeface="Times New Roman"/>
                <a:cs typeface="Times New Roman"/>
              </a:rPr>
              <a:t>villus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8399" y="4189693"/>
            <a:ext cx="37909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i="1" spc="-105" dirty="0">
                <a:latin typeface="Trebuchet MS"/>
                <a:cs typeface="Trebuchet MS"/>
              </a:rPr>
              <a:t>shatarat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761" y="4005834"/>
            <a:ext cx="3657600" cy="2308860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79070" marR="175895" indent="6985" algn="ctr">
              <a:spcBef>
                <a:spcPts val="275"/>
              </a:spcBef>
            </a:pPr>
            <a:r>
              <a:rPr sz="2400" b="1" spc="-5" dirty="0">
                <a:latin typeface="Times New Roman"/>
                <a:cs typeface="Times New Roman"/>
              </a:rPr>
              <a:t>These </a:t>
            </a:r>
            <a:r>
              <a:rPr sz="2400" b="1" dirty="0">
                <a:latin typeface="Times New Roman"/>
                <a:cs typeface="Times New Roman"/>
              </a:rPr>
              <a:t>vessels,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turn,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establish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contact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with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intraembryonic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circulatory </a:t>
            </a:r>
            <a:r>
              <a:rPr sz="2400" b="1" dirty="0">
                <a:latin typeface="Times New Roman"/>
                <a:cs typeface="Times New Roman"/>
              </a:rPr>
              <a:t>system,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connecting </a:t>
            </a:r>
            <a:r>
              <a:rPr sz="2400" b="1" spc="-5" dirty="0">
                <a:latin typeface="Times New Roman"/>
                <a:cs typeface="Times New Roman"/>
              </a:rPr>
              <a:t>the placenta </a:t>
            </a:r>
            <a:r>
              <a:rPr sz="2400" b="1" dirty="0">
                <a:latin typeface="Times New Roman"/>
                <a:cs typeface="Times New Roman"/>
              </a:rPr>
              <a:t> and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embryo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1002" y="837439"/>
            <a:ext cx="3023870" cy="1754505"/>
          </a:xfrm>
          <a:prstGeom prst="rect">
            <a:avLst/>
          </a:prstGeom>
          <a:ln w="19811">
            <a:solidFill>
              <a:srgbClr val="7ED13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28295" marR="143510" indent="-328295">
              <a:spcBef>
                <a:spcPts val="295"/>
              </a:spcBef>
              <a:buSzPct val="94444"/>
              <a:buFont typeface="Wingdings"/>
              <a:buChar char=""/>
              <a:tabLst>
                <a:tab pos="328295" algn="l"/>
              </a:tabLst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Capillaries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tertiary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villi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make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contact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with</a:t>
            </a:r>
            <a:endParaRPr>
              <a:latin typeface="Times New Roman"/>
              <a:cs typeface="Times New Roman"/>
            </a:endParaRPr>
          </a:p>
          <a:p>
            <a:pPr marL="147955" marR="137160" algn="ctr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capillaries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developing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mesoderm of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chorionic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plate and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in the connecting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stalk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8014" y="0"/>
            <a:ext cx="5730240" cy="6858000"/>
            <a:chOff x="3414014" y="0"/>
            <a:chExt cx="573024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0"/>
              <a:ext cx="54864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14014" y="1707895"/>
              <a:ext cx="2239010" cy="3717290"/>
            </a:xfrm>
            <a:custGeom>
              <a:avLst/>
              <a:gdLst/>
              <a:ahLst/>
              <a:cxnLst/>
              <a:rect l="l" t="t" r="r" b="b"/>
              <a:pathLst>
                <a:path w="2239010" h="3717290">
                  <a:moveTo>
                    <a:pt x="2023237" y="3665347"/>
                  </a:moveTo>
                  <a:lnTo>
                    <a:pt x="1930019" y="3605784"/>
                  </a:lnTo>
                  <a:lnTo>
                    <a:pt x="1923796" y="3607181"/>
                  </a:lnTo>
                  <a:lnTo>
                    <a:pt x="1917954" y="3616325"/>
                  </a:lnTo>
                  <a:lnTo>
                    <a:pt x="1919351" y="3622548"/>
                  </a:lnTo>
                  <a:lnTo>
                    <a:pt x="1967382" y="3653218"/>
                  </a:lnTo>
                  <a:lnTo>
                    <a:pt x="223393" y="3583432"/>
                  </a:lnTo>
                  <a:lnTo>
                    <a:pt x="222631" y="3603244"/>
                  </a:lnTo>
                  <a:lnTo>
                    <a:pt x="1966569" y="3673030"/>
                  </a:lnTo>
                  <a:lnTo>
                    <a:pt x="1916176" y="3699764"/>
                  </a:lnTo>
                  <a:lnTo>
                    <a:pt x="1914398" y="3705733"/>
                  </a:lnTo>
                  <a:lnTo>
                    <a:pt x="1919478" y="3715385"/>
                  </a:lnTo>
                  <a:lnTo>
                    <a:pt x="1925447" y="3717290"/>
                  </a:lnTo>
                  <a:lnTo>
                    <a:pt x="2006003" y="3674491"/>
                  </a:lnTo>
                  <a:lnTo>
                    <a:pt x="2023237" y="3665347"/>
                  </a:lnTo>
                  <a:close/>
                </a:path>
                <a:path w="2239010" h="3717290">
                  <a:moveTo>
                    <a:pt x="2238883" y="2010537"/>
                  </a:moveTo>
                  <a:lnTo>
                    <a:pt x="2237028" y="2004822"/>
                  </a:lnTo>
                  <a:lnTo>
                    <a:pt x="2206625" y="1910461"/>
                  </a:lnTo>
                  <a:lnTo>
                    <a:pt x="2204974" y="1905254"/>
                  </a:lnTo>
                  <a:lnTo>
                    <a:pt x="2199386" y="1902333"/>
                  </a:lnTo>
                  <a:lnTo>
                    <a:pt x="2188972" y="1905635"/>
                  </a:lnTo>
                  <a:lnTo>
                    <a:pt x="2186178" y="1911223"/>
                  </a:lnTo>
                  <a:lnTo>
                    <a:pt x="2187829" y="1916430"/>
                  </a:lnTo>
                  <a:lnTo>
                    <a:pt x="2203666" y="1965680"/>
                  </a:lnTo>
                  <a:lnTo>
                    <a:pt x="13208" y="0"/>
                  </a:lnTo>
                  <a:lnTo>
                    <a:pt x="0" y="14732"/>
                  </a:lnTo>
                  <a:lnTo>
                    <a:pt x="2190318" y="1980285"/>
                  </a:lnTo>
                  <a:lnTo>
                    <a:pt x="2134489" y="1968754"/>
                  </a:lnTo>
                  <a:lnTo>
                    <a:pt x="2129282" y="1972310"/>
                  </a:lnTo>
                  <a:lnTo>
                    <a:pt x="2126996" y="1982978"/>
                  </a:lnTo>
                  <a:lnTo>
                    <a:pt x="2130552" y="1988185"/>
                  </a:lnTo>
                  <a:lnTo>
                    <a:pt x="2238883" y="2010537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15762" y="5570635"/>
            <a:ext cx="37909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i="1" spc="-105" dirty="0">
                <a:latin typeface="Trebuchet MS"/>
                <a:cs typeface="Trebuchet MS"/>
              </a:rPr>
              <a:t>shatarat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7</TotalTime>
  <Words>614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Calibri</vt:lpstr>
      <vt:lpstr>Simplified Arabic Fixed</vt:lpstr>
      <vt:lpstr>Times New Roman</vt:lpstr>
      <vt:lpstr>Trebuchet MS</vt:lpstr>
      <vt:lpstr>Wingdings</vt:lpstr>
      <vt:lpstr>MediTec</vt:lpstr>
      <vt:lpstr>PowerPoint Presentation</vt:lpstr>
      <vt:lpstr>The trophoblast differentiates into two layers:</vt:lpstr>
      <vt:lpstr>PowerPoint Presentation</vt:lpstr>
      <vt:lpstr>syncytiotrophoblast  start to  penetrate</vt:lpstr>
      <vt:lpstr>PowerPoint Presentation</vt:lpstr>
      <vt:lpstr>PowerPoint Presentation</vt:lpstr>
      <vt:lpstr>During further development mesodermal  cells penetrate the core of primary villi  and grow toward the decidua</vt:lpstr>
      <vt:lpstr>PowerPoint Presentation</vt:lpstr>
      <vt:lpstr>PowerPoint Presentation</vt:lpstr>
      <vt:lpstr>Maternal blood  is delivered to  the placenta by  spiral arteries in  the uterus</vt:lpstr>
      <vt:lpstr>PowerPoint Presentation</vt:lpstr>
      <vt:lpstr>FROM THE FOURTH MONTH ON</vt:lpstr>
      <vt:lpstr>PowerPoint Presentation</vt:lpstr>
      <vt:lpstr>PLACENTA</vt:lpstr>
      <vt:lpstr>Decidua</vt:lpstr>
      <vt:lpstr>PARTS OF CHORION</vt:lpstr>
      <vt:lpstr>During the fourth and fifth months, the decidua  forms a number of decidual septa, which  project into intervillous spaces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2</cp:revision>
  <dcterms:created xsi:type="dcterms:W3CDTF">2021-05-10T08:50:57Z</dcterms:created>
  <dcterms:modified xsi:type="dcterms:W3CDTF">2021-11-22T14:43:44Z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