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6.jpg" ContentType="image/jpg"/>
  <Override PartName="/ppt/media/image11.jpg" ContentType="image/jpg"/>
  <Override PartName="/ppt/media/image18.jpg" ContentType="image/jpg"/>
  <Override PartName="/ppt/media/image22.jpg" ContentType="image/jpg"/>
  <Override PartName="/ppt/media/image26.jpg" ContentType="image/jpg"/>
  <Override PartName="/ppt/media/image31.jpg" ContentType="image/jpg"/>
  <Override PartName="/ppt/media/image33.jpg" ContentType="image/jpg"/>
  <Override PartName="/ppt/media/image35.jpg" ContentType="image/jpg"/>
  <Override PartName="/ppt/media/image36.jpg" ContentType="image/jpg"/>
  <Override PartName="/ppt/media/image47.jpg" ContentType="image/jpg"/>
  <Override PartName="/ppt/media/image52.jpg" ContentType="image/jpg"/>
  <Override PartName="/ppt/media/image56.jpg" ContentType="image/jpg"/>
  <Override PartName="/ppt/media/image71.jpg" ContentType="image/jpg"/>
  <Override PartName="/ppt/media/image75.jpg" ContentType="image/jpg"/>
  <Override PartName="/ppt/media/image79.jpg" ContentType="image/jpg"/>
  <Override PartName="/ppt/media/image80.jpg" ContentType="image/jpg"/>
  <Override PartName="/ppt/media/image82.jpg" ContentType="image/jpg"/>
  <Override PartName="/ppt/media/image83.jpg" ContentType="image/jpg"/>
  <Override PartName="/ppt/media/image85.jpg" ContentType="image/jpg"/>
  <Override PartName="/ppt/media/image87.jpg" ContentType="image/jpg"/>
  <Override PartName="/ppt/media/image96.jpg" ContentType="image/jpg"/>
  <Override PartName="/ppt/media/image97.jpg" ContentType="image/jpg"/>
  <Override PartName="/ppt/media/image100.jpg" ContentType="image/jpg"/>
  <Override PartName="/ppt/media/image102.jpg" ContentType="image/jpg"/>
  <Override PartName="/ppt/media/image108.jpg" ContentType="image/jpg"/>
  <Override PartName="/ppt/media/image114.jpg" ContentType="image/jpg"/>
  <Override PartName="/ppt/media/image116.jpg" ContentType="image/jpg"/>
  <Override PartName="/ppt/media/image117.jpg" ContentType="image/jpg"/>
  <Override PartName="/ppt/media/image120.jpg" ContentType="image/jpg"/>
  <Override PartName="/ppt/media/image121.jpg" ContentType="image/jpg"/>
  <Override PartName="/ppt/media/image122.jpg" ContentType="image/jpg"/>
  <Override PartName="/ppt/media/image123.jpg" ContentType="image/jpg"/>
  <Override PartName="/ppt/media/image124.jpg" ContentType="image/jpg"/>
  <Override PartName="/ppt/media/image125.jpg" ContentType="image/jpg"/>
  <Override PartName="/ppt/media/image131.jpg" ContentType="image/jpg"/>
  <Override PartName="/ppt/media/image132.jpg" ContentType="image/jpg"/>
  <Override PartName="/ppt/media/image133.jpg" ContentType="image/jpg"/>
  <Override PartName="/ppt/media/image134.jpg" ContentType="image/jpg"/>
  <Override PartName="/ppt/media/image136.jpg" ContentType="image/jpg"/>
  <Override PartName="/ppt/media/image142.jpg" ContentType="image/jpg"/>
  <Override PartName="/ppt/media/image143.jpg" ContentType="image/jpg"/>
  <Override PartName="/ppt/media/image148.jpg" ContentType="image/jpg"/>
  <Override PartName="/ppt/media/image150.jpg" ContentType="image/jpg"/>
  <Override PartName="/ppt/media/image15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65"/>
              </a:lnSpc>
            </a:pPr>
            <a:r>
              <a:rPr lang="en-US" spc="-15" smtClean="0"/>
              <a:t>Dr.Amjad</a:t>
            </a:r>
            <a:r>
              <a:rPr lang="en-US" spc="-30" smtClean="0"/>
              <a:t> </a:t>
            </a:r>
            <a:r>
              <a:rPr lang="en-US" smtClean="0"/>
              <a:t>Shatarat,</a:t>
            </a:r>
            <a:r>
              <a:rPr lang="en-US" spc="-30" smtClean="0"/>
              <a:t> </a:t>
            </a:r>
            <a:r>
              <a:rPr lang="en-US" spc="-5" smtClean="0"/>
              <a:t>MD,</a:t>
            </a:r>
            <a:r>
              <a:rPr lang="en-US" spc="-15" smtClean="0"/>
              <a:t> </a:t>
            </a:r>
            <a:r>
              <a:rPr lang="en-US" spc="-5" smtClean="0"/>
              <a:t>PhD</a:t>
            </a:r>
          </a:p>
          <a:p>
            <a:pPr marL="1905" algn="ctr"/>
            <a:r>
              <a:rPr lang="en-US" smtClean="0"/>
              <a:t>School</a:t>
            </a:r>
            <a:r>
              <a:rPr lang="en-US" spc="-30" smtClean="0"/>
              <a:t> </a:t>
            </a:r>
            <a:r>
              <a:rPr lang="en-US" smtClean="0"/>
              <a:t>of</a:t>
            </a:r>
            <a:r>
              <a:rPr lang="en-US" spc="-20" smtClean="0"/>
              <a:t> </a:t>
            </a:r>
            <a:r>
              <a:rPr lang="en-US" smtClean="0"/>
              <a:t>Medicine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jp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g"/><Relationship Id="rId9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jp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jpg"/><Relationship Id="rId7" Type="http://schemas.openxmlformats.org/officeDocument/2006/relationships/image" Target="../media/image138.pn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835146" y="2980935"/>
            <a:ext cx="5143501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Hip Joints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1745" y="0"/>
            <a:ext cx="7175500" cy="6826250"/>
            <a:chOff x="-12255" y="0"/>
            <a:chExt cx="7175500" cy="6826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399" y="0"/>
              <a:ext cx="5867400" cy="68136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3810000" cy="939165"/>
            </a:xfrm>
            <a:custGeom>
              <a:avLst/>
              <a:gdLst/>
              <a:ahLst/>
              <a:cxnLst/>
              <a:rect l="l" t="t" r="r" b="b"/>
              <a:pathLst>
                <a:path w="3810000" h="939165">
                  <a:moveTo>
                    <a:pt x="0" y="938783"/>
                  </a:moveTo>
                  <a:lnTo>
                    <a:pt x="3810000" y="938783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938783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9287" y="41860"/>
            <a:ext cx="1932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u="none" spc="-15" dirty="0"/>
              <a:t>B</a:t>
            </a:r>
            <a:r>
              <a:rPr sz="1600" b="0" u="none" spc="-15" dirty="0"/>
              <a:t>-</a:t>
            </a:r>
            <a:r>
              <a:rPr sz="2400" b="0" u="none" spc="-15" dirty="0"/>
              <a:t>Pubofemoral</a:t>
            </a:r>
            <a:r>
              <a:rPr sz="1900" b="0" i="1" u="none" spc="-15" dirty="0"/>
              <a:t>: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2011781" y="525354"/>
            <a:ext cx="2848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i="1" spc="30" dirty="0">
                <a:latin typeface="Times New Roman"/>
                <a:cs typeface="Times New Roman"/>
              </a:rPr>
              <a:t>L</a:t>
            </a:r>
            <a:r>
              <a:rPr sz="1900" i="1" spc="-40" dirty="0">
                <a:latin typeface="Times New Roman"/>
                <a:cs typeface="Times New Roman"/>
              </a:rPr>
              <a:t>i</a:t>
            </a:r>
            <a:r>
              <a:rPr sz="1900" i="1" spc="5" dirty="0">
                <a:latin typeface="Times New Roman"/>
                <a:cs typeface="Times New Roman"/>
              </a:rPr>
              <a:t>m</a:t>
            </a:r>
            <a:r>
              <a:rPr sz="1900" i="1" spc="-40" dirty="0">
                <a:latin typeface="Times New Roman"/>
                <a:cs typeface="Times New Roman"/>
              </a:rPr>
              <a:t>its</a:t>
            </a:r>
            <a:r>
              <a:rPr sz="1900" i="1" spc="-80" dirty="0">
                <a:latin typeface="Times New Roman"/>
                <a:cs typeface="Times New Roman"/>
              </a:rPr>
              <a:t> e</a:t>
            </a:r>
            <a:r>
              <a:rPr sz="1900" i="1" spc="15" dirty="0">
                <a:latin typeface="Times New Roman"/>
                <a:cs typeface="Times New Roman"/>
              </a:rPr>
              <a:t>x</a:t>
            </a:r>
            <a:r>
              <a:rPr sz="1900" i="1" spc="-75" dirty="0">
                <a:latin typeface="Times New Roman"/>
                <a:cs typeface="Times New Roman"/>
              </a:rPr>
              <a:t>te</a:t>
            </a:r>
            <a:r>
              <a:rPr sz="1900" i="1" spc="-90" dirty="0">
                <a:latin typeface="Times New Roman"/>
                <a:cs typeface="Times New Roman"/>
              </a:rPr>
              <a:t>n</a:t>
            </a:r>
            <a:r>
              <a:rPr sz="1900" i="1" spc="-80" dirty="0">
                <a:latin typeface="Times New Roman"/>
                <a:cs typeface="Times New Roman"/>
              </a:rPr>
              <a:t>s</a:t>
            </a:r>
            <a:r>
              <a:rPr sz="1900" i="1" spc="-65" dirty="0">
                <a:latin typeface="Times New Roman"/>
                <a:cs typeface="Times New Roman"/>
              </a:rPr>
              <a:t>i</a:t>
            </a:r>
            <a:r>
              <a:rPr sz="1900" i="1" spc="-90" dirty="0">
                <a:latin typeface="Times New Roman"/>
                <a:cs typeface="Times New Roman"/>
              </a:rPr>
              <a:t>o</a:t>
            </a:r>
            <a:r>
              <a:rPr sz="1900" i="1" spc="-50" dirty="0">
                <a:latin typeface="Times New Roman"/>
                <a:cs typeface="Times New Roman"/>
              </a:rPr>
              <a:t>n</a:t>
            </a:r>
            <a:r>
              <a:rPr sz="1900" i="1" spc="-95" dirty="0">
                <a:latin typeface="Times New Roman"/>
                <a:cs typeface="Times New Roman"/>
              </a:rPr>
              <a:t> </a:t>
            </a:r>
            <a:r>
              <a:rPr sz="1900" i="1" spc="-190" dirty="0">
                <a:latin typeface="Times New Roman"/>
                <a:cs typeface="Times New Roman"/>
              </a:rPr>
              <a:t>a</a:t>
            </a:r>
            <a:r>
              <a:rPr sz="1900" i="1" spc="-90" dirty="0">
                <a:latin typeface="Times New Roman"/>
                <a:cs typeface="Times New Roman"/>
              </a:rPr>
              <a:t>n</a:t>
            </a:r>
            <a:r>
              <a:rPr sz="1900" i="1" spc="-50" dirty="0">
                <a:latin typeface="Times New Roman"/>
                <a:cs typeface="Times New Roman"/>
              </a:rPr>
              <a:t>d</a:t>
            </a:r>
            <a:r>
              <a:rPr sz="1900" i="1" dirty="0">
                <a:latin typeface="Times New Roman"/>
                <a:cs typeface="Times New Roman"/>
              </a:rPr>
              <a:t> </a:t>
            </a:r>
            <a:r>
              <a:rPr sz="1900" i="1" spc="-235" dirty="0">
                <a:latin typeface="Times New Roman"/>
                <a:cs typeface="Times New Roman"/>
              </a:rPr>
              <a:t> </a:t>
            </a:r>
            <a:r>
              <a:rPr sz="1900" i="1" spc="-175" dirty="0">
                <a:latin typeface="Times New Roman"/>
                <a:cs typeface="Times New Roman"/>
              </a:rPr>
              <a:t>a</a:t>
            </a:r>
            <a:r>
              <a:rPr sz="1900" i="1" spc="-75" dirty="0">
                <a:latin typeface="Times New Roman"/>
                <a:cs typeface="Times New Roman"/>
              </a:rPr>
              <a:t>bdu</a:t>
            </a:r>
            <a:r>
              <a:rPr sz="1900" i="1" spc="-55" dirty="0">
                <a:latin typeface="Times New Roman"/>
                <a:cs typeface="Times New Roman"/>
              </a:rPr>
              <a:t>cti</a:t>
            </a:r>
            <a:r>
              <a:rPr sz="1900" i="1" spc="-75" dirty="0">
                <a:latin typeface="Times New Roman"/>
                <a:cs typeface="Times New Roman"/>
              </a:rPr>
              <a:t>o</a:t>
            </a:r>
            <a:r>
              <a:rPr sz="1900" i="1" spc="-50" dirty="0"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74564" y="1"/>
            <a:ext cx="5407660" cy="2911475"/>
            <a:chOff x="3750564" y="0"/>
            <a:chExt cx="5407660" cy="29114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0564" y="445008"/>
              <a:ext cx="954036" cy="24536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92601" y="464438"/>
              <a:ext cx="741680" cy="2203450"/>
            </a:xfrm>
            <a:custGeom>
              <a:avLst/>
              <a:gdLst/>
              <a:ahLst/>
              <a:cxnLst/>
              <a:rect l="l" t="t" r="r" b="b"/>
              <a:pathLst>
                <a:path w="741679" h="2203450">
                  <a:moveTo>
                    <a:pt x="594137" y="2059066"/>
                  </a:moveTo>
                  <a:lnTo>
                    <a:pt x="587069" y="2060807"/>
                  </a:lnTo>
                  <a:lnTo>
                    <a:pt x="581025" y="2065274"/>
                  </a:lnTo>
                  <a:lnTo>
                    <a:pt x="577113" y="2071749"/>
                  </a:lnTo>
                  <a:lnTo>
                    <a:pt x="576024" y="2078974"/>
                  </a:lnTo>
                  <a:lnTo>
                    <a:pt x="577721" y="2086080"/>
                  </a:lnTo>
                  <a:lnTo>
                    <a:pt x="582168" y="2092198"/>
                  </a:lnTo>
                  <a:lnTo>
                    <a:pt x="703961" y="2203450"/>
                  </a:lnTo>
                  <a:lnTo>
                    <a:pt x="710967" y="2172970"/>
                  </a:lnTo>
                  <a:lnTo>
                    <a:pt x="674497" y="2172970"/>
                  </a:lnTo>
                  <a:lnTo>
                    <a:pt x="653511" y="2105717"/>
                  </a:lnTo>
                  <a:lnTo>
                    <a:pt x="607822" y="2064003"/>
                  </a:lnTo>
                  <a:lnTo>
                    <a:pt x="601348" y="2060112"/>
                  </a:lnTo>
                  <a:lnTo>
                    <a:pt x="594137" y="2059066"/>
                  </a:lnTo>
                  <a:close/>
                </a:path>
                <a:path w="741679" h="2203450">
                  <a:moveTo>
                    <a:pt x="653511" y="2105717"/>
                  </a:moveTo>
                  <a:lnTo>
                    <a:pt x="674497" y="2172970"/>
                  </a:lnTo>
                  <a:lnTo>
                    <a:pt x="706441" y="2163064"/>
                  </a:lnTo>
                  <a:lnTo>
                    <a:pt x="674115" y="2163064"/>
                  </a:lnTo>
                  <a:lnTo>
                    <a:pt x="681429" y="2131206"/>
                  </a:lnTo>
                  <a:lnTo>
                    <a:pt x="653511" y="2105717"/>
                  </a:lnTo>
                  <a:close/>
                </a:path>
                <a:path w="741679" h="2203450">
                  <a:moveTo>
                    <a:pt x="718994" y="2019585"/>
                  </a:moveTo>
                  <a:lnTo>
                    <a:pt x="712184" y="2022221"/>
                  </a:lnTo>
                  <a:lnTo>
                    <a:pt x="706850" y="2027237"/>
                  </a:lnTo>
                  <a:lnTo>
                    <a:pt x="703707" y="2034159"/>
                  </a:lnTo>
                  <a:lnTo>
                    <a:pt x="689909" y="2094262"/>
                  </a:lnTo>
                  <a:lnTo>
                    <a:pt x="710946" y="2161666"/>
                  </a:lnTo>
                  <a:lnTo>
                    <a:pt x="674497" y="2172970"/>
                  </a:lnTo>
                  <a:lnTo>
                    <a:pt x="710967" y="2172970"/>
                  </a:lnTo>
                  <a:lnTo>
                    <a:pt x="740918" y="2042668"/>
                  </a:lnTo>
                  <a:lnTo>
                    <a:pt x="741086" y="2035095"/>
                  </a:lnTo>
                  <a:lnTo>
                    <a:pt x="738457" y="2028285"/>
                  </a:lnTo>
                  <a:lnTo>
                    <a:pt x="733470" y="2022951"/>
                  </a:lnTo>
                  <a:lnTo>
                    <a:pt x="726566" y="2019808"/>
                  </a:lnTo>
                  <a:lnTo>
                    <a:pt x="718994" y="2019585"/>
                  </a:lnTo>
                  <a:close/>
                </a:path>
                <a:path w="741679" h="2203450">
                  <a:moveTo>
                    <a:pt x="681429" y="2131206"/>
                  </a:moveTo>
                  <a:lnTo>
                    <a:pt x="674115" y="2163064"/>
                  </a:lnTo>
                  <a:lnTo>
                    <a:pt x="705612" y="2153285"/>
                  </a:lnTo>
                  <a:lnTo>
                    <a:pt x="681429" y="2131206"/>
                  </a:lnTo>
                  <a:close/>
                </a:path>
                <a:path w="741679" h="2203450">
                  <a:moveTo>
                    <a:pt x="689909" y="2094262"/>
                  </a:moveTo>
                  <a:lnTo>
                    <a:pt x="681429" y="2131206"/>
                  </a:lnTo>
                  <a:lnTo>
                    <a:pt x="705612" y="2153285"/>
                  </a:lnTo>
                  <a:lnTo>
                    <a:pt x="674115" y="2163064"/>
                  </a:lnTo>
                  <a:lnTo>
                    <a:pt x="706441" y="2163064"/>
                  </a:lnTo>
                  <a:lnTo>
                    <a:pt x="710946" y="2161666"/>
                  </a:lnTo>
                  <a:lnTo>
                    <a:pt x="689909" y="2094262"/>
                  </a:lnTo>
                  <a:close/>
                </a:path>
                <a:path w="741679" h="2203450">
                  <a:moveTo>
                    <a:pt x="36322" y="0"/>
                  </a:moveTo>
                  <a:lnTo>
                    <a:pt x="0" y="11430"/>
                  </a:lnTo>
                  <a:lnTo>
                    <a:pt x="653511" y="2105717"/>
                  </a:lnTo>
                  <a:lnTo>
                    <a:pt x="681429" y="2131206"/>
                  </a:lnTo>
                  <a:lnTo>
                    <a:pt x="689909" y="2094262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762" y="762"/>
              <a:ext cx="2286000" cy="1847214"/>
            </a:xfrm>
            <a:custGeom>
              <a:avLst/>
              <a:gdLst/>
              <a:ahLst/>
              <a:cxnLst/>
              <a:rect l="l" t="t" r="r" b="b"/>
              <a:pathLst>
                <a:path w="2286000" h="1847214">
                  <a:moveTo>
                    <a:pt x="0" y="1847088"/>
                  </a:moveTo>
                  <a:lnTo>
                    <a:pt x="2286000" y="184708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84708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86902" y="22047"/>
            <a:ext cx="2084070" cy="17691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5200"/>
              </a:lnSpc>
              <a:spcBef>
                <a:spcPts val="24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A-Iliofemoral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is </a:t>
            </a:r>
            <a:r>
              <a:rPr sz="1900" b="1" i="1" spc="-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9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9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9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9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inve</a:t>
            </a:r>
            <a:r>
              <a:rPr sz="1900" b="1" i="1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9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ted</a:t>
            </a:r>
            <a:r>
              <a:rPr sz="19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19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-  </a:t>
            </a:r>
            <a:r>
              <a:rPr sz="19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shaped 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ligamentPrevents </a:t>
            </a:r>
            <a:r>
              <a:rPr sz="19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1900" b="1" i="1" u="heavy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1900" b="1" i="1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900" b="1" i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9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900" b="1" i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900" b="1" i="1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900" b="1" i="1" u="heavy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900" b="1" i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900" b="1" i="1" u="heavy" spc="-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900" b="1" i="1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900" b="1" i="1"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900" b="1" i="1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900" b="1" i="1"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9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9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19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p  </a:t>
            </a:r>
            <a:r>
              <a:rPr sz="1900" b="1" i="1" dirty="0">
                <a:solidFill>
                  <a:srgbClr val="001F5F"/>
                </a:solidFill>
                <a:latin typeface="Times New Roman"/>
                <a:cs typeface="Times New Roman"/>
              </a:rPr>
              <a:t>joint</a:t>
            </a:r>
            <a:r>
              <a:rPr sz="19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9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9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9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9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46165" y="1866875"/>
            <a:ext cx="1791335" cy="1717675"/>
            <a:chOff x="5122164" y="1866874"/>
            <a:chExt cx="1791335" cy="17176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2164" y="1866874"/>
              <a:ext cx="1780032" cy="6507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34635" y="1887220"/>
              <a:ext cx="1529080" cy="446405"/>
            </a:xfrm>
            <a:custGeom>
              <a:avLst/>
              <a:gdLst/>
              <a:ahLst/>
              <a:cxnLst/>
              <a:rect l="l" t="t" r="r" b="b"/>
              <a:pathLst>
                <a:path w="1529079" h="446405">
                  <a:moveTo>
                    <a:pt x="131619" y="278923"/>
                  </a:moveTo>
                  <a:lnTo>
                    <a:pt x="124442" y="280233"/>
                  </a:lnTo>
                  <a:lnTo>
                    <a:pt x="118110" y="284352"/>
                  </a:lnTo>
                  <a:lnTo>
                    <a:pt x="0" y="399541"/>
                  </a:lnTo>
                  <a:lnTo>
                    <a:pt x="158495" y="445642"/>
                  </a:lnTo>
                  <a:lnTo>
                    <a:pt x="165990" y="446262"/>
                  </a:lnTo>
                  <a:lnTo>
                    <a:pt x="172926" y="444023"/>
                  </a:lnTo>
                  <a:lnTo>
                    <a:pt x="178552" y="439356"/>
                  </a:lnTo>
                  <a:lnTo>
                    <a:pt x="182117" y="432688"/>
                  </a:lnTo>
                  <a:lnTo>
                    <a:pt x="182735" y="425122"/>
                  </a:lnTo>
                  <a:lnTo>
                    <a:pt x="180482" y="418163"/>
                  </a:lnTo>
                  <a:lnTo>
                    <a:pt x="175777" y="412561"/>
                  </a:lnTo>
                  <a:lnTo>
                    <a:pt x="169037" y="409066"/>
                  </a:lnTo>
                  <a:lnTo>
                    <a:pt x="168164" y="408813"/>
                  </a:lnTo>
                  <a:lnTo>
                    <a:pt x="41275" y="408813"/>
                  </a:lnTo>
                  <a:lnTo>
                    <a:pt x="32130" y="371855"/>
                  </a:lnTo>
                  <a:lnTo>
                    <a:pt x="100564" y="354747"/>
                  </a:lnTo>
                  <a:lnTo>
                    <a:pt x="144779" y="311657"/>
                  </a:lnTo>
                  <a:lnTo>
                    <a:pt x="149016" y="305397"/>
                  </a:lnTo>
                  <a:lnTo>
                    <a:pt x="150479" y="298243"/>
                  </a:lnTo>
                  <a:lnTo>
                    <a:pt x="149155" y="291066"/>
                  </a:lnTo>
                  <a:lnTo>
                    <a:pt x="145034" y="284733"/>
                  </a:lnTo>
                  <a:lnTo>
                    <a:pt x="138773" y="280423"/>
                  </a:lnTo>
                  <a:lnTo>
                    <a:pt x="131619" y="278923"/>
                  </a:lnTo>
                  <a:close/>
                </a:path>
                <a:path w="1529079" h="446405">
                  <a:moveTo>
                    <a:pt x="100564" y="354747"/>
                  </a:moveTo>
                  <a:lnTo>
                    <a:pt x="32130" y="371855"/>
                  </a:lnTo>
                  <a:lnTo>
                    <a:pt x="41275" y="408813"/>
                  </a:lnTo>
                  <a:lnTo>
                    <a:pt x="60585" y="403987"/>
                  </a:lnTo>
                  <a:lnTo>
                    <a:pt x="50037" y="403987"/>
                  </a:lnTo>
                  <a:lnTo>
                    <a:pt x="42037" y="372109"/>
                  </a:lnTo>
                  <a:lnTo>
                    <a:pt x="82748" y="372109"/>
                  </a:lnTo>
                  <a:lnTo>
                    <a:pt x="100564" y="354747"/>
                  </a:lnTo>
                  <a:close/>
                </a:path>
                <a:path w="1529079" h="446405">
                  <a:moveTo>
                    <a:pt x="109538" y="391752"/>
                  </a:moveTo>
                  <a:lnTo>
                    <a:pt x="41275" y="408813"/>
                  </a:lnTo>
                  <a:lnTo>
                    <a:pt x="168164" y="408813"/>
                  </a:lnTo>
                  <a:lnTo>
                    <a:pt x="109538" y="391752"/>
                  </a:lnTo>
                  <a:close/>
                </a:path>
                <a:path w="1529079" h="446405">
                  <a:moveTo>
                    <a:pt x="42037" y="372109"/>
                  </a:moveTo>
                  <a:lnTo>
                    <a:pt x="50037" y="403987"/>
                  </a:lnTo>
                  <a:lnTo>
                    <a:pt x="73386" y="381232"/>
                  </a:lnTo>
                  <a:lnTo>
                    <a:pt x="42037" y="372109"/>
                  </a:lnTo>
                  <a:close/>
                </a:path>
                <a:path w="1529079" h="446405">
                  <a:moveTo>
                    <a:pt x="73386" y="381232"/>
                  </a:moveTo>
                  <a:lnTo>
                    <a:pt x="50037" y="403987"/>
                  </a:lnTo>
                  <a:lnTo>
                    <a:pt x="60585" y="403987"/>
                  </a:lnTo>
                  <a:lnTo>
                    <a:pt x="109538" y="391752"/>
                  </a:lnTo>
                  <a:lnTo>
                    <a:pt x="73386" y="381232"/>
                  </a:lnTo>
                  <a:close/>
                </a:path>
                <a:path w="1529079" h="446405">
                  <a:moveTo>
                    <a:pt x="1519555" y="0"/>
                  </a:moveTo>
                  <a:lnTo>
                    <a:pt x="100564" y="354747"/>
                  </a:lnTo>
                  <a:lnTo>
                    <a:pt x="73386" y="381232"/>
                  </a:lnTo>
                  <a:lnTo>
                    <a:pt x="109538" y="391752"/>
                  </a:lnTo>
                  <a:lnTo>
                    <a:pt x="1528698" y="37083"/>
                  </a:lnTo>
                  <a:lnTo>
                    <a:pt x="1519555" y="0"/>
                  </a:lnTo>
                  <a:close/>
                </a:path>
                <a:path w="1529079" h="446405">
                  <a:moveTo>
                    <a:pt x="82748" y="372109"/>
                  </a:moveTo>
                  <a:lnTo>
                    <a:pt x="42037" y="372109"/>
                  </a:lnTo>
                  <a:lnTo>
                    <a:pt x="73386" y="381232"/>
                  </a:lnTo>
                  <a:lnTo>
                    <a:pt x="82748" y="3721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1764" y="1876044"/>
              <a:ext cx="1181112" cy="17084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44362" y="1895602"/>
              <a:ext cx="930910" cy="1458595"/>
            </a:xfrm>
            <a:custGeom>
              <a:avLst/>
              <a:gdLst/>
              <a:ahLst/>
              <a:cxnLst/>
              <a:rect l="l" t="t" r="r" b="b"/>
              <a:pathLst>
                <a:path w="930909" h="1458595">
                  <a:moveTo>
                    <a:pt x="25526" y="1274826"/>
                  </a:moveTo>
                  <a:lnTo>
                    <a:pt x="0" y="1458087"/>
                  </a:lnTo>
                  <a:lnTo>
                    <a:pt x="41940" y="1436243"/>
                  </a:lnTo>
                  <a:lnTo>
                    <a:pt x="36195" y="1436243"/>
                  </a:lnTo>
                  <a:lnTo>
                    <a:pt x="4063" y="1415923"/>
                  </a:lnTo>
                  <a:lnTo>
                    <a:pt x="41675" y="1356366"/>
                  </a:lnTo>
                  <a:lnTo>
                    <a:pt x="43814" y="1294511"/>
                  </a:lnTo>
                  <a:lnTo>
                    <a:pt x="42582" y="1287041"/>
                  </a:lnTo>
                  <a:lnTo>
                    <a:pt x="38719" y="1280858"/>
                  </a:lnTo>
                  <a:lnTo>
                    <a:pt x="32831" y="1276580"/>
                  </a:lnTo>
                  <a:lnTo>
                    <a:pt x="25526" y="1274826"/>
                  </a:lnTo>
                  <a:close/>
                </a:path>
                <a:path w="930909" h="1458595">
                  <a:moveTo>
                    <a:pt x="41675" y="1356366"/>
                  </a:moveTo>
                  <a:lnTo>
                    <a:pt x="4063" y="1415923"/>
                  </a:lnTo>
                  <a:lnTo>
                    <a:pt x="36195" y="1436243"/>
                  </a:lnTo>
                  <a:lnTo>
                    <a:pt x="42211" y="1426718"/>
                  </a:lnTo>
                  <a:lnTo>
                    <a:pt x="39242" y="1426718"/>
                  </a:lnTo>
                  <a:lnTo>
                    <a:pt x="11302" y="1409192"/>
                  </a:lnTo>
                  <a:lnTo>
                    <a:pt x="40371" y="1394076"/>
                  </a:lnTo>
                  <a:lnTo>
                    <a:pt x="41675" y="1356366"/>
                  </a:lnTo>
                  <a:close/>
                </a:path>
                <a:path w="930909" h="1458595">
                  <a:moveTo>
                    <a:pt x="136018" y="1346035"/>
                  </a:moveTo>
                  <a:lnTo>
                    <a:pt x="128777" y="1348105"/>
                  </a:lnTo>
                  <a:lnTo>
                    <a:pt x="73811" y="1376687"/>
                  </a:lnTo>
                  <a:lnTo>
                    <a:pt x="36195" y="1436243"/>
                  </a:lnTo>
                  <a:lnTo>
                    <a:pt x="41940" y="1436243"/>
                  </a:lnTo>
                  <a:lnTo>
                    <a:pt x="146303" y="1381887"/>
                  </a:lnTo>
                  <a:lnTo>
                    <a:pt x="152217" y="1377164"/>
                  </a:lnTo>
                  <a:lnTo>
                    <a:pt x="155702" y="1370774"/>
                  </a:lnTo>
                  <a:lnTo>
                    <a:pt x="156519" y="1363527"/>
                  </a:lnTo>
                  <a:lnTo>
                    <a:pt x="154432" y="1356233"/>
                  </a:lnTo>
                  <a:lnTo>
                    <a:pt x="149691" y="1350373"/>
                  </a:lnTo>
                  <a:lnTo>
                    <a:pt x="143271" y="1346882"/>
                  </a:lnTo>
                  <a:lnTo>
                    <a:pt x="136018" y="1346035"/>
                  </a:lnTo>
                  <a:close/>
                </a:path>
                <a:path w="930909" h="1458595">
                  <a:moveTo>
                    <a:pt x="40371" y="1394076"/>
                  </a:moveTo>
                  <a:lnTo>
                    <a:pt x="11302" y="1409192"/>
                  </a:lnTo>
                  <a:lnTo>
                    <a:pt x="39242" y="1426718"/>
                  </a:lnTo>
                  <a:lnTo>
                    <a:pt x="40371" y="1394076"/>
                  </a:lnTo>
                  <a:close/>
                </a:path>
                <a:path w="930909" h="1458595">
                  <a:moveTo>
                    <a:pt x="73811" y="1376687"/>
                  </a:moveTo>
                  <a:lnTo>
                    <a:pt x="40371" y="1394076"/>
                  </a:lnTo>
                  <a:lnTo>
                    <a:pt x="39242" y="1426718"/>
                  </a:lnTo>
                  <a:lnTo>
                    <a:pt x="42211" y="1426718"/>
                  </a:lnTo>
                  <a:lnTo>
                    <a:pt x="73811" y="1376687"/>
                  </a:lnTo>
                  <a:close/>
                </a:path>
                <a:path w="930909" h="1458595">
                  <a:moveTo>
                    <a:pt x="898270" y="0"/>
                  </a:moveTo>
                  <a:lnTo>
                    <a:pt x="41675" y="1356366"/>
                  </a:lnTo>
                  <a:lnTo>
                    <a:pt x="40371" y="1394076"/>
                  </a:lnTo>
                  <a:lnTo>
                    <a:pt x="73811" y="1376687"/>
                  </a:lnTo>
                  <a:lnTo>
                    <a:pt x="930529" y="20320"/>
                  </a:lnTo>
                  <a:lnTo>
                    <a:pt x="898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444" t="17777" r="4167" b="13334"/>
          <a:stretch/>
        </p:blipFill>
        <p:spPr>
          <a:xfrm>
            <a:off x="1981200" y="1143000"/>
            <a:ext cx="8382000" cy="472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7111" y="733045"/>
            <a:ext cx="5504688" cy="53919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762"/>
            <a:ext cx="6934200" cy="316753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56565">
              <a:spcBef>
                <a:spcPts val="190"/>
              </a:spcBef>
            </a:pPr>
            <a:r>
              <a:rPr sz="1800" u="none" spc="-5" dirty="0"/>
              <a:t>D-The</a:t>
            </a:r>
            <a:r>
              <a:rPr sz="1800" u="none" spc="-30" dirty="0"/>
              <a:t> </a:t>
            </a:r>
            <a:r>
              <a:rPr sz="1800" u="none" dirty="0"/>
              <a:t>ligament</a:t>
            </a:r>
            <a:r>
              <a:rPr sz="1800" u="none" spc="-70" dirty="0"/>
              <a:t> </a:t>
            </a:r>
            <a:r>
              <a:rPr sz="1800" u="none" dirty="0"/>
              <a:t>of</a:t>
            </a:r>
            <a:r>
              <a:rPr sz="1800" u="none" spc="10" dirty="0"/>
              <a:t> </a:t>
            </a:r>
            <a:r>
              <a:rPr sz="1800" u="none" spc="-5" dirty="0"/>
              <a:t>head</a:t>
            </a:r>
            <a:r>
              <a:rPr sz="1800" u="none" spc="-15" dirty="0"/>
              <a:t> </a:t>
            </a:r>
            <a:r>
              <a:rPr sz="1800" u="none" dirty="0"/>
              <a:t>of</a:t>
            </a:r>
            <a:r>
              <a:rPr sz="1800" u="none" spc="10" dirty="0"/>
              <a:t> </a:t>
            </a:r>
            <a:r>
              <a:rPr sz="1800" u="none" spc="-15" dirty="0"/>
              <a:t>femur</a:t>
            </a:r>
            <a:r>
              <a:rPr sz="1800" u="none" spc="-55" dirty="0"/>
              <a:t> </a:t>
            </a:r>
            <a:r>
              <a:rPr sz="1900" i="1" u="none" spc="-25" dirty="0"/>
              <a:t>ligamentum</a:t>
            </a:r>
            <a:r>
              <a:rPr sz="1900" i="1" u="none" spc="-60" dirty="0"/>
              <a:t> </a:t>
            </a:r>
            <a:r>
              <a:rPr sz="1900" i="1" u="none" spc="-10" dirty="0"/>
              <a:t>teres</a:t>
            </a:r>
            <a:endParaRPr sz="1900"/>
          </a:p>
        </p:txBody>
      </p:sp>
      <p:sp>
        <p:nvSpPr>
          <p:cNvPr id="4" name="object 4"/>
          <p:cNvSpPr/>
          <p:nvPr/>
        </p:nvSpPr>
        <p:spPr>
          <a:xfrm>
            <a:off x="1524761" y="915161"/>
            <a:ext cx="4267200" cy="1201420"/>
          </a:xfrm>
          <a:custGeom>
            <a:avLst/>
            <a:gdLst/>
            <a:ahLst/>
            <a:cxnLst/>
            <a:rect l="l" t="t" r="r" b="b"/>
            <a:pathLst>
              <a:path w="4267200" h="1201420">
                <a:moveTo>
                  <a:pt x="4267200" y="0"/>
                </a:moveTo>
                <a:lnTo>
                  <a:pt x="0" y="0"/>
                </a:lnTo>
                <a:lnTo>
                  <a:pt x="0" y="1200912"/>
                </a:lnTo>
                <a:lnTo>
                  <a:pt x="4267200" y="1200912"/>
                </a:lnTo>
                <a:lnTo>
                  <a:pt x="426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761" y="915161"/>
            <a:ext cx="4267200" cy="12014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12140" marR="572770" indent="-33655">
              <a:spcBef>
                <a:spcPts val="320"/>
              </a:spcBef>
              <a:buSzPct val="94444"/>
              <a:buFont typeface="Wingdings"/>
              <a:buChar char=""/>
              <a:tabLst>
                <a:tab pos="761365" algn="l"/>
              </a:tabLst>
            </a:pPr>
            <a:r>
              <a:rPr b="1" spc="110" dirty="0">
                <a:latin typeface="Cambria"/>
                <a:cs typeface="Cambria"/>
              </a:rPr>
              <a:t>primarily</a:t>
            </a:r>
            <a:r>
              <a:rPr b="1" spc="50" dirty="0">
                <a:latin typeface="Cambria"/>
                <a:cs typeface="Cambria"/>
              </a:rPr>
              <a:t> </a:t>
            </a:r>
            <a:r>
              <a:rPr b="1" spc="135" dirty="0">
                <a:latin typeface="Cambria"/>
                <a:cs typeface="Cambria"/>
              </a:rPr>
              <a:t>a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synovial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fold </a:t>
            </a:r>
            <a:r>
              <a:rPr b="1" spc="-380" dirty="0">
                <a:latin typeface="Cambria"/>
                <a:cs typeface="Cambria"/>
              </a:rPr>
              <a:t> </a:t>
            </a:r>
            <a:r>
              <a:rPr b="1" spc="130" dirty="0">
                <a:latin typeface="Cambria"/>
                <a:cs typeface="Cambria"/>
              </a:rPr>
              <a:t>conducting</a:t>
            </a:r>
            <a:r>
              <a:rPr b="1" spc="35" dirty="0">
                <a:latin typeface="Cambria"/>
                <a:cs typeface="Cambria"/>
              </a:rPr>
              <a:t> </a:t>
            </a:r>
            <a:r>
              <a:rPr b="1" spc="135" dirty="0">
                <a:latin typeface="Cambria"/>
                <a:cs typeface="Cambria"/>
              </a:rPr>
              <a:t>a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blood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85" dirty="0">
                <a:latin typeface="Cambria"/>
                <a:cs typeface="Cambria"/>
              </a:rPr>
              <a:t>vessel</a:t>
            </a:r>
            <a:endParaRPr>
              <a:latin typeface="Cambria"/>
              <a:cs typeface="Cambria"/>
            </a:endParaRPr>
          </a:p>
          <a:p>
            <a:pPr marL="278130" indent="-279400">
              <a:lnSpc>
                <a:spcPts val="2150"/>
              </a:lnSpc>
              <a:buSzPct val="94444"/>
              <a:buFont typeface="Wingdings"/>
              <a:buChar char=""/>
              <a:tabLst>
                <a:tab pos="278765" algn="l"/>
                <a:tab pos="510540" algn="l"/>
              </a:tabLst>
            </a:pPr>
            <a:r>
              <a:rPr b="1" spc="85" dirty="0">
                <a:latin typeface="Cambria"/>
                <a:cs typeface="Cambria"/>
              </a:rPr>
              <a:t>is	</a:t>
            </a:r>
            <a:r>
              <a:rPr b="1" spc="125" dirty="0">
                <a:latin typeface="Cambria"/>
                <a:cs typeface="Cambria"/>
              </a:rPr>
              <a:t>weak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135" dirty="0">
                <a:latin typeface="Cambria"/>
                <a:cs typeface="Cambria"/>
              </a:rPr>
              <a:t>and</a:t>
            </a:r>
            <a:r>
              <a:rPr b="1" spc="85" dirty="0">
                <a:latin typeface="Cambria"/>
                <a:cs typeface="Cambria"/>
              </a:rPr>
              <a:t> </a:t>
            </a:r>
            <a:r>
              <a:rPr b="1" spc="95" dirty="0">
                <a:latin typeface="Cambria"/>
                <a:cs typeface="Cambria"/>
              </a:rPr>
              <a:t>of</a:t>
            </a:r>
            <a:r>
              <a:rPr b="1" spc="90" dirty="0">
                <a:latin typeface="Cambria"/>
                <a:cs typeface="Cambria"/>
              </a:rPr>
              <a:t> little</a:t>
            </a:r>
            <a:r>
              <a:rPr b="1" spc="570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importance</a:t>
            </a:r>
            <a:endParaRPr>
              <a:latin typeface="Cambria"/>
              <a:cs typeface="Cambria"/>
            </a:endParaRPr>
          </a:p>
          <a:p>
            <a:pPr algn="ctr">
              <a:lnSpc>
                <a:spcPts val="2150"/>
              </a:lnSpc>
            </a:pPr>
            <a:r>
              <a:rPr b="1" spc="125" dirty="0">
                <a:latin typeface="Cambria"/>
                <a:cs typeface="Cambria"/>
              </a:rPr>
              <a:t>in</a:t>
            </a:r>
            <a:r>
              <a:rPr b="1" spc="-10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strengthening</a:t>
            </a:r>
            <a:r>
              <a:rPr b="1" spc="55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hip</a:t>
            </a:r>
            <a:r>
              <a:rPr spc="-15" dirty="0">
                <a:latin typeface="Cambria"/>
                <a:cs typeface="Cambria"/>
              </a:rPr>
              <a:t> </a:t>
            </a:r>
            <a:r>
              <a:rPr spc="45" dirty="0">
                <a:latin typeface="Cambria"/>
                <a:cs typeface="Cambria"/>
              </a:rPr>
              <a:t>joint</a:t>
            </a:r>
            <a:endParaRPr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97545" y="355092"/>
            <a:ext cx="6012815" cy="5230495"/>
            <a:chOff x="673544" y="355091"/>
            <a:chExt cx="6012815" cy="52304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364" y="355091"/>
              <a:ext cx="1487424" cy="36103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40654" y="375284"/>
              <a:ext cx="1266825" cy="3359785"/>
            </a:xfrm>
            <a:custGeom>
              <a:avLst/>
              <a:gdLst/>
              <a:ahLst/>
              <a:cxnLst/>
              <a:rect l="l" t="t" r="r" b="b"/>
              <a:pathLst>
                <a:path w="1266825" h="3359785">
                  <a:moveTo>
                    <a:pt x="1120743" y="3220227"/>
                  </a:moveTo>
                  <a:lnTo>
                    <a:pt x="1113722" y="3222297"/>
                  </a:lnTo>
                  <a:lnTo>
                    <a:pt x="1107821" y="3227069"/>
                  </a:lnTo>
                  <a:lnTo>
                    <a:pt x="1104235" y="3233685"/>
                  </a:lnTo>
                  <a:lnTo>
                    <a:pt x="1103518" y="3240944"/>
                  </a:lnTo>
                  <a:lnTo>
                    <a:pt x="1105588" y="3247965"/>
                  </a:lnTo>
                  <a:lnTo>
                    <a:pt x="1110361" y="3253866"/>
                  </a:lnTo>
                  <a:lnTo>
                    <a:pt x="1237107" y="3359404"/>
                  </a:lnTo>
                  <a:lnTo>
                    <a:pt x="1242382" y="3330321"/>
                  </a:lnTo>
                  <a:lnTo>
                    <a:pt x="1206373" y="3330321"/>
                  </a:lnTo>
                  <a:lnTo>
                    <a:pt x="1182358" y="3264283"/>
                  </a:lnTo>
                  <a:lnTo>
                    <a:pt x="1134618" y="3224529"/>
                  </a:lnTo>
                  <a:lnTo>
                    <a:pt x="1128002" y="3220944"/>
                  </a:lnTo>
                  <a:lnTo>
                    <a:pt x="1120743" y="3220227"/>
                  </a:lnTo>
                  <a:close/>
                </a:path>
                <a:path w="1266825" h="3359785">
                  <a:moveTo>
                    <a:pt x="1182358" y="3264283"/>
                  </a:moveTo>
                  <a:lnTo>
                    <a:pt x="1206373" y="3330321"/>
                  </a:lnTo>
                  <a:lnTo>
                    <a:pt x="1233760" y="3320415"/>
                  </a:lnTo>
                  <a:lnTo>
                    <a:pt x="1205484" y="3320415"/>
                  </a:lnTo>
                  <a:lnTo>
                    <a:pt x="1211296" y="3288381"/>
                  </a:lnTo>
                  <a:lnTo>
                    <a:pt x="1182358" y="3264283"/>
                  </a:lnTo>
                  <a:close/>
                </a:path>
                <a:path w="1266825" h="3359785">
                  <a:moveTo>
                    <a:pt x="1251204" y="3174873"/>
                  </a:moveTo>
                  <a:lnTo>
                    <a:pt x="1218070" y="3251051"/>
                  </a:lnTo>
                  <a:lnTo>
                    <a:pt x="1242187" y="3317366"/>
                  </a:lnTo>
                  <a:lnTo>
                    <a:pt x="1206373" y="3330321"/>
                  </a:lnTo>
                  <a:lnTo>
                    <a:pt x="1242382" y="3330321"/>
                  </a:lnTo>
                  <a:lnTo>
                    <a:pt x="1266571" y="3196970"/>
                  </a:lnTo>
                  <a:lnTo>
                    <a:pt x="1266438" y="3189446"/>
                  </a:lnTo>
                  <a:lnTo>
                    <a:pt x="1263507" y="3182778"/>
                  </a:lnTo>
                  <a:lnTo>
                    <a:pt x="1258266" y="3177682"/>
                  </a:lnTo>
                  <a:lnTo>
                    <a:pt x="1251204" y="3174873"/>
                  </a:lnTo>
                  <a:close/>
                </a:path>
                <a:path w="1266825" h="3359785">
                  <a:moveTo>
                    <a:pt x="1211296" y="3288381"/>
                  </a:moveTo>
                  <a:lnTo>
                    <a:pt x="1205484" y="3320415"/>
                  </a:lnTo>
                  <a:lnTo>
                    <a:pt x="1236345" y="3309239"/>
                  </a:lnTo>
                  <a:lnTo>
                    <a:pt x="1211296" y="3288381"/>
                  </a:lnTo>
                  <a:close/>
                </a:path>
                <a:path w="1266825" h="3359785">
                  <a:moveTo>
                    <a:pt x="1218070" y="3251051"/>
                  </a:moveTo>
                  <a:lnTo>
                    <a:pt x="1211296" y="3288381"/>
                  </a:lnTo>
                  <a:lnTo>
                    <a:pt x="1236345" y="3309239"/>
                  </a:lnTo>
                  <a:lnTo>
                    <a:pt x="1205484" y="3320415"/>
                  </a:lnTo>
                  <a:lnTo>
                    <a:pt x="1233760" y="3320415"/>
                  </a:lnTo>
                  <a:lnTo>
                    <a:pt x="1242187" y="3317366"/>
                  </a:lnTo>
                  <a:lnTo>
                    <a:pt x="1218070" y="3251051"/>
                  </a:lnTo>
                  <a:close/>
                </a:path>
                <a:path w="1266825" h="3359785">
                  <a:moveTo>
                    <a:pt x="35814" y="0"/>
                  </a:moveTo>
                  <a:lnTo>
                    <a:pt x="0" y="12953"/>
                  </a:lnTo>
                  <a:lnTo>
                    <a:pt x="1182358" y="3264283"/>
                  </a:lnTo>
                  <a:lnTo>
                    <a:pt x="1211296" y="3288381"/>
                  </a:lnTo>
                  <a:lnTo>
                    <a:pt x="1218070" y="3251051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561" y="4648962"/>
              <a:ext cx="4572000" cy="923925"/>
            </a:xfrm>
            <a:custGeom>
              <a:avLst/>
              <a:gdLst/>
              <a:ahLst/>
              <a:cxnLst/>
              <a:rect l="l" t="t" r="r" b="b"/>
              <a:pathLst>
                <a:path w="4572000" h="923925">
                  <a:moveTo>
                    <a:pt x="0" y="923544"/>
                  </a:moveTo>
                  <a:lnTo>
                    <a:pt x="4572000" y="923544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88540" y="4677918"/>
            <a:ext cx="439801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i="1" spc="75" dirty="0">
                <a:latin typeface="Cambria"/>
                <a:cs typeface="Cambria"/>
              </a:rPr>
              <a:t>its</a:t>
            </a:r>
            <a:r>
              <a:rPr i="1" spc="85" dirty="0">
                <a:latin typeface="Cambria"/>
                <a:cs typeface="Cambria"/>
              </a:rPr>
              <a:t> </a:t>
            </a:r>
            <a:r>
              <a:rPr i="1" spc="70" dirty="0">
                <a:latin typeface="Cambria"/>
                <a:cs typeface="Cambria"/>
              </a:rPr>
              <a:t>narrow</a:t>
            </a:r>
            <a:r>
              <a:rPr i="1" spc="65" dirty="0">
                <a:latin typeface="Cambria"/>
                <a:cs typeface="Cambria"/>
              </a:rPr>
              <a:t> </a:t>
            </a:r>
            <a:r>
              <a:rPr i="1" spc="90" dirty="0">
                <a:latin typeface="Cambria"/>
                <a:cs typeface="Cambria"/>
              </a:rPr>
              <a:t>end</a:t>
            </a:r>
            <a:r>
              <a:rPr i="1" spc="100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attaches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15" dirty="0">
                <a:latin typeface="Cambria"/>
                <a:cs typeface="Cambria"/>
              </a:rPr>
              <a:t>to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8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femur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100" dirty="0">
                <a:latin typeface="Cambria"/>
                <a:cs typeface="Cambria"/>
              </a:rPr>
              <a:t>at </a:t>
            </a:r>
            <a:r>
              <a:rPr spc="-38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130" dirty="0">
                <a:latin typeface="Cambria"/>
                <a:cs typeface="Cambria"/>
              </a:rPr>
              <a:t> </a:t>
            </a:r>
            <a:r>
              <a:rPr i="1" spc="45" dirty="0">
                <a:latin typeface="Cambria"/>
                <a:cs typeface="Cambria"/>
              </a:rPr>
              <a:t>fovea</a:t>
            </a:r>
            <a:r>
              <a:rPr i="1" spc="85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for</a:t>
            </a:r>
            <a:r>
              <a:rPr i="1" spc="100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the</a:t>
            </a:r>
            <a:r>
              <a:rPr i="1" spc="90" dirty="0">
                <a:latin typeface="Cambria"/>
                <a:cs typeface="Cambria"/>
              </a:rPr>
              <a:t> </a:t>
            </a:r>
            <a:r>
              <a:rPr i="1" spc="75" dirty="0">
                <a:latin typeface="Cambria"/>
                <a:cs typeface="Cambria"/>
              </a:rPr>
              <a:t>ligament</a:t>
            </a:r>
            <a:r>
              <a:rPr i="1" spc="100" dirty="0">
                <a:latin typeface="Cambria"/>
                <a:cs typeface="Cambria"/>
              </a:rPr>
              <a:t> </a:t>
            </a:r>
            <a:r>
              <a:rPr i="1" spc="30" dirty="0">
                <a:latin typeface="Cambria"/>
                <a:cs typeface="Cambria"/>
              </a:rPr>
              <a:t>of</a:t>
            </a:r>
            <a:r>
              <a:rPr i="1" spc="114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the</a:t>
            </a:r>
            <a:r>
              <a:rPr i="1" spc="145" dirty="0">
                <a:latin typeface="Cambria"/>
                <a:cs typeface="Cambria"/>
              </a:rPr>
              <a:t> </a:t>
            </a:r>
            <a:r>
              <a:rPr i="1" spc="90" dirty="0">
                <a:latin typeface="Cambria"/>
                <a:cs typeface="Cambria"/>
              </a:rPr>
              <a:t>head</a:t>
            </a:r>
            <a:r>
              <a:rPr i="1" spc="100" dirty="0">
                <a:latin typeface="Cambria"/>
                <a:cs typeface="Cambria"/>
              </a:rPr>
              <a:t> </a:t>
            </a:r>
            <a:r>
              <a:rPr i="1" spc="30" dirty="0">
                <a:latin typeface="Cambria"/>
                <a:cs typeface="Cambria"/>
              </a:rPr>
              <a:t>of </a:t>
            </a:r>
            <a:r>
              <a:rPr i="1" spc="35" dirty="0">
                <a:latin typeface="Cambria"/>
                <a:cs typeface="Cambria"/>
              </a:rPr>
              <a:t> </a:t>
            </a:r>
            <a:r>
              <a:rPr i="1" spc="90" dirty="0">
                <a:latin typeface="Cambria"/>
                <a:cs typeface="Cambria"/>
              </a:rPr>
              <a:t>femur.</a:t>
            </a:r>
            <a:endParaRPr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761" y="2667762"/>
            <a:ext cx="4572000" cy="923925"/>
          </a:xfrm>
          <a:custGeom>
            <a:avLst/>
            <a:gdLst/>
            <a:ahLst/>
            <a:cxnLst/>
            <a:rect l="l" t="t" r="r" b="b"/>
            <a:pathLst>
              <a:path w="4572000" h="923925">
                <a:moveTo>
                  <a:pt x="0" y="923544"/>
                </a:moveTo>
                <a:lnTo>
                  <a:pt x="4572000" y="923544"/>
                </a:lnTo>
                <a:lnTo>
                  <a:pt x="4572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8589" y="2697607"/>
            <a:ext cx="4382770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94945">
              <a:lnSpc>
                <a:spcPts val="2155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pc="95" dirty="0">
                <a:latin typeface="Cambria"/>
                <a:cs typeface="Cambria"/>
              </a:rPr>
              <a:t>Its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30" dirty="0">
                <a:latin typeface="Cambria"/>
                <a:cs typeface="Cambria"/>
              </a:rPr>
              <a:t>wide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end</a:t>
            </a:r>
            <a:r>
              <a:rPr spc="120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attaches</a:t>
            </a:r>
            <a:r>
              <a:rPr spc="110" dirty="0">
                <a:latin typeface="Cambria"/>
                <a:cs typeface="Cambria"/>
              </a:rPr>
              <a:t> </a:t>
            </a:r>
            <a:r>
              <a:rPr spc="15" dirty="0">
                <a:latin typeface="Cambria"/>
                <a:cs typeface="Cambria"/>
              </a:rPr>
              <a:t>to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 </a:t>
            </a:r>
            <a:r>
              <a:rPr spc="120" dirty="0">
                <a:latin typeface="Cambria"/>
                <a:cs typeface="Cambria"/>
              </a:rPr>
              <a:t> </a:t>
            </a:r>
            <a:r>
              <a:rPr spc="80" dirty="0">
                <a:latin typeface="Cambria"/>
                <a:cs typeface="Cambria"/>
              </a:rPr>
              <a:t>margins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-5" dirty="0">
                <a:latin typeface="Cambria"/>
                <a:cs typeface="Cambria"/>
              </a:rPr>
              <a:t>of</a:t>
            </a:r>
            <a:endParaRPr>
              <a:latin typeface="Cambria"/>
              <a:cs typeface="Cambria"/>
            </a:endParaRPr>
          </a:p>
          <a:p>
            <a:pPr marL="1270" algn="ctr">
              <a:lnSpc>
                <a:spcPts val="2145"/>
              </a:lnSpc>
            </a:pPr>
            <a:r>
              <a:rPr spc="70" dirty="0">
                <a:latin typeface="Cambria"/>
                <a:cs typeface="Cambria"/>
              </a:rPr>
              <a:t>the acetabular</a:t>
            </a:r>
            <a:r>
              <a:rPr spc="100" dirty="0">
                <a:latin typeface="Cambria"/>
                <a:cs typeface="Cambria"/>
              </a:rPr>
              <a:t> </a:t>
            </a:r>
            <a:r>
              <a:rPr spc="45" dirty="0">
                <a:latin typeface="Cambria"/>
                <a:cs typeface="Cambria"/>
              </a:rPr>
              <a:t>notch</a:t>
            </a:r>
            <a:r>
              <a:rPr spc="150" dirty="0">
                <a:latin typeface="Cambria"/>
                <a:cs typeface="Cambria"/>
              </a:rPr>
              <a:t> </a:t>
            </a:r>
            <a:r>
              <a:rPr spc="80" dirty="0">
                <a:latin typeface="Cambria"/>
                <a:cs typeface="Cambria"/>
              </a:rPr>
              <a:t>and</a:t>
            </a:r>
            <a:r>
              <a:rPr spc="100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the </a:t>
            </a:r>
            <a:r>
              <a:rPr i="1" spc="55" dirty="0">
                <a:latin typeface="Cambria"/>
                <a:cs typeface="Cambria"/>
              </a:rPr>
              <a:t>transverse</a:t>
            </a:r>
            <a:endParaRPr>
              <a:latin typeface="Cambria"/>
              <a:cs typeface="Cambria"/>
            </a:endParaRPr>
          </a:p>
          <a:p>
            <a:pPr marL="1270" algn="ctr">
              <a:lnSpc>
                <a:spcPts val="2150"/>
              </a:lnSpc>
            </a:pPr>
            <a:r>
              <a:rPr i="1" spc="60" dirty="0">
                <a:latin typeface="Cambria"/>
                <a:cs typeface="Cambria"/>
              </a:rPr>
              <a:t>acetabular</a:t>
            </a:r>
            <a:r>
              <a:rPr i="1" spc="65" dirty="0">
                <a:latin typeface="Cambria"/>
                <a:cs typeface="Cambria"/>
              </a:rPr>
              <a:t> </a:t>
            </a:r>
            <a:r>
              <a:rPr i="1" spc="70" dirty="0">
                <a:latin typeface="Cambria"/>
                <a:cs typeface="Cambria"/>
              </a:rPr>
              <a:t>ligament;</a:t>
            </a:r>
            <a:endParaRPr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29555" y="3392436"/>
            <a:ext cx="3685540" cy="1790700"/>
            <a:chOff x="3305555" y="3392436"/>
            <a:chExt cx="3685540" cy="1790700"/>
          </a:xfrm>
        </p:grpSpPr>
        <p:sp>
          <p:nvSpPr>
            <p:cNvPr id="14" name="object 14"/>
            <p:cNvSpPr/>
            <p:nvPr/>
          </p:nvSpPr>
          <p:spPr>
            <a:xfrm>
              <a:off x="3351275" y="3422777"/>
              <a:ext cx="2516505" cy="645160"/>
            </a:xfrm>
            <a:custGeom>
              <a:avLst/>
              <a:gdLst/>
              <a:ahLst/>
              <a:cxnLst/>
              <a:rect l="l" t="t" r="r" b="b"/>
              <a:pathLst>
                <a:path w="2516504" h="645160">
                  <a:moveTo>
                    <a:pt x="2479687" y="613490"/>
                  </a:moveTo>
                  <a:lnTo>
                    <a:pt x="2417572" y="632079"/>
                  </a:lnTo>
                  <a:lnTo>
                    <a:pt x="2414143" y="632968"/>
                  </a:lnTo>
                  <a:lnTo>
                    <a:pt x="2412238" y="636524"/>
                  </a:lnTo>
                  <a:lnTo>
                    <a:pt x="2413254" y="639953"/>
                  </a:lnTo>
                  <a:lnTo>
                    <a:pt x="2414270" y="643255"/>
                  </a:lnTo>
                  <a:lnTo>
                    <a:pt x="2417826" y="645160"/>
                  </a:lnTo>
                  <a:lnTo>
                    <a:pt x="2505485" y="618998"/>
                  </a:lnTo>
                  <a:lnTo>
                    <a:pt x="2502408" y="618998"/>
                  </a:lnTo>
                  <a:lnTo>
                    <a:pt x="2479687" y="613490"/>
                  </a:lnTo>
                  <a:close/>
                </a:path>
                <a:path w="2516504" h="645160">
                  <a:moveTo>
                    <a:pt x="2491631" y="609916"/>
                  </a:moveTo>
                  <a:lnTo>
                    <a:pt x="2479687" y="613490"/>
                  </a:lnTo>
                  <a:lnTo>
                    <a:pt x="2502408" y="618998"/>
                  </a:lnTo>
                  <a:lnTo>
                    <a:pt x="2502785" y="617474"/>
                  </a:lnTo>
                  <a:lnTo>
                    <a:pt x="2499487" y="617474"/>
                  </a:lnTo>
                  <a:lnTo>
                    <a:pt x="2491631" y="609916"/>
                  </a:lnTo>
                  <a:close/>
                </a:path>
                <a:path w="2516504" h="645160">
                  <a:moveTo>
                    <a:pt x="2442210" y="544703"/>
                  </a:moveTo>
                  <a:lnTo>
                    <a:pt x="2438146" y="544830"/>
                  </a:lnTo>
                  <a:lnTo>
                    <a:pt x="2435733" y="547243"/>
                  </a:lnTo>
                  <a:lnTo>
                    <a:pt x="2433320" y="549783"/>
                  </a:lnTo>
                  <a:lnTo>
                    <a:pt x="2433447" y="553847"/>
                  </a:lnTo>
                  <a:lnTo>
                    <a:pt x="2435860" y="556260"/>
                  </a:lnTo>
                  <a:lnTo>
                    <a:pt x="2482475" y="601107"/>
                  </a:lnTo>
                  <a:lnTo>
                    <a:pt x="2505456" y="606679"/>
                  </a:lnTo>
                  <a:lnTo>
                    <a:pt x="2502408" y="618998"/>
                  </a:lnTo>
                  <a:lnTo>
                    <a:pt x="2505485" y="618998"/>
                  </a:lnTo>
                  <a:lnTo>
                    <a:pt x="2516124" y="615823"/>
                  </a:lnTo>
                  <a:lnTo>
                    <a:pt x="2444750" y="547116"/>
                  </a:lnTo>
                  <a:lnTo>
                    <a:pt x="2442210" y="544703"/>
                  </a:lnTo>
                  <a:close/>
                </a:path>
                <a:path w="2516504" h="645160">
                  <a:moveTo>
                    <a:pt x="2502027" y="606806"/>
                  </a:moveTo>
                  <a:lnTo>
                    <a:pt x="2491631" y="609916"/>
                  </a:lnTo>
                  <a:lnTo>
                    <a:pt x="2499487" y="617474"/>
                  </a:lnTo>
                  <a:lnTo>
                    <a:pt x="2502027" y="606806"/>
                  </a:lnTo>
                  <a:close/>
                </a:path>
                <a:path w="2516504" h="645160">
                  <a:moveTo>
                    <a:pt x="2505424" y="606806"/>
                  </a:moveTo>
                  <a:lnTo>
                    <a:pt x="2502027" y="606806"/>
                  </a:lnTo>
                  <a:lnTo>
                    <a:pt x="2499487" y="617474"/>
                  </a:lnTo>
                  <a:lnTo>
                    <a:pt x="2502785" y="617474"/>
                  </a:lnTo>
                  <a:lnTo>
                    <a:pt x="2505424" y="606806"/>
                  </a:lnTo>
                  <a:close/>
                </a:path>
                <a:path w="2516504" h="645160">
                  <a:moveTo>
                    <a:pt x="3048" y="0"/>
                  </a:moveTo>
                  <a:lnTo>
                    <a:pt x="0" y="12446"/>
                  </a:lnTo>
                  <a:lnTo>
                    <a:pt x="2479687" y="613490"/>
                  </a:lnTo>
                  <a:lnTo>
                    <a:pt x="2491631" y="609916"/>
                  </a:lnTo>
                  <a:lnTo>
                    <a:pt x="2482475" y="601107"/>
                  </a:lnTo>
                  <a:lnTo>
                    <a:pt x="3048" y="0"/>
                  </a:lnTo>
                  <a:close/>
                </a:path>
                <a:path w="2516504" h="645160">
                  <a:moveTo>
                    <a:pt x="2482475" y="601107"/>
                  </a:moveTo>
                  <a:lnTo>
                    <a:pt x="2491631" y="609916"/>
                  </a:lnTo>
                  <a:lnTo>
                    <a:pt x="2502027" y="606806"/>
                  </a:lnTo>
                  <a:lnTo>
                    <a:pt x="2505424" y="606806"/>
                  </a:lnTo>
                  <a:lnTo>
                    <a:pt x="2482475" y="60110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5555" y="3392436"/>
              <a:ext cx="2999231" cy="10302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48481" y="3411347"/>
              <a:ext cx="2748915" cy="822960"/>
            </a:xfrm>
            <a:custGeom>
              <a:avLst/>
              <a:gdLst/>
              <a:ahLst/>
              <a:cxnLst/>
              <a:rect l="l" t="t" r="r" b="b"/>
              <a:pathLst>
                <a:path w="2748915" h="822960">
                  <a:moveTo>
                    <a:pt x="2638879" y="769783"/>
                  </a:moveTo>
                  <a:lnTo>
                    <a:pt x="2579116" y="785494"/>
                  </a:lnTo>
                  <a:lnTo>
                    <a:pt x="2572331" y="788824"/>
                  </a:lnTo>
                  <a:lnTo>
                    <a:pt x="2567511" y="794321"/>
                  </a:lnTo>
                  <a:lnTo>
                    <a:pt x="2565096" y="801246"/>
                  </a:lnTo>
                  <a:lnTo>
                    <a:pt x="2565527" y="808863"/>
                  </a:lnTo>
                  <a:lnTo>
                    <a:pt x="2568854" y="815647"/>
                  </a:lnTo>
                  <a:lnTo>
                    <a:pt x="2574337" y="820467"/>
                  </a:lnTo>
                  <a:lnTo>
                    <a:pt x="2581225" y="822882"/>
                  </a:lnTo>
                  <a:lnTo>
                    <a:pt x="2588767" y="822451"/>
                  </a:lnTo>
                  <a:lnTo>
                    <a:pt x="2717057" y="788669"/>
                  </a:lnTo>
                  <a:lnTo>
                    <a:pt x="2706878" y="788669"/>
                  </a:lnTo>
                  <a:lnTo>
                    <a:pt x="2638879" y="769783"/>
                  </a:lnTo>
                  <a:close/>
                </a:path>
                <a:path w="2748915" h="822960">
                  <a:moveTo>
                    <a:pt x="2675473" y="760162"/>
                  </a:moveTo>
                  <a:lnTo>
                    <a:pt x="2638879" y="769783"/>
                  </a:lnTo>
                  <a:lnTo>
                    <a:pt x="2706878" y="788669"/>
                  </a:lnTo>
                  <a:lnTo>
                    <a:pt x="2708284" y="783589"/>
                  </a:lnTo>
                  <a:lnTo>
                    <a:pt x="2698241" y="783589"/>
                  </a:lnTo>
                  <a:lnTo>
                    <a:pt x="2675473" y="760162"/>
                  </a:lnTo>
                  <a:close/>
                </a:path>
                <a:path w="2748915" h="822960">
                  <a:moveTo>
                    <a:pt x="2619930" y="656415"/>
                  </a:moveTo>
                  <a:lnTo>
                    <a:pt x="2612753" y="657695"/>
                  </a:lnTo>
                  <a:lnTo>
                    <a:pt x="2606420" y="661796"/>
                  </a:lnTo>
                  <a:lnTo>
                    <a:pt x="2602110" y="668057"/>
                  </a:lnTo>
                  <a:lnTo>
                    <a:pt x="2600610" y="675211"/>
                  </a:lnTo>
                  <a:lnTo>
                    <a:pt x="2601920" y="682388"/>
                  </a:lnTo>
                  <a:lnTo>
                    <a:pt x="2606040" y="688720"/>
                  </a:lnTo>
                  <a:lnTo>
                    <a:pt x="2649189" y="733118"/>
                  </a:lnTo>
                  <a:lnTo>
                    <a:pt x="2717038" y="751966"/>
                  </a:lnTo>
                  <a:lnTo>
                    <a:pt x="2706878" y="788669"/>
                  </a:lnTo>
                  <a:lnTo>
                    <a:pt x="2717057" y="788669"/>
                  </a:lnTo>
                  <a:lnTo>
                    <a:pt x="2748406" y="780414"/>
                  </a:lnTo>
                  <a:lnTo>
                    <a:pt x="2633344" y="662177"/>
                  </a:lnTo>
                  <a:lnTo>
                    <a:pt x="2627084" y="657921"/>
                  </a:lnTo>
                  <a:lnTo>
                    <a:pt x="2619930" y="656415"/>
                  </a:lnTo>
                  <a:close/>
                </a:path>
                <a:path w="2748915" h="822960">
                  <a:moveTo>
                    <a:pt x="2707131" y="751839"/>
                  </a:moveTo>
                  <a:lnTo>
                    <a:pt x="2675473" y="760162"/>
                  </a:lnTo>
                  <a:lnTo>
                    <a:pt x="2698241" y="783589"/>
                  </a:lnTo>
                  <a:lnTo>
                    <a:pt x="2707131" y="751839"/>
                  </a:lnTo>
                  <a:close/>
                </a:path>
                <a:path w="2748915" h="822960">
                  <a:moveTo>
                    <a:pt x="2716580" y="751839"/>
                  </a:moveTo>
                  <a:lnTo>
                    <a:pt x="2707131" y="751839"/>
                  </a:lnTo>
                  <a:lnTo>
                    <a:pt x="2698241" y="783589"/>
                  </a:lnTo>
                  <a:lnTo>
                    <a:pt x="2708284" y="783589"/>
                  </a:lnTo>
                  <a:lnTo>
                    <a:pt x="2717038" y="751966"/>
                  </a:lnTo>
                  <a:lnTo>
                    <a:pt x="2716580" y="751839"/>
                  </a:lnTo>
                  <a:close/>
                </a:path>
                <a:path w="2748915" h="822960">
                  <a:moveTo>
                    <a:pt x="10159" y="0"/>
                  </a:moveTo>
                  <a:lnTo>
                    <a:pt x="0" y="36829"/>
                  </a:lnTo>
                  <a:lnTo>
                    <a:pt x="2638879" y="769783"/>
                  </a:lnTo>
                  <a:lnTo>
                    <a:pt x="2675473" y="760162"/>
                  </a:lnTo>
                  <a:lnTo>
                    <a:pt x="2649189" y="733118"/>
                  </a:lnTo>
                  <a:lnTo>
                    <a:pt x="10159" y="0"/>
                  </a:lnTo>
                  <a:close/>
                </a:path>
                <a:path w="2748915" h="822960">
                  <a:moveTo>
                    <a:pt x="2649189" y="733118"/>
                  </a:moveTo>
                  <a:lnTo>
                    <a:pt x="2675473" y="760162"/>
                  </a:lnTo>
                  <a:lnTo>
                    <a:pt x="2707131" y="751839"/>
                  </a:lnTo>
                  <a:lnTo>
                    <a:pt x="2716580" y="751839"/>
                  </a:lnTo>
                  <a:lnTo>
                    <a:pt x="2649189" y="733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7259" y="3468624"/>
              <a:ext cx="2243328" cy="1714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90058" y="3658362"/>
              <a:ext cx="1992630" cy="1463675"/>
            </a:xfrm>
            <a:custGeom>
              <a:avLst/>
              <a:gdLst/>
              <a:ahLst/>
              <a:cxnLst/>
              <a:rect l="l" t="t" r="r" b="b"/>
              <a:pathLst>
                <a:path w="1992629" h="1463675">
                  <a:moveTo>
                    <a:pt x="1931556" y="44532"/>
                  </a:moveTo>
                  <a:lnTo>
                    <a:pt x="1893927" y="48451"/>
                  </a:lnTo>
                  <a:lnTo>
                    <a:pt x="0" y="1432433"/>
                  </a:lnTo>
                  <a:lnTo>
                    <a:pt x="22478" y="1463167"/>
                  </a:lnTo>
                  <a:lnTo>
                    <a:pt x="1916433" y="79166"/>
                  </a:lnTo>
                  <a:lnTo>
                    <a:pt x="1931556" y="44532"/>
                  </a:lnTo>
                  <a:close/>
                </a:path>
                <a:path w="1992629" h="1463675">
                  <a:moveTo>
                    <a:pt x="1989633" y="6857"/>
                  </a:moveTo>
                  <a:lnTo>
                    <a:pt x="1950846" y="6857"/>
                  </a:lnTo>
                  <a:lnTo>
                    <a:pt x="1973325" y="37592"/>
                  </a:lnTo>
                  <a:lnTo>
                    <a:pt x="1916433" y="79166"/>
                  </a:lnTo>
                  <a:lnTo>
                    <a:pt x="1891664" y="135889"/>
                  </a:lnTo>
                  <a:lnTo>
                    <a:pt x="1890067" y="143283"/>
                  </a:lnTo>
                  <a:lnTo>
                    <a:pt x="1891363" y="150463"/>
                  </a:lnTo>
                  <a:lnTo>
                    <a:pt x="1895254" y="156642"/>
                  </a:lnTo>
                  <a:lnTo>
                    <a:pt x="1901443" y="161036"/>
                  </a:lnTo>
                  <a:lnTo>
                    <a:pt x="1908855" y="162613"/>
                  </a:lnTo>
                  <a:lnTo>
                    <a:pt x="1916064" y="161274"/>
                  </a:lnTo>
                  <a:lnTo>
                    <a:pt x="1922250" y="157339"/>
                  </a:lnTo>
                  <a:lnTo>
                    <a:pt x="1926589" y="151130"/>
                  </a:lnTo>
                  <a:lnTo>
                    <a:pt x="1989633" y="6857"/>
                  </a:lnTo>
                  <a:close/>
                </a:path>
                <a:path w="1992629" h="1463675">
                  <a:moveTo>
                    <a:pt x="1956513" y="14605"/>
                  </a:moveTo>
                  <a:lnTo>
                    <a:pt x="1944623" y="14605"/>
                  </a:lnTo>
                  <a:lnTo>
                    <a:pt x="1964055" y="41148"/>
                  </a:lnTo>
                  <a:lnTo>
                    <a:pt x="1931556" y="44532"/>
                  </a:lnTo>
                  <a:lnTo>
                    <a:pt x="1916433" y="79166"/>
                  </a:lnTo>
                  <a:lnTo>
                    <a:pt x="1973325" y="37592"/>
                  </a:lnTo>
                  <a:lnTo>
                    <a:pt x="1956513" y="14605"/>
                  </a:lnTo>
                  <a:close/>
                </a:path>
                <a:path w="1992629" h="1463675">
                  <a:moveTo>
                    <a:pt x="1992630" y="0"/>
                  </a:moveTo>
                  <a:lnTo>
                    <a:pt x="1828418" y="16890"/>
                  </a:lnTo>
                  <a:lnTo>
                    <a:pt x="1811527" y="37845"/>
                  </a:lnTo>
                  <a:lnTo>
                    <a:pt x="1813746" y="45041"/>
                  </a:lnTo>
                  <a:lnTo>
                    <a:pt x="1818417" y="50641"/>
                  </a:lnTo>
                  <a:lnTo>
                    <a:pt x="1824851" y="54098"/>
                  </a:lnTo>
                  <a:lnTo>
                    <a:pt x="1832356" y="54863"/>
                  </a:lnTo>
                  <a:lnTo>
                    <a:pt x="1893927" y="48451"/>
                  </a:lnTo>
                  <a:lnTo>
                    <a:pt x="1950846" y="6857"/>
                  </a:lnTo>
                  <a:lnTo>
                    <a:pt x="1989633" y="6857"/>
                  </a:lnTo>
                  <a:lnTo>
                    <a:pt x="1992630" y="0"/>
                  </a:lnTo>
                  <a:close/>
                </a:path>
                <a:path w="1992629" h="1463675">
                  <a:moveTo>
                    <a:pt x="1950846" y="6857"/>
                  </a:moveTo>
                  <a:lnTo>
                    <a:pt x="1893927" y="48451"/>
                  </a:lnTo>
                  <a:lnTo>
                    <a:pt x="1931556" y="44532"/>
                  </a:lnTo>
                  <a:lnTo>
                    <a:pt x="1944623" y="14605"/>
                  </a:lnTo>
                  <a:lnTo>
                    <a:pt x="1956513" y="14605"/>
                  </a:lnTo>
                  <a:lnTo>
                    <a:pt x="1950846" y="6857"/>
                  </a:lnTo>
                  <a:close/>
                </a:path>
                <a:path w="1992629" h="1463675">
                  <a:moveTo>
                    <a:pt x="1944623" y="14605"/>
                  </a:moveTo>
                  <a:lnTo>
                    <a:pt x="1931556" y="44532"/>
                  </a:lnTo>
                  <a:lnTo>
                    <a:pt x="1964055" y="41148"/>
                  </a:lnTo>
                  <a:lnTo>
                    <a:pt x="1944623" y="14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1761" y="5791962"/>
            <a:ext cx="4572000" cy="59182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90805" marR="169545">
              <a:lnSpc>
                <a:spcPts val="2140"/>
              </a:lnSpc>
              <a:spcBef>
                <a:spcPts val="415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i="1" spc="135" dirty="0">
                <a:latin typeface="Cambria"/>
                <a:cs typeface="Cambria"/>
              </a:rPr>
              <a:t>Usually,</a:t>
            </a:r>
            <a:r>
              <a:rPr i="1" spc="105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the</a:t>
            </a:r>
            <a:r>
              <a:rPr i="1" spc="150" dirty="0">
                <a:latin typeface="Cambria"/>
                <a:cs typeface="Cambria"/>
              </a:rPr>
              <a:t> </a:t>
            </a:r>
            <a:r>
              <a:rPr i="1" spc="75" dirty="0">
                <a:latin typeface="Cambria"/>
                <a:cs typeface="Cambria"/>
              </a:rPr>
              <a:t>ligament</a:t>
            </a:r>
            <a:r>
              <a:rPr i="1" spc="100" dirty="0">
                <a:latin typeface="Cambria"/>
                <a:cs typeface="Cambria"/>
              </a:rPr>
              <a:t> </a:t>
            </a:r>
            <a:r>
              <a:rPr i="1" spc="70" dirty="0">
                <a:latin typeface="Cambria"/>
                <a:cs typeface="Cambria"/>
              </a:rPr>
              <a:t>contains</a:t>
            </a:r>
            <a:r>
              <a:rPr i="1" spc="55" dirty="0">
                <a:latin typeface="Cambria"/>
                <a:cs typeface="Cambria"/>
              </a:rPr>
              <a:t> </a:t>
            </a:r>
            <a:r>
              <a:rPr i="1" spc="85" dirty="0">
                <a:latin typeface="Cambria"/>
                <a:cs typeface="Cambria"/>
              </a:rPr>
              <a:t>a</a:t>
            </a:r>
            <a:r>
              <a:rPr i="1" spc="105" dirty="0">
                <a:latin typeface="Cambria"/>
                <a:cs typeface="Cambria"/>
              </a:rPr>
              <a:t> </a:t>
            </a:r>
            <a:r>
              <a:rPr i="1" spc="114" dirty="0">
                <a:latin typeface="Cambria"/>
                <a:cs typeface="Cambria"/>
              </a:rPr>
              <a:t>small </a:t>
            </a:r>
            <a:r>
              <a:rPr i="1" spc="-385" dirty="0">
                <a:latin typeface="Cambria"/>
                <a:cs typeface="Cambria"/>
              </a:rPr>
              <a:t> </a:t>
            </a:r>
            <a:r>
              <a:rPr i="1" spc="35" dirty="0">
                <a:latin typeface="Cambria"/>
                <a:cs typeface="Cambria"/>
              </a:rPr>
              <a:t>artery</a:t>
            </a:r>
            <a:r>
              <a:rPr i="1" spc="130" dirty="0">
                <a:latin typeface="Cambria"/>
                <a:cs typeface="Cambria"/>
              </a:rPr>
              <a:t> </a:t>
            </a:r>
            <a:r>
              <a:rPr i="1" spc="-5" dirty="0">
                <a:latin typeface="Cambria"/>
                <a:cs typeface="Cambria"/>
              </a:rPr>
              <a:t>to</a:t>
            </a:r>
            <a:r>
              <a:rPr i="1" spc="90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the</a:t>
            </a:r>
            <a:r>
              <a:rPr i="1" spc="75" dirty="0">
                <a:latin typeface="Cambria"/>
                <a:cs typeface="Cambria"/>
              </a:rPr>
              <a:t> </a:t>
            </a:r>
            <a:r>
              <a:rPr i="1" spc="90" dirty="0">
                <a:latin typeface="Cambria"/>
                <a:cs typeface="Cambria"/>
              </a:rPr>
              <a:t>head</a:t>
            </a:r>
            <a:r>
              <a:rPr i="1" spc="75" dirty="0">
                <a:latin typeface="Cambria"/>
                <a:cs typeface="Cambria"/>
              </a:rPr>
              <a:t> </a:t>
            </a:r>
            <a:r>
              <a:rPr i="1" spc="30" dirty="0">
                <a:latin typeface="Cambria"/>
                <a:cs typeface="Cambria"/>
              </a:rPr>
              <a:t>of</a:t>
            </a:r>
            <a:r>
              <a:rPr i="1" spc="120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the</a:t>
            </a:r>
            <a:r>
              <a:rPr i="1" spc="5" dirty="0">
                <a:latin typeface="Cambria"/>
                <a:cs typeface="Cambria"/>
              </a:rPr>
              <a:t> </a:t>
            </a:r>
            <a:r>
              <a:rPr i="1" spc="85" dirty="0">
                <a:latin typeface="Cambria"/>
                <a:cs typeface="Cambria"/>
              </a:rPr>
              <a:t>femu</a:t>
            </a:r>
            <a:endParaRPr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3153" y="761"/>
            <a:ext cx="0" cy="4869180"/>
          </a:xfrm>
          <a:custGeom>
            <a:avLst/>
            <a:gdLst/>
            <a:ahLst/>
            <a:cxnLst/>
            <a:rect l="l" t="t" r="r" b="b"/>
            <a:pathLst>
              <a:path h="4869180">
                <a:moveTo>
                  <a:pt x="0" y="0"/>
                </a:moveTo>
                <a:lnTo>
                  <a:pt x="0" y="4869053"/>
                </a:lnTo>
              </a:path>
            </a:pathLst>
          </a:custGeom>
          <a:ln w="3505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3153" y="6346698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68"/>
                </a:lnTo>
              </a:path>
            </a:pathLst>
          </a:custGeom>
          <a:ln w="3505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7339" y="0"/>
            <a:ext cx="0" cy="4869180"/>
          </a:xfrm>
          <a:custGeom>
            <a:avLst/>
            <a:gdLst/>
            <a:ahLst/>
            <a:cxnLst/>
            <a:rect l="l" t="t" r="r" b="b"/>
            <a:pathLst>
              <a:path h="4869180">
                <a:moveTo>
                  <a:pt x="0" y="0"/>
                </a:moveTo>
                <a:lnTo>
                  <a:pt x="0" y="4869053"/>
                </a:lnTo>
              </a:path>
            </a:pathLst>
          </a:custGeom>
          <a:ln w="1219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339" y="634593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68"/>
                </a:lnTo>
              </a:path>
            </a:pathLst>
          </a:custGeom>
          <a:ln w="1219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363200" y="0"/>
            <a:ext cx="304800" cy="6858000"/>
            <a:chOff x="8839200" y="0"/>
            <a:chExt cx="304800" cy="6858000"/>
          </a:xfrm>
        </p:grpSpPr>
        <p:sp>
          <p:nvSpPr>
            <p:cNvPr id="8" name="object 8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67000" y="381001"/>
            <a:ext cx="7176770" cy="5197475"/>
            <a:chOff x="1143000" y="381000"/>
            <a:chExt cx="7176770" cy="51974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381000"/>
              <a:ext cx="3505200" cy="4267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34561" y="3810761"/>
              <a:ext cx="4572000" cy="1754505"/>
            </a:xfrm>
            <a:custGeom>
              <a:avLst/>
              <a:gdLst/>
              <a:ahLst/>
              <a:cxnLst/>
              <a:rect l="l" t="t" r="r" b="b"/>
              <a:pathLst>
                <a:path w="4572000" h="1754504">
                  <a:moveTo>
                    <a:pt x="4571999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4571999" y="1754124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4561" y="3810761"/>
              <a:ext cx="4572000" cy="1754505"/>
            </a:xfrm>
            <a:custGeom>
              <a:avLst/>
              <a:gdLst/>
              <a:ahLst/>
              <a:cxnLst/>
              <a:rect l="l" t="t" r="r" b="b"/>
              <a:pathLst>
                <a:path w="4572000" h="1754504">
                  <a:moveTo>
                    <a:pt x="0" y="1754124"/>
                  </a:moveTo>
                  <a:lnTo>
                    <a:pt x="4571999" y="1754124"/>
                  </a:lnTo>
                  <a:lnTo>
                    <a:pt x="4571999" y="0"/>
                  </a:lnTo>
                  <a:lnTo>
                    <a:pt x="0" y="0"/>
                  </a:lnTo>
                  <a:lnTo>
                    <a:pt x="0" y="1754124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63362" y="3840860"/>
            <a:ext cx="3960495" cy="166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100"/>
              </a:spcBef>
            </a:pPr>
            <a:r>
              <a:rPr spc="85" dirty="0">
                <a:latin typeface="Cambria"/>
                <a:cs typeface="Cambria"/>
              </a:rPr>
              <a:t>The</a:t>
            </a:r>
            <a:endParaRPr>
              <a:latin typeface="Cambria"/>
              <a:cs typeface="Cambria"/>
            </a:endParaRPr>
          </a:p>
          <a:p>
            <a:pPr marL="635" algn="ctr"/>
            <a:r>
              <a:rPr spc="60" dirty="0">
                <a:latin typeface="Cambria"/>
                <a:cs typeface="Cambria"/>
              </a:rPr>
              <a:t>non-articular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spc="20" dirty="0">
                <a:latin typeface="Cambria"/>
                <a:cs typeface="Cambria"/>
              </a:rPr>
              <a:t>lower</a:t>
            </a:r>
            <a:r>
              <a:rPr spc="100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part</a:t>
            </a:r>
            <a:r>
              <a:rPr spc="85" dirty="0">
                <a:latin typeface="Cambria"/>
                <a:cs typeface="Cambria"/>
              </a:rPr>
              <a:t> </a:t>
            </a:r>
            <a:r>
              <a:rPr spc="-5" dirty="0">
                <a:latin typeface="Cambria"/>
                <a:cs typeface="Cambria"/>
              </a:rPr>
              <a:t>of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endParaRPr>
              <a:latin typeface="Cambria"/>
              <a:cs typeface="Cambria"/>
            </a:endParaRPr>
          </a:p>
          <a:p>
            <a:pPr marL="2540" algn="ctr">
              <a:lnSpc>
                <a:spcPts val="2155"/>
              </a:lnSpc>
            </a:pPr>
            <a:r>
              <a:rPr spc="80" dirty="0">
                <a:latin typeface="Cambria"/>
                <a:cs typeface="Cambria"/>
              </a:rPr>
              <a:t>acetabulum,</a:t>
            </a:r>
            <a:endParaRPr>
              <a:latin typeface="Cambria"/>
              <a:cs typeface="Cambria"/>
            </a:endParaRPr>
          </a:p>
          <a:p>
            <a:pPr marL="3175" algn="ctr">
              <a:lnSpc>
                <a:spcPts val="2155"/>
              </a:lnSpc>
            </a:pPr>
            <a:r>
              <a:rPr spc="65" dirty="0">
                <a:latin typeface="Cambria"/>
                <a:cs typeface="Cambria"/>
              </a:rPr>
              <a:t>the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i="1" spc="60" dirty="0">
                <a:latin typeface="Cambria"/>
                <a:cs typeface="Cambria"/>
              </a:rPr>
              <a:t>acetabular </a:t>
            </a:r>
            <a:r>
              <a:rPr i="1" spc="75" dirty="0">
                <a:latin typeface="Cambria"/>
                <a:cs typeface="Cambria"/>
              </a:rPr>
              <a:t>notch,</a:t>
            </a:r>
            <a:r>
              <a:rPr i="1" spc="55" dirty="0">
                <a:latin typeface="Cambria"/>
                <a:cs typeface="Cambria"/>
              </a:rPr>
              <a:t> </a:t>
            </a:r>
            <a:r>
              <a:rPr i="1" spc="110" dirty="0">
                <a:latin typeface="Cambria"/>
                <a:cs typeface="Cambria"/>
              </a:rPr>
              <a:t>is</a:t>
            </a:r>
            <a:r>
              <a:rPr i="1" spc="90" dirty="0">
                <a:latin typeface="Cambria"/>
                <a:cs typeface="Cambria"/>
              </a:rPr>
              <a:t> </a:t>
            </a:r>
            <a:r>
              <a:rPr i="1" spc="60" dirty="0">
                <a:latin typeface="Cambria"/>
                <a:cs typeface="Cambria"/>
              </a:rPr>
              <a:t>closed</a:t>
            </a:r>
            <a:r>
              <a:rPr i="1" spc="30" dirty="0">
                <a:latin typeface="Cambria"/>
                <a:cs typeface="Cambria"/>
              </a:rPr>
              <a:t> </a:t>
            </a:r>
            <a:r>
              <a:rPr i="1" spc="40" dirty="0">
                <a:latin typeface="Cambria"/>
                <a:cs typeface="Cambria"/>
              </a:rPr>
              <a:t>off</a:t>
            </a:r>
            <a:endParaRPr>
              <a:latin typeface="Cambria"/>
              <a:cs typeface="Cambria"/>
            </a:endParaRPr>
          </a:p>
          <a:p>
            <a:pPr marR="40005" algn="ctr">
              <a:lnSpc>
                <a:spcPts val="2140"/>
              </a:lnSpc>
              <a:spcBef>
                <a:spcPts val="10"/>
              </a:spcBef>
            </a:pPr>
            <a:r>
              <a:rPr spc="5" dirty="0">
                <a:latin typeface="Cambria"/>
                <a:cs typeface="Cambria"/>
              </a:rPr>
              <a:t>below</a:t>
            </a:r>
            <a:r>
              <a:rPr spc="110" dirty="0">
                <a:latin typeface="Cambria"/>
                <a:cs typeface="Cambria"/>
              </a:rPr>
              <a:t> </a:t>
            </a:r>
            <a:r>
              <a:rPr spc="30" dirty="0">
                <a:latin typeface="Cambria"/>
                <a:cs typeface="Cambria"/>
              </a:rPr>
              <a:t>by</a:t>
            </a:r>
            <a:r>
              <a:rPr spc="-9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endParaRPr>
              <a:latin typeface="Cambria"/>
              <a:cs typeface="Cambria"/>
            </a:endParaRPr>
          </a:p>
          <a:p>
            <a:pPr algn="ctr">
              <a:lnSpc>
                <a:spcPts val="2140"/>
              </a:lnSpc>
            </a:pPr>
            <a:r>
              <a:rPr b="1" i="1" spc="105" dirty="0">
                <a:latin typeface="Cambria"/>
                <a:cs typeface="Cambria"/>
              </a:rPr>
              <a:t>E-transverse</a:t>
            </a:r>
            <a:r>
              <a:rPr b="1" i="1" spc="110" dirty="0">
                <a:latin typeface="Cambria"/>
                <a:cs typeface="Cambria"/>
              </a:rPr>
              <a:t> </a:t>
            </a:r>
            <a:r>
              <a:rPr b="1" i="1" spc="130" dirty="0">
                <a:latin typeface="Cambria"/>
                <a:cs typeface="Cambria"/>
              </a:rPr>
              <a:t>acetabular</a:t>
            </a:r>
            <a:r>
              <a:rPr b="1" i="1" spc="-30" dirty="0">
                <a:latin typeface="Cambria"/>
                <a:cs typeface="Cambria"/>
              </a:rPr>
              <a:t> </a:t>
            </a:r>
            <a:r>
              <a:rPr b="1" i="1" spc="120" dirty="0">
                <a:latin typeface="Cambria"/>
                <a:cs typeface="Cambria"/>
              </a:rPr>
              <a:t>ligament</a:t>
            </a:r>
            <a:endParaRPr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07765" y="3011423"/>
            <a:ext cx="1489075" cy="2321560"/>
            <a:chOff x="2683764" y="3011423"/>
            <a:chExt cx="1489075" cy="232156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9564" y="3011423"/>
              <a:ext cx="803135" cy="23134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36860" y="3201034"/>
              <a:ext cx="597535" cy="2062480"/>
            </a:xfrm>
            <a:custGeom>
              <a:avLst/>
              <a:gdLst/>
              <a:ahLst/>
              <a:cxnLst/>
              <a:rect l="l" t="t" r="r" b="b"/>
              <a:pathLst>
                <a:path w="597535" h="2062479">
                  <a:moveTo>
                    <a:pt x="64265" y="73254"/>
                  </a:moveTo>
                  <a:lnTo>
                    <a:pt x="54005" y="109748"/>
                  </a:lnTo>
                  <a:lnTo>
                    <a:pt x="560286" y="2062352"/>
                  </a:lnTo>
                  <a:lnTo>
                    <a:pt x="597116" y="2052701"/>
                  </a:lnTo>
                  <a:lnTo>
                    <a:pt x="90939" y="100146"/>
                  </a:lnTo>
                  <a:lnTo>
                    <a:pt x="64265" y="73254"/>
                  </a:lnTo>
                  <a:close/>
                </a:path>
                <a:path w="597535" h="2062479">
                  <a:moveTo>
                    <a:pt x="45301" y="0"/>
                  </a:moveTo>
                  <a:lnTo>
                    <a:pt x="597" y="158876"/>
                  </a:lnTo>
                  <a:lnTo>
                    <a:pt x="0" y="166423"/>
                  </a:lnTo>
                  <a:lnTo>
                    <a:pt x="2295" y="173339"/>
                  </a:lnTo>
                  <a:lnTo>
                    <a:pt x="7044" y="178897"/>
                  </a:lnTo>
                  <a:lnTo>
                    <a:pt x="13805" y="182372"/>
                  </a:lnTo>
                  <a:lnTo>
                    <a:pt x="21298" y="182915"/>
                  </a:lnTo>
                  <a:lnTo>
                    <a:pt x="28219" y="180625"/>
                  </a:lnTo>
                  <a:lnTo>
                    <a:pt x="33807" y="175906"/>
                  </a:lnTo>
                  <a:lnTo>
                    <a:pt x="37300" y="169163"/>
                  </a:lnTo>
                  <a:lnTo>
                    <a:pt x="54005" y="109748"/>
                  </a:lnTo>
                  <a:lnTo>
                    <a:pt x="36284" y="41401"/>
                  </a:lnTo>
                  <a:lnTo>
                    <a:pt x="73241" y="31876"/>
                  </a:lnTo>
                  <a:lnTo>
                    <a:pt x="76936" y="31876"/>
                  </a:lnTo>
                  <a:lnTo>
                    <a:pt x="45301" y="0"/>
                  </a:lnTo>
                  <a:close/>
                </a:path>
                <a:path w="597535" h="2062479">
                  <a:moveTo>
                    <a:pt x="76936" y="31876"/>
                  </a:moveTo>
                  <a:lnTo>
                    <a:pt x="73241" y="31876"/>
                  </a:lnTo>
                  <a:lnTo>
                    <a:pt x="90939" y="100146"/>
                  </a:lnTo>
                  <a:lnTo>
                    <a:pt x="134455" y="144017"/>
                  </a:lnTo>
                  <a:lnTo>
                    <a:pt x="140769" y="148179"/>
                  </a:lnTo>
                  <a:lnTo>
                    <a:pt x="147917" y="149590"/>
                  </a:lnTo>
                  <a:lnTo>
                    <a:pt x="155065" y="148214"/>
                  </a:lnTo>
                  <a:lnTo>
                    <a:pt x="161379" y="144017"/>
                  </a:lnTo>
                  <a:lnTo>
                    <a:pt x="165596" y="137757"/>
                  </a:lnTo>
                  <a:lnTo>
                    <a:pt x="167014" y="130603"/>
                  </a:lnTo>
                  <a:lnTo>
                    <a:pt x="165647" y="123426"/>
                  </a:lnTo>
                  <a:lnTo>
                    <a:pt x="161506" y="117093"/>
                  </a:lnTo>
                  <a:lnTo>
                    <a:pt x="76936" y="31876"/>
                  </a:lnTo>
                  <a:close/>
                </a:path>
                <a:path w="597535" h="2062479">
                  <a:moveTo>
                    <a:pt x="73241" y="31876"/>
                  </a:moveTo>
                  <a:lnTo>
                    <a:pt x="36284" y="41401"/>
                  </a:lnTo>
                  <a:lnTo>
                    <a:pt x="54005" y="109748"/>
                  </a:lnTo>
                  <a:lnTo>
                    <a:pt x="64265" y="73254"/>
                  </a:lnTo>
                  <a:lnTo>
                    <a:pt x="41237" y="50037"/>
                  </a:lnTo>
                  <a:lnTo>
                    <a:pt x="73114" y="41782"/>
                  </a:lnTo>
                  <a:lnTo>
                    <a:pt x="75809" y="41782"/>
                  </a:lnTo>
                  <a:lnTo>
                    <a:pt x="73241" y="31876"/>
                  </a:lnTo>
                  <a:close/>
                </a:path>
                <a:path w="597535" h="2062479">
                  <a:moveTo>
                    <a:pt x="75809" y="41782"/>
                  </a:moveTo>
                  <a:lnTo>
                    <a:pt x="73114" y="41782"/>
                  </a:lnTo>
                  <a:lnTo>
                    <a:pt x="64265" y="73254"/>
                  </a:lnTo>
                  <a:lnTo>
                    <a:pt x="90939" y="100146"/>
                  </a:lnTo>
                  <a:lnTo>
                    <a:pt x="75809" y="41782"/>
                  </a:lnTo>
                  <a:close/>
                </a:path>
                <a:path w="597535" h="2062479">
                  <a:moveTo>
                    <a:pt x="73114" y="41782"/>
                  </a:moveTo>
                  <a:lnTo>
                    <a:pt x="41237" y="50037"/>
                  </a:lnTo>
                  <a:lnTo>
                    <a:pt x="64265" y="73254"/>
                  </a:lnTo>
                  <a:lnTo>
                    <a:pt x="73114" y="41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0964" y="3316223"/>
              <a:ext cx="1030211" cy="20116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34131" y="3505834"/>
              <a:ext cx="799465" cy="1760855"/>
            </a:xfrm>
            <a:custGeom>
              <a:avLst/>
              <a:gdLst/>
              <a:ahLst/>
              <a:cxnLst/>
              <a:rect l="l" t="t" r="r" b="b"/>
              <a:pathLst>
                <a:path w="799464" h="1760854">
                  <a:moveTo>
                    <a:pt x="49525" y="69313"/>
                  </a:moveTo>
                  <a:lnTo>
                    <a:pt x="45097" y="106882"/>
                  </a:lnTo>
                  <a:lnTo>
                    <a:pt x="763905" y="1760346"/>
                  </a:lnTo>
                  <a:lnTo>
                    <a:pt x="798957" y="1745106"/>
                  </a:lnTo>
                  <a:lnTo>
                    <a:pt x="80052" y="91699"/>
                  </a:lnTo>
                  <a:lnTo>
                    <a:pt x="49525" y="69313"/>
                  </a:lnTo>
                  <a:close/>
                </a:path>
                <a:path w="799464" h="1760854">
                  <a:moveTo>
                    <a:pt x="19431" y="0"/>
                  </a:moveTo>
                  <a:lnTo>
                    <a:pt x="0" y="163829"/>
                  </a:lnTo>
                  <a:lnTo>
                    <a:pt x="599" y="171412"/>
                  </a:lnTo>
                  <a:lnTo>
                    <a:pt x="3937" y="177911"/>
                  </a:lnTo>
                  <a:lnTo>
                    <a:pt x="9465" y="182671"/>
                  </a:lnTo>
                  <a:lnTo>
                    <a:pt x="16637" y="185038"/>
                  </a:lnTo>
                  <a:lnTo>
                    <a:pt x="24165" y="184439"/>
                  </a:lnTo>
                  <a:lnTo>
                    <a:pt x="30670" y="181101"/>
                  </a:lnTo>
                  <a:lnTo>
                    <a:pt x="35460" y="175573"/>
                  </a:lnTo>
                  <a:lnTo>
                    <a:pt x="37846" y="168401"/>
                  </a:lnTo>
                  <a:lnTo>
                    <a:pt x="45097" y="106882"/>
                  </a:lnTo>
                  <a:lnTo>
                    <a:pt x="17018" y="42290"/>
                  </a:lnTo>
                  <a:lnTo>
                    <a:pt x="51943" y="27050"/>
                  </a:lnTo>
                  <a:lnTo>
                    <a:pt x="56309" y="27050"/>
                  </a:lnTo>
                  <a:lnTo>
                    <a:pt x="19431" y="0"/>
                  </a:lnTo>
                  <a:close/>
                </a:path>
                <a:path w="799464" h="1760854">
                  <a:moveTo>
                    <a:pt x="56309" y="27050"/>
                  </a:moveTo>
                  <a:lnTo>
                    <a:pt x="51943" y="27050"/>
                  </a:lnTo>
                  <a:lnTo>
                    <a:pt x="80052" y="91699"/>
                  </a:lnTo>
                  <a:lnTo>
                    <a:pt x="129921" y="128269"/>
                  </a:lnTo>
                  <a:lnTo>
                    <a:pt x="136802" y="131456"/>
                  </a:lnTo>
                  <a:lnTo>
                    <a:pt x="144113" y="131762"/>
                  </a:lnTo>
                  <a:lnTo>
                    <a:pt x="150995" y="129305"/>
                  </a:lnTo>
                  <a:lnTo>
                    <a:pt x="156591" y="124206"/>
                  </a:lnTo>
                  <a:lnTo>
                    <a:pt x="159758" y="117324"/>
                  </a:lnTo>
                  <a:lnTo>
                    <a:pt x="160020" y="110013"/>
                  </a:lnTo>
                  <a:lnTo>
                    <a:pt x="157519" y="103131"/>
                  </a:lnTo>
                  <a:lnTo>
                    <a:pt x="152400" y="97536"/>
                  </a:lnTo>
                  <a:lnTo>
                    <a:pt x="56309" y="27050"/>
                  </a:lnTo>
                  <a:close/>
                </a:path>
                <a:path w="799464" h="1760854">
                  <a:moveTo>
                    <a:pt x="51943" y="27050"/>
                  </a:moveTo>
                  <a:lnTo>
                    <a:pt x="17018" y="42290"/>
                  </a:lnTo>
                  <a:lnTo>
                    <a:pt x="45097" y="106882"/>
                  </a:lnTo>
                  <a:lnTo>
                    <a:pt x="49525" y="69313"/>
                  </a:lnTo>
                  <a:lnTo>
                    <a:pt x="23241" y="50037"/>
                  </a:lnTo>
                  <a:lnTo>
                    <a:pt x="53340" y="36956"/>
                  </a:lnTo>
                  <a:lnTo>
                    <a:pt x="56250" y="36956"/>
                  </a:lnTo>
                  <a:lnTo>
                    <a:pt x="51943" y="27050"/>
                  </a:lnTo>
                  <a:close/>
                </a:path>
                <a:path w="799464" h="1760854">
                  <a:moveTo>
                    <a:pt x="56250" y="36956"/>
                  </a:moveTo>
                  <a:lnTo>
                    <a:pt x="53340" y="36956"/>
                  </a:lnTo>
                  <a:lnTo>
                    <a:pt x="49525" y="69313"/>
                  </a:lnTo>
                  <a:lnTo>
                    <a:pt x="80052" y="91699"/>
                  </a:lnTo>
                  <a:lnTo>
                    <a:pt x="56250" y="36956"/>
                  </a:lnTo>
                  <a:close/>
                </a:path>
                <a:path w="799464" h="1760854">
                  <a:moveTo>
                    <a:pt x="53340" y="36956"/>
                  </a:moveTo>
                  <a:lnTo>
                    <a:pt x="23241" y="50037"/>
                  </a:lnTo>
                  <a:lnTo>
                    <a:pt x="49525" y="69313"/>
                  </a:lnTo>
                  <a:lnTo>
                    <a:pt x="53340" y="36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764" y="3697223"/>
              <a:ext cx="1484376" cy="16352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96362" y="3886834"/>
              <a:ext cx="1233805" cy="1384935"/>
            </a:xfrm>
            <a:custGeom>
              <a:avLst/>
              <a:gdLst/>
              <a:ahLst/>
              <a:cxnLst/>
              <a:rect l="l" t="t" r="r" b="b"/>
              <a:pathLst>
                <a:path w="1233804" h="1384935">
                  <a:moveTo>
                    <a:pt x="50153" y="56588"/>
                  </a:moveTo>
                  <a:lnTo>
                    <a:pt x="57637" y="93716"/>
                  </a:lnTo>
                  <a:lnTo>
                    <a:pt x="1204976" y="1384427"/>
                  </a:lnTo>
                  <a:lnTo>
                    <a:pt x="1233424" y="1359027"/>
                  </a:lnTo>
                  <a:lnTo>
                    <a:pt x="86078" y="68309"/>
                  </a:lnTo>
                  <a:lnTo>
                    <a:pt x="50153" y="56588"/>
                  </a:lnTo>
                  <a:close/>
                </a:path>
                <a:path w="1233804" h="1384935">
                  <a:moveTo>
                    <a:pt x="0" y="0"/>
                  </a:moveTo>
                  <a:lnTo>
                    <a:pt x="32534" y="161851"/>
                  </a:lnTo>
                  <a:lnTo>
                    <a:pt x="35415" y="168763"/>
                  </a:lnTo>
                  <a:lnTo>
                    <a:pt x="40592" y="173894"/>
                  </a:lnTo>
                  <a:lnTo>
                    <a:pt x="47317" y="176692"/>
                  </a:lnTo>
                  <a:lnTo>
                    <a:pt x="54863" y="176656"/>
                  </a:lnTo>
                  <a:lnTo>
                    <a:pt x="61884" y="173753"/>
                  </a:lnTo>
                  <a:lnTo>
                    <a:pt x="67024" y="168576"/>
                  </a:lnTo>
                  <a:lnTo>
                    <a:pt x="69830" y="161851"/>
                  </a:lnTo>
                  <a:lnTo>
                    <a:pt x="69850" y="154304"/>
                  </a:lnTo>
                  <a:lnTo>
                    <a:pt x="57637" y="93716"/>
                  </a:lnTo>
                  <a:lnTo>
                    <a:pt x="10794" y="41020"/>
                  </a:lnTo>
                  <a:lnTo>
                    <a:pt x="39243" y="15620"/>
                  </a:lnTo>
                  <a:lnTo>
                    <a:pt x="47713" y="15620"/>
                  </a:lnTo>
                  <a:lnTo>
                    <a:pt x="0" y="0"/>
                  </a:lnTo>
                  <a:close/>
                </a:path>
                <a:path w="1233804" h="1384935">
                  <a:moveTo>
                    <a:pt x="39243" y="15620"/>
                  </a:moveTo>
                  <a:lnTo>
                    <a:pt x="10794" y="41020"/>
                  </a:lnTo>
                  <a:lnTo>
                    <a:pt x="57637" y="93716"/>
                  </a:lnTo>
                  <a:lnTo>
                    <a:pt x="50153" y="56588"/>
                  </a:lnTo>
                  <a:lnTo>
                    <a:pt x="19176" y="46481"/>
                  </a:lnTo>
                  <a:lnTo>
                    <a:pt x="43687" y="24510"/>
                  </a:lnTo>
                  <a:lnTo>
                    <a:pt x="47145" y="24510"/>
                  </a:lnTo>
                  <a:lnTo>
                    <a:pt x="39243" y="15620"/>
                  </a:lnTo>
                  <a:close/>
                </a:path>
                <a:path w="1233804" h="1384935">
                  <a:moveTo>
                    <a:pt x="47713" y="15620"/>
                  </a:moveTo>
                  <a:lnTo>
                    <a:pt x="39243" y="15620"/>
                  </a:lnTo>
                  <a:lnTo>
                    <a:pt x="86078" y="68309"/>
                  </a:lnTo>
                  <a:lnTo>
                    <a:pt x="144906" y="87502"/>
                  </a:lnTo>
                  <a:lnTo>
                    <a:pt x="152425" y="88401"/>
                  </a:lnTo>
                  <a:lnTo>
                    <a:pt x="159432" y="86407"/>
                  </a:lnTo>
                  <a:lnTo>
                    <a:pt x="165177" y="81913"/>
                  </a:lnTo>
                  <a:lnTo>
                    <a:pt x="168910" y="75310"/>
                  </a:lnTo>
                  <a:lnTo>
                    <a:pt x="169808" y="67845"/>
                  </a:lnTo>
                  <a:lnTo>
                    <a:pt x="167814" y="60832"/>
                  </a:lnTo>
                  <a:lnTo>
                    <a:pt x="163320" y="55058"/>
                  </a:lnTo>
                  <a:lnTo>
                    <a:pt x="156718" y="51307"/>
                  </a:lnTo>
                  <a:lnTo>
                    <a:pt x="47713" y="15620"/>
                  </a:lnTo>
                  <a:close/>
                </a:path>
                <a:path w="1233804" h="1384935">
                  <a:moveTo>
                    <a:pt x="47145" y="24510"/>
                  </a:moveTo>
                  <a:lnTo>
                    <a:pt x="43687" y="24510"/>
                  </a:lnTo>
                  <a:lnTo>
                    <a:pt x="50153" y="56588"/>
                  </a:lnTo>
                  <a:lnTo>
                    <a:pt x="86078" y="68309"/>
                  </a:lnTo>
                  <a:lnTo>
                    <a:pt x="47145" y="24510"/>
                  </a:lnTo>
                  <a:close/>
                </a:path>
                <a:path w="1233804" h="1384935">
                  <a:moveTo>
                    <a:pt x="43687" y="24510"/>
                  </a:moveTo>
                  <a:lnTo>
                    <a:pt x="19176" y="46481"/>
                  </a:lnTo>
                  <a:lnTo>
                    <a:pt x="50153" y="56588"/>
                  </a:lnTo>
                  <a:lnTo>
                    <a:pt x="43687" y="24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858" y="970962"/>
            <a:ext cx="101375" cy="1810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62848" y="1023875"/>
            <a:ext cx="67310" cy="45085"/>
          </a:xfrm>
          <a:custGeom>
            <a:avLst/>
            <a:gdLst/>
            <a:ahLst/>
            <a:cxnLst/>
            <a:rect l="l" t="t" r="r" b="b"/>
            <a:pathLst>
              <a:path w="67309" h="45084">
                <a:moveTo>
                  <a:pt x="67132" y="0"/>
                </a:moveTo>
                <a:lnTo>
                  <a:pt x="1231" y="18923"/>
                </a:lnTo>
                <a:lnTo>
                  <a:pt x="0" y="44576"/>
                </a:lnTo>
                <a:lnTo>
                  <a:pt x="65887" y="25653"/>
                </a:lnTo>
                <a:lnTo>
                  <a:pt x="67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7080" y="849375"/>
            <a:ext cx="217779" cy="2283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1916" y="861377"/>
            <a:ext cx="99165" cy="1267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1103" y="762215"/>
            <a:ext cx="88645" cy="1268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9458" y="804418"/>
            <a:ext cx="111772" cy="1361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7405" y="692784"/>
            <a:ext cx="178434" cy="1611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2535" y="594869"/>
            <a:ext cx="114300" cy="1428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26888" y="645755"/>
            <a:ext cx="88624" cy="1269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6779" y="517780"/>
            <a:ext cx="161036" cy="1631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71651" y="428598"/>
            <a:ext cx="8599805" cy="590135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174490" marR="499109" indent="-1370965">
              <a:lnSpc>
                <a:spcPts val="2980"/>
              </a:lnSpc>
              <a:spcBef>
                <a:spcPts val="660"/>
              </a:spcBef>
              <a:buSzPct val="95833"/>
              <a:buFont typeface="Wingdings"/>
              <a:buChar char=""/>
              <a:tabLst>
                <a:tab pos="304800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Flex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Times New Roman"/>
                <a:cs typeface="Times New Roman"/>
              </a:rPr>
              <a:t>is</a:t>
            </a:r>
            <a:r>
              <a:rPr sz="1600" spc="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660066"/>
                </a:solidFill>
                <a:latin typeface="Times New Roman"/>
                <a:cs typeface="Times New Roman"/>
              </a:rPr>
              <a:t>p</a:t>
            </a:r>
            <a:r>
              <a:rPr sz="1600" spc="-20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1600" spc="-2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1600" spc="-5" dirty="0">
                <a:solidFill>
                  <a:srgbClr val="660066"/>
                </a:solidFill>
                <a:latin typeface="Times New Roman"/>
                <a:cs typeface="Times New Roman"/>
              </a:rPr>
              <a:t>f</a:t>
            </a:r>
            <a:r>
              <a:rPr sz="1600" spc="-15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sz="1600" spc="-2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1600" spc="-40" dirty="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sz="1600" spc="-20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1600" spc="-5" dirty="0">
                <a:solidFill>
                  <a:srgbClr val="660066"/>
                </a:solidFill>
                <a:latin typeface="Times New Roman"/>
                <a:cs typeface="Times New Roman"/>
              </a:rPr>
              <a:t>d</a:t>
            </a:r>
            <a:r>
              <a:rPr sz="1600" spc="4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Times New Roman"/>
                <a:cs typeface="Times New Roman"/>
              </a:rPr>
              <a:t>by</a:t>
            </a:r>
            <a:r>
              <a:rPr sz="1600" spc="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950" b="1" i="1" u="heavy" spc="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950" b="1" i="1" u="heavy" spc="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950" b="1" i="1" u="heavy" spc="-7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950" b="1" i="1" u="heavy" spc="-3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b="1" i="1" u="heavy" spc="-7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ili</a:t>
            </a:r>
            <a:r>
              <a:rPr sz="2950" b="1" i="1" u="heavy" spc="-10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950" b="1" i="1" u="heavy" spc="5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950" b="1" i="1" u="heavy" spc="-8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950" b="1" i="1" u="heavy" spc="-10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Times New Roman"/>
                <a:cs typeface="Times New Roman"/>
              </a:rPr>
              <a:t>oas</a:t>
            </a:r>
            <a:r>
              <a:rPr sz="2600" b="1" i="1" spc="-30" dirty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sz="2600" b="1" i="1" spc="-37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600" i="1" spc="-20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600" i="1" spc="-65" dirty="0">
                <a:solidFill>
                  <a:srgbClr val="660066"/>
                </a:solidFill>
                <a:latin typeface="Times New Roman"/>
                <a:cs typeface="Times New Roman"/>
              </a:rPr>
              <a:t>ec</a:t>
            </a:r>
            <a:r>
              <a:rPr sz="2600" i="1" spc="-40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2600" i="1" spc="-70" dirty="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sz="2600" i="1" spc="-35" dirty="0">
                <a:solidFill>
                  <a:srgbClr val="660066"/>
                </a:solidFill>
                <a:latin typeface="Times New Roman"/>
                <a:cs typeface="Times New Roman"/>
              </a:rPr>
              <a:t>s  </a:t>
            </a:r>
            <a:r>
              <a:rPr sz="2600" i="1" spc="90" dirty="0">
                <a:solidFill>
                  <a:srgbClr val="660066"/>
                </a:solidFill>
                <a:latin typeface="Times New Roman"/>
                <a:cs typeface="Times New Roman"/>
              </a:rPr>
              <a:t>f</a:t>
            </a:r>
            <a:r>
              <a:rPr sz="2600" i="1" spc="-65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2600" i="1" spc="25" dirty="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sz="2600" i="1" spc="-70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sz="2600" i="1" spc="-20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600" i="1" spc="-40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600" i="1" spc="-55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sz="2600" i="1" spc="-30" dirty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sz="2600" i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i="1" spc="-105" dirty="0">
                <a:solidFill>
                  <a:srgbClr val="660066"/>
                </a:solidFill>
                <a:latin typeface="Times New Roman"/>
                <a:cs typeface="Times New Roman"/>
              </a:rPr>
              <a:t>an</a:t>
            </a:r>
            <a:r>
              <a:rPr i="1" spc="-80" dirty="0">
                <a:solidFill>
                  <a:srgbClr val="660066"/>
                </a:solidFill>
                <a:latin typeface="Times New Roman"/>
                <a:cs typeface="Times New Roman"/>
              </a:rPr>
              <a:t>d</a:t>
            </a:r>
            <a:r>
              <a:rPr i="1" spc="-19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600" i="1" spc="-90" dirty="0">
                <a:solidFill>
                  <a:srgbClr val="660066"/>
                </a:solidFill>
                <a:latin typeface="Times New Roman"/>
                <a:cs typeface="Times New Roman"/>
              </a:rPr>
              <a:t>sartorius</a:t>
            </a:r>
            <a:endParaRPr sz="2600">
              <a:latin typeface="Times New Roman"/>
              <a:cs typeface="Times New Roman"/>
            </a:endParaRPr>
          </a:p>
          <a:p>
            <a:pPr marL="1864995" indent="-243840">
              <a:lnSpc>
                <a:spcPts val="3015"/>
              </a:lnSpc>
              <a:spcBef>
                <a:spcPts val="520"/>
              </a:spcBef>
              <a:buSzPct val="95833"/>
              <a:buFont typeface="Wingdings"/>
              <a:buChar char=""/>
              <a:tabLst>
                <a:tab pos="186563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Extension</a:t>
            </a: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16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performed</a:t>
            </a:r>
            <a:r>
              <a:rPr sz="16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gluteusmaximus</a:t>
            </a:r>
            <a:endParaRPr sz="2600">
              <a:latin typeface="Times New Roman"/>
              <a:cs typeface="Times New Roman"/>
            </a:endParaRPr>
          </a:p>
          <a:p>
            <a:pPr marL="933450">
              <a:lnSpc>
                <a:spcPts val="3015"/>
              </a:lnSpc>
            </a:pPr>
            <a:r>
              <a:rPr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i="1" spc="-16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9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9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i="1" spc="-15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9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900" i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9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9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cle</a:t>
            </a:r>
            <a:r>
              <a:rPr sz="19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9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19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19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9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9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9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9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19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9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19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9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495300" marR="25400" indent="-495300">
              <a:lnSpc>
                <a:spcPct val="120500"/>
              </a:lnSpc>
              <a:spcBef>
                <a:spcPts val="2040"/>
              </a:spcBef>
              <a:buSzPct val="95833"/>
              <a:buFont typeface="Wingdings"/>
              <a:buChar char=""/>
              <a:tabLst>
                <a:tab pos="495300" algn="l"/>
                <a:tab pos="5827395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Abduction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is</a:t>
            </a:r>
            <a:r>
              <a:rPr sz="1600" spc="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EC0"/>
                </a:solidFill>
                <a:latin typeface="Times New Roman"/>
                <a:cs typeface="Times New Roman"/>
              </a:rPr>
              <a:t>performed</a:t>
            </a:r>
            <a:r>
              <a:rPr sz="1600" spc="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by</a:t>
            </a:r>
            <a:r>
              <a:rPr sz="1600" spc="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006EC0"/>
                </a:solidFill>
                <a:latin typeface="Times New Roman"/>
                <a:cs typeface="Times New Roman"/>
              </a:rPr>
              <a:t>the </a:t>
            </a:r>
            <a:r>
              <a:rPr sz="2600" b="1" i="1" spc="-50" dirty="0">
                <a:solidFill>
                  <a:srgbClr val="006EC0"/>
                </a:solidFill>
                <a:latin typeface="Times New Roman"/>
                <a:cs typeface="Times New Roman"/>
              </a:rPr>
              <a:t>gluteus</a:t>
            </a:r>
            <a:r>
              <a:rPr sz="2600" b="1" i="1" spc="-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006EC0"/>
                </a:solidFill>
                <a:latin typeface="Times New Roman"/>
                <a:cs typeface="Times New Roman"/>
              </a:rPr>
              <a:t>medius	</a:t>
            </a:r>
            <a:r>
              <a:rPr sz="2600" b="1" i="1" spc="-20" dirty="0">
                <a:solidFill>
                  <a:srgbClr val="006EC0"/>
                </a:solidFill>
                <a:latin typeface="Times New Roman"/>
                <a:cs typeface="Times New Roman"/>
              </a:rPr>
              <a:t>and</a:t>
            </a:r>
            <a:r>
              <a:rPr sz="2600" b="1" i="1" spc="-6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600" b="1" i="1" spc="-35" dirty="0">
                <a:solidFill>
                  <a:srgbClr val="006EC0"/>
                </a:solidFill>
                <a:latin typeface="Times New Roman"/>
                <a:cs typeface="Times New Roman"/>
              </a:rPr>
              <a:t>minimus</a:t>
            </a:r>
            <a:r>
              <a:rPr sz="1600" spc="-35" dirty="0">
                <a:solidFill>
                  <a:srgbClr val="006EC0"/>
                </a:solidFill>
                <a:latin typeface="Times New Roman"/>
                <a:cs typeface="Times New Roman"/>
              </a:rPr>
              <a:t>,</a:t>
            </a:r>
            <a:r>
              <a:rPr sz="16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assisted</a:t>
            </a:r>
            <a:r>
              <a:rPr sz="1600" spc="1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by </a:t>
            </a:r>
            <a:r>
              <a:rPr sz="1600" spc="-3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the</a:t>
            </a:r>
            <a:r>
              <a:rPr sz="1600" spc="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sartorius,</a:t>
            </a:r>
            <a:r>
              <a:rPr sz="1600" spc="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tensor</a:t>
            </a:r>
            <a:r>
              <a:rPr sz="1600" spc="-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fasciae</a:t>
            </a:r>
            <a:r>
              <a:rPr sz="1600" spc="2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latae,</a:t>
            </a:r>
            <a:r>
              <a:rPr sz="1600" spc="-1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and</a:t>
            </a:r>
            <a:r>
              <a:rPr sz="1600" spc="5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Times New Roman"/>
                <a:cs typeface="Times New Roman"/>
              </a:rPr>
              <a:t>piriformis.</a:t>
            </a:r>
            <a:endParaRPr sz="1600">
              <a:latin typeface="Times New Roman"/>
              <a:cs typeface="Times New Roman"/>
            </a:endParaRPr>
          </a:p>
          <a:p>
            <a:pPr marL="872490" lvl="1" indent="-647065">
              <a:lnSpc>
                <a:spcPts val="3000"/>
              </a:lnSpc>
              <a:spcBef>
                <a:spcPts val="105"/>
              </a:spcBef>
              <a:buSzPct val="95833"/>
              <a:buFont typeface="Wingdings"/>
              <a:buChar char=""/>
              <a:tabLst>
                <a:tab pos="873125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Adduction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8452A"/>
                </a:solidFill>
                <a:latin typeface="Times New Roman"/>
                <a:cs typeface="Times New Roman"/>
              </a:rPr>
              <a:t>is</a:t>
            </a:r>
            <a:r>
              <a:rPr sz="1600" spc="2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8452A"/>
                </a:solidFill>
                <a:latin typeface="Times New Roman"/>
                <a:cs typeface="Times New Roman"/>
              </a:rPr>
              <a:t>performed</a:t>
            </a:r>
            <a:r>
              <a:rPr sz="1600" spc="1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8452A"/>
                </a:solidFill>
                <a:latin typeface="Times New Roman"/>
                <a:cs typeface="Times New Roman"/>
              </a:rPr>
              <a:t>by</a:t>
            </a:r>
            <a:r>
              <a:rPr sz="1600" spc="2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b="1" i="1" spc="-30" dirty="0">
                <a:solidFill>
                  <a:srgbClr val="48452A"/>
                </a:solidFill>
                <a:latin typeface="Times New Roman"/>
                <a:cs typeface="Times New Roman"/>
              </a:rPr>
              <a:t>the</a:t>
            </a:r>
            <a:r>
              <a:rPr b="1" i="1" spc="-7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spc="35" dirty="0">
                <a:solidFill>
                  <a:srgbClr val="48452A"/>
                </a:solidFill>
                <a:latin typeface="Times New Roman"/>
                <a:cs typeface="Times New Roman"/>
              </a:rPr>
              <a:t>adductor</a:t>
            </a:r>
            <a:r>
              <a:rPr sz="2600" b="1" i="1" spc="-2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48452A"/>
                </a:solidFill>
                <a:latin typeface="Times New Roman"/>
                <a:cs typeface="Times New Roman"/>
              </a:rPr>
              <a:t>longus</a:t>
            </a:r>
            <a:r>
              <a:rPr sz="2600" b="1" i="1" spc="-10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b="1" i="1" spc="-35" dirty="0">
                <a:solidFill>
                  <a:srgbClr val="48452A"/>
                </a:solidFill>
                <a:latin typeface="Times New Roman"/>
                <a:cs typeface="Times New Roman"/>
              </a:rPr>
              <a:t>and</a:t>
            </a:r>
            <a:r>
              <a:rPr b="1" i="1" spc="35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spc="25" dirty="0">
                <a:solidFill>
                  <a:srgbClr val="48452A"/>
                </a:solidFill>
                <a:latin typeface="Times New Roman"/>
                <a:cs typeface="Times New Roman"/>
              </a:rPr>
              <a:t>brevis</a:t>
            </a:r>
            <a:r>
              <a:rPr sz="2600" b="1" i="1" spc="6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b="1" i="1" spc="-35" dirty="0">
                <a:solidFill>
                  <a:srgbClr val="48452A"/>
                </a:solidFill>
                <a:latin typeface="Times New Roman"/>
                <a:cs typeface="Times New Roman"/>
              </a:rPr>
              <a:t>and</a:t>
            </a:r>
            <a:r>
              <a:rPr b="1" i="1" spc="-5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b="1" i="1" spc="-30" dirty="0">
                <a:solidFill>
                  <a:srgbClr val="48452A"/>
                </a:solidFill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229870" algn="ctr">
              <a:lnSpc>
                <a:spcPts val="2930"/>
              </a:lnSpc>
              <a:tabLst>
                <a:tab pos="4665345" algn="l"/>
              </a:tabLst>
            </a:pPr>
            <a:r>
              <a:rPr sz="2600" b="1" i="1" spc="35" dirty="0">
                <a:solidFill>
                  <a:srgbClr val="48452A"/>
                </a:solidFill>
                <a:latin typeface="Times New Roman"/>
                <a:cs typeface="Times New Roman"/>
              </a:rPr>
              <a:t>adductor</a:t>
            </a:r>
            <a:r>
              <a:rPr sz="2600" b="1" i="1" spc="-1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spc="5" dirty="0">
                <a:solidFill>
                  <a:srgbClr val="48452A"/>
                </a:solidFill>
                <a:latin typeface="Times New Roman"/>
                <a:cs typeface="Times New Roman"/>
              </a:rPr>
              <a:t>fibers</a:t>
            </a:r>
            <a:r>
              <a:rPr sz="2600" b="1" i="1" spc="4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spc="-70" dirty="0">
                <a:solidFill>
                  <a:srgbClr val="48452A"/>
                </a:solidFill>
                <a:latin typeface="Times New Roman"/>
                <a:cs typeface="Times New Roman"/>
              </a:rPr>
              <a:t>of</a:t>
            </a:r>
            <a:r>
              <a:rPr sz="2600" b="1" i="1" spc="-9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48452A"/>
                </a:solidFill>
                <a:latin typeface="Times New Roman"/>
                <a:cs typeface="Times New Roman"/>
              </a:rPr>
              <a:t>the</a:t>
            </a:r>
            <a:r>
              <a:rPr sz="2600" b="1" i="1" spc="-1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600" b="1" i="1" spc="35" dirty="0">
                <a:solidFill>
                  <a:srgbClr val="48452A"/>
                </a:solidFill>
                <a:latin typeface="Times New Roman"/>
                <a:cs typeface="Times New Roman"/>
              </a:rPr>
              <a:t>adductor	</a:t>
            </a:r>
            <a:r>
              <a:rPr sz="2600" b="1" i="1" spc="-60" dirty="0">
                <a:solidFill>
                  <a:srgbClr val="48452A"/>
                </a:solidFill>
                <a:latin typeface="Times New Roman"/>
                <a:cs typeface="Times New Roman"/>
              </a:rPr>
              <a:t>magnus</a:t>
            </a:r>
            <a:r>
              <a:rPr sz="2400" spc="-60" dirty="0">
                <a:solidFill>
                  <a:srgbClr val="48452A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25425" algn="ctr">
              <a:lnSpc>
                <a:spcPts val="2810"/>
              </a:lnSpc>
            </a:pPr>
            <a:r>
              <a:rPr sz="2400" spc="-5" dirty="0">
                <a:solidFill>
                  <a:srgbClr val="48452A"/>
                </a:solidFill>
                <a:latin typeface="Times New Roman"/>
                <a:cs typeface="Times New Roman"/>
              </a:rPr>
              <a:t>These</a:t>
            </a:r>
            <a:r>
              <a:rPr sz="2400" spc="-3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8452A"/>
                </a:solidFill>
                <a:latin typeface="Times New Roman"/>
                <a:cs typeface="Times New Roman"/>
              </a:rPr>
              <a:t>muscles</a:t>
            </a:r>
            <a:r>
              <a:rPr sz="2400" spc="-3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8452A"/>
                </a:solidFill>
                <a:latin typeface="Times New Roman"/>
                <a:cs typeface="Times New Roman"/>
              </a:rPr>
              <a:t>are</a:t>
            </a:r>
            <a:r>
              <a:rPr sz="2400" spc="-4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8452A"/>
                </a:solidFill>
                <a:latin typeface="Times New Roman"/>
                <a:cs typeface="Times New Roman"/>
              </a:rPr>
              <a:t>assisted</a:t>
            </a:r>
            <a:r>
              <a:rPr sz="1600" spc="3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8452A"/>
                </a:solidFill>
                <a:latin typeface="Times New Roman"/>
                <a:cs typeface="Times New Roman"/>
              </a:rPr>
              <a:t>by</a:t>
            </a:r>
            <a:r>
              <a:rPr sz="1600" spc="1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8452A"/>
                </a:solidFill>
                <a:latin typeface="Times New Roman"/>
                <a:cs typeface="Times New Roman"/>
              </a:rPr>
              <a:t>the</a:t>
            </a:r>
            <a:r>
              <a:rPr sz="1600" spc="22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8452A"/>
                </a:solidFill>
                <a:latin typeface="Times New Roman"/>
                <a:cs typeface="Times New Roman"/>
              </a:rPr>
              <a:t>pectineus</a:t>
            </a:r>
            <a:r>
              <a:rPr sz="2400" spc="-25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8452A"/>
                </a:solidFill>
                <a:latin typeface="Times New Roman"/>
                <a:cs typeface="Times New Roman"/>
              </a:rPr>
              <a:t>and</a:t>
            </a:r>
            <a:r>
              <a:rPr sz="1600" spc="2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8452A"/>
                </a:solidFill>
                <a:latin typeface="Times New Roman"/>
                <a:cs typeface="Times New Roman"/>
              </a:rPr>
              <a:t>the</a:t>
            </a:r>
            <a:r>
              <a:rPr sz="1600" spc="-150" dirty="0">
                <a:solidFill>
                  <a:srgbClr val="4845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8452A"/>
                </a:solidFill>
                <a:latin typeface="Times New Roman"/>
                <a:cs typeface="Times New Roman"/>
              </a:rPr>
              <a:t>gracilis.</a:t>
            </a:r>
            <a:endParaRPr sz="2400">
              <a:latin typeface="Times New Roman"/>
              <a:cs typeface="Times New Roman"/>
            </a:endParaRPr>
          </a:p>
          <a:p>
            <a:pPr marL="194945" indent="-182245">
              <a:spcBef>
                <a:spcPts val="89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pc="-10" dirty="0">
                <a:solidFill>
                  <a:srgbClr val="0000FF"/>
                </a:solidFill>
                <a:latin typeface="Times New Roman"/>
                <a:cs typeface="Times New Roman"/>
              </a:rPr>
              <a:t>Lateral</a:t>
            </a:r>
            <a:r>
              <a:rPr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rotation</a:t>
            </a:r>
            <a:r>
              <a:rPr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E233D"/>
                </a:solidFill>
                <a:latin typeface="Times New Roman"/>
                <a:cs typeface="Times New Roman"/>
              </a:rPr>
              <a:t>is</a:t>
            </a:r>
            <a:r>
              <a:rPr sz="1200" spc="2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E233D"/>
                </a:solidFill>
                <a:latin typeface="Times New Roman"/>
                <a:cs typeface="Times New Roman"/>
              </a:rPr>
              <a:t>performed</a:t>
            </a:r>
            <a:r>
              <a:rPr sz="1200" spc="3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E233D"/>
                </a:solidFill>
                <a:latin typeface="Times New Roman"/>
                <a:cs typeface="Times New Roman"/>
              </a:rPr>
              <a:t>by</a:t>
            </a:r>
            <a:r>
              <a:rPr sz="1200" spc="3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50" b="1" i="1" u="heavy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50" b="1" i="1" u="heavy" spc="1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short</a:t>
            </a:r>
            <a:r>
              <a:rPr sz="1900" b="1" i="1" u="heavy" spc="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1900" b="1" i="1" u="heavy" spc="-6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1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rotator</a:t>
            </a:r>
            <a:r>
              <a:rPr sz="1900" b="1" i="1" u="heavy" spc="-10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muscles</a:t>
            </a:r>
            <a:r>
              <a:rPr sz="1900" b="1" i="1" spc="16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E233D"/>
                </a:solidFill>
                <a:latin typeface="Times New Roman"/>
                <a:cs typeface="Times New Roman"/>
              </a:rPr>
              <a:t>and</a:t>
            </a:r>
            <a:r>
              <a:rPr sz="1200" spc="3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E233D"/>
                </a:solidFill>
                <a:latin typeface="Times New Roman"/>
                <a:cs typeface="Times New Roman"/>
              </a:rPr>
              <a:t>assisted</a:t>
            </a:r>
            <a:r>
              <a:rPr sz="1200" spc="2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E233D"/>
                </a:solidFill>
                <a:latin typeface="Times New Roman"/>
                <a:cs typeface="Times New Roman"/>
              </a:rPr>
              <a:t>by</a:t>
            </a:r>
            <a:r>
              <a:rPr sz="1200" spc="15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E233D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gluteus</a:t>
            </a:r>
            <a:r>
              <a:rPr b="1" u="heavy" spc="-14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Times New Roman"/>
                <a:cs typeface="Times New Roman"/>
              </a:rPr>
              <a:t>maximus</a:t>
            </a:r>
            <a:r>
              <a:rPr sz="1200" spc="-5" dirty="0">
                <a:solidFill>
                  <a:srgbClr val="0E233D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Wingdings"/>
              <a:buChar char=""/>
            </a:pPr>
            <a:endParaRPr sz="2100">
              <a:latin typeface="Times New Roman"/>
              <a:cs typeface="Times New Roman"/>
            </a:endParaRPr>
          </a:p>
          <a:p>
            <a:pPr marL="638175" marR="757555" lvl="1" indent="-308610">
              <a:spcBef>
                <a:spcPts val="1530"/>
              </a:spcBef>
              <a:buSzPct val="95833"/>
              <a:buFont typeface="Wingdings"/>
              <a:buChar char=""/>
              <a:tabLst>
                <a:tab pos="573405" algn="l"/>
                <a:tab pos="4299585" algn="l"/>
                <a:tab pos="5542280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Medial</a:t>
            </a: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rotation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933735"/>
                </a:solidFill>
                <a:latin typeface="Times New Roman"/>
                <a:cs typeface="Times New Roman"/>
              </a:rPr>
              <a:t>is</a:t>
            </a:r>
            <a:r>
              <a:rPr sz="1600" spc="40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933735"/>
                </a:solidFill>
                <a:latin typeface="Times New Roman"/>
                <a:cs typeface="Times New Roman"/>
              </a:rPr>
              <a:t>performed</a:t>
            </a:r>
            <a:r>
              <a:rPr sz="1600" spc="5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933735"/>
                </a:solidFill>
                <a:latin typeface="Times New Roman"/>
                <a:cs typeface="Times New Roman"/>
              </a:rPr>
              <a:t>by</a:t>
            </a:r>
            <a:r>
              <a:rPr sz="1600" spc="30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the</a:t>
            </a:r>
            <a:r>
              <a:rPr sz="2400" b="1" spc="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anterior	fibers</a:t>
            </a:r>
            <a:r>
              <a:rPr sz="2400" b="1" spc="-4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of</a:t>
            </a:r>
            <a:r>
              <a:rPr sz="1600" b="1" spc="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the</a:t>
            </a:r>
            <a:r>
              <a:rPr sz="1600" b="1" spc="-1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gluteus </a:t>
            </a:r>
            <a:r>
              <a:rPr sz="2400" b="1" spc="-58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33735"/>
                </a:solidFill>
                <a:latin typeface="Times New Roman"/>
                <a:cs typeface="Times New Roman"/>
              </a:rPr>
              <a:t>medius</a:t>
            </a:r>
            <a:r>
              <a:rPr sz="2400" b="1" spc="-2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and</a:t>
            </a:r>
            <a:r>
              <a:rPr sz="1600" b="1" spc="-10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33735"/>
                </a:solidFill>
                <a:latin typeface="Times New Roman"/>
                <a:cs typeface="Times New Roman"/>
              </a:rPr>
              <a:t>gluteus</a:t>
            </a:r>
            <a:r>
              <a:rPr sz="2400" b="1" spc="-2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933735"/>
                </a:solidFill>
                <a:latin typeface="Times New Roman"/>
                <a:cs typeface="Times New Roman"/>
              </a:rPr>
              <a:t>minimus	</a:t>
            </a:r>
            <a:r>
              <a:rPr sz="16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and</a:t>
            </a:r>
            <a:r>
              <a:rPr sz="1600" b="1" spc="-10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33735"/>
                </a:solidFill>
                <a:latin typeface="Times New Roman"/>
                <a:cs typeface="Times New Roman"/>
              </a:rPr>
              <a:t>the</a:t>
            </a:r>
            <a:r>
              <a:rPr sz="1600" b="1" spc="-1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33735"/>
                </a:solidFill>
                <a:latin typeface="Times New Roman"/>
                <a:cs typeface="Times New Roman"/>
              </a:rPr>
              <a:t>tensor</a:t>
            </a:r>
            <a:r>
              <a:rPr sz="2400" b="1" spc="-100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33735"/>
                </a:solidFill>
                <a:latin typeface="Times New Roman"/>
                <a:cs typeface="Times New Roman"/>
              </a:rPr>
              <a:t>fasciae</a:t>
            </a:r>
            <a:r>
              <a:rPr sz="2400" b="1" spc="-145" dirty="0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33735"/>
                </a:solidFill>
                <a:latin typeface="Times New Roman"/>
                <a:cs typeface="Times New Roman"/>
              </a:rPr>
              <a:t>latae.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53361" y="1981961"/>
            <a:ext cx="8458200" cy="1513840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978660" indent="-285115">
              <a:spcBef>
                <a:spcPts val="130"/>
              </a:spcBef>
              <a:buFont typeface="Wingdings"/>
              <a:buChar char=""/>
              <a:tabLst>
                <a:tab pos="1979295" algn="l"/>
              </a:tabLst>
            </a:pPr>
            <a:r>
              <a:rPr b="1" dirty="0">
                <a:latin typeface="Times New Roman"/>
                <a:cs typeface="Times New Roman"/>
              </a:rPr>
              <a:t>Flexion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limited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by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hamstring</a:t>
            </a:r>
            <a:r>
              <a:rPr b="1" spc="38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muscle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group.</a:t>
            </a:r>
            <a:endParaRPr>
              <a:latin typeface="Times New Roman"/>
              <a:cs typeface="Times New Roman"/>
            </a:endParaRPr>
          </a:p>
          <a:p>
            <a:pPr marL="1201420" indent="-285115">
              <a:spcBef>
                <a:spcPts val="204"/>
              </a:spcBef>
              <a:buFont typeface="Wingdings"/>
              <a:buChar char=""/>
              <a:tabLst>
                <a:tab pos="1202055" algn="l"/>
              </a:tabLst>
            </a:pPr>
            <a:r>
              <a:rPr b="1" spc="-5" dirty="0">
                <a:latin typeface="Times New Roman"/>
                <a:cs typeface="Times New Roman"/>
              </a:rPr>
              <a:t>Extension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limited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ligamentous</a:t>
            </a:r>
            <a:r>
              <a:rPr b="1" spc="434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thickening</a:t>
            </a:r>
            <a:r>
              <a:rPr b="1" spc="-10" dirty="0">
                <a:latin typeface="Times New Roman"/>
                <a:cs typeface="Times New Roman"/>
              </a:rPr>
              <a:t> 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44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capsule</a:t>
            </a:r>
            <a:endParaRPr>
              <a:latin typeface="Times New Roman"/>
              <a:cs typeface="Times New Roman"/>
            </a:endParaRPr>
          </a:p>
          <a:p>
            <a:pPr marL="2152650" lvl="1" indent="-285750">
              <a:spcBef>
                <a:spcPts val="190"/>
              </a:spcBef>
              <a:buFont typeface="Wingdings"/>
              <a:buChar char=""/>
              <a:tabLst>
                <a:tab pos="2153285" algn="l"/>
              </a:tabLst>
            </a:pPr>
            <a:r>
              <a:rPr b="1" spc="-15" dirty="0">
                <a:latin typeface="Times New Roman"/>
                <a:cs typeface="Times New Roman"/>
              </a:rPr>
              <a:t>Abduction,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by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adductor</a:t>
            </a:r>
            <a:r>
              <a:rPr b="1" spc="40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group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muscles</a:t>
            </a:r>
            <a:endParaRPr>
              <a:latin typeface="Times New Roman"/>
              <a:cs typeface="Times New Roman"/>
            </a:endParaRPr>
          </a:p>
          <a:p>
            <a:pPr marL="1040130" indent="-285750">
              <a:spcBef>
                <a:spcPts val="210"/>
              </a:spcBef>
              <a:buFont typeface="Wingdings"/>
              <a:buChar char=""/>
              <a:tabLst>
                <a:tab pos="1040765" algn="l"/>
              </a:tabLst>
            </a:pPr>
            <a:r>
              <a:rPr b="1" spc="-20" dirty="0">
                <a:latin typeface="Times New Roman"/>
                <a:cs typeface="Times New Roman"/>
              </a:rPr>
              <a:t>Adduction,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by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tensor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muscle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</a:t>
            </a:r>
            <a:r>
              <a:rPr b="1" spc="4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fascia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45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abductor Muscles</a:t>
            </a:r>
            <a:endParaRPr>
              <a:latin typeface="Times New Roman"/>
              <a:cs typeface="Times New Roman"/>
            </a:endParaRPr>
          </a:p>
          <a:p>
            <a:pPr marL="2765425" lvl="1" indent="-285115">
              <a:spcBef>
                <a:spcPts val="204"/>
              </a:spcBef>
              <a:buFont typeface="Wingdings"/>
              <a:buChar char=""/>
              <a:tabLst>
                <a:tab pos="2766060" algn="l"/>
              </a:tabLst>
            </a:pPr>
            <a:r>
              <a:rPr b="1" spc="-15" dirty="0">
                <a:latin typeface="Times New Roman"/>
                <a:cs typeface="Times New Roman"/>
              </a:rPr>
              <a:t>Rotation, by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42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fibrous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capsular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16949" y="1220030"/>
            <a:ext cx="179705" cy="163195"/>
            <a:chOff x="2792948" y="1220029"/>
            <a:chExt cx="179705" cy="1631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2948" y="1220029"/>
              <a:ext cx="97184" cy="1626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12745" y="1296543"/>
              <a:ext cx="59690" cy="24765"/>
            </a:xfrm>
            <a:custGeom>
              <a:avLst/>
              <a:gdLst/>
              <a:ahLst/>
              <a:cxnLst/>
              <a:rect l="l" t="t" r="r" b="b"/>
              <a:pathLst>
                <a:path w="59689" h="24765">
                  <a:moveTo>
                    <a:pt x="57150" y="0"/>
                  </a:moveTo>
                  <a:lnTo>
                    <a:pt x="0" y="8128"/>
                  </a:lnTo>
                  <a:lnTo>
                    <a:pt x="2286" y="24765"/>
                  </a:lnTo>
                  <a:lnTo>
                    <a:pt x="59436" y="1663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0410" y="852805"/>
            <a:ext cx="2560574" cy="49301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4038600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59017" y="72389"/>
            <a:ext cx="4624070" cy="6329680"/>
          </a:xfrm>
          <a:custGeom>
            <a:avLst/>
            <a:gdLst/>
            <a:ahLst/>
            <a:cxnLst/>
            <a:rect l="l" t="t" r="r" b="b"/>
            <a:pathLst>
              <a:path w="4624070" h="6329680">
                <a:moveTo>
                  <a:pt x="9144" y="461771"/>
                </a:moveTo>
                <a:lnTo>
                  <a:pt x="4623816" y="461771"/>
                </a:lnTo>
                <a:lnTo>
                  <a:pt x="4623816" y="0"/>
                </a:lnTo>
                <a:lnTo>
                  <a:pt x="9144" y="0"/>
                </a:lnTo>
                <a:lnTo>
                  <a:pt x="9144" y="461771"/>
                </a:lnTo>
                <a:close/>
              </a:path>
              <a:path w="4624070" h="6329680">
                <a:moveTo>
                  <a:pt x="0" y="6329171"/>
                </a:moveTo>
                <a:lnTo>
                  <a:pt x="4352544" y="6329171"/>
                </a:lnTo>
                <a:lnTo>
                  <a:pt x="4352544" y="635507"/>
                </a:lnTo>
                <a:lnTo>
                  <a:pt x="0" y="635507"/>
                </a:lnTo>
                <a:lnTo>
                  <a:pt x="0" y="632917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37250" y="94234"/>
            <a:ext cx="4319270" cy="6278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8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ochanteric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astomosis</a:t>
            </a:r>
            <a:endParaRPr sz="2400">
              <a:latin typeface="Times New Roman"/>
              <a:cs typeface="Times New Roman"/>
            </a:endParaRPr>
          </a:p>
          <a:p>
            <a:pPr marR="1275080" algn="ctr">
              <a:spcBef>
                <a:spcPts val="2145"/>
              </a:spcBef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trochanteric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anastomosis </a:t>
            </a:r>
            <a:r>
              <a:rPr b="1" dirty="0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  <a:p>
            <a:pPr marL="22860" marR="142875" indent="635" algn="ctr">
              <a:lnSpc>
                <a:spcPct val="99700"/>
              </a:lnSpc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Creats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 extracapsular ‘arterial ring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femoral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5" dirty="0">
                <a:latin typeface="Times New Roman"/>
                <a:cs typeface="Times New Roman"/>
              </a:rPr>
              <a:t>ck</a:t>
            </a:r>
            <a:r>
              <a:rPr dirty="0">
                <a:latin typeface="Times New Roman"/>
                <a:cs typeface="Times New Roman"/>
              </a:rPr>
              <a:t>’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(Crock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1996). Br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  this ring, the retinacular </a:t>
            </a:r>
            <a:r>
              <a:rPr spc="-5" dirty="0">
                <a:latin typeface="Times New Roman"/>
                <a:cs typeface="Times New Roman"/>
              </a:rPr>
              <a:t>vessels, </a:t>
            </a:r>
            <a:r>
              <a:rPr dirty="0">
                <a:latin typeface="Times New Roman"/>
                <a:cs typeface="Times New Roman"/>
              </a:rPr>
              <a:t>pierce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capsule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ascend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along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femoral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neck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give the </a:t>
            </a:r>
            <a:r>
              <a:rPr spc="-5" dirty="0">
                <a:latin typeface="Times New Roman"/>
                <a:cs typeface="Times New Roman"/>
              </a:rPr>
              <a:t>main </a:t>
            </a:r>
            <a:r>
              <a:rPr dirty="0">
                <a:latin typeface="Times New Roman"/>
                <a:cs typeface="Times New Roman"/>
              </a:rPr>
              <a:t>blood </a:t>
            </a:r>
            <a:r>
              <a:rPr spc="-5" dirty="0">
                <a:latin typeface="Times New Roman"/>
                <a:cs typeface="Times New Roman"/>
              </a:rPr>
              <a:t>supply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solidFill>
                  <a:srgbClr val="943735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HEAD</a:t>
            </a:r>
            <a:r>
              <a:rPr sz="28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43735"/>
                </a:solidFill>
                <a:latin typeface="Times New Roman"/>
                <a:cs typeface="Times New Roman"/>
              </a:rPr>
              <a:t>OF</a:t>
            </a:r>
            <a:r>
              <a:rPr sz="2800" b="1" spc="-15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43735"/>
                </a:solidFill>
                <a:latin typeface="Times New Roman"/>
                <a:cs typeface="Times New Roman"/>
              </a:rPr>
              <a:t>THE</a:t>
            </a:r>
            <a:r>
              <a:rPr sz="2800" b="1" spc="-2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FEMUR</a:t>
            </a:r>
            <a:endParaRPr sz="2800">
              <a:latin typeface="Times New Roman"/>
              <a:cs typeface="Times New Roman"/>
            </a:endParaRPr>
          </a:p>
          <a:p>
            <a:pPr marL="12700" marR="150495">
              <a:spcBef>
                <a:spcPts val="15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nutrient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arteries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pass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along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femoral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neck beneath the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capsule</a:t>
            </a:r>
            <a:endParaRPr sz="2400">
              <a:latin typeface="Times New Roman"/>
              <a:cs typeface="Times New Roman"/>
            </a:endParaRPr>
          </a:p>
          <a:p>
            <a:pPr marL="12700" marR="845185">
              <a:spcBef>
                <a:spcPts val="3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following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arteries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anastomosis:</a:t>
            </a:r>
            <a:endParaRPr>
              <a:latin typeface="Times New Roman"/>
              <a:cs typeface="Times New Roman"/>
            </a:endParaRPr>
          </a:p>
          <a:p>
            <a:pPr marL="311150" indent="-299085">
              <a:lnSpc>
                <a:spcPts val="2165"/>
              </a:lnSpc>
              <a:buSzPct val="94736"/>
              <a:buFont typeface="Times New Roman"/>
              <a:buAutoNum type="alphaUcParenR"/>
              <a:tabLst>
                <a:tab pos="311785" algn="l"/>
              </a:tabLst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superior</a:t>
            </a:r>
            <a:r>
              <a:rPr sz="19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gluteal </a:t>
            </a:r>
            <a:r>
              <a:rPr sz="19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artery,</a:t>
            </a:r>
            <a:r>
              <a:rPr sz="19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inferior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385"/>
              </a:lnSpc>
            </a:pP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gluteal </a:t>
            </a:r>
            <a:r>
              <a:rPr sz="1900" b="1" i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2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obturator</a:t>
            </a:r>
            <a:r>
              <a:rPr sz="2000" b="1" u="heavy" spc="-9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artery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  <a:spcBef>
                <a:spcPts val="5"/>
              </a:spcBef>
            </a:pPr>
            <a:r>
              <a:rPr b="1" spc="-10" dirty="0">
                <a:latin typeface="Times New Roman"/>
                <a:cs typeface="Times New Roman"/>
              </a:rPr>
              <a:t>(from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internal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iliac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artery)</a:t>
            </a:r>
            <a:endParaRPr>
              <a:latin typeface="Times New Roman"/>
              <a:cs typeface="Times New Roman"/>
            </a:endParaRPr>
          </a:p>
          <a:p>
            <a:pPr marL="12700" marR="288290" algn="just">
              <a:lnSpc>
                <a:spcPts val="2160"/>
              </a:lnSpc>
              <a:spcBef>
                <a:spcPts val="125"/>
              </a:spcBef>
              <a:buClr>
                <a:srgbClr val="000000"/>
              </a:buClr>
              <a:buSzPct val="94736"/>
              <a:buFont typeface="Times New Roman"/>
              <a:buAutoNum type="alphaUcParenR" startAt="2"/>
              <a:tabLst>
                <a:tab pos="297815" algn="l"/>
              </a:tabLst>
            </a:pPr>
            <a:r>
              <a:rPr sz="1900" b="1" i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medial</a:t>
            </a:r>
            <a:r>
              <a:rPr sz="1900" b="1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femoral</a:t>
            </a:r>
            <a:r>
              <a:rPr sz="1900" b="1" i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circumflex</a:t>
            </a:r>
            <a:r>
              <a:rPr sz="1900" b="1" i="1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artery, </a:t>
            </a:r>
            <a:r>
              <a:rPr sz="1900" b="1" i="1" spc="-45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900" b="1" i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1900" b="1" i="1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femoral</a:t>
            </a:r>
            <a:r>
              <a:rPr sz="1900" b="1" i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circumflex</a:t>
            </a:r>
            <a:r>
              <a:rPr sz="1900" b="1" i="1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artery </a:t>
            </a:r>
            <a:r>
              <a:rPr sz="1900" b="1" i="1" spc="-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(from</a:t>
            </a:r>
            <a:r>
              <a:rPr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femoral</a:t>
            </a:r>
            <a:r>
              <a:rPr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artery)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31565" y="275844"/>
            <a:ext cx="1792605" cy="3156585"/>
            <a:chOff x="2607564" y="275843"/>
            <a:chExt cx="1792605" cy="31565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7564" y="275843"/>
              <a:ext cx="1790700" cy="30038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16606" y="294766"/>
              <a:ext cx="1544320" cy="2755265"/>
            </a:xfrm>
            <a:custGeom>
              <a:avLst/>
              <a:gdLst/>
              <a:ahLst/>
              <a:cxnLst/>
              <a:rect l="l" t="t" r="r" b="b"/>
              <a:pathLst>
                <a:path w="1544320" h="2755265">
                  <a:moveTo>
                    <a:pt x="18668" y="2570353"/>
                  </a:moveTo>
                  <a:lnTo>
                    <a:pt x="11269" y="2572031"/>
                  </a:lnTo>
                  <a:lnTo>
                    <a:pt x="5286" y="2576258"/>
                  </a:lnTo>
                  <a:lnTo>
                    <a:pt x="1327" y="2582390"/>
                  </a:lnTo>
                  <a:lnTo>
                    <a:pt x="0" y="2589783"/>
                  </a:lnTo>
                  <a:lnTo>
                    <a:pt x="3556" y="2754756"/>
                  </a:lnTo>
                  <a:lnTo>
                    <a:pt x="43567" y="2731007"/>
                  </a:lnTo>
                  <a:lnTo>
                    <a:pt x="38481" y="2731007"/>
                  </a:lnTo>
                  <a:lnTo>
                    <a:pt x="5206" y="2712466"/>
                  </a:lnTo>
                  <a:lnTo>
                    <a:pt x="39405" y="2650858"/>
                  </a:lnTo>
                  <a:lnTo>
                    <a:pt x="38100" y="2589021"/>
                  </a:lnTo>
                  <a:lnTo>
                    <a:pt x="36439" y="2581622"/>
                  </a:lnTo>
                  <a:lnTo>
                    <a:pt x="32242" y="2575639"/>
                  </a:lnTo>
                  <a:lnTo>
                    <a:pt x="26116" y="2571680"/>
                  </a:lnTo>
                  <a:lnTo>
                    <a:pt x="18668" y="2570353"/>
                  </a:lnTo>
                  <a:close/>
                </a:path>
                <a:path w="1544320" h="2755265">
                  <a:moveTo>
                    <a:pt x="39405" y="2650858"/>
                  </a:moveTo>
                  <a:lnTo>
                    <a:pt x="5206" y="2712466"/>
                  </a:lnTo>
                  <a:lnTo>
                    <a:pt x="38481" y="2731007"/>
                  </a:lnTo>
                  <a:lnTo>
                    <a:pt x="43838" y="2721355"/>
                  </a:lnTo>
                  <a:lnTo>
                    <a:pt x="40893" y="2721355"/>
                  </a:lnTo>
                  <a:lnTo>
                    <a:pt x="12192" y="2705354"/>
                  </a:lnTo>
                  <a:lnTo>
                    <a:pt x="40204" y="2688702"/>
                  </a:lnTo>
                  <a:lnTo>
                    <a:pt x="39405" y="2650858"/>
                  </a:lnTo>
                  <a:close/>
                </a:path>
                <a:path w="1544320" h="2755265">
                  <a:moveTo>
                    <a:pt x="133052" y="2635303"/>
                  </a:moveTo>
                  <a:lnTo>
                    <a:pt x="125856" y="2637790"/>
                  </a:lnTo>
                  <a:lnTo>
                    <a:pt x="72680" y="2669398"/>
                  </a:lnTo>
                  <a:lnTo>
                    <a:pt x="38481" y="2731007"/>
                  </a:lnTo>
                  <a:lnTo>
                    <a:pt x="43567" y="2731007"/>
                  </a:lnTo>
                  <a:lnTo>
                    <a:pt x="145414" y="2670555"/>
                  </a:lnTo>
                  <a:lnTo>
                    <a:pt x="151001" y="2665432"/>
                  </a:lnTo>
                  <a:lnTo>
                    <a:pt x="154098" y="2658808"/>
                  </a:lnTo>
                  <a:lnTo>
                    <a:pt x="154505" y="2651517"/>
                  </a:lnTo>
                  <a:lnTo>
                    <a:pt x="152019" y="2644393"/>
                  </a:lnTo>
                  <a:lnTo>
                    <a:pt x="146966" y="2638807"/>
                  </a:lnTo>
                  <a:lnTo>
                    <a:pt x="140366" y="2635710"/>
                  </a:lnTo>
                  <a:lnTo>
                    <a:pt x="133052" y="2635303"/>
                  </a:lnTo>
                  <a:close/>
                </a:path>
                <a:path w="1544320" h="2755265">
                  <a:moveTo>
                    <a:pt x="40204" y="2688702"/>
                  </a:moveTo>
                  <a:lnTo>
                    <a:pt x="12192" y="2705354"/>
                  </a:lnTo>
                  <a:lnTo>
                    <a:pt x="40893" y="2721355"/>
                  </a:lnTo>
                  <a:lnTo>
                    <a:pt x="40204" y="2688702"/>
                  </a:lnTo>
                  <a:close/>
                </a:path>
                <a:path w="1544320" h="2755265">
                  <a:moveTo>
                    <a:pt x="72680" y="2669398"/>
                  </a:moveTo>
                  <a:lnTo>
                    <a:pt x="40204" y="2688702"/>
                  </a:lnTo>
                  <a:lnTo>
                    <a:pt x="40893" y="2721355"/>
                  </a:lnTo>
                  <a:lnTo>
                    <a:pt x="43838" y="2721355"/>
                  </a:lnTo>
                  <a:lnTo>
                    <a:pt x="72680" y="2669398"/>
                  </a:lnTo>
                  <a:close/>
                </a:path>
                <a:path w="1544320" h="2755265">
                  <a:moveTo>
                    <a:pt x="1510919" y="0"/>
                  </a:moveTo>
                  <a:lnTo>
                    <a:pt x="39405" y="2650858"/>
                  </a:lnTo>
                  <a:lnTo>
                    <a:pt x="40204" y="2688702"/>
                  </a:lnTo>
                  <a:lnTo>
                    <a:pt x="72680" y="2669398"/>
                  </a:lnTo>
                  <a:lnTo>
                    <a:pt x="1544193" y="18541"/>
                  </a:lnTo>
                  <a:lnTo>
                    <a:pt x="15109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2364" y="277367"/>
              <a:ext cx="1487424" cy="31546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03626" y="296671"/>
              <a:ext cx="1258570" cy="2905760"/>
            </a:xfrm>
            <a:custGeom>
              <a:avLst/>
              <a:gdLst/>
              <a:ahLst/>
              <a:cxnLst/>
              <a:rect l="l" t="t" r="r" b="b"/>
              <a:pathLst>
                <a:path w="1258570" h="2905760">
                  <a:moveTo>
                    <a:pt x="16382" y="2720340"/>
                  </a:moveTo>
                  <a:lnTo>
                    <a:pt x="9233" y="2722798"/>
                  </a:lnTo>
                  <a:lnTo>
                    <a:pt x="3762" y="2727626"/>
                  </a:lnTo>
                  <a:lnTo>
                    <a:pt x="506" y="2734145"/>
                  </a:lnTo>
                  <a:lnTo>
                    <a:pt x="0" y="2741676"/>
                  </a:lnTo>
                  <a:lnTo>
                    <a:pt x="21336" y="2905252"/>
                  </a:lnTo>
                  <a:lnTo>
                    <a:pt x="57841" y="2877819"/>
                  </a:lnTo>
                  <a:lnTo>
                    <a:pt x="53467" y="2877819"/>
                  </a:lnTo>
                  <a:lnTo>
                    <a:pt x="18415" y="2863088"/>
                  </a:lnTo>
                  <a:lnTo>
                    <a:pt x="45744" y="2798131"/>
                  </a:lnTo>
                  <a:lnTo>
                    <a:pt x="37718" y="2736723"/>
                  </a:lnTo>
                  <a:lnTo>
                    <a:pt x="35260" y="2729573"/>
                  </a:lnTo>
                  <a:lnTo>
                    <a:pt x="30432" y="2724102"/>
                  </a:lnTo>
                  <a:lnTo>
                    <a:pt x="23913" y="2720846"/>
                  </a:lnTo>
                  <a:lnTo>
                    <a:pt x="16382" y="2720340"/>
                  </a:lnTo>
                  <a:close/>
                </a:path>
                <a:path w="1258570" h="2905760">
                  <a:moveTo>
                    <a:pt x="45744" y="2798131"/>
                  </a:moveTo>
                  <a:lnTo>
                    <a:pt x="18415" y="2863088"/>
                  </a:lnTo>
                  <a:lnTo>
                    <a:pt x="53467" y="2877819"/>
                  </a:lnTo>
                  <a:lnTo>
                    <a:pt x="57634" y="2867914"/>
                  </a:lnTo>
                  <a:lnTo>
                    <a:pt x="54863" y="2867914"/>
                  </a:lnTo>
                  <a:lnTo>
                    <a:pt x="24511" y="2855214"/>
                  </a:lnTo>
                  <a:lnTo>
                    <a:pt x="50638" y="2835579"/>
                  </a:lnTo>
                  <a:lnTo>
                    <a:pt x="45744" y="2798131"/>
                  </a:lnTo>
                  <a:close/>
                </a:path>
                <a:path w="1258570" h="2905760">
                  <a:moveTo>
                    <a:pt x="144399" y="2772044"/>
                  </a:moveTo>
                  <a:lnTo>
                    <a:pt x="137112" y="2772431"/>
                  </a:lnTo>
                  <a:lnTo>
                    <a:pt x="130301" y="2775712"/>
                  </a:lnTo>
                  <a:lnTo>
                    <a:pt x="80764" y="2812939"/>
                  </a:lnTo>
                  <a:lnTo>
                    <a:pt x="53467" y="2877819"/>
                  </a:lnTo>
                  <a:lnTo>
                    <a:pt x="57841" y="2877819"/>
                  </a:lnTo>
                  <a:lnTo>
                    <a:pt x="153162" y="2806191"/>
                  </a:lnTo>
                  <a:lnTo>
                    <a:pt x="158186" y="2800524"/>
                  </a:lnTo>
                  <a:lnTo>
                    <a:pt x="160591" y="2793618"/>
                  </a:lnTo>
                  <a:lnTo>
                    <a:pt x="160234" y="2786332"/>
                  </a:lnTo>
                  <a:lnTo>
                    <a:pt x="156972" y="2779522"/>
                  </a:lnTo>
                  <a:lnTo>
                    <a:pt x="151304" y="2774443"/>
                  </a:lnTo>
                  <a:lnTo>
                    <a:pt x="144399" y="2772044"/>
                  </a:lnTo>
                  <a:close/>
                </a:path>
                <a:path w="1258570" h="2905760">
                  <a:moveTo>
                    <a:pt x="50638" y="2835579"/>
                  </a:moveTo>
                  <a:lnTo>
                    <a:pt x="24511" y="2855214"/>
                  </a:lnTo>
                  <a:lnTo>
                    <a:pt x="54863" y="2867914"/>
                  </a:lnTo>
                  <a:lnTo>
                    <a:pt x="50638" y="2835579"/>
                  </a:lnTo>
                  <a:close/>
                </a:path>
                <a:path w="1258570" h="2905760">
                  <a:moveTo>
                    <a:pt x="80764" y="2812939"/>
                  </a:moveTo>
                  <a:lnTo>
                    <a:pt x="50638" y="2835579"/>
                  </a:lnTo>
                  <a:lnTo>
                    <a:pt x="54863" y="2867914"/>
                  </a:lnTo>
                  <a:lnTo>
                    <a:pt x="57634" y="2867914"/>
                  </a:lnTo>
                  <a:lnTo>
                    <a:pt x="80764" y="2812939"/>
                  </a:lnTo>
                  <a:close/>
                </a:path>
                <a:path w="1258570" h="2905760">
                  <a:moveTo>
                    <a:pt x="1223010" y="0"/>
                  </a:moveTo>
                  <a:lnTo>
                    <a:pt x="45744" y="2798131"/>
                  </a:lnTo>
                  <a:lnTo>
                    <a:pt x="50638" y="2835579"/>
                  </a:lnTo>
                  <a:lnTo>
                    <a:pt x="80764" y="2812939"/>
                  </a:lnTo>
                  <a:lnTo>
                    <a:pt x="1258062" y="14731"/>
                  </a:lnTo>
                  <a:lnTo>
                    <a:pt x="1223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764" y="275843"/>
              <a:ext cx="1716024" cy="31562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85694" y="295528"/>
              <a:ext cx="1475740" cy="2906395"/>
            </a:xfrm>
            <a:custGeom>
              <a:avLst/>
              <a:gdLst/>
              <a:ahLst/>
              <a:cxnLst/>
              <a:rect l="l" t="t" r="r" b="b"/>
              <a:pathLst>
                <a:path w="1475739" h="2906395">
                  <a:moveTo>
                    <a:pt x="17780" y="2721483"/>
                  </a:moveTo>
                  <a:lnTo>
                    <a:pt x="10447" y="2723497"/>
                  </a:lnTo>
                  <a:lnTo>
                    <a:pt x="4651" y="2727975"/>
                  </a:lnTo>
                  <a:lnTo>
                    <a:pt x="974" y="2734288"/>
                  </a:lnTo>
                  <a:lnTo>
                    <a:pt x="0" y="2741803"/>
                  </a:lnTo>
                  <a:lnTo>
                    <a:pt x="10668" y="2906395"/>
                  </a:lnTo>
                  <a:lnTo>
                    <a:pt x="49306" y="2881122"/>
                  </a:lnTo>
                  <a:lnTo>
                    <a:pt x="44576" y="2881122"/>
                  </a:lnTo>
                  <a:lnTo>
                    <a:pt x="10541" y="2864104"/>
                  </a:lnTo>
                  <a:lnTo>
                    <a:pt x="41963" y="2801208"/>
                  </a:lnTo>
                  <a:lnTo>
                    <a:pt x="37973" y="2739263"/>
                  </a:lnTo>
                  <a:lnTo>
                    <a:pt x="36014" y="2732002"/>
                  </a:lnTo>
                  <a:lnTo>
                    <a:pt x="31543" y="2726229"/>
                  </a:lnTo>
                  <a:lnTo>
                    <a:pt x="25239" y="2722528"/>
                  </a:lnTo>
                  <a:lnTo>
                    <a:pt x="17780" y="2721483"/>
                  </a:lnTo>
                  <a:close/>
                </a:path>
                <a:path w="1475739" h="2906395">
                  <a:moveTo>
                    <a:pt x="41963" y="2801208"/>
                  </a:moveTo>
                  <a:lnTo>
                    <a:pt x="10541" y="2864104"/>
                  </a:lnTo>
                  <a:lnTo>
                    <a:pt x="44576" y="2881122"/>
                  </a:lnTo>
                  <a:lnTo>
                    <a:pt x="49462" y="2871343"/>
                  </a:lnTo>
                  <a:lnTo>
                    <a:pt x="46481" y="2871343"/>
                  </a:lnTo>
                  <a:lnTo>
                    <a:pt x="17144" y="2856611"/>
                  </a:lnTo>
                  <a:lnTo>
                    <a:pt x="44385" y="2838804"/>
                  </a:lnTo>
                  <a:lnTo>
                    <a:pt x="41963" y="2801208"/>
                  </a:lnTo>
                  <a:close/>
                </a:path>
                <a:path w="1475739" h="2906395">
                  <a:moveTo>
                    <a:pt x="134889" y="2781430"/>
                  </a:moveTo>
                  <a:lnTo>
                    <a:pt x="127888" y="2784221"/>
                  </a:lnTo>
                  <a:lnTo>
                    <a:pt x="76064" y="2818097"/>
                  </a:lnTo>
                  <a:lnTo>
                    <a:pt x="44576" y="2881122"/>
                  </a:lnTo>
                  <a:lnTo>
                    <a:pt x="49306" y="2881122"/>
                  </a:lnTo>
                  <a:lnTo>
                    <a:pt x="148717" y="2816098"/>
                  </a:lnTo>
                  <a:lnTo>
                    <a:pt x="154088" y="2810809"/>
                  </a:lnTo>
                  <a:lnTo>
                    <a:pt x="156924" y="2804080"/>
                  </a:lnTo>
                  <a:lnTo>
                    <a:pt x="157021" y="2796756"/>
                  </a:lnTo>
                  <a:lnTo>
                    <a:pt x="154178" y="2789682"/>
                  </a:lnTo>
                  <a:lnTo>
                    <a:pt x="148891" y="2784328"/>
                  </a:lnTo>
                  <a:lnTo>
                    <a:pt x="142176" y="2781522"/>
                  </a:lnTo>
                  <a:lnTo>
                    <a:pt x="134889" y="2781430"/>
                  </a:lnTo>
                  <a:close/>
                </a:path>
                <a:path w="1475739" h="2906395">
                  <a:moveTo>
                    <a:pt x="44385" y="2838804"/>
                  </a:moveTo>
                  <a:lnTo>
                    <a:pt x="17144" y="2856611"/>
                  </a:lnTo>
                  <a:lnTo>
                    <a:pt x="46481" y="2871343"/>
                  </a:lnTo>
                  <a:lnTo>
                    <a:pt x="44385" y="2838804"/>
                  </a:lnTo>
                  <a:close/>
                </a:path>
                <a:path w="1475739" h="2906395">
                  <a:moveTo>
                    <a:pt x="76064" y="2818097"/>
                  </a:moveTo>
                  <a:lnTo>
                    <a:pt x="44385" y="2838804"/>
                  </a:lnTo>
                  <a:lnTo>
                    <a:pt x="46481" y="2871343"/>
                  </a:lnTo>
                  <a:lnTo>
                    <a:pt x="49462" y="2871343"/>
                  </a:lnTo>
                  <a:lnTo>
                    <a:pt x="76064" y="2818097"/>
                  </a:lnTo>
                  <a:close/>
                </a:path>
                <a:path w="1475739" h="2906395">
                  <a:moveTo>
                    <a:pt x="1441450" y="0"/>
                  </a:moveTo>
                  <a:lnTo>
                    <a:pt x="41963" y="2801208"/>
                  </a:lnTo>
                  <a:lnTo>
                    <a:pt x="44385" y="2838804"/>
                  </a:lnTo>
                  <a:lnTo>
                    <a:pt x="76064" y="2818097"/>
                  </a:lnTo>
                  <a:lnTo>
                    <a:pt x="1475485" y="17018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0453" y="1713738"/>
            <a:ext cx="3937000" cy="2032000"/>
          </a:xfrm>
          <a:custGeom>
            <a:avLst/>
            <a:gdLst/>
            <a:ahLst/>
            <a:cxnLst/>
            <a:rect l="l" t="t" r="r" b="b"/>
            <a:pathLst>
              <a:path w="3937000" h="2032000">
                <a:moveTo>
                  <a:pt x="0" y="2031492"/>
                </a:moveTo>
                <a:lnTo>
                  <a:pt x="3936492" y="2031492"/>
                </a:lnTo>
                <a:lnTo>
                  <a:pt x="3936492" y="0"/>
                </a:lnTo>
                <a:lnTo>
                  <a:pt x="0" y="0"/>
                </a:lnTo>
                <a:lnTo>
                  <a:pt x="0" y="203149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60590" y="1738630"/>
            <a:ext cx="3773804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 Cruc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Anasto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osis</a:t>
            </a:r>
            <a:endParaRPr>
              <a:latin typeface="Times New Roman"/>
              <a:cs typeface="Times New Roman"/>
            </a:endParaRPr>
          </a:p>
          <a:p>
            <a:pPr marL="12065" marR="5080" indent="-635" algn="ctr"/>
            <a:r>
              <a:rPr dirty="0">
                <a:latin typeface="Times New Roman"/>
                <a:cs typeface="Times New Roman"/>
              </a:rPr>
              <a:t>The cruciate </a:t>
            </a:r>
            <a:r>
              <a:rPr spc="-5" dirty="0">
                <a:latin typeface="Times New Roman"/>
                <a:cs typeface="Times New Roman"/>
              </a:rPr>
              <a:t>anastomosis </a:t>
            </a:r>
            <a:r>
              <a:rPr dirty="0">
                <a:latin typeface="Times New Roman"/>
                <a:cs typeface="Times New Roman"/>
              </a:rPr>
              <a:t>is situated at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level of the </a:t>
            </a:r>
            <a:r>
              <a:rPr spc="-5" dirty="0">
                <a:latin typeface="Times New Roman"/>
                <a:cs typeface="Times New Roman"/>
              </a:rPr>
              <a:t>lesser </a:t>
            </a:r>
            <a:r>
              <a:rPr dirty="0">
                <a:latin typeface="Times New Roman"/>
                <a:cs typeface="Times New Roman"/>
              </a:rPr>
              <a:t>trochanter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femur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together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with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trochanteric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anastomosis, </a:t>
            </a:r>
            <a:r>
              <a:rPr dirty="0">
                <a:latin typeface="Times New Roman"/>
                <a:cs typeface="Times New Roman"/>
              </a:rPr>
              <a:t>provides a connection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between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internal iliac </a:t>
            </a:r>
            <a:r>
              <a:rPr b="1" spc="-5" dirty="0">
                <a:latin typeface="Times New Roman"/>
                <a:cs typeface="Times New Roman"/>
              </a:rPr>
              <a:t>and the </a:t>
            </a:r>
            <a:r>
              <a:rPr b="1" dirty="0">
                <a:latin typeface="Times New Roman"/>
                <a:cs typeface="Times New Roman"/>
              </a:rPr>
              <a:t> femoral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arteries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4363" y="457963"/>
            <a:ext cx="4573905" cy="46358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spcBef>
                <a:spcPts val="254"/>
              </a:spcBef>
            </a:pPr>
            <a:r>
              <a:rPr sz="2800" u="none" spc="-5" dirty="0">
                <a:solidFill>
                  <a:srgbClr val="001F5F"/>
                </a:solidFill>
              </a:rPr>
              <a:t>B-The</a:t>
            </a:r>
            <a:r>
              <a:rPr sz="2800" u="none" spc="-10" dirty="0">
                <a:solidFill>
                  <a:srgbClr val="001F5F"/>
                </a:solidFill>
              </a:rPr>
              <a:t> </a:t>
            </a:r>
            <a:r>
              <a:rPr sz="2800" u="none" spc="-5" dirty="0">
                <a:solidFill>
                  <a:srgbClr val="001F5F"/>
                </a:solidFill>
              </a:rPr>
              <a:t>Cruciate</a:t>
            </a:r>
            <a:r>
              <a:rPr sz="2800" u="none" spc="-160" dirty="0">
                <a:solidFill>
                  <a:srgbClr val="001F5F"/>
                </a:solidFill>
              </a:rPr>
              <a:t> </a:t>
            </a:r>
            <a:r>
              <a:rPr sz="2800" u="none" spc="-5" dirty="0">
                <a:solidFill>
                  <a:srgbClr val="001F5F"/>
                </a:solidFill>
              </a:rPr>
              <a:t>Anastomosis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1726692" y="1193291"/>
            <a:ext cx="4928870" cy="5111750"/>
            <a:chOff x="202692" y="1193291"/>
            <a:chExt cx="4928870" cy="5111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470" y="1307003"/>
              <a:ext cx="4589929" cy="48291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646" y="1206245"/>
              <a:ext cx="4902835" cy="5085715"/>
            </a:xfrm>
            <a:custGeom>
              <a:avLst/>
              <a:gdLst/>
              <a:ahLst/>
              <a:cxnLst/>
              <a:rect l="l" t="t" r="r" b="b"/>
              <a:pathLst>
                <a:path w="4902835" h="5085715">
                  <a:moveTo>
                    <a:pt x="0" y="5085588"/>
                  </a:moveTo>
                  <a:lnTo>
                    <a:pt x="4902708" y="5085588"/>
                  </a:lnTo>
                  <a:lnTo>
                    <a:pt x="4902708" y="0"/>
                  </a:lnTo>
                  <a:lnTo>
                    <a:pt x="0" y="0"/>
                  </a:lnTo>
                  <a:lnTo>
                    <a:pt x="0" y="508558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2205" y="0"/>
            <a:ext cx="8742045" cy="5805170"/>
            <a:chOff x="108204" y="0"/>
            <a:chExt cx="8742045" cy="5805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6545" y="13758"/>
              <a:ext cx="3855709" cy="4677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6831" y="0"/>
              <a:ext cx="3861816" cy="435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783" y="35051"/>
              <a:ext cx="3759708" cy="3688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43783" y="35051"/>
              <a:ext cx="3759835" cy="584200"/>
            </a:xfrm>
            <a:custGeom>
              <a:avLst/>
              <a:gdLst/>
              <a:ahLst/>
              <a:cxnLst/>
              <a:rect l="l" t="t" r="r" b="b"/>
              <a:pathLst>
                <a:path w="3759834" h="584200">
                  <a:moveTo>
                    <a:pt x="3759708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3759708" y="583692"/>
                  </a:lnTo>
                  <a:lnTo>
                    <a:pt x="3759708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3783" y="35051"/>
              <a:ext cx="3759835" cy="584200"/>
            </a:xfrm>
            <a:custGeom>
              <a:avLst/>
              <a:gdLst/>
              <a:ahLst/>
              <a:cxnLst/>
              <a:rect l="l" t="t" r="r" b="b"/>
              <a:pathLst>
                <a:path w="3759834" h="584200">
                  <a:moveTo>
                    <a:pt x="0" y="583692"/>
                  </a:moveTo>
                  <a:lnTo>
                    <a:pt x="3759708" y="583692"/>
                  </a:lnTo>
                  <a:lnTo>
                    <a:pt x="3759708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1">
              <a:solidFill>
                <a:srgbClr val="8A9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4" y="862583"/>
              <a:ext cx="3768428" cy="48673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2336" y="957072"/>
              <a:ext cx="4637532" cy="4847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9336" y="512063"/>
              <a:ext cx="3112008" cy="13228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820" y="548640"/>
              <a:ext cx="2988563" cy="12009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31820" y="548640"/>
              <a:ext cx="2988945" cy="1201420"/>
            </a:xfrm>
            <a:custGeom>
              <a:avLst/>
              <a:gdLst/>
              <a:ahLst/>
              <a:cxnLst/>
              <a:rect l="l" t="t" r="r" b="b"/>
              <a:pathLst>
                <a:path w="2988945" h="1201420">
                  <a:moveTo>
                    <a:pt x="0" y="1200912"/>
                  </a:moveTo>
                  <a:lnTo>
                    <a:pt x="2988563" y="1200912"/>
                  </a:lnTo>
                  <a:lnTo>
                    <a:pt x="2988563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12192">
              <a:solidFill>
                <a:srgbClr val="FA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44695" y="44957"/>
            <a:ext cx="3214370" cy="164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11-Blood </a:t>
            </a:r>
            <a:r>
              <a:rPr dirty="0">
                <a:latin typeface="Times New Roman"/>
                <a:cs typeface="Times New Roman"/>
              </a:rPr>
              <a:t>supply of the head of the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femur</a:t>
            </a:r>
            <a:endParaRPr>
              <a:latin typeface="Times New Roman"/>
              <a:cs typeface="Times New Roman"/>
            </a:endParaRPr>
          </a:p>
          <a:p>
            <a:pPr marL="4445" algn="ctr">
              <a:lnSpc>
                <a:spcPts val="1960"/>
              </a:lnSpc>
            </a:pPr>
            <a:r>
              <a:rPr b="1" spc="110" dirty="0">
                <a:solidFill>
                  <a:srgbClr val="FF0000"/>
                </a:solidFill>
                <a:latin typeface="Cambria"/>
                <a:cs typeface="Cambria"/>
              </a:rPr>
              <a:t>-Acetabular</a:t>
            </a:r>
            <a:r>
              <a:rPr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70" dirty="0">
                <a:solidFill>
                  <a:srgbClr val="FF0000"/>
                </a:solidFill>
                <a:latin typeface="Cambria"/>
                <a:cs typeface="Cambria"/>
              </a:rPr>
              <a:t>(foveolar)</a:t>
            </a:r>
            <a:endParaRPr>
              <a:latin typeface="Cambria"/>
              <a:cs typeface="Cambria"/>
            </a:endParaRPr>
          </a:p>
          <a:p>
            <a:pPr marL="290195" marR="279400" indent="1270" algn="ctr"/>
            <a:r>
              <a:rPr b="1" spc="95" dirty="0">
                <a:solidFill>
                  <a:srgbClr val="FF0000"/>
                </a:solidFill>
                <a:latin typeface="Cambria"/>
                <a:cs typeface="Cambria"/>
              </a:rPr>
              <a:t>br.</a:t>
            </a:r>
            <a:r>
              <a:rPr b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9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b="1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95" dirty="0">
                <a:solidFill>
                  <a:srgbClr val="FF0000"/>
                </a:solidFill>
                <a:latin typeface="Cambria"/>
                <a:cs typeface="Cambria"/>
              </a:rPr>
              <a:t>post</a:t>
            </a:r>
            <a:r>
              <a:rPr b="1" spc="105" dirty="0">
                <a:solidFill>
                  <a:srgbClr val="FF0000"/>
                </a:solidFill>
                <a:latin typeface="Cambria"/>
                <a:cs typeface="Cambria"/>
              </a:rPr>
              <a:t> division</a:t>
            </a:r>
            <a:r>
              <a:rPr b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9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105" dirty="0">
                <a:solidFill>
                  <a:srgbClr val="FF0000"/>
                </a:solidFill>
                <a:latin typeface="Cambria"/>
                <a:cs typeface="Cambria"/>
              </a:rPr>
              <a:t>obturator</a:t>
            </a:r>
            <a:r>
              <a:rPr b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105" dirty="0">
                <a:solidFill>
                  <a:srgbClr val="FF0000"/>
                </a:solidFill>
                <a:latin typeface="Cambria"/>
                <a:cs typeface="Cambria"/>
              </a:rPr>
              <a:t>a. </a:t>
            </a:r>
            <a:r>
              <a:rPr b="1" spc="90" dirty="0">
                <a:solidFill>
                  <a:srgbClr val="FF0000"/>
                </a:solidFill>
                <a:latin typeface="Cambria"/>
                <a:cs typeface="Cambria"/>
              </a:rPr>
              <a:t>(patent</a:t>
            </a:r>
            <a:r>
              <a:rPr b="1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120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b="1" spc="-3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110" dirty="0">
                <a:solidFill>
                  <a:srgbClr val="FF0000"/>
                </a:solidFill>
                <a:latin typeface="Cambria"/>
                <a:cs typeface="Cambria"/>
              </a:rPr>
              <a:t>appr</a:t>
            </a:r>
            <a:r>
              <a:rPr b="1" spc="120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b="1" spc="114" dirty="0">
                <a:solidFill>
                  <a:srgbClr val="FF0000"/>
                </a:solidFill>
                <a:latin typeface="Cambria"/>
                <a:cs typeface="Cambria"/>
              </a:rPr>
              <a:t>x.</a:t>
            </a:r>
            <a:r>
              <a:rPr b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0" dirty="0">
                <a:solidFill>
                  <a:srgbClr val="FF0000"/>
                </a:solidFill>
                <a:latin typeface="Cambria"/>
                <a:cs typeface="Cambria"/>
              </a:rPr>
              <a:t>30</a:t>
            </a:r>
            <a:r>
              <a:rPr b="1" spc="-260" dirty="0">
                <a:solidFill>
                  <a:srgbClr val="FF0000"/>
                </a:solidFill>
                <a:latin typeface="Cambria"/>
                <a:cs typeface="Cambria"/>
              </a:rPr>
              <a:t>%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35" dirty="0">
                <a:solidFill>
                  <a:srgbClr val="FF0000"/>
                </a:solidFill>
                <a:latin typeface="Cambria"/>
                <a:cs typeface="Cambria"/>
              </a:rPr>
              <a:t>)</a:t>
            </a:r>
            <a:endParaRPr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0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44" y="4419"/>
                </a:lnTo>
                <a:lnTo>
                  <a:pt x="178561" y="17157"/>
                </a:lnTo>
                <a:lnTo>
                  <a:pt x="135890" y="37452"/>
                </a:lnTo>
                <a:lnTo>
                  <a:pt x="97535" y="64515"/>
                </a:lnTo>
                <a:lnTo>
                  <a:pt x="64516" y="97574"/>
                </a:lnTo>
                <a:lnTo>
                  <a:pt x="37465" y="135864"/>
                </a:lnTo>
                <a:lnTo>
                  <a:pt x="17145" y="178600"/>
                </a:lnTo>
                <a:lnTo>
                  <a:pt x="4445" y="225005"/>
                </a:lnTo>
                <a:lnTo>
                  <a:pt x="0" y="274319"/>
                </a:lnTo>
                <a:lnTo>
                  <a:pt x="4445" y="323634"/>
                </a:lnTo>
                <a:lnTo>
                  <a:pt x="17145" y="370039"/>
                </a:lnTo>
                <a:lnTo>
                  <a:pt x="37465" y="412775"/>
                </a:lnTo>
                <a:lnTo>
                  <a:pt x="64516" y="451053"/>
                </a:lnTo>
                <a:lnTo>
                  <a:pt x="97535" y="484123"/>
                </a:lnTo>
                <a:lnTo>
                  <a:pt x="135890" y="511187"/>
                </a:lnTo>
                <a:lnTo>
                  <a:pt x="178561" y="531482"/>
                </a:lnTo>
                <a:lnTo>
                  <a:pt x="225044" y="544220"/>
                </a:lnTo>
                <a:lnTo>
                  <a:pt x="274320" y="548640"/>
                </a:lnTo>
                <a:lnTo>
                  <a:pt x="323596" y="544220"/>
                </a:lnTo>
                <a:lnTo>
                  <a:pt x="370077" y="531482"/>
                </a:lnTo>
                <a:lnTo>
                  <a:pt x="412750" y="511187"/>
                </a:lnTo>
                <a:lnTo>
                  <a:pt x="451103" y="484123"/>
                </a:lnTo>
                <a:lnTo>
                  <a:pt x="484124" y="451053"/>
                </a:lnTo>
                <a:lnTo>
                  <a:pt x="511175" y="412775"/>
                </a:lnTo>
                <a:lnTo>
                  <a:pt x="531495" y="370039"/>
                </a:lnTo>
                <a:lnTo>
                  <a:pt x="544195" y="323634"/>
                </a:lnTo>
                <a:lnTo>
                  <a:pt x="548640" y="274319"/>
                </a:lnTo>
                <a:lnTo>
                  <a:pt x="544195" y="225005"/>
                </a:lnTo>
                <a:lnTo>
                  <a:pt x="531495" y="178600"/>
                </a:lnTo>
                <a:lnTo>
                  <a:pt x="511175" y="135864"/>
                </a:lnTo>
                <a:lnTo>
                  <a:pt x="484124" y="97574"/>
                </a:lnTo>
                <a:lnTo>
                  <a:pt x="451103" y="64515"/>
                </a:lnTo>
                <a:lnTo>
                  <a:pt x="412750" y="37452"/>
                </a:lnTo>
                <a:lnTo>
                  <a:pt x="370077" y="17157"/>
                </a:lnTo>
                <a:lnTo>
                  <a:pt x="323596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C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17650" y="1"/>
            <a:ext cx="8171180" cy="5594985"/>
            <a:chOff x="-6350" y="0"/>
            <a:chExt cx="8171180" cy="5594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1224" y="44196"/>
              <a:ext cx="6093085" cy="5544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45080" cy="3224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484120" cy="31394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2484120" cy="3139440"/>
            </a:xfrm>
            <a:custGeom>
              <a:avLst/>
              <a:gdLst/>
              <a:ahLst/>
              <a:cxnLst/>
              <a:rect l="l" t="t" r="r" b="b"/>
              <a:pathLst>
                <a:path w="2484120" h="3139440">
                  <a:moveTo>
                    <a:pt x="0" y="3139313"/>
                  </a:moveTo>
                  <a:lnTo>
                    <a:pt x="2483739" y="3139313"/>
                  </a:lnTo>
                  <a:lnTo>
                    <a:pt x="2483739" y="0"/>
                  </a:lnTo>
                  <a:lnTo>
                    <a:pt x="0" y="0"/>
                  </a:lnTo>
                  <a:lnTo>
                    <a:pt x="0" y="3139313"/>
                  </a:lnTo>
                  <a:close/>
                </a:path>
              </a:pathLst>
            </a:custGeom>
            <a:ln w="12192">
              <a:solidFill>
                <a:srgbClr val="FA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6605" y="16256"/>
            <a:ext cx="19989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z="1800" u="none" spc="-5" dirty="0"/>
              <a:t>a-Medial</a:t>
            </a:r>
            <a:r>
              <a:rPr sz="1800" u="none" spc="-50" dirty="0"/>
              <a:t> </a:t>
            </a:r>
            <a:r>
              <a:rPr sz="1800" u="none" spc="-15" dirty="0"/>
              <a:t>and</a:t>
            </a:r>
            <a:r>
              <a:rPr sz="1800" u="none" spc="-50" dirty="0"/>
              <a:t> </a:t>
            </a:r>
            <a:r>
              <a:rPr sz="1800" u="none" spc="-15" dirty="0"/>
              <a:t>lateral </a:t>
            </a:r>
            <a:r>
              <a:rPr sz="1800" u="none" spc="-434" dirty="0"/>
              <a:t> </a:t>
            </a:r>
            <a:r>
              <a:rPr sz="1800" u="none" spc="-15" dirty="0"/>
              <a:t>circumflex </a:t>
            </a:r>
            <a:r>
              <a:rPr sz="1800" u="none" spc="-25" dirty="0"/>
              <a:t>femoral </a:t>
            </a:r>
            <a:r>
              <a:rPr sz="1800" u="none" spc="-20" dirty="0"/>
              <a:t> </a:t>
            </a:r>
            <a:r>
              <a:rPr sz="1800" u="none" spc="-10" dirty="0"/>
              <a:t>arteries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1621332" y="840104"/>
            <a:ext cx="22504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72390" algn="ctr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main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blood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supply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095"/>
              </a:lnSpc>
            </a:pPr>
            <a:r>
              <a:rPr b="1" spc="-10" dirty="0">
                <a:latin typeface="Times New Roman"/>
                <a:cs typeface="Times New Roman"/>
              </a:rPr>
              <a:t>t</a:t>
            </a:r>
            <a:r>
              <a:rPr b="1" spc="-20" dirty="0">
                <a:latin typeface="Times New Roman"/>
                <a:cs typeface="Times New Roman"/>
              </a:rPr>
              <a:t>h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4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spc="-1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20" dirty="0">
                <a:latin typeface="Times New Roman"/>
                <a:cs typeface="Times New Roman"/>
              </a:rPr>
              <a:t>n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c</a:t>
            </a:r>
            <a:r>
              <a:rPr b="1" spc="-20" dirty="0">
                <a:latin typeface="Times New Roman"/>
                <a:cs typeface="Times New Roman"/>
              </a:rPr>
              <a:t>u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r</a:t>
            </a:r>
            <a:r>
              <a:rPr b="1" spc="-1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erie</a:t>
            </a:r>
            <a:r>
              <a:rPr b="1"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  <a:p>
            <a:pPr marL="12065" marR="5080" algn="ctr">
              <a:lnSpc>
                <a:spcPct val="95600"/>
              </a:lnSpc>
              <a:spcBef>
                <a:spcPts val="75"/>
              </a:spcBef>
            </a:pP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si</a:t>
            </a:r>
            <a:r>
              <a:rPr dirty="0">
                <a:latin typeface="Times New Roman"/>
                <a:cs typeface="Times New Roman"/>
              </a:rPr>
              <a:t>ng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  the </a:t>
            </a:r>
            <a:r>
              <a:rPr spc="-15" dirty="0">
                <a:latin typeface="Times New Roman"/>
                <a:cs typeface="Times New Roman"/>
              </a:rPr>
              <a:t>circumflex femoral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arteries (especially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m</a:t>
            </a:r>
            <a:r>
              <a:rPr sz="2000" i="1" spc="-114" dirty="0">
                <a:latin typeface="Times New Roman"/>
                <a:cs typeface="Times New Roman"/>
              </a:rPr>
              <a:t>ed</a:t>
            </a:r>
            <a:r>
              <a:rPr sz="2000" i="1" spc="-90" dirty="0">
                <a:latin typeface="Times New Roman"/>
                <a:cs typeface="Times New Roman"/>
              </a:rPr>
              <a:t>i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30" dirty="0">
                <a:latin typeface="Times New Roman"/>
                <a:cs typeface="Times New Roman"/>
              </a:rPr>
              <a:t>l</a:t>
            </a:r>
            <a:r>
              <a:rPr sz="2000" i="1" spc="-90" dirty="0">
                <a:latin typeface="Times New Roman"/>
                <a:cs typeface="Times New Roman"/>
              </a:rPr>
              <a:t> </a:t>
            </a:r>
            <a:r>
              <a:rPr sz="2000" i="1" spc="-80" dirty="0">
                <a:latin typeface="Times New Roman"/>
                <a:cs typeface="Times New Roman"/>
              </a:rPr>
              <a:t>c</a:t>
            </a:r>
            <a:r>
              <a:rPr sz="2000" i="1" spc="-55" dirty="0">
                <a:latin typeface="Times New Roman"/>
                <a:cs typeface="Times New Roman"/>
              </a:rPr>
              <a:t>i</a:t>
            </a:r>
            <a:r>
              <a:rPr sz="2000" i="1" spc="-170" dirty="0">
                <a:latin typeface="Times New Roman"/>
                <a:cs typeface="Times New Roman"/>
              </a:rPr>
              <a:t>r</a:t>
            </a:r>
            <a:r>
              <a:rPr sz="2000" i="1" spc="-80" dirty="0">
                <a:latin typeface="Times New Roman"/>
                <a:cs typeface="Times New Roman"/>
              </a:rPr>
              <a:t>cu</a:t>
            </a:r>
            <a:r>
              <a:rPr sz="2000" i="1" spc="-20" dirty="0">
                <a:latin typeface="Times New Roman"/>
                <a:cs typeface="Times New Roman"/>
              </a:rPr>
              <a:t>m</a:t>
            </a:r>
            <a:r>
              <a:rPr sz="2000" i="1" spc="55" dirty="0">
                <a:latin typeface="Times New Roman"/>
                <a:cs typeface="Times New Roman"/>
              </a:rPr>
              <a:t>f</a:t>
            </a:r>
            <a:r>
              <a:rPr sz="2000" i="1" spc="-55" dirty="0">
                <a:latin typeface="Times New Roman"/>
                <a:cs typeface="Times New Roman"/>
              </a:rPr>
              <a:t>l</a:t>
            </a:r>
            <a:r>
              <a:rPr sz="2000" i="1" spc="-90" dirty="0">
                <a:latin typeface="Times New Roman"/>
                <a:cs typeface="Times New Roman"/>
              </a:rPr>
              <a:t>e</a:t>
            </a:r>
            <a:r>
              <a:rPr sz="2000" i="1" spc="40" dirty="0">
                <a:latin typeface="Times New Roman"/>
                <a:cs typeface="Times New Roman"/>
              </a:rPr>
              <a:t>x  </a:t>
            </a:r>
            <a:r>
              <a:rPr sz="2000" i="1" spc="15" dirty="0">
                <a:latin typeface="Times New Roman"/>
                <a:cs typeface="Times New Roman"/>
              </a:rPr>
              <a:t>f</a:t>
            </a:r>
            <a:r>
              <a:rPr sz="2000" i="1" spc="-114" dirty="0">
                <a:latin typeface="Times New Roman"/>
                <a:cs typeface="Times New Roman"/>
              </a:rPr>
              <a:t>e</a:t>
            </a:r>
            <a:r>
              <a:rPr sz="2000" i="1" spc="-60" dirty="0">
                <a:latin typeface="Times New Roman"/>
                <a:cs typeface="Times New Roman"/>
              </a:rPr>
              <a:t>m</a:t>
            </a:r>
            <a:r>
              <a:rPr sz="2000" i="1" spc="-120" dirty="0">
                <a:latin typeface="Times New Roman"/>
                <a:cs typeface="Times New Roman"/>
              </a:rPr>
              <a:t>o</a:t>
            </a:r>
            <a:r>
              <a:rPr sz="2000" i="1" spc="-210" dirty="0">
                <a:latin typeface="Times New Roman"/>
                <a:cs typeface="Times New Roman"/>
              </a:rPr>
              <a:t>r</a:t>
            </a:r>
            <a:r>
              <a:rPr sz="2000" i="1" spc="-225" dirty="0">
                <a:latin typeface="Times New Roman"/>
                <a:cs typeface="Times New Roman"/>
              </a:rPr>
              <a:t>a</a:t>
            </a:r>
            <a:r>
              <a:rPr sz="2000" i="1" spc="-30" dirty="0">
                <a:latin typeface="Times New Roman"/>
                <a:cs typeface="Times New Roman"/>
              </a:rPr>
              <a:t>l</a:t>
            </a:r>
            <a:r>
              <a:rPr sz="2000" i="1" spc="-114" dirty="0">
                <a:latin typeface="Times New Roman"/>
                <a:cs typeface="Times New Roman"/>
              </a:rPr>
              <a:t> </a:t>
            </a:r>
            <a:r>
              <a:rPr sz="2000" i="1" spc="-235" dirty="0">
                <a:latin typeface="Times New Roman"/>
                <a:cs typeface="Times New Roman"/>
              </a:rPr>
              <a:t>a</a:t>
            </a:r>
            <a:r>
              <a:rPr sz="2000" i="1" spc="-220" dirty="0">
                <a:latin typeface="Times New Roman"/>
                <a:cs typeface="Times New Roman"/>
              </a:rPr>
              <a:t>r</a:t>
            </a:r>
            <a:r>
              <a:rPr sz="2000" i="1" spc="-114" dirty="0">
                <a:latin typeface="Times New Roman"/>
                <a:cs typeface="Times New Roman"/>
              </a:rPr>
              <a:t>te</a:t>
            </a:r>
            <a:r>
              <a:rPr sz="2000" i="1" spc="-220" dirty="0">
                <a:latin typeface="Times New Roman"/>
                <a:cs typeface="Times New Roman"/>
              </a:rPr>
              <a:t>r</a:t>
            </a:r>
            <a:r>
              <a:rPr sz="2000" i="1" spc="-5" dirty="0">
                <a:latin typeface="Times New Roman"/>
                <a:cs typeface="Times New Roman"/>
              </a:rPr>
              <a:t>y</a:t>
            </a:r>
            <a:r>
              <a:rPr sz="2000" i="1" spc="-105" dirty="0">
                <a:latin typeface="Times New Roman"/>
                <a:cs typeface="Times New Roman"/>
              </a:rPr>
              <a:t>)</a:t>
            </a:r>
            <a:r>
              <a:rPr sz="2000" i="1" spc="-3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16240" y="4459224"/>
            <a:ext cx="2390140" cy="2152015"/>
            <a:chOff x="6492240" y="4459223"/>
            <a:chExt cx="2390140" cy="215201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2240" y="4459223"/>
              <a:ext cx="2389632" cy="21518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0" y="4494275"/>
              <a:ext cx="2267711" cy="2031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53200" y="4494275"/>
              <a:ext cx="2267585" cy="2032000"/>
            </a:xfrm>
            <a:custGeom>
              <a:avLst/>
              <a:gdLst/>
              <a:ahLst/>
              <a:cxnLst/>
              <a:rect l="l" t="t" r="r" b="b"/>
              <a:pathLst>
                <a:path w="2267584" h="2032000">
                  <a:moveTo>
                    <a:pt x="0" y="2031492"/>
                  </a:moveTo>
                  <a:lnTo>
                    <a:pt x="2267204" y="2031492"/>
                  </a:lnTo>
                  <a:lnTo>
                    <a:pt x="2267204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12192">
              <a:solidFill>
                <a:srgbClr val="FA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26932" y="4522165"/>
            <a:ext cx="197612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spcBef>
                <a:spcPts val="100"/>
              </a:spcBef>
            </a:pPr>
            <a:r>
              <a:rPr b="1" spc="100" dirty="0">
                <a:latin typeface="Cambria"/>
                <a:cs typeface="Cambria"/>
              </a:rPr>
              <a:t>b-Artery </a:t>
            </a:r>
            <a:r>
              <a:rPr b="1" spc="90" dirty="0">
                <a:latin typeface="Cambria"/>
                <a:cs typeface="Cambria"/>
              </a:rPr>
              <a:t>to </a:t>
            </a:r>
            <a:r>
              <a:rPr b="1" spc="114" dirty="0">
                <a:latin typeface="Cambria"/>
                <a:cs typeface="Cambria"/>
              </a:rPr>
              <a:t>the </a:t>
            </a:r>
            <a:r>
              <a:rPr b="1" spc="120" dirty="0">
                <a:latin typeface="Cambria"/>
                <a:cs typeface="Cambria"/>
              </a:rPr>
              <a:t> head </a:t>
            </a:r>
            <a:r>
              <a:rPr b="1" spc="90" dirty="0">
                <a:latin typeface="Cambria"/>
                <a:cs typeface="Cambria"/>
              </a:rPr>
              <a:t>of </a:t>
            </a:r>
            <a:r>
              <a:rPr b="1" spc="95" dirty="0">
                <a:latin typeface="Cambria"/>
                <a:cs typeface="Cambria"/>
              </a:rPr>
              <a:t>femur, </a:t>
            </a:r>
            <a:r>
              <a:rPr b="1" spc="135" dirty="0">
                <a:latin typeface="Cambria"/>
                <a:cs typeface="Cambria"/>
              </a:rPr>
              <a:t>a </a:t>
            </a:r>
            <a:r>
              <a:rPr b="1" spc="-385" dirty="0">
                <a:latin typeface="Cambria"/>
                <a:cs typeface="Cambria"/>
              </a:rPr>
              <a:t> </a:t>
            </a:r>
            <a:r>
              <a:rPr b="1" spc="130" dirty="0">
                <a:latin typeface="Cambria"/>
                <a:cs typeface="Cambria"/>
              </a:rPr>
              <a:t>branch </a:t>
            </a:r>
            <a:r>
              <a:rPr b="1" spc="90" dirty="0">
                <a:latin typeface="Cambria"/>
                <a:cs typeface="Cambria"/>
              </a:rPr>
              <a:t>of </a:t>
            </a:r>
            <a:r>
              <a:rPr b="1" spc="114" dirty="0">
                <a:latin typeface="Cambria"/>
                <a:cs typeface="Cambria"/>
              </a:rPr>
              <a:t>the 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105" dirty="0">
                <a:latin typeface="Cambria"/>
                <a:cs typeface="Cambria"/>
              </a:rPr>
              <a:t>obturator</a:t>
            </a:r>
            <a:r>
              <a:rPr b="1" spc="-90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artery </a:t>
            </a:r>
            <a:r>
              <a:rPr b="1" spc="-380" dirty="0">
                <a:latin typeface="Cambria"/>
                <a:cs typeface="Cambria"/>
              </a:rPr>
              <a:t> </a:t>
            </a:r>
            <a:r>
              <a:rPr b="1" spc="125" dirty="0">
                <a:latin typeface="Cambria"/>
                <a:cs typeface="Cambria"/>
              </a:rPr>
              <a:t>that </a:t>
            </a:r>
            <a:r>
              <a:rPr b="1" spc="100" dirty="0">
                <a:latin typeface="Cambria"/>
                <a:cs typeface="Cambria"/>
              </a:rPr>
              <a:t>traverses 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 ligament </a:t>
            </a:r>
            <a:r>
              <a:rPr b="1" spc="95" dirty="0">
                <a:latin typeface="Cambria"/>
                <a:cs typeface="Cambria"/>
              </a:rPr>
              <a:t>of 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105" dirty="0">
                <a:latin typeface="Cambria"/>
                <a:cs typeface="Cambria"/>
              </a:rPr>
              <a:t>head.</a:t>
            </a:r>
            <a:endParaRPr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24000" y="0"/>
            <a:ext cx="8244840" cy="6852284"/>
            <a:chOff x="0" y="0"/>
            <a:chExt cx="8244840" cy="6852284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4343" y="2368295"/>
              <a:ext cx="902207" cy="1463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81493" y="2420873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099" y="0"/>
                  </a:lnTo>
                </a:path>
              </a:pathLst>
            </a:custGeom>
            <a:ln w="3505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1583" y="2386584"/>
              <a:ext cx="143255" cy="21976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73973" y="2420873"/>
              <a:ext cx="0" cy="2089150"/>
            </a:xfrm>
            <a:custGeom>
              <a:avLst/>
              <a:gdLst/>
              <a:ahLst/>
              <a:cxnLst/>
              <a:rect l="l" t="t" r="r" b="b"/>
              <a:pathLst>
                <a:path h="2089150">
                  <a:moveTo>
                    <a:pt x="0" y="0"/>
                  </a:moveTo>
                  <a:lnTo>
                    <a:pt x="0" y="2089150"/>
                  </a:lnTo>
                </a:path>
              </a:pathLst>
            </a:custGeom>
            <a:ln w="3505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258055"/>
              <a:ext cx="2453640" cy="25877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51" y="4293106"/>
              <a:ext cx="2356104" cy="24673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051" y="4293107"/>
              <a:ext cx="2357755" cy="2467610"/>
            </a:xfrm>
            <a:custGeom>
              <a:avLst/>
              <a:gdLst/>
              <a:ahLst/>
              <a:cxnLst/>
              <a:rect l="l" t="t" r="r" b="b"/>
              <a:pathLst>
                <a:path w="2357755" h="2467609">
                  <a:moveTo>
                    <a:pt x="0" y="2027529"/>
                  </a:moveTo>
                  <a:lnTo>
                    <a:pt x="1883664" y="0"/>
                  </a:lnTo>
                  <a:lnTo>
                    <a:pt x="2357501" y="439801"/>
                  </a:lnTo>
                  <a:lnTo>
                    <a:pt x="473875" y="2467250"/>
                  </a:lnTo>
                  <a:lnTo>
                    <a:pt x="0" y="2027529"/>
                  </a:lnTo>
                  <a:close/>
                </a:path>
              </a:pathLst>
            </a:custGeom>
            <a:ln w="12191">
              <a:solidFill>
                <a:srgbClr val="B80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831" y="4459224"/>
              <a:ext cx="1834895" cy="19766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5639" y="0"/>
              <a:ext cx="3880104" cy="4541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9647" y="0"/>
              <a:ext cx="3861815" cy="3992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6600" y="0"/>
              <a:ext cx="3759707" cy="3688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76600" y="0"/>
              <a:ext cx="3759200" cy="370205"/>
            </a:xfrm>
            <a:custGeom>
              <a:avLst/>
              <a:gdLst/>
              <a:ahLst/>
              <a:cxnLst/>
              <a:rect l="l" t="t" r="r" b="b"/>
              <a:pathLst>
                <a:path w="3759200" h="370205">
                  <a:moveTo>
                    <a:pt x="0" y="370090"/>
                  </a:moveTo>
                  <a:lnTo>
                    <a:pt x="3759200" y="370090"/>
                  </a:lnTo>
                  <a:lnTo>
                    <a:pt x="3759200" y="0"/>
                  </a:lnTo>
                  <a:lnTo>
                    <a:pt x="0" y="0"/>
                  </a:lnTo>
                  <a:lnTo>
                    <a:pt x="0" y="370090"/>
                  </a:lnTo>
                  <a:close/>
                </a:path>
              </a:pathLst>
            </a:custGeom>
            <a:ln w="12191">
              <a:solidFill>
                <a:srgbClr val="8A9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83226" y="16256"/>
            <a:ext cx="3487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Blood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supply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r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8500" y="825322"/>
            <a:ext cx="7582534" cy="4424045"/>
            <a:chOff x="444500" y="825321"/>
            <a:chExt cx="7582534" cy="4424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6551" y="825321"/>
              <a:ext cx="3090041" cy="44234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" y="1219200"/>
              <a:ext cx="4499610" cy="3260725"/>
            </a:xfrm>
            <a:custGeom>
              <a:avLst/>
              <a:gdLst/>
              <a:ahLst/>
              <a:cxnLst/>
              <a:rect l="l" t="t" r="r" b="b"/>
              <a:pathLst>
                <a:path w="4499610" h="3260725">
                  <a:moveTo>
                    <a:pt x="3841369" y="0"/>
                  </a:moveTo>
                  <a:lnTo>
                    <a:pt x="0" y="1990978"/>
                  </a:lnTo>
                  <a:lnTo>
                    <a:pt x="657987" y="3260471"/>
                  </a:lnTo>
                  <a:lnTo>
                    <a:pt x="4499356" y="1269491"/>
                  </a:lnTo>
                  <a:lnTo>
                    <a:pt x="3841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219200"/>
              <a:ext cx="4499610" cy="3260725"/>
            </a:xfrm>
            <a:custGeom>
              <a:avLst/>
              <a:gdLst/>
              <a:ahLst/>
              <a:cxnLst/>
              <a:rect l="l" t="t" r="r" b="b"/>
              <a:pathLst>
                <a:path w="4499610" h="3260725">
                  <a:moveTo>
                    <a:pt x="0" y="1990978"/>
                  </a:moveTo>
                  <a:lnTo>
                    <a:pt x="3841369" y="0"/>
                  </a:lnTo>
                  <a:lnTo>
                    <a:pt x="4499356" y="1269491"/>
                  </a:lnTo>
                  <a:lnTo>
                    <a:pt x="657987" y="3260471"/>
                  </a:lnTo>
                  <a:lnTo>
                    <a:pt x="0" y="1990978"/>
                  </a:lnTo>
                  <a:close/>
                </a:path>
              </a:pathLst>
            </a:custGeom>
            <a:ln w="25400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1576" y="1708150"/>
              <a:ext cx="590550" cy="444500"/>
            </a:xfrm>
            <a:custGeom>
              <a:avLst/>
              <a:gdLst/>
              <a:ahLst/>
              <a:cxnLst/>
              <a:rect l="l" t="t" r="r" b="b"/>
              <a:pathLst>
                <a:path w="590550" h="444500">
                  <a:moveTo>
                    <a:pt x="102559" y="307339"/>
                  </a:moveTo>
                  <a:lnTo>
                    <a:pt x="50926" y="307339"/>
                  </a:lnTo>
                  <a:lnTo>
                    <a:pt x="53975" y="308610"/>
                  </a:lnTo>
                  <a:lnTo>
                    <a:pt x="56134" y="311150"/>
                  </a:lnTo>
                  <a:lnTo>
                    <a:pt x="58420" y="312420"/>
                  </a:lnTo>
                  <a:lnTo>
                    <a:pt x="61975" y="318770"/>
                  </a:lnTo>
                  <a:lnTo>
                    <a:pt x="73278" y="340360"/>
                  </a:lnTo>
                  <a:lnTo>
                    <a:pt x="59299" y="358139"/>
                  </a:lnTo>
                  <a:lnTo>
                    <a:pt x="48402" y="374650"/>
                  </a:lnTo>
                  <a:lnTo>
                    <a:pt x="40578" y="387350"/>
                  </a:lnTo>
                  <a:lnTo>
                    <a:pt x="35813" y="397510"/>
                  </a:lnTo>
                  <a:lnTo>
                    <a:pt x="33527" y="406400"/>
                  </a:lnTo>
                  <a:lnTo>
                    <a:pt x="32956" y="414020"/>
                  </a:lnTo>
                  <a:lnTo>
                    <a:pt x="34099" y="421639"/>
                  </a:lnTo>
                  <a:lnTo>
                    <a:pt x="59944" y="444500"/>
                  </a:lnTo>
                  <a:lnTo>
                    <a:pt x="67056" y="444500"/>
                  </a:lnTo>
                  <a:lnTo>
                    <a:pt x="97811" y="414020"/>
                  </a:lnTo>
                  <a:lnTo>
                    <a:pt x="100745" y="407670"/>
                  </a:lnTo>
                  <a:lnTo>
                    <a:pt x="80137" y="407670"/>
                  </a:lnTo>
                  <a:lnTo>
                    <a:pt x="72262" y="405129"/>
                  </a:lnTo>
                  <a:lnTo>
                    <a:pt x="68961" y="402589"/>
                  </a:lnTo>
                  <a:lnTo>
                    <a:pt x="64262" y="393700"/>
                  </a:lnTo>
                  <a:lnTo>
                    <a:pt x="63500" y="387350"/>
                  </a:lnTo>
                  <a:lnTo>
                    <a:pt x="64515" y="381000"/>
                  </a:lnTo>
                  <a:lnTo>
                    <a:pt x="66206" y="373379"/>
                  </a:lnTo>
                  <a:lnTo>
                    <a:pt x="68992" y="365760"/>
                  </a:lnTo>
                  <a:lnTo>
                    <a:pt x="72874" y="356870"/>
                  </a:lnTo>
                  <a:lnTo>
                    <a:pt x="77850" y="349250"/>
                  </a:lnTo>
                  <a:lnTo>
                    <a:pt x="124909" y="349250"/>
                  </a:lnTo>
                  <a:lnTo>
                    <a:pt x="110109" y="321310"/>
                  </a:lnTo>
                  <a:lnTo>
                    <a:pt x="102559" y="307339"/>
                  </a:lnTo>
                  <a:close/>
                </a:path>
                <a:path w="590550" h="444500">
                  <a:moveTo>
                    <a:pt x="148971" y="400050"/>
                  </a:moveTo>
                  <a:lnTo>
                    <a:pt x="104266" y="400050"/>
                  </a:lnTo>
                  <a:lnTo>
                    <a:pt x="108712" y="406400"/>
                  </a:lnTo>
                  <a:lnTo>
                    <a:pt x="113664" y="410210"/>
                  </a:lnTo>
                  <a:lnTo>
                    <a:pt x="124968" y="412750"/>
                  </a:lnTo>
                  <a:lnTo>
                    <a:pt x="131445" y="411479"/>
                  </a:lnTo>
                  <a:lnTo>
                    <a:pt x="138429" y="407670"/>
                  </a:lnTo>
                  <a:lnTo>
                    <a:pt x="144399" y="403860"/>
                  </a:lnTo>
                  <a:lnTo>
                    <a:pt x="148971" y="400050"/>
                  </a:lnTo>
                  <a:close/>
                </a:path>
                <a:path w="590550" h="444500">
                  <a:moveTo>
                    <a:pt x="124909" y="349250"/>
                  </a:moveTo>
                  <a:lnTo>
                    <a:pt x="77850" y="349250"/>
                  </a:lnTo>
                  <a:lnTo>
                    <a:pt x="99313" y="389889"/>
                  </a:lnTo>
                  <a:lnTo>
                    <a:pt x="96012" y="398779"/>
                  </a:lnTo>
                  <a:lnTo>
                    <a:pt x="92201" y="402589"/>
                  </a:lnTo>
                  <a:lnTo>
                    <a:pt x="83820" y="407670"/>
                  </a:lnTo>
                  <a:lnTo>
                    <a:pt x="100745" y="407670"/>
                  </a:lnTo>
                  <a:lnTo>
                    <a:pt x="104266" y="400050"/>
                  </a:lnTo>
                  <a:lnTo>
                    <a:pt x="148971" y="400050"/>
                  </a:lnTo>
                  <a:lnTo>
                    <a:pt x="155321" y="389889"/>
                  </a:lnTo>
                  <a:lnTo>
                    <a:pt x="157479" y="382270"/>
                  </a:lnTo>
                  <a:lnTo>
                    <a:pt x="157625" y="381000"/>
                  </a:lnTo>
                  <a:lnTo>
                    <a:pt x="143637" y="381000"/>
                  </a:lnTo>
                  <a:lnTo>
                    <a:pt x="142366" y="379729"/>
                  </a:lnTo>
                  <a:lnTo>
                    <a:pt x="141224" y="379729"/>
                  </a:lnTo>
                  <a:lnTo>
                    <a:pt x="139953" y="378460"/>
                  </a:lnTo>
                  <a:lnTo>
                    <a:pt x="137922" y="374650"/>
                  </a:lnTo>
                  <a:lnTo>
                    <a:pt x="135000" y="368300"/>
                  </a:lnTo>
                  <a:lnTo>
                    <a:pt x="124909" y="349250"/>
                  </a:lnTo>
                  <a:close/>
                </a:path>
                <a:path w="590550" h="444500">
                  <a:moveTo>
                    <a:pt x="220512" y="224789"/>
                  </a:moveTo>
                  <a:lnTo>
                    <a:pt x="199898" y="224789"/>
                  </a:lnTo>
                  <a:lnTo>
                    <a:pt x="204215" y="226060"/>
                  </a:lnTo>
                  <a:lnTo>
                    <a:pt x="205866" y="227329"/>
                  </a:lnTo>
                  <a:lnTo>
                    <a:pt x="206756" y="228600"/>
                  </a:lnTo>
                  <a:lnTo>
                    <a:pt x="207899" y="232410"/>
                  </a:lnTo>
                  <a:lnTo>
                    <a:pt x="208089" y="234950"/>
                  </a:lnTo>
                  <a:lnTo>
                    <a:pt x="208152" y="240029"/>
                  </a:lnTo>
                  <a:lnTo>
                    <a:pt x="207899" y="245110"/>
                  </a:lnTo>
                  <a:lnTo>
                    <a:pt x="206756" y="254000"/>
                  </a:lnTo>
                  <a:lnTo>
                    <a:pt x="205486" y="264160"/>
                  </a:lnTo>
                  <a:lnTo>
                    <a:pt x="125602" y="264160"/>
                  </a:lnTo>
                  <a:lnTo>
                    <a:pt x="130556" y="265429"/>
                  </a:lnTo>
                  <a:lnTo>
                    <a:pt x="135026" y="266700"/>
                  </a:lnTo>
                  <a:lnTo>
                    <a:pt x="141176" y="269239"/>
                  </a:lnTo>
                  <a:lnTo>
                    <a:pt x="148969" y="274320"/>
                  </a:lnTo>
                  <a:lnTo>
                    <a:pt x="200025" y="308610"/>
                  </a:lnTo>
                  <a:lnTo>
                    <a:pt x="197612" y="328929"/>
                  </a:lnTo>
                  <a:lnTo>
                    <a:pt x="189357" y="367029"/>
                  </a:lnTo>
                  <a:lnTo>
                    <a:pt x="175513" y="379729"/>
                  </a:lnTo>
                  <a:lnTo>
                    <a:pt x="177926" y="384810"/>
                  </a:lnTo>
                  <a:lnTo>
                    <a:pt x="226313" y="359410"/>
                  </a:lnTo>
                  <a:lnTo>
                    <a:pt x="225710" y="358139"/>
                  </a:lnTo>
                  <a:lnTo>
                    <a:pt x="211836" y="358139"/>
                  </a:lnTo>
                  <a:lnTo>
                    <a:pt x="208787" y="355600"/>
                  </a:lnTo>
                  <a:lnTo>
                    <a:pt x="207518" y="354329"/>
                  </a:lnTo>
                  <a:lnTo>
                    <a:pt x="206501" y="351789"/>
                  </a:lnTo>
                  <a:lnTo>
                    <a:pt x="205739" y="351789"/>
                  </a:lnTo>
                  <a:lnTo>
                    <a:pt x="205359" y="349250"/>
                  </a:lnTo>
                  <a:lnTo>
                    <a:pt x="205232" y="347979"/>
                  </a:lnTo>
                  <a:lnTo>
                    <a:pt x="205104" y="345439"/>
                  </a:lnTo>
                  <a:lnTo>
                    <a:pt x="205612" y="341629"/>
                  </a:lnTo>
                  <a:lnTo>
                    <a:pt x="206628" y="332739"/>
                  </a:lnTo>
                  <a:lnTo>
                    <a:pt x="208787" y="314960"/>
                  </a:lnTo>
                  <a:lnTo>
                    <a:pt x="283249" y="314960"/>
                  </a:lnTo>
                  <a:lnTo>
                    <a:pt x="276129" y="311150"/>
                  </a:lnTo>
                  <a:lnTo>
                    <a:pt x="267438" y="306070"/>
                  </a:lnTo>
                  <a:lnTo>
                    <a:pt x="257175" y="299720"/>
                  </a:lnTo>
                  <a:lnTo>
                    <a:pt x="214757" y="269239"/>
                  </a:lnTo>
                  <a:lnTo>
                    <a:pt x="217424" y="243839"/>
                  </a:lnTo>
                  <a:lnTo>
                    <a:pt x="218449" y="234950"/>
                  </a:lnTo>
                  <a:lnTo>
                    <a:pt x="219821" y="227329"/>
                  </a:lnTo>
                  <a:lnTo>
                    <a:pt x="220512" y="224789"/>
                  </a:lnTo>
                  <a:close/>
                </a:path>
                <a:path w="590550" h="444500">
                  <a:moveTo>
                    <a:pt x="152908" y="372110"/>
                  </a:moveTo>
                  <a:lnTo>
                    <a:pt x="152146" y="377189"/>
                  </a:lnTo>
                  <a:lnTo>
                    <a:pt x="150749" y="379729"/>
                  </a:lnTo>
                  <a:lnTo>
                    <a:pt x="148462" y="381000"/>
                  </a:lnTo>
                  <a:lnTo>
                    <a:pt x="157625" y="381000"/>
                  </a:lnTo>
                  <a:lnTo>
                    <a:pt x="158496" y="373379"/>
                  </a:lnTo>
                  <a:lnTo>
                    <a:pt x="152908" y="372110"/>
                  </a:lnTo>
                  <a:close/>
                </a:path>
                <a:path w="590550" h="444500">
                  <a:moveTo>
                    <a:pt x="73406" y="287020"/>
                  </a:moveTo>
                  <a:lnTo>
                    <a:pt x="66143" y="287020"/>
                  </a:lnTo>
                  <a:lnTo>
                    <a:pt x="50331" y="289560"/>
                  </a:lnTo>
                  <a:lnTo>
                    <a:pt x="41783" y="294639"/>
                  </a:lnTo>
                  <a:lnTo>
                    <a:pt x="34684" y="298450"/>
                  </a:lnTo>
                  <a:lnTo>
                    <a:pt x="28051" y="302260"/>
                  </a:lnTo>
                  <a:lnTo>
                    <a:pt x="21869" y="307339"/>
                  </a:lnTo>
                  <a:lnTo>
                    <a:pt x="16129" y="313689"/>
                  </a:lnTo>
                  <a:lnTo>
                    <a:pt x="11104" y="318770"/>
                  </a:lnTo>
                  <a:lnTo>
                    <a:pt x="7080" y="325120"/>
                  </a:lnTo>
                  <a:lnTo>
                    <a:pt x="4056" y="331470"/>
                  </a:lnTo>
                  <a:lnTo>
                    <a:pt x="2031" y="337820"/>
                  </a:lnTo>
                  <a:lnTo>
                    <a:pt x="0" y="345439"/>
                  </a:lnTo>
                  <a:lnTo>
                    <a:pt x="635" y="353060"/>
                  </a:lnTo>
                  <a:lnTo>
                    <a:pt x="3810" y="359410"/>
                  </a:lnTo>
                  <a:lnTo>
                    <a:pt x="6223" y="364489"/>
                  </a:lnTo>
                  <a:lnTo>
                    <a:pt x="10160" y="367029"/>
                  </a:lnTo>
                  <a:lnTo>
                    <a:pt x="21081" y="369570"/>
                  </a:lnTo>
                  <a:lnTo>
                    <a:pt x="26543" y="368300"/>
                  </a:lnTo>
                  <a:lnTo>
                    <a:pt x="32131" y="365760"/>
                  </a:lnTo>
                  <a:lnTo>
                    <a:pt x="37337" y="363220"/>
                  </a:lnTo>
                  <a:lnTo>
                    <a:pt x="40766" y="359410"/>
                  </a:lnTo>
                  <a:lnTo>
                    <a:pt x="42418" y="354329"/>
                  </a:lnTo>
                  <a:lnTo>
                    <a:pt x="44069" y="350520"/>
                  </a:lnTo>
                  <a:lnTo>
                    <a:pt x="43687" y="345439"/>
                  </a:lnTo>
                  <a:lnTo>
                    <a:pt x="41528" y="341629"/>
                  </a:lnTo>
                  <a:lnTo>
                    <a:pt x="39624" y="337820"/>
                  </a:lnTo>
                  <a:lnTo>
                    <a:pt x="36068" y="335279"/>
                  </a:lnTo>
                  <a:lnTo>
                    <a:pt x="30734" y="332739"/>
                  </a:lnTo>
                  <a:lnTo>
                    <a:pt x="26924" y="331470"/>
                  </a:lnTo>
                  <a:lnTo>
                    <a:pt x="24511" y="330200"/>
                  </a:lnTo>
                  <a:lnTo>
                    <a:pt x="23494" y="327660"/>
                  </a:lnTo>
                  <a:lnTo>
                    <a:pt x="22479" y="326389"/>
                  </a:lnTo>
                  <a:lnTo>
                    <a:pt x="22606" y="323850"/>
                  </a:lnTo>
                  <a:lnTo>
                    <a:pt x="24130" y="320039"/>
                  </a:lnTo>
                  <a:lnTo>
                    <a:pt x="26416" y="316229"/>
                  </a:lnTo>
                  <a:lnTo>
                    <a:pt x="30480" y="312420"/>
                  </a:lnTo>
                  <a:lnTo>
                    <a:pt x="36194" y="309879"/>
                  </a:lnTo>
                  <a:lnTo>
                    <a:pt x="39750" y="307339"/>
                  </a:lnTo>
                  <a:lnTo>
                    <a:pt x="102559" y="307339"/>
                  </a:lnTo>
                  <a:lnTo>
                    <a:pt x="101187" y="304800"/>
                  </a:lnTo>
                  <a:lnTo>
                    <a:pt x="97786" y="299720"/>
                  </a:lnTo>
                  <a:lnTo>
                    <a:pt x="95123" y="295910"/>
                  </a:lnTo>
                  <a:lnTo>
                    <a:pt x="90043" y="292100"/>
                  </a:lnTo>
                  <a:lnTo>
                    <a:pt x="82803" y="288289"/>
                  </a:lnTo>
                  <a:lnTo>
                    <a:pt x="73406" y="287020"/>
                  </a:lnTo>
                  <a:close/>
                </a:path>
                <a:path w="590550" h="444500">
                  <a:moveTo>
                    <a:pt x="223900" y="354329"/>
                  </a:moveTo>
                  <a:lnTo>
                    <a:pt x="219963" y="356870"/>
                  </a:lnTo>
                  <a:lnTo>
                    <a:pt x="217170" y="358139"/>
                  </a:lnTo>
                  <a:lnTo>
                    <a:pt x="225710" y="358139"/>
                  </a:lnTo>
                  <a:lnTo>
                    <a:pt x="223900" y="354329"/>
                  </a:lnTo>
                  <a:close/>
                </a:path>
                <a:path w="590550" h="444500">
                  <a:moveTo>
                    <a:pt x="283249" y="314960"/>
                  </a:moveTo>
                  <a:lnTo>
                    <a:pt x="208787" y="314960"/>
                  </a:lnTo>
                  <a:lnTo>
                    <a:pt x="229870" y="328929"/>
                  </a:lnTo>
                  <a:lnTo>
                    <a:pt x="235458" y="332739"/>
                  </a:lnTo>
                  <a:lnTo>
                    <a:pt x="238887" y="336550"/>
                  </a:lnTo>
                  <a:lnTo>
                    <a:pt x="240157" y="339089"/>
                  </a:lnTo>
                  <a:lnTo>
                    <a:pt x="241046" y="340360"/>
                  </a:lnTo>
                  <a:lnTo>
                    <a:pt x="241046" y="341629"/>
                  </a:lnTo>
                  <a:lnTo>
                    <a:pt x="239522" y="345439"/>
                  </a:lnTo>
                  <a:lnTo>
                    <a:pt x="236600" y="347979"/>
                  </a:lnTo>
                  <a:lnTo>
                    <a:pt x="231394" y="350520"/>
                  </a:lnTo>
                  <a:lnTo>
                    <a:pt x="233807" y="355600"/>
                  </a:lnTo>
                  <a:lnTo>
                    <a:pt x="302768" y="320039"/>
                  </a:lnTo>
                  <a:lnTo>
                    <a:pt x="301498" y="317500"/>
                  </a:lnTo>
                  <a:lnTo>
                    <a:pt x="288798" y="317500"/>
                  </a:lnTo>
                  <a:lnTo>
                    <a:pt x="283249" y="314960"/>
                  </a:lnTo>
                  <a:close/>
                </a:path>
                <a:path w="590550" h="444500">
                  <a:moveTo>
                    <a:pt x="300227" y="314960"/>
                  </a:moveTo>
                  <a:lnTo>
                    <a:pt x="296037" y="317500"/>
                  </a:lnTo>
                  <a:lnTo>
                    <a:pt x="301498" y="317500"/>
                  </a:lnTo>
                  <a:lnTo>
                    <a:pt x="300227" y="314960"/>
                  </a:lnTo>
                  <a:close/>
                </a:path>
                <a:path w="590550" h="444500">
                  <a:moveTo>
                    <a:pt x="314869" y="193039"/>
                  </a:moveTo>
                  <a:lnTo>
                    <a:pt x="261747" y="193039"/>
                  </a:lnTo>
                  <a:lnTo>
                    <a:pt x="268350" y="195579"/>
                  </a:lnTo>
                  <a:lnTo>
                    <a:pt x="272161" y="200660"/>
                  </a:lnTo>
                  <a:lnTo>
                    <a:pt x="318643" y="290829"/>
                  </a:lnTo>
                  <a:lnTo>
                    <a:pt x="320548" y="295910"/>
                  </a:lnTo>
                  <a:lnTo>
                    <a:pt x="319786" y="299720"/>
                  </a:lnTo>
                  <a:lnTo>
                    <a:pt x="318770" y="303529"/>
                  </a:lnTo>
                  <a:lnTo>
                    <a:pt x="315468" y="307339"/>
                  </a:lnTo>
                  <a:lnTo>
                    <a:pt x="310134" y="309879"/>
                  </a:lnTo>
                  <a:lnTo>
                    <a:pt x="312674" y="314960"/>
                  </a:lnTo>
                  <a:lnTo>
                    <a:pt x="379349" y="280670"/>
                  </a:lnTo>
                  <a:lnTo>
                    <a:pt x="378745" y="279400"/>
                  </a:lnTo>
                  <a:lnTo>
                    <a:pt x="366140" y="279400"/>
                  </a:lnTo>
                  <a:lnTo>
                    <a:pt x="359537" y="275589"/>
                  </a:lnTo>
                  <a:lnTo>
                    <a:pt x="355600" y="271779"/>
                  </a:lnTo>
                  <a:lnTo>
                    <a:pt x="351154" y="262889"/>
                  </a:lnTo>
                  <a:lnTo>
                    <a:pt x="314869" y="193039"/>
                  </a:lnTo>
                  <a:close/>
                </a:path>
                <a:path w="590550" h="444500">
                  <a:moveTo>
                    <a:pt x="376936" y="275589"/>
                  </a:moveTo>
                  <a:lnTo>
                    <a:pt x="370839" y="278129"/>
                  </a:lnTo>
                  <a:lnTo>
                    <a:pt x="366140" y="279400"/>
                  </a:lnTo>
                  <a:lnTo>
                    <a:pt x="378745" y="279400"/>
                  </a:lnTo>
                  <a:lnTo>
                    <a:pt x="376936" y="275589"/>
                  </a:lnTo>
                  <a:close/>
                </a:path>
                <a:path w="590550" h="444500">
                  <a:moveTo>
                    <a:pt x="182372" y="226060"/>
                  </a:moveTo>
                  <a:lnTo>
                    <a:pt x="113919" y="261620"/>
                  </a:lnTo>
                  <a:lnTo>
                    <a:pt x="116459" y="266700"/>
                  </a:lnTo>
                  <a:lnTo>
                    <a:pt x="120903" y="264160"/>
                  </a:lnTo>
                  <a:lnTo>
                    <a:pt x="205486" y="264160"/>
                  </a:lnTo>
                  <a:lnTo>
                    <a:pt x="186436" y="251460"/>
                  </a:lnTo>
                  <a:lnTo>
                    <a:pt x="182118" y="247650"/>
                  </a:lnTo>
                  <a:lnTo>
                    <a:pt x="179704" y="246379"/>
                  </a:lnTo>
                  <a:lnTo>
                    <a:pt x="179070" y="246379"/>
                  </a:lnTo>
                  <a:lnTo>
                    <a:pt x="177926" y="245110"/>
                  </a:lnTo>
                  <a:lnTo>
                    <a:pt x="177037" y="243839"/>
                  </a:lnTo>
                  <a:lnTo>
                    <a:pt x="175513" y="241300"/>
                  </a:lnTo>
                  <a:lnTo>
                    <a:pt x="175387" y="240029"/>
                  </a:lnTo>
                  <a:lnTo>
                    <a:pt x="175768" y="238760"/>
                  </a:lnTo>
                  <a:lnTo>
                    <a:pt x="181483" y="232410"/>
                  </a:lnTo>
                  <a:lnTo>
                    <a:pt x="184912" y="231139"/>
                  </a:lnTo>
                  <a:lnTo>
                    <a:pt x="182372" y="226060"/>
                  </a:lnTo>
                  <a:close/>
                </a:path>
                <a:path w="590550" h="444500">
                  <a:moveTo>
                    <a:pt x="448404" y="127000"/>
                  </a:moveTo>
                  <a:lnTo>
                    <a:pt x="389763" y="127000"/>
                  </a:lnTo>
                  <a:lnTo>
                    <a:pt x="393573" y="128270"/>
                  </a:lnTo>
                  <a:lnTo>
                    <a:pt x="397256" y="128270"/>
                  </a:lnTo>
                  <a:lnTo>
                    <a:pt x="400303" y="129539"/>
                  </a:lnTo>
                  <a:lnTo>
                    <a:pt x="404875" y="133350"/>
                  </a:lnTo>
                  <a:lnTo>
                    <a:pt x="408432" y="138429"/>
                  </a:lnTo>
                  <a:lnTo>
                    <a:pt x="419608" y="160020"/>
                  </a:lnTo>
                  <a:lnTo>
                    <a:pt x="405630" y="179070"/>
                  </a:lnTo>
                  <a:lnTo>
                    <a:pt x="394747" y="194310"/>
                  </a:lnTo>
                  <a:lnTo>
                    <a:pt x="386961" y="208279"/>
                  </a:lnTo>
                  <a:lnTo>
                    <a:pt x="382270" y="218439"/>
                  </a:lnTo>
                  <a:lnTo>
                    <a:pt x="379982" y="226060"/>
                  </a:lnTo>
                  <a:lnTo>
                    <a:pt x="379396" y="234950"/>
                  </a:lnTo>
                  <a:lnTo>
                    <a:pt x="380501" y="242570"/>
                  </a:lnTo>
                  <a:lnTo>
                    <a:pt x="383286" y="250189"/>
                  </a:lnTo>
                  <a:lnTo>
                    <a:pt x="386841" y="256539"/>
                  </a:lnTo>
                  <a:lnTo>
                    <a:pt x="392175" y="261620"/>
                  </a:lnTo>
                  <a:lnTo>
                    <a:pt x="399288" y="262889"/>
                  </a:lnTo>
                  <a:lnTo>
                    <a:pt x="406400" y="265429"/>
                  </a:lnTo>
                  <a:lnTo>
                    <a:pt x="413385" y="265429"/>
                  </a:lnTo>
                  <a:lnTo>
                    <a:pt x="420497" y="261620"/>
                  </a:lnTo>
                  <a:lnTo>
                    <a:pt x="429095" y="255270"/>
                  </a:lnTo>
                  <a:lnTo>
                    <a:pt x="436991" y="246379"/>
                  </a:lnTo>
                  <a:lnTo>
                    <a:pt x="444196" y="234950"/>
                  </a:lnTo>
                  <a:lnTo>
                    <a:pt x="447163" y="228600"/>
                  </a:lnTo>
                  <a:lnTo>
                    <a:pt x="426593" y="228600"/>
                  </a:lnTo>
                  <a:lnTo>
                    <a:pt x="423037" y="227329"/>
                  </a:lnTo>
                  <a:lnTo>
                    <a:pt x="418591" y="226060"/>
                  </a:lnTo>
                  <a:lnTo>
                    <a:pt x="415289" y="222250"/>
                  </a:lnTo>
                  <a:lnTo>
                    <a:pt x="413131" y="218439"/>
                  </a:lnTo>
                  <a:lnTo>
                    <a:pt x="410718" y="214629"/>
                  </a:lnTo>
                  <a:lnTo>
                    <a:pt x="424307" y="168910"/>
                  </a:lnTo>
                  <a:lnTo>
                    <a:pt x="470902" y="168910"/>
                  </a:lnTo>
                  <a:lnTo>
                    <a:pt x="456564" y="140970"/>
                  </a:lnTo>
                  <a:lnTo>
                    <a:pt x="451703" y="132079"/>
                  </a:lnTo>
                  <a:lnTo>
                    <a:pt x="448404" y="127000"/>
                  </a:lnTo>
                  <a:close/>
                </a:path>
                <a:path w="590550" h="444500">
                  <a:moveTo>
                    <a:pt x="495426" y="220979"/>
                  </a:moveTo>
                  <a:lnTo>
                    <a:pt x="450723" y="220979"/>
                  </a:lnTo>
                  <a:lnTo>
                    <a:pt x="455040" y="226060"/>
                  </a:lnTo>
                  <a:lnTo>
                    <a:pt x="459994" y="229870"/>
                  </a:lnTo>
                  <a:lnTo>
                    <a:pt x="471424" y="232410"/>
                  </a:lnTo>
                  <a:lnTo>
                    <a:pt x="477774" y="231139"/>
                  </a:lnTo>
                  <a:lnTo>
                    <a:pt x="484759" y="227329"/>
                  </a:lnTo>
                  <a:lnTo>
                    <a:pt x="490854" y="224789"/>
                  </a:lnTo>
                  <a:lnTo>
                    <a:pt x="495426" y="220979"/>
                  </a:lnTo>
                  <a:close/>
                </a:path>
                <a:path w="590550" h="444500">
                  <a:moveTo>
                    <a:pt x="470902" y="168910"/>
                  </a:moveTo>
                  <a:lnTo>
                    <a:pt x="424307" y="168910"/>
                  </a:lnTo>
                  <a:lnTo>
                    <a:pt x="445643" y="210820"/>
                  </a:lnTo>
                  <a:lnTo>
                    <a:pt x="442468" y="218439"/>
                  </a:lnTo>
                  <a:lnTo>
                    <a:pt x="438658" y="223520"/>
                  </a:lnTo>
                  <a:lnTo>
                    <a:pt x="430275" y="228600"/>
                  </a:lnTo>
                  <a:lnTo>
                    <a:pt x="447163" y="228600"/>
                  </a:lnTo>
                  <a:lnTo>
                    <a:pt x="450723" y="220979"/>
                  </a:lnTo>
                  <a:lnTo>
                    <a:pt x="495426" y="220979"/>
                  </a:lnTo>
                  <a:lnTo>
                    <a:pt x="498601" y="214629"/>
                  </a:lnTo>
                  <a:lnTo>
                    <a:pt x="501776" y="209550"/>
                  </a:lnTo>
                  <a:lnTo>
                    <a:pt x="503809" y="203200"/>
                  </a:lnTo>
                  <a:lnTo>
                    <a:pt x="503954" y="201929"/>
                  </a:lnTo>
                  <a:lnTo>
                    <a:pt x="489965" y="201929"/>
                  </a:lnTo>
                  <a:lnTo>
                    <a:pt x="488696" y="200660"/>
                  </a:lnTo>
                  <a:lnTo>
                    <a:pt x="486410" y="198120"/>
                  </a:lnTo>
                  <a:lnTo>
                    <a:pt x="484250" y="195579"/>
                  </a:lnTo>
                  <a:lnTo>
                    <a:pt x="481329" y="189229"/>
                  </a:lnTo>
                  <a:lnTo>
                    <a:pt x="470902" y="168910"/>
                  </a:lnTo>
                  <a:close/>
                </a:path>
                <a:path w="590550" h="444500">
                  <a:moveTo>
                    <a:pt x="233679" y="199389"/>
                  </a:moveTo>
                  <a:lnTo>
                    <a:pt x="189864" y="222250"/>
                  </a:lnTo>
                  <a:lnTo>
                    <a:pt x="192404" y="227329"/>
                  </a:lnTo>
                  <a:lnTo>
                    <a:pt x="196596" y="224789"/>
                  </a:lnTo>
                  <a:lnTo>
                    <a:pt x="220512" y="224789"/>
                  </a:lnTo>
                  <a:lnTo>
                    <a:pt x="221549" y="220979"/>
                  </a:lnTo>
                  <a:lnTo>
                    <a:pt x="223647" y="217170"/>
                  </a:lnTo>
                  <a:lnTo>
                    <a:pt x="226695" y="210820"/>
                  </a:lnTo>
                  <a:lnTo>
                    <a:pt x="230886" y="207010"/>
                  </a:lnTo>
                  <a:lnTo>
                    <a:pt x="236220" y="204470"/>
                  </a:lnTo>
                  <a:lnTo>
                    <a:pt x="233679" y="199389"/>
                  </a:lnTo>
                  <a:close/>
                </a:path>
                <a:path w="590550" h="444500">
                  <a:moveTo>
                    <a:pt x="497325" y="27939"/>
                  </a:moveTo>
                  <a:lnTo>
                    <a:pt x="444119" y="27939"/>
                  </a:lnTo>
                  <a:lnTo>
                    <a:pt x="450723" y="30479"/>
                  </a:lnTo>
                  <a:lnTo>
                    <a:pt x="454533" y="35560"/>
                  </a:lnTo>
                  <a:lnTo>
                    <a:pt x="525399" y="172720"/>
                  </a:lnTo>
                  <a:lnTo>
                    <a:pt x="529844" y="180339"/>
                  </a:lnTo>
                  <a:lnTo>
                    <a:pt x="531749" y="186689"/>
                  </a:lnTo>
                  <a:lnTo>
                    <a:pt x="531113" y="189229"/>
                  </a:lnTo>
                  <a:lnTo>
                    <a:pt x="529971" y="194310"/>
                  </a:lnTo>
                  <a:lnTo>
                    <a:pt x="526669" y="198120"/>
                  </a:lnTo>
                  <a:lnTo>
                    <a:pt x="521335" y="200660"/>
                  </a:lnTo>
                  <a:lnTo>
                    <a:pt x="523875" y="205739"/>
                  </a:lnTo>
                  <a:lnTo>
                    <a:pt x="590550" y="171450"/>
                  </a:lnTo>
                  <a:lnTo>
                    <a:pt x="589946" y="170179"/>
                  </a:lnTo>
                  <a:lnTo>
                    <a:pt x="577341" y="170179"/>
                  </a:lnTo>
                  <a:lnTo>
                    <a:pt x="574039" y="167639"/>
                  </a:lnTo>
                  <a:lnTo>
                    <a:pt x="570738" y="166370"/>
                  </a:lnTo>
                  <a:lnTo>
                    <a:pt x="566801" y="161289"/>
                  </a:lnTo>
                  <a:lnTo>
                    <a:pt x="562356" y="152400"/>
                  </a:lnTo>
                  <a:lnTo>
                    <a:pt x="497325" y="27939"/>
                  </a:lnTo>
                  <a:close/>
                </a:path>
                <a:path w="590550" h="444500">
                  <a:moveTo>
                    <a:pt x="499237" y="193039"/>
                  </a:moveTo>
                  <a:lnTo>
                    <a:pt x="498601" y="196850"/>
                  </a:lnTo>
                  <a:lnTo>
                    <a:pt x="497077" y="200660"/>
                  </a:lnTo>
                  <a:lnTo>
                    <a:pt x="494791" y="201929"/>
                  </a:lnTo>
                  <a:lnTo>
                    <a:pt x="503954" y="201929"/>
                  </a:lnTo>
                  <a:lnTo>
                    <a:pt x="504825" y="194310"/>
                  </a:lnTo>
                  <a:lnTo>
                    <a:pt x="499237" y="193039"/>
                  </a:lnTo>
                  <a:close/>
                </a:path>
                <a:path w="590550" h="444500">
                  <a:moveTo>
                    <a:pt x="300354" y="165100"/>
                  </a:moveTo>
                  <a:lnTo>
                    <a:pt x="248538" y="191770"/>
                  </a:lnTo>
                  <a:lnTo>
                    <a:pt x="251078" y="196850"/>
                  </a:lnTo>
                  <a:lnTo>
                    <a:pt x="257175" y="193039"/>
                  </a:lnTo>
                  <a:lnTo>
                    <a:pt x="314869" y="193039"/>
                  </a:lnTo>
                  <a:lnTo>
                    <a:pt x="300354" y="165100"/>
                  </a:lnTo>
                  <a:close/>
                </a:path>
                <a:path w="590550" h="444500">
                  <a:moveTo>
                    <a:pt x="412472" y="106679"/>
                  </a:moveTo>
                  <a:lnTo>
                    <a:pt x="374427" y="123189"/>
                  </a:lnTo>
                  <a:lnTo>
                    <a:pt x="348361" y="157479"/>
                  </a:lnTo>
                  <a:lnTo>
                    <a:pt x="346328" y="166370"/>
                  </a:lnTo>
                  <a:lnTo>
                    <a:pt x="346963" y="173989"/>
                  </a:lnTo>
                  <a:lnTo>
                    <a:pt x="350265" y="180339"/>
                  </a:lnTo>
                  <a:lnTo>
                    <a:pt x="352551" y="184150"/>
                  </a:lnTo>
                  <a:lnTo>
                    <a:pt x="356488" y="186689"/>
                  </a:lnTo>
                  <a:lnTo>
                    <a:pt x="367411" y="190500"/>
                  </a:lnTo>
                  <a:lnTo>
                    <a:pt x="372999" y="189229"/>
                  </a:lnTo>
                  <a:lnTo>
                    <a:pt x="377189" y="153670"/>
                  </a:lnTo>
                  <a:lnTo>
                    <a:pt x="373252" y="152400"/>
                  </a:lnTo>
                  <a:lnTo>
                    <a:pt x="370839" y="149860"/>
                  </a:lnTo>
                  <a:lnTo>
                    <a:pt x="369950" y="148589"/>
                  </a:lnTo>
                  <a:lnTo>
                    <a:pt x="368808" y="146050"/>
                  </a:lnTo>
                  <a:lnTo>
                    <a:pt x="368935" y="143510"/>
                  </a:lnTo>
                  <a:lnTo>
                    <a:pt x="389763" y="127000"/>
                  </a:lnTo>
                  <a:lnTo>
                    <a:pt x="448404" y="127000"/>
                  </a:lnTo>
                  <a:lnTo>
                    <a:pt x="447579" y="125729"/>
                  </a:lnTo>
                  <a:lnTo>
                    <a:pt x="419735" y="107950"/>
                  </a:lnTo>
                  <a:lnTo>
                    <a:pt x="412472" y="106679"/>
                  </a:lnTo>
                  <a:close/>
                </a:path>
                <a:path w="590550" h="444500">
                  <a:moveTo>
                    <a:pt x="588137" y="166370"/>
                  </a:moveTo>
                  <a:lnTo>
                    <a:pt x="582040" y="168910"/>
                  </a:lnTo>
                  <a:lnTo>
                    <a:pt x="577341" y="170179"/>
                  </a:lnTo>
                  <a:lnTo>
                    <a:pt x="589946" y="170179"/>
                  </a:lnTo>
                  <a:lnTo>
                    <a:pt x="588137" y="166370"/>
                  </a:lnTo>
                  <a:close/>
                </a:path>
                <a:path w="590550" h="444500">
                  <a:moveTo>
                    <a:pt x="262509" y="110489"/>
                  </a:moveTo>
                  <a:lnTo>
                    <a:pt x="239522" y="128270"/>
                  </a:lnTo>
                  <a:lnTo>
                    <a:pt x="237744" y="133350"/>
                  </a:lnTo>
                  <a:lnTo>
                    <a:pt x="238251" y="139700"/>
                  </a:lnTo>
                  <a:lnTo>
                    <a:pt x="241173" y="144779"/>
                  </a:lnTo>
                  <a:lnTo>
                    <a:pt x="244094" y="151129"/>
                  </a:lnTo>
                  <a:lnTo>
                    <a:pt x="248538" y="154939"/>
                  </a:lnTo>
                  <a:lnTo>
                    <a:pt x="254508" y="156210"/>
                  </a:lnTo>
                  <a:lnTo>
                    <a:pt x="260603" y="158750"/>
                  </a:lnTo>
                  <a:lnTo>
                    <a:pt x="285369" y="135889"/>
                  </a:lnTo>
                  <a:lnTo>
                    <a:pt x="284861" y="129539"/>
                  </a:lnTo>
                  <a:lnTo>
                    <a:pt x="279019" y="118110"/>
                  </a:lnTo>
                  <a:lnTo>
                    <a:pt x="274574" y="114300"/>
                  </a:lnTo>
                  <a:lnTo>
                    <a:pt x="268477" y="113029"/>
                  </a:lnTo>
                  <a:lnTo>
                    <a:pt x="262509" y="110489"/>
                  </a:lnTo>
                  <a:close/>
                </a:path>
                <a:path w="590550" h="444500">
                  <a:moveTo>
                    <a:pt x="482726" y="0"/>
                  </a:moveTo>
                  <a:lnTo>
                    <a:pt x="430911" y="26670"/>
                  </a:lnTo>
                  <a:lnTo>
                    <a:pt x="433450" y="31750"/>
                  </a:lnTo>
                  <a:lnTo>
                    <a:pt x="439547" y="27939"/>
                  </a:lnTo>
                  <a:lnTo>
                    <a:pt x="497325" y="27939"/>
                  </a:lnTo>
                  <a:lnTo>
                    <a:pt x="482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272" y="2113661"/>
              <a:ext cx="2689632" cy="152806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22458" y="651421"/>
            <a:ext cx="937260" cy="292388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8105">
              <a:spcBef>
                <a:spcPts val="120"/>
              </a:spcBef>
            </a:pPr>
            <a:r>
              <a:rPr b="1" spc="-40" dirty="0">
                <a:latin typeface="Times New Roman"/>
                <a:cs typeface="Times New Roman"/>
              </a:rPr>
              <a:t>1-Type: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8500" y="6359144"/>
            <a:ext cx="84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888888"/>
                </a:solidFill>
                <a:latin typeface="Times New Roman"/>
                <a:cs typeface="Times New Roman"/>
              </a:rPr>
              <a:t>3/7/2020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761" y="1283969"/>
            <a:ext cx="0" cy="5575300"/>
          </a:xfrm>
          <a:custGeom>
            <a:avLst/>
            <a:gdLst/>
            <a:ahLst/>
            <a:cxnLst/>
            <a:rect l="l" t="t" r="r" b="b"/>
            <a:pathLst>
              <a:path h="5575300">
                <a:moveTo>
                  <a:pt x="0" y="0"/>
                </a:moveTo>
                <a:lnTo>
                  <a:pt x="0" y="5574790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761" y="76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71244" y="0"/>
            <a:ext cx="59690" cy="6859270"/>
            <a:chOff x="47244" y="0"/>
            <a:chExt cx="59690" cy="6859270"/>
          </a:xfrm>
        </p:grpSpPr>
        <p:sp>
          <p:nvSpPr>
            <p:cNvPr id="5" name="object 5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363200" y="0"/>
            <a:ext cx="304800" cy="6858000"/>
            <a:chOff x="8839200" y="0"/>
            <a:chExt cx="304800" cy="6858000"/>
          </a:xfrm>
        </p:grpSpPr>
        <p:sp>
          <p:nvSpPr>
            <p:cNvPr id="8" name="object 8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1283970"/>
                  </a:moveTo>
                  <a:lnTo>
                    <a:pt x="0" y="6857998"/>
                  </a:lnTo>
                </a:path>
                <a:path h="6858000">
                  <a:moveTo>
                    <a:pt x="0" y="0"/>
                  </a:moveTo>
                  <a:lnTo>
                    <a:pt x="0" y="915162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680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44" y="4419"/>
                </a:lnTo>
                <a:lnTo>
                  <a:pt x="178561" y="17157"/>
                </a:lnTo>
                <a:lnTo>
                  <a:pt x="135890" y="37452"/>
                </a:lnTo>
                <a:lnTo>
                  <a:pt x="97535" y="64515"/>
                </a:lnTo>
                <a:lnTo>
                  <a:pt x="64516" y="97574"/>
                </a:lnTo>
                <a:lnTo>
                  <a:pt x="37465" y="135864"/>
                </a:lnTo>
                <a:lnTo>
                  <a:pt x="17145" y="178600"/>
                </a:lnTo>
                <a:lnTo>
                  <a:pt x="4445" y="225005"/>
                </a:lnTo>
                <a:lnTo>
                  <a:pt x="0" y="274319"/>
                </a:lnTo>
                <a:lnTo>
                  <a:pt x="4445" y="323634"/>
                </a:lnTo>
                <a:lnTo>
                  <a:pt x="17145" y="370039"/>
                </a:lnTo>
                <a:lnTo>
                  <a:pt x="37465" y="412775"/>
                </a:lnTo>
                <a:lnTo>
                  <a:pt x="64516" y="451053"/>
                </a:lnTo>
                <a:lnTo>
                  <a:pt x="97535" y="484123"/>
                </a:lnTo>
                <a:lnTo>
                  <a:pt x="135890" y="511187"/>
                </a:lnTo>
                <a:lnTo>
                  <a:pt x="178561" y="531482"/>
                </a:lnTo>
                <a:lnTo>
                  <a:pt x="225044" y="544220"/>
                </a:lnTo>
                <a:lnTo>
                  <a:pt x="274320" y="548640"/>
                </a:lnTo>
                <a:lnTo>
                  <a:pt x="323596" y="544220"/>
                </a:lnTo>
                <a:lnTo>
                  <a:pt x="370077" y="531482"/>
                </a:lnTo>
                <a:lnTo>
                  <a:pt x="412750" y="511187"/>
                </a:lnTo>
                <a:lnTo>
                  <a:pt x="451103" y="484123"/>
                </a:lnTo>
                <a:lnTo>
                  <a:pt x="484124" y="451053"/>
                </a:lnTo>
                <a:lnTo>
                  <a:pt x="511175" y="412775"/>
                </a:lnTo>
                <a:lnTo>
                  <a:pt x="531495" y="370039"/>
                </a:lnTo>
                <a:lnTo>
                  <a:pt x="544195" y="323634"/>
                </a:lnTo>
                <a:lnTo>
                  <a:pt x="548640" y="274319"/>
                </a:lnTo>
                <a:lnTo>
                  <a:pt x="544195" y="225005"/>
                </a:lnTo>
                <a:lnTo>
                  <a:pt x="531495" y="178600"/>
                </a:lnTo>
                <a:lnTo>
                  <a:pt x="511175" y="135864"/>
                </a:lnTo>
                <a:lnTo>
                  <a:pt x="484124" y="97574"/>
                </a:lnTo>
                <a:lnTo>
                  <a:pt x="451103" y="64515"/>
                </a:lnTo>
                <a:lnTo>
                  <a:pt x="412750" y="37452"/>
                </a:lnTo>
                <a:lnTo>
                  <a:pt x="370077" y="17157"/>
                </a:lnTo>
                <a:lnTo>
                  <a:pt x="323596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C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502563" y="0"/>
            <a:ext cx="7992109" cy="5791200"/>
            <a:chOff x="978562" y="0"/>
            <a:chExt cx="7992109" cy="57912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562" y="0"/>
              <a:ext cx="3140059" cy="54105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6511" y="152400"/>
              <a:ext cx="4343399" cy="563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21474" y="915161"/>
              <a:ext cx="1736089" cy="368935"/>
            </a:xfrm>
            <a:custGeom>
              <a:avLst/>
              <a:gdLst/>
              <a:ahLst/>
              <a:cxnLst/>
              <a:rect l="l" t="t" r="r" b="b"/>
              <a:pathLst>
                <a:path w="1736090" h="368934">
                  <a:moveTo>
                    <a:pt x="1735835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735835" y="368808"/>
                  </a:lnTo>
                  <a:lnTo>
                    <a:pt x="1735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21474" y="915161"/>
              <a:ext cx="1736089" cy="368935"/>
            </a:xfrm>
            <a:custGeom>
              <a:avLst/>
              <a:gdLst/>
              <a:ahLst/>
              <a:cxnLst/>
              <a:rect l="l" t="t" r="r" b="b"/>
              <a:pathLst>
                <a:path w="1736090" h="368934">
                  <a:moveTo>
                    <a:pt x="0" y="368808"/>
                  </a:moveTo>
                  <a:lnTo>
                    <a:pt x="1735835" y="368808"/>
                  </a:lnTo>
                  <a:lnTo>
                    <a:pt x="1735835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24342" y="940053"/>
            <a:ext cx="1505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Obturator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54874" y="1246645"/>
            <a:ext cx="1903095" cy="2780665"/>
            <a:chOff x="6230873" y="1246644"/>
            <a:chExt cx="1903095" cy="278066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1275" y="1246644"/>
              <a:ext cx="972324" cy="5090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373746" y="1265936"/>
              <a:ext cx="721995" cy="292100"/>
            </a:xfrm>
            <a:custGeom>
              <a:avLst/>
              <a:gdLst/>
              <a:ahLst/>
              <a:cxnLst/>
              <a:rect l="l" t="t" r="r" b="b"/>
              <a:pathLst>
                <a:path w="721995" h="292100">
                  <a:moveTo>
                    <a:pt x="121729" y="127698"/>
                  </a:moveTo>
                  <a:lnTo>
                    <a:pt x="114684" y="129547"/>
                  </a:lnTo>
                  <a:lnTo>
                    <a:pt x="108711" y="134112"/>
                  </a:lnTo>
                  <a:lnTo>
                    <a:pt x="0" y="258317"/>
                  </a:lnTo>
                  <a:lnTo>
                    <a:pt x="161544" y="291718"/>
                  </a:lnTo>
                  <a:lnTo>
                    <a:pt x="169165" y="291774"/>
                  </a:lnTo>
                  <a:lnTo>
                    <a:pt x="175942" y="289020"/>
                  </a:lnTo>
                  <a:lnTo>
                    <a:pt x="181171" y="283932"/>
                  </a:lnTo>
                  <a:lnTo>
                    <a:pt x="184150" y="276987"/>
                  </a:lnTo>
                  <a:lnTo>
                    <a:pt x="184185" y="269438"/>
                  </a:lnTo>
                  <a:lnTo>
                    <a:pt x="182099" y="264413"/>
                  </a:lnTo>
                  <a:lnTo>
                    <a:pt x="41909" y="264413"/>
                  </a:lnTo>
                  <a:lnTo>
                    <a:pt x="29845" y="228218"/>
                  </a:lnTo>
                  <a:lnTo>
                    <a:pt x="96631" y="205798"/>
                  </a:lnTo>
                  <a:lnTo>
                    <a:pt x="137413" y="159258"/>
                  </a:lnTo>
                  <a:lnTo>
                    <a:pt x="141134" y="152711"/>
                  </a:lnTo>
                  <a:lnTo>
                    <a:pt x="142033" y="145462"/>
                  </a:lnTo>
                  <a:lnTo>
                    <a:pt x="140146" y="138380"/>
                  </a:lnTo>
                  <a:lnTo>
                    <a:pt x="135508" y="132334"/>
                  </a:lnTo>
                  <a:lnTo>
                    <a:pt x="128964" y="128611"/>
                  </a:lnTo>
                  <a:lnTo>
                    <a:pt x="121729" y="127698"/>
                  </a:lnTo>
                  <a:close/>
                </a:path>
                <a:path w="721995" h="292100">
                  <a:moveTo>
                    <a:pt x="96631" y="205798"/>
                  </a:moveTo>
                  <a:lnTo>
                    <a:pt x="29845" y="228218"/>
                  </a:lnTo>
                  <a:lnTo>
                    <a:pt x="41909" y="264413"/>
                  </a:lnTo>
                  <a:lnTo>
                    <a:pt x="58549" y="258825"/>
                  </a:lnTo>
                  <a:lnTo>
                    <a:pt x="50164" y="258825"/>
                  </a:lnTo>
                  <a:lnTo>
                    <a:pt x="39750" y="227584"/>
                  </a:lnTo>
                  <a:lnTo>
                    <a:pt x="77541" y="227584"/>
                  </a:lnTo>
                  <a:lnTo>
                    <a:pt x="96631" y="205798"/>
                  </a:lnTo>
                  <a:close/>
                </a:path>
                <a:path w="721995" h="292100">
                  <a:moveTo>
                    <a:pt x="108828" y="241941"/>
                  </a:moveTo>
                  <a:lnTo>
                    <a:pt x="41909" y="264413"/>
                  </a:lnTo>
                  <a:lnTo>
                    <a:pt x="182099" y="264413"/>
                  </a:lnTo>
                  <a:lnTo>
                    <a:pt x="181387" y="262699"/>
                  </a:lnTo>
                  <a:lnTo>
                    <a:pt x="176256" y="257484"/>
                  </a:lnTo>
                  <a:lnTo>
                    <a:pt x="169291" y="254508"/>
                  </a:lnTo>
                  <a:lnTo>
                    <a:pt x="108828" y="241941"/>
                  </a:lnTo>
                  <a:close/>
                </a:path>
                <a:path w="721995" h="292100">
                  <a:moveTo>
                    <a:pt x="39750" y="227584"/>
                  </a:moveTo>
                  <a:lnTo>
                    <a:pt x="50164" y="258825"/>
                  </a:lnTo>
                  <a:lnTo>
                    <a:pt x="71719" y="234228"/>
                  </a:lnTo>
                  <a:lnTo>
                    <a:pt x="39750" y="227584"/>
                  </a:lnTo>
                  <a:close/>
                </a:path>
                <a:path w="721995" h="292100">
                  <a:moveTo>
                    <a:pt x="71719" y="234228"/>
                  </a:moveTo>
                  <a:lnTo>
                    <a:pt x="50164" y="258825"/>
                  </a:lnTo>
                  <a:lnTo>
                    <a:pt x="58549" y="258825"/>
                  </a:lnTo>
                  <a:lnTo>
                    <a:pt x="108828" y="241941"/>
                  </a:lnTo>
                  <a:lnTo>
                    <a:pt x="71719" y="234228"/>
                  </a:lnTo>
                  <a:close/>
                </a:path>
                <a:path w="721995" h="292100">
                  <a:moveTo>
                    <a:pt x="709676" y="0"/>
                  </a:moveTo>
                  <a:lnTo>
                    <a:pt x="96631" y="205798"/>
                  </a:lnTo>
                  <a:lnTo>
                    <a:pt x="71719" y="234228"/>
                  </a:lnTo>
                  <a:lnTo>
                    <a:pt x="108828" y="241941"/>
                  </a:lnTo>
                  <a:lnTo>
                    <a:pt x="721868" y="36067"/>
                  </a:lnTo>
                  <a:lnTo>
                    <a:pt x="709676" y="0"/>
                  </a:lnTo>
                  <a:close/>
                </a:path>
                <a:path w="721995" h="292100">
                  <a:moveTo>
                    <a:pt x="77541" y="227584"/>
                  </a:moveTo>
                  <a:lnTo>
                    <a:pt x="39750" y="227584"/>
                  </a:lnTo>
                  <a:lnTo>
                    <a:pt x="71719" y="234228"/>
                  </a:lnTo>
                  <a:lnTo>
                    <a:pt x="77541" y="227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0873" y="3658362"/>
              <a:ext cx="1567180" cy="368935"/>
            </a:xfrm>
            <a:custGeom>
              <a:avLst/>
              <a:gdLst/>
              <a:ahLst/>
              <a:cxnLst/>
              <a:rect l="l" t="t" r="r" b="b"/>
              <a:pathLst>
                <a:path w="1567179" h="368935">
                  <a:moveTo>
                    <a:pt x="156667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566672" y="368807"/>
                  </a:lnTo>
                  <a:lnTo>
                    <a:pt x="156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754873" y="3658362"/>
            <a:ext cx="1567180" cy="315471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Femoral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89877" y="3240012"/>
            <a:ext cx="421005" cy="671195"/>
            <a:chOff x="5865876" y="3240011"/>
            <a:chExt cx="421005" cy="67119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5876" y="3240011"/>
              <a:ext cx="420674" cy="6705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49772" y="3429635"/>
              <a:ext cx="199390" cy="420370"/>
            </a:xfrm>
            <a:custGeom>
              <a:avLst/>
              <a:gdLst/>
              <a:ahLst/>
              <a:cxnLst/>
              <a:rect l="l" t="t" r="r" b="b"/>
              <a:pathLst>
                <a:path w="199389" h="420370">
                  <a:moveTo>
                    <a:pt x="54791" y="70946"/>
                  </a:moveTo>
                  <a:lnTo>
                    <a:pt x="48221" y="108188"/>
                  </a:lnTo>
                  <a:lnTo>
                    <a:pt x="163194" y="419988"/>
                  </a:lnTo>
                  <a:lnTo>
                    <a:pt x="199008" y="406781"/>
                  </a:lnTo>
                  <a:lnTo>
                    <a:pt x="83928" y="94972"/>
                  </a:lnTo>
                  <a:lnTo>
                    <a:pt x="54791" y="70946"/>
                  </a:lnTo>
                  <a:close/>
                </a:path>
                <a:path w="199389" h="420370">
                  <a:moveTo>
                    <a:pt x="28701" y="0"/>
                  </a:moveTo>
                  <a:lnTo>
                    <a:pt x="0" y="162560"/>
                  </a:lnTo>
                  <a:lnTo>
                    <a:pt x="150" y="170082"/>
                  </a:lnTo>
                  <a:lnTo>
                    <a:pt x="3111" y="176736"/>
                  </a:lnTo>
                  <a:lnTo>
                    <a:pt x="8358" y="181794"/>
                  </a:lnTo>
                  <a:lnTo>
                    <a:pt x="15366" y="184531"/>
                  </a:lnTo>
                  <a:lnTo>
                    <a:pt x="22963" y="184380"/>
                  </a:lnTo>
                  <a:lnTo>
                    <a:pt x="29654" y="181419"/>
                  </a:lnTo>
                  <a:lnTo>
                    <a:pt x="34726" y="176172"/>
                  </a:lnTo>
                  <a:lnTo>
                    <a:pt x="37464" y="169163"/>
                  </a:lnTo>
                  <a:lnTo>
                    <a:pt x="48221" y="108188"/>
                  </a:lnTo>
                  <a:lnTo>
                    <a:pt x="23875" y="42163"/>
                  </a:lnTo>
                  <a:lnTo>
                    <a:pt x="59562" y="28955"/>
                  </a:lnTo>
                  <a:lnTo>
                    <a:pt x="63785" y="28955"/>
                  </a:lnTo>
                  <a:lnTo>
                    <a:pt x="28701" y="0"/>
                  </a:lnTo>
                  <a:close/>
                </a:path>
                <a:path w="199389" h="420370">
                  <a:moveTo>
                    <a:pt x="63785" y="28955"/>
                  </a:moveTo>
                  <a:lnTo>
                    <a:pt x="59562" y="28955"/>
                  </a:lnTo>
                  <a:lnTo>
                    <a:pt x="83928" y="94972"/>
                  </a:lnTo>
                  <a:lnTo>
                    <a:pt x="131699" y="134365"/>
                  </a:lnTo>
                  <a:lnTo>
                    <a:pt x="138386" y="137951"/>
                  </a:lnTo>
                  <a:lnTo>
                    <a:pt x="145668" y="138668"/>
                  </a:lnTo>
                  <a:lnTo>
                    <a:pt x="152665" y="136598"/>
                  </a:lnTo>
                  <a:lnTo>
                    <a:pt x="158495" y="131825"/>
                  </a:lnTo>
                  <a:lnTo>
                    <a:pt x="162081" y="125138"/>
                  </a:lnTo>
                  <a:lnTo>
                    <a:pt x="162798" y="117856"/>
                  </a:lnTo>
                  <a:lnTo>
                    <a:pt x="160728" y="110859"/>
                  </a:lnTo>
                  <a:lnTo>
                    <a:pt x="155955" y="105028"/>
                  </a:lnTo>
                  <a:lnTo>
                    <a:pt x="63785" y="28955"/>
                  </a:lnTo>
                  <a:close/>
                </a:path>
                <a:path w="199389" h="420370">
                  <a:moveTo>
                    <a:pt x="59562" y="28955"/>
                  </a:moveTo>
                  <a:lnTo>
                    <a:pt x="23875" y="42163"/>
                  </a:lnTo>
                  <a:lnTo>
                    <a:pt x="48221" y="108188"/>
                  </a:lnTo>
                  <a:lnTo>
                    <a:pt x="54791" y="70946"/>
                  </a:lnTo>
                  <a:lnTo>
                    <a:pt x="29590" y="50164"/>
                  </a:lnTo>
                  <a:lnTo>
                    <a:pt x="60451" y="38862"/>
                  </a:lnTo>
                  <a:lnTo>
                    <a:pt x="63219" y="38862"/>
                  </a:lnTo>
                  <a:lnTo>
                    <a:pt x="59562" y="28955"/>
                  </a:lnTo>
                  <a:close/>
                </a:path>
                <a:path w="199389" h="420370">
                  <a:moveTo>
                    <a:pt x="63219" y="38862"/>
                  </a:moveTo>
                  <a:lnTo>
                    <a:pt x="60451" y="38862"/>
                  </a:lnTo>
                  <a:lnTo>
                    <a:pt x="54791" y="70946"/>
                  </a:lnTo>
                  <a:lnTo>
                    <a:pt x="83928" y="94972"/>
                  </a:lnTo>
                  <a:lnTo>
                    <a:pt x="63219" y="38862"/>
                  </a:lnTo>
                  <a:close/>
                </a:path>
                <a:path w="199389" h="420370">
                  <a:moveTo>
                    <a:pt x="60451" y="38862"/>
                  </a:moveTo>
                  <a:lnTo>
                    <a:pt x="29590" y="50164"/>
                  </a:lnTo>
                  <a:lnTo>
                    <a:pt x="54791" y="70946"/>
                  </a:lnTo>
                  <a:lnTo>
                    <a:pt x="60451" y="38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4647" y="1828191"/>
            <a:ext cx="4367784" cy="44095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36420" y="1732783"/>
            <a:ext cx="3228340" cy="4653280"/>
            <a:chOff x="312420" y="1732783"/>
            <a:chExt cx="3228340" cy="4653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732783"/>
              <a:ext cx="3227832" cy="4652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4" y="1754124"/>
              <a:ext cx="3131820" cy="45552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9664" y="1754124"/>
              <a:ext cx="3131820" cy="4555490"/>
            </a:xfrm>
            <a:custGeom>
              <a:avLst/>
              <a:gdLst/>
              <a:ahLst/>
              <a:cxnLst/>
              <a:rect l="l" t="t" r="r" b="b"/>
              <a:pathLst>
                <a:path w="3131820" h="4555490">
                  <a:moveTo>
                    <a:pt x="3131820" y="0"/>
                  </a:moveTo>
                  <a:lnTo>
                    <a:pt x="0" y="0"/>
                  </a:lnTo>
                  <a:lnTo>
                    <a:pt x="0" y="4555236"/>
                  </a:lnTo>
                  <a:lnTo>
                    <a:pt x="3131820" y="4555236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664" y="1754124"/>
              <a:ext cx="3131820" cy="4555490"/>
            </a:xfrm>
            <a:custGeom>
              <a:avLst/>
              <a:gdLst/>
              <a:ahLst/>
              <a:cxnLst/>
              <a:rect l="l" t="t" r="r" b="b"/>
              <a:pathLst>
                <a:path w="3131820" h="4555490">
                  <a:moveTo>
                    <a:pt x="0" y="4555236"/>
                  </a:moveTo>
                  <a:lnTo>
                    <a:pt x="3131820" y="4555236"/>
                  </a:lnTo>
                  <a:lnTo>
                    <a:pt x="3131820" y="0"/>
                  </a:lnTo>
                  <a:lnTo>
                    <a:pt x="0" y="0"/>
                  </a:lnTo>
                  <a:lnTo>
                    <a:pt x="0" y="4555236"/>
                  </a:lnTo>
                  <a:close/>
                </a:path>
              </a:pathLst>
            </a:custGeom>
            <a:ln w="12192">
              <a:solidFill>
                <a:srgbClr val="FA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21535" y="1768857"/>
            <a:ext cx="2858770" cy="4473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ctr">
              <a:lnSpc>
                <a:spcPts val="1639"/>
              </a:lnSpc>
              <a:spcBef>
                <a:spcPts val="105"/>
              </a:spcBef>
            </a:pP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neck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may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break</a:t>
            </a:r>
            <a:endParaRPr sz="1400">
              <a:latin typeface="Times New Roman"/>
              <a:cs typeface="Times New Roman"/>
            </a:endParaRPr>
          </a:p>
          <a:p>
            <a:pPr marL="3810" algn="ctr">
              <a:lnSpc>
                <a:spcPts val="1555"/>
              </a:lnSpc>
            </a:pPr>
            <a:r>
              <a:rPr sz="1400" spc="-15" dirty="0">
                <a:latin typeface="Times New Roman"/>
                <a:cs typeface="Times New Roman"/>
              </a:rPr>
              <a:t>1-immediately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beneath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head</a:t>
            </a:r>
            <a:endParaRPr sz="1400">
              <a:latin typeface="Times New Roman"/>
              <a:cs typeface="Times New Roman"/>
            </a:endParaRPr>
          </a:p>
          <a:p>
            <a:pPr marL="1270" algn="ctr">
              <a:lnSpc>
                <a:spcPts val="5675"/>
              </a:lnSpc>
            </a:pPr>
            <a:r>
              <a:rPr sz="4800" b="1" spc="-5" dirty="0">
                <a:latin typeface="Times New Roman"/>
                <a:cs typeface="Times New Roman"/>
              </a:rPr>
              <a:t>subcapital</a:t>
            </a:r>
            <a:endParaRPr sz="4800">
              <a:latin typeface="Times New Roman"/>
              <a:cs typeface="Times New Roman"/>
            </a:endParaRPr>
          </a:p>
          <a:p>
            <a:pPr marR="31750" algn="ctr">
              <a:lnSpc>
                <a:spcPts val="1590"/>
              </a:lnSpc>
              <a:spcBef>
                <a:spcPts val="135"/>
              </a:spcBef>
            </a:pPr>
            <a:r>
              <a:rPr sz="1400" spc="-10" dirty="0">
                <a:latin typeface="Times New Roman"/>
                <a:cs typeface="Times New Roman"/>
              </a:rPr>
              <a:t>2-near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its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midpoint</a:t>
            </a:r>
            <a:endParaRPr sz="1400">
              <a:latin typeface="Times New Roman"/>
              <a:cs typeface="Times New Roman"/>
            </a:endParaRPr>
          </a:p>
          <a:p>
            <a:pPr marR="123825" algn="ctr">
              <a:lnSpc>
                <a:spcPts val="5670"/>
              </a:lnSpc>
            </a:pPr>
            <a:r>
              <a:rPr sz="4800" dirty="0">
                <a:latin typeface="Times New Roman"/>
                <a:cs typeface="Times New Roman"/>
              </a:rPr>
              <a:t>cervical</a:t>
            </a:r>
            <a:endParaRPr sz="4800">
              <a:latin typeface="Times New Roman"/>
              <a:cs typeface="Times New Roman"/>
            </a:endParaRPr>
          </a:p>
          <a:p>
            <a:pPr marL="4445" algn="ctr">
              <a:lnSpc>
                <a:spcPts val="1550"/>
              </a:lnSpc>
              <a:spcBef>
                <a:spcPts val="135"/>
              </a:spcBef>
            </a:pPr>
            <a:r>
              <a:rPr sz="1400" spc="-15" dirty="0">
                <a:latin typeface="Times New Roman"/>
                <a:cs typeface="Times New Roman"/>
              </a:rPr>
              <a:t>3-adjacent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trochanters</a:t>
            </a:r>
            <a:endParaRPr sz="1400">
              <a:latin typeface="Times New Roman"/>
              <a:cs typeface="Times New Roman"/>
            </a:endParaRPr>
          </a:p>
          <a:p>
            <a:pPr marL="3810" algn="ctr">
              <a:lnSpc>
                <a:spcPts val="7070"/>
              </a:lnSpc>
            </a:pPr>
            <a:r>
              <a:rPr sz="6000" dirty="0">
                <a:latin typeface="Times New Roman"/>
                <a:cs typeface="Times New Roman"/>
              </a:rPr>
              <a:t>basal</a:t>
            </a:r>
            <a:endParaRPr sz="6000">
              <a:latin typeface="Times New Roman"/>
              <a:cs typeface="Times New Roman"/>
            </a:endParaRPr>
          </a:p>
          <a:p>
            <a:pPr marL="3810" algn="ctr">
              <a:spcBef>
                <a:spcPts val="370"/>
              </a:spcBef>
            </a:pPr>
            <a:r>
              <a:rPr sz="1400" spc="-10" dirty="0">
                <a:latin typeface="Times New Roman"/>
                <a:cs typeface="Times New Roman"/>
              </a:rPr>
              <a:t>4</a:t>
            </a:r>
            <a:r>
              <a:rPr sz="1400" spc="-15" dirty="0">
                <a:latin typeface="Times New Roman"/>
                <a:cs typeface="Times New Roman"/>
              </a:rPr>
              <a:t>-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spc="-2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frac</a:t>
            </a:r>
            <a:r>
              <a:rPr sz="1400" spc="-10" dirty="0">
                <a:latin typeface="Times New Roman"/>
                <a:cs typeface="Times New Roman"/>
              </a:rPr>
              <a:t>tu</a:t>
            </a:r>
            <a:r>
              <a:rPr sz="1400" spc="-2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line</a:t>
            </a:r>
            <a:endParaRPr sz="1400">
              <a:latin typeface="Times New Roman"/>
              <a:cs typeface="Times New Roman"/>
            </a:endParaRPr>
          </a:p>
          <a:p>
            <a:pPr marL="62865" marR="55244" algn="ctr">
              <a:lnSpc>
                <a:spcPts val="1600"/>
              </a:lnSpc>
              <a:spcBef>
                <a:spcPts val="120"/>
              </a:spcBef>
            </a:pPr>
            <a:r>
              <a:rPr sz="1400" spc="-25" dirty="0">
                <a:latin typeface="Times New Roman"/>
                <a:cs typeface="Times New Roman"/>
              </a:rPr>
              <a:t>may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between,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along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just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below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spc="-15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h</a:t>
            </a:r>
            <a:r>
              <a:rPr sz="1400" spc="-15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nt</a:t>
            </a:r>
            <a:r>
              <a:rPr sz="1400" spc="-15" dirty="0">
                <a:latin typeface="Times New Roman"/>
                <a:cs typeface="Times New Roman"/>
              </a:rPr>
              <a:t>er</a:t>
            </a:r>
            <a:r>
              <a:rPr sz="140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4285"/>
              </a:lnSpc>
            </a:pPr>
            <a:r>
              <a:rPr sz="3600" b="1" spc="-25" dirty="0">
                <a:latin typeface="Times New Roman"/>
                <a:cs typeface="Times New Roman"/>
              </a:rPr>
              <a:t>pretrochanteic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1452" y="289560"/>
            <a:ext cx="4572000" cy="1050929"/>
          </a:xfrm>
          <a:prstGeom prst="rect">
            <a:avLst/>
          </a:prstGeom>
          <a:solidFill>
            <a:srgbClr val="FFF39D"/>
          </a:solidFill>
          <a:ln w="12192">
            <a:solidFill>
              <a:srgbClr val="FAC7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26060" marR="256540" algn="ctr">
              <a:lnSpc>
                <a:spcPts val="2100"/>
              </a:lnSpc>
              <a:spcBef>
                <a:spcPts val="295"/>
              </a:spcBef>
            </a:pP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femur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common</a:t>
            </a:r>
            <a:r>
              <a:rPr spc="-5" dirty="0">
                <a:latin typeface="Times New Roman"/>
                <a:cs typeface="Times New Roman"/>
              </a:rPr>
              <a:t> site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frac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  <a:p>
            <a:pPr marR="40005" algn="ctr">
              <a:lnSpc>
                <a:spcPts val="3690"/>
              </a:lnSpc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3200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elderly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32789" y="0"/>
            <a:ext cx="3470275" cy="1836420"/>
            <a:chOff x="208788" y="0"/>
            <a:chExt cx="3470275" cy="18364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508" y="9144"/>
              <a:ext cx="3383279" cy="1732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788" y="0"/>
              <a:ext cx="3470148" cy="1836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641" y="37084"/>
              <a:ext cx="3292856" cy="16426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2641" y="37084"/>
              <a:ext cx="3293110" cy="1642745"/>
            </a:xfrm>
            <a:custGeom>
              <a:avLst/>
              <a:gdLst/>
              <a:ahLst/>
              <a:cxnLst/>
              <a:rect l="l" t="t" r="r" b="b"/>
              <a:pathLst>
                <a:path w="3293110" h="1642745">
                  <a:moveTo>
                    <a:pt x="0" y="1301242"/>
                  </a:moveTo>
                  <a:lnTo>
                    <a:pt x="3151886" y="0"/>
                  </a:lnTo>
                  <a:lnTo>
                    <a:pt x="3292856" y="341376"/>
                  </a:lnTo>
                  <a:lnTo>
                    <a:pt x="140931" y="1642618"/>
                  </a:lnTo>
                  <a:lnTo>
                    <a:pt x="0" y="13012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606" y="1339802"/>
              <a:ext cx="284175" cy="1989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969" y="237109"/>
              <a:ext cx="2599918" cy="115150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8005" y="1"/>
            <a:ext cx="7911465" cy="6270625"/>
            <a:chOff x="794004" y="0"/>
            <a:chExt cx="7911465" cy="6270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004" y="199644"/>
              <a:ext cx="7525511" cy="5760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9820" y="6054999"/>
              <a:ext cx="4187952" cy="1201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1" y="1682496"/>
              <a:ext cx="2557272" cy="2761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6708" y="1719071"/>
              <a:ext cx="2435351" cy="2638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16708" y="1719071"/>
              <a:ext cx="2435860" cy="2637790"/>
            </a:xfrm>
            <a:custGeom>
              <a:avLst/>
              <a:gdLst/>
              <a:ahLst/>
              <a:cxnLst/>
              <a:rect l="l" t="t" r="r" b="b"/>
              <a:pathLst>
                <a:path w="2435860" h="2637790">
                  <a:moveTo>
                    <a:pt x="0" y="2171319"/>
                  </a:moveTo>
                  <a:lnTo>
                    <a:pt x="1902841" y="0"/>
                  </a:lnTo>
                  <a:lnTo>
                    <a:pt x="2435352" y="466343"/>
                  </a:lnTo>
                  <a:lnTo>
                    <a:pt x="532384" y="2637790"/>
                  </a:lnTo>
                  <a:lnTo>
                    <a:pt x="0" y="2171319"/>
                  </a:lnTo>
                  <a:close/>
                </a:path>
              </a:pathLst>
            </a:custGeom>
            <a:ln w="12192">
              <a:solidFill>
                <a:srgbClr val="B80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7312" y="3559555"/>
              <a:ext cx="572770" cy="584200"/>
            </a:xfrm>
            <a:custGeom>
              <a:avLst/>
              <a:gdLst/>
              <a:ahLst/>
              <a:cxnLst/>
              <a:rect l="l" t="t" r="r" b="b"/>
              <a:pathLst>
                <a:path w="572770" h="584200">
                  <a:moveTo>
                    <a:pt x="81026" y="330200"/>
                  </a:moveTo>
                  <a:lnTo>
                    <a:pt x="79756" y="317500"/>
                  </a:lnTo>
                  <a:lnTo>
                    <a:pt x="77089" y="304800"/>
                  </a:lnTo>
                  <a:lnTo>
                    <a:pt x="72898" y="304800"/>
                  </a:lnTo>
                  <a:lnTo>
                    <a:pt x="67310" y="292100"/>
                  </a:lnTo>
                  <a:lnTo>
                    <a:pt x="16002" y="292100"/>
                  </a:lnTo>
                  <a:lnTo>
                    <a:pt x="10160" y="304800"/>
                  </a:lnTo>
                  <a:lnTo>
                    <a:pt x="5334" y="304800"/>
                  </a:lnTo>
                  <a:lnTo>
                    <a:pt x="2032" y="317500"/>
                  </a:lnTo>
                  <a:lnTo>
                    <a:pt x="254" y="317500"/>
                  </a:lnTo>
                  <a:lnTo>
                    <a:pt x="0" y="330200"/>
                  </a:lnTo>
                  <a:lnTo>
                    <a:pt x="1270" y="342900"/>
                  </a:lnTo>
                  <a:lnTo>
                    <a:pt x="3937" y="342900"/>
                  </a:lnTo>
                  <a:lnTo>
                    <a:pt x="8128" y="355600"/>
                  </a:lnTo>
                  <a:lnTo>
                    <a:pt x="13716" y="355600"/>
                  </a:lnTo>
                  <a:lnTo>
                    <a:pt x="20193" y="368300"/>
                  </a:lnTo>
                  <a:lnTo>
                    <a:pt x="58547" y="368300"/>
                  </a:lnTo>
                  <a:lnTo>
                    <a:pt x="65151" y="355600"/>
                  </a:lnTo>
                  <a:lnTo>
                    <a:pt x="71120" y="355600"/>
                  </a:lnTo>
                  <a:lnTo>
                    <a:pt x="75819" y="342900"/>
                  </a:lnTo>
                  <a:lnTo>
                    <a:pt x="78994" y="342900"/>
                  </a:lnTo>
                  <a:lnTo>
                    <a:pt x="80772" y="330200"/>
                  </a:lnTo>
                  <a:lnTo>
                    <a:pt x="81026" y="330200"/>
                  </a:lnTo>
                  <a:close/>
                </a:path>
                <a:path w="572770" h="584200">
                  <a:moveTo>
                    <a:pt x="335788" y="482600"/>
                  </a:moveTo>
                  <a:lnTo>
                    <a:pt x="318389" y="469900"/>
                  </a:lnTo>
                  <a:lnTo>
                    <a:pt x="308102" y="482600"/>
                  </a:lnTo>
                  <a:lnTo>
                    <a:pt x="303530" y="482600"/>
                  </a:lnTo>
                  <a:lnTo>
                    <a:pt x="298958" y="495300"/>
                  </a:lnTo>
                  <a:lnTo>
                    <a:pt x="286131" y="495300"/>
                  </a:lnTo>
                  <a:lnTo>
                    <a:pt x="216789" y="431800"/>
                  </a:lnTo>
                  <a:lnTo>
                    <a:pt x="133477" y="355600"/>
                  </a:lnTo>
                  <a:lnTo>
                    <a:pt x="68961" y="431800"/>
                  </a:lnTo>
                  <a:lnTo>
                    <a:pt x="85979" y="457200"/>
                  </a:lnTo>
                  <a:lnTo>
                    <a:pt x="92964" y="444500"/>
                  </a:lnTo>
                  <a:lnTo>
                    <a:pt x="98425" y="431800"/>
                  </a:lnTo>
                  <a:lnTo>
                    <a:pt x="124587" y="431800"/>
                  </a:lnTo>
                  <a:lnTo>
                    <a:pt x="130937" y="444500"/>
                  </a:lnTo>
                  <a:lnTo>
                    <a:pt x="239395" y="533400"/>
                  </a:lnTo>
                  <a:lnTo>
                    <a:pt x="243205" y="546100"/>
                  </a:lnTo>
                  <a:lnTo>
                    <a:pt x="244475" y="546100"/>
                  </a:lnTo>
                  <a:lnTo>
                    <a:pt x="242062" y="558800"/>
                  </a:lnTo>
                  <a:lnTo>
                    <a:pt x="236601" y="558800"/>
                  </a:lnTo>
                  <a:lnTo>
                    <a:pt x="226441" y="571500"/>
                  </a:lnTo>
                  <a:lnTo>
                    <a:pt x="243840" y="584200"/>
                  </a:lnTo>
                  <a:lnTo>
                    <a:pt x="324358" y="495300"/>
                  </a:lnTo>
                  <a:lnTo>
                    <a:pt x="335788" y="482600"/>
                  </a:lnTo>
                  <a:close/>
                </a:path>
                <a:path w="572770" h="584200">
                  <a:moveTo>
                    <a:pt x="572770" y="63500"/>
                  </a:moveTo>
                  <a:lnTo>
                    <a:pt x="530860" y="25400"/>
                  </a:lnTo>
                  <a:lnTo>
                    <a:pt x="500253" y="0"/>
                  </a:lnTo>
                  <a:lnTo>
                    <a:pt x="455295" y="0"/>
                  </a:lnTo>
                  <a:lnTo>
                    <a:pt x="441452" y="12700"/>
                  </a:lnTo>
                  <a:lnTo>
                    <a:pt x="428498" y="12700"/>
                  </a:lnTo>
                  <a:lnTo>
                    <a:pt x="402590" y="50800"/>
                  </a:lnTo>
                  <a:lnTo>
                    <a:pt x="392176" y="88900"/>
                  </a:lnTo>
                  <a:lnTo>
                    <a:pt x="391922" y="101600"/>
                  </a:lnTo>
                  <a:lnTo>
                    <a:pt x="396481" y="139700"/>
                  </a:lnTo>
                  <a:lnTo>
                    <a:pt x="315214" y="139700"/>
                  </a:lnTo>
                  <a:lnTo>
                    <a:pt x="291719" y="177800"/>
                  </a:lnTo>
                  <a:lnTo>
                    <a:pt x="281432" y="215900"/>
                  </a:lnTo>
                  <a:lnTo>
                    <a:pt x="281051" y="228600"/>
                  </a:lnTo>
                  <a:lnTo>
                    <a:pt x="285242" y="266700"/>
                  </a:lnTo>
                  <a:lnTo>
                    <a:pt x="263271" y="241300"/>
                  </a:lnTo>
                  <a:lnTo>
                    <a:pt x="252349" y="241300"/>
                  </a:lnTo>
                  <a:lnTo>
                    <a:pt x="241554" y="228600"/>
                  </a:lnTo>
                  <a:lnTo>
                    <a:pt x="182245" y="304800"/>
                  </a:lnTo>
                  <a:lnTo>
                    <a:pt x="199263" y="317500"/>
                  </a:lnTo>
                  <a:lnTo>
                    <a:pt x="207010" y="317500"/>
                  </a:lnTo>
                  <a:lnTo>
                    <a:pt x="212725" y="304800"/>
                  </a:lnTo>
                  <a:lnTo>
                    <a:pt x="243967" y="304800"/>
                  </a:lnTo>
                  <a:lnTo>
                    <a:pt x="348869" y="406400"/>
                  </a:lnTo>
                  <a:lnTo>
                    <a:pt x="354711" y="406400"/>
                  </a:lnTo>
                  <a:lnTo>
                    <a:pt x="357759" y="419100"/>
                  </a:lnTo>
                  <a:lnTo>
                    <a:pt x="358140" y="419100"/>
                  </a:lnTo>
                  <a:lnTo>
                    <a:pt x="355346" y="431800"/>
                  </a:lnTo>
                  <a:lnTo>
                    <a:pt x="349631" y="431800"/>
                  </a:lnTo>
                  <a:lnTo>
                    <a:pt x="338709" y="444500"/>
                  </a:lnTo>
                  <a:lnTo>
                    <a:pt x="356108" y="457200"/>
                  </a:lnTo>
                  <a:lnTo>
                    <a:pt x="450850" y="355600"/>
                  </a:lnTo>
                  <a:lnTo>
                    <a:pt x="433451" y="342900"/>
                  </a:lnTo>
                  <a:lnTo>
                    <a:pt x="419100" y="355600"/>
                  </a:lnTo>
                  <a:lnTo>
                    <a:pt x="389636" y="355600"/>
                  </a:lnTo>
                  <a:lnTo>
                    <a:pt x="334772" y="304800"/>
                  </a:lnTo>
                  <a:lnTo>
                    <a:pt x="321056" y="292100"/>
                  </a:lnTo>
                  <a:lnTo>
                    <a:pt x="316357" y="279400"/>
                  </a:lnTo>
                  <a:lnTo>
                    <a:pt x="312039" y="279400"/>
                  </a:lnTo>
                  <a:lnTo>
                    <a:pt x="308102" y="266700"/>
                  </a:lnTo>
                  <a:lnTo>
                    <a:pt x="304800" y="266700"/>
                  </a:lnTo>
                  <a:lnTo>
                    <a:pt x="302260" y="254000"/>
                  </a:lnTo>
                  <a:lnTo>
                    <a:pt x="300863" y="241300"/>
                  </a:lnTo>
                  <a:lnTo>
                    <a:pt x="300482" y="241300"/>
                  </a:lnTo>
                  <a:lnTo>
                    <a:pt x="301244" y="228600"/>
                  </a:lnTo>
                  <a:lnTo>
                    <a:pt x="303022" y="228600"/>
                  </a:lnTo>
                  <a:lnTo>
                    <a:pt x="305689" y="215900"/>
                  </a:lnTo>
                  <a:lnTo>
                    <a:pt x="309245" y="215900"/>
                  </a:lnTo>
                  <a:lnTo>
                    <a:pt x="313690" y="203200"/>
                  </a:lnTo>
                  <a:lnTo>
                    <a:pt x="320421" y="203200"/>
                  </a:lnTo>
                  <a:lnTo>
                    <a:pt x="327787" y="190500"/>
                  </a:lnTo>
                  <a:lnTo>
                    <a:pt x="363728" y="190500"/>
                  </a:lnTo>
                  <a:lnTo>
                    <a:pt x="373126" y="203200"/>
                  </a:lnTo>
                  <a:lnTo>
                    <a:pt x="382524" y="203200"/>
                  </a:lnTo>
                  <a:lnTo>
                    <a:pt x="466471" y="279400"/>
                  </a:lnTo>
                  <a:lnTo>
                    <a:pt x="469138" y="292100"/>
                  </a:lnTo>
                  <a:lnTo>
                    <a:pt x="469519" y="292100"/>
                  </a:lnTo>
                  <a:lnTo>
                    <a:pt x="466852" y="304800"/>
                  </a:lnTo>
                  <a:lnTo>
                    <a:pt x="450596" y="317500"/>
                  </a:lnTo>
                  <a:lnTo>
                    <a:pt x="467995" y="330200"/>
                  </a:lnTo>
                  <a:lnTo>
                    <a:pt x="562102" y="228600"/>
                  </a:lnTo>
                  <a:lnTo>
                    <a:pt x="506095" y="228600"/>
                  </a:lnTo>
                  <a:lnTo>
                    <a:pt x="465074" y="190500"/>
                  </a:lnTo>
                  <a:lnTo>
                    <a:pt x="437756" y="165100"/>
                  </a:lnTo>
                  <a:lnTo>
                    <a:pt x="431673" y="165100"/>
                  </a:lnTo>
                  <a:lnTo>
                    <a:pt x="426212" y="152400"/>
                  </a:lnTo>
                  <a:lnTo>
                    <a:pt x="421386" y="152400"/>
                  </a:lnTo>
                  <a:lnTo>
                    <a:pt x="417322" y="139700"/>
                  </a:lnTo>
                  <a:lnTo>
                    <a:pt x="414147" y="127000"/>
                  </a:lnTo>
                  <a:lnTo>
                    <a:pt x="412115" y="127000"/>
                  </a:lnTo>
                  <a:lnTo>
                    <a:pt x="411353" y="114300"/>
                  </a:lnTo>
                  <a:lnTo>
                    <a:pt x="411861" y="101600"/>
                  </a:lnTo>
                  <a:lnTo>
                    <a:pt x="413512" y="101600"/>
                  </a:lnTo>
                  <a:lnTo>
                    <a:pt x="416293" y="88900"/>
                  </a:lnTo>
                  <a:lnTo>
                    <a:pt x="420230" y="88900"/>
                  </a:lnTo>
                  <a:lnTo>
                    <a:pt x="425323" y="76200"/>
                  </a:lnTo>
                  <a:lnTo>
                    <a:pt x="432308" y="76200"/>
                  </a:lnTo>
                  <a:lnTo>
                    <a:pt x="439928" y="63500"/>
                  </a:lnTo>
                  <a:lnTo>
                    <a:pt x="57277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418" y="3623056"/>
              <a:ext cx="196850" cy="165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2432" y="2010155"/>
              <a:ext cx="1632585" cy="1689100"/>
            </a:xfrm>
            <a:custGeom>
              <a:avLst/>
              <a:gdLst/>
              <a:ahLst/>
              <a:cxnLst/>
              <a:rect l="l" t="t" r="r" b="b"/>
              <a:pathLst>
                <a:path w="1632585" h="1689100">
                  <a:moveTo>
                    <a:pt x="71361" y="1689100"/>
                  </a:moveTo>
                  <a:lnTo>
                    <a:pt x="58039" y="1676400"/>
                  </a:lnTo>
                  <a:lnTo>
                    <a:pt x="10541" y="1676400"/>
                  </a:lnTo>
                  <a:lnTo>
                    <a:pt x="0" y="1689100"/>
                  </a:lnTo>
                  <a:lnTo>
                    <a:pt x="71361" y="1689100"/>
                  </a:lnTo>
                  <a:close/>
                </a:path>
                <a:path w="1632585" h="1689100">
                  <a:moveTo>
                    <a:pt x="346837" y="1651000"/>
                  </a:moveTo>
                  <a:lnTo>
                    <a:pt x="329438" y="1638300"/>
                  </a:lnTo>
                  <a:lnTo>
                    <a:pt x="319405" y="1651000"/>
                  </a:lnTo>
                  <a:lnTo>
                    <a:pt x="346837" y="1651000"/>
                  </a:lnTo>
                  <a:close/>
                </a:path>
                <a:path w="1632585" h="1689100">
                  <a:moveTo>
                    <a:pt x="528701" y="1587500"/>
                  </a:moveTo>
                  <a:lnTo>
                    <a:pt x="510794" y="1574800"/>
                  </a:lnTo>
                  <a:lnTo>
                    <a:pt x="504444" y="1574800"/>
                  </a:lnTo>
                  <a:lnTo>
                    <a:pt x="498983" y="1587500"/>
                  </a:lnTo>
                  <a:lnTo>
                    <a:pt x="490855" y="1587500"/>
                  </a:lnTo>
                  <a:lnTo>
                    <a:pt x="486664" y="1600200"/>
                  </a:lnTo>
                  <a:lnTo>
                    <a:pt x="476123" y="1600200"/>
                  </a:lnTo>
                  <a:lnTo>
                    <a:pt x="470281" y="1587500"/>
                  </a:lnTo>
                  <a:lnTo>
                    <a:pt x="399415" y="1524000"/>
                  </a:lnTo>
                  <a:lnTo>
                    <a:pt x="462407" y="1524000"/>
                  </a:lnTo>
                  <a:lnTo>
                    <a:pt x="472440" y="1511300"/>
                  </a:lnTo>
                  <a:lnTo>
                    <a:pt x="481711" y="1511300"/>
                  </a:lnTo>
                  <a:lnTo>
                    <a:pt x="490474" y="1498600"/>
                  </a:lnTo>
                  <a:lnTo>
                    <a:pt x="499999" y="1485900"/>
                  </a:lnTo>
                  <a:lnTo>
                    <a:pt x="507492" y="1473200"/>
                  </a:lnTo>
                  <a:lnTo>
                    <a:pt x="512953" y="1460500"/>
                  </a:lnTo>
                  <a:lnTo>
                    <a:pt x="516509" y="1447800"/>
                  </a:lnTo>
                  <a:lnTo>
                    <a:pt x="517906" y="1435100"/>
                  </a:lnTo>
                  <a:lnTo>
                    <a:pt x="517144" y="1422400"/>
                  </a:lnTo>
                  <a:lnTo>
                    <a:pt x="514096" y="1409700"/>
                  </a:lnTo>
                  <a:lnTo>
                    <a:pt x="509016" y="1384300"/>
                  </a:lnTo>
                  <a:lnTo>
                    <a:pt x="480060" y="1346200"/>
                  </a:lnTo>
                  <a:lnTo>
                    <a:pt x="460121" y="1330172"/>
                  </a:lnTo>
                  <a:lnTo>
                    <a:pt x="460121" y="1460500"/>
                  </a:lnTo>
                  <a:lnTo>
                    <a:pt x="459232" y="1473200"/>
                  </a:lnTo>
                  <a:lnTo>
                    <a:pt x="455803" y="1485900"/>
                  </a:lnTo>
                  <a:lnTo>
                    <a:pt x="449707" y="1498600"/>
                  </a:lnTo>
                  <a:lnTo>
                    <a:pt x="441325" y="1498600"/>
                  </a:lnTo>
                  <a:lnTo>
                    <a:pt x="431165" y="1511300"/>
                  </a:lnTo>
                  <a:lnTo>
                    <a:pt x="390525" y="1511300"/>
                  </a:lnTo>
                  <a:lnTo>
                    <a:pt x="375158" y="1498600"/>
                  </a:lnTo>
                  <a:lnTo>
                    <a:pt x="343027" y="1473200"/>
                  </a:lnTo>
                  <a:lnTo>
                    <a:pt x="307975" y="1435100"/>
                  </a:lnTo>
                  <a:lnTo>
                    <a:pt x="301371" y="1409700"/>
                  </a:lnTo>
                  <a:lnTo>
                    <a:pt x="302387" y="1397000"/>
                  </a:lnTo>
                  <a:lnTo>
                    <a:pt x="306070" y="1384300"/>
                  </a:lnTo>
                  <a:lnTo>
                    <a:pt x="312674" y="1371600"/>
                  </a:lnTo>
                  <a:lnTo>
                    <a:pt x="321818" y="1371600"/>
                  </a:lnTo>
                  <a:lnTo>
                    <a:pt x="332232" y="1358900"/>
                  </a:lnTo>
                  <a:lnTo>
                    <a:pt x="357378" y="1358900"/>
                  </a:lnTo>
                  <a:lnTo>
                    <a:pt x="371348" y="1371600"/>
                  </a:lnTo>
                  <a:lnTo>
                    <a:pt x="385953" y="1371600"/>
                  </a:lnTo>
                  <a:lnTo>
                    <a:pt x="400812" y="1384300"/>
                  </a:lnTo>
                  <a:lnTo>
                    <a:pt x="431546" y="1409700"/>
                  </a:lnTo>
                  <a:lnTo>
                    <a:pt x="443611" y="1422400"/>
                  </a:lnTo>
                  <a:lnTo>
                    <a:pt x="452628" y="1435100"/>
                  </a:lnTo>
                  <a:lnTo>
                    <a:pt x="458343" y="1460500"/>
                  </a:lnTo>
                  <a:lnTo>
                    <a:pt x="460121" y="1460500"/>
                  </a:lnTo>
                  <a:lnTo>
                    <a:pt x="460121" y="1330172"/>
                  </a:lnTo>
                  <a:lnTo>
                    <a:pt x="400558" y="1295400"/>
                  </a:lnTo>
                  <a:lnTo>
                    <a:pt x="358902" y="1295400"/>
                  </a:lnTo>
                  <a:lnTo>
                    <a:pt x="339979" y="1308100"/>
                  </a:lnTo>
                  <a:lnTo>
                    <a:pt x="322834" y="1320800"/>
                  </a:lnTo>
                  <a:lnTo>
                    <a:pt x="307213" y="1333500"/>
                  </a:lnTo>
                  <a:lnTo>
                    <a:pt x="298704" y="1346200"/>
                  </a:lnTo>
                  <a:lnTo>
                    <a:pt x="291973" y="1346200"/>
                  </a:lnTo>
                  <a:lnTo>
                    <a:pt x="286766" y="1358900"/>
                  </a:lnTo>
                  <a:lnTo>
                    <a:pt x="283337" y="1371600"/>
                  </a:lnTo>
                  <a:lnTo>
                    <a:pt x="281432" y="1384300"/>
                  </a:lnTo>
                  <a:lnTo>
                    <a:pt x="281305" y="1397000"/>
                  </a:lnTo>
                  <a:lnTo>
                    <a:pt x="282829" y="1409700"/>
                  </a:lnTo>
                  <a:lnTo>
                    <a:pt x="286004" y="1422400"/>
                  </a:lnTo>
                  <a:lnTo>
                    <a:pt x="276987" y="1422400"/>
                  </a:lnTo>
                  <a:lnTo>
                    <a:pt x="267589" y="1409700"/>
                  </a:lnTo>
                  <a:lnTo>
                    <a:pt x="247650" y="1409700"/>
                  </a:lnTo>
                  <a:lnTo>
                    <a:pt x="189738" y="1473200"/>
                  </a:lnTo>
                  <a:lnTo>
                    <a:pt x="205486" y="1498600"/>
                  </a:lnTo>
                  <a:lnTo>
                    <a:pt x="213995" y="1485900"/>
                  </a:lnTo>
                  <a:lnTo>
                    <a:pt x="219964" y="1473200"/>
                  </a:lnTo>
                  <a:lnTo>
                    <a:pt x="237998" y="1473200"/>
                  </a:lnTo>
                  <a:lnTo>
                    <a:pt x="243967" y="1485900"/>
                  </a:lnTo>
                  <a:lnTo>
                    <a:pt x="417576" y="1638300"/>
                  </a:lnTo>
                  <a:lnTo>
                    <a:pt x="425577" y="1638300"/>
                  </a:lnTo>
                  <a:lnTo>
                    <a:pt x="430276" y="1651000"/>
                  </a:lnTo>
                  <a:lnTo>
                    <a:pt x="433832" y="1651000"/>
                  </a:lnTo>
                  <a:lnTo>
                    <a:pt x="433070" y="1663700"/>
                  </a:lnTo>
                  <a:lnTo>
                    <a:pt x="429006" y="1663700"/>
                  </a:lnTo>
                  <a:lnTo>
                    <a:pt x="418211" y="1676400"/>
                  </a:lnTo>
                  <a:lnTo>
                    <a:pt x="436245" y="1689100"/>
                  </a:lnTo>
                  <a:lnTo>
                    <a:pt x="517144" y="1600200"/>
                  </a:lnTo>
                  <a:lnTo>
                    <a:pt x="528701" y="1587500"/>
                  </a:lnTo>
                  <a:close/>
                </a:path>
                <a:path w="1632585" h="1689100">
                  <a:moveTo>
                    <a:pt x="714883" y="1193800"/>
                  </a:moveTo>
                  <a:lnTo>
                    <a:pt x="713232" y="1168400"/>
                  </a:lnTo>
                  <a:lnTo>
                    <a:pt x="705485" y="1143000"/>
                  </a:lnTo>
                  <a:lnTo>
                    <a:pt x="691642" y="1117600"/>
                  </a:lnTo>
                  <a:lnTo>
                    <a:pt x="673608" y="1106119"/>
                  </a:lnTo>
                  <a:lnTo>
                    <a:pt x="673608" y="1231900"/>
                  </a:lnTo>
                  <a:lnTo>
                    <a:pt x="672465" y="1244600"/>
                  </a:lnTo>
                  <a:lnTo>
                    <a:pt x="668274" y="1257300"/>
                  </a:lnTo>
                  <a:lnTo>
                    <a:pt x="661162" y="1270000"/>
                  </a:lnTo>
                  <a:lnTo>
                    <a:pt x="652018" y="1282700"/>
                  </a:lnTo>
                  <a:lnTo>
                    <a:pt x="602615" y="1282700"/>
                  </a:lnTo>
                  <a:lnTo>
                    <a:pt x="585851" y="1270000"/>
                  </a:lnTo>
                  <a:lnTo>
                    <a:pt x="566801" y="1257300"/>
                  </a:lnTo>
                  <a:lnTo>
                    <a:pt x="545719" y="1244600"/>
                  </a:lnTo>
                  <a:lnTo>
                    <a:pt x="526415" y="1219200"/>
                  </a:lnTo>
                  <a:lnTo>
                    <a:pt x="511683" y="1206500"/>
                  </a:lnTo>
                  <a:lnTo>
                    <a:pt x="501396" y="1193800"/>
                  </a:lnTo>
                  <a:lnTo>
                    <a:pt x="495681" y="1181100"/>
                  </a:lnTo>
                  <a:lnTo>
                    <a:pt x="493649" y="1168400"/>
                  </a:lnTo>
                  <a:lnTo>
                    <a:pt x="494665" y="1155700"/>
                  </a:lnTo>
                  <a:lnTo>
                    <a:pt x="498602" y="1143000"/>
                  </a:lnTo>
                  <a:lnTo>
                    <a:pt x="505714" y="1130300"/>
                  </a:lnTo>
                  <a:lnTo>
                    <a:pt x="515112" y="1130300"/>
                  </a:lnTo>
                  <a:lnTo>
                    <a:pt x="525780" y="1117600"/>
                  </a:lnTo>
                  <a:lnTo>
                    <a:pt x="565785" y="1117600"/>
                  </a:lnTo>
                  <a:lnTo>
                    <a:pt x="582676" y="1130300"/>
                  </a:lnTo>
                  <a:lnTo>
                    <a:pt x="601599" y="1143000"/>
                  </a:lnTo>
                  <a:lnTo>
                    <a:pt x="622427" y="1155700"/>
                  </a:lnTo>
                  <a:lnTo>
                    <a:pt x="641477" y="1181100"/>
                  </a:lnTo>
                  <a:lnTo>
                    <a:pt x="655955" y="1193800"/>
                  </a:lnTo>
                  <a:lnTo>
                    <a:pt x="666115" y="1206500"/>
                  </a:lnTo>
                  <a:lnTo>
                    <a:pt x="671703" y="1219200"/>
                  </a:lnTo>
                  <a:lnTo>
                    <a:pt x="673608" y="1231900"/>
                  </a:lnTo>
                  <a:lnTo>
                    <a:pt x="673608" y="1106119"/>
                  </a:lnTo>
                  <a:lnTo>
                    <a:pt x="671703" y="1104900"/>
                  </a:lnTo>
                  <a:lnTo>
                    <a:pt x="642366" y="1079500"/>
                  </a:lnTo>
                  <a:lnTo>
                    <a:pt x="627380" y="1066800"/>
                  </a:lnTo>
                  <a:lnTo>
                    <a:pt x="563753" y="1066800"/>
                  </a:lnTo>
                  <a:lnTo>
                    <a:pt x="546862" y="1079500"/>
                  </a:lnTo>
                  <a:lnTo>
                    <a:pt x="530225" y="1079500"/>
                  </a:lnTo>
                  <a:lnTo>
                    <a:pt x="500253" y="1104900"/>
                  </a:lnTo>
                  <a:lnTo>
                    <a:pt x="470662" y="1143000"/>
                  </a:lnTo>
                  <a:lnTo>
                    <a:pt x="453263" y="1193800"/>
                  </a:lnTo>
                  <a:lnTo>
                    <a:pt x="451993" y="1219200"/>
                  </a:lnTo>
                  <a:lnTo>
                    <a:pt x="455676" y="1244600"/>
                  </a:lnTo>
                  <a:lnTo>
                    <a:pt x="464058" y="1257300"/>
                  </a:lnTo>
                  <a:lnTo>
                    <a:pt x="477266" y="1282700"/>
                  </a:lnTo>
                  <a:lnTo>
                    <a:pt x="495173" y="1295400"/>
                  </a:lnTo>
                  <a:lnTo>
                    <a:pt x="508889" y="1308100"/>
                  </a:lnTo>
                  <a:lnTo>
                    <a:pt x="523367" y="1320800"/>
                  </a:lnTo>
                  <a:lnTo>
                    <a:pt x="538607" y="1320800"/>
                  </a:lnTo>
                  <a:lnTo>
                    <a:pt x="554482" y="1333500"/>
                  </a:lnTo>
                  <a:lnTo>
                    <a:pt x="603250" y="1333500"/>
                  </a:lnTo>
                  <a:lnTo>
                    <a:pt x="619760" y="1320800"/>
                  </a:lnTo>
                  <a:lnTo>
                    <a:pt x="635762" y="1320800"/>
                  </a:lnTo>
                  <a:lnTo>
                    <a:pt x="650621" y="1308100"/>
                  </a:lnTo>
                  <a:lnTo>
                    <a:pt x="664464" y="1295400"/>
                  </a:lnTo>
                  <a:lnTo>
                    <a:pt x="677291" y="1282700"/>
                  </a:lnTo>
                  <a:lnTo>
                    <a:pt x="692658" y="1270000"/>
                  </a:lnTo>
                  <a:lnTo>
                    <a:pt x="703961" y="1244600"/>
                  </a:lnTo>
                  <a:lnTo>
                    <a:pt x="711454" y="1219200"/>
                  </a:lnTo>
                  <a:lnTo>
                    <a:pt x="714883" y="1193800"/>
                  </a:lnTo>
                  <a:close/>
                </a:path>
                <a:path w="1632585" h="1689100">
                  <a:moveTo>
                    <a:pt x="896620" y="1028700"/>
                  </a:moveTo>
                  <a:lnTo>
                    <a:pt x="879221" y="1003300"/>
                  </a:lnTo>
                  <a:lnTo>
                    <a:pt x="856742" y="1028700"/>
                  </a:lnTo>
                  <a:lnTo>
                    <a:pt x="853059" y="1041400"/>
                  </a:lnTo>
                  <a:lnTo>
                    <a:pt x="831469" y="1041400"/>
                  </a:lnTo>
                  <a:lnTo>
                    <a:pt x="781177" y="990600"/>
                  </a:lnTo>
                  <a:lnTo>
                    <a:pt x="749300" y="952500"/>
                  </a:lnTo>
                  <a:lnTo>
                    <a:pt x="741172" y="927100"/>
                  </a:lnTo>
                  <a:lnTo>
                    <a:pt x="735203" y="914400"/>
                  </a:lnTo>
                  <a:lnTo>
                    <a:pt x="731266" y="901700"/>
                  </a:lnTo>
                  <a:lnTo>
                    <a:pt x="729615" y="889000"/>
                  </a:lnTo>
                  <a:lnTo>
                    <a:pt x="728980" y="889000"/>
                  </a:lnTo>
                  <a:lnTo>
                    <a:pt x="730758" y="876300"/>
                  </a:lnTo>
                  <a:lnTo>
                    <a:pt x="747776" y="876300"/>
                  </a:lnTo>
                  <a:lnTo>
                    <a:pt x="750189" y="889000"/>
                  </a:lnTo>
                  <a:lnTo>
                    <a:pt x="757047" y="889000"/>
                  </a:lnTo>
                  <a:lnTo>
                    <a:pt x="764032" y="901700"/>
                  </a:lnTo>
                  <a:lnTo>
                    <a:pt x="794893" y="901700"/>
                  </a:lnTo>
                  <a:lnTo>
                    <a:pt x="800100" y="889000"/>
                  </a:lnTo>
                  <a:lnTo>
                    <a:pt x="803910" y="889000"/>
                  </a:lnTo>
                  <a:lnTo>
                    <a:pt x="806450" y="876300"/>
                  </a:lnTo>
                  <a:lnTo>
                    <a:pt x="807593" y="876300"/>
                  </a:lnTo>
                  <a:lnTo>
                    <a:pt x="807339" y="863600"/>
                  </a:lnTo>
                  <a:lnTo>
                    <a:pt x="805942" y="863600"/>
                  </a:lnTo>
                  <a:lnTo>
                    <a:pt x="803021" y="850900"/>
                  </a:lnTo>
                  <a:lnTo>
                    <a:pt x="798830" y="850900"/>
                  </a:lnTo>
                  <a:lnTo>
                    <a:pt x="793242" y="838200"/>
                  </a:lnTo>
                  <a:lnTo>
                    <a:pt x="777875" y="838200"/>
                  </a:lnTo>
                  <a:lnTo>
                    <a:pt x="769493" y="825500"/>
                  </a:lnTo>
                  <a:lnTo>
                    <a:pt x="760603" y="825500"/>
                  </a:lnTo>
                  <a:lnTo>
                    <a:pt x="751840" y="838200"/>
                  </a:lnTo>
                  <a:lnTo>
                    <a:pt x="735076" y="838200"/>
                  </a:lnTo>
                  <a:lnTo>
                    <a:pt x="719582" y="863600"/>
                  </a:lnTo>
                  <a:lnTo>
                    <a:pt x="714248" y="876300"/>
                  </a:lnTo>
                  <a:lnTo>
                    <a:pt x="711200" y="889000"/>
                  </a:lnTo>
                  <a:lnTo>
                    <a:pt x="710565" y="901700"/>
                  </a:lnTo>
                  <a:lnTo>
                    <a:pt x="712470" y="914400"/>
                  </a:lnTo>
                  <a:lnTo>
                    <a:pt x="717042" y="927100"/>
                  </a:lnTo>
                  <a:lnTo>
                    <a:pt x="724408" y="952500"/>
                  </a:lnTo>
                  <a:lnTo>
                    <a:pt x="734568" y="965200"/>
                  </a:lnTo>
                  <a:lnTo>
                    <a:pt x="677545" y="914400"/>
                  </a:lnTo>
                  <a:lnTo>
                    <a:pt x="615950" y="990600"/>
                  </a:lnTo>
                  <a:lnTo>
                    <a:pt x="632333" y="1003300"/>
                  </a:lnTo>
                  <a:lnTo>
                    <a:pt x="641096" y="990600"/>
                  </a:lnTo>
                  <a:lnTo>
                    <a:pt x="653669" y="990600"/>
                  </a:lnTo>
                  <a:lnTo>
                    <a:pt x="660908" y="977900"/>
                  </a:lnTo>
                  <a:lnTo>
                    <a:pt x="666369" y="990600"/>
                  </a:lnTo>
                  <a:lnTo>
                    <a:pt x="684149" y="990600"/>
                  </a:lnTo>
                  <a:lnTo>
                    <a:pt x="791718" y="1092200"/>
                  </a:lnTo>
                  <a:lnTo>
                    <a:pt x="793623" y="1092200"/>
                  </a:lnTo>
                  <a:lnTo>
                    <a:pt x="793623" y="1104900"/>
                  </a:lnTo>
                  <a:lnTo>
                    <a:pt x="790829" y="1104900"/>
                  </a:lnTo>
                  <a:lnTo>
                    <a:pt x="785368" y="1117600"/>
                  </a:lnTo>
                  <a:lnTo>
                    <a:pt x="772033" y="1130300"/>
                  </a:lnTo>
                  <a:lnTo>
                    <a:pt x="789432" y="1143000"/>
                  </a:lnTo>
                  <a:lnTo>
                    <a:pt x="884682" y="1041400"/>
                  </a:lnTo>
                  <a:lnTo>
                    <a:pt x="896620" y="1028700"/>
                  </a:lnTo>
                  <a:close/>
                </a:path>
                <a:path w="1632585" h="1689100">
                  <a:moveTo>
                    <a:pt x="1056513" y="825500"/>
                  </a:moveTo>
                  <a:lnTo>
                    <a:pt x="1056005" y="812800"/>
                  </a:lnTo>
                  <a:lnTo>
                    <a:pt x="1053973" y="800100"/>
                  </a:lnTo>
                  <a:lnTo>
                    <a:pt x="1050163" y="787400"/>
                  </a:lnTo>
                  <a:lnTo>
                    <a:pt x="1044702" y="787400"/>
                  </a:lnTo>
                  <a:lnTo>
                    <a:pt x="1037082" y="774700"/>
                  </a:lnTo>
                  <a:lnTo>
                    <a:pt x="1027430" y="762000"/>
                  </a:lnTo>
                  <a:lnTo>
                    <a:pt x="1015619" y="749300"/>
                  </a:lnTo>
                  <a:lnTo>
                    <a:pt x="1001014" y="762000"/>
                  </a:lnTo>
                  <a:lnTo>
                    <a:pt x="1020445" y="787400"/>
                  </a:lnTo>
                  <a:lnTo>
                    <a:pt x="1030986" y="800100"/>
                  </a:lnTo>
                  <a:lnTo>
                    <a:pt x="1032637" y="825500"/>
                  </a:lnTo>
                  <a:lnTo>
                    <a:pt x="1025525" y="838200"/>
                  </a:lnTo>
                  <a:lnTo>
                    <a:pt x="984377" y="838200"/>
                  </a:lnTo>
                  <a:lnTo>
                    <a:pt x="928878" y="787400"/>
                  </a:lnTo>
                  <a:lnTo>
                    <a:pt x="873252" y="736600"/>
                  </a:lnTo>
                  <a:lnTo>
                    <a:pt x="885952" y="723900"/>
                  </a:lnTo>
                  <a:lnTo>
                    <a:pt x="923925" y="685800"/>
                  </a:lnTo>
                  <a:lnTo>
                    <a:pt x="903732" y="660400"/>
                  </a:lnTo>
                  <a:lnTo>
                    <a:pt x="853186" y="723900"/>
                  </a:lnTo>
                  <a:lnTo>
                    <a:pt x="781177" y="660400"/>
                  </a:lnTo>
                  <a:lnTo>
                    <a:pt x="766572" y="673100"/>
                  </a:lnTo>
                  <a:lnTo>
                    <a:pt x="780669" y="685800"/>
                  </a:lnTo>
                  <a:lnTo>
                    <a:pt x="791210" y="711200"/>
                  </a:lnTo>
                  <a:lnTo>
                    <a:pt x="798449" y="723900"/>
                  </a:lnTo>
                  <a:lnTo>
                    <a:pt x="802259" y="736600"/>
                  </a:lnTo>
                  <a:lnTo>
                    <a:pt x="802767" y="762000"/>
                  </a:lnTo>
                  <a:lnTo>
                    <a:pt x="800100" y="774700"/>
                  </a:lnTo>
                  <a:lnTo>
                    <a:pt x="794258" y="787400"/>
                  </a:lnTo>
                  <a:lnTo>
                    <a:pt x="785241" y="800100"/>
                  </a:lnTo>
                  <a:lnTo>
                    <a:pt x="802386" y="812800"/>
                  </a:lnTo>
                  <a:lnTo>
                    <a:pt x="829564" y="787400"/>
                  </a:lnTo>
                  <a:lnTo>
                    <a:pt x="937260" y="876300"/>
                  </a:lnTo>
                  <a:lnTo>
                    <a:pt x="944753" y="889000"/>
                  </a:lnTo>
                  <a:lnTo>
                    <a:pt x="952881" y="889000"/>
                  </a:lnTo>
                  <a:lnTo>
                    <a:pt x="961517" y="901700"/>
                  </a:lnTo>
                  <a:lnTo>
                    <a:pt x="1005459" y="901700"/>
                  </a:lnTo>
                  <a:lnTo>
                    <a:pt x="1013587" y="889000"/>
                  </a:lnTo>
                  <a:lnTo>
                    <a:pt x="1028700" y="889000"/>
                  </a:lnTo>
                  <a:lnTo>
                    <a:pt x="1042797" y="863600"/>
                  </a:lnTo>
                  <a:lnTo>
                    <a:pt x="1048512" y="850900"/>
                  </a:lnTo>
                  <a:lnTo>
                    <a:pt x="1052703" y="850900"/>
                  </a:lnTo>
                  <a:lnTo>
                    <a:pt x="1055370" y="838200"/>
                  </a:lnTo>
                  <a:lnTo>
                    <a:pt x="1056513" y="825500"/>
                  </a:lnTo>
                  <a:close/>
                </a:path>
                <a:path w="1632585" h="1689100">
                  <a:moveTo>
                    <a:pt x="1283589" y="558800"/>
                  </a:moveTo>
                  <a:lnTo>
                    <a:pt x="1263269" y="558800"/>
                  </a:lnTo>
                  <a:lnTo>
                    <a:pt x="1261999" y="571500"/>
                  </a:lnTo>
                  <a:lnTo>
                    <a:pt x="1259840" y="571500"/>
                  </a:lnTo>
                  <a:lnTo>
                    <a:pt x="1252728" y="584200"/>
                  </a:lnTo>
                  <a:lnTo>
                    <a:pt x="1232027" y="584200"/>
                  </a:lnTo>
                  <a:lnTo>
                    <a:pt x="1225296" y="571500"/>
                  </a:lnTo>
                  <a:lnTo>
                    <a:pt x="1180973" y="533400"/>
                  </a:lnTo>
                  <a:lnTo>
                    <a:pt x="1173353" y="526859"/>
                  </a:lnTo>
                  <a:lnTo>
                    <a:pt x="1173353" y="647700"/>
                  </a:lnTo>
                  <a:lnTo>
                    <a:pt x="1171067" y="660400"/>
                  </a:lnTo>
                  <a:lnTo>
                    <a:pt x="1166495" y="673100"/>
                  </a:lnTo>
                  <a:lnTo>
                    <a:pt x="1159510" y="685800"/>
                  </a:lnTo>
                  <a:lnTo>
                    <a:pt x="1154176" y="685800"/>
                  </a:lnTo>
                  <a:lnTo>
                    <a:pt x="1148461" y="698500"/>
                  </a:lnTo>
                  <a:lnTo>
                    <a:pt x="1123315" y="698500"/>
                  </a:lnTo>
                  <a:lnTo>
                    <a:pt x="1116838" y="685800"/>
                  </a:lnTo>
                  <a:lnTo>
                    <a:pt x="1110361" y="685800"/>
                  </a:lnTo>
                  <a:lnTo>
                    <a:pt x="1102360" y="673100"/>
                  </a:lnTo>
                  <a:lnTo>
                    <a:pt x="1096772" y="660400"/>
                  </a:lnTo>
                  <a:lnTo>
                    <a:pt x="1093597" y="660400"/>
                  </a:lnTo>
                  <a:lnTo>
                    <a:pt x="1092962" y="647700"/>
                  </a:lnTo>
                  <a:lnTo>
                    <a:pt x="1095248" y="635000"/>
                  </a:lnTo>
                  <a:lnTo>
                    <a:pt x="1101090" y="609600"/>
                  </a:lnTo>
                  <a:lnTo>
                    <a:pt x="1110615" y="596900"/>
                  </a:lnTo>
                  <a:lnTo>
                    <a:pt x="1123696" y="571500"/>
                  </a:lnTo>
                  <a:lnTo>
                    <a:pt x="1147699" y="596900"/>
                  </a:lnTo>
                  <a:lnTo>
                    <a:pt x="1157859" y="609600"/>
                  </a:lnTo>
                  <a:lnTo>
                    <a:pt x="1165606" y="622300"/>
                  </a:lnTo>
                  <a:lnTo>
                    <a:pt x="1170686" y="635000"/>
                  </a:lnTo>
                  <a:lnTo>
                    <a:pt x="1173226" y="635000"/>
                  </a:lnTo>
                  <a:lnTo>
                    <a:pt x="1173353" y="647700"/>
                  </a:lnTo>
                  <a:lnTo>
                    <a:pt x="1173353" y="526859"/>
                  </a:lnTo>
                  <a:lnTo>
                    <a:pt x="1136650" y="495300"/>
                  </a:lnTo>
                  <a:lnTo>
                    <a:pt x="1126617" y="495300"/>
                  </a:lnTo>
                  <a:lnTo>
                    <a:pt x="1116457" y="482600"/>
                  </a:lnTo>
                  <a:lnTo>
                    <a:pt x="1057402" y="482600"/>
                  </a:lnTo>
                  <a:lnTo>
                    <a:pt x="1043940" y="495300"/>
                  </a:lnTo>
                  <a:lnTo>
                    <a:pt x="1030986" y="495300"/>
                  </a:lnTo>
                  <a:lnTo>
                    <a:pt x="1018286" y="508000"/>
                  </a:lnTo>
                  <a:lnTo>
                    <a:pt x="1006094" y="520700"/>
                  </a:lnTo>
                  <a:lnTo>
                    <a:pt x="991870" y="546100"/>
                  </a:lnTo>
                  <a:lnTo>
                    <a:pt x="981075" y="558800"/>
                  </a:lnTo>
                  <a:lnTo>
                    <a:pt x="973836" y="584200"/>
                  </a:lnTo>
                  <a:lnTo>
                    <a:pt x="969899" y="596900"/>
                  </a:lnTo>
                  <a:lnTo>
                    <a:pt x="969645" y="622300"/>
                  </a:lnTo>
                  <a:lnTo>
                    <a:pt x="971931" y="635000"/>
                  </a:lnTo>
                  <a:lnTo>
                    <a:pt x="977011" y="635000"/>
                  </a:lnTo>
                  <a:lnTo>
                    <a:pt x="984631" y="647700"/>
                  </a:lnTo>
                  <a:lnTo>
                    <a:pt x="990346" y="647700"/>
                  </a:lnTo>
                  <a:lnTo>
                    <a:pt x="996315" y="660400"/>
                  </a:lnTo>
                  <a:lnTo>
                    <a:pt x="1015873" y="660400"/>
                  </a:lnTo>
                  <a:lnTo>
                    <a:pt x="1022096" y="647700"/>
                  </a:lnTo>
                  <a:lnTo>
                    <a:pt x="1033526" y="647700"/>
                  </a:lnTo>
                  <a:lnTo>
                    <a:pt x="1037971" y="635000"/>
                  </a:lnTo>
                  <a:lnTo>
                    <a:pt x="1041146" y="635000"/>
                  </a:lnTo>
                  <a:lnTo>
                    <a:pt x="1042797" y="622300"/>
                  </a:lnTo>
                  <a:lnTo>
                    <a:pt x="1043305" y="622300"/>
                  </a:lnTo>
                  <a:lnTo>
                    <a:pt x="1043051" y="609600"/>
                  </a:lnTo>
                  <a:lnTo>
                    <a:pt x="1039495" y="609600"/>
                  </a:lnTo>
                  <a:lnTo>
                    <a:pt x="1032510" y="596900"/>
                  </a:lnTo>
                  <a:lnTo>
                    <a:pt x="1027049" y="596900"/>
                  </a:lnTo>
                  <a:lnTo>
                    <a:pt x="1019937" y="584200"/>
                  </a:lnTo>
                  <a:lnTo>
                    <a:pt x="1000633" y="584200"/>
                  </a:lnTo>
                  <a:lnTo>
                    <a:pt x="1002157" y="571500"/>
                  </a:lnTo>
                  <a:lnTo>
                    <a:pt x="1004189" y="571500"/>
                  </a:lnTo>
                  <a:lnTo>
                    <a:pt x="1007237" y="558800"/>
                  </a:lnTo>
                  <a:lnTo>
                    <a:pt x="1011301" y="558800"/>
                  </a:lnTo>
                  <a:lnTo>
                    <a:pt x="1016381" y="546100"/>
                  </a:lnTo>
                  <a:lnTo>
                    <a:pt x="1023874" y="533400"/>
                  </a:lnTo>
                  <a:lnTo>
                    <a:pt x="1082167" y="533400"/>
                  </a:lnTo>
                  <a:lnTo>
                    <a:pt x="1107440" y="558800"/>
                  </a:lnTo>
                  <a:lnTo>
                    <a:pt x="1084580" y="596900"/>
                  </a:lnTo>
                  <a:lnTo>
                    <a:pt x="1056005" y="660400"/>
                  </a:lnTo>
                  <a:lnTo>
                    <a:pt x="1050290" y="685800"/>
                  </a:lnTo>
                  <a:lnTo>
                    <a:pt x="1049020" y="698500"/>
                  </a:lnTo>
                  <a:lnTo>
                    <a:pt x="1052195" y="723900"/>
                  </a:lnTo>
                  <a:lnTo>
                    <a:pt x="1059688" y="736600"/>
                  </a:lnTo>
                  <a:lnTo>
                    <a:pt x="1071626" y="749300"/>
                  </a:lnTo>
                  <a:lnTo>
                    <a:pt x="1081278" y="749300"/>
                  </a:lnTo>
                  <a:lnTo>
                    <a:pt x="1091946" y="762000"/>
                  </a:lnTo>
                  <a:lnTo>
                    <a:pt x="1127760" y="762000"/>
                  </a:lnTo>
                  <a:lnTo>
                    <a:pt x="1151890" y="736600"/>
                  </a:lnTo>
                  <a:lnTo>
                    <a:pt x="1163447" y="723900"/>
                  </a:lnTo>
                  <a:lnTo>
                    <a:pt x="1171194" y="723900"/>
                  </a:lnTo>
                  <a:lnTo>
                    <a:pt x="1186561" y="685800"/>
                  </a:lnTo>
                  <a:lnTo>
                    <a:pt x="1191387" y="647700"/>
                  </a:lnTo>
                  <a:lnTo>
                    <a:pt x="1190879" y="635000"/>
                  </a:lnTo>
                  <a:lnTo>
                    <a:pt x="1247648" y="635000"/>
                  </a:lnTo>
                  <a:lnTo>
                    <a:pt x="1254887" y="622300"/>
                  </a:lnTo>
                  <a:lnTo>
                    <a:pt x="1261999" y="622300"/>
                  </a:lnTo>
                  <a:lnTo>
                    <a:pt x="1266444" y="609600"/>
                  </a:lnTo>
                  <a:lnTo>
                    <a:pt x="1270381" y="609600"/>
                  </a:lnTo>
                  <a:lnTo>
                    <a:pt x="1273683" y="596900"/>
                  </a:lnTo>
                  <a:lnTo>
                    <a:pt x="1276477" y="596900"/>
                  </a:lnTo>
                  <a:lnTo>
                    <a:pt x="1278763" y="584200"/>
                  </a:lnTo>
                  <a:lnTo>
                    <a:pt x="1280668" y="584200"/>
                  </a:lnTo>
                  <a:lnTo>
                    <a:pt x="1282319" y="571500"/>
                  </a:lnTo>
                  <a:lnTo>
                    <a:pt x="1283589" y="558800"/>
                  </a:lnTo>
                  <a:close/>
                </a:path>
                <a:path w="1632585" h="1689100">
                  <a:moveTo>
                    <a:pt x="1517523" y="317500"/>
                  </a:moveTo>
                  <a:lnTo>
                    <a:pt x="1500124" y="304800"/>
                  </a:lnTo>
                  <a:lnTo>
                    <a:pt x="1486154" y="317500"/>
                  </a:lnTo>
                  <a:lnTo>
                    <a:pt x="1464564" y="317500"/>
                  </a:lnTo>
                  <a:lnTo>
                    <a:pt x="1420876" y="279400"/>
                  </a:lnTo>
                  <a:lnTo>
                    <a:pt x="1377188" y="241300"/>
                  </a:lnTo>
                  <a:lnTo>
                    <a:pt x="1346327" y="215900"/>
                  </a:lnTo>
                  <a:lnTo>
                    <a:pt x="1287145" y="215900"/>
                  </a:lnTo>
                  <a:lnTo>
                    <a:pt x="1274318" y="228600"/>
                  </a:lnTo>
                  <a:lnTo>
                    <a:pt x="1262380" y="241300"/>
                  </a:lnTo>
                  <a:lnTo>
                    <a:pt x="1254760" y="254000"/>
                  </a:lnTo>
                  <a:lnTo>
                    <a:pt x="1248537" y="254000"/>
                  </a:lnTo>
                  <a:lnTo>
                    <a:pt x="1243838" y="266700"/>
                  </a:lnTo>
                  <a:lnTo>
                    <a:pt x="1240663" y="279400"/>
                  </a:lnTo>
                  <a:lnTo>
                    <a:pt x="1239012" y="292100"/>
                  </a:lnTo>
                  <a:lnTo>
                    <a:pt x="1238885" y="317500"/>
                  </a:lnTo>
                  <a:lnTo>
                    <a:pt x="1240155" y="330200"/>
                  </a:lnTo>
                  <a:lnTo>
                    <a:pt x="1243076" y="342900"/>
                  </a:lnTo>
                  <a:lnTo>
                    <a:pt x="1231392" y="330200"/>
                  </a:lnTo>
                  <a:lnTo>
                    <a:pt x="1220216" y="330200"/>
                  </a:lnTo>
                  <a:lnTo>
                    <a:pt x="1209548" y="317500"/>
                  </a:lnTo>
                  <a:lnTo>
                    <a:pt x="1199515" y="317500"/>
                  </a:lnTo>
                  <a:lnTo>
                    <a:pt x="1139571" y="393700"/>
                  </a:lnTo>
                  <a:lnTo>
                    <a:pt x="1155700" y="406400"/>
                  </a:lnTo>
                  <a:lnTo>
                    <a:pt x="1162304" y="393700"/>
                  </a:lnTo>
                  <a:lnTo>
                    <a:pt x="1181608" y="393700"/>
                  </a:lnTo>
                  <a:lnTo>
                    <a:pt x="1188720" y="381000"/>
                  </a:lnTo>
                  <a:lnTo>
                    <a:pt x="1195197" y="393700"/>
                  </a:lnTo>
                  <a:lnTo>
                    <a:pt x="1201166" y="393700"/>
                  </a:lnTo>
                  <a:lnTo>
                    <a:pt x="1305306" y="482600"/>
                  </a:lnTo>
                  <a:lnTo>
                    <a:pt x="1311021" y="495300"/>
                  </a:lnTo>
                  <a:lnTo>
                    <a:pt x="1314196" y="495300"/>
                  </a:lnTo>
                  <a:lnTo>
                    <a:pt x="1315212" y="508000"/>
                  </a:lnTo>
                  <a:lnTo>
                    <a:pt x="1313180" y="508000"/>
                  </a:lnTo>
                  <a:lnTo>
                    <a:pt x="1308354" y="520700"/>
                  </a:lnTo>
                  <a:lnTo>
                    <a:pt x="1295908" y="533400"/>
                  </a:lnTo>
                  <a:lnTo>
                    <a:pt x="1313307" y="546100"/>
                  </a:lnTo>
                  <a:lnTo>
                    <a:pt x="1398270" y="444500"/>
                  </a:lnTo>
                  <a:lnTo>
                    <a:pt x="1408938" y="431800"/>
                  </a:lnTo>
                  <a:lnTo>
                    <a:pt x="1391539" y="419100"/>
                  </a:lnTo>
                  <a:lnTo>
                    <a:pt x="1379982" y="431800"/>
                  </a:lnTo>
                  <a:lnTo>
                    <a:pt x="1375918" y="444500"/>
                  </a:lnTo>
                  <a:lnTo>
                    <a:pt x="1354328" y="444500"/>
                  </a:lnTo>
                  <a:lnTo>
                    <a:pt x="1348613" y="431800"/>
                  </a:lnTo>
                  <a:lnTo>
                    <a:pt x="1290193" y="381000"/>
                  </a:lnTo>
                  <a:lnTo>
                    <a:pt x="1277620" y="368300"/>
                  </a:lnTo>
                  <a:lnTo>
                    <a:pt x="1268095" y="355600"/>
                  </a:lnTo>
                  <a:lnTo>
                    <a:pt x="1261491" y="342900"/>
                  </a:lnTo>
                  <a:lnTo>
                    <a:pt x="1258062" y="330200"/>
                  </a:lnTo>
                  <a:lnTo>
                    <a:pt x="1257427" y="317500"/>
                  </a:lnTo>
                  <a:lnTo>
                    <a:pt x="1259459" y="317500"/>
                  </a:lnTo>
                  <a:lnTo>
                    <a:pt x="1264031" y="304800"/>
                  </a:lnTo>
                  <a:lnTo>
                    <a:pt x="1271270" y="292100"/>
                  </a:lnTo>
                  <a:lnTo>
                    <a:pt x="1277874" y="279400"/>
                  </a:lnTo>
                  <a:lnTo>
                    <a:pt x="1320292" y="279400"/>
                  </a:lnTo>
                  <a:lnTo>
                    <a:pt x="1329817" y="292100"/>
                  </a:lnTo>
                  <a:lnTo>
                    <a:pt x="1339342" y="292100"/>
                  </a:lnTo>
                  <a:lnTo>
                    <a:pt x="1415288" y="355600"/>
                  </a:lnTo>
                  <a:lnTo>
                    <a:pt x="1421003" y="368300"/>
                  </a:lnTo>
                  <a:lnTo>
                    <a:pt x="1424051" y="368300"/>
                  </a:lnTo>
                  <a:lnTo>
                    <a:pt x="1425067" y="381000"/>
                  </a:lnTo>
                  <a:lnTo>
                    <a:pt x="1422781" y="381000"/>
                  </a:lnTo>
                  <a:lnTo>
                    <a:pt x="1417574" y="393700"/>
                  </a:lnTo>
                  <a:lnTo>
                    <a:pt x="1407922" y="406400"/>
                  </a:lnTo>
                  <a:lnTo>
                    <a:pt x="1425321" y="419100"/>
                  </a:lnTo>
                  <a:lnTo>
                    <a:pt x="1517523" y="317500"/>
                  </a:lnTo>
                  <a:close/>
                </a:path>
                <a:path w="1632585" h="1689100">
                  <a:moveTo>
                    <a:pt x="1632585" y="165100"/>
                  </a:moveTo>
                  <a:lnTo>
                    <a:pt x="1632077" y="152400"/>
                  </a:lnTo>
                  <a:lnTo>
                    <a:pt x="1630045" y="139700"/>
                  </a:lnTo>
                  <a:lnTo>
                    <a:pt x="1626362" y="139700"/>
                  </a:lnTo>
                  <a:lnTo>
                    <a:pt x="1620774" y="127000"/>
                  </a:lnTo>
                  <a:lnTo>
                    <a:pt x="1613154" y="114300"/>
                  </a:lnTo>
                  <a:lnTo>
                    <a:pt x="1603502" y="101600"/>
                  </a:lnTo>
                  <a:lnTo>
                    <a:pt x="1591691" y="88900"/>
                  </a:lnTo>
                  <a:lnTo>
                    <a:pt x="1577213" y="101600"/>
                  </a:lnTo>
                  <a:lnTo>
                    <a:pt x="1596517" y="127000"/>
                  </a:lnTo>
                  <a:lnTo>
                    <a:pt x="1607058" y="139700"/>
                  </a:lnTo>
                  <a:lnTo>
                    <a:pt x="1608709" y="165100"/>
                  </a:lnTo>
                  <a:lnTo>
                    <a:pt x="1601597" y="177800"/>
                  </a:lnTo>
                  <a:lnTo>
                    <a:pt x="1596263" y="177800"/>
                  </a:lnTo>
                  <a:lnTo>
                    <a:pt x="1589913" y="190500"/>
                  </a:lnTo>
                  <a:lnTo>
                    <a:pt x="1575181" y="190500"/>
                  </a:lnTo>
                  <a:lnTo>
                    <a:pt x="1567815" y="177800"/>
                  </a:lnTo>
                  <a:lnTo>
                    <a:pt x="1560576" y="177800"/>
                  </a:lnTo>
                  <a:lnTo>
                    <a:pt x="1505077" y="127000"/>
                  </a:lnTo>
                  <a:lnTo>
                    <a:pt x="1449451" y="76200"/>
                  </a:lnTo>
                  <a:lnTo>
                    <a:pt x="1462024" y="63500"/>
                  </a:lnTo>
                  <a:lnTo>
                    <a:pt x="1499997" y="25400"/>
                  </a:lnTo>
                  <a:lnTo>
                    <a:pt x="1479804" y="0"/>
                  </a:lnTo>
                  <a:lnTo>
                    <a:pt x="1429258" y="63500"/>
                  </a:lnTo>
                  <a:lnTo>
                    <a:pt x="1357249" y="0"/>
                  </a:lnTo>
                  <a:lnTo>
                    <a:pt x="1342644" y="12700"/>
                  </a:lnTo>
                  <a:lnTo>
                    <a:pt x="1356741" y="38100"/>
                  </a:lnTo>
                  <a:lnTo>
                    <a:pt x="1367409" y="50800"/>
                  </a:lnTo>
                  <a:lnTo>
                    <a:pt x="1374521" y="63500"/>
                  </a:lnTo>
                  <a:lnTo>
                    <a:pt x="1378331" y="76200"/>
                  </a:lnTo>
                  <a:lnTo>
                    <a:pt x="1378839" y="101600"/>
                  </a:lnTo>
                  <a:lnTo>
                    <a:pt x="1376172" y="114300"/>
                  </a:lnTo>
                  <a:lnTo>
                    <a:pt x="1370330" y="127000"/>
                  </a:lnTo>
                  <a:lnTo>
                    <a:pt x="1361313" y="139700"/>
                  </a:lnTo>
                  <a:lnTo>
                    <a:pt x="1378458" y="165100"/>
                  </a:lnTo>
                  <a:lnTo>
                    <a:pt x="1405636" y="127000"/>
                  </a:lnTo>
                  <a:lnTo>
                    <a:pt x="1513332" y="228600"/>
                  </a:lnTo>
                  <a:lnTo>
                    <a:pt x="1529080" y="228600"/>
                  </a:lnTo>
                  <a:lnTo>
                    <a:pt x="1537589" y="241300"/>
                  </a:lnTo>
                  <a:lnTo>
                    <a:pt x="1589659" y="241300"/>
                  </a:lnTo>
                  <a:lnTo>
                    <a:pt x="1597406" y="228600"/>
                  </a:lnTo>
                  <a:lnTo>
                    <a:pt x="1604772" y="228600"/>
                  </a:lnTo>
                  <a:lnTo>
                    <a:pt x="1618869" y="203200"/>
                  </a:lnTo>
                  <a:lnTo>
                    <a:pt x="1624584" y="203200"/>
                  </a:lnTo>
                  <a:lnTo>
                    <a:pt x="1628775" y="190500"/>
                  </a:lnTo>
                  <a:lnTo>
                    <a:pt x="1631442" y="177800"/>
                  </a:lnTo>
                  <a:lnTo>
                    <a:pt x="1632585" y="165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6559" y="0"/>
              <a:ext cx="3200400" cy="4541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5996" y="0"/>
              <a:ext cx="3080004" cy="3688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5996" y="0"/>
              <a:ext cx="3080385" cy="370205"/>
            </a:xfrm>
            <a:custGeom>
              <a:avLst/>
              <a:gdLst/>
              <a:ahLst/>
              <a:cxnLst/>
              <a:rect l="l" t="t" r="r" b="b"/>
              <a:pathLst>
                <a:path w="3080385" h="370205">
                  <a:moveTo>
                    <a:pt x="0" y="370090"/>
                  </a:moveTo>
                  <a:lnTo>
                    <a:pt x="3080004" y="370090"/>
                  </a:lnTo>
                  <a:lnTo>
                    <a:pt x="3080004" y="0"/>
                  </a:lnTo>
                  <a:lnTo>
                    <a:pt x="0" y="0"/>
                  </a:lnTo>
                  <a:lnTo>
                    <a:pt x="0" y="370090"/>
                  </a:lnTo>
                  <a:close/>
                </a:path>
              </a:pathLst>
            </a:custGeom>
            <a:ln w="12192">
              <a:solidFill>
                <a:srgbClr val="FA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53789" y="26923"/>
            <a:ext cx="286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95" dirty="0">
                <a:latin typeface="Cambria"/>
                <a:cs typeface="Cambria"/>
              </a:rPr>
              <a:t>Neck</a:t>
            </a:r>
            <a:r>
              <a:rPr spc="55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fracture</a:t>
            </a:r>
            <a:r>
              <a:rPr spc="55" dirty="0">
                <a:latin typeface="Cambria"/>
                <a:cs typeface="Cambria"/>
              </a:rPr>
              <a:t> will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result</a:t>
            </a:r>
            <a:r>
              <a:rPr spc="-40" dirty="0">
                <a:latin typeface="Cambria"/>
                <a:cs typeface="Cambria"/>
              </a:rPr>
              <a:t> </a:t>
            </a:r>
            <a:r>
              <a:rPr spc="75" dirty="0">
                <a:latin typeface="Cambria"/>
                <a:cs typeface="Cambria"/>
              </a:rPr>
              <a:t>in</a:t>
            </a:r>
            <a:endParaRPr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69008" y="399289"/>
            <a:ext cx="7798434" cy="5992495"/>
            <a:chOff x="445008" y="399288"/>
            <a:chExt cx="7798434" cy="5992495"/>
          </a:xfrm>
        </p:grpSpPr>
        <p:sp>
          <p:nvSpPr>
            <p:cNvPr id="16" name="object 16"/>
            <p:cNvSpPr/>
            <p:nvPr/>
          </p:nvSpPr>
          <p:spPr>
            <a:xfrm>
              <a:off x="3799332" y="411479"/>
              <a:ext cx="804545" cy="766445"/>
            </a:xfrm>
            <a:custGeom>
              <a:avLst/>
              <a:gdLst/>
              <a:ahLst/>
              <a:cxnLst/>
              <a:rect l="l" t="t" r="r" b="b"/>
              <a:pathLst>
                <a:path w="804545" h="766444">
                  <a:moveTo>
                    <a:pt x="804545" y="179197"/>
                  </a:moveTo>
                  <a:lnTo>
                    <a:pt x="640842" y="0"/>
                  </a:lnTo>
                  <a:lnTo>
                    <a:pt x="97155" y="497713"/>
                  </a:lnTo>
                  <a:lnTo>
                    <a:pt x="15240" y="408178"/>
                  </a:lnTo>
                  <a:lnTo>
                    <a:pt x="0" y="751078"/>
                  </a:lnTo>
                  <a:lnTo>
                    <a:pt x="342646" y="766445"/>
                  </a:lnTo>
                  <a:lnTo>
                    <a:pt x="260858" y="676910"/>
                  </a:lnTo>
                  <a:lnTo>
                    <a:pt x="456565" y="497713"/>
                  </a:lnTo>
                  <a:lnTo>
                    <a:pt x="804545" y="179197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0093" y="412242"/>
              <a:ext cx="804545" cy="766445"/>
            </a:xfrm>
            <a:custGeom>
              <a:avLst/>
              <a:gdLst/>
              <a:ahLst/>
              <a:cxnLst/>
              <a:rect l="l" t="t" r="r" b="b"/>
              <a:pathLst>
                <a:path w="804545" h="766444">
                  <a:moveTo>
                    <a:pt x="804544" y="179197"/>
                  </a:moveTo>
                  <a:lnTo>
                    <a:pt x="260857" y="676910"/>
                  </a:lnTo>
                  <a:lnTo>
                    <a:pt x="342645" y="766445"/>
                  </a:lnTo>
                  <a:lnTo>
                    <a:pt x="0" y="751078"/>
                  </a:lnTo>
                  <a:lnTo>
                    <a:pt x="15239" y="408178"/>
                  </a:lnTo>
                  <a:lnTo>
                    <a:pt x="97154" y="497713"/>
                  </a:lnTo>
                  <a:lnTo>
                    <a:pt x="640841" y="0"/>
                  </a:lnTo>
                  <a:lnTo>
                    <a:pt x="804544" y="179197"/>
                  </a:lnTo>
                  <a:close/>
                </a:path>
              </a:pathLst>
            </a:custGeom>
            <a:ln w="25908">
              <a:solidFill>
                <a:srgbClr val="B95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8952" y="428243"/>
              <a:ext cx="848360" cy="739140"/>
            </a:xfrm>
            <a:custGeom>
              <a:avLst/>
              <a:gdLst/>
              <a:ahLst/>
              <a:cxnLst/>
              <a:rect l="l" t="t" r="r" b="b"/>
              <a:pathLst>
                <a:path w="848360" h="739140">
                  <a:moveTo>
                    <a:pt x="848360" y="695325"/>
                  </a:moveTo>
                  <a:lnTo>
                    <a:pt x="817245" y="450977"/>
                  </a:lnTo>
                  <a:lnTo>
                    <a:pt x="805053" y="355092"/>
                  </a:lnTo>
                  <a:lnTo>
                    <a:pt x="730758" y="450977"/>
                  </a:lnTo>
                  <a:lnTo>
                    <a:pt x="148463" y="0"/>
                  </a:lnTo>
                  <a:lnTo>
                    <a:pt x="0" y="191643"/>
                  </a:lnTo>
                  <a:lnTo>
                    <a:pt x="582422" y="642747"/>
                  </a:lnTo>
                  <a:lnTo>
                    <a:pt x="508127" y="738632"/>
                  </a:lnTo>
                  <a:lnTo>
                    <a:pt x="848360" y="695325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9713" y="429006"/>
              <a:ext cx="848360" cy="739140"/>
            </a:xfrm>
            <a:custGeom>
              <a:avLst/>
              <a:gdLst/>
              <a:ahLst/>
              <a:cxnLst/>
              <a:rect l="l" t="t" r="r" b="b"/>
              <a:pathLst>
                <a:path w="848360" h="739140">
                  <a:moveTo>
                    <a:pt x="508126" y="738632"/>
                  </a:moveTo>
                  <a:lnTo>
                    <a:pt x="582422" y="642747"/>
                  </a:lnTo>
                  <a:lnTo>
                    <a:pt x="0" y="191643"/>
                  </a:lnTo>
                  <a:lnTo>
                    <a:pt x="148462" y="0"/>
                  </a:lnTo>
                  <a:lnTo>
                    <a:pt x="730758" y="450977"/>
                  </a:lnTo>
                  <a:lnTo>
                    <a:pt x="805052" y="355092"/>
                  </a:lnTo>
                  <a:lnTo>
                    <a:pt x="848360" y="695325"/>
                  </a:lnTo>
                  <a:lnTo>
                    <a:pt x="508126" y="738632"/>
                  </a:lnTo>
                  <a:close/>
                </a:path>
              </a:pathLst>
            </a:custGeom>
            <a:ln w="25908">
              <a:solidFill>
                <a:srgbClr val="B95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12336" y="3428974"/>
              <a:ext cx="484505" cy="978535"/>
            </a:xfrm>
            <a:custGeom>
              <a:avLst/>
              <a:gdLst/>
              <a:ahLst/>
              <a:cxnLst/>
              <a:rect l="l" t="t" r="r" b="b"/>
              <a:pathLst>
                <a:path w="484504" h="978535">
                  <a:moveTo>
                    <a:pt x="484124" y="735990"/>
                  </a:moveTo>
                  <a:lnTo>
                    <a:pt x="363093" y="735990"/>
                  </a:lnTo>
                  <a:lnTo>
                    <a:pt x="363093" y="0"/>
                  </a:lnTo>
                  <a:lnTo>
                    <a:pt x="121031" y="0"/>
                  </a:lnTo>
                  <a:lnTo>
                    <a:pt x="121031" y="735990"/>
                  </a:lnTo>
                  <a:lnTo>
                    <a:pt x="0" y="735990"/>
                  </a:lnTo>
                  <a:lnTo>
                    <a:pt x="242062" y="978306"/>
                  </a:lnTo>
                  <a:lnTo>
                    <a:pt x="484124" y="73599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13098" y="3429761"/>
              <a:ext cx="484505" cy="978535"/>
            </a:xfrm>
            <a:custGeom>
              <a:avLst/>
              <a:gdLst/>
              <a:ahLst/>
              <a:cxnLst/>
              <a:rect l="l" t="t" r="r" b="b"/>
              <a:pathLst>
                <a:path w="484504" h="978535">
                  <a:moveTo>
                    <a:pt x="0" y="735964"/>
                  </a:moveTo>
                  <a:lnTo>
                    <a:pt x="121030" y="735964"/>
                  </a:lnTo>
                  <a:lnTo>
                    <a:pt x="121030" y="0"/>
                  </a:lnTo>
                  <a:lnTo>
                    <a:pt x="363092" y="0"/>
                  </a:lnTo>
                  <a:lnTo>
                    <a:pt x="363092" y="735964"/>
                  </a:lnTo>
                  <a:lnTo>
                    <a:pt x="484124" y="735964"/>
                  </a:lnTo>
                  <a:lnTo>
                    <a:pt x="242062" y="978281"/>
                  </a:lnTo>
                  <a:lnTo>
                    <a:pt x="0" y="735964"/>
                  </a:lnTo>
                  <a:close/>
                </a:path>
              </a:pathLst>
            </a:custGeom>
            <a:ln w="25907">
              <a:solidFill>
                <a:srgbClr val="B95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962" y="4639817"/>
              <a:ext cx="7772400" cy="1739264"/>
            </a:xfrm>
            <a:custGeom>
              <a:avLst/>
              <a:gdLst/>
              <a:ahLst/>
              <a:cxnLst/>
              <a:rect l="l" t="t" r="r" b="b"/>
              <a:pathLst>
                <a:path w="7772400" h="1739264">
                  <a:moveTo>
                    <a:pt x="0" y="869441"/>
                  </a:moveTo>
                  <a:lnTo>
                    <a:pt x="6151" y="820104"/>
                  </a:lnTo>
                  <a:lnTo>
                    <a:pt x="24388" y="771488"/>
                  </a:lnTo>
                  <a:lnTo>
                    <a:pt x="54382" y="723668"/>
                  </a:lnTo>
                  <a:lnTo>
                    <a:pt x="80748" y="692266"/>
                  </a:lnTo>
                  <a:lnTo>
                    <a:pt x="112095" y="661272"/>
                  </a:lnTo>
                  <a:lnTo>
                    <a:pt x="148328" y="630707"/>
                  </a:lnTo>
                  <a:lnTo>
                    <a:pt x="189349" y="600594"/>
                  </a:lnTo>
                  <a:lnTo>
                    <a:pt x="235061" y="570954"/>
                  </a:lnTo>
                  <a:lnTo>
                    <a:pt x="285366" y="541810"/>
                  </a:lnTo>
                  <a:lnTo>
                    <a:pt x="340167" y="513181"/>
                  </a:lnTo>
                  <a:lnTo>
                    <a:pt x="399368" y="485092"/>
                  </a:lnTo>
                  <a:lnTo>
                    <a:pt x="462870" y="457562"/>
                  </a:lnTo>
                  <a:lnTo>
                    <a:pt x="530577" y="430614"/>
                  </a:lnTo>
                  <a:lnTo>
                    <a:pt x="602392" y="404270"/>
                  </a:lnTo>
                  <a:lnTo>
                    <a:pt x="639809" y="391331"/>
                  </a:lnTo>
                  <a:lnTo>
                    <a:pt x="678217" y="378551"/>
                  </a:lnTo>
                  <a:lnTo>
                    <a:pt x="717603" y="365933"/>
                  </a:lnTo>
                  <a:lnTo>
                    <a:pt x="757955" y="353480"/>
                  </a:lnTo>
                  <a:lnTo>
                    <a:pt x="799261" y="341193"/>
                  </a:lnTo>
                  <a:lnTo>
                    <a:pt x="841508" y="329077"/>
                  </a:lnTo>
                  <a:lnTo>
                    <a:pt x="884686" y="317133"/>
                  </a:lnTo>
                  <a:lnTo>
                    <a:pt x="928781" y="305365"/>
                  </a:lnTo>
                  <a:lnTo>
                    <a:pt x="973781" y="293775"/>
                  </a:lnTo>
                  <a:lnTo>
                    <a:pt x="1019675" y="282365"/>
                  </a:lnTo>
                  <a:lnTo>
                    <a:pt x="1066450" y="271139"/>
                  </a:lnTo>
                  <a:lnTo>
                    <a:pt x="1114093" y="260100"/>
                  </a:lnTo>
                  <a:lnTo>
                    <a:pt x="1162594" y="249249"/>
                  </a:lnTo>
                  <a:lnTo>
                    <a:pt x="1211938" y="238590"/>
                  </a:lnTo>
                  <a:lnTo>
                    <a:pt x="1262116" y="228125"/>
                  </a:lnTo>
                  <a:lnTo>
                    <a:pt x="1313114" y="217858"/>
                  </a:lnTo>
                  <a:lnTo>
                    <a:pt x="1364920" y="207790"/>
                  </a:lnTo>
                  <a:lnTo>
                    <a:pt x="1417522" y="197925"/>
                  </a:lnTo>
                  <a:lnTo>
                    <a:pt x="1470907" y="188265"/>
                  </a:lnTo>
                  <a:lnTo>
                    <a:pt x="1525065" y="178813"/>
                  </a:lnTo>
                  <a:lnTo>
                    <a:pt x="1579982" y="169572"/>
                  </a:lnTo>
                  <a:lnTo>
                    <a:pt x="1635647" y="160544"/>
                  </a:lnTo>
                  <a:lnTo>
                    <a:pt x="1692046" y="151733"/>
                  </a:lnTo>
                  <a:lnTo>
                    <a:pt x="1749169" y="143140"/>
                  </a:lnTo>
                  <a:lnTo>
                    <a:pt x="1807003" y="134769"/>
                  </a:lnTo>
                  <a:lnTo>
                    <a:pt x="1865536" y="126622"/>
                  </a:lnTo>
                  <a:lnTo>
                    <a:pt x="1924755" y="118702"/>
                  </a:lnTo>
                  <a:lnTo>
                    <a:pt x="1984649" y="111012"/>
                  </a:lnTo>
                  <a:lnTo>
                    <a:pt x="2045205" y="103554"/>
                  </a:lnTo>
                  <a:lnTo>
                    <a:pt x="2106412" y="96332"/>
                  </a:lnTo>
                  <a:lnTo>
                    <a:pt x="2168256" y="89347"/>
                  </a:lnTo>
                  <a:lnTo>
                    <a:pt x="2230726" y="82604"/>
                  </a:lnTo>
                  <a:lnTo>
                    <a:pt x="2293811" y="76103"/>
                  </a:lnTo>
                  <a:lnTo>
                    <a:pt x="2357496" y="69848"/>
                  </a:lnTo>
                  <a:lnTo>
                    <a:pt x="2421772" y="63843"/>
                  </a:lnTo>
                  <a:lnTo>
                    <a:pt x="2486624" y="58088"/>
                  </a:lnTo>
                  <a:lnTo>
                    <a:pt x="2552042" y="52588"/>
                  </a:lnTo>
                  <a:lnTo>
                    <a:pt x="2618013" y="47345"/>
                  </a:lnTo>
                  <a:lnTo>
                    <a:pt x="2684524" y="42361"/>
                  </a:lnTo>
                  <a:lnTo>
                    <a:pt x="2751565" y="37640"/>
                  </a:lnTo>
                  <a:lnTo>
                    <a:pt x="2819121" y="33184"/>
                  </a:lnTo>
                  <a:lnTo>
                    <a:pt x="2887183" y="28996"/>
                  </a:lnTo>
                  <a:lnTo>
                    <a:pt x="2955736" y="25078"/>
                  </a:lnTo>
                  <a:lnTo>
                    <a:pt x="3024770" y="21433"/>
                  </a:lnTo>
                  <a:lnTo>
                    <a:pt x="3094271" y="18065"/>
                  </a:lnTo>
                  <a:lnTo>
                    <a:pt x="3164229" y="14975"/>
                  </a:lnTo>
                  <a:lnTo>
                    <a:pt x="3234630" y="12166"/>
                  </a:lnTo>
                  <a:lnTo>
                    <a:pt x="3305463" y="9642"/>
                  </a:lnTo>
                  <a:lnTo>
                    <a:pt x="3376715" y="7404"/>
                  </a:lnTo>
                  <a:lnTo>
                    <a:pt x="3448374" y="5456"/>
                  </a:lnTo>
                  <a:lnTo>
                    <a:pt x="3520428" y="3800"/>
                  </a:lnTo>
                  <a:lnTo>
                    <a:pt x="3592865" y="2439"/>
                  </a:lnTo>
                  <a:lnTo>
                    <a:pt x="3665673" y="1376"/>
                  </a:lnTo>
                  <a:lnTo>
                    <a:pt x="3738839" y="613"/>
                  </a:lnTo>
                  <a:lnTo>
                    <a:pt x="3812352" y="153"/>
                  </a:lnTo>
                  <a:lnTo>
                    <a:pt x="3886200" y="0"/>
                  </a:lnTo>
                  <a:lnTo>
                    <a:pt x="3960047" y="153"/>
                  </a:lnTo>
                  <a:lnTo>
                    <a:pt x="4033560" y="613"/>
                  </a:lnTo>
                  <a:lnTo>
                    <a:pt x="4106726" y="1376"/>
                  </a:lnTo>
                  <a:lnTo>
                    <a:pt x="4179534" y="2439"/>
                  </a:lnTo>
                  <a:lnTo>
                    <a:pt x="4251971" y="3800"/>
                  </a:lnTo>
                  <a:lnTo>
                    <a:pt x="4324025" y="5456"/>
                  </a:lnTo>
                  <a:lnTo>
                    <a:pt x="4395684" y="7404"/>
                  </a:lnTo>
                  <a:lnTo>
                    <a:pt x="4466936" y="9642"/>
                  </a:lnTo>
                  <a:lnTo>
                    <a:pt x="4537769" y="12166"/>
                  </a:lnTo>
                  <a:lnTo>
                    <a:pt x="4608170" y="14975"/>
                  </a:lnTo>
                  <a:lnTo>
                    <a:pt x="4678128" y="18065"/>
                  </a:lnTo>
                  <a:lnTo>
                    <a:pt x="4747629" y="21433"/>
                  </a:lnTo>
                  <a:lnTo>
                    <a:pt x="4816663" y="25078"/>
                  </a:lnTo>
                  <a:lnTo>
                    <a:pt x="4885216" y="28996"/>
                  </a:lnTo>
                  <a:lnTo>
                    <a:pt x="4953278" y="33184"/>
                  </a:lnTo>
                  <a:lnTo>
                    <a:pt x="5020834" y="37640"/>
                  </a:lnTo>
                  <a:lnTo>
                    <a:pt x="5087875" y="42361"/>
                  </a:lnTo>
                  <a:lnTo>
                    <a:pt x="5154386" y="47345"/>
                  </a:lnTo>
                  <a:lnTo>
                    <a:pt x="5220357" y="52588"/>
                  </a:lnTo>
                  <a:lnTo>
                    <a:pt x="5285775" y="58088"/>
                  </a:lnTo>
                  <a:lnTo>
                    <a:pt x="5350627" y="63843"/>
                  </a:lnTo>
                  <a:lnTo>
                    <a:pt x="5414903" y="69848"/>
                  </a:lnTo>
                  <a:lnTo>
                    <a:pt x="5478588" y="76103"/>
                  </a:lnTo>
                  <a:lnTo>
                    <a:pt x="5541673" y="82604"/>
                  </a:lnTo>
                  <a:lnTo>
                    <a:pt x="5604143" y="89347"/>
                  </a:lnTo>
                  <a:lnTo>
                    <a:pt x="5665987" y="96332"/>
                  </a:lnTo>
                  <a:lnTo>
                    <a:pt x="5727194" y="103554"/>
                  </a:lnTo>
                  <a:lnTo>
                    <a:pt x="5787750" y="111012"/>
                  </a:lnTo>
                  <a:lnTo>
                    <a:pt x="5847644" y="118702"/>
                  </a:lnTo>
                  <a:lnTo>
                    <a:pt x="5906863" y="126622"/>
                  </a:lnTo>
                  <a:lnTo>
                    <a:pt x="5965396" y="134769"/>
                  </a:lnTo>
                  <a:lnTo>
                    <a:pt x="6023230" y="143140"/>
                  </a:lnTo>
                  <a:lnTo>
                    <a:pt x="6080353" y="151733"/>
                  </a:lnTo>
                  <a:lnTo>
                    <a:pt x="6136752" y="160544"/>
                  </a:lnTo>
                  <a:lnTo>
                    <a:pt x="6192417" y="169572"/>
                  </a:lnTo>
                  <a:lnTo>
                    <a:pt x="6247334" y="178813"/>
                  </a:lnTo>
                  <a:lnTo>
                    <a:pt x="6301492" y="188265"/>
                  </a:lnTo>
                  <a:lnTo>
                    <a:pt x="6354877" y="197925"/>
                  </a:lnTo>
                  <a:lnTo>
                    <a:pt x="6407479" y="207790"/>
                  </a:lnTo>
                  <a:lnTo>
                    <a:pt x="6459285" y="217858"/>
                  </a:lnTo>
                  <a:lnTo>
                    <a:pt x="6510283" y="228125"/>
                  </a:lnTo>
                  <a:lnTo>
                    <a:pt x="6560461" y="238590"/>
                  </a:lnTo>
                  <a:lnTo>
                    <a:pt x="6609805" y="249249"/>
                  </a:lnTo>
                  <a:lnTo>
                    <a:pt x="6658306" y="260100"/>
                  </a:lnTo>
                  <a:lnTo>
                    <a:pt x="6705949" y="271139"/>
                  </a:lnTo>
                  <a:lnTo>
                    <a:pt x="6752724" y="282365"/>
                  </a:lnTo>
                  <a:lnTo>
                    <a:pt x="6798618" y="293775"/>
                  </a:lnTo>
                  <a:lnTo>
                    <a:pt x="6843618" y="305365"/>
                  </a:lnTo>
                  <a:lnTo>
                    <a:pt x="6887713" y="317133"/>
                  </a:lnTo>
                  <a:lnTo>
                    <a:pt x="6930891" y="329077"/>
                  </a:lnTo>
                  <a:lnTo>
                    <a:pt x="6973138" y="341193"/>
                  </a:lnTo>
                  <a:lnTo>
                    <a:pt x="7014444" y="353480"/>
                  </a:lnTo>
                  <a:lnTo>
                    <a:pt x="7054796" y="365933"/>
                  </a:lnTo>
                  <a:lnTo>
                    <a:pt x="7094182" y="378551"/>
                  </a:lnTo>
                  <a:lnTo>
                    <a:pt x="7132590" y="391331"/>
                  </a:lnTo>
                  <a:lnTo>
                    <a:pt x="7170007" y="404270"/>
                  </a:lnTo>
                  <a:lnTo>
                    <a:pt x="7206422" y="417365"/>
                  </a:lnTo>
                  <a:lnTo>
                    <a:pt x="7276195" y="444014"/>
                  </a:lnTo>
                  <a:lnTo>
                    <a:pt x="7341812" y="471255"/>
                  </a:lnTo>
                  <a:lnTo>
                    <a:pt x="7403175" y="499068"/>
                  </a:lnTo>
                  <a:lnTo>
                    <a:pt x="7460188" y="527430"/>
                  </a:lnTo>
                  <a:lnTo>
                    <a:pt x="7512754" y="556319"/>
                  </a:lnTo>
                  <a:lnTo>
                    <a:pt x="7560774" y="585714"/>
                  </a:lnTo>
                  <a:lnTo>
                    <a:pt x="7604153" y="615593"/>
                  </a:lnTo>
                  <a:lnTo>
                    <a:pt x="7642792" y="645934"/>
                  </a:lnTo>
                  <a:lnTo>
                    <a:pt x="7676594" y="676716"/>
                  </a:lnTo>
                  <a:lnTo>
                    <a:pt x="7705463" y="707917"/>
                  </a:lnTo>
                  <a:lnTo>
                    <a:pt x="7729301" y="739515"/>
                  </a:lnTo>
                  <a:lnTo>
                    <a:pt x="7755412" y="787608"/>
                  </a:lnTo>
                  <a:lnTo>
                    <a:pt x="7769657" y="836473"/>
                  </a:lnTo>
                  <a:lnTo>
                    <a:pt x="7772400" y="869441"/>
                  </a:lnTo>
                  <a:lnTo>
                    <a:pt x="7771712" y="885963"/>
                  </a:lnTo>
                  <a:lnTo>
                    <a:pt x="7761495" y="935067"/>
                  </a:lnTo>
                  <a:lnTo>
                    <a:pt x="7739303" y="983425"/>
                  </a:lnTo>
                  <a:lnTo>
                    <a:pt x="7718017" y="1015212"/>
                  </a:lnTo>
                  <a:lnTo>
                    <a:pt x="7691651" y="1046614"/>
                  </a:lnTo>
                  <a:lnTo>
                    <a:pt x="7660304" y="1077607"/>
                  </a:lnTo>
                  <a:lnTo>
                    <a:pt x="7624071" y="1108171"/>
                  </a:lnTo>
                  <a:lnTo>
                    <a:pt x="7583050" y="1138284"/>
                  </a:lnTo>
                  <a:lnTo>
                    <a:pt x="7537338" y="1167923"/>
                  </a:lnTo>
                  <a:lnTo>
                    <a:pt x="7487033" y="1197068"/>
                  </a:lnTo>
                  <a:lnTo>
                    <a:pt x="7432232" y="1225696"/>
                  </a:lnTo>
                  <a:lnTo>
                    <a:pt x="7373031" y="1253786"/>
                  </a:lnTo>
                  <a:lnTo>
                    <a:pt x="7309529" y="1281315"/>
                  </a:lnTo>
                  <a:lnTo>
                    <a:pt x="7241822" y="1308263"/>
                  </a:lnTo>
                  <a:lnTo>
                    <a:pt x="7170007" y="1334607"/>
                  </a:lnTo>
                  <a:lnTo>
                    <a:pt x="7132590" y="1347546"/>
                  </a:lnTo>
                  <a:lnTo>
                    <a:pt x="7094182" y="1360326"/>
                  </a:lnTo>
                  <a:lnTo>
                    <a:pt x="7054796" y="1372944"/>
                  </a:lnTo>
                  <a:lnTo>
                    <a:pt x="7014444" y="1385398"/>
                  </a:lnTo>
                  <a:lnTo>
                    <a:pt x="6973138" y="1397684"/>
                  </a:lnTo>
                  <a:lnTo>
                    <a:pt x="6930891" y="1409801"/>
                  </a:lnTo>
                  <a:lnTo>
                    <a:pt x="6887713" y="1421744"/>
                  </a:lnTo>
                  <a:lnTo>
                    <a:pt x="6843618" y="1433513"/>
                  </a:lnTo>
                  <a:lnTo>
                    <a:pt x="6798618" y="1445103"/>
                  </a:lnTo>
                  <a:lnTo>
                    <a:pt x="6752724" y="1456513"/>
                  </a:lnTo>
                  <a:lnTo>
                    <a:pt x="6705949" y="1467739"/>
                  </a:lnTo>
                  <a:lnTo>
                    <a:pt x="6658306" y="1478779"/>
                  </a:lnTo>
                  <a:lnTo>
                    <a:pt x="6609805" y="1489629"/>
                  </a:lnTo>
                  <a:lnTo>
                    <a:pt x="6560461" y="1500289"/>
                  </a:lnTo>
                  <a:lnTo>
                    <a:pt x="6510283" y="1510753"/>
                  </a:lnTo>
                  <a:lnTo>
                    <a:pt x="6459285" y="1521021"/>
                  </a:lnTo>
                  <a:lnTo>
                    <a:pt x="6407479" y="1531089"/>
                  </a:lnTo>
                  <a:lnTo>
                    <a:pt x="6354877" y="1540954"/>
                  </a:lnTo>
                  <a:lnTo>
                    <a:pt x="6301492" y="1550614"/>
                  </a:lnTo>
                  <a:lnTo>
                    <a:pt x="6247334" y="1560066"/>
                  </a:lnTo>
                  <a:lnTo>
                    <a:pt x="6192417" y="1569307"/>
                  </a:lnTo>
                  <a:lnTo>
                    <a:pt x="6136752" y="1578335"/>
                  </a:lnTo>
                  <a:lnTo>
                    <a:pt x="6080353" y="1587147"/>
                  </a:lnTo>
                  <a:lnTo>
                    <a:pt x="6023230" y="1595740"/>
                  </a:lnTo>
                  <a:lnTo>
                    <a:pt x="5965396" y="1604111"/>
                  </a:lnTo>
                  <a:lnTo>
                    <a:pt x="5906863" y="1612258"/>
                  </a:lnTo>
                  <a:lnTo>
                    <a:pt x="5847644" y="1620178"/>
                  </a:lnTo>
                  <a:lnTo>
                    <a:pt x="5787750" y="1627868"/>
                  </a:lnTo>
                  <a:lnTo>
                    <a:pt x="5727194" y="1635326"/>
                  </a:lnTo>
                  <a:lnTo>
                    <a:pt x="5665987" y="1642549"/>
                  </a:lnTo>
                  <a:lnTo>
                    <a:pt x="5604143" y="1649533"/>
                  </a:lnTo>
                  <a:lnTo>
                    <a:pt x="5541673" y="1656277"/>
                  </a:lnTo>
                  <a:lnTo>
                    <a:pt x="5478588" y="1662778"/>
                  </a:lnTo>
                  <a:lnTo>
                    <a:pt x="5414903" y="1669033"/>
                  </a:lnTo>
                  <a:lnTo>
                    <a:pt x="5350627" y="1675039"/>
                  </a:lnTo>
                  <a:lnTo>
                    <a:pt x="5285775" y="1680793"/>
                  </a:lnTo>
                  <a:lnTo>
                    <a:pt x="5220357" y="1686293"/>
                  </a:lnTo>
                  <a:lnTo>
                    <a:pt x="5154386" y="1691537"/>
                  </a:lnTo>
                  <a:lnTo>
                    <a:pt x="5087875" y="1696520"/>
                  </a:lnTo>
                  <a:lnTo>
                    <a:pt x="5020834" y="1701242"/>
                  </a:lnTo>
                  <a:lnTo>
                    <a:pt x="4953278" y="1705698"/>
                  </a:lnTo>
                  <a:lnTo>
                    <a:pt x="4885216" y="1709886"/>
                  </a:lnTo>
                  <a:lnTo>
                    <a:pt x="4816663" y="1713804"/>
                  </a:lnTo>
                  <a:lnTo>
                    <a:pt x="4747629" y="1717449"/>
                  </a:lnTo>
                  <a:lnTo>
                    <a:pt x="4678128" y="1720818"/>
                  </a:lnTo>
                  <a:lnTo>
                    <a:pt x="4608170" y="1723908"/>
                  </a:lnTo>
                  <a:lnTo>
                    <a:pt x="4537769" y="1726717"/>
                  </a:lnTo>
                  <a:lnTo>
                    <a:pt x="4466936" y="1729241"/>
                  </a:lnTo>
                  <a:lnTo>
                    <a:pt x="4395684" y="1731479"/>
                  </a:lnTo>
                  <a:lnTo>
                    <a:pt x="4324025" y="1733427"/>
                  </a:lnTo>
                  <a:lnTo>
                    <a:pt x="4251971" y="1735083"/>
                  </a:lnTo>
                  <a:lnTo>
                    <a:pt x="4179534" y="1736444"/>
                  </a:lnTo>
                  <a:lnTo>
                    <a:pt x="4106726" y="1737507"/>
                  </a:lnTo>
                  <a:lnTo>
                    <a:pt x="4033560" y="1738270"/>
                  </a:lnTo>
                  <a:lnTo>
                    <a:pt x="3960047" y="1738730"/>
                  </a:lnTo>
                  <a:lnTo>
                    <a:pt x="3886200" y="1738883"/>
                  </a:lnTo>
                  <a:lnTo>
                    <a:pt x="3812352" y="1738730"/>
                  </a:lnTo>
                  <a:lnTo>
                    <a:pt x="3738839" y="1738270"/>
                  </a:lnTo>
                  <a:lnTo>
                    <a:pt x="3665673" y="1737507"/>
                  </a:lnTo>
                  <a:lnTo>
                    <a:pt x="3592865" y="1736444"/>
                  </a:lnTo>
                  <a:lnTo>
                    <a:pt x="3520428" y="1735083"/>
                  </a:lnTo>
                  <a:lnTo>
                    <a:pt x="3448374" y="1733427"/>
                  </a:lnTo>
                  <a:lnTo>
                    <a:pt x="3376715" y="1731479"/>
                  </a:lnTo>
                  <a:lnTo>
                    <a:pt x="3305463" y="1729241"/>
                  </a:lnTo>
                  <a:lnTo>
                    <a:pt x="3234630" y="1726717"/>
                  </a:lnTo>
                  <a:lnTo>
                    <a:pt x="3164229" y="1723908"/>
                  </a:lnTo>
                  <a:lnTo>
                    <a:pt x="3094271" y="1720818"/>
                  </a:lnTo>
                  <a:lnTo>
                    <a:pt x="3024770" y="1717449"/>
                  </a:lnTo>
                  <a:lnTo>
                    <a:pt x="2955736" y="1713804"/>
                  </a:lnTo>
                  <a:lnTo>
                    <a:pt x="2887183" y="1709886"/>
                  </a:lnTo>
                  <a:lnTo>
                    <a:pt x="2819121" y="1705698"/>
                  </a:lnTo>
                  <a:lnTo>
                    <a:pt x="2751565" y="1701242"/>
                  </a:lnTo>
                  <a:lnTo>
                    <a:pt x="2684524" y="1696520"/>
                  </a:lnTo>
                  <a:lnTo>
                    <a:pt x="2618013" y="1691537"/>
                  </a:lnTo>
                  <a:lnTo>
                    <a:pt x="2552042" y="1686293"/>
                  </a:lnTo>
                  <a:lnTo>
                    <a:pt x="2486624" y="1680793"/>
                  </a:lnTo>
                  <a:lnTo>
                    <a:pt x="2421772" y="1675039"/>
                  </a:lnTo>
                  <a:lnTo>
                    <a:pt x="2357496" y="1669033"/>
                  </a:lnTo>
                  <a:lnTo>
                    <a:pt x="2293811" y="1662778"/>
                  </a:lnTo>
                  <a:lnTo>
                    <a:pt x="2230726" y="1656277"/>
                  </a:lnTo>
                  <a:lnTo>
                    <a:pt x="2168256" y="1649533"/>
                  </a:lnTo>
                  <a:lnTo>
                    <a:pt x="2106412" y="1642549"/>
                  </a:lnTo>
                  <a:lnTo>
                    <a:pt x="2045205" y="1635326"/>
                  </a:lnTo>
                  <a:lnTo>
                    <a:pt x="1984649" y="1627868"/>
                  </a:lnTo>
                  <a:lnTo>
                    <a:pt x="1924755" y="1620178"/>
                  </a:lnTo>
                  <a:lnTo>
                    <a:pt x="1865536" y="1612258"/>
                  </a:lnTo>
                  <a:lnTo>
                    <a:pt x="1807003" y="1604111"/>
                  </a:lnTo>
                  <a:lnTo>
                    <a:pt x="1749169" y="1595740"/>
                  </a:lnTo>
                  <a:lnTo>
                    <a:pt x="1692046" y="1587147"/>
                  </a:lnTo>
                  <a:lnTo>
                    <a:pt x="1635647" y="1578335"/>
                  </a:lnTo>
                  <a:lnTo>
                    <a:pt x="1579982" y="1569307"/>
                  </a:lnTo>
                  <a:lnTo>
                    <a:pt x="1525065" y="1560066"/>
                  </a:lnTo>
                  <a:lnTo>
                    <a:pt x="1470907" y="1550614"/>
                  </a:lnTo>
                  <a:lnTo>
                    <a:pt x="1417522" y="1540954"/>
                  </a:lnTo>
                  <a:lnTo>
                    <a:pt x="1364920" y="1531089"/>
                  </a:lnTo>
                  <a:lnTo>
                    <a:pt x="1313114" y="1521021"/>
                  </a:lnTo>
                  <a:lnTo>
                    <a:pt x="1262116" y="1510753"/>
                  </a:lnTo>
                  <a:lnTo>
                    <a:pt x="1211938" y="1500289"/>
                  </a:lnTo>
                  <a:lnTo>
                    <a:pt x="1162594" y="1489629"/>
                  </a:lnTo>
                  <a:lnTo>
                    <a:pt x="1114093" y="1478779"/>
                  </a:lnTo>
                  <a:lnTo>
                    <a:pt x="1066450" y="1467739"/>
                  </a:lnTo>
                  <a:lnTo>
                    <a:pt x="1019675" y="1456513"/>
                  </a:lnTo>
                  <a:lnTo>
                    <a:pt x="973781" y="1445103"/>
                  </a:lnTo>
                  <a:lnTo>
                    <a:pt x="928781" y="1433513"/>
                  </a:lnTo>
                  <a:lnTo>
                    <a:pt x="884686" y="1421744"/>
                  </a:lnTo>
                  <a:lnTo>
                    <a:pt x="841508" y="1409801"/>
                  </a:lnTo>
                  <a:lnTo>
                    <a:pt x="799261" y="1397684"/>
                  </a:lnTo>
                  <a:lnTo>
                    <a:pt x="757955" y="1385398"/>
                  </a:lnTo>
                  <a:lnTo>
                    <a:pt x="717603" y="1372944"/>
                  </a:lnTo>
                  <a:lnTo>
                    <a:pt x="678217" y="1360326"/>
                  </a:lnTo>
                  <a:lnTo>
                    <a:pt x="639809" y="1347546"/>
                  </a:lnTo>
                  <a:lnTo>
                    <a:pt x="602392" y="1334607"/>
                  </a:lnTo>
                  <a:lnTo>
                    <a:pt x="565977" y="1321512"/>
                  </a:lnTo>
                  <a:lnTo>
                    <a:pt x="496204" y="1294863"/>
                  </a:lnTo>
                  <a:lnTo>
                    <a:pt x="430587" y="1267622"/>
                  </a:lnTo>
                  <a:lnTo>
                    <a:pt x="369224" y="1239810"/>
                  </a:lnTo>
                  <a:lnTo>
                    <a:pt x="312211" y="1211448"/>
                  </a:lnTo>
                  <a:lnTo>
                    <a:pt x="259645" y="1182559"/>
                  </a:lnTo>
                  <a:lnTo>
                    <a:pt x="211625" y="1153164"/>
                  </a:lnTo>
                  <a:lnTo>
                    <a:pt x="168246" y="1123285"/>
                  </a:lnTo>
                  <a:lnTo>
                    <a:pt x="129607" y="1092944"/>
                  </a:lnTo>
                  <a:lnTo>
                    <a:pt x="95805" y="1062163"/>
                  </a:lnTo>
                  <a:lnTo>
                    <a:pt x="66936" y="1030963"/>
                  </a:lnTo>
                  <a:lnTo>
                    <a:pt x="43098" y="999365"/>
                  </a:lnTo>
                  <a:lnTo>
                    <a:pt x="16987" y="951273"/>
                  </a:lnTo>
                  <a:lnTo>
                    <a:pt x="2742" y="902409"/>
                  </a:lnTo>
                  <a:lnTo>
                    <a:pt x="0" y="86944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754619" y="4808982"/>
            <a:ext cx="1237615" cy="31483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spcBef>
                <a:spcPts val="295"/>
              </a:spcBef>
            </a:pPr>
            <a:r>
              <a:rPr spc="-5" dirty="0">
                <a:latin typeface="Times New Roman"/>
                <a:cs typeface="Times New Roman"/>
              </a:rPr>
              <a:t>Important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2707" y="3046465"/>
            <a:ext cx="1499870" cy="1850389"/>
            <a:chOff x="7188707" y="3046464"/>
            <a:chExt cx="1499870" cy="18503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8707" y="3046464"/>
              <a:ext cx="1499615" cy="18501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51" y="3069335"/>
              <a:ext cx="1403603" cy="17541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35951" y="3069335"/>
              <a:ext cx="1403985" cy="1754505"/>
            </a:xfrm>
            <a:custGeom>
              <a:avLst/>
              <a:gdLst/>
              <a:ahLst/>
              <a:cxnLst/>
              <a:rect l="l" t="t" r="r" b="b"/>
              <a:pathLst>
                <a:path w="1403984" h="1754504">
                  <a:moveTo>
                    <a:pt x="0" y="1754124"/>
                  </a:moveTo>
                  <a:lnTo>
                    <a:pt x="1403603" y="1754124"/>
                  </a:lnTo>
                  <a:lnTo>
                    <a:pt x="1403603" y="0"/>
                  </a:lnTo>
                  <a:lnTo>
                    <a:pt x="0" y="0"/>
                  </a:lnTo>
                  <a:lnTo>
                    <a:pt x="0" y="1754124"/>
                  </a:lnTo>
                  <a:close/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60867" y="3091942"/>
            <a:ext cx="10128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185" dirty="0">
                <a:latin typeface="Cambria"/>
                <a:cs typeface="Cambria"/>
              </a:rPr>
              <a:t>MRI</a:t>
            </a:r>
            <a:endParaRPr>
              <a:latin typeface="Cambria"/>
              <a:cs typeface="Cambria"/>
            </a:endParaRPr>
          </a:p>
          <a:p>
            <a:pPr marL="12065" marR="5080" algn="ctr"/>
            <a:r>
              <a:rPr spc="45" dirty="0">
                <a:latin typeface="Cambria"/>
                <a:cs typeface="Cambria"/>
              </a:rPr>
              <a:t>r</a:t>
            </a:r>
            <a:r>
              <a:rPr spc="30" dirty="0">
                <a:latin typeface="Cambria"/>
                <a:cs typeface="Cambria"/>
              </a:rPr>
              <a:t>e</a:t>
            </a:r>
            <a:r>
              <a:rPr spc="50" dirty="0">
                <a:latin typeface="Cambria"/>
                <a:cs typeface="Cambria"/>
              </a:rPr>
              <a:t>v</a:t>
            </a:r>
            <a:r>
              <a:rPr spc="30" dirty="0">
                <a:latin typeface="Cambria"/>
                <a:cs typeface="Cambria"/>
              </a:rPr>
              <a:t>e</a:t>
            </a:r>
            <a:r>
              <a:rPr spc="110" dirty="0">
                <a:latin typeface="Cambria"/>
                <a:cs typeface="Cambria"/>
              </a:rPr>
              <a:t>a</a:t>
            </a:r>
            <a:r>
              <a:rPr spc="70" dirty="0">
                <a:latin typeface="Cambria"/>
                <a:cs typeface="Cambria"/>
              </a:rPr>
              <a:t>l</a:t>
            </a:r>
            <a:r>
              <a:rPr spc="60" dirty="0">
                <a:latin typeface="Cambria"/>
                <a:cs typeface="Cambria"/>
              </a:rPr>
              <a:t>ing  </a:t>
            </a:r>
            <a:r>
              <a:rPr spc="100" dirty="0">
                <a:latin typeface="Cambria"/>
                <a:cs typeface="Cambria"/>
              </a:rPr>
              <a:t>Left 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75" dirty="0">
                <a:latin typeface="Cambria"/>
                <a:cs typeface="Cambria"/>
              </a:rPr>
              <a:t>Femoral 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neck </a:t>
            </a:r>
            <a:r>
              <a:rPr spc="65" dirty="0">
                <a:latin typeface="Cambria"/>
                <a:cs typeface="Cambria"/>
              </a:rPr>
              <a:t> </a:t>
            </a:r>
            <a:r>
              <a:rPr spc="85" dirty="0">
                <a:latin typeface="Cambria"/>
                <a:cs typeface="Cambria"/>
              </a:rPr>
              <a:t>Fracture</a:t>
            </a:r>
            <a:endParaRPr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20240" y="548639"/>
            <a:ext cx="6894830" cy="5256530"/>
            <a:chOff x="396240" y="548639"/>
            <a:chExt cx="6894830" cy="52565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548639"/>
              <a:ext cx="6696456" cy="52562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3831" y="3526536"/>
              <a:ext cx="1776984" cy="4206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93359" y="3704589"/>
              <a:ext cx="1443990" cy="102870"/>
            </a:xfrm>
            <a:custGeom>
              <a:avLst/>
              <a:gdLst/>
              <a:ahLst/>
              <a:cxnLst/>
              <a:rect l="l" t="t" r="r" b="b"/>
              <a:pathLst>
                <a:path w="1443990" h="102870">
                  <a:moveTo>
                    <a:pt x="30606" y="0"/>
                  </a:moveTo>
                  <a:lnTo>
                    <a:pt x="0" y="16002"/>
                  </a:lnTo>
                  <a:lnTo>
                    <a:pt x="28955" y="34925"/>
                  </a:lnTo>
                  <a:lnTo>
                    <a:pt x="1442339" y="102362"/>
                  </a:lnTo>
                  <a:lnTo>
                    <a:pt x="1443989" y="67437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3" y="3645408"/>
              <a:ext cx="159638" cy="156972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32965" y="54089"/>
            <a:ext cx="4823460" cy="640080"/>
          </a:xfrm>
          <a:custGeom>
            <a:avLst/>
            <a:gdLst/>
            <a:ahLst/>
            <a:cxnLst/>
            <a:rect l="l" t="t" r="r" b="b"/>
            <a:pathLst>
              <a:path w="4823460" h="640080">
                <a:moveTo>
                  <a:pt x="0" y="639584"/>
                </a:moveTo>
                <a:lnTo>
                  <a:pt x="4823206" y="639584"/>
                </a:lnTo>
                <a:lnTo>
                  <a:pt x="4823206" y="0"/>
                </a:lnTo>
                <a:lnTo>
                  <a:pt x="0" y="0"/>
                </a:lnTo>
                <a:lnTo>
                  <a:pt x="0" y="639584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9725" y="165608"/>
            <a:ext cx="4704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u="none" dirty="0">
                <a:latin typeface="Cambria"/>
                <a:cs typeface="Cambria"/>
              </a:rPr>
              <a:t>13-</a:t>
            </a:r>
            <a:r>
              <a:rPr sz="3000" b="0" u="none" spc="160" dirty="0">
                <a:latin typeface="Cambria"/>
                <a:cs typeface="Cambria"/>
              </a:rPr>
              <a:t> </a:t>
            </a:r>
            <a:r>
              <a:rPr sz="3000" b="0" u="none" spc="335" dirty="0">
                <a:latin typeface="Cambria"/>
                <a:cs typeface="Cambria"/>
              </a:rPr>
              <a:t>A</a:t>
            </a:r>
            <a:r>
              <a:rPr sz="2400" b="0" u="none" spc="335" dirty="0">
                <a:latin typeface="Cambria"/>
                <a:cs typeface="Cambria"/>
              </a:rPr>
              <a:t>NGLE</a:t>
            </a:r>
            <a:r>
              <a:rPr sz="2400" b="0" u="none" spc="95" dirty="0">
                <a:latin typeface="Cambria"/>
                <a:cs typeface="Cambria"/>
              </a:rPr>
              <a:t> </a:t>
            </a:r>
            <a:r>
              <a:rPr sz="2400" b="0" u="none" spc="305" dirty="0">
                <a:latin typeface="Cambria"/>
                <a:cs typeface="Cambria"/>
              </a:rPr>
              <a:t>OF</a:t>
            </a:r>
            <a:r>
              <a:rPr sz="2400" b="0" u="none" spc="110" dirty="0">
                <a:latin typeface="Cambria"/>
                <a:cs typeface="Cambria"/>
              </a:rPr>
              <a:t> </a:t>
            </a:r>
            <a:r>
              <a:rPr sz="3000" b="0" u="none" spc="270" dirty="0">
                <a:latin typeface="Cambria"/>
                <a:cs typeface="Cambria"/>
              </a:rPr>
              <a:t>I</a:t>
            </a:r>
            <a:r>
              <a:rPr sz="2400" b="0" u="none" spc="270" dirty="0">
                <a:latin typeface="Cambria"/>
                <a:cs typeface="Cambria"/>
              </a:rPr>
              <a:t>NCLINATION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3382" y="2061210"/>
            <a:ext cx="3182620" cy="513602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0645">
              <a:spcBef>
                <a:spcPts val="165"/>
              </a:spcBef>
            </a:pPr>
            <a:r>
              <a:rPr sz="3200" spc="105" dirty="0">
                <a:solidFill>
                  <a:srgbClr val="FF0000"/>
                </a:solidFill>
                <a:latin typeface="Cambria"/>
                <a:cs typeface="Cambria"/>
              </a:rPr>
              <a:t>Approx.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mbria"/>
                <a:cs typeface="Cambria"/>
              </a:rPr>
              <a:t>125</a:t>
            </a:r>
            <a:r>
              <a:rPr sz="3150" spc="-22" baseline="21164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endParaRPr sz="3150" baseline="21164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1201" y="1981200"/>
            <a:ext cx="3235325" cy="4114800"/>
            <a:chOff x="457200" y="1981200"/>
            <a:chExt cx="3235325" cy="4114800"/>
          </a:xfrm>
        </p:grpSpPr>
        <p:sp>
          <p:nvSpPr>
            <p:cNvPr id="7" name="object 7"/>
            <p:cNvSpPr/>
            <p:nvPr/>
          </p:nvSpPr>
          <p:spPr>
            <a:xfrm>
              <a:off x="2701289" y="2420873"/>
              <a:ext cx="978535" cy="485775"/>
            </a:xfrm>
            <a:custGeom>
              <a:avLst/>
              <a:gdLst/>
              <a:ahLst/>
              <a:cxnLst/>
              <a:rect l="l" t="t" r="r" b="b"/>
              <a:pathLst>
                <a:path w="978535" h="485775">
                  <a:moveTo>
                    <a:pt x="0" y="121412"/>
                  </a:moveTo>
                  <a:lnTo>
                    <a:pt x="735964" y="121412"/>
                  </a:lnTo>
                  <a:lnTo>
                    <a:pt x="735964" y="0"/>
                  </a:lnTo>
                  <a:lnTo>
                    <a:pt x="978281" y="242824"/>
                  </a:lnTo>
                  <a:lnTo>
                    <a:pt x="735964" y="485648"/>
                  </a:lnTo>
                  <a:lnTo>
                    <a:pt x="735964" y="364236"/>
                  </a:lnTo>
                  <a:lnTo>
                    <a:pt x="0" y="364236"/>
                  </a:lnTo>
                  <a:lnTo>
                    <a:pt x="0" y="121412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981200"/>
              <a:ext cx="2286000" cy="41148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89355" y="1320547"/>
            <a:ext cx="5975985" cy="303929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7470">
              <a:spcBef>
                <a:spcPts val="210"/>
              </a:spcBef>
            </a:pPr>
            <a:r>
              <a:rPr spc="75" dirty="0">
                <a:latin typeface="Cambria"/>
                <a:cs typeface="Cambria"/>
              </a:rPr>
              <a:t>it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is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angle</a:t>
            </a:r>
            <a:r>
              <a:rPr spc="100" dirty="0">
                <a:latin typeface="Cambria"/>
                <a:cs typeface="Cambria"/>
              </a:rPr>
              <a:t> </a:t>
            </a:r>
            <a:r>
              <a:rPr spc="35" dirty="0">
                <a:latin typeface="Cambria"/>
                <a:cs typeface="Cambria"/>
              </a:rPr>
              <a:t>between</a:t>
            </a:r>
            <a:r>
              <a:rPr spc="12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neck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80" dirty="0">
                <a:latin typeface="Cambria"/>
                <a:cs typeface="Cambria"/>
              </a:rPr>
              <a:t>and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85" dirty="0">
                <a:latin typeface="Cambria"/>
                <a:cs typeface="Cambria"/>
              </a:rPr>
              <a:t>shaft</a:t>
            </a:r>
            <a:r>
              <a:rPr spc="114" dirty="0">
                <a:latin typeface="Cambria"/>
                <a:cs typeface="Cambria"/>
              </a:rPr>
              <a:t> </a:t>
            </a:r>
            <a:r>
              <a:rPr spc="-5" dirty="0">
                <a:latin typeface="Cambria"/>
                <a:cs typeface="Cambria"/>
              </a:rPr>
              <a:t>of</a:t>
            </a:r>
            <a:r>
              <a:rPr spc="12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-10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femur</a:t>
            </a:r>
            <a:endParaRPr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7873" y="3070098"/>
            <a:ext cx="4493260" cy="305212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28270">
              <a:spcBef>
                <a:spcPts val="220"/>
              </a:spcBef>
            </a:pPr>
            <a:r>
              <a:rPr spc="60" dirty="0">
                <a:solidFill>
                  <a:srgbClr val="660066"/>
                </a:solidFill>
                <a:latin typeface="Cambria"/>
                <a:cs typeface="Cambria"/>
              </a:rPr>
              <a:t>typically</a:t>
            </a:r>
            <a:r>
              <a:rPr spc="45" dirty="0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spc="70" dirty="0">
                <a:solidFill>
                  <a:srgbClr val="660066"/>
                </a:solidFill>
                <a:latin typeface="Cambria"/>
                <a:cs typeface="Cambria"/>
              </a:rPr>
              <a:t>ranges</a:t>
            </a:r>
            <a:r>
              <a:rPr spc="40" dirty="0">
                <a:solidFill>
                  <a:srgbClr val="660066"/>
                </a:solidFill>
                <a:latin typeface="Cambria"/>
                <a:cs typeface="Cambria"/>
              </a:rPr>
              <a:t> from</a:t>
            </a:r>
            <a:r>
              <a:rPr spc="85" dirty="0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660066"/>
                </a:solidFill>
                <a:latin typeface="Cambria"/>
                <a:cs typeface="Cambria"/>
              </a:rPr>
              <a:t>115</a:t>
            </a:r>
            <a:r>
              <a:rPr spc="110" dirty="0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spc="15" dirty="0">
                <a:solidFill>
                  <a:srgbClr val="660066"/>
                </a:solidFill>
                <a:latin typeface="Cambria"/>
                <a:cs typeface="Cambria"/>
              </a:rPr>
              <a:t>to</a:t>
            </a:r>
            <a:r>
              <a:rPr spc="80" dirty="0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660066"/>
                </a:solidFill>
                <a:latin typeface="Cambria"/>
                <a:cs typeface="Cambria"/>
              </a:rPr>
              <a:t>140</a:t>
            </a:r>
            <a:r>
              <a:rPr spc="25" dirty="0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spc="35" dirty="0">
                <a:solidFill>
                  <a:srgbClr val="660066"/>
                </a:solidFill>
                <a:latin typeface="Cambria"/>
                <a:cs typeface="Cambria"/>
              </a:rPr>
              <a:t>degrees</a:t>
            </a:r>
            <a:endParaRPr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1026" y="3789427"/>
            <a:ext cx="4572000" cy="575799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076960" marR="360680" indent="-708660">
              <a:spcBef>
                <a:spcPts val="170"/>
              </a:spcBef>
            </a:pPr>
            <a:r>
              <a:rPr spc="60" dirty="0">
                <a:latin typeface="Cambria"/>
                <a:cs typeface="Cambria"/>
              </a:rPr>
              <a:t>is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about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160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dirty="0">
                <a:latin typeface="Times New Roman"/>
                <a:cs typeface="Times New Roman"/>
              </a:rPr>
              <a:t>° </a:t>
            </a:r>
            <a:r>
              <a:rPr spc="80" dirty="0">
                <a:latin typeface="Cambria"/>
                <a:cs typeface="Cambria"/>
              </a:rPr>
              <a:t>in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the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55" dirty="0">
                <a:latin typeface="Cambria"/>
                <a:cs typeface="Cambria"/>
              </a:rPr>
              <a:t>young child</a:t>
            </a:r>
            <a:r>
              <a:rPr spc="45" dirty="0">
                <a:latin typeface="Cambria"/>
                <a:cs typeface="Cambria"/>
              </a:rPr>
              <a:t> </a:t>
            </a:r>
            <a:r>
              <a:rPr spc="75" dirty="0">
                <a:latin typeface="Cambria"/>
                <a:cs typeface="Cambria"/>
              </a:rPr>
              <a:t>and </a:t>
            </a:r>
            <a:r>
              <a:rPr spc="-380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about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-15" dirty="0">
                <a:latin typeface="Cambria"/>
                <a:cs typeface="Cambria"/>
              </a:rPr>
              <a:t>125</a:t>
            </a:r>
            <a:r>
              <a:rPr spc="-15" dirty="0">
                <a:latin typeface="Times New Roman"/>
                <a:cs typeface="Times New Roman"/>
              </a:rPr>
              <a:t>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Cambria"/>
                <a:cs typeface="Cambria"/>
              </a:rPr>
              <a:t>in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the</a:t>
            </a:r>
            <a:r>
              <a:rPr spc="110" dirty="0">
                <a:latin typeface="Cambria"/>
                <a:cs typeface="Cambria"/>
              </a:rPr>
              <a:t> </a:t>
            </a:r>
            <a:r>
              <a:rPr spc="80" dirty="0">
                <a:latin typeface="Cambria"/>
                <a:cs typeface="Cambria"/>
              </a:rPr>
              <a:t>adult</a:t>
            </a:r>
            <a:endParaRPr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6152" y="206086"/>
            <a:ext cx="8124825" cy="6573520"/>
            <a:chOff x="552151" y="206086"/>
            <a:chExt cx="8124825" cy="6573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151" y="206086"/>
              <a:ext cx="7805323" cy="30226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19" y="3212592"/>
              <a:ext cx="1458468" cy="2010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3212592"/>
              <a:ext cx="1571244" cy="2124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9051" y="3361928"/>
              <a:ext cx="1524319" cy="17617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73446" y="5301232"/>
              <a:ext cx="3203575" cy="1478280"/>
            </a:xfrm>
            <a:custGeom>
              <a:avLst/>
              <a:gdLst/>
              <a:ahLst/>
              <a:cxnLst/>
              <a:rect l="l" t="t" r="r" b="b"/>
              <a:pathLst>
                <a:path w="3203575" h="1478279">
                  <a:moveTo>
                    <a:pt x="3203448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3203448" y="1478280"/>
                  </a:lnTo>
                  <a:lnTo>
                    <a:pt x="3203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7447" y="5301232"/>
            <a:ext cx="3203575" cy="1133002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0485" marR="111125" indent="5715" algn="ctr">
              <a:lnSpc>
                <a:spcPct val="100400"/>
              </a:lnSpc>
              <a:spcBef>
                <a:spcPts val="195"/>
              </a:spcBef>
            </a:pPr>
            <a:r>
              <a:rPr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r>
              <a:rPr b="1" spc="90" dirty="0">
                <a:latin typeface="Cambria"/>
                <a:cs typeface="Cambria"/>
              </a:rPr>
              <a:t>,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in </a:t>
            </a:r>
            <a:r>
              <a:rPr b="1" spc="95" dirty="0">
                <a:latin typeface="Cambria"/>
                <a:cs typeface="Cambria"/>
              </a:rPr>
              <a:t>cases </a:t>
            </a:r>
            <a:r>
              <a:rPr b="1" spc="90" dirty="0">
                <a:latin typeface="Cambria"/>
                <a:cs typeface="Cambria"/>
              </a:rPr>
              <a:t>of 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congenital </a:t>
            </a:r>
            <a:r>
              <a:rPr b="1" spc="105" dirty="0">
                <a:latin typeface="Cambria"/>
                <a:cs typeface="Cambria"/>
              </a:rPr>
              <a:t>dislocation </a:t>
            </a:r>
            <a:r>
              <a:rPr b="1" spc="90" dirty="0">
                <a:latin typeface="Cambria"/>
                <a:cs typeface="Cambria"/>
              </a:rPr>
              <a:t>of 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7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hip.</a:t>
            </a:r>
            <a:r>
              <a:rPr b="1" spc="70" dirty="0">
                <a:latin typeface="Cambria"/>
                <a:cs typeface="Cambria"/>
              </a:rPr>
              <a:t> </a:t>
            </a:r>
            <a:r>
              <a:rPr b="1" spc="155" dirty="0">
                <a:latin typeface="Cambria"/>
                <a:cs typeface="Cambria"/>
              </a:rPr>
              <a:t>In</a:t>
            </a:r>
            <a:r>
              <a:rPr b="1" spc="85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this</a:t>
            </a:r>
            <a:r>
              <a:rPr b="1" spc="65" dirty="0">
                <a:latin typeface="Cambria"/>
                <a:cs typeface="Cambria"/>
              </a:rPr>
              <a:t> </a:t>
            </a:r>
            <a:r>
              <a:rPr b="1" spc="105" dirty="0">
                <a:latin typeface="Cambria"/>
                <a:cs typeface="Cambria"/>
              </a:rPr>
              <a:t>condition, </a:t>
            </a:r>
            <a:r>
              <a:rPr b="1" spc="-385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adduction</a:t>
            </a:r>
            <a:r>
              <a:rPr b="1" spc="85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of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85" dirty="0">
                <a:latin typeface="Cambria"/>
                <a:cs typeface="Cambria"/>
              </a:rPr>
              <a:t> </a:t>
            </a:r>
            <a:r>
              <a:rPr b="1" spc="125" dirty="0">
                <a:latin typeface="Cambria"/>
                <a:cs typeface="Cambria"/>
              </a:rPr>
              <a:t>hip</a:t>
            </a:r>
            <a:r>
              <a:rPr b="1" spc="-45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joint</a:t>
            </a:r>
            <a:endParaRPr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8500" y="6384036"/>
            <a:ext cx="2636520" cy="32060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spcBef>
                <a:spcPts val="340"/>
              </a:spcBef>
            </a:pPr>
            <a:r>
              <a:rPr b="1" spc="100" dirty="0" smtClean="0">
                <a:latin typeface="Cambria"/>
                <a:cs typeface="Cambria"/>
              </a:rPr>
              <a:t>joint</a:t>
            </a:r>
            <a:r>
              <a:rPr b="1" spc="55" dirty="0" smtClean="0">
                <a:latin typeface="Cambria"/>
                <a:cs typeface="Cambria"/>
              </a:rPr>
              <a:t> </a:t>
            </a:r>
            <a:r>
              <a:rPr b="1" spc="85" dirty="0">
                <a:latin typeface="Cambria"/>
                <a:cs typeface="Cambria"/>
              </a:rPr>
              <a:t>is</a:t>
            </a:r>
            <a:r>
              <a:rPr b="1" spc="-25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limited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12430" y="6417860"/>
            <a:ext cx="112712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spcBef>
                <a:spcPts val="75"/>
              </a:spcBef>
            </a:pPr>
            <a:r>
              <a:rPr b="1" spc="85" dirty="0">
                <a:latin typeface="Cambria"/>
                <a:cs typeface="Cambria"/>
              </a:rPr>
              <a:t>is</a:t>
            </a:r>
            <a:r>
              <a:rPr b="1" spc="-75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limited</a:t>
            </a:r>
            <a:endParaRPr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4594" y="5301232"/>
            <a:ext cx="4104640" cy="1137490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9695" marR="144145" algn="ctr">
              <a:spcBef>
                <a:spcPts val="229"/>
              </a:spcBef>
            </a:pPr>
            <a:r>
              <a:rPr b="1" spc="100" dirty="0">
                <a:latin typeface="Cambria"/>
                <a:cs typeface="Cambria"/>
              </a:rPr>
              <a:t>it</a:t>
            </a:r>
            <a:r>
              <a:rPr b="1" spc="7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occurs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in</a:t>
            </a:r>
            <a:r>
              <a:rPr b="1" spc="75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fractures</a:t>
            </a:r>
            <a:r>
              <a:rPr b="1" spc="90" dirty="0">
                <a:latin typeface="Cambria"/>
                <a:cs typeface="Cambria"/>
              </a:rPr>
              <a:t> of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neck </a:t>
            </a:r>
            <a:r>
              <a:rPr b="1" spc="-380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of </a:t>
            </a:r>
            <a:r>
              <a:rPr b="1" spc="114" dirty="0">
                <a:latin typeface="Cambria"/>
                <a:cs typeface="Cambria"/>
              </a:rPr>
              <a:t>the </a:t>
            </a:r>
            <a:r>
              <a:rPr b="1" spc="100" dirty="0">
                <a:latin typeface="Cambria"/>
                <a:cs typeface="Cambria"/>
              </a:rPr>
              <a:t>femur </a:t>
            </a:r>
            <a:r>
              <a:rPr b="1" spc="135" dirty="0">
                <a:latin typeface="Cambria"/>
                <a:cs typeface="Cambria"/>
              </a:rPr>
              <a:t>and </a:t>
            </a:r>
            <a:r>
              <a:rPr b="1" spc="120" dirty="0">
                <a:latin typeface="Cambria"/>
                <a:cs typeface="Cambria"/>
              </a:rPr>
              <a:t>in </a:t>
            </a:r>
            <a:r>
              <a:rPr b="1" spc="114" dirty="0">
                <a:latin typeface="Cambria"/>
                <a:cs typeface="Cambria"/>
              </a:rPr>
              <a:t>slipping </a:t>
            </a:r>
            <a:r>
              <a:rPr b="1" spc="90" dirty="0">
                <a:latin typeface="Cambria"/>
                <a:cs typeface="Cambria"/>
              </a:rPr>
              <a:t>of 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 </a:t>
            </a:r>
            <a:r>
              <a:rPr b="1" spc="95" dirty="0">
                <a:latin typeface="Cambria"/>
                <a:cs typeface="Cambria"/>
              </a:rPr>
              <a:t>femoral </a:t>
            </a:r>
            <a:r>
              <a:rPr b="1" spc="100" dirty="0">
                <a:latin typeface="Cambria"/>
                <a:cs typeface="Cambria"/>
              </a:rPr>
              <a:t>epiphysis. </a:t>
            </a:r>
            <a:r>
              <a:rPr b="1" spc="155" dirty="0">
                <a:latin typeface="Cambria"/>
                <a:cs typeface="Cambria"/>
              </a:rPr>
              <a:t>In </a:t>
            </a:r>
            <a:r>
              <a:rPr b="1" spc="110" dirty="0">
                <a:latin typeface="Cambria"/>
                <a:cs typeface="Cambria"/>
              </a:rPr>
              <a:t>this 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condition,</a:t>
            </a:r>
            <a:r>
              <a:rPr b="1" spc="80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abduction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of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125" dirty="0">
                <a:latin typeface="Cambria"/>
                <a:cs typeface="Cambria"/>
              </a:rPr>
              <a:t>hip</a:t>
            </a:r>
            <a:endParaRPr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761" y="76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468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761" y="1113282"/>
            <a:ext cx="0" cy="5745480"/>
          </a:xfrm>
          <a:custGeom>
            <a:avLst/>
            <a:gdLst/>
            <a:ahLst/>
            <a:cxnLst/>
            <a:rect l="l" t="t" r="r" b="b"/>
            <a:pathLst>
              <a:path h="5745480">
                <a:moveTo>
                  <a:pt x="0" y="0"/>
                </a:moveTo>
                <a:lnTo>
                  <a:pt x="0" y="5745351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71244" y="0"/>
            <a:ext cx="59690" cy="6859270"/>
            <a:chOff x="47244" y="0"/>
            <a:chExt cx="59690" cy="6859270"/>
          </a:xfrm>
        </p:grpSpPr>
        <p:sp>
          <p:nvSpPr>
            <p:cNvPr id="5" name="object 5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363200" y="39"/>
            <a:ext cx="304800" cy="188595"/>
          </a:xfrm>
          <a:custGeom>
            <a:avLst/>
            <a:gdLst/>
            <a:ahLst/>
            <a:cxnLst/>
            <a:rect l="l" t="t" r="r" b="b"/>
            <a:pathLst>
              <a:path w="304800" h="188595">
                <a:moveTo>
                  <a:pt x="304800" y="0"/>
                </a:moveTo>
                <a:lnTo>
                  <a:pt x="0" y="0"/>
                </a:lnTo>
                <a:lnTo>
                  <a:pt x="0" y="188429"/>
                </a:lnTo>
                <a:lnTo>
                  <a:pt x="304800" y="188429"/>
                </a:lnTo>
                <a:lnTo>
                  <a:pt x="304800" y="0"/>
                </a:lnTo>
                <a:close/>
              </a:path>
            </a:pathLst>
          </a:custGeom>
          <a:solidFill>
            <a:srgbClr val="FCC3AC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1112518"/>
            <a:ext cx="304800" cy="5745480"/>
          </a:xfrm>
          <a:custGeom>
            <a:avLst/>
            <a:gdLst/>
            <a:ahLst/>
            <a:cxnLst/>
            <a:rect l="l" t="t" r="r" b="b"/>
            <a:pathLst>
              <a:path w="304800" h="5745480">
                <a:moveTo>
                  <a:pt x="304800" y="0"/>
                </a:moveTo>
                <a:lnTo>
                  <a:pt x="0" y="0"/>
                </a:lnTo>
                <a:lnTo>
                  <a:pt x="0" y="5745353"/>
                </a:lnTo>
                <a:lnTo>
                  <a:pt x="304800" y="5745353"/>
                </a:lnTo>
                <a:lnTo>
                  <a:pt x="304800" y="0"/>
                </a:lnTo>
                <a:close/>
              </a:path>
            </a:pathLst>
          </a:custGeom>
          <a:solidFill>
            <a:srgbClr val="FCC3AC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9400" y="1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468"/>
                </a:lnTo>
              </a:path>
            </a:pathLst>
          </a:custGeom>
          <a:ln w="12192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9400" y="1112519"/>
            <a:ext cx="0" cy="5745480"/>
          </a:xfrm>
          <a:custGeom>
            <a:avLst/>
            <a:gdLst/>
            <a:ahLst/>
            <a:cxnLst/>
            <a:rect l="l" t="t" r="r" b="b"/>
            <a:pathLst>
              <a:path h="5745480">
                <a:moveTo>
                  <a:pt x="0" y="0"/>
                </a:moveTo>
                <a:lnTo>
                  <a:pt x="0" y="5745351"/>
                </a:lnTo>
              </a:path>
            </a:pathLst>
          </a:custGeom>
          <a:ln w="12192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88976"/>
            <a:ext cx="5689092" cy="640842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536941" y="1629917"/>
            <a:ext cx="2736850" cy="2032000"/>
          </a:xfrm>
          <a:custGeom>
            <a:avLst/>
            <a:gdLst/>
            <a:ahLst/>
            <a:cxnLst/>
            <a:rect l="l" t="t" r="r" b="b"/>
            <a:pathLst>
              <a:path w="2736850" h="2032000">
                <a:moveTo>
                  <a:pt x="0" y="2031491"/>
                </a:moveTo>
                <a:lnTo>
                  <a:pt x="2736595" y="2031491"/>
                </a:lnTo>
                <a:lnTo>
                  <a:pt x="2736595" y="0"/>
                </a:lnTo>
                <a:lnTo>
                  <a:pt x="0" y="0"/>
                </a:lnTo>
                <a:lnTo>
                  <a:pt x="0" y="2031491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12761" y="1657351"/>
            <a:ext cx="25380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spcBef>
                <a:spcPts val="100"/>
              </a:spcBef>
            </a:pPr>
            <a:r>
              <a:rPr spc="70" dirty="0">
                <a:latin typeface="Cambria"/>
                <a:cs typeface="Cambria"/>
              </a:rPr>
              <a:t>Note</a:t>
            </a:r>
            <a:r>
              <a:rPr spc="95" dirty="0">
                <a:latin typeface="Cambria"/>
                <a:cs typeface="Cambria"/>
              </a:rPr>
              <a:t> that</a:t>
            </a:r>
            <a:r>
              <a:rPr spc="6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45" dirty="0">
                <a:latin typeface="Cambria"/>
                <a:cs typeface="Cambria"/>
              </a:rPr>
              <a:t>inferior </a:t>
            </a:r>
            <a:r>
              <a:rPr spc="50" dirty="0">
                <a:latin typeface="Cambria"/>
                <a:cs typeface="Cambria"/>
              </a:rPr>
              <a:t> </a:t>
            </a:r>
            <a:r>
              <a:rPr spc="80" dirty="0">
                <a:latin typeface="Cambria"/>
                <a:cs typeface="Cambria"/>
              </a:rPr>
              <a:t>margin </a:t>
            </a:r>
            <a:r>
              <a:rPr spc="-5" dirty="0">
                <a:latin typeface="Cambria"/>
                <a:cs typeface="Cambria"/>
              </a:rPr>
              <a:t>of</a:t>
            </a:r>
            <a:r>
              <a:rPr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 </a:t>
            </a:r>
            <a:r>
              <a:rPr spc="60" dirty="0">
                <a:latin typeface="Cambria"/>
                <a:cs typeface="Cambria"/>
              </a:rPr>
              <a:t>neck </a:t>
            </a:r>
            <a:r>
              <a:rPr spc="-5" dirty="0">
                <a:latin typeface="Cambria"/>
                <a:cs typeface="Cambria"/>
              </a:rPr>
              <a:t>of </a:t>
            </a:r>
            <a:r>
              <a:rPr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 femur </a:t>
            </a:r>
            <a:r>
              <a:rPr spc="50" dirty="0">
                <a:latin typeface="Cambria"/>
                <a:cs typeface="Cambria"/>
              </a:rPr>
              <a:t>should  </a:t>
            </a:r>
            <a:r>
              <a:rPr spc="35" dirty="0">
                <a:latin typeface="Cambria"/>
                <a:cs typeface="Cambria"/>
              </a:rPr>
              <a:t>form </a:t>
            </a:r>
            <a:r>
              <a:rPr spc="40" dirty="0">
                <a:latin typeface="Cambria"/>
                <a:cs typeface="Cambria"/>
              </a:rPr>
              <a:t> </a:t>
            </a:r>
            <a:r>
              <a:rPr spc="120" dirty="0">
                <a:latin typeface="Cambria"/>
                <a:cs typeface="Cambria"/>
              </a:rPr>
              <a:t>a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continuous</a:t>
            </a:r>
            <a:r>
              <a:rPr spc="75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curve</a:t>
            </a:r>
            <a:r>
              <a:rPr spc="-8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with </a:t>
            </a:r>
            <a:r>
              <a:rPr spc="-385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the </a:t>
            </a:r>
            <a:r>
              <a:rPr spc="50" dirty="0">
                <a:latin typeface="Cambria"/>
                <a:cs typeface="Cambria"/>
              </a:rPr>
              <a:t>upper </a:t>
            </a:r>
            <a:r>
              <a:rPr spc="85" dirty="0">
                <a:latin typeface="Cambria"/>
                <a:cs typeface="Cambria"/>
              </a:rPr>
              <a:t>margin </a:t>
            </a:r>
            <a:r>
              <a:rPr spc="-5" dirty="0">
                <a:latin typeface="Cambria"/>
                <a:cs typeface="Cambria"/>
              </a:rPr>
              <a:t>of </a:t>
            </a:r>
            <a:r>
              <a:rPr spc="65" dirty="0">
                <a:latin typeface="Cambria"/>
                <a:cs typeface="Cambria"/>
              </a:rPr>
              <a:t>the </a:t>
            </a:r>
            <a:r>
              <a:rPr spc="-385" dirty="0">
                <a:latin typeface="Cambria"/>
                <a:cs typeface="Cambria"/>
              </a:rPr>
              <a:t> </a:t>
            </a:r>
            <a:r>
              <a:rPr spc="40" dirty="0">
                <a:latin typeface="Cambria"/>
                <a:cs typeface="Cambria"/>
              </a:rPr>
              <a:t>obturator</a:t>
            </a:r>
            <a:r>
              <a:rPr spc="60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foramen </a:t>
            </a:r>
            <a:r>
              <a:rPr spc="55" dirty="0">
                <a:latin typeface="Cambria"/>
                <a:cs typeface="Cambria"/>
              </a:rPr>
              <a:t> </a:t>
            </a:r>
            <a:r>
              <a:rPr spc="50" dirty="0">
                <a:latin typeface="Cambria"/>
                <a:cs typeface="Cambria"/>
              </a:rPr>
              <a:t>(Shenton's</a:t>
            </a:r>
            <a:r>
              <a:rPr spc="-5" dirty="0">
                <a:latin typeface="Cambria"/>
                <a:cs typeface="Cambria"/>
              </a:rPr>
              <a:t> </a:t>
            </a:r>
            <a:r>
              <a:rPr spc="30" dirty="0">
                <a:latin typeface="Cambria"/>
                <a:cs typeface="Cambria"/>
              </a:rPr>
              <a:t>line)</a:t>
            </a:r>
            <a:endParaRPr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20412" y="3285744"/>
            <a:ext cx="399415" cy="215900"/>
            <a:chOff x="3296411" y="3285744"/>
            <a:chExt cx="399415" cy="2159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6827" y="3285744"/>
              <a:ext cx="118618" cy="215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9667" y="3285744"/>
              <a:ext cx="103505" cy="1431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6411" y="3285744"/>
              <a:ext cx="103504" cy="14312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791712" y="3572255"/>
            <a:ext cx="292735" cy="222250"/>
            <a:chOff x="2267711" y="3572255"/>
            <a:chExt cx="292735" cy="222250"/>
          </a:xfrm>
        </p:grpSpPr>
        <p:sp>
          <p:nvSpPr>
            <p:cNvPr id="20" name="object 20"/>
            <p:cNvSpPr/>
            <p:nvPr/>
          </p:nvSpPr>
          <p:spPr>
            <a:xfrm>
              <a:off x="2288031" y="3587368"/>
              <a:ext cx="272415" cy="207010"/>
            </a:xfrm>
            <a:custGeom>
              <a:avLst/>
              <a:gdLst/>
              <a:ahLst/>
              <a:cxnLst/>
              <a:rect l="l" t="t" r="r" b="b"/>
              <a:pathLst>
                <a:path w="272414" h="207010">
                  <a:moveTo>
                    <a:pt x="0" y="0"/>
                  </a:moveTo>
                  <a:lnTo>
                    <a:pt x="4825" y="11810"/>
                  </a:lnTo>
                  <a:lnTo>
                    <a:pt x="264413" y="206882"/>
                  </a:lnTo>
                  <a:lnTo>
                    <a:pt x="272034" y="196722"/>
                  </a:lnTo>
                  <a:lnTo>
                    <a:pt x="12445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7711" y="3572255"/>
              <a:ext cx="104520" cy="96393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0084" y="3840480"/>
            <a:ext cx="217551" cy="9905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266689" y="219456"/>
            <a:ext cx="4177665" cy="866140"/>
            <a:chOff x="4742688" y="219456"/>
            <a:chExt cx="4177665" cy="866140"/>
          </a:xfrm>
        </p:grpSpPr>
        <p:sp>
          <p:nvSpPr>
            <p:cNvPr id="24" name="object 24"/>
            <p:cNvSpPr/>
            <p:nvPr/>
          </p:nvSpPr>
          <p:spPr>
            <a:xfrm>
              <a:off x="4755642" y="232410"/>
              <a:ext cx="4151629" cy="840105"/>
            </a:xfrm>
            <a:custGeom>
              <a:avLst/>
              <a:gdLst/>
              <a:ahLst/>
              <a:cxnLst/>
              <a:rect l="l" t="t" r="r" b="b"/>
              <a:pathLst>
                <a:path w="4151629" h="840105">
                  <a:moveTo>
                    <a:pt x="4151375" y="0"/>
                  </a:moveTo>
                  <a:lnTo>
                    <a:pt x="0" y="0"/>
                  </a:lnTo>
                  <a:lnTo>
                    <a:pt x="0" y="839724"/>
                  </a:lnTo>
                  <a:lnTo>
                    <a:pt x="4151375" y="839724"/>
                  </a:lnTo>
                  <a:lnTo>
                    <a:pt x="4151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5642" y="232410"/>
              <a:ext cx="4151629" cy="840105"/>
            </a:xfrm>
            <a:custGeom>
              <a:avLst/>
              <a:gdLst/>
              <a:ahLst/>
              <a:cxnLst/>
              <a:rect l="l" t="t" r="r" b="b"/>
              <a:pathLst>
                <a:path w="4151629" h="840105">
                  <a:moveTo>
                    <a:pt x="0" y="839724"/>
                  </a:moveTo>
                  <a:lnTo>
                    <a:pt x="4151375" y="839724"/>
                  </a:lnTo>
                  <a:lnTo>
                    <a:pt x="4151375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294247" y="215595"/>
            <a:ext cx="41319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spcBef>
                <a:spcPts val="100"/>
              </a:spcBef>
            </a:pPr>
            <a:r>
              <a:rPr sz="1800" b="0" u="none" spc="40" dirty="0">
                <a:latin typeface="Cambria"/>
                <a:cs typeface="Cambria"/>
              </a:rPr>
              <a:t>14-[Shenton's</a:t>
            </a:r>
            <a:r>
              <a:rPr sz="1800" b="0" u="none" spc="95" dirty="0">
                <a:latin typeface="Cambria"/>
                <a:cs typeface="Cambria"/>
              </a:rPr>
              <a:t> </a:t>
            </a:r>
            <a:r>
              <a:rPr sz="1800" b="0" u="none" spc="60" dirty="0">
                <a:latin typeface="Cambria"/>
                <a:cs typeface="Cambria"/>
              </a:rPr>
              <a:t>line</a:t>
            </a:r>
            <a:r>
              <a:rPr sz="1800" b="0" u="none" spc="100" dirty="0">
                <a:latin typeface="Cambria"/>
                <a:cs typeface="Cambria"/>
              </a:rPr>
              <a:t> </a:t>
            </a:r>
            <a:r>
              <a:rPr sz="1800" b="0" u="none" spc="60" dirty="0">
                <a:latin typeface="Cambria"/>
                <a:cs typeface="Cambria"/>
              </a:rPr>
              <a:t>is</a:t>
            </a:r>
            <a:r>
              <a:rPr sz="1800" b="0" u="none" spc="90" dirty="0">
                <a:latin typeface="Cambria"/>
                <a:cs typeface="Cambria"/>
              </a:rPr>
              <a:t> </a:t>
            </a:r>
            <a:r>
              <a:rPr sz="1800" b="0" u="none" spc="120" dirty="0">
                <a:latin typeface="Cambria"/>
                <a:cs typeface="Cambria"/>
              </a:rPr>
              <a:t>a</a:t>
            </a:r>
            <a:r>
              <a:rPr sz="1800" b="0" u="none" spc="95" dirty="0">
                <a:latin typeface="Cambria"/>
                <a:cs typeface="Cambria"/>
              </a:rPr>
              <a:t> </a:t>
            </a:r>
            <a:r>
              <a:rPr sz="1800" b="0" u="none" spc="70" dirty="0">
                <a:latin typeface="Cambria"/>
                <a:cs typeface="Cambria"/>
              </a:rPr>
              <a:t>useful</a:t>
            </a:r>
            <a:r>
              <a:rPr sz="1800" b="0" u="none" spc="100" dirty="0">
                <a:latin typeface="Cambria"/>
                <a:cs typeface="Cambria"/>
              </a:rPr>
              <a:t> </a:t>
            </a:r>
            <a:r>
              <a:rPr sz="1800" b="0" u="none" spc="75" dirty="0">
                <a:latin typeface="Cambria"/>
                <a:cs typeface="Cambria"/>
              </a:rPr>
              <a:t>means</a:t>
            </a:r>
            <a:r>
              <a:rPr sz="1800" b="0" u="none" spc="105" dirty="0">
                <a:latin typeface="Cambria"/>
                <a:cs typeface="Cambria"/>
              </a:rPr>
              <a:t> </a:t>
            </a:r>
            <a:r>
              <a:rPr sz="1800" b="0" u="none" dirty="0">
                <a:latin typeface="Cambria"/>
                <a:cs typeface="Cambria"/>
              </a:rPr>
              <a:t>of </a:t>
            </a:r>
            <a:r>
              <a:rPr sz="1800" b="0" u="none" spc="5" dirty="0">
                <a:latin typeface="Cambria"/>
                <a:cs typeface="Cambria"/>
              </a:rPr>
              <a:t> </a:t>
            </a:r>
            <a:r>
              <a:rPr sz="1800" b="0" u="none" spc="60" dirty="0">
                <a:latin typeface="Cambria"/>
                <a:cs typeface="Cambria"/>
              </a:rPr>
              <a:t>assessing</a:t>
            </a:r>
            <a:r>
              <a:rPr sz="1800" b="0" u="none" spc="145" dirty="0">
                <a:latin typeface="Cambria"/>
                <a:cs typeface="Cambria"/>
              </a:rPr>
              <a:t> </a:t>
            </a:r>
            <a:r>
              <a:rPr sz="1800" b="0" u="none" spc="65" dirty="0">
                <a:latin typeface="Cambria"/>
                <a:cs typeface="Cambria"/>
              </a:rPr>
              <a:t>the</a:t>
            </a:r>
            <a:r>
              <a:rPr sz="1800" b="0" u="none" spc="85" dirty="0">
                <a:latin typeface="Cambria"/>
                <a:cs typeface="Cambria"/>
              </a:rPr>
              <a:t> </a:t>
            </a:r>
            <a:r>
              <a:rPr sz="1800" b="0" u="none" spc="70" dirty="0">
                <a:latin typeface="Cambria"/>
                <a:cs typeface="Cambria"/>
              </a:rPr>
              <a:t>angle</a:t>
            </a:r>
            <a:r>
              <a:rPr sz="1800" b="0" u="none" spc="100" dirty="0">
                <a:latin typeface="Cambria"/>
                <a:cs typeface="Cambria"/>
              </a:rPr>
              <a:t> </a:t>
            </a:r>
            <a:r>
              <a:rPr sz="1800" b="0" u="none" spc="-5" dirty="0">
                <a:latin typeface="Cambria"/>
                <a:cs typeface="Cambria"/>
              </a:rPr>
              <a:t>of</a:t>
            </a:r>
            <a:r>
              <a:rPr sz="1800" b="0" u="none" spc="125" dirty="0">
                <a:latin typeface="Cambria"/>
                <a:cs typeface="Cambria"/>
              </a:rPr>
              <a:t> </a:t>
            </a:r>
            <a:r>
              <a:rPr sz="1800" b="0" u="none" spc="65" dirty="0">
                <a:latin typeface="Cambria"/>
                <a:cs typeface="Cambria"/>
              </a:rPr>
              <a:t>the</a:t>
            </a:r>
            <a:r>
              <a:rPr sz="1800" b="0" u="none" spc="90" dirty="0">
                <a:latin typeface="Cambria"/>
                <a:cs typeface="Cambria"/>
              </a:rPr>
              <a:t> </a:t>
            </a:r>
            <a:r>
              <a:rPr sz="1800" b="0" u="none" spc="50" dirty="0">
                <a:latin typeface="Cambria"/>
                <a:cs typeface="Cambria"/>
              </a:rPr>
              <a:t>femoral</a:t>
            </a:r>
            <a:r>
              <a:rPr sz="1800" b="0" u="none" spc="-90" dirty="0">
                <a:latin typeface="Cambria"/>
                <a:cs typeface="Cambria"/>
              </a:rPr>
              <a:t> </a:t>
            </a:r>
            <a:r>
              <a:rPr sz="1800" b="0" u="none" spc="60" dirty="0">
                <a:latin typeface="Cambria"/>
                <a:cs typeface="Cambria"/>
              </a:rPr>
              <a:t>neck </a:t>
            </a:r>
            <a:r>
              <a:rPr sz="1800" b="0" u="none" spc="-380" dirty="0">
                <a:latin typeface="Cambria"/>
                <a:cs typeface="Cambria"/>
              </a:rPr>
              <a:t> </a:t>
            </a:r>
            <a:r>
              <a:rPr sz="1800" b="0" u="none" spc="15" dirty="0">
                <a:latin typeface="Cambria"/>
                <a:cs typeface="Cambria"/>
              </a:rPr>
              <a:t>on</a:t>
            </a:r>
            <a:r>
              <a:rPr sz="1800" b="0" u="none" spc="120" dirty="0">
                <a:latin typeface="Cambria"/>
                <a:cs typeface="Cambria"/>
              </a:rPr>
              <a:t> a</a:t>
            </a:r>
            <a:r>
              <a:rPr sz="1800" b="0" u="none" spc="100" dirty="0">
                <a:latin typeface="Cambria"/>
                <a:cs typeface="Cambria"/>
              </a:rPr>
              <a:t> </a:t>
            </a:r>
            <a:r>
              <a:rPr sz="1800" b="0" u="none" spc="55" dirty="0">
                <a:latin typeface="Cambria"/>
                <a:cs typeface="Cambria"/>
              </a:rPr>
              <a:t>radiograph</a:t>
            </a:r>
            <a:r>
              <a:rPr sz="1800" b="0" u="none" spc="45" dirty="0">
                <a:latin typeface="Cambria"/>
                <a:cs typeface="Cambria"/>
              </a:rPr>
              <a:t> </a:t>
            </a:r>
            <a:r>
              <a:rPr sz="1800" b="0" u="none" spc="-5" dirty="0">
                <a:latin typeface="Cambria"/>
                <a:cs typeface="Cambria"/>
              </a:rPr>
              <a:t>of</a:t>
            </a:r>
            <a:r>
              <a:rPr sz="1800" b="0" u="none" spc="120" dirty="0">
                <a:latin typeface="Cambria"/>
                <a:cs typeface="Cambria"/>
              </a:rPr>
              <a:t> </a:t>
            </a:r>
            <a:r>
              <a:rPr sz="1800" b="0" u="none" spc="65" dirty="0">
                <a:latin typeface="Cambria"/>
                <a:cs typeface="Cambria"/>
              </a:rPr>
              <a:t>the</a:t>
            </a:r>
            <a:r>
              <a:rPr sz="1800" b="0" u="none" spc="85" dirty="0">
                <a:latin typeface="Cambria"/>
                <a:cs typeface="Cambria"/>
              </a:rPr>
              <a:t> </a:t>
            </a:r>
            <a:r>
              <a:rPr sz="1800" b="0" u="none" spc="65" dirty="0">
                <a:latin typeface="Cambria"/>
                <a:cs typeface="Cambria"/>
              </a:rPr>
              <a:t>hip</a:t>
            </a:r>
            <a:r>
              <a:rPr sz="1800" b="0" u="none" spc="-15" dirty="0">
                <a:latin typeface="Cambria"/>
                <a:cs typeface="Cambria"/>
              </a:rPr>
              <a:t> </a:t>
            </a:r>
            <a:r>
              <a:rPr sz="1800" b="0" u="none" spc="40" dirty="0">
                <a:latin typeface="Cambria"/>
                <a:cs typeface="Cambria"/>
              </a:rPr>
              <a:t>region</a:t>
            </a:r>
            <a:endParaRPr sz="1800"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2473" y="332994"/>
            <a:ext cx="4572000" cy="307975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354330">
              <a:spcBef>
                <a:spcPts val="210"/>
              </a:spcBef>
            </a:pPr>
            <a:r>
              <a:rPr spc="40" dirty="0">
                <a:latin typeface="Cambria"/>
                <a:cs typeface="Cambria"/>
              </a:rPr>
              <a:t>15-There</a:t>
            </a:r>
            <a:r>
              <a:rPr spc="105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is</a:t>
            </a:r>
            <a:r>
              <a:rPr spc="95" dirty="0">
                <a:latin typeface="Cambria"/>
                <a:cs typeface="Cambria"/>
              </a:rPr>
              <a:t> </a:t>
            </a:r>
            <a:r>
              <a:rPr spc="120" dirty="0">
                <a:latin typeface="Cambria"/>
                <a:cs typeface="Cambria"/>
              </a:rPr>
              <a:t>a</a:t>
            </a:r>
            <a:r>
              <a:rPr spc="11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pattern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-5" dirty="0">
                <a:latin typeface="Cambria"/>
                <a:cs typeface="Cambria"/>
              </a:rPr>
              <a:t>of</a:t>
            </a:r>
            <a:r>
              <a:rPr spc="12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hip</a:t>
            </a:r>
            <a:r>
              <a:rPr spc="-50" dirty="0">
                <a:latin typeface="Cambria"/>
                <a:cs typeface="Cambria"/>
              </a:rPr>
              <a:t> </a:t>
            </a:r>
            <a:r>
              <a:rPr spc="55" dirty="0">
                <a:latin typeface="Cambria"/>
                <a:cs typeface="Cambria"/>
              </a:rPr>
              <a:t>injuries;</a:t>
            </a:r>
            <a:endParaRPr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473" y="5157978"/>
            <a:ext cx="4572000" cy="958596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R="62230" algn="ctr">
              <a:spcBef>
                <a:spcPts val="275"/>
              </a:spcBef>
            </a:pPr>
            <a:r>
              <a:rPr sz="2000" b="1" spc="10" dirty="0">
                <a:latin typeface="Times New Roman"/>
                <a:cs typeface="Times New Roman"/>
              </a:rPr>
              <a:t>in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old </a:t>
            </a:r>
            <a:r>
              <a:rPr sz="2000" b="1" spc="175" dirty="0">
                <a:latin typeface="Times New Roman"/>
                <a:cs typeface="Times New Roman"/>
              </a:rPr>
              <a:t>age</a:t>
            </a:r>
            <a:endParaRPr sz="2000">
              <a:latin typeface="Times New Roman"/>
              <a:cs typeface="Times New Roman"/>
            </a:endParaRPr>
          </a:p>
          <a:p>
            <a:pPr marL="294640" marR="364490" algn="ctr"/>
            <a:r>
              <a:rPr sz="2000" b="1" spc="55" dirty="0">
                <a:latin typeface="Times New Roman"/>
                <a:cs typeface="Times New Roman"/>
              </a:rPr>
              <a:t>fracture </a:t>
            </a:r>
            <a:r>
              <a:rPr sz="2000" b="1" spc="60" dirty="0">
                <a:latin typeface="Times New Roman"/>
                <a:cs typeface="Times New Roman"/>
              </a:rPr>
              <a:t>of </a:t>
            </a:r>
            <a:r>
              <a:rPr sz="2000" b="1" spc="80" dirty="0">
                <a:latin typeface="Times New Roman"/>
                <a:cs typeface="Times New Roman"/>
              </a:rPr>
              <a:t>the </a:t>
            </a:r>
            <a:r>
              <a:rPr sz="2000" b="1" spc="85" dirty="0">
                <a:latin typeface="Times New Roman"/>
                <a:cs typeface="Times New Roman"/>
              </a:rPr>
              <a:t>neck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of </a:t>
            </a:r>
            <a:r>
              <a:rPr sz="2000" b="1" spc="80" dirty="0">
                <a:latin typeface="Times New Roman"/>
                <a:cs typeface="Times New Roman"/>
              </a:rPr>
              <a:t>the </a:t>
            </a:r>
            <a:r>
              <a:rPr sz="2000" b="1" spc="45" dirty="0">
                <a:latin typeface="Times New Roman"/>
                <a:cs typeface="Times New Roman"/>
              </a:rPr>
              <a:t>femur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again</a:t>
            </a:r>
            <a:r>
              <a:rPr sz="2000" b="1" spc="130" dirty="0">
                <a:latin typeface="Times New Roman"/>
                <a:cs typeface="Times New Roman"/>
              </a:rPr>
              <a:t> becomes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Times New Roman"/>
                <a:cs typeface="Times New Roman"/>
              </a:rPr>
              <a:t>the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usual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95" dirty="0">
                <a:latin typeface="Times New Roman"/>
                <a:cs typeface="Times New Roman"/>
              </a:rPr>
              <a:t>lesion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86816" y="3982211"/>
            <a:ext cx="6626859" cy="745490"/>
            <a:chOff x="1162815" y="3982211"/>
            <a:chExt cx="6626859" cy="745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815" y="3982211"/>
              <a:ext cx="6626345" cy="7452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580" y="4005071"/>
              <a:ext cx="6528816" cy="6461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11580" y="4005071"/>
              <a:ext cx="6529070" cy="646430"/>
            </a:xfrm>
            <a:custGeom>
              <a:avLst/>
              <a:gdLst/>
              <a:ahLst/>
              <a:cxnLst/>
              <a:rect l="l" t="t" r="r" b="b"/>
              <a:pathLst>
                <a:path w="6529070" h="646429">
                  <a:moveTo>
                    <a:pt x="652881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528816" y="646176"/>
                  </a:lnTo>
                  <a:lnTo>
                    <a:pt x="6528816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35580" y="4005071"/>
            <a:ext cx="6529070" cy="582852"/>
          </a:xfrm>
          <a:prstGeom prst="rect">
            <a:avLst/>
          </a:prstGeom>
          <a:ln w="12192">
            <a:solidFill>
              <a:srgbClr val="FF6903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58115">
              <a:spcBef>
                <a:spcPts val="225"/>
              </a:spcBef>
            </a:pPr>
            <a:r>
              <a:rPr sz="3600" spc="160" dirty="0">
                <a:latin typeface="Cambria"/>
                <a:cs typeface="Cambria"/>
              </a:rPr>
              <a:t>in</a:t>
            </a:r>
            <a:r>
              <a:rPr sz="3600" spc="200" dirty="0">
                <a:latin typeface="Cambria"/>
                <a:cs typeface="Cambria"/>
              </a:rPr>
              <a:t> </a:t>
            </a:r>
            <a:r>
              <a:rPr sz="3600" spc="165" dirty="0">
                <a:latin typeface="Cambria"/>
                <a:cs typeface="Cambria"/>
              </a:rPr>
              <a:t>adult</a:t>
            </a:r>
            <a:r>
              <a:rPr sz="3600" spc="185" dirty="0">
                <a:latin typeface="Cambria"/>
                <a:cs typeface="Cambria"/>
              </a:rPr>
              <a:t> </a:t>
            </a:r>
            <a:r>
              <a:rPr sz="3600" spc="105" dirty="0">
                <a:latin typeface="Cambria"/>
                <a:cs typeface="Cambria"/>
              </a:rPr>
              <a:t>life</a:t>
            </a:r>
            <a:r>
              <a:rPr sz="3600" spc="220" dirty="0">
                <a:latin typeface="Cambria"/>
                <a:cs typeface="Cambria"/>
              </a:rPr>
              <a:t> </a:t>
            </a:r>
            <a:r>
              <a:rPr sz="3600" spc="140" dirty="0">
                <a:latin typeface="Cambria"/>
                <a:cs typeface="Cambria"/>
              </a:rPr>
              <a:t>the</a:t>
            </a:r>
            <a:r>
              <a:rPr sz="3600" spc="175" dirty="0">
                <a:latin typeface="Cambria"/>
                <a:cs typeface="Cambria"/>
              </a:rPr>
              <a:t> </a:t>
            </a:r>
            <a:r>
              <a:rPr sz="3600" spc="135" dirty="0">
                <a:latin typeface="Cambria"/>
                <a:cs typeface="Cambria"/>
              </a:rPr>
              <a:t>hip</a:t>
            </a:r>
            <a:r>
              <a:rPr sz="3600" spc="105" dirty="0">
                <a:latin typeface="Cambria"/>
                <a:cs typeface="Cambria"/>
              </a:rPr>
              <a:t> </a:t>
            </a:r>
            <a:r>
              <a:rPr sz="3600" spc="90" dirty="0">
                <a:latin typeface="Cambria"/>
                <a:cs typeface="Cambria"/>
              </a:rPr>
              <a:t>dislocates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2473" y="2853690"/>
            <a:ext cx="4572000" cy="587339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1244600" marR="211454" indent="-1032510">
              <a:spcBef>
                <a:spcPts val="259"/>
              </a:spcBef>
            </a:pPr>
            <a:r>
              <a:rPr b="1" spc="100" dirty="0">
                <a:latin typeface="Times New Roman"/>
                <a:cs typeface="Times New Roman"/>
              </a:rPr>
              <a:t>schoolboys</a:t>
            </a:r>
            <a:r>
              <a:rPr b="1" spc="240" dirty="0">
                <a:latin typeface="Times New Roman"/>
                <a:cs typeface="Times New Roman"/>
              </a:rPr>
              <a:t> </a:t>
            </a:r>
            <a:r>
              <a:rPr b="1" spc="60" dirty="0">
                <a:latin typeface="Times New Roman"/>
                <a:cs typeface="Times New Roman"/>
              </a:rPr>
              <a:t>may</a:t>
            </a:r>
            <a:r>
              <a:rPr b="1" spc="170" dirty="0">
                <a:latin typeface="Times New Roman"/>
                <a:cs typeface="Times New Roman"/>
              </a:rPr>
              <a:t> </a:t>
            </a:r>
            <a:r>
              <a:rPr b="1" spc="80" dirty="0">
                <a:latin typeface="Times New Roman"/>
                <a:cs typeface="Times New Roman"/>
              </a:rPr>
              <a:t>displace</a:t>
            </a:r>
            <a:r>
              <a:rPr b="1" spc="235" dirty="0">
                <a:latin typeface="Times New Roman"/>
                <a:cs typeface="Times New Roman"/>
              </a:rPr>
              <a:t> </a:t>
            </a:r>
            <a:r>
              <a:rPr b="1" spc="65" dirty="0">
                <a:latin typeface="Times New Roman"/>
                <a:cs typeface="Times New Roman"/>
              </a:rPr>
              <a:t>the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80" dirty="0">
                <a:latin typeface="Times New Roman"/>
                <a:cs typeface="Times New Roman"/>
              </a:rPr>
              <a:t>epiphysis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50" dirty="0">
                <a:latin typeface="Times New Roman"/>
                <a:cs typeface="Times New Roman"/>
              </a:rPr>
              <a:t>of</a:t>
            </a:r>
            <a:r>
              <a:rPr b="1" spc="204" dirty="0">
                <a:latin typeface="Times New Roman"/>
                <a:cs typeface="Times New Roman"/>
              </a:rPr>
              <a:t> </a:t>
            </a:r>
            <a:r>
              <a:rPr b="1" spc="65" dirty="0">
                <a:latin typeface="Times New Roman"/>
                <a:cs typeface="Times New Roman"/>
              </a:rPr>
              <a:t>the</a:t>
            </a:r>
            <a:r>
              <a:rPr b="1" spc="235" dirty="0">
                <a:latin typeface="Times New Roman"/>
                <a:cs typeface="Times New Roman"/>
              </a:rPr>
              <a:t> </a:t>
            </a:r>
            <a:r>
              <a:rPr b="1" spc="60" dirty="0">
                <a:latin typeface="Times New Roman"/>
                <a:cs typeface="Times New Roman"/>
              </a:rPr>
              <a:t>femoral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65" dirty="0">
                <a:latin typeface="Times New Roman"/>
                <a:cs typeface="Times New Roman"/>
              </a:rPr>
              <a:t>head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2473" y="1270254"/>
            <a:ext cx="4572000" cy="579005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544830" marR="252095" indent="-342265">
              <a:spcBef>
                <a:spcPts val="195"/>
              </a:spcBef>
            </a:pPr>
            <a:r>
              <a:rPr sz="1600" b="1" spc="135" dirty="0">
                <a:latin typeface="Cambria"/>
                <a:cs typeface="Cambria"/>
              </a:rPr>
              <a:t>In </a:t>
            </a:r>
            <a:r>
              <a:rPr b="1" spc="114" dirty="0">
                <a:latin typeface="Cambria"/>
                <a:cs typeface="Cambria"/>
              </a:rPr>
              <a:t>children </a:t>
            </a:r>
            <a:r>
              <a:rPr b="1" spc="130" dirty="0">
                <a:latin typeface="Cambria"/>
                <a:cs typeface="Cambria"/>
              </a:rPr>
              <a:t>may </a:t>
            </a:r>
            <a:r>
              <a:rPr b="1" spc="110" dirty="0">
                <a:latin typeface="Cambria"/>
                <a:cs typeface="Cambria"/>
              </a:rPr>
              <a:t>sustain greenstick </a:t>
            </a:r>
            <a:r>
              <a:rPr b="1" spc="-385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fractures </a:t>
            </a:r>
            <a:r>
              <a:rPr b="1" spc="90" dirty="0">
                <a:latin typeface="Cambria"/>
                <a:cs typeface="Cambria"/>
              </a:rPr>
              <a:t>of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 </a:t>
            </a:r>
            <a:r>
              <a:rPr b="1" spc="95" dirty="0">
                <a:latin typeface="Cambria"/>
                <a:cs typeface="Cambria"/>
              </a:rPr>
              <a:t>femoral</a:t>
            </a:r>
            <a:r>
              <a:rPr b="1" spc="35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neck</a:t>
            </a:r>
            <a:endParaRPr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49653" y="787654"/>
            <a:ext cx="34124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1-Congenital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Dislocation</a:t>
            </a:r>
            <a:endParaRPr>
              <a:latin typeface="Times New Roman"/>
              <a:cs typeface="Times New Roman"/>
            </a:endParaRPr>
          </a:p>
          <a:p>
            <a:pPr marL="180340" marR="170815" algn="ctr"/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oc</a:t>
            </a:r>
            <a:r>
              <a:rPr spc="5" dirty="0">
                <a:latin typeface="Times New Roman"/>
                <a:cs typeface="Times New Roman"/>
              </a:rPr>
              <a:t>c</a:t>
            </a:r>
            <a:r>
              <a:rPr spc="-5" dirty="0">
                <a:latin typeface="Times New Roman"/>
                <a:cs typeface="Times New Roman"/>
              </a:rPr>
              <a:t>urs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when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bulum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 </a:t>
            </a:r>
            <a:r>
              <a:rPr dirty="0">
                <a:latin typeface="Times New Roman"/>
                <a:cs typeface="Times New Roman"/>
              </a:rPr>
              <a:t>shallow </a:t>
            </a:r>
            <a:r>
              <a:rPr spc="-5" dirty="0">
                <a:latin typeface="Times New Roman"/>
                <a:cs typeface="Times New Roman"/>
              </a:rPr>
              <a:t>as </a:t>
            </a:r>
            <a:r>
              <a:rPr dirty="0">
                <a:latin typeface="Times New Roman"/>
                <a:cs typeface="Times New Roman"/>
              </a:rPr>
              <a:t>a result of failure to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properly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uterus.</a:t>
            </a:r>
            <a:endParaRPr>
              <a:latin typeface="Times New Roman"/>
              <a:cs typeface="Times New Roman"/>
            </a:endParaRPr>
          </a:p>
          <a:p>
            <a:pPr marL="35560"/>
            <a:r>
              <a:rPr b="1" spc="-5" dirty="0">
                <a:latin typeface="Times New Roman"/>
                <a:cs typeface="Times New Roman"/>
              </a:rPr>
              <a:t>Common </a:t>
            </a:r>
            <a:r>
              <a:rPr b="1" dirty="0">
                <a:latin typeface="Times New Roman"/>
                <a:cs typeface="Times New Roman"/>
              </a:rPr>
              <a:t>clinical</a:t>
            </a:r>
            <a:r>
              <a:rPr b="1" spc="-10" dirty="0">
                <a:latin typeface="Times New Roman"/>
                <a:cs typeface="Times New Roman"/>
              </a:rPr>
              <a:t> features</a:t>
            </a:r>
            <a:r>
              <a:rPr b="1" spc="-5" dirty="0">
                <a:latin typeface="Times New Roman"/>
                <a:cs typeface="Times New Roman"/>
              </a:rPr>
              <a:t> include:</a:t>
            </a:r>
            <a:endParaRPr>
              <a:latin typeface="Times New Roman"/>
              <a:cs typeface="Times New Roman"/>
            </a:endParaRPr>
          </a:p>
          <a:p>
            <a:pPr marL="93345" indent="-81280"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Limited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abduction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hip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joint</a:t>
            </a:r>
            <a:endParaRPr>
              <a:latin typeface="Times New Roman"/>
              <a:cs typeface="Times New Roman"/>
            </a:endParaRPr>
          </a:p>
          <a:p>
            <a:pPr marL="357505" marR="266065" lvl="1" indent="-357505">
              <a:buSzPct val="94444"/>
              <a:buFont typeface="Arial MT"/>
              <a:buChar char="•"/>
              <a:tabLst>
                <a:tab pos="357505" algn="l"/>
              </a:tabLst>
            </a:pPr>
            <a:r>
              <a:rPr spc="-5" dirty="0">
                <a:latin typeface="Times New Roman"/>
                <a:cs typeface="Times New Roman"/>
              </a:rPr>
              <a:t>Limb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length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discrepancy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–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affected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limb 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shorter</a:t>
            </a:r>
            <a:endParaRPr>
              <a:latin typeface="Times New Roman"/>
              <a:cs typeface="Times New Roman"/>
            </a:endParaRPr>
          </a:p>
          <a:p>
            <a:pPr marL="154305" indent="-154305">
              <a:buSzPct val="94444"/>
              <a:buFont typeface="Arial MT"/>
              <a:buChar char="•"/>
              <a:tabLst>
                <a:tab pos="154940" algn="l"/>
              </a:tabLst>
            </a:pPr>
            <a:r>
              <a:rPr spc="-5" dirty="0">
                <a:latin typeface="Times New Roman"/>
                <a:cs typeface="Times New Roman"/>
              </a:rPr>
              <a:t>Asymmetrical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gluteal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 thigh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skin</a:t>
            </a:r>
            <a:endParaRPr>
              <a:latin typeface="Times New Roman"/>
              <a:cs typeface="Times New Roman"/>
            </a:endParaRPr>
          </a:p>
          <a:p>
            <a:pPr marL="3175" algn="ctr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folds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5752" y="987551"/>
            <a:ext cx="5032248" cy="53903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85083" y="153163"/>
            <a:ext cx="2891155" cy="314189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4775">
              <a:spcBef>
                <a:spcPts val="290"/>
              </a:spcBef>
            </a:pPr>
            <a:r>
              <a:rPr sz="1800" u="none" dirty="0"/>
              <a:t>Dislocation</a:t>
            </a:r>
            <a:r>
              <a:rPr sz="1800" u="none" spc="-30" dirty="0"/>
              <a:t> </a:t>
            </a:r>
            <a:r>
              <a:rPr sz="1800" u="none" dirty="0"/>
              <a:t>of</a:t>
            </a:r>
            <a:r>
              <a:rPr sz="1800" u="none" spc="-15" dirty="0"/>
              <a:t> </a:t>
            </a:r>
            <a:r>
              <a:rPr sz="1800" u="none" dirty="0"/>
              <a:t>the</a:t>
            </a:r>
            <a:r>
              <a:rPr sz="1800" u="none" spc="-10" dirty="0"/>
              <a:t> </a:t>
            </a:r>
            <a:r>
              <a:rPr sz="1800" u="none" dirty="0"/>
              <a:t>Hip</a:t>
            </a:r>
            <a:r>
              <a:rPr sz="1800" u="none" spc="-30" dirty="0"/>
              <a:t> </a:t>
            </a:r>
            <a:r>
              <a:rPr sz="1800" u="none" spc="-5" dirty="0"/>
              <a:t>Joint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4483608" y="3416808"/>
            <a:ext cx="1004569" cy="510540"/>
            <a:chOff x="2959607" y="3416808"/>
            <a:chExt cx="1004569" cy="510540"/>
          </a:xfrm>
        </p:grpSpPr>
        <p:sp>
          <p:nvSpPr>
            <p:cNvPr id="8" name="object 8"/>
            <p:cNvSpPr/>
            <p:nvPr/>
          </p:nvSpPr>
          <p:spPr>
            <a:xfrm>
              <a:off x="2972561" y="3429762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1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2561" y="3429762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8" y="242315"/>
                  </a:lnTo>
                  <a:lnTo>
                    <a:pt x="736091" y="484631"/>
                  </a:lnTo>
                  <a:lnTo>
                    <a:pt x="736091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31340" y="1485391"/>
            <a:ext cx="3961129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2-Acquired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Dislocation</a:t>
            </a:r>
            <a:endParaRPr>
              <a:latin typeface="Times New Roman"/>
              <a:cs typeface="Times New Roman"/>
            </a:endParaRPr>
          </a:p>
          <a:p>
            <a:pPr marL="88900" marR="28575">
              <a:spcBef>
                <a:spcPts val="1440"/>
              </a:spcBef>
            </a:pPr>
            <a:r>
              <a:rPr spc="-5" dirty="0">
                <a:latin typeface="Times New Roman"/>
                <a:cs typeface="Times New Roman"/>
              </a:rPr>
              <a:t>Acquired </a:t>
            </a:r>
            <a:r>
              <a:rPr dirty="0">
                <a:latin typeface="Times New Roman"/>
                <a:cs typeface="Times New Roman"/>
              </a:rPr>
              <a:t>dislocations of the hip joint are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relatively </a:t>
            </a:r>
            <a:r>
              <a:rPr spc="-5" dirty="0">
                <a:latin typeface="Times New Roman"/>
                <a:cs typeface="Times New Roman"/>
              </a:rPr>
              <a:t>uncommon, </a:t>
            </a:r>
            <a:r>
              <a:rPr dirty="0">
                <a:latin typeface="Times New Roman"/>
                <a:cs typeface="Times New Roman"/>
              </a:rPr>
              <a:t>because of stability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joint.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usually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occur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result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trauma</a:t>
            </a:r>
            <a:r>
              <a:rPr spc="-5" dirty="0">
                <a:latin typeface="Times New Roman"/>
                <a:cs typeface="Times New Roman"/>
              </a:rPr>
              <a:t>\</a:t>
            </a:r>
            <a:endParaRPr>
              <a:latin typeface="Times New Roman"/>
              <a:cs typeface="Times New Roman"/>
            </a:endParaRPr>
          </a:p>
          <a:p>
            <a:pPr marL="88900"/>
            <a:r>
              <a:rPr dirty="0">
                <a:latin typeface="Times New Roman"/>
                <a:cs typeface="Times New Roman"/>
              </a:rPr>
              <a:t>There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two</a:t>
            </a:r>
            <a:r>
              <a:rPr spc="-5" dirty="0">
                <a:latin typeface="Times New Roman"/>
                <a:cs typeface="Times New Roman"/>
              </a:rPr>
              <a:t> main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types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  <a:p>
            <a:pPr marL="88900">
              <a:spcBef>
                <a:spcPts val="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anterior:</a:t>
            </a:r>
            <a:endParaRPr>
              <a:latin typeface="Times New Roman"/>
              <a:cs typeface="Times New Roman"/>
            </a:endParaRPr>
          </a:p>
          <a:p>
            <a:pPr marL="169545" indent="-81280">
              <a:buSzPct val="94444"/>
              <a:buFont typeface="Arial MT"/>
              <a:buChar char="•"/>
              <a:tabLst>
                <a:tab pos="170180" algn="l"/>
              </a:tabLst>
            </a:pPr>
            <a:r>
              <a:rPr b="1" dirty="0">
                <a:latin typeface="Times New Roman"/>
                <a:cs typeface="Times New Roman"/>
              </a:rPr>
              <a:t>Posterior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dislocation (90%)</a:t>
            </a:r>
            <a:r>
              <a:rPr spc="-5" dirty="0">
                <a:latin typeface="Times New Roman"/>
                <a:cs typeface="Times New Roman"/>
              </a:rPr>
              <a:t>–</a:t>
            </a:r>
            <a:endParaRPr>
              <a:latin typeface="Times New Roman"/>
              <a:cs typeface="Times New Roman"/>
            </a:endParaRPr>
          </a:p>
          <a:p>
            <a:pPr marL="88900" marR="5080">
              <a:buSzPct val="94444"/>
              <a:buFont typeface="Arial MT"/>
              <a:buChar char="•"/>
              <a:tabLst>
                <a:tab pos="170180" algn="l"/>
              </a:tabLst>
            </a:pPr>
            <a:r>
              <a:rPr dirty="0">
                <a:latin typeface="Times New Roman"/>
                <a:cs typeface="Times New Roman"/>
              </a:rPr>
              <a:t>The sciatic nerve </a:t>
            </a:r>
            <a:r>
              <a:rPr spc="-5" dirty="0">
                <a:latin typeface="Times New Roman"/>
                <a:cs typeface="Times New Roman"/>
              </a:rPr>
              <a:t>runs </a:t>
            </a:r>
            <a:r>
              <a:rPr dirty="0">
                <a:latin typeface="Times New Roman"/>
                <a:cs typeface="Times New Roman"/>
              </a:rPr>
              <a:t>posteriorly to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hip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is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risk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injury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(occurs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10-20%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cases).</a:t>
            </a:r>
            <a:endParaRPr>
              <a:latin typeface="Times New Roman"/>
              <a:cs typeface="Times New Roman"/>
            </a:endParaRPr>
          </a:p>
          <a:p>
            <a:pPr marL="169545" indent="-81280">
              <a:buSzPct val="94444"/>
              <a:buFont typeface="Arial MT"/>
              <a:buChar char="•"/>
              <a:tabLst>
                <a:tab pos="170180" algn="l"/>
              </a:tabLst>
            </a:pPr>
            <a:r>
              <a:rPr b="1" spc="-5" dirty="0">
                <a:latin typeface="Times New Roman"/>
                <a:cs typeface="Times New Roman"/>
              </a:rPr>
              <a:t>Anterior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dislocation</a:t>
            </a:r>
            <a:r>
              <a:rPr dirty="0">
                <a:latin typeface="Times New Roman"/>
                <a:cs typeface="Times New Roman"/>
              </a:rPr>
              <a:t>(rare)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828800"/>
            <a:ext cx="3187175" cy="35722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3862" y="1844776"/>
            <a:ext cx="3289300" cy="647700"/>
          </a:xfrm>
          <a:custGeom>
            <a:avLst/>
            <a:gdLst/>
            <a:ahLst/>
            <a:cxnLst/>
            <a:rect l="l" t="t" r="r" b="b"/>
            <a:pathLst>
              <a:path w="3289300" h="647700">
                <a:moveTo>
                  <a:pt x="0" y="647598"/>
                </a:moveTo>
                <a:lnTo>
                  <a:pt x="3288791" y="647598"/>
                </a:lnTo>
                <a:lnTo>
                  <a:pt x="3288791" y="0"/>
                </a:lnTo>
                <a:lnTo>
                  <a:pt x="0" y="0"/>
                </a:lnTo>
                <a:lnTo>
                  <a:pt x="0" y="647598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2450" y="1862151"/>
            <a:ext cx="3081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>
              <a:spcBef>
                <a:spcPts val="100"/>
              </a:spcBef>
              <a:buAutoNum type="alphaLcPeriod"/>
              <a:tabLst>
                <a:tab pos="256540" algn="l"/>
              </a:tabLst>
            </a:pP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head</a:t>
            </a:r>
            <a:r>
              <a:rPr b="1" spc="-5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of</a:t>
            </a:r>
            <a:r>
              <a:rPr b="1" spc="-4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femur</a:t>
            </a:r>
            <a:endParaRPr>
              <a:latin typeface="Times New Roman"/>
              <a:cs typeface="Times New Roman"/>
            </a:endParaRPr>
          </a:p>
          <a:p>
            <a:pPr marL="268605" indent="-256540">
              <a:spcBef>
                <a:spcPts val="5"/>
              </a:spcBef>
              <a:buAutoNum type="alphaLcPeriod"/>
              <a:tabLst>
                <a:tab pos="269240" algn="l"/>
              </a:tabLst>
            </a:pP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lunate</a:t>
            </a:r>
            <a:r>
              <a:rPr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surface</a:t>
            </a:r>
            <a:r>
              <a:rPr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of</a:t>
            </a:r>
            <a:r>
              <a:rPr b="1" spc="5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acetabulum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2450" y="994375"/>
            <a:ext cx="3378835" cy="440505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9525" rIns="0" bIns="0" rtlCol="0" anchor="ctr">
            <a:spAutoFit/>
          </a:bodyPr>
          <a:lstStyle/>
          <a:p>
            <a:pPr marL="78740">
              <a:lnSpc>
                <a:spcPct val="100000"/>
              </a:lnSpc>
              <a:spcBef>
                <a:spcPts val="75"/>
              </a:spcBef>
            </a:pPr>
            <a:r>
              <a:rPr sz="2800" spc="-5" dirty="0"/>
              <a:t>2-Articular</a:t>
            </a:r>
            <a:r>
              <a:rPr sz="2800" spc="-90" dirty="0"/>
              <a:t> </a:t>
            </a:r>
            <a:r>
              <a:rPr sz="2800" spc="-5" dirty="0"/>
              <a:t>surfaces: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855115" y="3777659"/>
            <a:ext cx="3114675" cy="1230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715"/>
              </a:lnSpc>
              <a:spcBef>
                <a:spcPts val="110"/>
              </a:spcBef>
            </a:pPr>
            <a:r>
              <a:rPr sz="3100" b="1" i="1" spc="-90" dirty="0">
                <a:latin typeface="Times New Roman"/>
                <a:cs typeface="Times New Roman"/>
              </a:rPr>
              <a:t>3-</a:t>
            </a:r>
            <a:r>
              <a:rPr sz="3100" b="1" i="1" spc="-130" dirty="0">
                <a:latin typeface="Times New Roman"/>
                <a:cs typeface="Times New Roman"/>
              </a:rPr>
              <a:t>N</a:t>
            </a:r>
            <a:r>
              <a:rPr sz="3100" b="1" i="1" spc="-95" dirty="0">
                <a:latin typeface="Times New Roman"/>
                <a:cs typeface="Times New Roman"/>
              </a:rPr>
              <a:t>e</a:t>
            </a:r>
            <a:r>
              <a:rPr sz="3100" b="1" i="1" spc="75" dirty="0">
                <a:latin typeface="Times New Roman"/>
                <a:cs typeface="Times New Roman"/>
              </a:rPr>
              <a:t>rv</a:t>
            </a:r>
            <a:r>
              <a:rPr sz="3100" b="1" i="1" spc="-70" dirty="0">
                <a:latin typeface="Times New Roman"/>
                <a:cs typeface="Times New Roman"/>
              </a:rPr>
              <a:t>e</a:t>
            </a:r>
            <a:r>
              <a:rPr sz="3100" b="1" i="1" spc="-235" dirty="0">
                <a:latin typeface="Times New Roman"/>
                <a:cs typeface="Times New Roman"/>
              </a:rPr>
              <a:t> </a:t>
            </a:r>
            <a:r>
              <a:rPr sz="3100" b="1" i="1" dirty="0">
                <a:latin typeface="Times New Roman"/>
                <a:cs typeface="Times New Roman"/>
              </a:rPr>
              <a:t>Sup</a:t>
            </a:r>
            <a:r>
              <a:rPr sz="3100" b="1" i="1" spc="5" dirty="0">
                <a:latin typeface="Times New Roman"/>
                <a:cs typeface="Times New Roman"/>
              </a:rPr>
              <a:t>p</a:t>
            </a:r>
            <a:r>
              <a:rPr sz="3100" b="1" i="1" dirty="0">
                <a:latin typeface="Times New Roman"/>
                <a:cs typeface="Times New Roman"/>
              </a:rPr>
              <a:t>ly:</a:t>
            </a:r>
            <a:endParaRPr sz="3100">
              <a:latin typeface="Times New Roman"/>
              <a:cs typeface="Times New Roman"/>
            </a:endParaRPr>
          </a:p>
          <a:p>
            <a:pPr algn="ctr">
              <a:lnSpc>
                <a:spcPts val="2875"/>
              </a:lnSpc>
              <a:tabLst>
                <a:tab pos="1905000" algn="l"/>
              </a:tabLst>
            </a:pPr>
            <a:r>
              <a:rPr sz="2400" spc="-15" dirty="0">
                <a:solidFill>
                  <a:srgbClr val="660066"/>
                </a:solidFill>
                <a:latin typeface="Times New Roman"/>
                <a:cs typeface="Times New Roman"/>
              </a:rPr>
              <a:t>Femoral</a:t>
            </a:r>
            <a:r>
              <a:rPr sz="2400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66"/>
                </a:solidFill>
                <a:latin typeface="Times New Roman"/>
                <a:cs typeface="Times New Roman"/>
              </a:rPr>
              <a:t>nerve	</a:t>
            </a:r>
            <a:r>
              <a:rPr sz="2400" spc="-5" dirty="0">
                <a:solidFill>
                  <a:srgbClr val="660066"/>
                </a:solidFill>
                <a:latin typeface="Times New Roman"/>
                <a:cs typeface="Times New Roman"/>
              </a:rPr>
              <a:t>Obturator</a:t>
            </a:r>
            <a:endParaRPr sz="2400">
              <a:latin typeface="Times New Roman"/>
              <a:cs typeface="Times New Roman"/>
            </a:endParaRPr>
          </a:p>
          <a:p>
            <a:pPr algn="ctr">
              <a:tabLst>
                <a:tab pos="823594" algn="l"/>
              </a:tabLst>
            </a:pPr>
            <a:r>
              <a:rPr sz="2400" dirty="0">
                <a:solidFill>
                  <a:srgbClr val="660066"/>
                </a:solidFill>
                <a:latin typeface="Times New Roman"/>
                <a:cs typeface="Times New Roman"/>
              </a:rPr>
              <a:t>nerve	Sciat</a:t>
            </a:r>
            <a:r>
              <a:rPr sz="2400" spc="-20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660066"/>
                </a:solidFill>
                <a:latin typeface="Times New Roman"/>
                <a:cs typeface="Times New Roman"/>
              </a:rPr>
              <a:t>c</a:t>
            </a:r>
            <a:r>
              <a:rPr sz="2400" spc="-15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66"/>
                </a:solidFill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4425" y="2794254"/>
            <a:ext cx="3348354" cy="878702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87985" marR="414655" indent="-8255" algn="ctr">
              <a:lnSpc>
                <a:spcPct val="94600"/>
              </a:lnSpc>
              <a:spcBef>
                <a:spcPts val="240"/>
              </a:spcBef>
            </a:pPr>
            <a:r>
              <a:rPr b="1" spc="-10" dirty="0">
                <a:latin typeface="Times New Roman"/>
                <a:cs typeface="Times New Roman"/>
              </a:rPr>
              <a:t>Which </a:t>
            </a:r>
            <a:r>
              <a:rPr b="1" dirty="0">
                <a:latin typeface="Times New Roman"/>
                <a:cs typeface="Times New Roman"/>
              </a:rPr>
              <a:t>is </a:t>
            </a:r>
            <a:r>
              <a:rPr b="1" spc="-15" dirty="0">
                <a:latin typeface="Times New Roman"/>
                <a:cs typeface="Times New Roman"/>
              </a:rPr>
              <a:t>deepened </a:t>
            </a:r>
            <a:r>
              <a:rPr b="1" spc="-10" dirty="0">
                <a:latin typeface="Times New Roman"/>
                <a:cs typeface="Times New Roman"/>
              </a:rPr>
              <a:t>by </a:t>
            </a:r>
            <a:r>
              <a:rPr b="1" spc="-15" dirty="0">
                <a:latin typeface="Times New Roman"/>
                <a:cs typeface="Times New Roman"/>
              </a:rPr>
              <a:t>the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fibrocartilaginous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labrum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45" dirty="0">
                <a:latin typeface="Times New Roman"/>
                <a:cs typeface="Times New Roman"/>
              </a:rPr>
              <a:t>acetabulare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9772" y="519688"/>
            <a:ext cx="6693534" cy="4898390"/>
            <a:chOff x="1985772" y="519688"/>
            <a:chExt cx="6693534" cy="48983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5772" y="2490216"/>
              <a:ext cx="117220" cy="302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0623" y="519688"/>
              <a:ext cx="4448556" cy="48981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7011" y="571499"/>
              <a:ext cx="4285488" cy="4739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67961" y="553973"/>
              <a:ext cx="4325620" cy="4777740"/>
            </a:xfrm>
            <a:custGeom>
              <a:avLst/>
              <a:gdLst/>
              <a:ahLst/>
              <a:cxnLst/>
              <a:rect l="l" t="t" r="r" b="b"/>
              <a:pathLst>
                <a:path w="4325620" h="4777740">
                  <a:moveTo>
                    <a:pt x="0" y="4777613"/>
                  </a:moveTo>
                  <a:lnTo>
                    <a:pt x="4325112" y="4777613"/>
                  </a:lnTo>
                  <a:lnTo>
                    <a:pt x="4325112" y="0"/>
                  </a:lnTo>
                  <a:lnTo>
                    <a:pt x="0" y="0"/>
                  </a:lnTo>
                  <a:lnTo>
                    <a:pt x="0" y="477761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880" y="2020824"/>
              <a:ext cx="3767328" cy="423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4113" y="2130552"/>
              <a:ext cx="159131" cy="1564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42744" y="2054351"/>
              <a:ext cx="3467100" cy="173355"/>
            </a:xfrm>
            <a:custGeom>
              <a:avLst/>
              <a:gdLst/>
              <a:ahLst/>
              <a:cxnLst/>
              <a:rect l="l" t="t" r="r" b="b"/>
              <a:pathLst>
                <a:path w="3467100" h="173355">
                  <a:moveTo>
                    <a:pt x="3466592" y="141224"/>
                  </a:moveTo>
                  <a:lnTo>
                    <a:pt x="3402076" y="138557"/>
                  </a:lnTo>
                  <a:lnTo>
                    <a:pt x="1397" y="0"/>
                  </a:lnTo>
                  <a:lnTo>
                    <a:pt x="0" y="34798"/>
                  </a:lnTo>
                  <a:lnTo>
                    <a:pt x="3400552" y="173355"/>
                  </a:lnTo>
                  <a:lnTo>
                    <a:pt x="3431286" y="157226"/>
                  </a:lnTo>
                  <a:lnTo>
                    <a:pt x="3456432" y="173228"/>
                  </a:lnTo>
                  <a:lnTo>
                    <a:pt x="3465322" y="173228"/>
                  </a:lnTo>
                  <a:lnTo>
                    <a:pt x="3466465" y="143256"/>
                  </a:lnTo>
                  <a:lnTo>
                    <a:pt x="3466592" y="141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400" y="1237487"/>
              <a:ext cx="2557272" cy="12100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36264" y="1449324"/>
              <a:ext cx="2229485" cy="925194"/>
            </a:xfrm>
            <a:custGeom>
              <a:avLst/>
              <a:gdLst/>
              <a:ahLst/>
              <a:cxnLst/>
              <a:rect l="l" t="t" r="r" b="b"/>
              <a:pathLst>
                <a:path w="2229485" h="925194">
                  <a:moveTo>
                    <a:pt x="2194814" y="0"/>
                  </a:moveTo>
                  <a:lnTo>
                    <a:pt x="0" y="892555"/>
                  </a:lnTo>
                  <a:lnTo>
                    <a:pt x="13081" y="924940"/>
                  </a:lnTo>
                  <a:lnTo>
                    <a:pt x="2207768" y="32385"/>
                  </a:lnTo>
                  <a:lnTo>
                    <a:pt x="2228977" y="4825"/>
                  </a:lnTo>
                  <a:lnTo>
                    <a:pt x="2194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0085" y="1406652"/>
              <a:ext cx="169417" cy="14808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760627" y="5343905"/>
            <a:ext cx="6976745" cy="8681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170"/>
              </a:spcBef>
            </a:pPr>
            <a:r>
              <a:rPr dirty="0">
                <a:latin typeface="Times New Roman"/>
                <a:cs typeface="Times New Roman"/>
              </a:rPr>
              <a:t>The hip joint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innervated primarily by the </a:t>
            </a:r>
            <a:r>
              <a:rPr b="1" dirty="0">
                <a:latin typeface="Times New Roman"/>
                <a:cs typeface="Times New Roman"/>
              </a:rPr>
              <a:t>sciatic, femoral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b="1" spc="-5" dirty="0">
                <a:latin typeface="Times New Roman"/>
                <a:cs typeface="Times New Roman"/>
              </a:rPr>
              <a:t>obturator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nerves.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These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same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 innervate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knee,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explains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why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pain 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referred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knee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hip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vice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versa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91981" y="5374336"/>
            <a:ext cx="1129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rt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3153" y="3036570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3505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3153" y="6814567"/>
            <a:ext cx="0" cy="43815"/>
          </a:xfrm>
          <a:custGeom>
            <a:avLst/>
            <a:gdLst/>
            <a:ahLst/>
            <a:cxnLst/>
            <a:rect l="l" t="t" r="r" b="b"/>
            <a:pathLst>
              <a:path h="43815">
                <a:moveTo>
                  <a:pt x="-17525" y="21870"/>
                </a:moveTo>
                <a:lnTo>
                  <a:pt x="17525" y="21870"/>
                </a:lnTo>
              </a:path>
            </a:pathLst>
          </a:custGeom>
          <a:ln w="4374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7339" y="3035807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1219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339" y="6813805"/>
            <a:ext cx="0" cy="43815"/>
          </a:xfrm>
          <a:custGeom>
            <a:avLst/>
            <a:gdLst/>
            <a:ahLst/>
            <a:cxnLst/>
            <a:rect l="l" t="t" r="r" b="b"/>
            <a:pathLst>
              <a:path h="43815">
                <a:moveTo>
                  <a:pt x="0" y="0"/>
                </a:moveTo>
                <a:lnTo>
                  <a:pt x="0" y="43740"/>
                </a:lnTo>
              </a:path>
            </a:pathLst>
          </a:custGeom>
          <a:ln w="1219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363200" y="0"/>
            <a:ext cx="304800" cy="6858000"/>
            <a:chOff x="8839200" y="0"/>
            <a:chExt cx="304800" cy="6858000"/>
          </a:xfrm>
        </p:grpSpPr>
        <p:sp>
          <p:nvSpPr>
            <p:cNvPr id="8" name="object 8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40779" y="257557"/>
            <a:ext cx="3996054" cy="6006465"/>
            <a:chOff x="4716779" y="257556"/>
            <a:chExt cx="3996054" cy="6006465"/>
          </a:xfrm>
        </p:grpSpPr>
        <p:sp>
          <p:nvSpPr>
            <p:cNvPr id="11" name="object 11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779" y="257556"/>
              <a:ext cx="3995928" cy="571500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524761" y="762"/>
            <a:ext cx="4572000" cy="1908175"/>
          </a:xfrm>
          <a:custGeom>
            <a:avLst/>
            <a:gdLst/>
            <a:ahLst/>
            <a:cxnLst/>
            <a:rect l="l" t="t" r="r" b="b"/>
            <a:pathLst>
              <a:path w="4572000" h="1908175">
                <a:moveTo>
                  <a:pt x="0" y="1908048"/>
                </a:moveTo>
                <a:lnTo>
                  <a:pt x="4572000" y="1908048"/>
                </a:lnTo>
                <a:lnTo>
                  <a:pt x="4572000" y="0"/>
                </a:lnTo>
                <a:lnTo>
                  <a:pt x="0" y="0"/>
                </a:lnTo>
                <a:lnTo>
                  <a:pt x="0" y="1908048"/>
                </a:lnTo>
                <a:close/>
              </a:path>
            </a:pathLst>
          </a:custGeom>
          <a:ln w="25907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10587" y="9601"/>
            <a:ext cx="1781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u="none" spc="-20" dirty="0">
                <a:solidFill>
                  <a:srgbClr val="0000FF"/>
                </a:solidFill>
              </a:rPr>
              <a:t>Ankle</a:t>
            </a:r>
            <a:r>
              <a:rPr sz="2800" u="none" spc="-100" dirty="0">
                <a:solidFill>
                  <a:srgbClr val="0000FF"/>
                </a:solidFill>
              </a:rPr>
              <a:t> </a:t>
            </a:r>
            <a:r>
              <a:rPr sz="2800" u="none" dirty="0">
                <a:solidFill>
                  <a:srgbClr val="0000FF"/>
                </a:solidFill>
              </a:rPr>
              <a:t>Joint</a:t>
            </a:r>
            <a:endParaRPr sz="2800"/>
          </a:p>
        </p:txBody>
      </p:sp>
      <p:sp>
        <p:nvSpPr>
          <p:cNvPr id="15" name="object 15"/>
          <p:cNvSpPr/>
          <p:nvPr/>
        </p:nvSpPr>
        <p:spPr>
          <a:xfrm>
            <a:off x="1524761" y="3120389"/>
            <a:ext cx="4572000" cy="3693795"/>
          </a:xfrm>
          <a:custGeom>
            <a:avLst/>
            <a:gdLst/>
            <a:ahLst/>
            <a:cxnLst/>
            <a:rect l="l" t="t" r="r" b="b"/>
            <a:pathLst>
              <a:path w="4572000" h="3693795">
                <a:moveTo>
                  <a:pt x="0" y="3693667"/>
                </a:moveTo>
                <a:lnTo>
                  <a:pt x="4572000" y="3693667"/>
                </a:lnTo>
                <a:lnTo>
                  <a:pt x="4572000" y="0"/>
                </a:lnTo>
                <a:lnTo>
                  <a:pt x="0" y="0"/>
                </a:lnTo>
                <a:lnTo>
                  <a:pt x="0" y="3693667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2130" y="5060060"/>
            <a:ext cx="337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29410" algn="l"/>
                <a:tab pos="2437765" algn="l"/>
              </a:tabLst>
            </a:pPr>
            <a:r>
              <a:rPr b="1" spc="-20" dirty="0">
                <a:latin typeface="Times New Roman"/>
                <a:cs typeface="Times New Roman"/>
              </a:rPr>
              <a:t>gastrocnemius,	</a:t>
            </a:r>
            <a:r>
              <a:rPr b="1" spc="-10" dirty="0">
                <a:latin typeface="Times New Roman"/>
                <a:cs typeface="Times New Roman"/>
              </a:rPr>
              <a:t>soleus,	plantaris,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130" y="5060061"/>
            <a:ext cx="4428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spcBef>
                <a:spcPts val="100"/>
              </a:spcBef>
            </a:pPr>
            <a:r>
              <a:rPr b="1" spc="-20" dirty="0">
                <a:latin typeface="Times New Roman"/>
                <a:cs typeface="Times New Roman"/>
              </a:rPr>
              <a:t>peroneus</a:t>
            </a:r>
            <a:endParaRPr>
              <a:latin typeface="Times New Roman"/>
              <a:cs typeface="Times New Roman"/>
            </a:endParaRPr>
          </a:p>
          <a:p>
            <a:pPr marR="5080" algn="r">
              <a:tabLst>
                <a:tab pos="843915" algn="l"/>
                <a:tab pos="1878964" algn="l"/>
                <a:tab pos="2682240" algn="l"/>
                <a:tab pos="3505200" algn="l"/>
              </a:tabLst>
            </a:pPr>
            <a:r>
              <a:rPr b="1" spc="-15" dirty="0">
                <a:latin typeface="Times New Roman"/>
                <a:cs typeface="Times New Roman"/>
              </a:rPr>
              <a:t>longus,	peroneus	brevis,	</a:t>
            </a:r>
            <a:r>
              <a:rPr b="1" dirty="0">
                <a:latin typeface="Times New Roman"/>
                <a:cs typeface="Times New Roman"/>
              </a:rPr>
              <a:t>tibialis	</a:t>
            </a:r>
            <a:r>
              <a:rPr b="1" spc="-45" dirty="0">
                <a:latin typeface="Times New Roman"/>
                <a:cs typeface="Times New Roman"/>
              </a:rPr>
              <a:t>posterior,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2130" y="5609031"/>
            <a:ext cx="4424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flexor</a:t>
            </a:r>
            <a:r>
              <a:rPr b="1" spc="30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digitorum</a:t>
            </a:r>
            <a:r>
              <a:rPr b="1" spc="3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longus,</a:t>
            </a:r>
            <a:r>
              <a:rPr b="1" spc="3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30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flexor</a:t>
            </a:r>
            <a:r>
              <a:rPr b="1" spc="30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hallucis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2807" y="5883351"/>
            <a:ext cx="1595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90525" algn="l"/>
                <a:tab pos="1213485" algn="l"/>
              </a:tabLst>
            </a:pPr>
            <a:r>
              <a:rPr b="1" spc="-15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f	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l	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2120" y="6157671"/>
            <a:ext cx="176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67410" algn="l"/>
              </a:tabLst>
            </a:pPr>
            <a:r>
              <a:rPr b="1" spc="-5" dirty="0">
                <a:latin typeface="Times New Roman"/>
                <a:cs typeface="Times New Roman"/>
              </a:rPr>
              <a:t>except	</a:t>
            </a:r>
            <a:r>
              <a:rPr b="1" spc="-10" dirty="0">
                <a:latin typeface="Times New Roman"/>
                <a:cs typeface="Times New Roman"/>
              </a:rPr>
              <a:t>popliteus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11810" y="1816595"/>
            <a:ext cx="4598035" cy="1233170"/>
            <a:chOff x="-12191" y="1816595"/>
            <a:chExt cx="4598035" cy="1233170"/>
          </a:xfrm>
        </p:grpSpPr>
        <p:sp>
          <p:nvSpPr>
            <p:cNvPr id="22" name="object 22"/>
            <p:cNvSpPr/>
            <p:nvPr/>
          </p:nvSpPr>
          <p:spPr>
            <a:xfrm>
              <a:off x="762" y="2134336"/>
              <a:ext cx="4572000" cy="646430"/>
            </a:xfrm>
            <a:custGeom>
              <a:avLst/>
              <a:gdLst/>
              <a:ahLst/>
              <a:cxnLst/>
              <a:rect l="l" t="t" r="r" b="b"/>
              <a:pathLst>
                <a:path w="4572000" h="646430">
                  <a:moveTo>
                    <a:pt x="0" y="646074"/>
                  </a:moveTo>
                  <a:lnTo>
                    <a:pt x="4572000" y="646074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646074"/>
                  </a:lnTo>
                  <a:close/>
                </a:path>
              </a:pathLst>
            </a:custGeom>
            <a:ln w="25907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828787"/>
              <a:ext cx="1223645" cy="368935"/>
            </a:xfrm>
            <a:custGeom>
              <a:avLst/>
              <a:gdLst/>
              <a:ahLst/>
              <a:cxnLst/>
              <a:rect l="l" t="t" r="r" b="b"/>
              <a:pathLst>
                <a:path w="1223645" h="368935">
                  <a:moveTo>
                    <a:pt x="1223543" y="0"/>
                  </a:moveTo>
                  <a:lnTo>
                    <a:pt x="0" y="0"/>
                  </a:lnTo>
                  <a:lnTo>
                    <a:pt x="0" y="368566"/>
                  </a:lnTo>
                  <a:lnTo>
                    <a:pt x="1223543" y="368566"/>
                  </a:lnTo>
                  <a:lnTo>
                    <a:pt x="1223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" y="1829549"/>
              <a:ext cx="1223645" cy="368935"/>
            </a:xfrm>
            <a:custGeom>
              <a:avLst/>
              <a:gdLst/>
              <a:ahLst/>
              <a:cxnLst/>
              <a:rect l="l" t="t" r="r" b="b"/>
              <a:pathLst>
                <a:path w="1223645" h="368935">
                  <a:moveTo>
                    <a:pt x="0" y="368566"/>
                  </a:moveTo>
                  <a:lnTo>
                    <a:pt x="1223543" y="368566"/>
                  </a:lnTo>
                  <a:lnTo>
                    <a:pt x="1223543" y="0"/>
                  </a:lnTo>
                  <a:lnTo>
                    <a:pt x="0" y="0"/>
                  </a:lnTo>
                  <a:lnTo>
                    <a:pt x="0" y="368566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666987"/>
              <a:ext cx="1325880" cy="368935"/>
            </a:xfrm>
            <a:custGeom>
              <a:avLst/>
              <a:gdLst/>
              <a:ahLst/>
              <a:cxnLst/>
              <a:rect l="l" t="t" r="r" b="b"/>
              <a:pathLst>
                <a:path w="1325880" h="368935">
                  <a:moveTo>
                    <a:pt x="1325372" y="0"/>
                  </a:moveTo>
                  <a:lnTo>
                    <a:pt x="0" y="0"/>
                  </a:lnTo>
                  <a:lnTo>
                    <a:pt x="0" y="368566"/>
                  </a:lnTo>
                  <a:lnTo>
                    <a:pt x="1325372" y="368566"/>
                  </a:lnTo>
                  <a:lnTo>
                    <a:pt x="1325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2" y="2667749"/>
              <a:ext cx="1325880" cy="368935"/>
            </a:xfrm>
            <a:custGeom>
              <a:avLst/>
              <a:gdLst/>
              <a:ahLst/>
              <a:cxnLst/>
              <a:rect l="l" t="t" r="r" b="b"/>
              <a:pathLst>
                <a:path w="1325880" h="368935">
                  <a:moveTo>
                    <a:pt x="0" y="368566"/>
                  </a:moveTo>
                  <a:lnTo>
                    <a:pt x="1325372" y="368566"/>
                  </a:lnTo>
                  <a:lnTo>
                    <a:pt x="1325372" y="0"/>
                  </a:lnTo>
                  <a:lnTo>
                    <a:pt x="0" y="0"/>
                  </a:lnTo>
                  <a:lnTo>
                    <a:pt x="0" y="368566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02130" y="442925"/>
            <a:ext cx="4429760" cy="464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60" dirty="0">
                <a:solidFill>
                  <a:srgbClr val="660066"/>
                </a:solidFill>
                <a:latin typeface="Times New Roman"/>
                <a:cs typeface="Times New Roman"/>
              </a:rPr>
              <a:t>Type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ankle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synovial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hinge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joint.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solidFill>
                  <a:srgbClr val="660066"/>
                </a:solidFill>
                <a:latin typeface="Times New Roman"/>
                <a:cs typeface="Times New Roman"/>
              </a:rPr>
              <a:t>Articulation</a:t>
            </a:r>
            <a:endParaRPr>
              <a:latin typeface="Times New Roman"/>
              <a:cs typeface="Times New Roman"/>
            </a:endParaRPr>
          </a:p>
          <a:p>
            <a:pPr marL="12700" marR="36195"/>
            <a:r>
              <a:rPr dirty="0">
                <a:latin typeface="Times New Roman"/>
                <a:cs typeface="Times New Roman"/>
              </a:rPr>
              <a:t>the </a:t>
            </a:r>
            <a:r>
              <a:rPr spc="-15" dirty="0">
                <a:latin typeface="Times New Roman"/>
                <a:cs typeface="Times New Roman"/>
              </a:rPr>
              <a:t>lower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tibia,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two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malleoli,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body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lus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204"/>
              </a:spcBef>
            </a:pP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  <a:p>
            <a:pPr marL="12700" marR="1489075">
              <a:lnSpc>
                <a:spcPct val="96900"/>
              </a:lnSpc>
              <a:spcBef>
                <a:spcPts val="295"/>
              </a:spcBef>
            </a:pP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medial,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 deltoid,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ligament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lateral </a:t>
            </a:r>
            <a:r>
              <a:rPr spc="-15" dirty="0">
                <a:latin typeface="Times New Roman"/>
                <a:cs typeface="Times New Roman"/>
              </a:rPr>
              <a:t>ligament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Movements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Bef>
                <a:spcPts val="1480"/>
              </a:spcBef>
            </a:pPr>
            <a:r>
              <a:rPr b="1" spc="-5" dirty="0">
                <a:solidFill>
                  <a:srgbClr val="660066"/>
                </a:solidFill>
                <a:latin typeface="Times New Roman"/>
                <a:cs typeface="Times New Roman"/>
              </a:rPr>
              <a:t>Dorsiflextion</a:t>
            </a:r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performed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tibialis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45" dirty="0">
                <a:latin typeface="Times New Roman"/>
                <a:cs typeface="Times New Roman"/>
              </a:rPr>
              <a:t>anterior,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extensor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hallucis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longus,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extensor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digitorum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longus,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peroneus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tertius. </a:t>
            </a:r>
            <a:r>
              <a:rPr b="1" spc="-5" dirty="0">
                <a:latin typeface="Times New Roman"/>
                <a:cs typeface="Times New Roman"/>
              </a:rPr>
              <a:t> (muscles </a:t>
            </a:r>
            <a:r>
              <a:rPr b="1" spc="-10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15" dirty="0">
                <a:latin typeface="Times New Roman"/>
                <a:cs typeface="Times New Roman"/>
              </a:rPr>
              <a:t>anterior </a:t>
            </a:r>
            <a:r>
              <a:rPr b="1" spc="-5" dirty="0">
                <a:latin typeface="Times New Roman"/>
                <a:cs typeface="Times New Roman"/>
              </a:rPr>
              <a:t>compartment of the </a:t>
            </a:r>
            <a:r>
              <a:rPr b="1" dirty="0">
                <a:latin typeface="Times New Roman"/>
                <a:cs typeface="Times New Roman"/>
              </a:rPr>
              <a:t> leg)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/>
            <a:r>
              <a:rPr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Plantar</a:t>
            </a:r>
            <a:r>
              <a:rPr b="1" spc="605" dirty="0">
                <a:solidFill>
                  <a:srgbClr val="660066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flexion   </a:t>
            </a:r>
            <a:r>
              <a:rPr b="1" spc="3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610" dirty="0">
                <a:latin typeface="Times New Roman"/>
                <a:cs typeface="Times New Roman"/>
              </a:rPr>
              <a:t> </a:t>
            </a:r>
            <a:r>
              <a:rPr spc="6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performed</a:t>
            </a:r>
            <a:r>
              <a:rPr spc="625" dirty="0">
                <a:latin typeface="Times New Roman"/>
                <a:cs typeface="Times New Roman"/>
              </a:rPr>
              <a:t> </a:t>
            </a:r>
            <a:r>
              <a:rPr spc="6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by   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4031" y="5883351"/>
            <a:ext cx="2729865" cy="87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925194" algn="l"/>
                <a:tab pos="1436370" algn="l"/>
                <a:tab pos="1931670" algn="l"/>
              </a:tabLst>
            </a:pPr>
            <a:r>
              <a:rPr b="1" spc="-15" dirty="0">
                <a:latin typeface="Times New Roman"/>
                <a:cs typeface="Times New Roman"/>
              </a:rPr>
              <a:t>longus.	</a:t>
            </a:r>
            <a:r>
              <a:rPr b="1" dirty="0">
                <a:latin typeface="Times New Roman"/>
                <a:cs typeface="Times New Roman"/>
              </a:rPr>
              <a:t>(all	</a:t>
            </a:r>
            <a:r>
              <a:rPr b="1" spc="-10" dirty="0">
                <a:latin typeface="Times New Roman"/>
                <a:cs typeface="Times New Roman"/>
              </a:rPr>
              <a:t>the	</a:t>
            </a:r>
            <a:r>
              <a:rPr b="1" spc="-5" dirty="0">
                <a:latin typeface="Times New Roman"/>
                <a:cs typeface="Times New Roman"/>
              </a:rPr>
              <a:t>muscles</a:t>
            </a:r>
            <a:endParaRPr dirty="0">
              <a:latin typeface="Times New Roman"/>
              <a:cs typeface="Times New Roman"/>
            </a:endParaRPr>
          </a:p>
          <a:p>
            <a:pPr marL="50800" marR="245745">
              <a:lnSpc>
                <a:spcPct val="73400"/>
              </a:lnSpc>
              <a:spcBef>
                <a:spcPts val="575"/>
              </a:spcBef>
              <a:tabLst>
                <a:tab pos="1158875" algn="l"/>
              </a:tabLst>
            </a:pPr>
            <a:r>
              <a:rPr b="1" spc="-25" dirty="0">
                <a:latin typeface="Times New Roman"/>
                <a:cs typeface="Times New Roman"/>
              </a:rPr>
              <a:t>p</a:t>
            </a:r>
            <a:r>
              <a:rPr b="1" spc="-15" dirty="0">
                <a:latin typeface="Times New Roman"/>
                <a:cs typeface="Times New Roman"/>
              </a:rPr>
              <a:t>o</a:t>
            </a:r>
            <a:r>
              <a:rPr b="1" spc="-25" dirty="0">
                <a:latin typeface="Times New Roman"/>
                <a:cs typeface="Times New Roman"/>
              </a:rPr>
              <a:t>s</a:t>
            </a:r>
            <a:r>
              <a:rPr b="1" spc="-1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eri</a:t>
            </a:r>
            <a:r>
              <a:rPr b="1" spc="-15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r	</a:t>
            </a:r>
            <a:r>
              <a:rPr b="1" dirty="0" smtClean="0">
                <a:latin typeface="Times New Roman"/>
                <a:cs typeface="Times New Roman"/>
              </a:rPr>
              <a:t>co</a:t>
            </a:r>
            <a:r>
              <a:rPr b="1" spc="-10" dirty="0" smtClean="0">
                <a:latin typeface="Times New Roman"/>
                <a:cs typeface="Times New Roman"/>
              </a:rPr>
              <a:t>m</a:t>
            </a:r>
            <a:r>
              <a:rPr b="1" dirty="0" smtClean="0">
                <a:latin typeface="Times New Roman"/>
                <a:cs typeface="Times New Roman"/>
              </a:rPr>
              <a:t>pa</a:t>
            </a:r>
            <a:r>
              <a:rPr b="1" spc="-15" dirty="0" smtClean="0">
                <a:latin typeface="Times New Roman"/>
                <a:cs typeface="Times New Roman"/>
              </a:rPr>
              <a:t>r</a:t>
            </a:r>
            <a:r>
              <a:rPr b="1" dirty="0" smtClean="0">
                <a:latin typeface="Times New Roman"/>
                <a:cs typeface="Times New Roman"/>
              </a:rPr>
              <a:t>t</a:t>
            </a:r>
            <a:r>
              <a:rPr b="1" spc="-15" dirty="0" smtClean="0">
                <a:latin typeface="Times New Roman"/>
                <a:cs typeface="Times New Roman"/>
              </a:rPr>
              <a:t>m</a:t>
            </a:r>
            <a:r>
              <a:rPr b="1" spc="-5" dirty="0" smtClean="0">
                <a:latin typeface="Times New Roman"/>
                <a:cs typeface="Times New Roman"/>
              </a:rPr>
              <a:t>ent  </a:t>
            </a:r>
            <a:r>
              <a:rPr sz="2700" b="1" spc="-300" baseline="-16975" dirty="0" smtClean="0">
                <a:latin typeface="Times New Roman"/>
                <a:cs typeface="Times New Roman"/>
              </a:rPr>
              <a:t>mu</a:t>
            </a:r>
            <a:r>
              <a:rPr lang="en-US" sz="2700" b="1" spc="-300" baseline="-16975" dirty="0" smtClean="0">
                <a:latin typeface="Times New Roman"/>
                <a:cs typeface="Times New Roman"/>
              </a:rPr>
              <a:t>scle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9646" y="429005"/>
            <a:ext cx="5436235" cy="6187440"/>
          </a:xfrm>
          <a:custGeom>
            <a:avLst/>
            <a:gdLst/>
            <a:ahLst/>
            <a:cxnLst/>
            <a:rect l="l" t="t" r="r" b="b"/>
            <a:pathLst>
              <a:path w="5436235" h="6187440">
                <a:moveTo>
                  <a:pt x="0" y="6186932"/>
                </a:moveTo>
                <a:lnTo>
                  <a:pt x="5435981" y="6186932"/>
                </a:lnTo>
                <a:lnTo>
                  <a:pt x="5435981" y="0"/>
                </a:lnTo>
                <a:lnTo>
                  <a:pt x="0" y="0"/>
                </a:lnTo>
                <a:lnTo>
                  <a:pt x="0" y="6186932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6709" y="445389"/>
            <a:ext cx="5199380" cy="582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ts val="2005"/>
              </a:lnSpc>
              <a:spcBef>
                <a:spcPts val="100"/>
              </a:spcBef>
            </a:pPr>
            <a:r>
              <a:rPr b="1" spc="-15" dirty="0">
                <a:latin typeface="Times New Roman"/>
                <a:cs typeface="Times New Roman"/>
              </a:rPr>
              <a:t>Proximal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Tibiofibular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Joint</a:t>
            </a:r>
            <a:endParaRPr>
              <a:latin typeface="Times New Roman"/>
              <a:cs typeface="Times New Roman"/>
            </a:endParaRPr>
          </a:p>
          <a:p>
            <a:pPr marL="194945" indent="-182245">
              <a:lnSpc>
                <a:spcPts val="2245"/>
              </a:lnSpc>
              <a:buSzPct val="85000"/>
              <a:buFont typeface="Wingdings"/>
              <a:buChar char=""/>
              <a:tabLst>
                <a:tab pos="194945" algn="l"/>
              </a:tabLst>
            </a:pP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Articulation</a:t>
            </a:r>
            <a:endParaRPr sz="2000">
              <a:latin typeface="Times New Roman"/>
              <a:cs typeface="Times New Roman"/>
            </a:endParaRPr>
          </a:p>
          <a:p>
            <a:pPr marL="15240">
              <a:spcBef>
                <a:spcPts val="125"/>
              </a:spcBef>
            </a:pPr>
            <a:r>
              <a:rPr spc="-5" dirty="0">
                <a:latin typeface="Times New Roman"/>
                <a:cs typeface="Times New Roman"/>
              </a:rPr>
              <a:t>Articulation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between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lateral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condyle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tibia</a:t>
            </a:r>
            <a:endParaRPr>
              <a:latin typeface="Times New Roman"/>
              <a:cs typeface="Times New Roman"/>
            </a:endParaRPr>
          </a:p>
          <a:p>
            <a:pPr marL="15240">
              <a:spcBef>
                <a:spcPts val="35"/>
              </a:spcBef>
            </a:pP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bu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a).</a:t>
            </a:r>
            <a:endParaRPr>
              <a:latin typeface="Times New Roman"/>
              <a:cs typeface="Times New Roman"/>
            </a:endParaRPr>
          </a:p>
          <a:p>
            <a:pPr marL="15240" marR="579755">
              <a:lnSpc>
                <a:spcPts val="2210"/>
              </a:lnSpc>
              <a:spcBef>
                <a:spcPts val="7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articular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surfaces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flattened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covered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li</a:t>
            </a:r>
            <a:r>
              <a:rPr spc="-20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la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94945" indent="-182245">
              <a:lnSpc>
                <a:spcPts val="2135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endParaRPr>
              <a:latin typeface="Times New Roman"/>
              <a:cs typeface="Times New Roman"/>
            </a:endParaRPr>
          </a:p>
          <a:p>
            <a:pPr marL="15240"/>
            <a:r>
              <a:rPr dirty="0">
                <a:latin typeface="Times New Roman"/>
                <a:cs typeface="Times New Roman"/>
              </a:rPr>
              <a:t>This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synovial,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plane,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gliding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joint.</a:t>
            </a:r>
            <a:endParaRPr>
              <a:latin typeface="Times New Roman"/>
              <a:cs typeface="Times New Roman"/>
            </a:endParaRPr>
          </a:p>
          <a:p>
            <a:pPr marL="194945" indent="-182880"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Capsule</a:t>
            </a:r>
            <a:endParaRPr>
              <a:latin typeface="Times New Roman"/>
              <a:cs typeface="Times New Roman"/>
            </a:endParaRPr>
          </a:p>
          <a:p>
            <a:pPr marL="15240" marR="339725"/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psule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surrounds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c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 </a:t>
            </a:r>
            <a:r>
              <a:rPr spc="-20" dirty="0">
                <a:latin typeface="Times New Roman"/>
                <a:cs typeface="Times New Roman"/>
              </a:rPr>
              <a:t>margins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articular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surfaces.</a:t>
            </a:r>
            <a:endParaRPr>
              <a:latin typeface="Times New Roman"/>
              <a:cs typeface="Times New Roman"/>
            </a:endParaRPr>
          </a:p>
          <a:p>
            <a:pPr marL="194945" indent="-182245">
              <a:lnSpc>
                <a:spcPts val="201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  <a:p>
            <a:pPr marL="15240">
              <a:lnSpc>
                <a:spcPts val="2210"/>
              </a:lnSpc>
            </a:pPr>
            <a:r>
              <a:rPr sz="2000" b="1" i="1" spc="5" dirty="0">
                <a:latin typeface="Times New Roman"/>
                <a:cs typeface="Times New Roman"/>
              </a:rPr>
              <a:t>Anterior</a:t>
            </a:r>
            <a:r>
              <a:rPr sz="2000" b="1" i="1" spc="-105" dirty="0">
                <a:latin typeface="Times New Roman"/>
                <a:cs typeface="Times New Roman"/>
              </a:rPr>
              <a:t> </a:t>
            </a:r>
            <a:r>
              <a:rPr sz="2000" b="1" i="1" spc="-40" dirty="0">
                <a:latin typeface="Times New Roman"/>
                <a:cs typeface="Times New Roman"/>
              </a:rPr>
              <a:t>and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posterior</a:t>
            </a:r>
            <a:r>
              <a:rPr sz="2000" b="1" i="1" spc="-100" dirty="0">
                <a:latin typeface="Times New Roman"/>
                <a:cs typeface="Times New Roman"/>
              </a:rPr>
              <a:t> </a:t>
            </a:r>
            <a:r>
              <a:rPr sz="2000" b="1" i="1" spc="-60" dirty="0">
                <a:latin typeface="Times New Roman"/>
                <a:cs typeface="Times New Roman"/>
              </a:rPr>
              <a:t>ligaments</a:t>
            </a:r>
            <a:r>
              <a:rPr sz="2000" b="1" i="1" spc="-65" dirty="0">
                <a:latin typeface="Times New Roman"/>
                <a:cs typeface="Times New Roman"/>
              </a:rPr>
              <a:t> </a:t>
            </a:r>
            <a:r>
              <a:rPr sz="2000" b="1" i="1" spc="-45" dirty="0">
                <a:latin typeface="Times New Roman"/>
                <a:cs typeface="Times New Roman"/>
              </a:rPr>
              <a:t>strengthen</a:t>
            </a:r>
            <a:r>
              <a:rPr sz="2000" b="1" i="1" spc="75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5240">
              <a:lnSpc>
                <a:spcPts val="2250"/>
              </a:lnSpc>
            </a:pPr>
            <a:r>
              <a:rPr sz="2000" b="1" i="1" spc="-65" dirty="0">
                <a:latin typeface="Times New Roman"/>
                <a:cs typeface="Times New Roman"/>
              </a:rPr>
              <a:t>capsule</a:t>
            </a:r>
            <a:r>
              <a:rPr spc="-65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94945" indent="-182245">
              <a:lnSpc>
                <a:spcPts val="211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Synovial</a:t>
            </a:r>
            <a:r>
              <a:rPr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Membrane</a:t>
            </a:r>
            <a:endParaRPr>
              <a:latin typeface="Times New Roman"/>
              <a:cs typeface="Times New Roman"/>
            </a:endParaRPr>
          </a:p>
          <a:p>
            <a:pPr marL="15240" marR="5080">
              <a:spcBef>
                <a:spcPts val="12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synovial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membrane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lines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capsule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attached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spc="-50" dirty="0">
                <a:latin typeface="Times New Roman"/>
                <a:cs typeface="Times New Roman"/>
              </a:rPr>
              <a:t>r</a:t>
            </a:r>
            <a:r>
              <a:rPr spc="-15"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la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surfa</a:t>
            </a:r>
            <a:r>
              <a:rPr spc="5" dirty="0">
                <a:latin typeface="Times New Roman"/>
                <a:cs typeface="Times New Roman"/>
              </a:rPr>
              <a:t>c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94945" indent="-182245"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endParaRPr>
              <a:latin typeface="Times New Roman"/>
              <a:cs typeface="Times New Roman"/>
            </a:endParaRPr>
          </a:p>
          <a:p>
            <a:pPr marL="15240"/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common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peroneal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supplies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joint.</a:t>
            </a:r>
            <a:endParaRPr>
              <a:latin typeface="Times New Roman"/>
              <a:cs typeface="Times New Roman"/>
            </a:endParaRPr>
          </a:p>
          <a:p>
            <a:pPr marL="15240">
              <a:spcBef>
                <a:spcPts val="5"/>
              </a:spcBef>
            </a:pP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Movements</a:t>
            </a:r>
            <a:endParaRPr>
              <a:latin typeface="Times New Roman"/>
              <a:cs typeface="Times New Roman"/>
            </a:endParaRPr>
          </a:p>
          <a:p>
            <a:pPr marL="15240"/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small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amount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gliding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movement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place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during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1853" y="576073"/>
            <a:ext cx="4846320" cy="5532755"/>
            <a:chOff x="4157853" y="576072"/>
            <a:chExt cx="4846320" cy="55327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4" y="576072"/>
              <a:ext cx="3569208" cy="5010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6" y="643128"/>
              <a:ext cx="3384803" cy="48249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82590" y="624078"/>
              <a:ext cx="3423285" cy="4862830"/>
            </a:xfrm>
            <a:custGeom>
              <a:avLst/>
              <a:gdLst/>
              <a:ahLst/>
              <a:cxnLst/>
              <a:rect l="l" t="t" r="r" b="b"/>
              <a:pathLst>
                <a:path w="3423284" h="4862830">
                  <a:moveTo>
                    <a:pt x="0" y="4862830"/>
                  </a:moveTo>
                  <a:lnTo>
                    <a:pt x="3422777" y="4862830"/>
                  </a:lnTo>
                  <a:lnTo>
                    <a:pt x="3422777" y="0"/>
                  </a:lnTo>
                  <a:lnTo>
                    <a:pt x="0" y="0"/>
                  </a:lnTo>
                  <a:lnTo>
                    <a:pt x="0" y="48628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7853" y="2502407"/>
              <a:ext cx="1173480" cy="5462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0700" y="4102100"/>
              <a:ext cx="1173352" cy="5462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0700" y="4864100"/>
              <a:ext cx="1173352" cy="546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5053" y="5562473"/>
              <a:ext cx="1173480" cy="546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0253" y="3276473"/>
              <a:ext cx="1173480" cy="546226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3153" y="412470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282"/>
                </a:lnTo>
              </a:path>
            </a:pathLst>
          </a:custGeom>
          <a:ln w="3505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3153" y="5421629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012"/>
                </a:lnTo>
              </a:path>
            </a:pathLst>
          </a:custGeom>
          <a:ln w="3505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53" y="5887974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5">
                <a:moveTo>
                  <a:pt x="0" y="0"/>
                </a:moveTo>
                <a:lnTo>
                  <a:pt x="0" y="970669"/>
                </a:lnTo>
              </a:path>
            </a:pathLst>
          </a:custGeom>
          <a:ln w="3505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339" y="4123944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281"/>
                </a:lnTo>
              </a:path>
            </a:pathLst>
          </a:custGeom>
          <a:ln w="1219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7339" y="5421884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995"/>
                </a:lnTo>
              </a:path>
            </a:pathLst>
          </a:custGeom>
          <a:ln w="12191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7339" y="5887212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5">
                <a:moveTo>
                  <a:pt x="0" y="0"/>
                </a:moveTo>
                <a:lnTo>
                  <a:pt x="0" y="970669"/>
                </a:lnTo>
              </a:path>
            </a:pathLst>
          </a:custGeom>
          <a:ln w="12192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363200" y="0"/>
            <a:ext cx="304800" cy="6858000"/>
            <a:chOff x="8839200" y="0"/>
            <a:chExt cx="304800" cy="6858000"/>
          </a:xfrm>
        </p:grpSpPr>
        <p:sp>
          <p:nvSpPr>
            <p:cNvPr id="10" name="object 10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11745" y="0"/>
            <a:ext cx="9156700" cy="6870700"/>
            <a:chOff x="-12255" y="0"/>
            <a:chExt cx="9156700" cy="6870700"/>
          </a:xfrm>
        </p:grpSpPr>
        <p:sp>
          <p:nvSpPr>
            <p:cNvPr id="13" name="object 13"/>
            <p:cNvSpPr/>
            <p:nvPr/>
          </p:nvSpPr>
          <p:spPr>
            <a:xfrm>
              <a:off x="8156448" y="571499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2335" y="3212591"/>
              <a:ext cx="4896612" cy="36454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6343" y="0"/>
              <a:ext cx="4867655" cy="35006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0"/>
              <a:ext cx="4572000" cy="4124325"/>
            </a:xfrm>
            <a:custGeom>
              <a:avLst/>
              <a:gdLst/>
              <a:ahLst/>
              <a:cxnLst/>
              <a:rect l="l" t="t" r="r" b="b"/>
              <a:pathLst>
                <a:path w="4572000" h="4124325">
                  <a:moveTo>
                    <a:pt x="4572000" y="0"/>
                  </a:moveTo>
                  <a:lnTo>
                    <a:pt x="0" y="0"/>
                  </a:lnTo>
                  <a:lnTo>
                    <a:pt x="0" y="4123817"/>
                  </a:lnTo>
                  <a:lnTo>
                    <a:pt x="4572000" y="412381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2" y="762"/>
              <a:ext cx="4572000" cy="4124325"/>
            </a:xfrm>
            <a:custGeom>
              <a:avLst/>
              <a:gdLst/>
              <a:ahLst/>
              <a:cxnLst/>
              <a:rect l="l" t="t" r="r" b="b"/>
              <a:pathLst>
                <a:path w="4572000" h="4124325">
                  <a:moveTo>
                    <a:pt x="0" y="4123816"/>
                  </a:moveTo>
                  <a:lnTo>
                    <a:pt x="4572000" y="412381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4123816"/>
                  </a:lnTo>
                  <a:close/>
                </a:path>
              </a:pathLst>
            </a:custGeom>
            <a:ln w="25908">
              <a:solidFill>
                <a:srgbClr val="7596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221429"/>
              <a:ext cx="4572000" cy="1200785"/>
            </a:xfrm>
            <a:custGeom>
              <a:avLst/>
              <a:gdLst/>
              <a:ahLst/>
              <a:cxnLst/>
              <a:rect l="l" t="t" r="r" b="b"/>
              <a:pathLst>
                <a:path w="4572000" h="1200785">
                  <a:moveTo>
                    <a:pt x="4572000" y="0"/>
                  </a:moveTo>
                  <a:lnTo>
                    <a:pt x="0" y="0"/>
                  </a:lnTo>
                  <a:lnTo>
                    <a:pt x="0" y="1200454"/>
                  </a:lnTo>
                  <a:lnTo>
                    <a:pt x="4572000" y="120045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2" y="4222191"/>
              <a:ext cx="4572000" cy="1200785"/>
            </a:xfrm>
            <a:custGeom>
              <a:avLst/>
              <a:gdLst/>
              <a:ahLst/>
              <a:cxnLst/>
              <a:rect l="l" t="t" r="r" b="b"/>
              <a:pathLst>
                <a:path w="4572000" h="1200785">
                  <a:moveTo>
                    <a:pt x="0" y="1200454"/>
                  </a:moveTo>
                  <a:lnTo>
                    <a:pt x="4572000" y="1200454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200454"/>
                  </a:lnTo>
                  <a:close/>
                </a:path>
              </a:pathLst>
            </a:custGeom>
            <a:ln w="25908">
              <a:solidFill>
                <a:srgbClr val="7596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7376" y="1287779"/>
              <a:ext cx="4177029" cy="3200400"/>
            </a:xfrm>
            <a:custGeom>
              <a:avLst/>
              <a:gdLst/>
              <a:ahLst/>
              <a:cxnLst/>
              <a:rect l="l" t="t" r="r" b="b"/>
              <a:pathLst>
                <a:path w="4177029" h="3200400">
                  <a:moveTo>
                    <a:pt x="3654933" y="0"/>
                  </a:moveTo>
                  <a:lnTo>
                    <a:pt x="3642868" y="3429"/>
                  </a:lnTo>
                  <a:lnTo>
                    <a:pt x="787908" y="3000883"/>
                  </a:lnTo>
                  <a:lnTo>
                    <a:pt x="797052" y="3009646"/>
                  </a:lnTo>
                  <a:lnTo>
                    <a:pt x="3652012" y="12192"/>
                  </a:lnTo>
                  <a:lnTo>
                    <a:pt x="3654933" y="0"/>
                  </a:lnTo>
                  <a:close/>
                </a:path>
                <a:path w="4177029" h="3200400">
                  <a:moveTo>
                    <a:pt x="4176776" y="3149219"/>
                  </a:moveTo>
                  <a:lnTo>
                    <a:pt x="4165854" y="3142996"/>
                  </a:lnTo>
                  <a:lnTo>
                    <a:pt x="4164330" y="3142119"/>
                  </a:lnTo>
                  <a:lnTo>
                    <a:pt x="4164330" y="3143885"/>
                  </a:lnTo>
                  <a:lnTo>
                    <a:pt x="4161028" y="3143910"/>
                  </a:lnTo>
                  <a:lnTo>
                    <a:pt x="4164330" y="3143885"/>
                  </a:lnTo>
                  <a:lnTo>
                    <a:pt x="4164330" y="3142119"/>
                  </a:lnTo>
                  <a:lnTo>
                    <a:pt x="4151630" y="3134817"/>
                  </a:lnTo>
                  <a:lnTo>
                    <a:pt x="4151630" y="3149219"/>
                  </a:lnTo>
                  <a:lnTo>
                    <a:pt x="4145584" y="3152711"/>
                  </a:lnTo>
                  <a:lnTo>
                    <a:pt x="4145584" y="3149600"/>
                  </a:lnTo>
                  <a:lnTo>
                    <a:pt x="4146778" y="3149600"/>
                  </a:lnTo>
                  <a:lnTo>
                    <a:pt x="4146778" y="3146437"/>
                  </a:lnTo>
                  <a:lnTo>
                    <a:pt x="4151630" y="3149219"/>
                  </a:lnTo>
                  <a:lnTo>
                    <a:pt x="4151630" y="3134817"/>
                  </a:lnTo>
                  <a:lnTo>
                    <a:pt x="4088130" y="3098292"/>
                  </a:lnTo>
                  <a:lnTo>
                    <a:pt x="4084193" y="3099308"/>
                  </a:lnTo>
                  <a:lnTo>
                    <a:pt x="4082542" y="3102356"/>
                  </a:lnTo>
                  <a:lnTo>
                    <a:pt x="4080764" y="3105277"/>
                  </a:lnTo>
                  <a:lnTo>
                    <a:pt x="4081780" y="3109087"/>
                  </a:lnTo>
                  <a:lnTo>
                    <a:pt x="4141228" y="3143250"/>
                  </a:lnTo>
                  <a:lnTo>
                    <a:pt x="0" y="3143250"/>
                  </a:lnTo>
                  <a:lnTo>
                    <a:pt x="0" y="3149600"/>
                  </a:lnTo>
                  <a:lnTo>
                    <a:pt x="0" y="3155950"/>
                  </a:lnTo>
                  <a:lnTo>
                    <a:pt x="4139946" y="3155950"/>
                  </a:lnTo>
                  <a:lnTo>
                    <a:pt x="4081780" y="3189478"/>
                  </a:lnTo>
                  <a:lnTo>
                    <a:pt x="4080764" y="3193288"/>
                  </a:lnTo>
                  <a:lnTo>
                    <a:pt x="4082542" y="3196209"/>
                  </a:lnTo>
                  <a:lnTo>
                    <a:pt x="4084193" y="3199257"/>
                  </a:lnTo>
                  <a:lnTo>
                    <a:pt x="4088130" y="3200273"/>
                  </a:lnTo>
                  <a:lnTo>
                    <a:pt x="4165854" y="3155569"/>
                  </a:lnTo>
                  <a:lnTo>
                    <a:pt x="4176776" y="3149219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9251" y="1269492"/>
              <a:ext cx="100457" cy="1019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2" y="5517641"/>
              <a:ext cx="3564254" cy="370205"/>
            </a:xfrm>
            <a:custGeom>
              <a:avLst/>
              <a:gdLst/>
              <a:ahLst/>
              <a:cxnLst/>
              <a:rect l="l" t="t" r="r" b="b"/>
              <a:pathLst>
                <a:path w="3564254" h="370204">
                  <a:moveTo>
                    <a:pt x="0" y="370090"/>
                  </a:moveTo>
                  <a:lnTo>
                    <a:pt x="3564254" y="370090"/>
                  </a:lnTo>
                  <a:lnTo>
                    <a:pt x="3564254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7596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01215" y="16257"/>
            <a:ext cx="4319270" cy="584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935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Distal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Tibiofibular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Joint</a:t>
            </a:r>
            <a:endParaRPr>
              <a:latin typeface="Times New Roman"/>
              <a:cs typeface="Times New Roman"/>
            </a:endParaRPr>
          </a:p>
          <a:p>
            <a:pPr marL="1685289" indent="-182880">
              <a:buSzPct val="94444"/>
              <a:buFont typeface="Wingdings"/>
              <a:buChar char=""/>
              <a:tabLst>
                <a:tab pos="1685925" algn="l"/>
              </a:tabLst>
            </a:pPr>
            <a:r>
              <a:rPr b="1" spc="-15" dirty="0">
                <a:latin typeface="Times New Roman"/>
                <a:cs typeface="Times New Roman"/>
              </a:rPr>
              <a:t>Articulation</a:t>
            </a:r>
            <a:endParaRPr>
              <a:latin typeface="Times New Roman"/>
              <a:cs typeface="Times New Roman"/>
            </a:endParaRPr>
          </a:p>
          <a:p>
            <a:pPr marL="70485" marR="5080" algn="ctr"/>
            <a:r>
              <a:rPr spc="-5" dirty="0">
                <a:latin typeface="Times New Roman"/>
                <a:cs typeface="Times New Roman"/>
              </a:rPr>
              <a:t>Articulation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fibular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notch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lower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tibia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lower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fibula</a:t>
            </a:r>
            <a:endParaRPr>
              <a:latin typeface="Times New Roman"/>
              <a:cs typeface="Times New Roman"/>
            </a:endParaRPr>
          </a:p>
          <a:p>
            <a:pPr marL="2042160" lvl="1" indent="-182880">
              <a:lnSpc>
                <a:spcPts val="212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2042795" algn="l"/>
              </a:tabLst>
            </a:pPr>
            <a:r>
              <a:rPr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endParaRPr>
              <a:latin typeface="Times New Roman"/>
              <a:cs typeface="Times New Roman"/>
            </a:endParaRPr>
          </a:p>
          <a:p>
            <a:pPr marL="831215">
              <a:lnSpc>
                <a:spcPts val="2085"/>
              </a:lnSpc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dist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 tib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ofibu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endParaRPr>
              <a:latin typeface="Times New Roman"/>
              <a:cs typeface="Times New Roman"/>
            </a:endParaRPr>
          </a:p>
          <a:p>
            <a:pPr marL="36830" algn="ctr">
              <a:lnSpc>
                <a:spcPts val="3329"/>
              </a:lnSpc>
            </a:pPr>
            <a:r>
              <a:rPr sz="2800" b="1" spc="-5" dirty="0">
                <a:latin typeface="Times New Roman"/>
                <a:cs typeface="Times New Roman"/>
              </a:rPr>
              <a:t>a fi</a:t>
            </a:r>
            <a:r>
              <a:rPr sz="2800" b="1" spc="5" dirty="0">
                <a:latin typeface="Times New Roman"/>
                <a:cs typeface="Times New Roman"/>
              </a:rPr>
              <a:t>b</a:t>
            </a:r>
            <a:r>
              <a:rPr sz="2800" b="1" spc="-6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spc="-1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j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int</a:t>
            </a:r>
            <a:endParaRPr sz="2800">
              <a:latin typeface="Times New Roman"/>
              <a:cs typeface="Times New Roman"/>
            </a:endParaRPr>
          </a:p>
          <a:p>
            <a:pPr marL="1883410" indent="-1843405">
              <a:spcBef>
                <a:spcPts val="229"/>
              </a:spcBef>
              <a:buSzPct val="94444"/>
              <a:buFont typeface="Wingdings"/>
              <a:buChar char=""/>
              <a:tabLst>
                <a:tab pos="1884045" algn="l"/>
              </a:tabLst>
            </a:pP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Capsule</a:t>
            </a:r>
            <a:endParaRPr>
              <a:latin typeface="Times New Roman"/>
              <a:cs typeface="Times New Roman"/>
            </a:endParaRPr>
          </a:p>
          <a:p>
            <a:pPr marL="50800" algn="ctr"/>
            <a:r>
              <a:rPr dirty="0">
                <a:latin typeface="Times New Roman"/>
                <a:cs typeface="Times New Roman"/>
              </a:rPr>
              <a:t>There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capsule.</a:t>
            </a:r>
            <a:endParaRPr>
              <a:latin typeface="Times New Roman"/>
              <a:cs typeface="Times New Roman"/>
            </a:endParaRPr>
          </a:p>
          <a:p>
            <a:pPr marL="50800" algn="ctr"/>
            <a:r>
              <a:rPr spc="-15" dirty="0"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  <a:p>
            <a:pPr marL="50800" marR="10795"/>
            <a:r>
              <a:rPr dirty="0">
                <a:latin typeface="Times New Roman"/>
                <a:cs typeface="Times New Roman"/>
              </a:rPr>
              <a:t>1The </a:t>
            </a:r>
            <a:r>
              <a:rPr b="1" spc="-20" dirty="0">
                <a:latin typeface="Times New Roman"/>
                <a:cs typeface="Times New Roman"/>
              </a:rPr>
              <a:t>interosseous </a:t>
            </a:r>
            <a:r>
              <a:rPr b="1" spc="-15" dirty="0">
                <a:latin typeface="Times New Roman"/>
                <a:cs typeface="Times New Roman"/>
              </a:rPr>
              <a:t>ligament </a:t>
            </a:r>
            <a:r>
              <a:rPr dirty="0">
                <a:latin typeface="Times New Roman"/>
                <a:cs typeface="Times New Roman"/>
              </a:rPr>
              <a:t>is a </a:t>
            </a:r>
            <a:r>
              <a:rPr spc="-5" dirty="0">
                <a:latin typeface="Times New Roman"/>
                <a:cs typeface="Times New Roman"/>
              </a:rPr>
              <a:t>strong, </a:t>
            </a:r>
            <a:r>
              <a:rPr dirty="0">
                <a:latin typeface="Times New Roman"/>
                <a:cs typeface="Times New Roman"/>
              </a:rPr>
              <a:t>thick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fibrous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tissue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binds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two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together.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7145" marR="96520"/>
            <a:r>
              <a:rPr dirty="0">
                <a:latin typeface="Times New Roman"/>
                <a:cs typeface="Times New Roman"/>
              </a:rPr>
              <a:t>2The </a:t>
            </a:r>
            <a:r>
              <a:rPr b="1" spc="-15" dirty="0">
                <a:latin typeface="Times New Roman"/>
                <a:cs typeface="Times New Roman"/>
              </a:rPr>
              <a:t>anterior and posterior ligaments </a:t>
            </a:r>
            <a:r>
              <a:rPr dirty="0">
                <a:latin typeface="Times New Roman"/>
                <a:cs typeface="Times New Roman"/>
              </a:rPr>
              <a:t>are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</a:t>
            </a:r>
            <a:r>
              <a:rPr spc="-10" dirty="0">
                <a:latin typeface="Times New Roman"/>
                <a:cs typeface="Times New Roman"/>
              </a:rPr>
              <a:t>la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bands 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fibrous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tis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ue connec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15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o  </a:t>
            </a:r>
            <a:r>
              <a:rPr spc="-5" dirty="0">
                <a:latin typeface="Times New Roman"/>
                <a:cs typeface="Times New Roman"/>
              </a:rPr>
              <a:t>bones </a:t>
            </a:r>
            <a:r>
              <a:rPr dirty="0">
                <a:latin typeface="Times New Roman"/>
                <a:cs typeface="Times New Roman"/>
              </a:rPr>
              <a:t>together in front </a:t>
            </a:r>
            <a:r>
              <a:rPr spc="-5" dirty="0">
                <a:latin typeface="Times New Roman"/>
                <a:cs typeface="Times New Roman"/>
              </a:rPr>
              <a:t>and </a:t>
            </a:r>
            <a:r>
              <a:rPr dirty="0">
                <a:latin typeface="Times New Roman"/>
                <a:cs typeface="Times New Roman"/>
              </a:rPr>
              <a:t>behind </a:t>
            </a:r>
            <a:r>
              <a:rPr spc="-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 in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eros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eous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spc="-20" dirty="0">
                <a:latin typeface="Times New Roman"/>
                <a:cs typeface="Times New Roman"/>
              </a:rPr>
              <a:t>g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1595"/>
              </a:spcBef>
            </a:pPr>
            <a:r>
              <a:rPr dirty="0">
                <a:latin typeface="Times New Roman"/>
                <a:cs typeface="Times New Roman"/>
              </a:rPr>
              <a:t>3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inferior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transverse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ligament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11701" y="2730501"/>
            <a:ext cx="3112135" cy="3442335"/>
            <a:chOff x="3187700" y="2730500"/>
            <a:chExt cx="3112135" cy="3442335"/>
          </a:xfrm>
        </p:grpSpPr>
        <p:sp>
          <p:nvSpPr>
            <p:cNvPr id="25" name="object 25"/>
            <p:cNvSpPr/>
            <p:nvPr/>
          </p:nvSpPr>
          <p:spPr>
            <a:xfrm>
              <a:off x="3563111" y="5086350"/>
              <a:ext cx="2712085" cy="622935"/>
            </a:xfrm>
            <a:custGeom>
              <a:avLst/>
              <a:gdLst/>
              <a:ahLst/>
              <a:cxnLst/>
              <a:rect l="l" t="t" r="r" b="b"/>
              <a:pathLst>
                <a:path w="2712085" h="622935">
                  <a:moveTo>
                    <a:pt x="2700147" y="0"/>
                  </a:moveTo>
                  <a:lnTo>
                    <a:pt x="0" y="609955"/>
                  </a:lnTo>
                  <a:lnTo>
                    <a:pt x="2793" y="622376"/>
                  </a:lnTo>
                  <a:lnTo>
                    <a:pt x="2702941" y="12318"/>
                  </a:lnTo>
                  <a:lnTo>
                    <a:pt x="2712085" y="3810"/>
                  </a:lnTo>
                  <a:lnTo>
                    <a:pt x="2700147" y="0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329" y="5053583"/>
              <a:ext cx="103505" cy="1010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7700" y="2730500"/>
              <a:ext cx="1173352" cy="5462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5900" y="4025900"/>
              <a:ext cx="1173352" cy="54622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6300" y="5626100"/>
              <a:ext cx="1173352" cy="546214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7890" y="857250"/>
            <a:ext cx="7429500" cy="599522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114"/>
              </a:spcBef>
            </a:pP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-S</a:t>
            </a:r>
            <a:r>
              <a:rPr sz="2000" b="1" spc="-10" dirty="0">
                <a:latin typeface="Times New Roman"/>
                <a:cs typeface="Times New Roman"/>
              </a:rPr>
              <a:t>ubt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ar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</a:t>
            </a:r>
            <a:r>
              <a:rPr sz="2000" b="1" spc="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int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spcBef>
                <a:spcPts val="10"/>
              </a:spcBef>
            </a:pP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subtalar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 joint</a:t>
            </a:r>
            <a:r>
              <a:rPr spc="-10" dirty="0">
                <a:latin typeface="Times New Roman"/>
                <a:cs typeface="Times New Roman"/>
              </a:rPr>
              <a:t> between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talus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calcaneum.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145" y="3076195"/>
            <a:ext cx="4572000" cy="571951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7145" algn="ctr">
              <a:spcBef>
                <a:spcPts val="140"/>
              </a:spcBef>
            </a:pPr>
            <a:r>
              <a:rPr spc="-60" dirty="0">
                <a:latin typeface="Times New Roman"/>
                <a:cs typeface="Times New Roman"/>
              </a:rPr>
              <a:t>Type</a:t>
            </a:r>
            <a:endParaRPr>
              <a:latin typeface="Times New Roman"/>
              <a:cs typeface="Times New Roman"/>
            </a:endParaRPr>
          </a:p>
          <a:p>
            <a:pPr marL="9525" algn="ctr"/>
            <a:r>
              <a:rPr dirty="0">
                <a:latin typeface="Times New Roman"/>
                <a:cs typeface="Times New Roman"/>
              </a:rPr>
              <a:t>Th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se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nts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10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nov</a:t>
            </a:r>
            <a:r>
              <a:rPr spc="-10" dirty="0">
                <a:latin typeface="Times New Roman"/>
                <a:cs typeface="Times New Roman"/>
              </a:rPr>
              <a:t>ial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plane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vari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0273" y="285750"/>
            <a:ext cx="1341120" cy="293670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2550">
              <a:spcBef>
                <a:spcPts val="130"/>
              </a:spcBef>
            </a:pPr>
            <a:r>
              <a:rPr spc="-35" dirty="0">
                <a:latin typeface="Times New Roman"/>
                <a:cs typeface="Times New Roman"/>
              </a:rPr>
              <a:t>Ta</a:t>
            </a:r>
            <a:r>
              <a:rPr spc="-40" dirty="0">
                <a:latin typeface="Times New Roman"/>
                <a:cs typeface="Times New Roman"/>
              </a:rPr>
              <a:t>r</a:t>
            </a:r>
            <a:r>
              <a:rPr spc="-45" dirty="0">
                <a:latin typeface="Times New Roman"/>
                <a:cs typeface="Times New Roman"/>
              </a:rPr>
              <a:t>s</a:t>
            </a:r>
            <a:r>
              <a:rPr spc="-3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Joints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1251" y="1872233"/>
            <a:ext cx="7001509" cy="847668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R="29845" algn="ctr">
              <a:spcBef>
                <a:spcPts val="130"/>
              </a:spcBef>
            </a:pPr>
            <a:r>
              <a:rPr spc="-5" dirty="0">
                <a:latin typeface="Times New Roman"/>
                <a:cs typeface="Times New Roman"/>
              </a:rPr>
              <a:t>Articulation</a:t>
            </a:r>
            <a:endParaRPr>
              <a:latin typeface="Times New Roman"/>
              <a:cs typeface="Times New Roman"/>
            </a:endParaRPr>
          </a:p>
          <a:p>
            <a:pPr marL="99060" marR="139700" algn="ctr"/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-15" dirty="0">
                <a:latin typeface="Times New Roman"/>
                <a:cs typeface="Times New Roman"/>
              </a:rPr>
              <a:t>between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inferior </a:t>
            </a:r>
            <a:r>
              <a:rPr spc="-15" dirty="0">
                <a:latin typeface="Times New Roman"/>
                <a:cs typeface="Times New Roman"/>
              </a:rPr>
              <a:t>surface </a:t>
            </a:r>
            <a:r>
              <a:rPr dirty="0">
                <a:latin typeface="Times New Roman"/>
                <a:cs typeface="Times New Roman"/>
              </a:rPr>
              <a:t>of the body of the talus and the </a:t>
            </a:r>
            <a:r>
              <a:rPr spc="-10" dirty="0">
                <a:latin typeface="Times New Roman"/>
                <a:cs typeface="Times New Roman"/>
              </a:rPr>
              <a:t>facet </a:t>
            </a:r>
            <a:r>
              <a:rPr dirty="0">
                <a:latin typeface="Times New Roman"/>
                <a:cs typeface="Times New Roman"/>
              </a:rPr>
              <a:t>on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middle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upper </a:t>
            </a:r>
            <a:r>
              <a:rPr spc="-15" dirty="0">
                <a:latin typeface="Times New Roman"/>
                <a:cs typeface="Times New Roman"/>
              </a:rPr>
              <a:t>surface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calcaneum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1378" y="4470653"/>
            <a:ext cx="7644765" cy="1126590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R="95885" algn="ctr">
              <a:spcBef>
                <a:spcPts val="145"/>
              </a:spcBef>
            </a:pPr>
            <a:r>
              <a:rPr dirty="0">
                <a:latin typeface="Times New Roman"/>
                <a:cs typeface="Times New Roman"/>
              </a:rPr>
              <a:t>Medial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lateral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(talocalcaneal)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ligaments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strengthen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capsule.</a:t>
            </a:r>
            <a:endParaRPr>
              <a:latin typeface="Times New Roman"/>
              <a:cs typeface="Times New Roman"/>
            </a:endParaRPr>
          </a:p>
          <a:p>
            <a:pPr marL="99060" marR="139700" algn="ctr"/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interosseous (talocalcaneal) </a:t>
            </a:r>
            <a:r>
              <a:rPr spc="-15" dirty="0">
                <a:latin typeface="Times New Roman"/>
                <a:cs typeface="Times New Roman"/>
              </a:rPr>
              <a:t>ligament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strong and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main </a:t>
            </a:r>
            <a:r>
              <a:rPr dirty="0">
                <a:latin typeface="Times New Roman"/>
                <a:cs typeface="Times New Roman"/>
              </a:rPr>
              <a:t>bond of union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between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5" dirty="0">
                <a:latin typeface="Times New Roman"/>
                <a:cs typeface="Times New Roman"/>
              </a:rPr>
              <a:t>two </a:t>
            </a:r>
            <a:r>
              <a:rPr dirty="0">
                <a:latin typeface="Times New Roman"/>
                <a:cs typeface="Times New Roman"/>
              </a:rPr>
              <a:t>bones. It </a:t>
            </a:r>
            <a:r>
              <a:rPr spc="-5" dirty="0">
                <a:latin typeface="Times New Roman"/>
                <a:cs typeface="Times New Roman"/>
              </a:rPr>
              <a:t>is attached </a:t>
            </a:r>
            <a:r>
              <a:rPr dirty="0">
                <a:latin typeface="Times New Roman"/>
                <a:cs typeface="Times New Roman"/>
              </a:rPr>
              <a:t>above to the </a:t>
            </a:r>
            <a:r>
              <a:rPr spc="-5" dirty="0">
                <a:latin typeface="Times New Roman"/>
                <a:cs typeface="Times New Roman"/>
              </a:rPr>
              <a:t>sulcus </a:t>
            </a:r>
            <a:r>
              <a:rPr dirty="0">
                <a:latin typeface="Times New Roman"/>
                <a:cs typeface="Times New Roman"/>
              </a:rPr>
              <a:t>tali and below to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sulcus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calcanei..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0379" y="3858005"/>
            <a:ext cx="1160145" cy="295594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1440">
              <a:spcBef>
                <a:spcPts val="145"/>
              </a:spcBef>
            </a:pPr>
            <a:r>
              <a:rPr spc="-15" dirty="0"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4145" y="5859017"/>
            <a:ext cx="4572000" cy="573234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0795" algn="ctr">
              <a:spcBef>
                <a:spcPts val="150"/>
              </a:spcBef>
            </a:pPr>
            <a:r>
              <a:rPr spc="-5" dirty="0">
                <a:latin typeface="Times New Roman"/>
                <a:cs typeface="Times New Roman"/>
              </a:rPr>
              <a:t>Movements</a:t>
            </a:r>
            <a:endParaRPr>
              <a:latin typeface="Times New Roman"/>
              <a:cs typeface="Times New Roman"/>
            </a:endParaRPr>
          </a:p>
          <a:p>
            <a:pPr marL="3175" algn="ctr"/>
            <a:r>
              <a:rPr dirty="0">
                <a:latin typeface="Times New Roman"/>
                <a:cs typeface="Times New Roman"/>
              </a:rPr>
              <a:t>Gliding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rotatory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movements</a:t>
            </a:r>
            <a:r>
              <a:rPr dirty="0">
                <a:latin typeface="Times New Roman"/>
                <a:cs typeface="Times New Roman"/>
              </a:rPr>
              <a:t> are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possible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1078" y="674749"/>
            <a:ext cx="8490585" cy="5252085"/>
            <a:chOff x="82296" y="106679"/>
            <a:chExt cx="8490585" cy="5252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443" y="214883"/>
              <a:ext cx="4705057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" y="106679"/>
              <a:ext cx="4407408" cy="3569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56" y="143255"/>
              <a:ext cx="4285488" cy="3447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018" y="144017"/>
              <a:ext cx="4285615" cy="3447415"/>
            </a:xfrm>
            <a:custGeom>
              <a:avLst/>
              <a:gdLst/>
              <a:ahLst/>
              <a:cxnLst/>
              <a:rect l="l" t="t" r="r" b="b"/>
              <a:pathLst>
                <a:path w="4285615" h="3447415">
                  <a:moveTo>
                    <a:pt x="4285488" y="0"/>
                  </a:moveTo>
                  <a:lnTo>
                    <a:pt x="0" y="0"/>
                  </a:lnTo>
                  <a:lnTo>
                    <a:pt x="0" y="3447288"/>
                  </a:lnTo>
                  <a:lnTo>
                    <a:pt x="4285488" y="3447288"/>
                  </a:lnTo>
                  <a:lnTo>
                    <a:pt x="4285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18" y="144017"/>
              <a:ext cx="4285615" cy="3447415"/>
            </a:xfrm>
            <a:custGeom>
              <a:avLst/>
              <a:gdLst/>
              <a:ahLst/>
              <a:cxnLst/>
              <a:rect l="l" t="t" r="r" b="b"/>
              <a:pathLst>
                <a:path w="4285615" h="3447415">
                  <a:moveTo>
                    <a:pt x="0" y="3447288"/>
                  </a:moveTo>
                  <a:lnTo>
                    <a:pt x="4285488" y="3447288"/>
                  </a:lnTo>
                  <a:lnTo>
                    <a:pt x="4285488" y="0"/>
                  </a:lnTo>
                  <a:lnTo>
                    <a:pt x="0" y="0"/>
                  </a:lnTo>
                  <a:lnTo>
                    <a:pt x="0" y="344728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42329" y="161476"/>
            <a:ext cx="8000999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2-</a:t>
            </a:r>
            <a:r>
              <a:rPr spc="-200" dirty="0"/>
              <a:t>T</a:t>
            </a:r>
            <a:r>
              <a:rPr dirty="0"/>
              <a:t>a</a:t>
            </a:r>
            <a:r>
              <a:rPr spc="-25" dirty="0"/>
              <a:t>l</a:t>
            </a:r>
            <a:r>
              <a:rPr dirty="0"/>
              <a:t>o</a:t>
            </a:r>
            <a:r>
              <a:rPr spc="-20" dirty="0"/>
              <a:t>c</a:t>
            </a:r>
            <a:r>
              <a:rPr dirty="0"/>
              <a:t>a</a:t>
            </a:r>
            <a:r>
              <a:rPr spc="-25" dirty="0"/>
              <a:t>l</a:t>
            </a:r>
            <a:r>
              <a:rPr spc="-15" dirty="0"/>
              <a:t>c</a:t>
            </a:r>
            <a:r>
              <a:rPr dirty="0"/>
              <a:t>a</a:t>
            </a:r>
            <a:r>
              <a:rPr spc="-20" dirty="0"/>
              <a:t>n</a:t>
            </a:r>
            <a:r>
              <a:rPr spc="-15" dirty="0"/>
              <a:t>e</a:t>
            </a:r>
            <a:r>
              <a:rPr dirty="0"/>
              <a:t>o</a:t>
            </a:r>
            <a:r>
              <a:rPr spc="-20" dirty="0"/>
              <a:t>na</a:t>
            </a:r>
            <a:r>
              <a:rPr dirty="0"/>
              <a:t>v</a:t>
            </a:r>
            <a:r>
              <a:rPr spc="-25" dirty="0"/>
              <a:t>i</a:t>
            </a:r>
            <a:r>
              <a:rPr spc="-15" dirty="0"/>
              <a:t>c</a:t>
            </a:r>
            <a:r>
              <a:rPr spc="-10" dirty="0"/>
              <a:t>u</a:t>
            </a:r>
            <a:r>
              <a:rPr spc="-20" dirty="0"/>
              <a:t>la</a:t>
            </a:r>
            <a:r>
              <a:rPr dirty="0"/>
              <a:t>r</a:t>
            </a:r>
            <a:r>
              <a:rPr spc="-245" dirty="0"/>
              <a:t> </a:t>
            </a:r>
            <a:r>
              <a:rPr dirty="0"/>
              <a:t>J</a:t>
            </a:r>
            <a:r>
              <a:rPr spc="10" dirty="0"/>
              <a:t>o</a:t>
            </a:r>
            <a:r>
              <a:rPr dirty="0"/>
              <a:t>int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6400" y="913191"/>
            <a:ext cx="411543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 </a:t>
            </a:r>
            <a:r>
              <a:rPr spc="-15" dirty="0">
                <a:latin typeface="Times New Roman"/>
                <a:cs typeface="Times New Roman"/>
              </a:rPr>
              <a:t>between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talus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calcaneum </a:t>
            </a:r>
            <a:r>
              <a:rPr dirty="0">
                <a:latin typeface="Times New Roman"/>
                <a:cs typeface="Times New Roman"/>
              </a:rPr>
              <a:t>and also </a:t>
            </a:r>
            <a:r>
              <a:rPr spc="-5" dirty="0">
                <a:latin typeface="Times New Roman"/>
                <a:cs typeface="Times New Roman"/>
              </a:rPr>
              <a:t>involves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navicular </a:t>
            </a:r>
            <a:r>
              <a:rPr dirty="0">
                <a:latin typeface="Times New Roman"/>
                <a:cs typeface="Times New Roman"/>
              </a:rPr>
              <a:t> bone</a:t>
            </a:r>
          </a:p>
          <a:p>
            <a:pPr marL="15240"/>
            <a:r>
              <a:rPr b="1" spc="-5" dirty="0">
                <a:latin typeface="Times New Roman"/>
                <a:cs typeface="Times New Roman"/>
              </a:rPr>
              <a:t>Articulation</a:t>
            </a:r>
            <a:endParaRPr dirty="0">
              <a:latin typeface="Times New Roman"/>
              <a:cs typeface="Times New Roman"/>
            </a:endParaRPr>
          </a:p>
          <a:p>
            <a:pPr marL="15240" marR="101600"/>
            <a:r>
              <a:rPr spc="-5" dirty="0">
                <a:latin typeface="Times New Roman"/>
                <a:cs typeface="Times New Roman"/>
              </a:rPr>
              <a:t>Articulation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between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rounded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talus, the upper </a:t>
            </a:r>
            <a:r>
              <a:rPr spc="-15" dirty="0">
                <a:latin typeface="Times New Roman"/>
                <a:cs typeface="Times New Roman"/>
              </a:rPr>
              <a:t>surface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sustentaculum tali, and the posterior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concave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surface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navicular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bone.</a:t>
            </a:r>
          </a:p>
          <a:p>
            <a:pPr marL="15240"/>
            <a:r>
              <a:rPr b="1" spc="-60" dirty="0">
                <a:latin typeface="Times New Roman"/>
                <a:cs typeface="Times New Roman"/>
              </a:rPr>
              <a:t>Type</a:t>
            </a:r>
            <a:endParaRPr dirty="0">
              <a:latin typeface="Times New Roman"/>
              <a:cs typeface="Times New Roman"/>
            </a:endParaRPr>
          </a:p>
          <a:p>
            <a:pPr marL="15240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-5" dirty="0">
                <a:latin typeface="Times New Roman"/>
                <a:cs typeface="Times New Roman"/>
              </a:rPr>
              <a:t> 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s</a:t>
            </a:r>
            <a:r>
              <a:rPr spc="15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novial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5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.</a:t>
            </a:r>
          </a:p>
          <a:p>
            <a:pPr marL="15240"/>
            <a:r>
              <a:rPr b="1" spc="-15" dirty="0">
                <a:latin typeface="Times New Roman"/>
                <a:cs typeface="Times New Roman"/>
              </a:rPr>
              <a:t>Ligaments</a:t>
            </a:r>
            <a:r>
              <a:rPr spc="-1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6400" y="4995672"/>
            <a:ext cx="8624570" cy="1862455"/>
            <a:chOff x="152400" y="4995671"/>
            <a:chExt cx="8624570" cy="18624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4995671"/>
              <a:ext cx="7196328" cy="18623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884" y="5032246"/>
              <a:ext cx="7071359" cy="17541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5646" y="5033009"/>
              <a:ext cx="8548370" cy="1754505"/>
            </a:xfrm>
            <a:custGeom>
              <a:avLst/>
              <a:gdLst/>
              <a:ahLst/>
              <a:cxnLst/>
              <a:rect l="l" t="t" r="r" b="b"/>
              <a:pathLst>
                <a:path w="8548370" h="1754504">
                  <a:moveTo>
                    <a:pt x="8548116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8548116" y="1754124"/>
                  </a:lnTo>
                  <a:lnTo>
                    <a:pt x="8548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646" y="5033009"/>
              <a:ext cx="8548370" cy="1754505"/>
            </a:xfrm>
            <a:custGeom>
              <a:avLst/>
              <a:gdLst/>
              <a:ahLst/>
              <a:cxnLst/>
              <a:rect l="l" t="t" r="r" b="b"/>
              <a:pathLst>
                <a:path w="8548370" h="1754504">
                  <a:moveTo>
                    <a:pt x="0" y="1754124"/>
                  </a:moveTo>
                  <a:lnTo>
                    <a:pt x="8548116" y="1754124"/>
                  </a:lnTo>
                  <a:lnTo>
                    <a:pt x="8548116" y="0"/>
                  </a:lnTo>
                  <a:lnTo>
                    <a:pt x="0" y="0"/>
                  </a:lnTo>
                  <a:lnTo>
                    <a:pt x="0" y="1754124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13967" y="5021130"/>
            <a:ext cx="8004809" cy="144334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plantar</a:t>
            </a:r>
            <a:r>
              <a:rPr sz="20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calcaneonavicular</a:t>
            </a:r>
            <a:r>
              <a:rPr sz="2000" b="1" i="1" u="heavy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ligament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strong and runs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margin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sustentaculum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tali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inferior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surface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tuberosity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navicular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bone.</a:t>
            </a:r>
            <a:endParaRPr>
              <a:latin typeface="Times New Roman"/>
              <a:cs typeface="Times New Roman"/>
            </a:endParaRPr>
          </a:p>
          <a:p>
            <a:pPr marL="12700" marR="348615">
              <a:lnSpc>
                <a:spcPts val="2160"/>
              </a:lnSpc>
            </a:pPr>
            <a:r>
              <a:rPr dirty="0">
                <a:latin typeface="Times New Roman"/>
                <a:cs typeface="Times New Roman"/>
              </a:rPr>
              <a:t>The superior </a:t>
            </a:r>
            <a:r>
              <a:rPr spc="-15" dirty="0">
                <a:latin typeface="Times New Roman"/>
                <a:cs typeface="Times New Roman"/>
              </a:rPr>
              <a:t>surface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-15" dirty="0">
                <a:latin typeface="Times New Roman"/>
                <a:cs typeface="Times New Roman"/>
              </a:rPr>
              <a:t>ligament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covered </a:t>
            </a:r>
            <a:r>
              <a:rPr spc="-15" dirty="0">
                <a:latin typeface="Times New Roman"/>
                <a:cs typeface="Times New Roman"/>
              </a:rPr>
              <a:t>with </a:t>
            </a:r>
            <a:r>
              <a:rPr spc="-5" dirty="0">
                <a:latin typeface="Times New Roman"/>
                <a:cs typeface="Times New Roman"/>
              </a:rPr>
              <a:t>fibrocartilage </a:t>
            </a:r>
            <a:r>
              <a:rPr dirty="0">
                <a:latin typeface="Times New Roman"/>
                <a:cs typeface="Times New Roman"/>
              </a:rPr>
              <a:t>and supports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talus..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090"/>
              </a:lnSpc>
            </a:pPr>
            <a:r>
              <a:rPr spc="-5" dirty="0">
                <a:latin typeface="Times New Roman"/>
                <a:cs typeface="Times New Roman"/>
              </a:rPr>
              <a:t>Movements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76600" y="2218420"/>
            <a:ext cx="3002280" cy="1918335"/>
            <a:chOff x="1511300" y="1892300"/>
            <a:chExt cx="3002280" cy="191833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300" y="3263900"/>
              <a:ext cx="1173352" cy="546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0100" y="1892300"/>
              <a:ext cx="1173352" cy="54622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13966" y="6384036"/>
            <a:ext cx="5652770" cy="2936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390"/>
              </a:spcBef>
            </a:pPr>
            <a:r>
              <a:rPr lang="en-US" dirty="0" smtClean="0">
                <a:latin typeface="Times New Roman"/>
                <a:cs typeface="Times New Roman"/>
              </a:rPr>
              <a:t>Gliding and rotatory movements are possible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6133" y="1287017"/>
            <a:ext cx="4000500" cy="2062480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R="33655" algn="ctr">
              <a:spcBef>
                <a:spcPts val="110"/>
              </a:spcBef>
            </a:pP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-Ca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</a:t>
            </a:r>
            <a:endParaRPr sz="2000">
              <a:latin typeface="Times New Roman"/>
              <a:cs typeface="Times New Roman"/>
            </a:endParaRPr>
          </a:p>
          <a:p>
            <a:pPr marR="35560" algn="ctr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Articulation</a:t>
            </a:r>
            <a:endParaRPr>
              <a:latin typeface="Times New Roman"/>
              <a:cs typeface="Times New Roman"/>
            </a:endParaRPr>
          </a:p>
          <a:p>
            <a:pPr marL="175895" marR="210820" algn="ctr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Articulation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calcaneum </a:t>
            </a:r>
            <a:r>
              <a:rPr dirty="0">
                <a:latin typeface="Times New Roman"/>
                <a:cs typeface="Times New Roman"/>
              </a:rPr>
              <a:t>and the posterior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surface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cuboid</a:t>
            </a:r>
            <a:endParaRPr>
              <a:latin typeface="Times New Roman"/>
              <a:cs typeface="Times New Roman"/>
            </a:endParaRPr>
          </a:p>
          <a:p>
            <a:pPr marL="162560" marR="193040" algn="ctr"/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calcaneocuboid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synovial,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pl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v</a:t>
            </a:r>
            <a:r>
              <a:rPr spc="-20" dirty="0">
                <a:latin typeface="Times New Roman"/>
                <a:cs typeface="Times New Roman"/>
              </a:rPr>
              <a:t>a</a:t>
            </a:r>
            <a:r>
              <a:rPr spc="-25"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iet</a:t>
            </a:r>
            <a:r>
              <a:rPr spc="-125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54012" y="428244"/>
            <a:ext cx="3240405" cy="3191510"/>
            <a:chOff x="5430011" y="428244"/>
            <a:chExt cx="3240405" cy="3191510"/>
          </a:xfrm>
        </p:grpSpPr>
        <p:sp>
          <p:nvSpPr>
            <p:cNvPr id="4" name="object 4"/>
            <p:cNvSpPr/>
            <p:nvPr/>
          </p:nvSpPr>
          <p:spPr>
            <a:xfrm>
              <a:off x="5430011" y="428244"/>
              <a:ext cx="3240405" cy="3191510"/>
            </a:xfrm>
            <a:custGeom>
              <a:avLst/>
              <a:gdLst/>
              <a:ahLst/>
              <a:cxnLst/>
              <a:rect l="l" t="t" r="r" b="b"/>
              <a:pathLst>
                <a:path w="3240404" h="3191510">
                  <a:moveTo>
                    <a:pt x="718692" y="0"/>
                  </a:moveTo>
                  <a:lnTo>
                    <a:pt x="0" y="2451607"/>
                  </a:lnTo>
                  <a:lnTo>
                    <a:pt x="2521331" y="3191129"/>
                  </a:lnTo>
                  <a:lnTo>
                    <a:pt x="3240023" y="739520"/>
                  </a:lnTo>
                  <a:lnTo>
                    <a:pt x="718692" y="0"/>
                  </a:lnTo>
                  <a:close/>
                </a:path>
              </a:pathLst>
            </a:custGeom>
            <a:solidFill>
              <a:srgbClr val="FFE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23" y="850392"/>
              <a:ext cx="2590800" cy="23439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82517" y="3929635"/>
            <a:ext cx="4572000" cy="571951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1430" algn="ctr">
              <a:spcBef>
                <a:spcPts val="140"/>
              </a:spcBef>
            </a:pPr>
            <a:r>
              <a:rPr spc="-15" dirty="0"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  <a:p>
            <a:pPr marL="6985" algn="ctr"/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bifurcated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ligament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848" y="1481314"/>
            <a:ext cx="3472179" cy="1951355"/>
            <a:chOff x="2529847" y="1481313"/>
            <a:chExt cx="3472179" cy="1951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7" y="1481313"/>
              <a:ext cx="3471656" cy="19507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2511" y="1499615"/>
              <a:ext cx="3386328" cy="1863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72511" y="1499615"/>
              <a:ext cx="3386454" cy="1863725"/>
            </a:xfrm>
            <a:custGeom>
              <a:avLst/>
              <a:gdLst/>
              <a:ahLst/>
              <a:cxnLst/>
              <a:rect l="l" t="t" r="r" b="b"/>
              <a:pathLst>
                <a:path w="3386454" h="1863725">
                  <a:moveTo>
                    <a:pt x="0" y="1529842"/>
                  </a:moveTo>
                  <a:lnTo>
                    <a:pt x="3228466" y="0"/>
                  </a:lnTo>
                  <a:lnTo>
                    <a:pt x="3386328" y="334010"/>
                  </a:lnTo>
                  <a:lnTo>
                    <a:pt x="157861" y="1863725"/>
                  </a:lnTo>
                  <a:lnTo>
                    <a:pt x="0" y="1529842"/>
                  </a:lnTo>
                  <a:close/>
                </a:path>
              </a:pathLst>
            </a:custGeom>
            <a:ln w="12192">
              <a:solidFill>
                <a:srgbClr val="FA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675" y="1647443"/>
              <a:ext cx="3048000" cy="1552955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2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06676" y="1216747"/>
            <a:ext cx="6117590" cy="4959985"/>
            <a:chOff x="571500" y="614893"/>
            <a:chExt cx="6117590" cy="4959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614893"/>
              <a:ext cx="3833105" cy="49598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1500" y="620255"/>
              <a:ext cx="5572125" cy="370205"/>
            </a:xfrm>
            <a:custGeom>
              <a:avLst/>
              <a:gdLst/>
              <a:ahLst/>
              <a:cxnLst/>
              <a:rect l="l" t="t" r="r" b="b"/>
              <a:pathLst>
                <a:path w="5572125" h="370205">
                  <a:moveTo>
                    <a:pt x="5571744" y="0"/>
                  </a:moveTo>
                  <a:lnTo>
                    <a:pt x="0" y="0"/>
                  </a:lnTo>
                  <a:lnTo>
                    <a:pt x="0" y="370090"/>
                  </a:lnTo>
                  <a:lnTo>
                    <a:pt x="5571744" y="370090"/>
                  </a:lnTo>
                  <a:lnTo>
                    <a:pt x="5571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2613" y="631685"/>
              <a:ext cx="5573395" cy="370205"/>
            </a:xfrm>
            <a:custGeom>
              <a:avLst/>
              <a:gdLst/>
              <a:ahLst/>
              <a:cxnLst/>
              <a:rect l="l" t="t" r="r" b="b"/>
              <a:pathLst>
                <a:path w="5573395" h="370205">
                  <a:moveTo>
                    <a:pt x="0" y="370090"/>
                  </a:moveTo>
                  <a:lnTo>
                    <a:pt x="5573268" y="370090"/>
                  </a:lnTo>
                  <a:lnTo>
                    <a:pt x="5573268" y="0"/>
                  </a:lnTo>
                  <a:lnTo>
                    <a:pt x="0" y="0"/>
                  </a:lnTo>
                  <a:lnTo>
                    <a:pt x="0" y="370090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0593" y="621792"/>
            <a:ext cx="3693160" cy="314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210" dirty="0">
                <a:solidFill>
                  <a:srgbClr val="001F5F"/>
                </a:solidFill>
              </a:rPr>
              <a:t>T</a:t>
            </a:r>
            <a:r>
              <a:rPr sz="1800" spc="200" dirty="0">
                <a:solidFill>
                  <a:srgbClr val="001F5F"/>
                </a:solidFill>
              </a:rPr>
              <a:t>h</a:t>
            </a:r>
            <a:r>
              <a:rPr sz="1800" dirty="0">
                <a:solidFill>
                  <a:srgbClr val="001F5F"/>
                </a:solidFill>
              </a:rPr>
              <a:t>e </a:t>
            </a:r>
            <a:r>
              <a:rPr sz="1800" spc="-20" dirty="0">
                <a:solidFill>
                  <a:srgbClr val="001F5F"/>
                </a:solidFill>
              </a:rPr>
              <a:t> </a:t>
            </a:r>
            <a:r>
              <a:rPr sz="1900" i="1" spc="-10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1900" i="1" spc="-1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1900" i="1" spc="-10" dirty="0">
                <a:solidFill>
                  <a:srgbClr val="001F5F"/>
                </a:solidFill>
                <a:latin typeface="Cambria"/>
                <a:cs typeface="Cambria"/>
              </a:rPr>
              <a:t>psul</a:t>
            </a:r>
            <a:r>
              <a:rPr sz="1900" i="1" spc="-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1900" i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i="1" spc="25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1900" i="1" spc="-5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1900" i="1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i="1" spc="-1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1900" i="1" spc="-5" dirty="0">
                <a:solidFill>
                  <a:srgbClr val="001F5F"/>
                </a:solidFill>
                <a:latin typeface="Cambria"/>
                <a:cs typeface="Cambria"/>
              </a:rPr>
              <a:t>he</a:t>
            </a:r>
            <a:r>
              <a:rPr sz="1900" i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i="1" spc="-50" dirty="0">
                <a:solidFill>
                  <a:srgbClr val="001F5F"/>
                </a:solidFill>
                <a:latin typeface="Cambria"/>
                <a:cs typeface="Cambria"/>
              </a:rPr>
              <a:t>h</a:t>
            </a:r>
            <a:r>
              <a:rPr sz="1900" i="1" spc="-55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1900" i="1" spc="-5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1900" i="1" spc="-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i="1" spc="2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1900" i="1" spc="-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1900" i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i="1" spc="-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i="1" spc="-4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1900" i="1" spc="-50" dirty="0">
                <a:solidFill>
                  <a:srgbClr val="001F5F"/>
                </a:solidFill>
                <a:latin typeface="Cambria"/>
                <a:cs typeface="Cambria"/>
              </a:rPr>
              <a:t>tt</a:t>
            </a:r>
            <a:r>
              <a:rPr sz="1900" i="1" spc="-4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1900" i="1" spc="-50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1900" i="1" spc="-40" dirty="0">
                <a:solidFill>
                  <a:srgbClr val="001F5F"/>
                </a:solidFill>
                <a:latin typeface="Cambria"/>
                <a:cs typeface="Cambria"/>
              </a:rPr>
              <a:t>he</a:t>
            </a:r>
            <a:r>
              <a:rPr sz="1900" i="1" spc="-5" dirty="0">
                <a:solidFill>
                  <a:srgbClr val="001F5F"/>
                </a:solidFill>
                <a:latin typeface="Cambria"/>
                <a:cs typeface="Cambria"/>
              </a:rPr>
              <a:t>d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401" y="1219200"/>
            <a:ext cx="47428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i="1" spc="-35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1900" b="1" i="1" spc="-5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1900" b="1" i="1" spc="-6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1900" b="1" i="1" spc="-35" dirty="0">
                <a:solidFill>
                  <a:srgbClr val="001F5F"/>
                </a:solidFill>
                <a:latin typeface="Cambria"/>
                <a:cs typeface="Cambria"/>
              </a:rPr>
              <a:t>x</a:t>
            </a:r>
            <a:r>
              <a:rPr sz="1900" b="1" i="1" spc="-30" dirty="0">
                <a:solidFill>
                  <a:srgbClr val="001F5F"/>
                </a:solidFill>
                <a:latin typeface="Cambria"/>
                <a:cs typeface="Cambria"/>
              </a:rPr>
              <a:t>imal</a:t>
            </a:r>
            <a:r>
              <a:rPr sz="1900" b="1" i="1" spc="-4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y</a:t>
            </a:r>
            <a:r>
              <a:rPr sz="1900" b="1" i="1" spc="-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-2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o </a:t>
            </a:r>
            <a:r>
              <a:rPr sz="1900" b="1" i="1" spc="-1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he</a:t>
            </a:r>
            <a:r>
              <a:rPr sz="1900" b="1" i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-65" dirty="0">
                <a:solidFill>
                  <a:srgbClr val="001F5F"/>
                </a:solidFill>
                <a:latin typeface="Cambria"/>
                <a:cs typeface="Cambria"/>
              </a:rPr>
              <a:t>m</a:t>
            </a:r>
            <a:r>
              <a:rPr sz="1900" b="1" i="1" spc="-70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1900" b="1" i="1" spc="-9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1900" b="1" i="1" spc="-70" dirty="0">
                <a:solidFill>
                  <a:srgbClr val="001F5F"/>
                </a:solidFill>
                <a:latin typeface="Cambria"/>
                <a:cs typeface="Cambria"/>
              </a:rPr>
              <a:t>g</a:t>
            </a:r>
            <a:r>
              <a:rPr sz="1900" b="1" i="1" spc="-65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1900" b="1" i="1" spc="-60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1900" b="1" i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25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1900" b="1" i="1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the</a:t>
            </a:r>
            <a:r>
              <a:rPr sz="1900" b="1" i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-70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1900" b="1" i="1" spc="-85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1900" b="1" i="1" spc="-6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1900" b="1" i="1" spc="-8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1900" b="1" i="1" spc="-70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1900" b="1" i="1" spc="-50" dirty="0">
                <a:solidFill>
                  <a:srgbClr val="001F5F"/>
                </a:solidFill>
                <a:latin typeface="Cambria"/>
                <a:cs typeface="Cambria"/>
              </a:rPr>
              <a:t>b</a:t>
            </a:r>
            <a:r>
              <a:rPr sz="1900" b="1" i="1" spc="-70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1900" b="1" i="1" spc="-5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1900" b="1" i="1" spc="-50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1900" b="1" i="1" spc="-5" dirty="0">
                <a:solidFill>
                  <a:srgbClr val="001F5F"/>
                </a:solidFill>
                <a:latin typeface="Cambria"/>
                <a:cs typeface="Cambria"/>
              </a:rPr>
              <a:t>m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06365" y="1510157"/>
            <a:ext cx="4444365" cy="2830195"/>
            <a:chOff x="4171188" y="908303"/>
            <a:chExt cx="4444365" cy="28301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9272" y="2826765"/>
              <a:ext cx="102997" cy="975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5904" y="908303"/>
              <a:ext cx="83185" cy="1990725"/>
            </a:xfrm>
            <a:custGeom>
              <a:avLst/>
              <a:gdLst/>
              <a:ahLst/>
              <a:cxnLst/>
              <a:rect l="l" t="t" r="r" b="b"/>
              <a:pathLst>
                <a:path w="83185" h="1990725">
                  <a:moveTo>
                    <a:pt x="12700" y="0"/>
                  </a:moveTo>
                  <a:lnTo>
                    <a:pt x="0" y="508"/>
                  </a:lnTo>
                  <a:lnTo>
                    <a:pt x="70358" y="1979930"/>
                  </a:lnTo>
                  <a:lnTo>
                    <a:pt x="77088" y="1990725"/>
                  </a:lnTo>
                  <a:lnTo>
                    <a:pt x="83058" y="197980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188" y="3184652"/>
              <a:ext cx="102615" cy="10071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09796" y="908303"/>
              <a:ext cx="296545" cy="2352040"/>
            </a:xfrm>
            <a:custGeom>
              <a:avLst/>
              <a:gdLst/>
              <a:ahLst/>
              <a:cxnLst/>
              <a:rect l="l" t="t" r="r" b="b"/>
              <a:pathLst>
                <a:path w="296545" h="2352040">
                  <a:moveTo>
                    <a:pt x="283717" y="0"/>
                  </a:moveTo>
                  <a:lnTo>
                    <a:pt x="0" y="2340356"/>
                  </a:lnTo>
                  <a:lnTo>
                    <a:pt x="5079" y="2352040"/>
                  </a:lnTo>
                  <a:lnTo>
                    <a:pt x="12700" y="2342007"/>
                  </a:lnTo>
                  <a:lnTo>
                    <a:pt x="296417" y="1524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96633" y="2090165"/>
              <a:ext cx="2005964" cy="1635760"/>
            </a:xfrm>
            <a:custGeom>
              <a:avLst/>
              <a:gdLst/>
              <a:ahLst/>
              <a:cxnLst/>
              <a:rect l="l" t="t" r="r" b="b"/>
              <a:pathLst>
                <a:path w="2005965" h="1635760">
                  <a:moveTo>
                    <a:pt x="0" y="1635251"/>
                  </a:moveTo>
                  <a:lnTo>
                    <a:pt x="2005583" y="1635251"/>
                  </a:lnTo>
                  <a:lnTo>
                    <a:pt x="2005583" y="0"/>
                  </a:lnTo>
                  <a:lnTo>
                    <a:pt x="0" y="0"/>
                  </a:lnTo>
                  <a:lnTo>
                    <a:pt x="0" y="1635251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42733" y="2668143"/>
            <a:ext cx="1971675" cy="16751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5880" indent="-9525" algn="ctr">
              <a:lnSpc>
                <a:spcPct val="101000"/>
              </a:lnSpc>
              <a:spcBef>
                <a:spcPts val="75"/>
              </a:spcBef>
            </a:pPr>
            <a:r>
              <a:rPr b="1" spc="50" dirty="0">
                <a:latin typeface="Times New Roman"/>
                <a:cs typeface="Times New Roman"/>
              </a:rPr>
              <a:t>Distally,</a:t>
            </a:r>
            <a:r>
              <a:rPr b="1" spc="110" dirty="0">
                <a:latin typeface="Times New Roman"/>
                <a:cs typeface="Times New Roman"/>
              </a:rPr>
              <a:t> </a:t>
            </a:r>
            <a:r>
              <a:rPr b="1" spc="15" dirty="0">
                <a:latin typeface="Times New Roman"/>
                <a:cs typeface="Times New Roman"/>
              </a:rPr>
              <a:t>it</a:t>
            </a:r>
            <a:r>
              <a:rPr b="1" spc="60" dirty="0">
                <a:latin typeface="Times New Roman"/>
                <a:cs typeface="Times New Roman"/>
              </a:rPr>
              <a:t> is 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b="1" spc="70" dirty="0">
                <a:latin typeface="Times New Roman"/>
                <a:cs typeface="Times New Roman"/>
              </a:rPr>
              <a:t>attached</a:t>
            </a:r>
            <a:r>
              <a:rPr b="1" spc="160" dirty="0">
                <a:latin typeface="Times New Roman"/>
                <a:cs typeface="Times New Roman"/>
              </a:rPr>
              <a:t> </a:t>
            </a:r>
            <a:r>
              <a:rPr b="1" spc="70" dirty="0">
                <a:latin typeface="Times New Roman"/>
                <a:cs typeface="Times New Roman"/>
              </a:rPr>
              <a:t>along </a:t>
            </a:r>
            <a:r>
              <a:rPr b="1" spc="75" dirty="0">
                <a:latin typeface="Times New Roman"/>
                <a:cs typeface="Times New Roman"/>
              </a:rPr>
              <a:t> </a:t>
            </a:r>
            <a:r>
              <a:rPr b="1" spc="65" dirty="0">
                <a:latin typeface="Times New Roman"/>
                <a:cs typeface="Times New Roman"/>
              </a:rPr>
              <a:t>the </a:t>
            </a:r>
            <a:r>
              <a:rPr b="1" spc="60" dirty="0">
                <a:latin typeface="Times New Roman"/>
                <a:cs typeface="Times New Roman"/>
              </a:rPr>
              <a:t>trochanteric 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b="1" spc="50" dirty="0">
                <a:latin typeface="Times New Roman"/>
                <a:cs typeface="Times New Roman"/>
              </a:rPr>
              <a:t>line,</a:t>
            </a:r>
            <a:r>
              <a:rPr b="1" spc="140" dirty="0">
                <a:latin typeface="Times New Roman"/>
                <a:cs typeface="Times New Roman"/>
              </a:rPr>
              <a:t> </a:t>
            </a:r>
            <a:r>
              <a:rPr b="1" spc="70" dirty="0">
                <a:latin typeface="Times New Roman"/>
                <a:cs typeface="Times New Roman"/>
              </a:rPr>
              <a:t>the</a:t>
            </a:r>
            <a:r>
              <a:rPr b="1" spc="215" dirty="0">
                <a:latin typeface="Times New Roman"/>
                <a:cs typeface="Times New Roman"/>
              </a:rPr>
              <a:t> </a:t>
            </a:r>
            <a:r>
              <a:rPr b="1" spc="130" dirty="0">
                <a:latin typeface="Times New Roman"/>
                <a:cs typeface="Times New Roman"/>
              </a:rPr>
              <a:t>bases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110" dirty="0">
                <a:latin typeface="Times New Roman"/>
                <a:cs typeface="Times New Roman"/>
              </a:rPr>
              <a:t>of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65" dirty="0">
                <a:latin typeface="Times New Roman"/>
                <a:cs typeface="Times New Roman"/>
              </a:rPr>
              <a:t>the</a:t>
            </a:r>
            <a:r>
              <a:rPr b="1" spc="204" dirty="0">
                <a:latin typeface="Times New Roman"/>
                <a:cs typeface="Times New Roman"/>
              </a:rPr>
              <a:t> </a:t>
            </a:r>
            <a:r>
              <a:rPr b="1" spc="75" dirty="0">
                <a:latin typeface="Times New Roman"/>
                <a:cs typeface="Times New Roman"/>
              </a:rPr>
              <a:t>greater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25" dirty="0"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00"/>
              </a:lnSpc>
            </a:pPr>
            <a:r>
              <a:rPr b="1" spc="125" dirty="0">
                <a:latin typeface="Times New Roman"/>
                <a:cs typeface="Times New Roman"/>
              </a:rPr>
              <a:t>lesser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70" dirty="0">
                <a:latin typeface="Times New Roman"/>
                <a:cs typeface="Times New Roman"/>
              </a:rPr>
              <a:t>trochanters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09585" y="887604"/>
            <a:ext cx="6287135" cy="3460115"/>
            <a:chOff x="374408" y="285750"/>
            <a:chExt cx="6287135" cy="346011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9700" y="3269614"/>
              <a:ext cx="105917" cy="9232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31003" y="2703575"/>
              <a:ext cx="1216660" cy="643255"/>
            </a:xfrm>
            <a:custGeom>
              <a:avLst/>
              <a:gdLst/>
              <a:ahLst/>
              <a:cxnLst/>
              <a:rect l="l" t="t" r="r" b="b"/>
              <a:pathLst>
                <a:path w="1216660" h="643254">
                  <a:moveTo>
                    <a:pt x="1216660" y="11176"/>
                  </a:moveTo>
                  <a:lnTo>
                    <a:pt x="1210691" y="0"/>
                  </a:lnTo>
                  <a:lnTo>
                    <a:pt x="17653" y="631571"/>
                  </a:lnTo>
                  <a:lnTo>
                    <a:pt x="11150" y="641985"/>
                  </a:lnTo>
                  <a:lnTo>
                    <a:pt x="0" y="641985"/>
                  </a:lnTo>
                  <a:lnTo>
                    <a:pt x="10922" y="642366"/>
                  </a:lnTo>
                  <a:lnTo>
                    <a:pt x="23622" y="642874"/>
                  </a:lnTo>
                  <a:lnTo>
                    <a:pt x="1216660" y="11176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663" y="3645153"/>
              <a:ext cx="104012" cy="1004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45634" y="3278123"/>
              <a:ext cx="1715770" cy="436245"/>
            </a:xfrm>
            <a:custGeom>
              <a:avLst/>
              <a:gdLst/>
              <a:ahLst/>
              <a:cxnLst/>
              <a:rect l="l" t="t" r="r" b="b"/>
              <a:pathLst>
                <a:path w="1715770" h="436245">
                  <a:moveTo>
                    <a:pt x="1715770" y="12446"/>
                  </a:moveTo>
                  <a:lnTo>
                    <a:pt x="1712722" y="0"/>
                  </a:lnTo>
                  <a:lnTo>
                    <a:pt x="19558" y="423799"/>
                  </a:lnTo>
                  <a:lnTo>
                    <a:pt x="13538" y="429641"/>
                  </a:lnTo>
                  <a:lnTo>
                    <a:pt x="0" y="429641"/>
                  </a:lnTo>
                  <a:lnTo>
                    <a:pt x="10414" y="432689"/>
                  </a:lnTo>
                  <a:lnTo>
                    <a:pt x="22479" y="436118"/>
                  </a:lnTo>
                  <a:lnTo>
                    <a:pt x="1715770" y="12446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1663" y="3492119"/>
              <a:ext cx="105663" cy="969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4364" y="2918459"/>
              <a:ext cx="1647189" cy="647700"/>
            </a:xfrm>
            <a:custGeom>
              <a:avLst/>
              <a:gdLst/>
              <a:ahLst/>
              <a:cxnLst/>
              <a:rect l="l" t="t" r="r" b="b"/>
              <a:pathLst>
                <a:path w="1647190" h="647700">
                  <a:moveTo>
                    <a:pt x="12065" y="643763"/>
                  </a:moveTo>
                  <a:lnTo>
                    <a:pt x="0" y="643763"/>
                  </a:lnTo>
                  <a:lnTo>
                    <a:pt x="10795" y="645414"/>
                  </a:lnTo>
                  <a:lnTo>
                    <a:pt x="12065" y="643763"/>
                  </a:lnTo>
                  <a:close/>
                </a:path>
                <a:path w="1647190" h="647700">
                  <a:moveTo>
                    <a:pt x="1646809" y="11938"/>
                  </a:moveTo>
                  <a:lnTo>
                    <a:pt x="1642237" y="0"/>
                  </a:lnTo>
                  <a:lnTo>
                    <a:pt x="18542" y="635508"/>
                  </a:lnTo>
                  <a:lnTo>
                    <a:pt x="10795" y="645414"/>
                  </a:lnTo>
                  <a:lnTo>
                    <a:pt x="23114" y="647319"/>
                  </a:lnTo>
                  <a:lnTo>
                    <a:pt x="1646809" y="11938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408" y="665988"/>
              <a:ext cx="166179" cy="1510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9572" y="285750"/>
              <a:ext cx="713105" cy="416559"/>
            </a:xfrm>
            <a:custGeom>
              <a:avLst/>
              <a:gdLst/>
              <a:ahLst/>
              <a:cxnLst/>
              <a:rect l="l" t="t" r="r" b="b"/>
              <a:pathLst>
                <a:path w="713105" h="416559">
                  <a:moveTo>
                    <a:pt x="97985" y="237489"/>
                  </a:moveTo>
                  <a:lnTo>
                    <a:pt x="94124" y="238760"/>
                  </a:lnTo>
                  <a:lnTo>
                    <a:pt x="95432" y="242570"/>
                  </a:lnTo>
                  <a:lnTo>
                    <a:pt x="95712" y="245110"/>
                  </a:lnTo>
                  <a:lnTo>
                    <a:pt x="59550" y="259080"/>
                  </a:lnTo>
                  <a:lnTo>
                    <a:pt x="51586" y="261620"/>
                  </a:lnTo>
                  <a:lnTo>
                    <a:pt x="19464" y="285750"/>
                  </a:lnTo>
                  <a:lnTo>
                    <a:pt x="1116" y="323850"/>
                  </a:lnTo>
                  <a:lnTo>
                    <a:pt x="0" y="339089"/>
                  </a:lnTo>
                  <a:lnTo>
                    <a:pt x="118" y="345439"/>
                  </a:lnTo>
                  <a:lnTo>
                    <a:pt x="14273" y="384810"/>
                  </a:lnTo>
                  <a:lnTo>
                    <a:pt x="45029" y="411480"/>
                  </a:lnTo>
                  <a:lnTo>
                    <a:pt x="64365" y="416560"/>
                  </a:lnTo>
                  <a:lnTo>
                    <a:pt x="85320" y="416560"/>
                  </a:lnTo>
                  <a:lnTo>
                    <a:pt x="125051" y="401320"/>
                  </a:lnTo>
                  <a:lnTo>
                    <a:pt x="128484" y="398780"/>
                  </a:lnTo>
                  <a:lnTo>
                    <a:pt x="89997" y="398780"/>
                  </a:lnTo>
                  <a:lnTo>
                    <a:pt x="76684" y="393700"/>
                  </a:lnTo>
                  <a:lnTo>
                    <a:pt x="47186" y="361950"/>
                  </a:lnTo>
                  <a:lnTo>
                    <a:pt x="32376" y="326389"/>
                  </a:lnTo>
                  <a:lnTo>
                    <a:pt x="30928" y="309880"/>
                  </a:lnTo>
                  <a:lnTo>
                    <a:pt x="31783" y="303530"/>
                  </a:lnTo>
                  <a:lnTo>
                    <a:pt x="55707" y="270510"/>
                  </a:lnTo>
                  <a:lnTo>
                    <a:pt x="71213" y="265430"/>
                  </a:lnTo>
                  <a:lnTo>
                    <a:pt x="112886" y="265430"/>
                  </a:lnTo>
                  <a:lnTo>
                    <a:pt x="97985" y="237489"/>
                  </a:lnTo>
                  <a:close/>
                </a:path>
                <a:path w="713105" h="416559">
                  <a:moveTo>
                    <a:pt x="151503" y="344170"/>
                  </a:moveTo>
                  <a:lnTo>
                    <a:pt x="149036" y="354330"/>
                  </a:lnTo>
                  <a:lnTo>
                    <a:pt x="146186" y="361950"/>
                  </a:lnTo>
                  <a:lnTo>
                    <a:pt x="142954" y="369570"/>
                  </a:lnTo>
                  <a:lnTo>
                    <a:pt x="139336" y="374650"/>
                  </a:lnTo>
                  <a:lnTo>
                    <a:pt x="135212" y="381000"/>
                  </a:lnTo>
                  <a:lnTo>
                    <a:pt x="130459" y="384810"/>
                  </a:lnTo>
                  <a:lnTo>
                    <a:pt x="125077" y="389889"/>
                  </a:lnTo>
                  <a:lnTo>
                    <a:pt x="119067" y="392430"/>
                  </a:lnTo>
                  <a:lnTo>
                    <a:pt x="111471" y="396239"/>
                  </a:lnTo>
                  <a:lnTo>
                    <a:pt x="104094" y="398780"/>
                  </a:lnTo>
                  <a:lnTo>
                    <a:pt x="128484" y="398780"/>
                  </a:lnTo>
                  <a:lnTo>
                    <a:pt x="154759" y="364489"/>
                  </a:lnTo>
                  <a:lnTo>
                    <a:pt x="157573" y="355600"/>
                  </a:lnTo>
                  <a:lnTo>
                    <a:pt x="151503" y="344170"/>
                  </a:lnTo>
                  <a:close/>
                </a:path>
                <a:path w="713105" h="416559">
                  <a:moveTo>
                    <a:pt x="230078" y="255270"/>
                  </a:moveTo>
                  <a:lnTo>
                    <a:pt x="190822" y="255270"/>
                  </a:lnTo>
                  <a:lnTo>
                    <a:pt x="193083" y="256539"/>
                  </a:lnTo>
                  <a:lnTo>
                    <a:pt x="196499" y="259080"/>
                  </a:lnTo>
                  <a:lnTo>
                    <a:pt x="199191" y="264160"/>
                  </a:lnTo>
                  <a:lnTo>
                    <a:pt x="202849" y="270510"/>
                  </a:lnTo>
                  <a:lnTo>
                    <a:pt x="207738" y="279400"/>
                  </a:lnTo>
                  <a:lnTo>
                    <a:pt x="197313" y="293370"/>
                  </a:lnTo>
                  <a:lnTo>
                    <a:pt x="189201" y="306070"/>
                  </a:lnTo>
                  <a:lnTo>
                    <a:pt x="183401" y="314960"/>
                  </a:lnTo>
                  <a:lnTo>
                    <a:pt x="179913" y="322580"/>
                  </a:lnTo>
                  <a:lnTo>
                    <a:pt x="176814" y="331470"/>
                  </a:lnTo>
                  <a:lnTo>
                    <a:pt x="177119" y="340360"/>
                  </a:lnTo>
                  <a:lnTo>
                    <a:pt x="183545" y="351789"/>
                  </a:lnTo>
                  <a:lnTo>
                    <a:pt x="187571" y="355600"/>
                  </a:lnTo>
                  <a:lnTo>
                    <a:pt x="198188" y="359410"/>
                  </a:lnTo>
                  <a:lnTo>
                    <a:pt x="203484" y="358139"/>
                  </a:lnTo>
                  <a:lnTo>
                    <a:pt x="228846" y="330200"/>
                  </a:lnTo>
                  <a:lnTo>
                    <a:pt x="213161" y="330200"/>
                  </a:lnTo>
                  <a:lnTo>
                    <a:pt x="207192" y="328930"/>
                  </a:lnTo>
                  <a:lnTo>
                    <a:pt x="204716" y="326389"/>
                  </a:lnTo>
                  <a:lnTo>
                    <a:pt x="203116" y="323850"/>
                  </a:lnTo>
                  <a:lnTo>
                    <a:pt x="201211" y="320039"/>
                  </a:lnTo>
                  <a:lnTo>
                    <a:pt x="200614" y="316230"/>
                  </a:lnTo>
                  <a:lnTo>
                    <a:pt x="201312" y="311150"/>
                  </a:lnTo>
                  <a:lnTo>
                    <a:pt x="202544" y="304800"/>
                  </a:lnTo>
                  <a:lnTo>
                    <a:pt x="204601" y="299720"/>
                  </a:lnTo>
                  <a:lnTo>
                    <a:pt x="207488" y="293370"/>
                  </a:lnTo>
                  <a:lnTo>
                    <a:pt x="211205" y="287020"/>
                  </a:lnTo>
                  <a:lnTo>
                    <a:pt x="246745" y="287020"/>
                  </a:lnTo>
                  <a:lnTo>
                    <a:pt x="235310" y="265430"/>
                  </a:lnTo>
                  <a:lnTo>
                    <a:pt x="230078" y="255270"/>
                  </a:lnTo>
                  <a:close/>
                </a:path>
                <a:path w="713105" h="416559">
                  <a:moveTo>
                    <a:pt x="288152" y="222250"/>
                  </a:moveTo>
                  <a:lnTo>
                    <a:pt x="246994" y="222250"/>
                  </a:lnTo>
                  <a:lnTo>
                    <a:pt x="251934" y="224789"/>
                  </a:lnTo>
                  <a:lnTo>
                    <a:pt x="254881" y="227330"/>
                  </a:lnTo>
                  <a:lnTo>
                    <a:pt x="258297" y="234950"/>
                  </a:lnTo>
                  <a:lnTo>
                    <a:pt x="312856" y="339089"/>
                  </a:lnTo>
                  <a:lnTo>
                    <a:pt x="314253" y="342900"/>
                  </a:lnTo>
                  <a:lnTo>
                    <a:pt x="313733" y="345439"/>
                  </a:lnTo>
                  <a:lnTo>
                    <a:pt x="312894" y="347980"/>
                  </a:lnTo>
                  <a:lnTo>
                    <a:pt x="310481" y="350520"/>
                  </a:lnTo>
                  <a:lnTo>
                    <a:pt x="306455" y="353060"/>
                  </a:lnTo>
                  <a:lnTo>
                    <a:pt x="308386" y="356870"/>
                  </a:lnTo>
                  <a:lnTo>
                    <a:pt x="361053" y="328930"/>
                  </a:lnTo>
                  <a:lnTo>
                    <a:pt x="345394" y="328930"/>
                  </a:lnTo>
                  <a:lnTo>
                    <a:pt x="342079" y="326389"/>
                  </a:lnTo>
                  <a:lnTo>
                    <a:pt x="340009" y="322580"/>
                  </a:lnTo>
                  <a:lnTo>
                    <a:pt x="337520" y="317500"/>
                  </a:lnTo>
                  <a:lnTo>
                    <a:pt x="319448" y="283210"/>
                  </a:lnTo>
                  <a:lnTo>
                    <a:pt x="350189" y="283210"/>
                  </a:lnTo>
                  <a:lnTo>
                    <a:pt x="357421" y="279400"/>
                  </a:lnTo>
                  <a:lnTo>
                    <a:pt x="358741" y="278130"/>
                  </a:lnTo>
                  <a:lnTo>
                    <a:pt x="327750" y="278130"/>
                  </a:lnTo>
                  <a:lnTo>
                    <a:pt x="321299" y="276860"/>
                  </a:lnTo>
                  <a:lnTo>
                    <a:pt x="314202" y="274320"/>
                  </a:lnTo>
                  <a:lnTo>
                    <a:pt x="288307" y="224789"/>
                  </a:lnTo>
                  <a:lnTo>
                    <a:pt x="288152" y="222250"/>
                  </a:lnTo>
                  <a:close/>
                </a:path>
                <a:path w="713105" h="416559">
                  <a:moveTo>
                    <a:pt x="264774" y="325120"/>
                  </a:moveTo>
                  <a:lnTo>
                    <a:pt x="231246" y="325120"/>
                  </a:lnTo>
                  <a:lnTo>
                    <a:pt x="234535" y="328930"/>
                  </a:lnTo>
                  <a:lnTo>
                    <a:pt x="238307" y="332739"/>
                  </a:lnTo>
                  <a:lnTo>
                    <a:pt x="246842" y="334010"/>
                  </a:lnTo>
                  <a:lnTo>
                    <a:pt x="251604" y="332739"/>
                  </a:lnTo>
                  <a:lnTo>
                    <a:pt x="256875" y="330200"/>
                  </a:lnTo>
                  <a:lnTo>
                    <a:pt x="261358" y="327660"/>
                  </a:lnTo>
                  <a:lnTo>
                    <a:pt x="264774" y="325120"/>
                  </a:lnTo>
                  <a:close/>
                </a:path>
                <a:path w="713105" h="416559">
                  <a:moveTo>
                    <a:pt x="246745" y="287020"/>
                  </a:moveTo>
                  <a:lnTo>
                    <a:pt x="211205" y="287020"/>
                  </a:lnTo>
                  <a:lnTo>
                    <a:pt x="227461" y="317500"/>
                  </a:lnTo>
                  <a:lnTo>
                    <a:pt x="225048" y="323850"/>
                  </a:lnTo>
                  <a:lnTo>
                    <a:pt x="222191" y="327660"/>
                  </a:lnTo>
                  <a:lnTo>
                    <a:pt x="218902" y="328930"/>
                  </a:lnTo>
                  <a:lnTo>
                    <a:pt x="215943" y="330200"/>
                  </a:lnTo>
                  <a:lnTo>
                    <a:pt x="228846" y="330200"/>
                  </a:lnTo>
                  <a:lnTo>
                    <a:pt x="231246" y="325120"/>
                  </a:lnTo>
                  <a:lnTo>
                    <a:pt x="264774" y="325120"/>
                  </a:lnTo>
                  <a:lnTo>
                    <a:pt x="267136" y="320039"/>
                  </a:lnTo>
                  <a:lnTo>
                    <a:pt x="269511" y="316230"/>
                  </a:lnTo>
                  <a:lnTo>
                    <a:pt x="271061" y="311150"/>
                  </a:lnTo>
                  <a:lnTo>
                    <a:pt x="261574" y="311150"/>
                  </a:lnTo>
                  <a:lnTo>
                    <a:pt x="260634" y="309880"/>
                  </a:lnTo>
                  <a:lnTo>
                    <a:pt x="259719" y="309880"/>
                  </a:lnTo>
                  <a:lnTo>
                    <a:pt x="257916" y="308610"/>
                  </a:lnTo>
                  <a:lnTo>
                    <a:pt x="256367" y="304800"/>
                  </a:lnTo>
                  <a:lnTo>
                    <a:pt x="254144" y="300989"/>
                  </a:lnTo>
                  <a:lnTo>
                    <a:pt x="246745" y="287020"/>
                  </a:lnTo>
                  <a:close/>
                </a:path>
                <a:path w="713105" h="416559">
                  <a:moveTo>
                    <a:pt x="359135" y="325120"/>
                  </a:moveTo>
                  <a:lnTo>
                    <a:pt x="354525" y="327660"/>
                  </a:lnTo>
                  <a:lnTo>
                    <a:pt x="351210" y="328930"/>
                  </a:lnTo>
                  <a:lnTo>
                    <a:pt x="361053" y="328930"/>
                  </a:lnTo>
                  <a:lnTo>
                    <a:pt x="359135" y="325120"/>
                  </a:lnTo>
                  <a:close/>
                </a:path>
                <a:path w="713105" h="416559">
                  <a:moveTo>
                    <a:pt x="267581" y="303530"/>
                  </a:moveTo>
                  <a:lnTo>
                    <a:pt x="267085" y="307339"/>
                  </a:lnTo>
                  <a:lnTo>
                    <a:pt x="265968" y="308610"/>
                  </a:lnTo>
                  <a:lnTo>
                    <a:pt x="264266" y="309880"/>
                  </a:lnTo>
                  <a:lnTo>
                    <a:pt x="263402" y="311150"/>
                  </a:lnTo>
                  <a:lnTo>
                    <a:pt x="271061" y="311150"/>
                  </a:lnTo>
                  <a:lnTo>
                    <a:pt x="271784" y="304800"/>
                  </a:lnTo>
                  <a:lnTo>
                    <a:pt x="267581" y="303530"/>
                  </a:lnTo>
                  <a:close/>
                </a:path>
                <a:path w="713105" h="416559">
                  <a:moveTo>
                    <a:pt x="200550" y="238760"/>
                  </a:moveTo>
                  <a:lnTo>
                    <a:pt x="159237" y="265430"/>
                  </a:lnTo>
                  <a:lnTo>
                    <a:pt x="152760" y="284480"/>
                  </a:lnTo>
                  <a:lnTo>
                    <a:pt x="153268" y="289560"/>
                  </a:lnTo>
                  <a:lnTo>
                    <a:pt x="155757" y="294639"/>
                  </a:lnTo>
                  <a:lnTo>
                    <a:pt x="157523" y="298450"/>
                  </a:lnTo>
                  <a:lnTo>
                    <a:pt x="160456" y="299720"/>
                  </a:lnTo>
                  <a:lnTo>
                    <a:pt x="168686" y="302260"/>
                  </a:lnTo>
                  <a:lnTo>
                    <a:pt x="172826" y="302260"/>
                  </a:lnTo>
                  <a:lnTo>
                    <a:pt x="180865" y="297180"/>
                  </a:lnTo>
                  <a:lnTo>
                    <a:pt x="183405" y="294639"/>
                  </a:lnTo>
                  <a:lnTo>
                    <a:pt x="185831" y="288289"/>
                  </a:lnTo>
                  <a:lnTo>
                    <a:pt x="185590" y="284480"/>
                  </a:lnTo>
                  <a:lnTo>
                    <a:pt x="183888" y="280670"/>
                  </a:lnTo>
                  <a:lnTo>
                    <a:pt x="182503" y="278130"/>
                  </a:lnTo>
                  <a:lnTo>
                    <a:pt x="179824" y="276860"/>
                  </a:lnTo>
                  <a:lnTo>
                    <a:pt x="175823" y="274320"/>
                  </a:lnTo>
                  <a:lnTo>
                    <a:pt x="172915" y="274320"/>
                  </a:lnTo>
                  <a:lnTo>
                    <a:pt x="171086" y="273050"/>
                  </a:lnTo>
                  <a:lnTo>
                    <a:pt x="170362" y="270510"/>
                  </a:lnTo>
                  <a:lnTo>
                    <a:pt x="169537" y="269239"/>
                  </a:lnTo>
                  <a:lnTo>
                    <a:pt x="182453" y="255270"/>
                  </a:lnTo>
                  <a:lnTo>
                    <a:pt x="230078" y="255270"/>
                  </a:lnTo>
                  <a:lnTo>
                    <a:pt x="226280" y="248920"/>
                  </a:lnTo>
                  <a:lnTo>
                    <a:pt x="223905" y="246380"/>
                  </a:lnTo>
                  <a:lnTo>
                    <a:pt x="220108" y="243839"/>
                  </a:lnTo>
                  <a:lnTo>
                    <a:pt x="214673" y="241300"/>
                  </a:lnTo>
                  <a:lnTo>
                    <a:pt x="200550" y="238760"/>
                  </a:lnTo>
                  <a:close/>
                </a:path>
                <a:path w="713105" h="416559">
                  <a:moveTo>
                    <a:pt x="350189" y="283210"/>
                  </a:moveTo>
                  <a:lnTo>
                    <a:pt x="319448" y="283210"/>
                  </a:lnTo>
                  <a:lnTo>
                    <a:pt x="325251" y="285750"/>
                  </a:lnTo>
                  <a:lnTo>
                    <a:pt x="330255" y="287020"/>
                  </a:lnTo>
                  <a:lnTo>
                    <a:pt x="340034" y="287020"/>
                  </a:lnTo>
                  <a:lnTo>
                    <a:pt x="345368" y="285750"/>
                  </a:lnTo>
                  <a:lnTo>
                    <a:pt x="350189" y="283210"/>
                  </a:lnTo>
                  <a:close/>
                </a:path>
                <a:path w="713105" h="416559">
                  <a:moveTo>
                    <a:pt x="112886" y="265430"/>
                  </a:moveTo>
                  <a:lnTo>
                    <a:pt x="79324" y="265430"/>
                  </a:lnTo>
                  <a:lnTo>
                    <a:pt x="87673" y="266700"/>
                  </a:lnTo>
                  <a:lnTo>
                    <a:pt x="95957" y="269239"/>
                  </a:lnTo>
                  <a:lnTo>
                    <a:pt x="103859" y="273050"/>
                  </a:lnTo>
                  <a:lnTo>
                    <a:pt x="111379" y="278130"/>
                  </a:lnTo>
                  <a:lnTo>
                    <a:pt x="118521" y="285750"/>
                  </a:lnTo>
                  <a:lnTo>
                    <a:pt x="122369" y="283210"/>
                  </a:lnTo>
                  <a:lnTo>
                    <a:pt x="112886" y="265430"/>
                  </a:lnTo>
                  <a:close/>
                </a:path>
                <a:path w="713105" h="416559">
                  <a:moveTo>
                    <a:pt x="351087" y="199389"/>
                  </a:moveTo>
                  <a:lnTo>
                    <a:pt x="305732" y="199389"/>
                  </a:lnTo>
                  <a:lnTo>
                    <a:pt x="310278" y="201930"/>
                  </a:lnTo>
                  <a:lnTo>
                    <a:pt x="315548" y="205739"/>
                  </a:lnTo>
                  <a:lnTo>
                    <a:pt x="338398" y="242570"/>
                  </a:lnTo>
                  <a:lnTo>
                    <a:pt x="344473" y="266700"/>
                  </a:lnTo>
                  <a:lnTo>
                    <a:pt x="344225" y="270510"/>
                  </a:lnTo>
                  <a:lnTo>
                    <a:pt x="342282" y="274320"/>
                  </a:lnTo>
                  <a:lnTo>
                    <a:pt x="338726" y="275589"/>
                  </a:lnTo>
                  <a:lnTo>
                    <a:pt x="333558" y="278130"/>
                  </a:lnTo>
                  <a:lnTo>
                    <a:pt x="358741" y="278130"/>
                  </a:lnTo>
                  <a:lnTo>
                    <a:pt x="362704" y="274320"/>
                  </a:lnTo>
                  <a:lnTo>
                    <a:pt x="366272" y="266700"/>
                  </a:lnTo>
                  <a:lnTo>
                    <a:pt x="369841" y="260350"/>
                  </a:lnTo>
                  <a:lnTo>
                    <a:pt x="371098" y="251460"/>
                  </a:lnTo>
                  <a:lnTo>
                    <a:pt x="370019" y="242570"/>
                  </a:lnTo>
                  <a:lnTo>
                    <a:pt x="368859" y="234950"/>
                  </a:lnTo>
                  <a:lnTo>
                    <a:pt x="353338" y="201930"/>
                  </a:lnTo>
                  <a:lnTo>
                    <a:pt x="351087" y="199389"/>
                  </a:lnTo>
                  <a:close/>
                </a:path>
                <a:path w="713105" h="416559">
                  <a:moveTo>
                    <a:pt x="390275" y="219710"/>
                  </a:moveTo>
                  <a:lnTo>
                    <a:pt x="386923" y="220980"/>
                  </a:lnTo>
                  <a:lnTo>
                    <a:pt x="405947" y="254000"/>
                  </a:lnTo>
                  <a:lnTo>
                    <a:pt x="409198" y="251460"/>
                  </a:lnTo>
                  <a:lnTo>
                    <a:pt x="408919" y="247650"/>
                  </a:lnTo>
                  <a:lnTo>
                    <a:pt x="409872" y="245110"/>
                  </a:lnTo>
                  <a:lnTo>
                    <a:pt x="412767" y="243839"/>
                  </a:lnTo>
                  <a:lnTo>
                    <a:pt x="414304" y="243839"/>
                  </a:lnTo>
                  <a:lnTo>
                    <a:pt x="416666" y="242570"/>
                  </a:lnTo>
                  <a:lnTo>
                    <a:pt x="425493" y="241300"/>
                  </a:lnTo>
                  <a:lnTo>
                    <a:pt x="432122" y="240030"/>
                  </a:lnTo>
                  <a:lnTo>
                    <a:pt x="442206" y="234950"/>
                  </a:lnTo>
                  <a:lnTo>
                    <a:pt x="443696" y="233680"/>
                  </a:lnTo>
                  <a:lnTo>
                    <a:pt x="420222" y="233680"/>
                  </a:lnTo>
                  <a:lnTo>
                    <a:pt x="412767" y="232410"/>
                  </a:lnTo>
                  <a:lnTo>
                    <a:pt x="407169" y="231139"/>
                  </a:lnTo>
                  <a:lnTo>
                    <a:pt x="401555" y="227330"/>
                  </a:lnTo>
                  <a:lnTo>
                    <a:pt x="395924" y="224789"/>
                  </a:lnTo>
                  <a:lnTo>
                    <a:pt x="390275" y="219710"/>
                  </a:lnTo>
                  <a:close/>
                </a:path>
                <a:path w="713105" h="416559">
                  <a:moveTo>
                    <a:pt x="409110" y="127000"/>
                  </a:moveTo>
                  <a:lnTo>
                    <a:pt x="405757" y="129539"/>
                  </a:lnTo>
                  <a:lnTo>
                    <a:pt x="405388" y="132080"/>
                  </a:lnTo>
                  <a:lnTo>
                    <a:pt x="404969" y="134620"/>
                  </a:lnTo>
                  <a:lnTo>
                    <a:pt x="404030" y="135889"/>
                  </a:lnTo>
                  <a:lnTo>
                    <a:pt x="403204" y="137160"/>
                  </a:lnTo>
                  <a:lnTo>
                    <a:pt x="402023" y="137160"/>
                  </a:lnTo>
                  <a:lnTo>
                    <a:pt x="400905" y="138430"/>
                  </a:lnTo>
                  <a:lnTo>
                    <a:pt x="390936" y="138430"/>
                  </a:lnTo>
                  <a:lnTo>
                    <a:pt x="385462" y="139700"/>
                  </a:lnTo>
                  <a:lnTo>
                    <a:pt x="361815" y="170180"/>
                  </a:lnTo>
                  <a:lnTo>
                    <a:pt x="362742" y="177800"/>
                  </a:lnTo>
                  <a:lnTo>
                    <a:pt x="369905" y="191770"/>
                  </a:lnTo>
                  <a:lnTo>
                    <a:pt x="375213" y="196850"/>
                  </a:lnTo>
                  <a:lnTo>
                    <a:pt x="382401" y="199389"/>
                  </a:lnTo>
                  <a:lnTo>
                    <a:pt x="386907" y="201930"/>
                  </a:lnTo>
                  <a:lnTo>
                    <a:pt x="393071" y="203200"/>
                  </a:lnTo>
                  <a:lnTo>
                    <a:pt x="400895" y="204470"/>
                  </a:lnTo>
                  <a:lnTo>
                    <a:pt x="419689" y="207010"/>
                  </a:lnTo>
                  <a:lnTo>
                    <a:pt x="425937" y="208280"/>
                  </a:lnTo>
                  <a:lnTo>
                    <a:pt x="432300" y="210820"/>
                  </a:lnTo>
                  <a:lnTo>
                    <a:pt x="434725" y="212089"/>
                  </a:lnTo>
                  <a:lnTo>
                    <a:pt x="437850" y="218439"/>
                  </a:lnTo>
                  <a:lnTo>
                    <a:pt x="438078" y="220980"/>
                  </a:lnTo>
                  <a:lnTo>
                    <a:pt x="436097" y="227330"/>
                  </a:lnTo>
                  <a:lnTo>
                    <a:pt x="434027" y="229870"/>
                  </a:lnTo>
                  <a:lnTo>
                    <a:pt x="426255" y="233680"/>
                  </a:lnTo>
                  <a:lnTo>
                    <a:pt x="443696" y="233680"/>
                  </a:lnTo>
                  <a:lnTo>
                    <a:pt x="446676" y="231139"/>
                  </a:lnTo>
                  <a:lnTo>
                    <a:pt x="453267" y="220980"/>
                  </a:lnTo>
                  <a:lnTo>
                    <a:pt x="454893" y="214630"/>
                  </a:lnTo>
                  <a:lnTo>
                    <a:pt x="454842" y="201930"/>
                  </a:lnTo>
                  <a:lnTo>
                    <a:pt x="453483" y="196850"/>
                  </a:lnTo>
                  <a:lnTo>
                    <a:pt x="450791" y="191770"/>
                  </a:lnTo>
                  <a:lnTo>
                    <a:pt x="447806" y="185420"/>
                  </a:lnTo>
                  <a:lnTo>
                    <a:pt x="443590" y="181610"/>
                  </a:lnTo>
                  <a:lnTo>
                    <a:pt x="438116" y="177800"/>
                  </a:lnTo>
                  <a:lnTo>
                    <a:pt x="433301" y="176530"/>
                  </a:lnTo>
                  <a:lnTo>
                    <a:pt x="427048" y="173989"/>
                  </a:lnTo>
                  <a:lnTo>
                    <a:pt x="419357" y="172720"/>
                  </a:lnTo>
                  <a:lnTo>
                    <a:pt x="410227" y="171450"/>
                  </a:lnTo>
                  <a:lnTo>
                    <a:pt x="397095" y="170180"/>
                  </a:lnTo>
                  <a:lnTo>
                    <a:pt x="388777" y="168910"/>
                  </a:lnTo>
                  <a:lnTo>
                    <a:pt x="385246" y="167639"/>
                  </a:lnTo>
                  <a:lnTo>
                    <a:pt x="383062" y="166370"/>
                  </a:lnTo>
                  <a:lnTo>
                    <a:pt x="381500" y="165100"/>
                  </a:lnTo>
                  <a:lnTo>
                    <a:pt x="380573" y="162560"/>
                  </a:lnTo>
                  <a:lnTo>
                    <a:pt x="379328" y="161289"/>
                  </a:lnTo>
                  <a:lnTo>
                    <a:pt x="379176" y="157480"/>
                  </a:lnTo>
                  <a:lnTo>
                    <a:pt x="381093" y="152400"/>
                  </a:lnTo>
                  <a:lnTo>
                    <a:pt x="382922" y="149860"/>
                  </a:lnTo>
                  <a:lnTo>
                    <a:pt x="385627" y="148589"/>
                  </a:lnTo>
                  <a:lnTo>
                    <a:pt x="389907" y="146050"/>
                  </a:lnTo>
                  <a:lnTo>
                    <a:pt x="419938" y="146050"/>
                  </a:lnTo>
                  <a:lnTo>
                    <a:pt x="409110" y="127000"/>
                  </a:lnTo>
                  <a:close/>
                </a:path>
                <a:path w="713105" h="416559">
                  <a:moveTo>
                    <a:pt x="275848" y="200660"/>
                  </a:moveTo>
                  <a:lnTo>
                    <a:pt x="237113" y="220980"/>
                  </a:lnTo>
                  <a:lnTo>
                    <a:pt x="239031" y="224789"/>
                  </a:lnTo>
                  <a:lnTo>
                    <a:pt x="243514" y="222250"/>
                  </a:lnTo>
                  <a:lnTo>
                    <a:pt x="288152" y="222250"/>
                  </a:lnTo>
                  <a:lnTo>
                    <a:pt x="287610" y="213360"/>
                  </a:lnTo>
                  <a:lnTo>
                    <a:pt x="282237" y="213360"/>
                  </a:lnTo>
                  <a:lnTo>
                    <a:pt x="275848" y="200660"/>
                  </a:lnTo>
                  <a:close/>
                </a:path>
                <a:path w="713105" h="416559">
                  <a:moveTo>
                    <a:pt x="314075" y="180339"/>
                  </a:moveTo>
                  <a:lnTo>
                    <a:pt x="306773" y="180339"/>
                  </a:lnTo>
                  <a:lnTo>
                    <a:pt x="299991" y="184150"/>
                  </a:lnTo>
                  <a:lnTo>
                    <a:pt x="282237" y="213360"/>
                  </a:lnTo>
                  <a:lnTo>
                    <a:pt x="287610" y="213360"/>
                  </a:lnTo>
                  <a:lnTo>
                    <a:pt x="287532" y="212089"/>
                  </a:lnTo>
                  <a:lnTo>
                    <a:pt x="290479" y="204470"/>
                  </a:lnTo>
                  <a:lnTo>
                    <a:pt x="297134" y="201930"/>
                  </a:lnTo>
                  <a:lnTo>
                    <a:pt x="301350" y="199389"/>
                  </a:lnTo>
                  <a:lnTo>
                    <a:pt x="351087" y="199389"/>
                  </a:lnTo>
                  <a:lnTo>
                    <a:pt x="348837" y="196850"/>
                  </a:lnTo>
                  <a:lnTo>
                    <a:pt x="343908" y="191770"/>
                  </a:lnTo>
                  <a:lnTo>
                    <a:pt x="337050" y="186689"/>
                  </a:lnTo>
                  <a:lnTo>
                    <a:pt x="329709" y="182880"/>
                  </a:lnTo>
                  <a:lnTo>
                    <a:pt x="314075" y="180339"/>
                  </a:lnTo>
                  <a:close/>
                </a:path>
                <a:path w="713105" h="416559">
                  <a:moveTo>
                    <a:pt x="478698" y="121920"/>
                  </a:moveTo>
                  <a:lnTo>
                    <a:pt x="439272" y="121920"/>
                  </a:lnTo>
                  <a:lnTo>
                    <a:pt x="443641" y="123189"/>
                  </a:lnTo>
                  <a:lnTo>
                    <a:pt x="446575" y="128270"/>
                  </a:lnTo>
                  <a:lnTo>
                    <a:pt x="469498" y="171450"/>
                  </a:lnTo>
                  <a:lnTo>
                    <a:pt x="473515" y="179070"/>
                  </a:lnTo>
                  <a:lnTo>
                    <a:pt x="477164" y="184150"/>
                  </a:lnTo>
                  <a:lnTo>
                    <a:pt x="503128" y="200660"/>
                  </a:lnTo>
                  <a:lnTo>
                    <a:pt x="508601" y="199389"/>
                  </a:lnTo>
                  <a:lnTo>
                    <a:pt x="513796" y="196850"/>
                  </a:lnTo>
                  <a:lnTo>
                    <a:pt x="519269" y="194310"/>
                  </a:lnTo>
                  <a:lnTo>
                    <a:pt x="523575" y="190500"/>
                  </a:lnTo>
                  <a:lnTo>
                    <a:pt x="529874" y="181610"/>
                  </a:lnTo>
                  <a:lnTo>
                    <a:pt x="530834" y="179070"/>
                  </a:lnTo>
                  <a:lnTo>
                    <a:pt x="515294" y="179070"/>
                  </a:lnTo>
                  <a:lnTo>
                    <a:pt x="511548" y="177800"/>
                  </a:lnTo>
                  <a:lnTo>
                    <a:pt x="509808" y="176530"/>
                  </a:lnTo>
                  <a:lnTo>
                    <a:pt x="506544" y="173989"/>
                  </a:lnTo>
                  <a:lnTo>
                    <a:pt x="504004" y="170180"/>
                  </a:lnTo>
                  <a:lnTo>
                    <a:pt x="478698" y="121920"/>
                  </a:lnTo>
                  <a:close/>
                </a:path>
                <a:path w="713105" h="416559">
                  <a:moveTo>
                    <a:pt x="563942" y="167639"/>
                  </a:moveTo>
                  <a:lnTo>
                    <a:pt x="533925" y="167639"/>
                  </a:lnTo>
                  <a:lnTo>
                    <a:pt x="540415" y="180339"/>
                  </a:lnTo>
                  <a:lnTo>
                    <a:pt x="563942" y="167639"/>
                  </a:lnTo>
                  <a:close/>
                </a:path>
                <a:path w="713105" h="416559">
                  <a:moveTo>
                    <a:pt x="530882" y="93980"/>
                  </a:moveTo>
                  <a:lnTo>
                    <a:pt x="491456" y="93980"/>
                  </a:lnTo>
                  <a:lnTo>
                    <a:pt x="495825" y="96520"/>
                  </a:lnTo>
                  <a:lnTo>
                    <a:pt x="498746" y="100330"/>
                  </a:lnTo>
                  <a:lnTo>
                    <a:pt x="528363" y="156210"/>
                  </a:lnTo>
                  <a:lnTo>
                    <a:pt x="527410" y="163830"/>
                  </a:lnTo>
                  <a:lnTo>
                    <a:pt x="526064" y="168910"/>
                  </a:lnTo>
                  <a:lnTo>
                    <a:pt x="524337" y="171450"/>
                  </a:lnTo>
                  <a:lnTo>
                    <a:pt x="523079" y="173989"/>
                  </a:lnTo>
                  <a:lnTo>
                    <a:pt x="521263" y="176530"/>
                  </a:lnTo>
                  <a:lnTo>
                    <a:pt x="518901" y="177800"/>
                  </a:lnTo>
                  <a:lnTo>
                    <a:pt x="517110" y="177800"/>
                  </a:lnTo>
                  <a:lnTo>
                    <a:pt x="515294" y="179070"/>
                  </a:lnTo>
                  <a:lnTo>
                    <a:pt x="530834" y="179070"/>
                  </a:lnTo>
                  <a:lnTo>
                    <a:pt x="532274" y="175260"/>
                  </a:lnTo>
                  <a:lnTo>
                    <a:pt x="533925" y="167639"/>
                  </a:lnTo>
                  <a:lnTo>
                    <a:pt x="563942" y="167639"/>
                  </a:lnTo>
                  <a:lnTo>
                    <a:pt x="578058" y="160020"/>
                  </a:lnTo>
                  <a:lnTo>
                    <a:pt x="577435" y="158750"/>
                  </a:lnTo>
                  <a:lnTo>
                    <a:pt x="568685" y="158750"/>
                  </a:lnTo>
                  <a:lnTo>
                    <a:pt x="564215" y="156210"/>
                  </a:lnTo>
                  <a:lnTo>
                    <a:pt x="561243" y="152400"/>
                  </a:lnTo>
                  <a:lnTo>
                    <a:pt x="557547" y="144780"/>
                  </a:lnTo>
                  <a:lnTo>
                    <a:pt x="530882" y="93980"/>
                  </a:lnTo>
                  <a:close/>
                </a:path>
                <a:path w="713105" h="416559">
                  <a:moveTo>
                    <a:pt x="419938" y="146050"/>
                  </a:moveTo>
                  <a:lnTo>
                    <a:pt x="395114" y="146050"/>
                  </a:lnTo>
                  <a:lnTo>
                    <a:pt x="401223" y="147320"/>
                  </a:lnTo>
                  <a:lnTo>
                    <a:pt x="406071" y="148589"/>
                  </a:lnTo>
                  <a:lnTo>
                    <a:pt x="411450" y="151130"/>
                  </a:lnTo>
                  <a:lnTo>
                    <a:pt x="417357" y="154939"/>
                  </a:lnTo>
                  <a:lnTo>
                    <a:pt x="423791" y="160020"/>
                  </a:lnTo>
                  <a:lnTo>
                    <a:pt x="427156" y="158750"/>
                  </a:lnTo>
                  <a:lnTo>
                    <a:pt x="419938" y="146050"/>
                  </a:lnTo>
                  <a:close/>
                </a:path>
                <a:path w="713105" h="416559">
                  <a:moveTo>
                    <a:pt x="576191" y="156210"/>
                  </a:moveTo>
                  <a:lnTo>
                    <a:pt x="571936" y="157480"/>
                  </a:lnTo>
                  <a:lnTo>
                    <a:pt x="568685" y="158750"/>
                  </a:lnTo>
                  <a:lnTo>
                    <a:pt x="577435" y="158750"/>
                  </a:lnTo>
                  <a:lnTo>
                    <a:pt x="576191" y="156210"/>
                  </a:lnTo>
                  <a:close/>
                </a:path>
                <a:path w="713105" h="416559">
                  <a:moveTo>
                    <a:pt x="567877" y="21590"/>
                  </a:moveTo>
                  <a:lnTo>
                    <a:pt x="527766" y="21590"/>
                  </a:lnTo>
                  <a:lnTo>
                    <a:pt x="532693" y="24129"/>
                  </a:lnTo>
                  <a:lnTo>
                    <a:pt x="535627" y="27940"/>
                  </a:lnTo>
                  <a:lnTo>
                    <a:pt x="589259" y="129539"/>
                  </a:lnTo>
                  <a:lnTo>
                    <a:pt x="592688" y="135889"/>
                  </a:lnTo>
                  <a:lnTo>
                    <a:pt x="594136" y="140970"/>
                  </a:lnTo>
                  <a:lnTo>
                    <a:pt x="592815" y="146050"/>
                  </a:lnTo>
                  <a:lnTo>
                    <a:pt x="590402" y="148589"/>
                  </a:lnTo>
                  <a:lnTo>
                    <a:pt x="586389" y="151130"/>
                  </a:lnTo>
                  <a:lnTo>
                    <a:pt x="588256" y="154939"/>
                  </a:lnTo>
                  <a:lnTo>
                    <a:pt x="638167" y="128270"/>
                  </a:lnTo>
                  <a:lnTo>
                    <a:pt x="637544" y="127000"/>
                  </a:lnTo>
                  <a:lnTo>
                    <a:pt x="628235" y="127000"/>
                  </a:lnTo>
                  <a:lnTo>
                    <a:pt x="623295" y="125730"/>
                  </a:lnTo>
                  <a:lnTo>
                    <a:pt x="620349" y="121920"/>
                  </a:lnTo>
                  <a:lnTo>
                    <a:pt x="616932" y="115570"/>
                  </a:lnTo>
                  <a:lnTo>
                    <a:pt x="567877" y="21590"/>
                  </a:lnTo>
                  <a:close/>
                </a:path>
                <a:path w="713105" h="416559">
                  <a:moveTo>
                    <a:pt x="636300" y="124460"/>
                  </a:moveTo>
                  <a:lnTo>
                    <a:pt x="631741" y="127000"/>
                  </a:lnTo>
                  <a:lnTo>
                    <a:pt x="637544" y="127000"/>
                  </a:lnTo>
                  <a:lnTo>
                    <a:pt x="636300" y="124460"/>
                  </a:lnTo>
                  <a:close/>
                </a:path>
                <a:path w="713105" h="416559">
                  <a:moveTo>
                    <a:pt x="467377" y="100330"/>
                  </a:moveTo>
                  <a:lnTo>
                    <a:pt x="429722" y="119380"/>
                  </a:lnTo>
                  <a:lnTo>
                    <a:pt x="431639" y="123189"/>
                  </a:lnTo>
                  <a:lnTo>
                    <a:pt x="436008" y="121920"/>
                  </a:lnTo>
                  <a:lnTo>
                    <a:pt x="478698" y="121920"/>
                  </a:lnTo>
                  <a:lnTo>
                    <a:pt x="467377" y="100330"/>
                  </a:lnTo>
                  <a:close/>
                </a:path>
                <a:path w="713105" h="416559">
                  <a:moveTo>
                    <a:pt x="654916" y="1270"/>
                  </a:moveTo>
                  <a:lnTo>
                    <a:pt x="621564" y="25400"/>
                  </a:lnTo>
                  <a:lnTo>
                    <a:pt x="616623" y="45720"/>
                  </a:lnTo>
                  <a:lnTo>
                    <a:pt x="617239" y="55879"/>
                  </a:lnTo>
                  <a:lnTo>
                    <a:pt x="636252" y="93980"/>
                  </a:lnTo>
                  <a:lnTo>
                    <a:pt x="669428" y="110489"/>
                  </a:lnTo>
                  <a:lnTo>
                    <a:pt x="679391" y="109220"/>
                  </a:lnTo>
                  <a:lnTo>
                    <a:pt x="689564" y="104139"/>
                  </a:lnTo>
                  <a:lnTo>
                    <a:pt x="697539" y="100330"/>
                  </a:lnTo>
                  <a:lnTo>
                    <a:pt x="703381" y="95250"/>
                  </a:lnTo>
                  <a:lnTo>
                    <a:pt x="707318" y="87630"/>
                  </a:lnTo>
                  <a:lnTo>
                    <a:pt x="707810" y="86360"/>
                  </a:lnTo>
                  <a:lnTo>
                    <a:pt x="681525" y="86360"/>
                  </a:lnTo>
                  <a:lnTo>
                    <a:pt x="674108" y="83820"/>
                  </a:lnTo>
                  <a:lnTo>
                    <a:pt x="667105" y="80010"/>
                  </a:lnTo>
                  <a:lnTo>
                    <a:pt x="660595" y="74930"/>
                  </a:lnTo>
                  <a:lnTo>
                    <a:pt x="654580" y="67309"/>
                  </a:lnTo>
                  <a:lnTo>
                    <a:pt x="649063" y="59690"/>
                  </a:lnTo>
                  <a:lnTo>
                    <a:pt x="661119" y="53340"/>
                  </a:lnTo>
                  <a:lnTo>
                    <a:pt x="645088" y="53340"/>
                  </a:lnTo>
                  <a:lnTo>
                    <a:pt x="643272" y="49529"/>
                  </a:lnTo>
                  <a:lnTo>
                    <a:pt x="639829" y="41909"/>
                  </a:lnTo>
                  <a:lnTo>
                    <a:pt x="637541" y="35559"/>
                  </a:lnTo>
                  <a:lnTo>
                    <a:pt x="636411" y="29209"/>
                  </a:lnTo>
                  <a:lnTo>
                    <a:pt x="636440" y="22859"/>
                  </a:lnTo>
                  <a:lnTo>
                    <a:pt x="636846" y="17779"/>
                  </a:lnTo>
                  <a:lnTo>
                    <a:pt x="638764" y="15240"/>
                  </a:lnTo>
                  <a:lnTo>
                    <a:pt x="642193" y="12700"/>
                  </a:lnTo>
                  <a:lnTo>
                    <a:pt x="644491" y="11429"/>
                  </a:lnTo>
                  <a:lnTo>
                    <a:pt x="682409" y="11429"/>
                  </a:lnTo>
                  <a:lnTo>
                    <a:pt x="678664" y="8890"/>
                  </a:lnTo>
                  <a:lnTo>
                    <a:pt x="670704" y="3809"/>
                  </a:lnTo>
                  <a:lnTo>
                    <a:pt x="654916" y="1270"/>
                  </a:lnTo>
                  <a:close/>
                </a:path>
                <a:path w="713105" h="416559">
                  <a:moveTo>
                    <a:pt x="519549" y="72389"/>
                  </a:moveTo>
                  <a:lnTo>
                    <a:pt x="481893" y="92710"/>
                  </a:lnTo>
                  <a:lnTo>
                    <a:pt x="483824" y="96520"/>
                  </a:lnTo>
                  <a:lnTo>
                    <a:pt x="488180" y="93980"/>
                  </a:lnTo>
                  <a:lnTo>
                    <a:pt x="530882" y="93980"/>
                  </a:lnTo>
                  <a:lnTo>
                    <a:pt x="519549" y="72389"/>
                  </a:lnTo>
                  <a:close/>
                </a:path>
                <a:path w="713105" h="416559">
                  <a:moveTo>
                    <a:pt x="712525" y="57150"/>
                  </a:moveTo>
                  <a:lnTo>
                    <a:pt x="707953" y="57150"/>
                  </a:lnTo>
                  <a:lnTo>
                    <a:pt x="707318" y="64770"/>
                  </a:lnTo>
                  <a:lnTo>
                    <a:pt x="705921" y="69850"/>
                  </a:lnTo>
                  <a:lnTo>
                    <a:pt x="703889" y="73660"/>
                  </a:lnTo>
                  <a:lnTo>
                    <a:pt x="701730" y="77470"/>
                  </a:lnTo>
                  <a:lnTo>
                    <a:pt x="698809" y="81280"/>
                  </a:lnTo>
                  <a:lnTo>
                    <a:pt x="688421" y="86360"/>
                  </a:lnTo>
                  <a:lnTo>
                    <a:pt x="707810" y="86360"/>
                  </a:lnTo>
                  <a:lnTo>
                    <a:pt x="709775" y="81280"/>
                  </a:lnTo>
                  <a:lnTo>
                    <a:pt x="711446" y="73660"/>
                  </a:lnTo>
                  <a:lnTo>
                    <a:pt x="712355" y="66040"/>
                  </a:lnTo>
                  <a:lnTo>
                    <a:pt x="712525" y="57150"/>
                  </a:lnTo>
                  <a:close/>
                </a:path>
                <a:path w="713105" h="416559">
                  <a:moveTo>
                    <a:pt x="682409" y="11429"/>
                  </a:moveTo>
                  <a:lnTo>
                    <a:pt x="648657" y="11429"/>
                  </a:lnTo>
                  <a:lnTo>
                    <a:pt x="652175" y="12700"/>
                  </a:lnTo>
                  <a:lnTo>
                    <a:pt x="655540" y="15240"/>
                  </a:lnTo>
                  <a:lnTo>
                    <a:pt x="658766" y="17779"/>
                  </a:lnTo>
                  <a:lnTo>
                    <a:pt x="661992" y="21590"/>
                  </a:lnTo>
                  <a:lnTo>
                    <a:pt x="666399" y="27940"/>
                  </a:lnTo>
                  <a:lnTo>
                    <a:pt x="671974" y="39370"/>
                  </a:lnTo>
                  <a:lnTo>
                    <a:pt x="645088" y="53340"/>
                  </a:lnTo>
                  <a:lnTo>
                    <a:pt x="661119" y="53340"/>
                  </a:lnTo>
                  <a:lnTo>
                    <a:pt x="699698" y="33020"/>
                  </a:lnTo>
                  <a:lnTo>
                    <a:pt x="693168" y="22859"/>
                  </a:lnTo>
                  <a:lnTo>
                    <a:pt x="686154" y="13970"/>
                  </a:lnTo>
                  <a:lnTo>
                    <a:pt x="682409" y="11429"/>
                  </a:lnTo>
                  <a:close/>
                </a:path>
                <a:path w="713105" h="416559">
                  <a:moveTo>
                    <a:pt x="556607" y="0"/>
                  </a:moveTo>
                  <a:lnTo>
                    <a:pt x="517872" y="20320"/>
                  </a:lnTo>
                  <a:lnTo>
                    <a:pt x="519790" y="24129"/>
                  </a:lnTo>
                  <a:lnTo>
                    <a:pt x="524286" y="21590"/>
                  </a:lnTo>
                  <a:lnTo>
                    <a:pt x="567877" y="21590"/>
                  </a:lnTo>
                  <a:lnTo>
                    <a:pt x="5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09407" y="1593215"/>
            <a:ext cx="1146175" cy="314189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spcBef>
                <a:spcPts val="290"/>
              </a:spcBef>
            </a:pPr>
            <a:r>
              <a:rPr dirty="0">
                <a:latin typeface="Times New Roman"/>
                <a:cs typeface="Times New Roman"/>
              </a:rPr>
              <a:t>Anteriorly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196581" y="1566673"/>
            <a:ext cx="517525" cy="1185545"/>
            <a:chOff x="6661404" y="964819"/>
            <a:chExt cx="517525" cy="1185545"/>
          </a:xfrm>
        </p:grpSpPr>
        <p:sp>
          <p:nvSpPr>
            <p:cNvPr id="29" name="object 29"/>
            <p:cNvSpPr/>
            <p:nvPr/>
          </p:nvSpPr>
          <p:spPr>
            <a:xfrm>
              <a:off x="6661404" y="964819"/>
              <a:ext cx="514350" cy="215265"/>
            </a:xfrm>
            <a:custGeom>
              <a:avLst/>
              <a:gdLst/>
              <a:ahLst/>
              <a:cxnLst/>
              <a:rect l="l" t="t" r="r" b="b"/>
              <a:pathLst>
                <a:path w="514350" h="215265">
                  <a:moveTo>
                    <a:pt x="73181" y="29560"/>
                  </a:moveTo>
                  <a:lnTo>
                    <a:pt x="68536" y="41342"/>
                  </a:lnTo>
                  <a:lnTo>
                    <a:pt x="509650" y="215264"/>
                  </a:lnTo>
                  <a:lnTo>
                    <a:pt x="514223" y="203453"/>
                  </a:lnTo>
                  <a:lnTo>
                    <a:pt x="73181" y="29560"/>
                  </a:lnTo>
                  <a:close/>
                </a:path>
                <a:path w="514350" h="215265">
                  <a:moveTo>
                    <a:pt x="84836" y="0"/>
                  </a:moveTo>
                  <a:lnTo>
                    <a:pt x="0" y="7492"/>
                  </a:lnTo>
                  <a:lnTo>
                    <a:pt x="56896" y="70865"/>
                  </a:lnTo>
                  <a:lnTo>
                    <a:pt x="68536" y="41342"/>
                  </a:lnTo>
                  <a:lnTo>
                    <a:pt x="56769" y="36702"/>
                  </a:lnTo>
                  <a:lnTo>
                    <a:pt x="61341" y="24891"/>
                  </a:lnTo>
                  <a:lnTo>
                    <a:pt x="75021" y="24891"/>
                  </a:lnTo>
                  <a:lnTo>
                    <a:pt x="84836" y="0"/>
                  </a:lnTo>
                  <a:close/>
                </a:path>
                <a:path w="514350" h="215265">
                  <a:moveTo>
                    <a:pt x="61341" y="24891"/>
                  </a:moveTo>
                  <a:lnTo>
                    <a:pt x="56769" y="36702"/>
                  </a:lnTo>
                  <a:lnTo>
                    <a:pt x="68536" y="41342"/>
                  </a:lnTo>
                  <a:lnTo>
                    <a:pt x="73181" y="29560"/>
                  </a:lnTo>
                  <a:lnTo>
                    <a:pt x="61341" y="24891"/>
                  </a:lnTo>
                  <a:close/>
                </a:path>
                <a:path w="514350" h="215265">
                  <a:moveTo>
                    <a:pt x="75021" y="24891"/>
                  </a:moveTo>
                  <a:lnTo>
                    <a:pt x="61341" y="24891"/>
                  </a:lnTo>
                  <a:lnTo>
                    <a:pt x="73181" y="29560"/>
                  </a:lnTo>
                  <a:lnTo>
                    <a:pt x="75021" y="24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42430" y="1172464"/>
              <a:ext cx="436880" cy="977900"/>
            </a:xfrm>
            <a:custGeom>
              <a:avLst/>
              <a:gdLst/>
              <a:ahLst/>
              <a:cxnLst/>
              <a:rect l="l" t="t" r="r" b="b"/>
              <a:pathLst>
                <a:path w="436879" h="977900">
                  <a:moveTo>
                    <a:pt x="0" y="892301"/>
                  </a:moveTo>
                  <a:lnTo>
                    <a:pt x="4318" y="977391"/>
                  </a:lnTo>
                  <a:lnTo>
                    <a:pt x="69723" y="922782"/>
                  </a:lnTo>
                  <a:lnTo>
                    <a:pt x="67398" y="921765"/>
                  </a:lnTo>
                  <a:lnTo>
                    <a:pt x="35560" y="921765"/>
                  </a:lnTo>
                  <a:lnTo>
                    <a:pt x="24002" y="916686"/>
                  </a:lnTo>
                  <a:lnTo>
                    <a:pt x="29102" y="905024"/>
                  </a:lnTo>
                  <a:lnTo>
                    <a:pt x="0" y="892301"/>
                  </a:lnTo>
                  <a:close/>
                </a:path>
                <a:path w="436879" h="977900">
                  <a:moveTo>
                    <a:pt x="29102" y="905024"/>
                  </a:moveTo>
                  <a:lnTo>
                    <a:pt x="24002" y="916686"/>
                  </a:lnTo>
                  <a:lnTo>
                    <a:pt x="35560" y="921765"/>
                  </a:lnTo>
                  <a:lnTo>
                    <a:pt x="40669" y="910080"/>
                  </a:lnTo>
                  <a:lnTo>
                    <a:pt x="29102" y="905024"/>
                  </a:lnTo>
                  <a:close/>
                </a:path>
                <a:path w="436879" h="977900">
                  <a:moveTo>
                    <a:pt x="40669" y="910080"/>
                  </a:moveTo>
                  <a:lnTo>
                    <a:pt x="35560" y="921765"/>
                  </a:lnTo>
                  <a:lnTo>
                    <a:pt x="67398" y="921765"/>
                  </a:lnTo>
                  <a:lnTo>
                    <a:pt x="40669" y="910080"/>
                  </a:lnTo>
                  <a:close/>
                </a:path>
                <a:path w="436879" h="977900">
                  <a:moveTo>
                    <a:pt x="424815" y="0"/>
                  </a:moveTo>
                  <a:lnTo>
                    <a:pt x="29102" y="905024"/>
                  </a:lnTo>
                  <a:lnTo>
                    <a:pt x="40669" y="910080"/>
                  </a:lnTo>
                  <a:lnTo>
                    <a:pt x="436372" y="5080"/>
                  </a:lnTo>
                  <a:lnTo>
                    <a:pt x="424815" y="0"/>
                  </a:lnTo>
                  <a:close/>
                </a:path>
              </a:pathLst>
            </a:custGeom>
            <a:solidFill>
              <a:srgbClr val="F69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166035" y="258048"/>
            <a:ext cx="8311896" cy="6201410"/>
            <a:chOff x="647700" y="0"/>
            <a:chExt cx="8510270" cy="62014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1523999"/>
              <a:ext cx="7144200" cy="46647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91761" y="762"/>
              <a:ext cx="4953000" cy="1438910"/>
            </a:xfrm>
            <a:custGeom>
              <a:avLst/>
              <a:gdLst/>
              <a:ahLst/>
              <a:cxnLst/>
              <a:rect l="l" t="t" r="r" b="b"/>
              <a:pathLst>
                <a:path w="4953000" h="1438910">
                  <a:moveTo>
                    <a:pt x="0" y="1438656"/>
                  </a:moveTo>
                  <a:lnTo>
                    <a:pt x="4952999" y="1438656"/>
                  </a:lnTo>
                  <a:lnTo>
                    <a:pt x="4952999" y="0"/>
                  </a:lnTo>
                  <a:lnTo>
                    <a:pt x="0" y="0"/>
                  </a:lnTo>
                  <a:lnTo>
                    <a:pt x="0" y="1438656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35042" y="355153"/>
            <a:ext cx="4710430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424180" algn="ctr">
              <a:spcBef>
                <a:spcPts val="100"/>
              </a:spcBef>
            </a:pPr>
            <a:r>
              <a:rPr sz="1200" b="1" spc="45" dirty="0">
                <a:latin typeface="Times New Roman"/>
                <a:cs typeface="Times New Roman"/>
              </a:rPr>
              <a:t>to</a:t>
            </a:r>
            <a:r>
              <a:rPr sz="1200" b="1" spc="204" dirty="0">
                <a:latin typeface="Times New Roman"/>
                <a:cs typeface="Times New Roman"/>
              </a:rPr>
              <a:t> </a:t>
            </a:r>
            <a:r>
              <a:rPr sz="1200" b="1" spc="65" dirty="0">
                <a:latin typeface="Times New Roman"/>
                <a:cs typeface="Times New Roman"/>
              </a:rPr>
              <a:t>the</a:t>
            </a:r>
            <a:r>
              <a:rPr sz="1200" b="1" spc="245" dirty="0">
                <a:latin typeface="Times New Roman"/>
                <a:cs typeface="Times New Roman"/>
              </a:rPr>
              <a:t> </a:t>
            </a:r>
            <a:r>
              <a:rPr sz="1200" b="1" spc="65" dirty="0">
                <a:latin typeface="Times New Roman"/>
                <a:cs typeface="Times New Roman"/>
              </a:rPr>
              <a:t>femoral</a:t>
            </a:r>
            <a:r>
              <a:rPr sz="1200" b="1" spc="190" dirty="0">
                <a:latin typeface="Times New Roman"/>
                <a:cs typeface="Times New Roman"/>
              </a:rPr>
              <a:t> </a:t>
            </a:r>
            <a:r>
              <a:rPr sz="1200" b="1" spc="80" dirty="0">
                <a:latin typeface="Times New Roman"/>
                <a:cs typeface="Times New Roman"/>
              </a:rPr>
              <a:t>neck</a:t>
            </a:r>
            <a:r>
              <a:rPr sz="1200" b="1" spc="27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about</a:t>
            </a:r>
            <a:r>
              <a:rPr sz="1200" b="1" spc="110" dirty="0">
                <a:latin typeface="Times New Roman"/>
                <a:cs typeface="Times New Roman"/>
              </a:rPr>
              <a:t> </a:t>
            </a:r>
            <a:r>
              <a:rPr sz="1200" b="1" spc="100" dirty="0">
                <a:latin typeface="Times New Roman"/>
                <a:cs typeface="Times New Roman"/>
              </a:rPr>
              <a:t>0.5</a:t>
            </a:r>
            <a:r>
              <a:rPr sz="1200" b="1" spc="320" dirty="0">
                <a:latin typeface="Times New Roman"/>
                <a:cs typeface="Times New Roman"/>
              </a:rPr>
              <a:t> </a:t>
            </a:r>
            <a:r>
              <a:rPr sz="1200" b="1" spc="15" dirty="0">
                <a:latin typeface="Times New Roman"/>
                <a:cs typeface="Times New Roman"/>
              </a:rPr>
              <a:t>in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b="1" spc="70" dirty="0">
                <a:latin typeface="Times New Roman"/>
                <a:cs typeface="Times New Roman"/>
              </a:rPr>
              <a:t>(12mm)</a:t>
            </a:r>
            <a:r>
              <a:rPr sz="1200" b="1" spc="180" dirty="0">
                <a:latin typeface="Times New Roman"/>
                <a:cs typeface="Times New Roman"/>
              </a:rPr>
              <a:t> </a:t>
            </a:r>
            <a:r>
              <a:rPr sz="1200" b="1" spc="35" dirty="0">
                <a:latin typeface="Times New Roman"/>
                <a:cs typeface="Times New Roman"/>
              </a:rPr>
              <a:t>from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spc="65" dirty="0">
                <a:latin typeface="Times New Roman"/>
                <a:cs typeface="Times New Roman"/>
              </a:rPr>
              <a:t>the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trochanteric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crest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12065" marR="5080" algn="ctr"/>
            <a:r>
              <a:rPr sz="1200" b="1" spc="30" dirty="0">
                <a:latin typeface="Times New Roman"/>
                <a:cs typeface="Times New Roman"/>
              </a:rPr>
              <a:t>From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spc="65" dirty="0">
                <a:latin typeface="Times New Roman"/>
                <a:cs typeface="Times New Roman"/>
              </a:rPr>
              <a:t>this</a:t>
            </a:r>
            <a:r>
              <a:rPr sz="1200" b="1" spc="17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distal</a:t>
            </a:r>
            <a:r>
              <a:rPr sz="1200" b="1" spc="190" dirty="0">
                <a:latin typeface="Times New Roman"/>
                <a:cs typeface="Times New Roman"/>
              </a:rPr>
              <a:t> </a:t>
            </a:r>
            <a:r>
              <a:rPr sz="1200" b="1" spc="60" dirty="0">
                <a:latin typeface="Times New Roman"/>
                <a:cs typeface="Times New Roman"/>
              </a:rPr>
              <a:t>attachment,</a:t>
            </a:r>
            <a:r>
              <a:rPr sz="1200" b="1" spc="245" dirty="0">
                <a:latin typeface="Times New Roman"/>
                <a:cs typeface="Times New Roman"/>
              </a:rPr>
              <a:t> </a:t>
            </a:r>
            <a:r>
              <a:rPr sz="1200" b="1" spc="70" dirty="0">
                <a:latin typeface="Times New Roman"/>
                <a:cs typeface="Times New Roman"/>
              </a:rPr>
              <a:t>capsular</a:t>
            </a:r>
            <a:r>
              <a:rPr sz="1200" b="1" spc="114" dirty="0">
                <a:latin typeface="Times New Roman"/>
                <a:cs typeface="Times New Roman"/>
              </a:rPr>
              <a:t> </a:t>
            </a:r>
            <a:r>
              <a:rPr sz="1200" b="1" spc="70" dirty="0">
                <a:latin typeface="Times New Roman"/>
                <a:cs typeface="Times New Roman"/>
              </a:rPr>
              <a:t>fibres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are </a:t>
            </a:r>
            <a:r>
              <a:rPr sz="1200" b="1" spc="260" dirty="0">
                <a:latin typeface="Times New Roman"/>
                <a:cs typeface="Times New Roman"/>
              </a:rPr>
              <a:t> </a:t>
            </a:r>
            <a:r>
              <a:rPr sz="1200" b="1" spc="90" dirty="0">
                <a:latin typeface="Times New Roman"/>
                <a:cs typeface="Times New Roman"/>
              </a:rPr>
              <a:t>reflected</a:t>
            </a:r>
            <a:r>
              <a:rPr sz="1200" b="1" spc="295" dirty="0">
                <a:latin typeface="Times New Roman"/>
                <a:cs typeface="Times New Roman"/>
              </a:rPr>
              <a:t> </a:t>
            </a:r>
            <a:r>
              <a:rPr sz="1200" b="1" spc="40" dirty="0">
                <a:latin typeface="Times New Roman"/>
                <a:cs typeface="Times New Roman"/>
              </a:rPr>
              <a:t>on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45" dirty="0">
                <a:latin typeface="Times New Roman"/>
                <a:cs typeface="Times New Roman"/>
              </a:rPr>
              <a:t>to</a:t>
            </a:r>
            <a:r>
              <a:rPr sz="1200" b="1" spc="200" dirty="0">
                <a:latin typeface="Times New Roman"/>
                <a:cs typeface="Times New Roman"/>
              </a:rPr>
              <a:t> </a:t>
            </a:r>
            <a:r>
              <a:rPr sz="1200" b="1" spc="70" dirty="0">
                <a:latin typeface="Times New Roman"/>
                <a:cs typeface="Times New Roman"/>
              </a:rPr>
              <a:t>the</a:t>
            </a:r>
            <a:r>
              <a:rPr sz="1200" b="1" spc="29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femoral</a:t>
            </a:r>
            <a:endParaRPr sz="1200" dirty="0">
              <a:latin typeface="Times New Roman"/>
              <a:cs typeface="Times New Roman"/>
            </a:endParaRPr>
          </a:p>
          <a:p>
            <a:pPr marL="73660" marR="48260" algn="ctr">
              <a:lnSpc>
                <a:spcPts val="1370"/>
              </a:lnSpc>
              <a:spcBef>
                <a:spcPts val="30"/>
              </a:spcBef>
            </a:pPr>
            <a:r>
              <a:rPr sz="1200" b="1" spc="85" dirty="0">
                <a:latin typeface="Times New Roman"/>
                <a:cs typeface="Times New Roman"/>
              </a:rPr>
              <a:t>neck</a:t>
            </a:r>
            <a:r>
              <a:rPr sz="1200" b="1" spc="265" dirty="0">
                <a:latin typeface="Times New Roman"/>
                <a:cs typeface="Times New Roman"/>
              </a:rPr>
              <a:t> </a:t>
            </a:r>
            <a:r>
              <a:rPr sz="1200" b="1" spc="80" dirty="0">
                <a:latin typeface="Times New Roman"/>
                <a:cs typeface="Times New Roman"/>
              </a:rPr>
              <a:t>as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200" b="1" i="1" spc="-50" dirty="0">
                <a:latin typeface="Cambria"/>
                <a:cs typeface="Cambria"/>
              </a:rPr>
              <a:t>retinacula</a:t>
            </a:r>
            <a:r>
              <a:rPr sz="1200" b="1" i="1" spc="105" dirty="0">
                <a:latin typeface="Cambria"/>
                <a:cs typeface="Cambria"/>
              </a:rPr>
              <a:t> </a:t>
            </a:r>
            <a:r>
              <a:rPr sz="1200" b="1" i="1" spc="-20" dirty="0">
                <a:latin typeface="Cambria"/>
                <a:cs typeface="Cambria"/>
              </a:rPr>
              <a:t>andprovide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5" dirty="0">
                <a:latin typeface="Cambria"/>
                <a:cs typeface="Cambria"/>
              </a:rPr>
              <a:t>one</a:t>
            </a:r>
            <a:r>
              <a:rPr sz="1200" b="1" i="1" spc="55" dirty="0">
                <a:latin typeface="Cambria"/>
                <a:cs typeface="Cambria"/>
              </a:rPr>
              <a:t> </a:t>
            </a:r>
            <a:r>
              <a:rPr sz="1200" b="1" i="1" spc="-50" dirty="0">
                <a:latin typeface="Cambria"/>
                <a:cs typeface="Cambria"/>
              </a:rPr>
              <a:t>pathway</a:t>
            </a:r>
            <a:r>
              <a:rPr sz="1200" b="1" i="1" spc="-11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for</a:t>
            </a:r>
            <a:r>
              <a:rPr sz="1200" b="1" i="1" spc="20" dirty="0">
                <a:latin typeface="Cambria"/>
                <a:cs typeface="Cambria"/>
              </a:rPr>
              <a:t> </a:t>
            </a:r>
            <a:r>
              <a:rPr sz="1200" b="1" i="1" spc="-15" dirty="0">
                <a:latin typeface="Cambria"/>
                <a:cs typeface="Cambria"/>
              </a:rPr>
              <a:t>the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blood</a:t>
            </a:r>
            <a:r>
              <a:rPr sz="1200" b="1" i="1" spc="-5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supply</a:t>
            </a:r>
            <a:r>
              <a:rPr sz="1200" b="1" i="1" spc="-25" dirty="0">
                <a:latin typeface="Cambria"/>
                <a:cs typeface="Cambria"/>
              </a:rPr>
              <a:t> to </a:t>
            </a:r>
            <a:r>
              <a:rPr sz="1200" b="1" i="1" spc="-250" dirty="0">
                <a:latin typeface="Cambria"/>
                <a:cs typeface="Cambria"/>
              </a:rPr>
              <a:t> </a:t>
            </a:r>
            <a:r>
              <a:rPr sz="1200" b="1" i="1" spc="-15" dirty="0">
                <a:latin typeface="Cambria"/>
                <a:cs typeface="Cambria"/>
              </a:rPr>
              <a:t>the</a:t>
            </a:r>
            <a:endParaRPr sz="1200" dirty="0">
              <a:latin typeface="Cambria"/>
              <a:cs typeface="Cambria"/>
            </a:endParaRPr>
          </a:p>
          <a:p>
            <a:pPr marL="1270" algn="ctr">
              <a:spcBef>
                <a:spcPts val="600"/>
              </a:spcBef>
            </a:pPr>
            <a:r>
              <a:rPr sz="1200" b="1" spc="55" dirty="0">
                <a:latin typeface="Times New Roman"/>
                <a:cs typeface="Times New Roman"/>
              </a:rPr>
              <a:t>femoral</a:t>
            </a:r>
            <a:r>
              <a:rPr sz="1200" b="1" spc="85" dirty="0">
                <a:latin typeface="Times New Roman"/>
                <a:cs typeface="Times New Roman"/>
              </a:rPr>
              <a:t> </a:t>
            </a:r>
            <a:r>
              <a:rPr sz="1200" b="1" spc="65" dirty="0">
                <a:latin typeface="Times New Roman"/>
                <a:cs typeface="Times New Roman"/>
              </a:rPr>
              <a:t>head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02753" y="1729740"/>
            <a:ext cx="2364105" cy="3010535"/>
            <a:chOff x="6778752" y="1729739"/>
            <a:chExt cx="2364105" cy="30105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752" y="1729739"/>
              <a:ext cx="2180844" cy="7818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30846" y="4173473"/>
              <a:ext cx="1598930" cy="553720"/>
            </a:xfrm>
            <a:custGeom>
              <a:avLst/>
              <a:gdLst/>
              <a:ahLst/>
              <a:cxnLst/>
              <a:rect l="l" t="t" r="r" b="b"/>
              <a:pathLst>
                <a:path w="1598929" h="553720">
                  <a:moveTo>
                    <a:pt x="1598676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598676" y="553212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30846" y="4173473"/>
              <a:ext cx="1598930" cy="553720"/>
            </a:xfrm>
            <a:custGeom>
              <a:avLst/>
              <a:gdLst/>
              <a:ahLst/>
              <a:cxnLst/>
              <a:rect l="l" t="t" r="r" b="b"/>
              <a:pathLst>
                <a:path w="1598929" h="553720">
                  <a:moveTo>
                    <a:pt x="0" y="553212"/>
                  </a:moveTo>
                  <a:lnTo>
                    <a:pt x="1598676" y="553212"/>
                  </a:lnTo>
                  <a:lnTo>
                    <a:pt x="1598676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25907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195055" y="3201161"/>
            <a:ext cx="1320165" cy="852156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5885" marR="79375" indent="1270" algn="ctr">
              <a:lnSpc>
                <a:spcPts val="2160"/>
              </a:lnSpc>
              <a:spcBef>
                <a:spcPts val="45"/>
              </a:spcBef>
            </a:pPr>
            <a:r>
              <a:rPr spc="105" dirty="0">
                <a:latin typeface="Cambria"/>
                <a:cs typeface="Cambria"/>
              </a:rPr>
              <a:t>Part</a:t>
            </a:r>
            <a:r>
              <a:rPr spc="55" dirty="0">
                <a:latin typeface="Cambria"/>
                <a:cs typeface="Cambria"/>
              </a:rPr>
              <a:t> </a:t>
            </a:r>
            <a:r>
              <a:rPr spc="-5" dirty="0">
                <a:latin typeface="Cambria"/>
                <a:cs typeface="Cambria"/>
              </a:rPr>
              <a:t>of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the </a:t>
            </a:r>
            <a:r>
              <a:rPr spc="-385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neck </a:t>
            </a:r>
            <a:r>
              <a:rPr spc="65" dirty="0">
                <a:latin typeface="Cambria"/>
                <a:cs typeface="Cambria"/>
              </a:rPr>
              <a:t> </a:t>
            </a:r>
            <a:r>
              <a:rPr spc="5" dirty="0">
                <a:latin typeface="Cambria"/>
                <a:cs typeface="Cambria"/>
              </a:rPr>
              <a:t>po</a:t>
            </a:r>
            <a:r>
              <a:rPr dirty="0">
                <a:latin typeface="Cambria"/>
                <a:cs typeface="Cambria"/>
              </a:rPr>
              <a:t>s</a:t>
            </a:r>
            <a:r>
              <a:rPr spc="40" dirty="0">
                <a:latin typeface="Cambria"/>
                <a:cs typeface="Cambria"/>
              </a:rPr>
              <a:t>teriorly</a:t>
            </a:r>
            <a:endParaRPr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6623" y="4157295"/>
            <a:ext cx="1607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spc="60" dirty="0">
                <a:latin typeface="Cambria"/>
                <a:cs typeface="Cambria"/>
              </a:rPr>
              <a:t>is</a:t>
            </a:r>
            <a:endParaRPr>
              <a:latin typeface="Cambria"/>
              <a:cs typeface="Cambria"/>
            </a:endParaRPr>
          </a:p>
          <a:p>
            <a:pPr algn="ctr">
              <a:spcBef>
                <a:spcPts val="5"/>
              </a:spcBef>
            </a:pPr>
            <a:r>
              <a:rPr spc="75" dirty="0">
                <a:latin typeface="Cambria"/>
                <a:cs typeface="Cambria"/>
              </a:rPr>
              <a:t>extra</a:t>
            </a:r>
            <a:r>
              <a:rPr spc="-85" dirty="0">
                <a:latin typeface="Cambria"/>
                <a:cs typeface="Cambria"/>
              </a:rPr>
              <a:t> </a:t>
            </a:r>
            <a:r>
              <a:rPr spc="60" dirty="0">
                <a:latin typeface="Cambria"/>
                <a:cs typeface="Cambria"/>
              </a:rPr>
              <a:t>-capsular</a:t>
            </a:r>
            <a:endParaRPr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63984" y="215901"/>
            <a:ext cx="9117965" cy="6249035"/>
            <a:chOff x="39983" y="215900"/>
            <a:chExt cx="9117965" cy="6249035"/>
          </a:xfrm>
        </p:grpSpPr>
        <p:sp>
          <p:nvSpPr>
            <p:cNvPr id="15" name="object 15"/>
            <p:cNvSpPr/>
            <p:nvPr/>
          </p:nvSpPr>
          <p:spPr>
            <a:xfrm>
              <a:off x="52683" y="228600"/>
              <a:ext cx="3938904" cy="1367790"/>
            </a:xfrm>
            <a:custGeom>
              <a:avLst/>
              <a:gdLst/>
              <a:ahLst/>
              <a:cxnLst/>
              <a:rect l="l" t="t" r="r" b="b"/>
              <a:pathLst>
                <a:path w="3938904" h="1367790">
                  <a:moveTo>
                    <a:pt x="3816498" y="0"/>
                  </a:moveTo>
                  <a:lnTo>
                    <a:pt x="0" y="732536"/>
                  </a:lnTo>
                  <a:lnTo>
                    <a:pt x="121827" y="1367282"/>
                  </a:lnTo>
                  <a:lnTo>
                    <a:pt x="3938418" y="634746"/>
                  </a:lnTo>
                  <a:lnTo>
                    <a:pt x="3816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83" y="228600"/>
              <a:ext cx="3938904" cy="1367790"/>
            </a:xfrm>
            <a:custGeom>
              <a:avLst/>
              <a:gdLst/>
              <a:ahLst/>
              <a:cxnLst/>
              <a:rect l="l" t="t" r="r" b="b"/>
              <a:pathLst>
                <a:path w="3938904" h="1367790">
                  <a:moveTo>
                    <a:pt x="0" y="732536"/>
                  </a:moveTo>
                  <a:lnTo>
                    <a:pt x="3816498" y="0"/>
                  </a:lnTo>
                  <a:lnTo>
                    <a:pt x="3938418" y="634746"/>
                  </a:lnTo>
                  <a:lnTo>
                    <a:pt x="121827" y="1367282"/>
                  </a:lnTo>
                  <a:lnTo>
                    <a:pt x="0" y="732536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918" y="401320"/>
              <a:ext cx="3490150" cy="8350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2804" y="3777996"/>
              <a:ext cx="1156716" cy="91897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05599" y="4030979"/>
              <a:ext cx="846455" cy="608330"/>
            </a:xfrm>
            <a:custGeom>
              <a:avLst/>
              <a:gdLst/>
              <a:ahLst/>
              <a:cxnLst/>
              <a:rect l="l" t="t" r="r" b="b"/>
              <a:pathLst>
                <a:path w="846454" h="608329">
                  <a:moveTo>
                    <a:pt x="209145" y="99812"/>
                  </a:moveTo>
                  <a:lnTo>
                    <a:pt x="165437" y="162282"/>
                  </a:lnTo>
                  <a:lnTo>
                    <a:pt x="802640" y="607949"/>
                  </a:lnTo>
                  <a:lnTo>
                    <a:pt x="846327" y="545465"/>
                  </a:lnTo>
                  <a:lnTo>
                    <a:pt x="209145" y="99812"/>
                  </a:lnTo>
                  <a:close/>
                </a:path>
                <a:path w="846454" h="608329">
                  <a:moveTo>
                    <a:pt x="0" y="0"/>
                  </a:moveTo>
                  <a:lnTo>
                    <a:pt x="121793" y="224663"/>
                  </a:lnTo>
                  <a:lnTo>
                    <a:pt x="165437" y="162282"/>
                  </a:lnTo>
                  <a:lnTo>
                    <a:pt x="134239" y="140462"/>
                  </a:lnTo>
                  <a:lnTo>
                    <a:pt x="177926" y="77978"/>
                  </a:lnTo>
                  <a:lnTo>
                    <a:pt x="224422" y="77978"/>
                  </a:lnTo>
                  <a:lnTo>
                    <a:pt x="252856" y="37338"/>
                  </a:lnTo>
                  <a:lnTo>
                    <a:pt x="0" y="0"/>
                  </a:lnTo>
                  <a:close/>
                </a:path>
                <a:path w="846454" h="608329">
                  <a:moveTo>
                    <a:pt x="177926" y="77978"/>
                  </a:moveTo>
                  <a:lnTo>
                    <a:pt x="134239" y="140462"/>
                  </a:lnTo>
                  <a:lnTo>
                    <a:pt x="165437" y="162282"/>
                  </a:lnTo>
                  <a:lnTo>
                    <a:pt x="209145" y="99812"/>
                  </a:lnTo>
                  <a:lnTo>
                    <a:pt x="177926" y="77978"/>
                  </a:lnTo>
                  <a:close/>
                </a:path>
                <a:path w="846454" h="608329">
                  <a:moveTo>
                    <a:pt x="224422" y="77978"/>
                  </a:moveTo>
                  <a:lnTo>
                    <a:pt x="177926" y="77978"/>
                  </a:lnTo>
                  <a:lnTo>
                    <a:pt x="209145" y="99812"/>
                  </a:lnTo>
                  <a:lnTo>
                    <a:pt x="224422" y="77978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77049" y="1453133"/>
              <a:ext cx="485140" cy="556260"/>
            </a:xfrm>
            <a:custGeom>
              <a:avLst/>
              <a:gdLst/>
              <a:ahLst/>
              <a:cxnLst/>
              <a:rect l="l" t="t" r="r" b="b"/>
              <a:pathLst>
                <a:path w="485140" h="556260">
                  <a:moveTo>
                    <a:pt x="363474" y="0"/>
                  </a:moveTo>
                  <a:lnTo>
                    <a:pt x="121157" y="0"/>
                  </a:lnTo>
                  <a:lnTo>
                    <a:pt x="121157" y="313943"/>
                  </a:lnTo>
                  <a:lnTo>
                    <a:pt x="0" y="313943"/>
                  </a:lnTo>
                  <a:lnTo>
                    <a:pt x="242316" y="556260"/>
                  </a:lnTo>
                  <a:lnTo>
                    <a:pt x="484631" y="313943"/>
                  </a:lnTo>
                  <a:lnTo>
                    <a:pt x="363474" y="313943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77049" y="1453133"/>
              <a:ext cx="485140" cy="556260"/>
            </a:xfrm>
            <a:custGeom>
              <a:avLst/>
              <a:gdLst/>
              <a:ahLst/>
              <a:cxnLst/>
              <a:rect l="l" t="t" r="r" b="b"/>
              <a:pathLst>
                <a:path w="485140" h="556260">
                  <a:moveTo>
                    <a:pt x="0" y="313943"/>
                  </a:moveTo>
                  <a:lnTo>
                    <a:pt x="121157" y="313943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313943"/>
                  </a:lnTo>
                  <a:lnTo>
                    <a:pt x="484631" y="313943"/>
                  </a:lnTo>
                  <a:lnTo>
                    <a:pt x="242316" y="556260"/>
                  </a:lnTo>
                  <a:lnTo>
                    <a:pt x="0" y="31394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4037" y="2362961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40" h="609600">
                  <a:moveTo>
                    <a:pt x="363473" y="0"/>
                  </a:moveTo>
                  <a:lnTo>
                    <a:pt x="121157" y="0"/>
                  </a:lnTo>
                  <a:lnTo>
                    <a:pt x="121157" y="367284"/>
                  </a:lnTo>
                  <a:lnTo>
                    <a:pt x="0" y="367284"/>
                  </a:lnTo>
                  <a:lnTo>
                    <a:pt x="242315" y="609600"/>
                  </a:lnTo>
                  <a:lnTo>
                    <a:pt x="484631" y="367284"/>
                  </a:lnTo>
                  <a:lnTo>
                    <a:pt x="363473" y="367284"/>
                  </a:lnTo>
                  <a:lnTo>
                    <a:pt x="363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24037" y="2362961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40" h="609600">
                  <a:moveTo>
                    <a:pt x="0" y="367284"/>
                  </a:moveTo>
                  <a:lnTo>
                    <a:pt x="121157" y="367284"/>
                  </a:lnTo>
                  <a:lnTo>
                    <a:pt x="121157" y="0"/>
                  </a:lnTo>
                  <a:lnTo>
                    <a:pt x="363473" y="0"/>
                  </a:lnTo>
                  <a:lnTo>
                    <a:pt x="363473" y="367284"/>
                  </a:lnTo>
                  <a:lnTo>
                    <a:pt x="484631" y="367284"/>
                  </a:lnTo>
                  <a:lnTo>
                    <a:pt x="242315" y="609600"/>
                  </a:lnTo>
                  <a:lnTo>
                    <a:pt x="0" y="36728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88630" y="4773929"/>
              <a:ext cx="485140" cy="445134"/>
            </a:xfrm>
            <a:custGeom>
              <a:avLst/>
              <a:gdLst/>
              <a:ahLst/>
              <a:cxnLst/>
              <a:rect l="l" t="t" r="r" b="b"/>
              <a:pathLst>
                <a:path w="485140" h="445135">
                  <a:moveTo>
                    <a:pt x="363474" y="0"/>
                  </a:moveTo>
                  <a:lnTo>
                    <a:pt x="121158" y="0"/>
                  </a:lnTo>
                  <a:lnTo>
                    <a:pt x="121158" y="222504"/>
                  </a:lnTo>
                  <a:lnTo>
                    <a:pt x="0" y="222504"/>
                  </a:lnTo>
                  <a:lnTo>
                    <a:pt x="242316" y="445008"/>
                  </a:lnTo>
                  <a:lnTo>
                    <a:pt x="484631" y="222504"/>
                  </a:lnTo>
                  <a:lnTo>
                    <a:pt x="363474" y="22250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88630" y="4773929"/>
              <a:ext cx="485140" cy="445134"/>
            </a:xfrm>
            <a:custGeom>
              <a:avLst/>
              <a:gdLst/>
              <a:ahLst/>
              <a:cxnLst/>
              <a:rect l="l" t="t" r="r" b="b"/>
              <a:pathLst>
                <a:path w="485140" h="445135">
                  <a:moveTo>
                    <a:pt x="0" y="222504"/>
                  </a:moveTo>
                  <a:lnTo>
                    <a:pt x="121158" y="222504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222504"/>
                  </a:lnTo>
                  <a:lnTo>
                    <a:pt x="484631" y="222504"/>
                  </a:lnTo>
                  <a:lnTo>
                    <a:pt x="242316" y="445008"/>
                  </a:lnTo>
                  <a:lnTo>
                    <a:pt x="0" y="22250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1762" y="5805678"/>
              <a:ext cx="4953000" cy="646430"/>
            </a:xfrm>
            <a:custGeom>
              <a:avLst/>
              <a:gdLst/>
              <a:ahLst/>
              <a:cxnLst/>
              <a:rect l="l" t="t" r="r" b="b"/>
              <a:pathLst>
                <a:path w="4953000" h="646429">
                  <a:moveTo>
                    <a:pt x="4952999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4952999" y="646176"/>
                  </a:lnTo>
                  <a:lnTo>
                    <a:pt x="4952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91762" y="5805678"/>
              <a:ext cx="4953000" cy="646430"/>
            </a:xfrm>
            <a:custGeom>
              <a:avLst/>
              <a:gdLst/>
              <a:ahLst/>
              <a:cxnLst/>
              <a:rect l="l" t="t" r="r" b="b"/>
              <a:pathLst>
                <a:path w="4953000" h="646429">
                  <a:moveTo>
                    <a:pt x="0" y="646176"/>
                  </a:moveTo>
                  <a:lnTo>
                    <a:pt x="4952999" y="646176"/>
                  </a:lnTo>
                  <a:lnTo>
                    <a:pt x="4952999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819395" y="5831535"/>
            <a:ext cx="474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255" marR="5080" indent="-63119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Therefore,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fracture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neck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could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classified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intracapsular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extracapsular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97424" y="483108"/>
            <a:ext cx="635635" cy="407034"/>
            <a:chOff x="3773423" y="483108"/>
            <a:chExt cx="635635" cy="407034"/>
          </a:xfrm>
        </p:grpSpPr>
        <p:sp>
          <p:nvSpPr>
            <p:cNvPr id="30" name="object 30"/>
            <p:cNvSpPr/>
            <p:nvPr/>
          </p:nvSpPr>
          <p:spPr>
            <a:xfrm>
              <a:off x="3786377" y="496062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419100" y="0"/>
                  </a:moveTo>
                  <a:lnTo>
                    <a:pt x="419100" y="76835"/>
                  </a:lnTo>
                  <a:lnTo>
                    <a:pt x="0" y="76835"/>
                  </a:lnTo>
                  <a:lnTo>
                    <a:pt x="0" y="304164"/>
                  </a:lnTo>
                  <a:lnTo>
                    <a:pt x="419100" y="304164"/>
                  </a:lnTo>
                  <a:lnTo>
                    <a:pt x="419100" y="381000"/>
                  </a:lnTo>
                  <a:lnTo>
                    <a:pt x="609600" y="1905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86377" y="496062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76835"/>
                  </a:moveTo>
                  <a:lnTo>
                    <a:pt x="419100" y="76835"/>
                  </a:lnTo>
                  <a:lnTo>
                    <a:pt x="419100" y="0"/>
                  </a:lnTo>
                  <a:lnTo>
                    <a:pt x="609600" y="190500"/>
                  </a:lnTo>
                  <a:lnTo>
                    <a:pt x="419100" y="381000"/>
                  </a:lnTo>
                  <a:lnTo>
                    <a:pt x="419100" y="304164"/>
                  </a:lnTo>
                  <a:lnTo>
                    <a:pt x="0" y="304164"/>
                  </a:lnTo>
                  <a:lnTo>
                    <a:pt x="0" y="76835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9569" y="1066800"/>
            <a:ext cx="8826032" cy="5196840"/>
            <a:chOff x="165569" y="0"/>
            <a:chExt cx="8559800" cy="6263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399" y="0"/>
              <a:ext cx="6286500" cy="601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919" y="228600"/>
              <a:ext cx="3430270" cy="958850"/>
            </a:xfrm>
            <a:custGeom>
              <a:avLst/>
              <a:gdLst/>
              <a:ahLst/>
              <a:cxnLst/>
              <a:rect l="l" t="t" r="r" b="b"/>
              <a:pathLst>
                <a:path w="3430270" h="958850">
                  <a:moveTo>
                    <a:pt x="3369856" y="0"/>
                  </a:moveTo>
                  <a:lnTo>
                    <a:pt x="0" y="314960"/>
                  </a:lnTo>
                  <a:lnTo>
                    <a:pt x="60159" y="958596"/>
                  </a:lnTo>
                  <a:lnTo>
                    <a:pt x="3430054" y="643636"/>
                  </a:lnTo>
                  <a:lnTo>
                    <a:pt x="3369856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919" y="228600"/>
              <a:ext cx="3430270" cy="958850"/>
            </a:xfrm>
            <a:custGeom>
              <a:avLst/>
              <a:gdLst/>
              <a:ahLst/>
              <a:cxnLst/>
              <a:rect l="l" t="t" r="r" b="b"/>
              <a:pathLst>
                <a:path w="3430270" h="958850">
                  <a:moveTo>
                    <a:pt x="0" y="314960"/>
                  </a:moveTo>
                  <a:lnTo>
                    <a:pt x="3369856" y="0"/>
                  </a:lnTo>
                  <a:lnTo>
                    <a:pt x="3430054" y="643636"/>
                  </a:lnTo>
                  <a:lnTo>
                    <a:pt x="60159" y="958596"/>
                  </a:lnTo>
                  <a:lnTo>
                    <a:pt x="0" y="314960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816" y="619505"/>
              <a:ext cx="99071" cy="164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9117" y="401320"/>
              <a:ext cx="1250949" cy="2245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196" y="466216"/>
              <a:ext cx="1621124" cy="5327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86889" y="696722"/>
              <a:ext cx="555625" cy="238760"/>
            </a:xfrm>
            <a:custGeom>
              <a:avLst/>
              <a:gdLst/>
              <a:ahLst/>
              <a:cxnLst/>
              <a:rect l="l" t="t" r="r" b="b"/>
              <a:pathLst>
                <a:path w="555625" h="238759">
                  <a:moveTo>
                    <a:pt x="35610" y="26035"/>
                  </a:moveTo>
                  <a:lnTo>
                    <a:pt x="30657" y="26542"/>
                  </a:lnTo>
                  <a:lnTo>
                    <a:pt x="25577" y="26924"/>
                  </a:lnTo>
                  <a:lnTo>
                    <a:pt x="21513" y="29210"/>
                  </a:lnTo>
                  <a:lnTo>
                    <a:pt x="18211" y="33019"/>
                  </a:lnTo>
                  <a:lnTo>
                    <a:pt x="15036" y="36829"/>
                  </a:lnTo>
                  <a:lnTo>
                    <a:pt x="13639" y="41275"/>
                  </a:lnTo>
                  <a:lnTo>
                    <a:pt x="14147" y="46354"/>
                  </a:lnTo>
                  <a:lnTo>
                    <a:pt x="14528" y="51435"/>
                  </a:lnTo>
                  <a:lnTo>
                    <a:pt x="16687" y="55499"/>
                  </a:lnTo>
                  <a:lnTo>
                    <a:pt x="24561" y="61849"/>
                  </a:lnTo>
                  <a:lnTo>
                    <a:pt x="29006" y="63245"/>
                  </a:lnTo>
                  <a:lnTo>
                    <a:pt x="38912" y="62229"/>
                  </a:lnTo>
                  <a:lnTo>
                    <a:pt x="43103" y="60070"/>
                  </a:lnTo>
                  <a:lnTo>
                    <a:pt x="46278" y="56261"/>
                  </a:lnTo>
                  <a:lnTo>
                    <a:pt x="49580" y="52450"/>
                  </a:lnTo>
                  <a:lnTo>
                    <a:pt x="50850" y="48005"/>
                  </a:lnTo>
                  <a:lnTo>
                    <a:pt x="50469" y="42925"/>
                  </a:lnTo>
                  <a:lnTo>
                    <a:pt x="49961" y="37845"/>
                  </a:lnTo>
                  <a:lnTo>
                    <a:pt x="47802" y="33781"/>
                  </a:lnTo>
                  <a:lnTo>
                    <a:pt x="43865" y="30606"/>
                  </a:lnTo>
                  <a:lnTo>
                    <a:pt x="40055" y="27431"/>
                  </a:lnTo>
                  <a:lnTo>
                    <a:pt x="35610" y="26035"/>
                  </a:lnTo>
                  <a:close/>
                </a:path>
                <a:path w="555625" h="238759">
                  <a:moveTo>
                    <a:pt x="15544" y="207899"/>
                  </a:moveTo>
                  <a:lnTo>
                    <a:pt x="0" y="220090"/>
                  </a:lnTo>
                  <a:lnTo>
                    <a:pt x="685" y="228091"/>
                  </a:lnTo>
                  <a:lnTo>
                    <a:pt x="2717" y="231775"/>
                  </a:lnTo>
                  <a:lnTo>
                    <a:pt x="10083" y="237108"/>
                  </a:lnTo>
                  <a:lnTo>
                    <a:pt x="14909" y="238251"/>
                  </a:lnTo>
                  <a:lnTo>
                    <a:pt x="20751" y="237616"/>
                  </a:lnTo>
                  <a:lnTo>
                    <a:pt x="28244" y="236981"/>
                  </a:lnTo>
                  <a:lnTo>
                    <a:pt x="35356" y="233806"/>
                  </a:lnTo>
                  <a:lnTo>
                    <a:pt x="42214" y="228345"/>
                  </a:lnTo>
                  <a:lnTo>
                    <a:pt x="46740" y="224027"/>
                  </a:lnTo>
                  <a:lnTo>
                    <a:pt x="28117" y="224027"/>
                  </a:lnTo>
                  <a:lnTo>
                    <a:pt x="26085" y="221995"/>
                  </a:lnTo>
                  <a:lnTo>
                    <a:pt x="24434" y="217550"/>
                  </a:lnTo>
                  <a:lnTo>
                    <a:pt x="23037" y="213613"/>
                  </a:lnTo>
                  <a:lnTo>
                    <a:pt x="21386" y="210947"/>
                  </a:lnTo>
                  <a:lnTo>
                    <a:pt x="17830" y="208406"/>
                  </a:lnTo>
                  <a:lnTo>
                    <a:pt x="15544" y="207899"/>
                  </a:lnTo>
                  <a:close/>
                </a:path>
                <a:path w="555625" h="238759">
                  <a:moveTo>
                    <a:pt x="55140" y="98425"/>
                  </a:moveTo>
                  <a:lnTo>
                    <a:pt x="17957" y="98425"/>
                  </a:lnTo>
                  <a:lnTo>
                    <a:pt x="20751" y="99187"/>
                  </a:lnTo>
                  <a:lnTo>
                    <a:pt x="23037" y="101091"/>
                  </a:lnTo>
                  <a:lnTo>
                    <a:pt x="25323" y="102869"/>
                  </a:lnTo>
                  <a:lnTo>
                    <a:pt x="26593" y="105663"/>
                  </a:lnTo>
                  <a:lnTo>
                    <a:pt x="26974" y="109474"/>
                  </a:lnTo>
                  <a:lnTo>
                    <a:pt x="36441" y="210947"/>
                  </a:lnTo>
                  <a:lnTo>
                    <a:pt x="36753" y="213994"/>
                  </a:lnTo>
                  <a:lnTo>
                    <a:pt x="36372" y="217677"/>
                  </a:lnTo>
                  <a:lnTo>
                    <a:pt x="35102" y="220090"/>
                  </a:lnTo>
                  <a:lnTo>
                    <a:pt x="33959" y="222376"/>
                  </a:lnTo>
                  <a:lnTo>
                    <a:pt x="32435" y="223647"/>
                  </a:lnTo>
                  <a:lnTo>
                    <a:pt x="30403" y="223900"/>
                  </a:lnTo>
                  <a:lnTo>
                    <a:pt x="28117" y="224027"/>
                  </a:lnTo>
                  <a:lnTo>
                    <a:pt x="46740" y="224027"/>
                  </a:lnTo>
                  <a:lnTo>
                    <a:pt x="62751" y="184596"/>
                  </a:lnTo>
                  <a:lnTo>
                    <a:pt x="62534" y="177545"/>
                  </a:lnTo>
                  <a:lnTo>
                    <a:pt x="55140" y="98425"/>
                  </a:lnTo>
                  <a:close/>
                </a:path>
                <a:path w="555625" h="238759">
                  <a:moveTo>
                    <a:pt x="53644" y="82423"/>
                  </a:moveTo>
                  <a:lnTo>
                    <a:pt x="7162" y="89788"/>
                  </a:lnTo>
                  <a:lnTo>
                    <a:pt x="8051" y="99313"/>
                  </a:lnTo>
                  <a:lnTo>
                    <a:pt x="14655" y="98805"/>
                  </a:lnTo>
                  <a:lnTo>
                    <a:pt x="17957" y="98425"/>
                  </a:lnTo>
                  <a:lnTo>
                    <a:pt x="55140" y="98425"/>
                  </a:lnTo>
                  <a:lnTo>
                    <a:pt x="53644" y="82423"/>
                  </a:lnTo>
                  <a:close/>
                </a:path>
                <a:path w="555625" h="238759">
                  <a:moveTo>
                    <a:pt x="153196" y="70762"/>
                  </a:moveTo>
                  <a:lnTo>
                    <a:pt x="112144" y="83407"/>
                  </a:lnTo>
                  <a:lnTo>
                    <a:pt x="90808" y="121656"/>
                  </a:lnTo>
                  <a:lnTo>
                    <a:pt x="90855" y="133350"/>
                  </a:lnTo>
                  <a:lnTo>
                    <a:pt x="111032" y="171973"/>
                  </a:lnTo>
                  <a:lnTo>
                    <a:pt x="147079" y="184560"/>
                  </a:lnTo>
                  <a:lnTo>
                    <a:pt x="155244" y="184276"/>
                  </a:lnTo>
                  <a:lnTo>
                    <a:pt x="166652" y="182272"/>
                  </a:lnTo>
                  <a:lnTo>
                    <a:pt x="177263" y="178530"/>
                  </a:lnTo>
                  <a:lnTo>
                    <a:pt x="183780" y="174878"/>
                  </a:lnTo>
                  <a:lnTo>
                    <a:pt x="147116" y="174878"/>
                  </a:lnTo>
                  <a:lnTo>
                    <a:pt x="140639" y="172212"/>
                  </a:lnTo>
                  <a:lnTo>
                    <a:pt x="125272" y="129920"/>
                  </a:lnTo>
                  <a:lnTo>
                    <a:pt x="124631" y="118064"/>
                  </a:lnTo>
                  <a:lnTo>
                    <a:pt x="125002" y="108029"/>
                  </a:lnTo>
                  <a:lnTo>
                    <a:pt x="146227" y="81661"/>
                  </a:lnTo>
                  <a:lnTo>
                    <a:pt x="154228" y="80899"/>
                  </a:lnTo>
                  <a:lnTo>
                    <a:pt x="187411" y="80899"/>
                  </a:lnTo>
                  <a:lnTo>
                    <a:pt x="184605" y="79093"/>
                  </a:lnTo>
                  <a:lnTo>
                    <a:pt x="177342" y="75691"/>
                  </a:lnTo>
                  <a:lnTo>
                    <a:pt x="169579" y="73048"/>
                  </a:lnTo>
                  <a:lnTo>
                    <a:pt x="161531" y="71405"/>
                  </a:lnTo>
                  <a:lnTo>
                    <a:pt x="153196" y="70762"/>
                  </a:lnTo>
                  <a:close/>
                </a:path>
                <a:path w="555625" h="238759">
                  <a:moveTo>
                    <a:pt x="187411" y="80899"/>
                  </a:moveTo>
                  <a:lnTo>
                    <a:pt x="154228" y="80899"/>
                  </a:lnTo>
                  <a:lnTo>
                    <a:pt x="160832" y="83692"/>
                  </a:lnTo>
                  <a:lnTo>
                    <a:pt x="166293" y="90169"/>
                  </a:lnTo>
                  <a:lnTo>
                    <a:pt x="177398" y="137513"/>
                  </a:lnTo>
                  <a:lnTo>
                    <a:pt x="176993" y="147510"/>
                  </a:lnTo>
                  <a:lnTo>
                    <a:pt x="147116" y="174878"/>
                  </a:lnTo>
                  <a:lnTo>
                    <a:pt x="183780" y="174878"/>
                  </a:lnTo>
                  <a:lnTo>
                    <a:pt x="210872" y="134999"/>
                  </a:lnTo>
                  <a:lnTo>
                    <a:pt x="210810" y="121656"/>
                  </a:lnTo>
                  <a:lnTo>
                    <a:pt x="190963" y="83184"/>
                  </a:lnTo>
                  <a:lnTo>
                    <a:pt x="187411" y="80899"/>
                  </a:lnTo>
                  <a:close/>
                </a:path>
                <a:path w="555625" h="238759">
                  <a:moveTo>
                    <a:pt x="256717" y="5968"/>
                  </a:moveTo>
                  <a:lnTo>
                    <a:pt x="234746" y="21208"/>
                  </a:lnTo>
                  <a:lnTo>
                    <a:pt x="235762" y="31241"/>
                  </a:lnTo>
                  <a:lnTo>
                    <a:pt x="237921" y="35305"/>
                  </a:lnTo>
                  <a:lnTo>
                    <a:pt x="241858" y="38480"/>
                  </a:lnTo>
                  <a:lnTo>
                    <a:pt x="245668" y="41782"/>
                  </a:lnTo>
                  <a:lnTo>
                    <a:pt x="250113" y="43052"/>
                  </a:lnTo>
                  <a:lnTo>
                    <a:pt x="255193" y="42672"/>
                  </a:lnTo>
                  <a:lnTo>
                    <a:pt x="260146" y="42163"/>
                  </a:lnTo>
                  <a:lnTo>
                    <a:pt x="264210" y="40004"/>
                  </a:lnTo>
                  <a:lnTo>
                    <a:pt x="267512" y="36194"/>
                  </a:lnTo>
                  <a:lnTo>
                    <a:pt x="270687" y="32257"/>
                  </a:lnTo>
                  <a:lnTo>
                    <a:pt x="272084" y="27812"/>
                  </a:lnTo>
                  <a:lnTo>
                    <a:pt x="271576" y="22860"/>
                  </a:lnTo>
                  <a:lnTo>
                    <a:pt x="271195" y="17779"/>
                  </a:lnTo>
                  <a:lnTo>
                    <a:pt x="268909" y="13715"/>
                  </a:lnTo>
                  <a:lnTo>
                    <a:pt x="261162" y="7238"/>
                  </a:lnTo>
                  <a:lnTo>
                    <a:pt x="256717" y="5968"/>
                  </a:lnTo>
                  <a:close/>
                </a:path>
                <a:path w="555625" h="238759">
                  <a:moveTo>
                    <a:pt x="276349" y="78358"/>
                  </a:moveTo>
                  <a:lnTo>
                    <a:pt x="238302" y="78358"/>
                  </a:lnTo>
                  <a:lnTo>
                    <a:pt x="241477" y="79120"/>
                  </a:lnTo>
                  <a:lnTo>
                    <a:pt x="243763" y="81025"/>
                  </a:lnTo>
                  <a:lnTo>
                    <a:pt x="246176" y="82930"/>
                  </a:lnTo>
                  <a:lnTo>
                    <a:pt x="247573" y="85725"/>
                  </a:lnTo>
                  <a:lnTo>
                    <a:pt x="247954" y="89535"/>
                  </a:lnTo>
                  <a:lnTo>
                    <a:pt x="253923" y="153924"/>
                  </a:lnTo>
                  <a:lnTo>
                    <a:pt x="253415" y="156972"/>
                  </a:lnTo>
                  <a:lnTo>
                    <a:pt x="237667" y="162813"/>
                  </a:lnTo>
                  <a:lnTo>
                    <a:pt x="238556" y="173100"/>
                  </a:lnTo>
                  <a:lnTo>
                    <a:pt x="301040" y="167258"/>
                  </a:lnTo>
                  <a:lnTo>
                    <a:pt x="300112" y="157861"/>
                  </a:lnTo>
                  <a:lnTo>
                    <a:pt x="289991" y="157861"/>
                  </a:lnTo>
                  <a:lnTo>
                    <a:pt x="287578" y="157479"/>
                  </a:lnTo>
                  <a:lnTo>
                    <a:pt x="284276" y="155193"/>
                  </a:lnTo>
                  <a:lnTo>
                    <a:pt x="283387" y="153415"/>
                  </a:lnTo>
                  <a:lnTo>
                    <a:pt x="283133" y="151002"/>
                  </a:lnTo>
                  <a:lnTo>
                    <a:pt x="276349" y="78358"/>
                  </a:lnTo>
                  <a:close/>
                </a:path>
                <a:path w="555625" h="238759">
                  <a:moveTo>
                    <a:pt x="300024" y="156972"/>
                  </a:moveTo>
                  <a:lnTo>
                    <a:pt x="289991" y="157861"/>
                  </a:lnTo>
                  <a:lnTo>
                    <a:pt x="300112" y="157861"/>
                  </a:lnTo>
                  <a:lnTo>
                    <a:pt x="300024" y="156972"/>
                  </a:lnTo>
                  <a:close/>
                </a:path>
                <a:path w="555625" h="238759">
                  <a:moveTo>
                    <a:pt x="274878" y="62611"/>
                  </a:moveTo>
                  <a:lnTo>
                    <a:pt x="228904" y="69087"/>
                  </a:lnTo>
                  <a:lnTo>
                    <a:pt x="229793" y="79248"/>
                  </a:lnTo>
                  <a:lnTo>
                    <a:pt x="238302" y="78358"/>
                  </a:lnTo>
                  <a:lnTo>
                    <a:pt x="276349" y="78358"/>
                  </a:lnTo>
                  <a:lnTo>
                    <a:pt x="274878" y="62611"/>
                  </a:lnTo>
                  <a:close/>
                </a:path>
                <a:path w="555625" h="238759">
                  <a:moveTo>
                    <a:pt x="360382" y="70103"/>
                  </a:moveTo>
                  <a:lnTo>
                    <a:pt x="322122" y="70103"/>
                  </a:lnTo>
                  <a:lnTo>
                    <a:pt x="325424" y="70865"/>
                  </a:lnTo>
                  <a:lnTo>
                    <a:pt x="327964" y="72770"/>
                  </a:lnTo>
                  <a:lnTo>
                    <a:pt x="330631" y="74675"/>
                  </a:lnTo>
                  <a:lnTo>
                    <a:pt x="332028" y="77342"/>
                  </a:lnTo>
                  <a:lnTo>
                    <a:pt x="332409" y="80899"/>
                  </a:lnTo>
                  <a:lnTo>
                    <a:pt x="338077" y="142366"/>
                  </a:lnTo>
                  <a:lnTo>
                    <a:pt x="338505" y="146176"/>
                  </a:lnTo>
                  <a:lnTo>
                    <a:pt x="337870" y="148970"/>
                  </a:lnTo>
                  <a:lnTo>
                    <a:pt x="336346" y="150875"/>
                  </a:lnTo>
                  <a:lnTo>
                    <a:pt x="334949" y="152780"/>
                  </a:lnTo>
                  <a:lnTo>
                    <a:pt x="332536" y="153924"/>
                  </a:lnTo>
                  <a:lnTo>
                    <a:pt x="329234" y="154177"/>
                  </a:lnTo>
                  <a:lnTo>
                    <a:pt x="320852" y="154939"/>
                  </a:lnTo>
                  <a:lnTo>
                    <a:pt x="321741" y="165353"/>
                  </a:lnTo>
                  <a:lnTo>
                    <a:pt x="386765" y="159257"/>
                  </a:lnTo>
                  <a:lnTo>
                    <a:pt x="385953" y="149860"/>
                  </a:lnTo>
                  <a:lnTo>
                    <a:pt x="375208" y="149860"/>
                  </a:lnTo>
                  <a:lnTo>
                    <a:pt x="372922" y="149225"/>
                  </a:lnTo>
                  <a:lnTo>
                    <a:pt x="371017" y="147574"/>
                  </a:lnTo>
                  <a:lnTo>
                    <a:pt x="369112" y="146050"/>
                  </a:lnTo>
                  <a:lnTo>
                    <a:pt x="367969" y="143510"/>
                  </a:lnTo>
                  <a:lnTo>
                    <a:pt x="367519" y="139318"/>
                  </a:lnTo>
                  <a:lnTo>
                    <a:pt x="364413" y="105282"/>
                  </a:lnTo>
                  <a:lnTo>
                    <a:pt x="364078" y="97355"/>
                  </a:lnTo>
                  <a:lnTo>
                    <a:pt x="364778" y="90344"/>
                  </a:lnTo>
                  <a:lnTo>
                    <a:pt x="366503" y="84262"/>
                  </a:lnTo>
                  <a:lnTo>
                    <a:pt x="369239" y="79120"/>
                  </a:lnTo>
                  <a:lnTo>
                    <a:pt x="370448" y="77342"/>
                  </a:lnTo>
                  <a:lnTo>
                    <a:pt x="361746" y="77342"/>
                  </a:lnTo>
                  <a:lnTo>
                    <a:pt x="360382" y="70103"/>
                  </a:lnTo>
                  <a:close/>
                </a:path>
                <a:path w="555625" h="238759">
                  <a:moveTo>
                    <a:pt x="433517" y="68072"/>
                  </a:moveTo>
                  <a:lnTo>
                    <a:pt x="393115" y="68072"/>
                  </a:lnTo>
                  <a:lnTo>
                    <a:pt x="397814" y="69723"/>
                  </a:lnTo>
                  <a:lnTo>
                    <a:pt x="405561" y="77215"/>
                  </a:lnTo>
                  <a:lnTo>
                    <a:pt x="407974" y="83057"/>
                  </a:lnTo>
                  <a:lnTo>
                    <a:pt x="408609" y="90677"/>
                  </a:lnTo>
                  <a:lnTo>
                    <a:pt x="412800" y="135889"/>
                  </a:lnTo>
                  <a:lnTo>
                    <a:pt x="396925" y="147827"/>
                  </a:lnTo>
                  <a:lnTo>
                    <a:pt x="397941" y="158241"/>
                  </a:lnTo>
                  <a:lnTo>
                    <a:pt x="460425" y="152400"/>
                  </a:lnTo>
                  <a:lnTo>
                    <a:pt x="459612" y="142875"/>
                  </a:lnTo>
                  <a:lnTo>
                    <a:pt x="450011" y="142875"/>
                  </a:lnTo>
                  <a:lnTo>
                    <a:pt x="447217" y="142366"/>
                  </a:lnTo>
                  <a:lnTo>
                    <a:pt x="445439" y="140842"/>
                  </a:lnTo>
                  <a:lnTo>
                    <a:pt x="443534" y="139445"/>
                  </a:lnTo>
                  <a:lnTo>
                    <a:pt x="442391" y="136778"/>
                  </a:lnTo>
                  <a:lnTo>
                    <a:pt x="442137" y="133095"/>
                  </a:lnTo>
                  <a:lnTo>
                    <a:pt x="437565" y="84836"/>
                  </a:lnTo>
                  <a:lnTo>
                    <a:pt x="436206" y="76219"/>
                  </a:lnTo>
                  <a:lnTo>
                    <a:pt x="433835" y="68675"/>
                  </a:lnTo>
                  <a:lnTo>
                    <a:pt x="433517" y="68072"/>
                  </a:lnTo>
                  <a:close/>
                </a:path>
                <a:path w="555625" h="238759">
                  <a:moveTo>
                    <a:pt x="385876" y="148970"/>
                  </a:moveTo>
                  <a:lnTo>
                    <a:pt x="377875" y="149605"/>
                  </a:lnTo>
                  <a:lnTo>
                    <a:pt x="375208" y="149860"/>
                  </a:lnTo>
                  <a:lnTo>
                    <a:pt x="385953" y="149860"/>
                  </a:lnTo>
                  <a:lnTo>
                    <a:pt x="385876" y="148970"/>
                  </a:lnTo>
                  <a:close/>
                </a:path>
                <a:path w="555625" h="238759">
                  <a:moveTo>
                    <a:pt x="459536" y="141986"/>
                  </a:moveTo>
                  <a:lnTo>
                    <a:pt x="453694" y="142620"/>
                  </a:lnTo>
                  <a:lnTo>
                    <a:pt x="450011" y="142875"/>
                  </a:lnTo>
                  <a:lnTo>
                    <a:pt x="459612" y="142875"/>
                  </a:lnTo>
                  <a:lnTo>
                    <a:pt x="459536" y="141986"/>
                  </a:lnTo>
                  <a:close/>
                </a:path>
                <a:path w="555625" h="238759">
                  <a:moveTo>
                    <a:pt x="407988" y="48823"/>
                  </a:moveTo>
                  <a:lnTo>
                    <a:pt x="370144" y="65611"/>
                  </a:lnTo>
                  <a:lnTo>
                    <a:pt x="361746" y="77342"/>
                  </a:lnTo>
                  <a:lnTo>
                    <a:pt x="370448" y="77342"/>
                  </a:lnTo>
                  <a:lnTo>
                    <a:pt x="373557" y="72770"/>
                  </a:lnTo>
                  <a:lnTo>
                    <a:pt x="379653" y="69341"/>
                  </a:lnTo>
                  <a:lnTo>
                    <a:pt x="393115" y="68072"/>
                  </a:lnTo>
                  <a:lnTo>
                    <a:pt x="433517" y="68072"/>
                  </a:lnTo>
                  <a:lnTo>
                    <a:pt x="430439" y="62226"/>
                  </a:lnTo>
                  <a:lnTo>
                    <a:pt x="426008" y="56895"/>
                  </a:lnTo>
                  <a:lnTo>
                    <a:pt x="420700" y="52824"/>
                  </a:lnTo>
                  <a:lnTo>
                    <a:pt x="414689" y="50133"/>
                  </a:lnTo>
                  <a:lnTo>
                    <a:pt x="407988" y="48823"/>
                  </a:lnTo>
                  <a:close/>
                </a:path>
                <a:path w="555625" h="238759">
                  <a:moveTo>
                    <a:pt x="356031" y="54863"/>
                  </a:moveTo>
                  <a:lnTo>
                    <a:pt x="312851" y="61213"/>
                  </a:lnTo>
                  <a:lnTo>
                    <a:pt x="313740" y="70865"/>
                  </a:lnTo>
                  <a:lnTo>
                    <a:pt x="318185" y="70485"/>
                  </a:lnTo>
                  <a:lnTo>
                    <a:pt x="322122" y="70103"/>
                  </a:lnTo>
                  <a:lnTo>
                    <a:pt x="360382" y="70103"/>
                  </a:lnTo>
                  <a:lnTo>
                    <a:pt x="360095" y="68579"/>
                  </a:lnTo>
                  <a:lnTo>
                    <a:pt x="358223" y="61213"/>
                  </a:lnTo>
                  <a:lnTo>
                    <a:pt x="356031" y="54863"/>
                  </a:lnTo>
                  <a:close/>
                </a:path>
                <a:path w="555625" h="238759">
                  <a:moveTo>
                    <a:pt x="511869" y="57530"/>
                  </a:moveTo>
                  <a:lnTo>
                    <a:pt x="481888" y="57530"/>
                  </a:lnTo>
                  <a:lnTo>
                    <a:pt x="487917" y="122092"/>
                  </a:lnTo>
                  <a:lnTo>
                    <a:pt x="488492" y="127380"/>
                  </a:lnTo>
                  <a:lnTo>
                    <a:pt x="490270" y="132714"/>
                  </a:lnTo>
                  <a:lnTo>
                    <a:pt x="493445" y="137413"/>
                  </a:lnTo>
                  <a:lnTo>
                    <a:pt x="496620" y="142239"/>
                  </a:lnTo>
                  <a:lnTo>
                    <a:pt x="500684" y="145668"/>
                  </a:lnTo>
                  <a:lnTo>
                    <a:pt x="505383" y="147700"/>
                  </a:lnTo>
                  <a:lnTo>
                    <a:pt x="510209" y="149860"/>
                  </a:lnTo>
                  <a:lnTo>
                    <a:pt x="515670" y="150622"/>
                  </a:lnTo>
                  <a:lnTo>
                    <a:pt x="521893" y="149987"/>
                  </a:lnTo>
                  <a:lnTo>
                    <a:pt x="529005" y="149351"/>
                  </a:lnTo>
                  <a:lnTo>
                    <a:pt x="535228" y="147065"/>
                  </a:lnTo>
                  <a:lnTo>
                    <a:pt x="540689" y="143128"/>
                  </a:lnTo>
                  <a:lnTo>
                    <a:pt x="546023" y="139191"/>
                  </a:lnTo>
                  <a:lnTo>
                    <a:pt x="549833" y="133857"/>
                  </a:lnTo>
                  <a:lnTo>
                    <a:pt x="527608" y="133857"/>
                  </a:lnTo>
                  <a:lnTo>
                    <a:pt x="524560" y="132968"/>
                  </a:lnTo>
                  <a:lnTo>
                    <a:pt x="519607" y="128524"/>
                  </a:lnTo>
                  <a:lnTo>
                    <a:pt x="518207" y="125190"/>
                  </a:lnTo>
                  <a:lnTo>
                    <a:pt x="517829" y="120903"/>
                  </a:lnTo>
                  <a:lnTo>
                    <a:pt x="511869" y="57530"/>
                  </a:lnTo>
                  <a:close/>
                </a:path>
                <a:path w="555625" h="238759">
                  <a:moveTo>
                    <a:pt x="554913" y="102107"/>
                  </a:moveTo>
                  <a:lnTo>
                    <a:pt x="545007" y="102997"/>
                  </a:lnTo>
                  <a:lnTo>
                    <a:pt x="544845" y="115831"/>
                  </a:lnTo>
                  <a:lnTo>
                    <a:pt x="542467" y="125190"/>
                  </a:lnTo>
                  <a:lnTo>
                    <a:pt x="537899" y="131071"/>
                  </a:lnTo>
                  <a:lnTo>
                    <a:pt x="531164" y="133476"/>
                  </a:lnTo>
                  <a:lnTo>
                    <a:pt x="527608" y="133857"/>
                  </a:lnTo>
                  <a:lnTo>
                    <a:pt x="549833" y="133857"/>
                  </a:lnTo>
                  <a:lnTo>
                    <a:pt x="552373" y="127380"/>
                  </a:lnTo>
                  <a:lnTo>
                    <a:pt x="553895" y="122092"/>
                  </a:lnTo>
                  <a:lnTo>
                    <a:pt x="554834" y="116125"/>
                  </a:lnTo>
                  <a:lnTo>
                    <a:pt x="555177" y="109468"/>
                  </a:lnTo>
                  <a:lnTo>
                    <a:pt x="554913" y="102107"/>
                  </a:lnTo>
                  <a:close/>
                </a:path>
                <a:path w="555625" h="238759">
                  <a:moveTo>
                    <a:pt x="506526" y="0"/>
                  </a:moveTo>
                  <a:lnTo>
                    <a:pt x="496620" y="888"/>
                  </a:lnTo>
                  <a:lnTo>
                    <a:pt x="495910" y="10793"/>
                  </a:lnTo>
                  <a:lnTo>
                    <a:pt x="494176" y="19542"/>
                  </a:lnTo>
                  <a:lnTo>
                    <a:pt x="462457" y="49022"/>
                  </a:lnTo>
                  <a:lnTo>
                    <a:pt x="463473" y="59308"/>
                  </a:lnTo>
                  <a:lnTo>
                    <a:pt x="481888" y="57530"/>
                  </a:lnTo>
                  <a:lnTo>
                    <a:pt x="511869" y="57530"/>
                  </a:lnTo>
                  <a:lnTo>
                    <a:pt x="511606" y="54737"/>
                  </a:lnTo>
                  <a:lnTo>
                    <a:pt x="545896" y="51562"/>
                  </a:lnTo>
                  <a:lnTo>
                    <a:pt x="545066" y="42799"/>
                  </a:lnTo>
                  <a:lnTo>
                    <a:pt x="510463" y="42799"/>
                  </a:lnTo>
                  <a:lnTo>
                    <a:pt x="506526" y="0"/>
                  </a:lnTo>
                  <a:close/>
                </a:path>
                <a:path w="555625" h="238759">
                  <a:moveTo>
                    <a:pt x="544753" y="39497"/>
                  </a:moveTo>
                  <a:lnTo>
                    <a:pt x="510463" y="42799"/>
                  </a:lnTo>
                  <a:lnTo>
                    <a:pt x="545066" y="42799"/>
                  </a:lnTo>
                  <a:lnTo>
                    <a:pt x="544753" y="39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48027" y="2663951"/>
            <a:ext cx="2748280" cy="1513840"/>
          </a:xfrm>
          <a:prstGeom prst="rect">
            <a:avLst/>
          </a:prstGeom>
          <a:ln w="12191">
            <a:solidFill>
              <a:srgbClr val="FF690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8595" marR="228600" algn="ctr">
              <a:spcBef>
                <a:spcPts val="254"/>
              </a:spcBef>
            </a:pPr>
            <a:r>
              <a:rPr sz="1600" b="1" spc="75" dirty="0">
                <a:latin typeface="Cambria"/>
                <a:cs typeface="Cambria"/>
              </a:rPr>
              <a:t>lines</a:t>
            </a:r>
            <a:r>
              <a:rPr sz="1600" b="1" spc="110" dirty="0">
                <a:latin typeface="Cambria"/>
                <a:cs typeface="Cambria"/>
              </a:rPr>
              <a:t> </a:t>
            </a:r>
            <a:r>
              <a:rPr sz="1600" b="1" spc="100" dirty="0">
                <a:latin typeface="Cambria"/>
                <a:cs typeface="Cambria"/>
              </a:rPr>
              <a:t>the</a:t>
            </a:r>
            <a:r>
              <a:rPr sz="1600" b="1" spc="125" dirty="0">
                <a:latin typeface="Cambria"/>
                <a:cs typeface="Cambria"/>
              </a:rPr>
              <a:t> </a:t>
            </a:r>
            <a:r>
              <a:rPr sz="1600" b="1" spc="85" dirty="0">
                <a:latin typeface="Cambria"/>
                <a:cs typeface="Cambria"/>
              </a:rPr>
              <a:t>fibrous</a:t>
            </a:r>
            <a:r>
              <a:rPr sz="1600" b="1" spc="100" dirty="0">
                <a:latin typeface="Cambria"/>
                <a:cs typeface="Cambria"/>
              </a:rPr>
              <a:t> </a:t>
            </a:r>
            <a:r>
              <a:rPr sz="1600" b="1" spc="85" dirty="0">
                <a:latin typeface="Cambria"/>
                <a:cs typeface="Cambria"/>
              </a:rPr>
              <a:t>layer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85" dirty="0">
                <a:latin typeface="Cambria"/>
                <a:cs typeface="Cambria"/>
              </a:rPr>
              <a:t>as </a:t>
            </a:r>
            <a:r>
              <a:rPr sz="1600" b="1" spc="80" dirty="0">
                <a:latin typeface="Cambria"/>
                <a:cs typeface="Cambria"/>
              </a:rPr>
              <a:t>well</a:t>
            </a:r>
            <a:r>
              <a:rPr sz="1600" b="1" spc="85" dirty="0">
                <a:latin typeface="Cambria"/>
                <a:cs typeface="Cambria"/>
              </a:rPr>
              <a:t> as </a:t>
            </a:r>
            <a:r>
              <a:rPr sz="1600" b="1" spc="120" dirty="0">
                <a:latin typeface="Cambria"/>
                <a:cs typeface="Cambria"/>
              </a:rPr>
              <a:t>any </a:t>
            </a:r>
            <a:r>
              <a:rPr sz="1600" b="1" spc="125" dirty="0">
                <a:latin typeface="Cambria"/>
                <a:cs typeface="Cambria"/>
              </a:rPr>
              <a:t> </a:t>
            </a:r>
            <a:r>
              <a:rPr sz="1600" b="1" spc="100" dirty="0">
                <a:latin typeface="Cambria"/>
                <a:cs typeface="Cambria"/>
              </a:rPr>
              <a:t>intracapsular </a:t>
            </a:r>
            <a:r>
              <a:rPr sz="1600" b="1" spc="95" dirty="0">
                <a:latin typeface="Cambria"/>
                <a:cs typeface="Cambria"/>
              </a:rPr>
              <a:t>bony </a:t>
            </a:r>
            <a:r>
              <a:rPr sz="1600" b="1" spc="100" dirty="0">
                <a:latin typeface="Cambria"/>
                <a:cs typeface="Cambria"/>
              </a:rPr>
              <a:t> </a:t>
            </a:r>
            <a:r>
              <a:rPr sz="1600" b="1" spc="90" dirty="0">
                <a:latin typeface="Cambria"/>
                <a:cs typeface="Cambria"/>
              </a:rPr>
              <a:t>surfaces</a:t>
            </a:r>
            <a:r>
              <a:rPr sz="1600" b="1" spc="120" dirty="0">
                <a:latin typeface="Cambria"/>
                <a:cs typeface="Cambria"/>
              </a:rPr>
              <a:t> </a:t>
            </a:r>
            <a:r>
              <a:rPr sz="1600" b="1" spc="90" dirty="0">
                <a:latin typeface="Cambria"/>
                <a:cs typeface="Cambria"/>
              </a:rPr>
              <a:t>not</a:t>
            </a:r>
            <a:r>
              <a:rPr sz="1600" b="1" spc="135" dirty="0">
                <a:latin typeface="Cambria"/>
                <a:cs typeface="Cambria"/>
              </a:rPr>
              <a:t> </a:t>
            </a:r>
            <a:r>
              <a:rPr sz="1600" b="1" spc="85" dirty="0">
                <a:latin typeface="Cambria"/>
                <a:cs typeface="Cambria"/>
              </a:rPr>
              <a:t>lined </a:t>
            </a:r>
            <a:r>
              <a:rPr sz="1600" b="1" spc="90" dirty="0">
                <a:latin typeface="Cambria"/>
                <a:cs typeface="Cambria"/>
              </a:rPr>
              <a:t> </a:t>
            </a:r>
            <a:r>
              <a:rPr sz="1600" b="1" spc="110" dirty="0">
                <a:latin typeface="Cambria"/>
                <a:cs typeface="Cambria"/>
              </a:rPr>
              <a:t>with</a:t>
            </a:r>
            <a:r>
              <a:rPr sz="1600" b="1" spc="150" dirty="0">
                <a:latin typeface="Cambria"/>
                <a:cs typeface="Cambria"/>
              </a:rPr>
              <a:t> </a:t>
            </a:r>
            <a:r>
              <a:rPr sz="1600" b="1" spc="105" dirty="0">
                <a:latin typeface="Cambria"/>
                <a:cs typeface="Cambria"/>
              </a:rPr>
              <a:t>articular </a:t>
            </a:r>
            <a:r>
              <a:rPr sz="1600" b="1" spc="110" dirty="0">
                <a:latin typeface="Cambria"/>
                <a:cs typeface="Cambria"/>
              </a:rPr>
              <a:t> </a:t>
            </a:r>
            <a:r>
              <a:rPr sz="1600" b="1" spc="95" dirty="0">
                <a:latin typeface="Cambria"/>
                <a:cs typeface="Cambria"/>
              </a:rPr>
              <a:t>cartilage</a:t>
            </a:r>
            <a:endParaRPr sz="1600" dirty="0"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838200"/>
            <a:ext cx="6324599" cy="49011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5140" y="5710224"/>
            <a:ext cx="40741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retinacula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Weitbrecht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adult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hip</a:t>
            </a:r>
          </a:p>
          <a:p>
            <a:pPr marL="12700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Jan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Gojda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·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Jan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Bartoníbek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9362" y="8383"/>
            <a:ext cx="2784475" cy="5908675"/>
          </a:xfrm>
          <a:custGeom>
            <a:avLst/>
            <a:gdLst/>
            <a:ahLst/>
            <a:cxnLst/>
            <a:rect l="l" t="t" r="r" b="b"/>
            <a:pathLst>
              <a:path w="2784475" h="5908675">
                <a:moveTo>
                  <a:pt x="0" y="5908548"/>
                </a:moveTo>
                <a:lnTo>
                  <a:pt x="2784347" y="5908548"/>
                </a:lnTo>
                <a:lnTo>
                  <a:pt x="2784347" y="0"/>
                </a:lnTo>
                <a:lnTo>
                  <a:pt x="0" y="0"/>
                </a:lnTo>
                <a:lnTo>
                  <a:pt x="0" y="590854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130" y="35432"/>
            <a:ext cx="2385695" cy="61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137160" indent="-4445" algn="ctr">
              <a:spcBef>
                <a:spcPts val="100"/>
              </a:spcBef>
              <a:tabLst>
                <a:tab pos="669290" algn="l"/>
                <a:tab pos="1012190" algn="l"/>
              </a:tabLst>
            </a:pPr>
            <a:r>
              <a:rPr b="1" spc="125" dirty="0">
                <a:latin typeface="Cambria"/>
                <a:cs typeface="Cambria"/>
              </a:rPr>
              <a:t>The </a:t>
            </a:r>
            <a:r>
              <a:rPr b="1" spc="110" dirty="0">
                <a:latin typeface="Cambria"/>
                <a:cs typeface="Cambria"/>
              </a:rPr>
              <a:t>synovial 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membrane </a:t>
            </a:r>
            <a:r>
              <a:rPr b="1" spc="90" dirty="0">
                <a:latin typeface="Cambria"/>
                <a:cs typeface="Cambria"/>
              </a:rPr>
              <a:t>forms </a:t>
            </a:r>
            <a:r>
              <a:rPr b="1" spc="95" dirty="0">
                <a:latin typeface="Cambria"/>
                <a:cs typeface="Cambria"/>
              </a:rPr>
              <a:t> reflections </a:t>
            </a:r>
            <a:r>
              <a:rPr b="1" spc="50" dirty="0">
                <a:latin typeface="Cambria"/>
                <a:cs typeface="Cambria"/>
              </a:rPr>
              <a:t>(folds) </a:t>
            </a:r>
            <a:r>
              <a:rPr b="1" spc="-38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named 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(retinacula), 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40" dirty="0">
                <a:latin typeface="Cambria"/>
                <a:cs typeface="Cambria"/>
              </a:rPr>
              <a:t>which	</a:t>
            </a:r>
            <a:r>
              <a:rPr b="1" spc="95" dirty="0">
                <a:latin typeface="Cambria"/>
                <a:cs typeface="Cambria"/>
              </a:rPr>
              <a:t>reflect </a:t>
            </a:r>
            <a:r>
              <a:rPr b="1" spc="100" dirty="0">
                <a:latin typeface="Cambria"/>
                <a:cs typeface="Cambria"/>
              </a:rPr>
              <a:t> superiorly </a:t>
            </a:r>
            <a:r>
              <a:rPr b="1" spc="120" dirty="0">
                <a:latin typeface="Cambria"/>
                <a:cs typeface="Cambria"/>
              </a:rPr>
              <a:t>along </a:t>
            </a:r>
            <a:r>
              <a:rPr b="1" spc="12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	</a:t>
            </a:r>
            <a:r>
              <a:rPr b="1" spc="100" dirty="0">
                <a:latin typeface="Cambria"/>
                <a:cs typeface="Cambria"/>
              </a:rPr>
              <a:t>femoral </a:t>
            </a:r>
            <a:r>
              <a:rPr b="1" spc="125" dirty="0">
                <a:latin typeface="Cambria"/>
                <a:cs typeface="Cambria"/>
              </a:rPr>
              <a:t>neck </a:t>
            </a:r>
            <a:r>
              <a:rPr b="1" spc="-385" dirty="0">
                <a:latin typeface="Cambria"/>
                <a:cs typeface="Cambria"/>
              </a:rPr>
              <a:t> </a:t>
            </a:r>
            <a:r>
              <a:rPr b="1" spc="105" dirty="0">
                <a:latin typeface="Cambria"/>
                <a:cs typeface="Cambria"/>
              </a:rPr>
              <a:t>as </a:t>
            </a:r>
            <a:r>
              <a:rPr b="1" spc="120" dirty="0">
                <a:latin typeface="Cambria"/>
                <a:cs typeface="Cambria"/>
              </a:rPr>
              <a:t>longitudinal </a:t>
            </a:r>
            <a:r>
              <a:rPr b="1" spc="12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bands</a:t>
            </a:r>
            <a:endParaRPr>
              <a:latin typeface="Cambria"/>
              <a:cs typeface="Cambria"/>
            </a:endParaRPr>
          </a:p>
          <a:p>
            <a:pPr marL="628015" marR="260350" indent="-360045">
              <a:spcBef>
                <a:spcPts val="5"/>
              </a:spcBef>
              <a:buFont typeface="Wingdings"/>
              <a:buChar char=""/>
              <a:tabLst>
                <a:tab pos="553720" algn="l"/>
              </a:tabLst>
            </a:pPr>
            <a:r>
              <a:rPr b="1" spc="125" dirty="0">
                <a:latin typeface="Cambria"/>
                <a:cs typeface="Cambria"/>
              </a:rPr>
              <a:t>They</a:t>
            </a:r>
            <a:r>
              <a:rPr b="1" spc="75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contain </a:t>
            </a:r>
            <a:r>
              <a:rPr b="1" spc="-380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subsynovial</a:t>
            </a:r>
            <a:endParaRPr>
              <a:latin typeface="Cambria"/>
              <a:cs typeface="Cambria"/>
            </a:endParaRPr>
          </a:p>
          <a:p>
            <a:pPr marL="12700" marR="5080" algn="ctr">
              <a:tabLst>
                <a:tab pos="710565" algn="l"/>
                <a:tab pos="1323975" algn="l"/>
              </a:tabLst>
            </a:pPr>
            <a:r>
              <a:rPr b="1" spc="114" dirty="0">
                <a:latin typeface="Cambria"/>
                <a:cs typeface="Cambria"/>
              </a:rPr>
              <a:t>retinacular </a:t>
            </a:r>
            <a:r>
              <a:rPr b="1" spc="95" dirty="0">
                <a:latin typeface="Cambria"/>
                <a:cs typeface="Cambria"/>
              </a:rPr>
              <a:t>arteries </a:t>
            </a:r>
            <a:r>
              <a:rPr b="1" spc="-380" dirty="0">
                <a:latin typeface="Cambria"/>
                <a:cs typeface="Cambria"/>
              </a:rPr>
              <a:t> </a:t>
            </a:r>
            <a:r>
              <a:rPr b="1" spc="95" dirty="0">
                <a:latin typeface="Cambria"/>
                <a:cs typeface="Cambria"/>
              </a:rPr>
              <a:t>(branches	</a:t>
            </a:r>
            <a:r>
              <a:rPr b="1" spc="90" dirty="0">
                <a:latin typeface="Cambria"/>
                <a:cs typeface="Cambria"/>
              </a:rPr>
              <a:t>of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 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105" dirty="0">
                <a:latin typeface="Cambria"/>
                <a:cs typeface="Cambria"/>
              </a:rPr>
              <a:t>medial </a:t>
            </a:r>
            <a:r>
              <a:rPr b="1" spc="135" dirty="0">
                <a:latin typeface="Cambria"/>
                <a:cs typeface="Cambria"/>
              </a:rPr>
              <a:t>and a </a:t>
            </a:r>
            <a:r>
              <a:rPr b="1" spc="110" dirty="0">
                <a:latin typeface="Cambria"/>
                <a:cs typeface="Cambria"/>
              </a:rPr>
              <a:t>few 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from	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125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lateral 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95" dirty="0">
                <a:latin typeface="Cambria"/>
                <a:cs typeface="Cambria"/>
              </a:rPr>
              <a:t>femoral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circumflex 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artery),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45" dirty="0">
                <a:latin typeface="Cambria"/>
                <a:cs typeface="Cambria"/>
              </a:rPr>
              <a:t>which </a:t>
            </a:r>
            <a:r>
              <a:rPr b="1" spc="15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supply</a:t>
            </a:r>
            <a:r>
              <a:rPr b="1" spc="16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-105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hea</a:t>
            </a:r>
            <a:r>
              <a:rPr b="1" spc="70" dirty="0">
                <a:latin typeface="Cambria"/>
                <a:cs typeface="Cambria"/>
              </a:rPr>
              <a:t>d  </a:t>
            </a:r>
            <a:r>
              <a:rPr b="1" spc="135" dirty="0">
                <a:latin typeface="Cambria"/>
                <a:cs typeface="Cambria"/>
              </a:rPr>
              <a:t>and</a:t>
            </a:r>
            <a:r>
              <a:rPr b="1" spc="125" dirty="0">
                <a:latin typeface="Cambria"/>
                <a:cs typeface="Cambria"/>
              </a:rPr>
              <a:t> neck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of</a:t>
            </a:r>
            <a:r>
              <a:rPr b="1" spc="-5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endParaRPr>
              <a:latin typeface="Cambria"/>
              <a:cs typeface="Cambria"/>
            </a:endParaRPr>
          </a:p>
          <a:p>
            <a:pPr marL="3175" algn="ctr">
              <a:spcBef>
                <a:spcPts val="15"/>
              </a:spcBef>
            </a:pPr>
            <a:r>
              <a:rPr spc="65" dirty="0">
                <a:latin typeface="Cambria"/>
                <a:cs typeface="Cambria"/>
              </a:rPr>
              <a:t>femur</a:t>
            </a:r>
            <a:endParaRPr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70867" y="1820937"/>
            <a:ext cx="2679700" cy="1087120"/>
            <a:chOff x="4299203" y="1260322"/>
            <a:chExt cx="2679700" cy="10871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9203" y="1260347"/>
              <a:ext cx="2676144" cy="553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20361" y="1283334"/>
              <a:ext cx="2516505" cy="421005"/>
            </a:xfrm>
            <a:custGeom>
              <a:avLst/>
              <a:gdLst/>
              <a:ahLst/>
              <a:cxnLst/>
              <a:rect l="l" t="t" r="r" b="b"/>
              <a:pathLst>
                <a:path w="2516504" h="421005">
                  <a:moveTo>
                    <a:pt x="70992" y="343788"/>
                  </a:moveTo>
                  <a:lnTo>
                    <a:pt x="0" y="393826"/>
                  </a:lnTo>
                  <a:lnTo>
                    <a:pt x="82676" y="420624"/>
                  </a:lnTo>
                  <a:lnTo>
                    <a:pt x="79065" y="396875"/>
                  </a:lnTo>
                  <a:lnTo>
                    <a:pt x="66039" y="396875"/>
                  </a:lnTo>
                  <a:lnTo>
                    <a:pt x="62102" y="371348"/>
                  </a:lnTo>
                  <a:lnTo>
                    <a:pt x="74889" y="369410"/>
                  </a:lnTo>
                  <a:lnTo>
                    <a:pt x="70992" y="343788"/>
                  </a:lnTo>
                  <a:close/>
                </a:path>
                <a:path w="2516504" h="421005">
                  <a:moveTo>
                    <a:pt x="74889" y="369410"/>
                  </a:moveTo>
                  <a:lnTo>
                    <a:pt x="62102" y="371348"/>
                  </a:lnTo>
                  <a:lnTo>
                    <a:pt x="66039" y="396875"/>
                  </a:lnTo>
                  <a:lnTo>
                    <a:pt x="78772" y="394946"/>
                  </a:lnTo>
                  <a:lnTo>
                    <a:pt x="74889" y="369410"/>
                  </a:lnTo>
                  <a:close/>
                </a:path>
                <a:path w="2516504" h="421005">
                  <a:moveTo>
                    <a:pt x="78772" y="394946"/>
                  </a:moveTo>
                  <a:lnTo>
                    <a:pt x="66039" y="396875"/>
                  </a:lnTo>
                  <a:lnTo>
                    <a:pt x="79065" y="396875"/>
                  </a:lnTo>
                  <a:lnTo>
                    <a:pt x="78772" y="394946"/>
                  </a:lnTo>
                  <a:close/>
                </a:path>
                <a:path w="2516504" h="421005">
                  <a:moveTo>
                    <a:pt x="2512694" y="0"/>
                  </a:moveTo>
                  <a:lnTo>
                    <a:pt x="74889" y="369410"/>
                  </a:lnTo>
                  <a:lnTo>
                    <a:pt x="78772" y="394946"/>
                  </a:lnTo>
                  <a:lnTo>
                    <a:pt x="2516505" y="25653"/>
                  </a:lnTo>
                  <a:lnTo>
                    <a:pt x="2512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5403" y="1260322"/>
              <a:ext cx="2599944" cy="7056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96561" y="1283461"/>
              <a:ext cx="2441575" cy="567690"/>
            </a:xfrm>
            <a:custGeom>
              <a:avLst/>
              <a:gdLst/>
              <a:ahLst/>
              <a:cxnLst/>
              <a:rect l="l" t="t" r="r" b="b"/>
              <a:pathLst>
                <a:path w="2441575" h="567689">
                  <a:moveTo>
                    <a:pt x="67563" y="491489"/>
                  </a:moveTo>
                  <a:lnTo>
                    <a:pt x="0" y="546100"/>
                  </a:lnTo>
                  <a:lnTo>
                    <a:pt x="84200" y="567436"/>
                  </a:lnTo>
                  <a:lnTo>
                    <a:pt x="79276" y="544957"/>
                  </a:lnTo>
                  <a:lnTo>
                    <a:pt x="66039" y="544957"/>
                  </a:lnTo>
                  <a:lnTo>
                    <a:pt x="60451" y="519557"/>
                  </a:lnTo>
                  <a:lnTo>
                    <a:pt x="73106" y="516788"/>
                  </a:lnTo>
                  <a:lnTo>
                    <a:pt x="67563" y="491489"/>
                  </a:lnTo>
                  <a:close/>
                </a:path>
                <a:path w="2441575" h="567689">
                  <a:moveTo>
                    <a:pt x="73106" y="516788"/>
                  </a:moveTo>
                  <a:lnTo>
                    <a:pt x="60451" y="519557"/>
                  </a:lnTo>
                  <a:lnTo>
                    <a:pt x="66039" y="544957"/>
                  </a:lnTo>
                  <a:lnTo>
                    <a:pt x="78671" y="542193"/>
                  </a:lnTo>
                  <a:lnTo>
                    <a:pt x="73106" y="516788"/>
                  </a:lnTo>
                  <a:close/>
                </a:path>
                <a:path w="2441575" h="567689">
                  <a:moveTo>
                    <a:pt x="78671" y="542193"/>
                  </a:moveTo>
                  <a:lnTo>
                    <a:pt x="66039" y="544957"/>
                  </a:lnTo>
                  <a:lnTo>
                    <a:pt x="79276" y="544957"/>
                  </a:lnTo>
                  <a:lnTo>
                    <a:pt x="78671" y="542193"/>
                  </a:lnTo>
                  <a:close/>
                </a:path>
                <a:path w="2441575" h="567689">
                  <a:moveTo>
                    <a:pt x="2435606" y="0"/>
                  </a:moveTo>
                  <a:lnTo>
                    <a:pt x="73106" y="516788"/>
                  </a:lnTo>
                  <a:lnTo>
                    <a:pt x="78671" y="542193"/>
                  </a:lnTo>
                  <a:lnTo>
                    <a:pt x="2441193" y="25400"/>
                  </a:lnTo>
                  <a:lnTo>
                    <a:pt x="24356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5003" y="1261884"/>
              <a:ext cx="1993392" cy="10850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06161" y="1284604"/>
              <a:ext cx="1835150" cy="926465"/>
            </a:xfrm>
            <a:custGeom>
              <a:avLst/>
              <a:gdLst/>
              <a:ahLst/>
              <a:cxnLst/>
              <a:rect l="l" t="t" r="r" b="b"/>
              <a:pathLst>
                <a:path w="1835150" h="926464">
                  <a:moveTo>
                    <a:pt x="52197" y="856488"/>
                  </a:moveTo>
                  <a:lnTo>
                    <a:pt x="0" y="925957"/>
                  </a:lnTo>
                  <a:lnTo>
                    <a:pt x="86867" y="925957"/>
                  </a:lnTo>
                  <a:lnTo>
                    <a:pt x="78184" y="908558"/>
                  </a:lnTo>
                  <a:lnTo>
                    <a:pt x="63753" y="908558"/>
                  </a:lnTo>
                  <a:lnTo>
                    <a:pt x="52070" y="885444"/>
                  </a:lnTo>
                  <a:lnTo>
                    <a:pt x="63737" y="879610"/>
                  </a:lnTo>
                  <a:lnTo>
                    <a:pt x="52197" y="856488"/>
                  </a:lnTo>
                  <a:close/>
                </a:path>
                <a:path w="1835150" h="926464">
                  <a:moveTo>
                    <a:pt x="63737" y="879610"/>
                  </a:moveTo>
                  <a:lnTo>
                    <a:pt x="52070" y="885444"/>
                  </a:lnTo>
                  <a:lnTo>
                    <a:pt x="63753" y="908558"/>
                  </a:lnTo>
                  <a:lnTo>
                    <a:pt x="75302" y="902783"/>
                  </a:lnTo>
                  <a:lnTo>
                    <a:pt x="63737" y="879610"/>
                  </a:lnTo>
                  <a:close/>
                </a:path>
                <a:path w="1835150" h="926464">
                  <a:moveTo>
                    <a:pt x="75302" y="902783"/>
                  </a:moveTo>
                  <a:lnTo>
                    <a:pt x="63753" y="908558"/>
                  </a:lnTo>
                  <a:lnTo>
                    <a:pt x="78184" y="908558"/>
                  </a:lnTo>
                  <a:lnTo>
                    <a:pt x="75302" y="902783"/>
                  </a:lnTo>
                  <a:close/>
                </a:path>
                <a:path w="1835150" h="926464">
                  <a:moveTo>
                    <a:pt x="1822958" y="0"/>
                  </a:moveTo>
                  <a:lnTo>
                    <a:pt x="63737" y="879610"/>
                  </a:lnTo>
                  <a:lnTo>
                    <a:pt x="75302" y="902783"/>
                  </a:lnTo>
                  <a:lnTo>
                    <a:pt x="1834641" y="23114"/>
                  </a:lnTo>
                  <a:lnTo>
                    <a:pt x="1822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104827" y="3676534"/>
            <a:ext cx="2242185" cy="3223260"/>
            <a:chOff x="4643628" y="3621036"/>
            <a:chExt cx="2242185" cy="32232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3628" y="3621036"/>
              <a:ext cx="1955292" cy="9753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01362" y="3640836"/>
              <a:ext cx="1760220" cy="786765"/>
            </a:xfrm>
            <a:custGeom>
              <a:avLst/>
              <a:gdLst/>
              <a:ahLst/>
              <a:cxnLst/>
              <a:rect l="l" t="t" r="r" b="b"/>
              <a:pathLst>
                <a:path w="1760220" h="786764">
                  <a:moveTo>
                    <a:pt x="82041" y="681482"/>
                  </a:moveTo>
                  <a:lnTo>
                    <a:pt x="0" y="779526"/>
                  </a:lnTo>
                  <a:lnTo>
                    <a:pt x="127635" y="786383"/>
                  </a:lnTo>
                  <a:lnTo>
                    <a:pt x="115767" y="759078"/>
                  </a:lnTo>
                  <a:lnTo>
                    <a:pt x="94996" y="759078"/>
                  </a:lnTo>
                  <a:lnTo>
                    <a:pt x="79755" y="724026"/>
                  </a:lnTo>
                  <a:lnTo>
                    <a:pt x="97230" y="716429"/>
                  </a:lnTo>
                  <a:lnTo>
                    <a:pt x="82041" y="681482"/>
                  </a:lnTo>
                  <a:close/>
                </a:path>
                <a:path w="1760220" h="786764">
                  <a:moveTo>
                    <a:pt x="97230" y="716429"/>
                  </a:moveTo>
                  <a:lnTo>
                    <a:pt x="79755" y="724026"/>
                  </a:lnTo>
                  <a:lnTo>
                    <a:pt x="94996" y="759078"/>
                  </a:lnTo>
                  <a:lnTo>
                    <a:pt x="112466" y="751483"/>
                  </a:lnTo>
                  <a:lnTo>
                    <a:pt x="97230" y="716429"/>
                  </a:lnTo>
                  <a:close/>
                </a:path>
                <a:path w="1760220" h="786764">
                  <a:moveTo>
                    <a:pt x="112466" y="751483"/>
                  </a:moveTo>
                  <a:lnTo>
                    <a:pt x="94996" y="759078"/>
                  </a:lnTo>
                  <a:lnTo>
                    <a:pt x="115767" y="759078"/>
                  </a:lnTo>
                  <a:lnTo>
                    <a:pt x="112466" y="751483"/>
                  </a:lnTo>
                  <a:close/>
                </a:path>
                <a:path w="1760220" h="786764">
                  <a:moveTo>
                    <a:pt x="1744980" y="0"/>
                  </a:moveTo>
                  <a:lnTo>
                    <a:pt x="97230" y="716429"/>
                  </a:lnTo>
                  <a:lnTo>
                    <a:pt x="112466" y="751483"/>
                  </a:lnTo>
                  <a:lnTo>
                    <a:pt x="1760219" y="35051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7846" y="585292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4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87846" y="585292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4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3161" y="1053083"/>
            <a:ext cx="7394575" cy="4549140"/>
            <a:chOff x="899160" y="1053083"/>
            <a:chExt cx="7394575" cy="4549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60" y="1053083"/>
              <a:ext cx="7391229" cy="411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6" y="5111495"/>
              <a:ext cx="2054352" cy="4907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6" y="5148072"/>
              <a:ext cx="1932432" cy="3688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0216" y="5148072"/>
              <a:ext cx="1932939" cy="368935"/>
            </a:xfrm>
            <a:custGeom>
              <a:avLst/>
              <a:gdLst/>
              <a:ahLst/>
              <a:cxnLst/>
              <a:rect l="l" t="t" r="r" b="b"/>
              <a:pathLst>
                <a:path w="1932940" h="368935">
                  <a:moveTo>
                    <a:pt x="193243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932432" y="368807"/>
                  </a:lnTo>
                  <a:lnTo>
                    <a:pt x="1932432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24216" y="5148072"/>
            <a:ext cx="1932939" cy="314189"/>
          </a:xfrm>
          <a:prstGeom prst="rect">
            <a:avLst/>
          </a:prstGeom>
          <a:ln w="12192">
            <a:solidFill>
              <a:srgbClr val="FAC7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7630">
              <a:spcBef>
                <a:spcPts val="290"/>
              </a:spcBef>
            </a:pPr>
            <a:r>
              <a:rPr spc="40" dirty="0">
                <a:latin typeface="Cambria"/>
                <a:cs typeface="Cambria"/>
              </a:rPr>
              <a:t>Posterior</a:t>
            </a:r>
            <a:r>
              <a:rPr spc="-55" dirty="0">
                <a:latin typeface="Cambria"/>
                <a:cs typeface="Cambria"/>
              </a:rPr>
              <a:t> </a:t>
            </a:r>
            <a:r>
              <a:rPr spc="35" dirty="0">
                <a:latin typeface="Cambria"/>
                <a:cs typeface="Cambria"/>
              </a:rPr>
              <a:t>view</a:t>
            </a:r>
            <a:endParaRPr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89049" y="5120641"/>
            <a:ext cx="2066925" cy="490855"/>
            <a:chOff x="765048" y="5120640"/>
            <a:chExt cx="2066925" cy="4908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8" y="5120640"/>
              <a:ext cx="2066544" cy="4907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532" y="5157216"/>
              <a:ext cx="1944624" cy="3688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7532" y="5157216"/>
              <a:ext cx="1945005" cy="368935"/>
            </a:xfrm>
            <a:custGeom>
              <a:avLst/>
              <a:gdLst/>
              <a:ahLst/>
              <a:cxnLst/>
              <a:rect l="l" t="t" r="r" b="b"/>
              <a:pathLst>
                <a:path w="1945005" h="368935">
                  <a:moveTo>
                    <a:pt x="194462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944624" y="368807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51533" y="5157216"/>
            <a:ext cx="1945005" cy="314189"/>
          </a:xfrm>
          <a:prstGeom prst="rect">
            <a:avLst/>
          </a:prstGeom>
          <a:ln w="12191">
            <a:solidFill>
              <a:srgbClr val="FAC7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5090">
              <a:spcBef>
                <a:spcPts val="290"/>
              </a:spcBef>
            </a:pPr>
            <a:r>
              <a:rPr spc="55" dirty="0">
                <a:latin typeface="Cambria"/>
                <a:cs typeface="Cambria"/>
              </a:rPr>
              <a:t>Anterior</a:t>
            </a:r>
            <a:r>
              <a:rPr spc="-80" dirty="0">
                <a:latin typeface="Cambria"/>
                <a:cs typeface="Cambria"/>
              </a:rPr>
              <a:t> </a:t>
            </a:r>
            <a:r>
              <a:rPr spc="35" dirty="0">
                <a:latin typeface="Cambria"/>
                <a:cs typeface="Cambria"/>
              </a:rPr>
              <a:t>view</a:t>
            </a:r>
            <a:endParaRPr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78351" y="1295400"/>
            <a:ext cx="4892040" cy="5562600"/>
            <a:chOff x="2054351" y="1295400"/>
            <a:chExt cx="4892040" cy="55626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3343" y="3140963"/>
              <a:ext cx="2950463" cy="3717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4351" y="1295400"/>
              <a:ext cx="566927" cy="6370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9964" y="1536572"/>
              <a:ext cx="152019" cy="1638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10739" y="1330451"/>
              <a:ext cx="258445" cy="316230"/>
            </a:xfrm>
            <a:custGeom>
              <a:avLst/>
              <a:gdLst/>
              <a:ahLst/>
              <a:cxnLst/>
              <a:rect l="l" t="t" r="r" b="b"/>
              <a:pathLst>
                <a:path w="258444" h="316230">
                  <a:moveTo>
                    <a:pt x="27305" y="0"/>
                  </a:moveTo>
                  <a:lnTo>
                    <a:pt x="0" y="21717"/>
                  </a:lnTo>
                  <a:lnTo>
                    <a:pt x="225806" y="303530"/>
                  </a:lnTo>
                  <a:lnTo>
                    <a:pt x="257937" y="315975"/>
                  </a:lnTo>
                  <a:lnTo>
                    <a:pt x="252984" y="281686"/>
                  </a:lnTo>
                  <a:lnTo>
                    <a:pt x="273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0759" y="2014727"/>
              <a:ext cx="496824" cy="5638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5623" y="2049780"/>
              <a:ext cx="229743" cy="2997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6416" y="1368552"/>
              <a:ext cx="569976" cy="7071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8251" y="1678050"/>
              <a:ext cx="145796" cy="16738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26732" y="1403604"/>
              <a:ext cx="264795" cy="384175"/>
            </a:xfrm>
            <a:custGeom>
              <a:avLst/>
              <a:gdLst/>
              <a:ahLst/>
              <a:cxnLst/>
              <a:rect l="l" t="t" r="r" b="b"/>
              <a:pathLst>
                <a:path w="264795" h="384175">
                  <a:moveTo>
                    <a:pt x="235458" y="0"/>
                  </a:moveTo>
                  <a:lnTo>
                    <a:pt x="2159" y="349376"/>
                  </a:lnTo>
                  <a:lnTo>
                    <a:pt x="0" y="384048"/>
                  </a:lnTo>
                  <a:lnTo>
                    <a:pt x="31242" y="368935"/>
                  </a:lnTo>
                  <a:lnTo>
                    <a:pt x="264541" y="19304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3055" y="2084831"/>
              <a:ext cx="493775" cy="4937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1843" y="2119883"/>
              <a:ext cx="228473" cy="22847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905761" y="761"/>
            <a:ext cx="8305800" cy="871392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spcBef>
                <a:spcPts val="315"/>
              </a:spcBef>
            </a:pPr>
            <a:r>
              <a:rPr b="1" spc="105" dirty="0">
                <a:latin typeface="Cambria"/>
                <a:cs typeface="Cambria"/>
              </a:rPr>
              <a:t>6-Subsynovial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retinacular</a:t>
            </a:r>
            <a:r>
              <a:rPr b="1" spc="40" dirty="0">
                <a:latin typeface="Cambria"/>
                <a:cs typeface="Cambria"/>
              </a:rPr>
              <a:t> </a:t>
            </a:r>
            <a:r>
              <a:rPr b="1" spc="95" dirty="0">
                <a:latin typeface="Cambria"/>
                <a:cs typeface="Cambria"/>
              </a:rPr>
              <a:t>arteries</a:t>
            </a:r>
            <a:endParaRPr>
              <a:latin typeface="Cambria"/>
              <a:cs typeface="Cambria"/>
            </a:endParaRPr>
          </a:p>
          <a:p>
            <a:pPr marL="5080" algn="ctr"/>
            <a:r>
              <a:rPr b="1" spc="95" dirty="0">
                <a:latin typeface="Cambria"/>
                <a:cs typeface="Cambria"/>
              </a:rPr>
              <a:t>(branches</a:t>
            </a:r>
            <a:r>
              <a:rPr b="1" spc="80" dirty="0">
                <a:latin typeface="Cambria"/>
                <a:cs typeface="Cambria"/>
              </a:rPr>
              <a:t> </a:t>
            </a:r>
            <a:r>
              <a:rPr b="1" spc="95" dirty="0">
                <a:latin typeface="Cambria"/>
                <a:cs typeface="Cambria"/>
              </a:rPr>
              <a:t>of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medial </a:t>
            </a:r>
            <a:r>
              <a:rPr b="1" spc="135" dirty="0">
                <a:latin typeface="Cambria"/>
                <a:cs typeface="Cambria"/>
              </a:rPr>
              <a:t>and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135" dirty="0">
                <a:latin typeface="Cambria"/>
                <a:cs typeface="Cambria"/>
              </a:rPr>
              <a:t>a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few </a:t>
            </a:r>
            <a:r>
              <a:rPr b="1" spc="100" dirty="0">
                <a:latin typeface="Cambria"/>
                <a:cs typeface="Cambria"/>
              </a:rPr>
              <a:t>from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lateral</a:t>
            </a:r>
            <a:r>
              <a:rPr b="1" spc="80" dirty="0">
                <a:latin typeface="Cambria"/>
                <a:cs typeface="Cambria"/>
              </a:rPr>
              <a:t> </a:t>
            </a:r>
            <a:r>
              <a:rPr b="1" spc="100" dirty="0">
                <a:latin typeface="Cambria"/>
                <a:cs typeface="Cambria"/>
              </a:rPr>
              <a:t>femoral</a:t>
            </a:r>
            <a:endParaRPr>
              <a:latin typeface="Cambria"/>
              <a:cs typeface="Cambria"/>
            </a:endParaRPr>
          </a:p>
          <a:p>
            <a:pPr marL="9525" algn="ctr">
              <a:spcBef>
                <a:spcPts val="5"/>
              </a:spcBef>
            </a:pPr>
            <a:r>
              <a:rPr b="1" spc="114" dirty="0">
                <a:latin typeface="Cambria"/>
                <a:cs typeface="Cambria"/>
              </a:rPr>
              <a:t>circumflex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85" dirty="0">
                <a:latin typeface="Cambria"/>
                <a:cs typeface="Cambria"/>
              </a:rPr>
              <a:t>artery),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140" dirty="0">
                <a:latin typeface="Cambria"/>
                <a:cs typeface="Cambria"/>
              </a:rPr>
              <a:t>which</a:t>
            </a:r>
            <a:r>
              <a:rPr b="1" spc="9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supply</a:t>
            </a:r>
            <a:r>
              <a:rPr b="1" spc="95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120" dirty="0">
                <a:latin typeface="Cambria"/>
                <a:cs typeface="Cambria"/>
              </a:rPr>
              <a:t>head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135" dirty="0">
                <a:latin typeface="Cambria"/>
                <a:cs typeface="Cambria"/>
              </a:rPr>
              <a:t>and</a:t>
            </a:r>
            <a:r>
              <a:rPr b="1" spc="100" dirty="0">
                <a:latin typeface="Cambria"/>
                <a:cs typeface="Cambria"/>
              </a:rPr>
              <a:t> </a:t>
            </a:r>
            <a:r>
              <a:rPr b="1" spc="125" dirty="0">
                <a:latin typeface="Cambria"/>
                <a:cs typeface="Cambria"/>
              </a:rPr>
              <a:t>neck</a:t>
            </a:r>
            <a:r>
              <a:rPr b="1" spc="105" dirty="0">
                <a:latin typeface="Cambria"/>
                <a:cs typeface="Cambria"/>
              </a:rPr>
              <a:t> </a:t>
            </a:r>
            <a:r>
              <a:rPr b="1" spc="90" dirty="0">
                <a:latin typeface="Cambria"/>
                <a:cs typeface="Cambria"/>
              </a:rPr>
              <a:t>of</a:t>
            </a:r>
            <a:r>
              <a:rPr b="1" spc="120" dirty="0">
                <a:latin typeface="Cambria"/>
                <a:cs typeface="Cambria"/>
              </a:rPr>
              <a:t> </a:t>
            </a:r>
            <a:r>
              <a:rPr b="1" spc="114" dirty="0">
                <a:latin typeface="Cambria"/>
                <a:cs typeface="Cambria"/>
              </a:rPr>
              <a:t>the</a:t>
            </a:r>
            <a:r>
              <a:rPr b="1" spc="125" dirty="0">
                <a:latin typeface="Cambria"/>
                <a:cs typeface="Cambria"/>
              </a:rPr>
              <a:t> </a:t>
            </a:r>
            <a:r>
              <a:rPr spc="65" dirty="0">
                <a:latin typeface="Cambria"/>
                <a:cs typeface="Cambria"/>
              </a:rPr>
              <a:t>femur</a:t>
            </a:r>
            <a:endParaRPr>
              <a:latin typeface="Cambria"/>
              <a:cs typeface="Cambr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3300" y="596900"/>
            <a:ext cx="7580630" cy="3384550"/>
            <a:chOff x="749300" y="596900"/>
            <a:chExt cx="7580630" cy="3384550"/>
          </a:xfrm>
        </p:grpSpPr>
        <p:sp>
          <p:nvSpPr>
            <p:cNvPr id="3" name="object 3"/>
            <p:cNvSpPr/>
            <p:nvPr/>
          </p:nvSpPr>
          <p:spPr>
            <a:xfrm>
              <a:off x="762000" y="609600"/>
              <a:ext cx="7555230" cy="3359150"/>
            </a:xfrm>
            <a:custGeom>
              <a:avLst/>
              <a:gdLst/>
              <a:ahLst/>
              <a:cxnLst/>
              <a:rect l="l" t="t" r="r" b="b"/>
              <a:pathLst>
                <a:path w="7555230" h="3359150">
                  <a:moveTo>
                    <a:pt x="0" y="2900807"/>
                  </a:moveTo>
                  <a:lnTo>
                    <a:pt x="7374763" y="0"/>
                  </a:lnTo>
                  <a:lnTo>
                    <a:pt x="7555103" y="458215"/>
                  </a:lnTo>
                  <a:lnTo>
                    <a:pt x="180251" y="3359023"/>
                  </a:lnTo>
                  <a:lnTo>
                    <a:pt x="0" y="2900807"/>
                  </a:lnTo>
                  <a:close/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528" y="2142997"/>
              <a:ext cx="3806116" cy="1707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0751" y="1279044"/>
              <a:ext cx="2128504" cy="1030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39660" y="784732"/>
              <a:ext cx="1141730" cy="684530"/>
            </a:xfrm>
            <a:custGeom>
              <a:avLst/>
              <a:gdLst/>
              <a:ahLst/>
              <a:cxnLst/>
              <a:rect l="l" t="t" r="r" b="b"/>
              <a:pathLst>
                <a:path w="1141729" h="684530">
                  <a:moveTo>
                    <a:pt x="60833" y="608456"/>
                  </a:moveTo>
                  <a:lnTo>
                    <a:pt x="29845" y="627252"/>
                  </a:lnTo>
                  <a:lnTo>
                    <a:pt x="26670" y="634618"/>
                  </a:lnTo>
                  <a:lnTo>
                    <a:pt x="26670" y="642746"/>
                  </a:lnTo>
                  <a:lnTo>
                    <a:pt x="30099" y="651382"/>
                  </a:lnTo>
                  <a:lnTo>
                    <a:pt x="64135" y="680465"/>
                  </a:lnTo>
                  <a:lnTo>
                    <a:pt x="91535" y="684085"/>
                  </a:lnTo>
                  <a:lnTo>
                    <a:pt x="106318" y="681894"/>
                  </a:lnTo>
                  <a:lnTo>
                    <a:pt x="121793" y="677037"/>
                  </a:lnTo>
                  <a:lnTo>
                    <a:pt x="134006" y="671413"/>
                  </a:lnTo>
                  <a:lnTo>
                    <a:pt x="139727" y="667892"/>
                  </a:lnTo>
                  <a:lnTo>
                    <a:pt x="95885" y="667892"/>
                  </a:lnTo>
                  <a:lnTo>
                    <a:pt x="89789" y="666241"/>
                  </a:lnTo>
                  <a:lnTo>
                    <a:pt x="85725" y="665226"/>
                  </a:lnTo>
                  <a:lnTo>
                    <a:pt x="82931" y="663066"/>
                  </a:lnTo>
                  <a:lnTo>
                    <a:pt x="81661" y="659891"/>
                  </a:lnTo>
                  <a:lnTo>
                    <a:pt x="80899" y="657732"/>
                  </a:lnTo>
                  <a:lnTo>
                    <a:pt x="81153" y="653541"/>
                  </a:lnTo>
                  <a:lnTo>
                    <a:pt x="82677" y="647191"/>
                  </a:lnTo>
                  <a:lnTo>
                    <a:pt x="84074" y="640841"/>
                  </a:lnTo>
                  <a:lnTo>
                    <a:pt x="84709" y="637031"/>
                  </a:lnTo>
                  <a:lnTo>
                    <a:pt x="84747" y="634618"/>
                  </a:lnTo>
                  <a:lnTo>
                    <a:pt x="84582" y="632713"/>
                  </a:lnTo>
                  <a:lnTo>
                    <a:pt x="83820" y="629538"/>
                  </a:lnTo>
                  <a:lnTo>
                    <a:pt x="82550" y="625982"/>
                  </a:lnTo>
                  <a:lnTo>
                    <a:pt x="79756" y="618997"/>
                  </a:lnTo>
                  <a:lnTo>
                    <a:pt x="74803" y="614044"/>
                  </a:lnTo>
                  <a:lnTo>
                    <a:pt x="60833" y="608456"/>
                  </a:lnTo>
                  <a:close/>
                </a:path>
                <a:path w="1141729" h="684530">
                  <a:moveTo>
                    <a:pt x="112760" y="427736"/>
                  </a:moveTo>
                  <a:lnTo>
                    <a:pt x="26289" y="427736"/>
                  </a:lnTo>
                  <a:lnTo>
                    <a:pt x="36449" y="429259"/>
                  </a:lnTo>
                  <a:lnTo>
                    <a:pt x="40386" y="430911"/>
                  </a:lnTo>
                  <a:lnTo>
                    <a:pt x="107315" y="590803"/>
                  </a:lnTo>
                  <a:lnTo>
                    <a:pt x="122477" y="632898"/>
                  </a:lnTo>
                  <a:lnTo>
                    <a:pt x="124841" y="645794"/>
                  </a:lnTo>
                  <a:lnTo>
                    <a:pt x="124079" y="651001"/>
                  </a:lnTo>
                  <a:lnTo>
                    <a:pt x="119253" y="659129"/>
                  </a:lnTo>
                  <a:lnTo>
                    <a:pt x="115443" y="662177"/>
                  </a:lnTo>
                  <a:lnTo>
                    <a:pt x="110109" y="664209"/>
                  </a:lnTo>
                  <a:lnTo>
                    <a:pt x="102616" y="667257"/>
                  </a:lnTo>
                  <a:lnTo>
                    <a:pt x="95885" y="667892"/>
                  </a:lnTo>
                  <a:lnTo>
                    <a:pt x="139727" y="667892"/>
                  </a:lnTo>
                  <a:lnTo>
                    <a:pt x="167886" y="639395"/>
                  </a:lnTo>
                  <a:lnTo>
                    <a:pt x="176530" y="611124"/>
                  </a:lnTo>
                  <a:lnTo>
                    <a:pt x="175982" y="600455"/>
                  </a:lnTo>
                  <a:lnTo>
                    <a:pt x="173577" y="587692"/>
                  </a:lnTo>
                  <a:lnTo>
                    <a:pt x="169314" y="572833"/>
                  </a:lnTo>
                  <a:lnTo>
                    <a:pt x="163195" y="555878"/>
                  </a:lnTo>
                  <a:lnTo>
                    <a:pt x="114808" y="433069"/>
                  </a:lnTo>
                  <a:lnTo>
                    <a:pt x="112760" y="427736"/>
                  </a:lnTo>
                  <a:close/>
                </a:path>
                <a:path w="1141729" h="684530">
                  <a:moveTo>
                    <a:pt x="133350" y="376300"/>
                  </a:moveTo>
                  <a:lnTo>
                    <a:pt x="0" y="428751"/>
                  </a:lnTo>
                  <a:lnTo>
                    <a:pt x="2667" y="435609"/>
                  </a:lnTo>
                  <a:lnTo>
                    <a:pt x="13208" y="431418"/>
                  </a:lnTo>
                  <a:lnTo>
                    <a:pt x="20193" y="428751"/>
                  </a:lnTo>
                  <a:lnTo>
                    <a:pt x="26289" y="427736"/>
                  </a:lnTo>
                  <a:lnTo>
                    <a:pt x="112760" y="427736"/>
                  </a:lnTo>
                  <a:lnTo>
                    <a:pt x="109982" y="420496"/>
                  </a:lnTo>
                  <a:lnTo>
                    <a:pt x="107569" y="412495"/>
                  </a:lnTo>
                  <a:lnTo>
                    <a:pt x="107696" y="409066"/>
                  </a:lnTo>
                  <a:lnTo>
                    <a:pt x="107950" y="404113"/>
                  </a:lnTo>
                  <a:lnTo>
                    <a:pt x="109220" y="400176"/>
                  </a:lnTo>
                  <a:lnTo>
                    <a:pt x="111633" y="397255"/>
                  </a:lnTo>
                  <a:lnTo>
                    <a:pt x="115062" y="392938"/>
                  </a:lnTo>
                  <a:lnTo>
                    <a:pt x="120523" y="389254"/>
                  </a:lnTo>
                  <a:lnTo>
                    <a:pt x="136017" y="383158"/>
                  </a:lnTo>
                  <a:lnTo>
                    <a:pt x="133350" y="376300"/>
                  </a:lnTo>
                  <a:close/>
                </a:path>
                <a:path w="1141729" h="684530">
                  <a:moveTo>
                    <a:pt x="338375" y="300370"/>
                  </a:moveTo>
                  <a:lnTo>
                    <a:pt x="281050" y="314070"/>
                  </a:lnTo>
                  <a:lnTo>
                    <a:pt x="233045" y="341868"/>
                  </a:lnTo>
                  <a:lnTo>
                    <a:pt x="201422" y="385952"/>
                  </a:lnTo>
                  <a:lnTo>
                    <a:pt x="189388" y="439038"/>
                  </a:lnTo>
                  <a:lnTo>
                    <a:pt x="191885" y="466284"/>
                  </a:lnTo>
                  <a:lnTo>
                    <a:pt x="211314" y="517320"/>
                  </a:lnTo>
                  <a:lnTo>
                    <a:pt x="242798" y="554519"/>
                  </a:lnTo>
                  <a:lnTo>
                    <a:pt x="291332" y="580473"/>
                  </a:lnTo>
                  <a:lnTo>
                    <a:pt x="321230" y="585279"/>
                  </a:lnTo>
                  <a:lnTo>
                    <a:pt x="352724" y="582846"/>
                  </a:lnTo>
                  <a:lnTo>
                    <a:pt x="385825" y="573151"/>
                  </a:lnTo>
                  <a:lnTo>
                    <a:pt x="403827" y="564038"/>
                  </a:lnTo>
                  <a:lnTo>
                    <a:pt x="352504" y="564038"/>
                  </a:lnTo>
                  <a:lnTo>
                    <a:pt x="339635" y="561347"/>
                  </a:lnTo>
                  <a:lnTo>
                    <a:pt x="294989" y="522954"/>
                  </a:lnTo>
                  <a:lnTo>
                    <a:pt x="267462" y="469391"/>
                  </a:lnTo>
                  <a:lnTo>
                    <a:pt x="252301" y="420258"/>
                  </a:lnTo>
                  <a:lnTo>
                    <a:pt x="249334" y="399293"/>
                  </a:lnTo>
                  <a:lnTo>
                    <a:pt x="249428" y="380745"/>
                  </a:lnTo>
                  <a:lnTo>
                    <a:pt x="272698" y="333668"/>
                  </a:lnTo>
                  <a:lnTo>
                    <a:pt x="306609" y="320722"/>
                  </a:lnTo>
                  <a:lnTo>
                    <a:pt x="410225" y="320722"/>
                  </a:lnTo>
                  <a:lnTo>
                    <a:pt x="392175" y="310768"/>
                  </a:lnTo>
                  <a:lnTo>
                    <a:pt x="365722" y="302551"/>
                  </a:lnTo>
                  <a:lnTo>
                    <a:pt x="338375" y="300370"/>
                  </a:lnTo>
                  <a:close/>
                </a:path>
                <a:path w="1141729" h="684530">
                  <a:moveTo>
                    <a:pt x="410225" y="320722"/>
                  </a:moveTo>
                  <a:lnTo>
                    <a:pt x="306609" y="320722"/>
                  </a:lnTo>
                  <a:lnTo>
                    <a:pt x="315825" y="320780"/>
                  </a:lnTo>
                  <a:lnTo>
                    <a:pt x="324993" y="322325"/>
                  </a:lnTo>
                  <a:lnTo>
                    <a:pt x="362204" y="347852"/>
                  </a:lnTo>
                  <a:lnTo>
                    <a:pt x="391046" y="395537"/>
                  </a:lnTo>
                  <a:lnTo>
                    <a:pt x="408051" y="438763"/>
                  </a:lnTo>
                  <a:lnTo>
                    <a:pt x="418338" y="489965"/>
                  </a:lnTo>
                  <a:lnTo>
                    <a:pt x="418121" y="504035"/>
                  </a:lnTo>
                  <a:lnTo>
                    <a:pt x="402732" y="544435"/>
                  </a:lnTo>
                  <a:lnTo>
                    <a:pt x="365873" y="563443"/>
                  </a:lnTo>
                  <a:lnTo>
                    <a:pt x="352504" y="564038"/>
                  </a:lnTo>
                  <a:lnTo>
                    <a:pt x="403827" y="564038"/>
                  </a:lnTo>
                  <a:lnTo>
                    <a:pt x="440896" y="537622"/>
                  </a:lnTo>
                  <a:lnTo>
                    <a:pt x="471297" y="483996"/>
                  </a:lnTo>
                  <a:lnTo>
                    <a:pt x="476900" y="436641"/>
                  </a:lnTo>
                  <a:lnTo>
                    <a:pt x="473600" y="412863"/>
                  </a:lnTo>
                  <a:lnTo>
                    <a:pt x="466217" y="389000"/>
                  </a:lnTo>
                  <a:lnTo>
                    <a:pt x="453362" y="363186"/>
                  </a:lnTo>
                  <a:lnTo>
                    <a:pt x="436721" y="341550"/>
                  </a:lnTo>
                  <a:lnTo>
                    <a:pt x="416317" y="324082"/>
                  </a:lnTo>
                  <a:lnTo>
                    <a:pt x="410225" y="320722"/>
                  </a:lnTo>
                  <a:close/>
                </a:path>
                <a:path w="1141729" h="684530">
                  <a:moveTo>
                    <a:pt x="549154" y="256031"/>
                  </a:moveTo>
                  <a:lnTo>
                    <a:pt x="462915" y="256031"/>
                  </a:lnTo>
                  <a:lnTo>
                    <a:pt x="473075" y="257555"/>
                  </a:lnTo>
                  <a:lnTo>
                    <a:pt x="476885" y="259206"/>
                  </a:lnTo>
                  <a:lnTo>
                    <a:pt x="560832" y="462661"/>
                  </a:lnTo>
                  <a:lnTo>
                    <a:pt x="563245" y="470662"/>
                  </a:lnTo>
                  <a:lnTo>
                    <a:pt x="562991" y="474217"/>
                  </a:lnTo>
                  <a:lnTo>
                    <a:pt x="562864" y="479043"/>
                  </a:lnTo>
                  <a:lnTo>
                    <a:pt x="561594" y="482980"/>
                  </a:lnTo>
                  <a:lnTo>
                    <a:pt x="559054" y="486028"/>
                  </a:lnTo>
                  <a:lnTo>
                    <a:pt x="555625" y="490346"/>
                  </a:lnTo>
                  <a:lnTo>
                    <a:pt x="550291" y="493902"/>
                  </a:lnTo>
                  <a:lnTo>
                    <a:pt x="543052" y="496824"/>
                  </a:lnTo>
                  <a:lnTo>
                    <a:pt x="534797" y="499999"/>
                  </a:lnTo>
                  <a:lnTo>
                    <a:pt x="537464" y="506856"/>
                  </a:lnTo>
                  <a:lnTo>
                    <a:pt x="667882" y="455549"/>
                  </a:lnTo>
                  <a:lnTo>
                    <a:pt x="644398" y="455549"/>
                  </a:lnTo>
                  <a:lnTo>
                    <a:pt x="639318" y="454659"/>
                  </a:lnTo>
                  <a:lnTo>
                    <a:pt x="616204" y="426338"/>
                  </a:lnTo>
                  <a:lnTo>
                    <a:pt x="549154" y="256031"/>
                  </a:lnTo>
                  <a:close/>
                </a:path>
                <a:path w="1141729" h="684530">
                  <a:moveTo>
                    <a:pt x="665861" y="448437"/>
                  </a:moveTo>
                  <a:lnTo>
                    <a:pt x="650494" y="454532"/>
                  </a:lnTo>
                  <a:lnTo>
                    <a:pt x="644398" y="455549"/>
                  </a:lnTo>
                  <a:lnTo>
                    <a:pt x="667882" y="455549"/>
                  </a:lnTo>
                  <a:lnTo>
                    <a:pt x="668528" y="455294"/>
                  </a:lnTo>
                  <a:lnTo>
                    <a:pt x="665861" y="448437"/>
                  </a:lnTo>
                  <a:close/>
                </a:path>
                <a:path w="1141729" h="684530">
                  <a:moveTo>
                    <a:pt x="738494" y="201929"/>
                  </a:moveTo>
                  <a:lnTo>
                    <a:pt x="600837" y="201929"/>
                  </a:lnTo>
                  <a:lnTo>
                    <a:pt x="610616" y="202945"/>
                  </a:lnTo>
                  <a:lnTo>
                    <a:pt x="616966" y="205486"/>
                  </a:lnTo>
                  <a:lnTo>
                    <a:pt x="702564" y="391540"/>
                  </a:lnTo>
                  <a:lnTo>
                    <a:pt x="707153" y="416776"/>
                  </a:lnTo>
                  <a:lnTo>
                    <a:pt x="705485" y="423037"/>
                  </a:lnTo>
                  <a:lnTo>
                    <a:pt x="702103" y="428632"/>
                  </a:lnTo>
                  <a:lnTo>
                    <a:pt x="696722" y="433800"/>
                  </a:lnTo>
                  <a:lnTo>
                    <a:pt x="689340" y="438538"/>
                  </a:lnTo>
                  <a:lnTo>
                    <a:pt x="679958" y="442849"/>
                  </a:lnTo>
                  <a:lnTo>
                    <a:pt x="682752" y="449706"/>
                  </a:lnTo>
                  <a:lnTo>
                    <a:pt x="771652" y="414781"/>
                  </a:lnTo>
                  <a:lnTo>
                    <a:pt x="770997" y="413099"/>
                  </a:lnTo>
                  <a:lnTo>
                    <a:pt x="750236" y="413099"/>
                  </a:lnTo>
                  <a:lnTo>
                    <a:pt x="743817" y="412888"/>
                  </a:lnTo>
                  <a:lnTo>
                    <a:pt x="716026" y="386206"/>
                  </a:lnTo>
                  <a:lnTo>
                    <a:pt x="653288" y="226821"/>
                  </a:lnTo>
                  <a:lnTo>
                    <a:pt x="781589" y="226821"/>
                  </a:lnTo>
                  <a:lnTo>
                    <a:pt x="738494" y="201929"/>
                  </a:lnTo>
                  <a:close/>
                </a:path>
                <a:path w="1141729" h="684530">
                  <a:moveTo>
                    <a:pt x="768985" y="407924"/>
                  </a:moveTo>
                  <a:lnTo>
                    <a:pt x="763016" y="410209"/>
                  </a:lnTo>
                  <a:lnTo>
                    <a:pt x="756632" y="412214"/>
                  </a:lnTo>
                  <a:lnTo>
                    <a:pt x="750236" y="413099"/>
                  </a:lnTo>
                  <a:lnTo>
                    <a:pt x="770997" y="413099"/>
                  </a:lnTo>
                  <a:lnTo>
                    <a:pt x="768985" y="407924"/>
                  </a:lnTo>
                  <a:close/>
                </a:path>
                <a:path w="1141729" h="684530">
                  <a:moveTo>
                    <a:pt x="781589" y="226821"/>
                  </a:moveTo>
                  <a:lnTo>
                    <a:pt x="653288" y="226821"/>
                  </a:lnTo>
                  <a:lnTo>
                    <a:pt x="905002" y="368934"/>
                  </a:lnTo>
                  <a:lnTo>
                    <a:pt x="911225" y="366394"/>
                  </a:lnTo>
                  <a:lnTo>
                    <a:pt x="873674" y="270890"/>
                  </a:lnTo>
                  <a:lnTo>
                    <a:pt x="857885" y="270890"/>
                  </a:lnTo>
                  <a:lnTo>
                    <a:pt x="781589" y="226821"/>
                  </a:lnTo>
                  <a:close/>
                </a:path>
                <a:path w="1141729" h="684530">
                  <a:moveTo>
                    <a:pt x="1021994" y="70738"/>
                  </a:moveTo>
                  <a:lnTo>
                    <a:pt x="952627" y="70738"/>
                  </a:lnTo>
                  <a:lnTo>
                    <a:pt x="1033653" y="276605"/>
                  </a:lnTo>
                  <a:lnTo>
                    <a:pt x="1036066" y="284733"/>
                  </a:lnTo>
                  <a:lnTo>
                    <a:pt x="1035812" y="288163"/>
                  </a:lnTo>
                  <a:lnTo>
                    <a:pt x="1035685" y="293115"/>
                  </a:lnTo>
                  <a:lnTo>
                    <a:pt x="1034288" y="297052"/>
                  </a:lnTo>
                  <a:lnTo>
                    <a:pt x="1031748" y="300100"/>
                  </a:lnTo>
                  <a:lnTo>
                    <a:pt x="1028319" y="304418"/>
                  </a:lnTo>
                  <a:lnTo>
                    <a:pt x="1022985" y="307975"/>
                  </a:lnTo>
                  <a:lnTo>
                    <a:pt x="1015746" y="310895"/>
                  </a:lnTo>
                  <a:lnTo>
                    <a:pt x="1007364" y="314070"/>
                  </a:lnTo>
                  <a:lnTo>
                    <a:pt x="1010158" y="320928"/>
                  </a:lnTo>
                  <a:lnTo>
                    <a:pt x="1140702" y="269620"/>
                  </a:lnTo>
                  <a:lnTo>
                    <a:pt x="1117092" y="269620"/>
                  </a:lnTo>
                  <a:lnTo>
                    <a:pt x="1112012" y="268858"/>
                  </a:lnTo>
                  <a:lnTo>
                    <a:pt x="1088771" y="240411"/>
                  </a:lnTo>
                  <a:lnTo>
                    <a:pt x="1021994" y="70738"/>
                  </a:lnTo>
                  <a:close/>
                </a:path>
                <a:path w="1141729" h="684530">
                  <a:moveTo>
                    <a:pt x="822356" y="131873"/>
                  </a:moveTo>
                  <a:lnTo>
                    <a:pt x="782002" y="131873"/>
                  </a:lnTo>
                  <a:lnTo>
                    <a:pt x="790003" y="132506"/>
                  </a:lnTo>
                  <a:lnTo>
                    <a:pt x="797052" y="135127"/>
                  </a:lnTo>
                  <a:lnTo>
                    <a:pt x="857885" y="270890"/>
                  </a:lnTo>
                  <a:lnTo>
                    <a:pt x="873674" y="270890"/>
                  </a:lnTo>
                  <a:lnTo>
                    <a:pt x="829183" y="157733"/>
                  </a:lnTo>
                  <a:lnTo>
                    <a:pt x="826111" y="149447"/>
                  </a:lnTo>
                  <a:lnTo>
                    <a:pt x="823944" y="142303"/>
                  </a:lnTo>
                  <a:lnTo>
                    <a:pt x="822682" y="136302"/>
                  </a:lnTo>
                  <a:lnTo>
                    <a:pt x="822356" y="131873"/>
                  </a:lnTo>
                  <a:close/>
                </a:path>
                <a:path w="1141729" h="684530">
                  <a:moveTo>
                    <a:pt x="1138682" y="262508"/>
                  </a:moveTo>
                  <a:lnTo>
                    <a:pt x="1130427" y="265811"/>
                  </a:lnTo>
                  <a:lnTo>
                    <a:pt x="1123188" y="268604"/>
                  </a:lnTo>
                  <a:lnTo>
                    <a:pt x="1117092" y="269620"/>
                  </a:lnTo>
                  <a:lnTo>
                    <a:pt x="1140702" y="269620"/>
                  </a:lnTo>
                  <a:lnTo>
                    <a:pt x="1141349" y="269366"/>
                  </a:lnTo>
                  <a:lnTo>
                    <a:pt x="1138682" y="262508"/>
                  </a:lnTo>
                  <a:close/>
                </a:path>
                <a:path w="1141729" h="684530">
                  <a:moveTo>
                    <a:pt x="569849" y="204596"/>
                  </a:moveTo>
                  <a:lnTo>
                    <a:pt x="438785" y="256158"/>
                  </a:lnTo>
                  <a:lnTo>
                    <a:pt x="441452" y="263016"/>
                  </a:lnTo>
                  <a:lnTo>
                    <a:pt x="456819" y="256920"/>
                  </a:lnTo>
                  <a:lnTo>
                    <a:pt x="462915" y="256031"/>
                  </a:lnTo>
                  <a:lnTo>
                    <a:pt x="549154" y="256031"/>
                  </a:lnTo>
                  <a:lnTo>
                    <a:pt x="546354" y="248919"/>
                  </a:lnTo>
                  <a:lnTo>
                    <a:pt x="543941" y="240791"/>
                  </a:lnTo>
                  <a:lnTo>
                    <a:pt x="544195" y="237362"/>
                  </a:lnTo>
                  <a:lnTo>
                    <a:pt x="544322" y="232409"/>
                  </a:lnTo>
                  <a:lnTo>
                    <a:pt x="545719" y="228472"/>
                  </a:lnTo>
                  <a:lnTo>
                    <a:pt x="548259" y="225551"/>
                  </a:lnTo>
                  <a:lnTo>
                    <a:pt x="551688" y="221106"/>
                  </a:lnTo>
                  <a:lnTo>
                    <a:pt x="557022" y="217550"/>
                  </a:lnTo>
                  <a:lnTo>
                    <a:pt x="572643" y="211454"/>
                  </a:lnTo>
                  <a:lnTo>
                    <a:pt x="569849" y="204596"/>
                  </a:lnTo>
                  <a:close/>
                </a:path>
                <a:path w="1141729" h="684530">
                  <a:moveTo>
                    <a:pt x="672973" y="164083"/>
                  </a:moveTo>
                  <a:lnTo>
                    <a:pt x="584073" y="199008"/>
                  </a:lnTo>
                  <a:lnTo>
                    <a:pt x="586740" y="205866"/>
                  </a:lnTo>
                  <a:lnTo>
                    <a:pt x="594487" y="203072"/>
                  </a:lnTo>
                  <a:lnTo>
                    <a:pt x="600837" y="201929"/>
                  </a:lnTo>
                  <a:lnTo>
                    <a:pt x="738494" y="201929"/>
                  </a:lnTo>
                  <a:lnTo>
                    <a:pt x="672973" y="164083"/>
                  </a:lnTo>
                  <a:close/>
                </a:path>
                <a:path w="1141729" h="684530">
                  <a:moveTo>
                    <a:pt x="1089914" y="0"/>
                  </a:moveTo>
                  <a:lnTo>
                    <a:pt x="864743" y="88645"/>
                  </a:lnTo>
                  <a:lnTo>
                    <a:pt x="891413" y="156463"/>
                  </a:lnTo>
                  <a:lnTo>
                    <a:pt x="898398" y="153669"/>
                  </a:lnTo>
                  <a:lnTo>
                    <a:pt x="896131" y="139501"/>
                  </a:lnTo>
                  <a:lnTo>
                    <a:pt x="896022" y="129666"/>
                  </a:lnTo>
                  <a:lnTo>
                    <a:pt x="913749" y="89090"/>
                  </a:lnTo>
                  <a:lnTo>
                    <a:pt x="952627" y="70738"/>
                  </a:lnTo>
                  <a:lnTo>
                    <a:pt x="1021994" y="70738"/>
                  </a:lnTo>
                  <a:lnTo>
                    <a:pt x="1012698" y="47116"/>
                  </a:lnTo>
                  <a:lnTo>
                    <a:pt x="1052583" y="33571"/>
                  </a:lnTo>
                  <a:lnTo>
                    <a:pt x="1057275" y="33400"/>
                  </a:lnTo>
                  <a:lnTo>
                    <a:pt x="1103024" y="33400"/>
                  </a:lnTo>
                  <a:lnTo>
                    <a:pt x="1089914" y="0"/>
                  </a:lnTo>
                  <a:close/>
                </a:path>
                <a:path w="1141729" h="684530">
                  <a:moveTo>
                    <a:pt x="843280" y="97027"/>
                  </a:moveTo>
                  <a:lnTo>
                    <a:pt x="760476" y="129666"/>
                  </a:lnTo>
                  <a:lnTo>
                    <a:pt x="763143" y="136525"/>
                  </a:lnTo>
                  <a:lnTo>
                    <a:pt x="773049" y="133217"/>
                  </a:lnTo>
                  <a:lnTo>
                    <a:pt x="782002" y="131873"/>
                  </a:lnTo>
                  <a:lnTo>
                    <a:pt x="822356" y="131873"/>
                  </a:lnTo>
                  <a:lnTo>
                    <a:pt x="822452" y="125729"/>
                  </a:lnTo>
                  <a:lnTo>
                    <a:pt x="823976" y="121157"/>
                  </a:lnTo>
                  <a:lnTo>
                    <a:pt x="826770" y="117601"/>
                  </a:lnTo>
                  <a:lnTo>
                    <a:pt x="829564" y="113918"/>
                  </a:lnTo>
                  <a:lnTo>
                    <a:pt x="835914" y="109474"/>
                  </a:lnTo>
                  <a:lnTo>
                    <a:pt x="845947" y="103886"/>
                  </a:lnTo>
                  <a:lnTo>
                    <a:pt x="843280" y="97027"/>
                  </a:lnTo>
                  <a:close/>
                </a:path>
                <a:path w="1141729" h="684530">
                  <a:moveTo>
                    <a:pt x="1103024" y="33400"/>
                  </a:moveTo>
                  <a:lnTo>
                    <a:pt x="1057275" y="33400"/>
                  </a:lnTo>
                  <a:lnTo>
                    <a:pt x="1064561" y="34355"/>
                  </a:lnTo>
                  <a:lnTo>
                    <a:pt x="1071372" y="36083"/>
                  </a:lnTo>
                  <a:lnTo>
                    <a:pt x="1102619" y="60769"/>
                  </a:lnTo>
                  <a:lnTo>
                    <a:pt x="1109980" y="70484"/>
                  </a:lnTo>
                  <a:lnTo>
                    <a:pt x="1116584" y="67944"/>
                  </a:lnTo>
                  <a:lnTo>
                    <a:pt x="1103024" y="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61</TotalTime>
  <Words>1589</Words>
  <Application>Microsoft Office PowerPoint</Application>
  <PresentationFormat>Widescreen</PresentationFormat>
  <Paragraphs>219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MT</vt:lpstr>
      <vt:lpstr>Calibri</vt:lpstr>
      <vt:lpstr>Cambria</vt:lpstr>
      <vt:lpstr>Simplified Arabic Fixed</vt:lpstr>
      <vt:lpstr>Times New Roman</vt:lpstr>
      <vt:lpstr>Wingdings</vt:lpstr>
      <vt:lpstr>MediTec</vt:lpstr>
      <vt:lpstr>PowerPoint Presentation</vt:lpstr>
      <vt:lpstr>PowerPoint Presentation</vt:lpstr>
      <vt:lpstr>2-Articular surfaces:</vt:lpstr>
      <vt:lpstr>The  capsule of the hip is  attached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B-Pubofemoral:</vt:lpstr>
      <vt:lpstr>PowerPoint Presentation</vt:lpstr>
      <vt:lpstr>D-The ligament of head of femur ligamentum teres</vt:lpstr>
      <vt:lpstr>PowerPoint Presentation</vt:lpstr>
      <vt:lpstr>PowerPoint Presentation</vt:lpstr>
      <vt:lpstr>PowerPoint Presentation</vt:lpstr>
      <vt:lpstr>PowerPoint Presentation</vt:lpstr>
      <vt:lpstr>B-The Cruciate Anastomosis</vt:lpstr>
      <vt:lpstr>PowerPoint Presentation</vt:lpstr>
      <vt:lpstr>a-Medial and lateral  circumflex femoral  arteries</vt:lpstr>
      <vt:lpstr>PowerPoint Presentation</vt:lpstr>
      <vt:lpstr>PowerPoint Presentation</vt:lpstr>
      <vt:lpstr>PowerPoint Presentation</vt:lpstr>
      <vt:lpstr>PowerPoint Presentation</vt:lpstr>
      <vt:lpstr>13- ANGLE OF INCLINATION</vt:lpstr>
      <vt:lpstr>PowerPoint Presentation</vt:lpstr>
      <vt:lpstr>14-[Shenton's line is a useful means of  assessing the angle of the femoral neck  on a radiograph of the hip region</vt:lpstr>
      <vt:lpstr>PowerPoint Presentation</vt:lpstr>
      <vt:lpstr>Dislocation of the Hip Joint</vt:lpstr>
      <vt:lpstr>PowerPoint Presentation</vt:lpstr>
      <vt:lpstr>Ankle Joint</vt:lpstr>
      <vt:lpstr>PowerPoint Presentation</vt:lpstr>
      <vt:lpstr>PowerPoint Presentation</vt:lpstr>
      <vt:lpstr>PowerPoint Presentation</vt:lpstr>
      <vt:lpstr>2-Talocalcaneonavicular Joint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lower limbs</dc:title>
  <dc:creator>user</dc:creator>
  <cp:lastModifiedBy>Rasha</cp:lastModifiedBy>
  <cp:revision>3</cp:revision>
  <dcterms:created xsi:type="dcterms:W3CDTF">2021-05-10T08:43:46Z</dcterms:created>
  <dcterms:modified xsi:type="dcterms:W3CDTF">2021-11-22T14:30:46Z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