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g"/>
  <Override PartName="/ppt/media/image3.jpg" ContentType="image/jpg"/>
  <Override PartName="/ppt/media/image9.jpg" ContentType="image/jpg"/>
  <Override PartName="/ppt/media/image14.jpg" ContentType="image/jpg"/>
  <Override PartName="/ppt/media/image15.jpg" ContentType="image/jpg"/>
  <Override PartName="/ppt/media/image16.jpg" ContentType="image/jpg"/>
  <Override PartName="/ppt/media/image17.jpg" ContentType="image/jpg"/>
  <Override PartName="/ppt/media/image18.jpg" ContentType="image/jpg"/>
  <Override PartName="/ppt/media/image19.jpg" ContentType="image/jpg"/>
  <Override PartName="/ppt/media/image20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6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78816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7" y="115"/>
      </p:cViewPr>
      <p:guideLst>
        <p:guide orient="horz" pos="2880"/>
        <p:guide pos="4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41120" y="3124625"/>
            <a:ext cx="1519936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82240" y="5699760"/>
            <a:ext cx="1251712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1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1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82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5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2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9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6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6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5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964160" y="402804"/>
            <a:ext cx="402336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94080" y="402804"/>
            <a:ext cx="11772053" cy="85822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8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2523" y="6463456"/>
            <a:ext cx="15199360" cy="1997710"/>
          </a:xfrm>
        </p:spPr>
        <p:txBody>
          <a:bodyPr anchor="t"/>
          <a:lstStyle>
            <a:lvl1pPr algn="l">
              <a:defRPr sz="5867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12523" y="4263180"/>
            <a:ext cx="15199360" cy="2200274"/>
          </a:xfrm>
        </p:spPr>
        <p:txBody>
          <a:bodyPr anchor="b"/>
          <a:lstStyle>
            <a:lvl1pPr marL="0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6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94080" y="2346962"/>
            <a:ext cx="7897707" cy="6638079"/>
          </a:xfrm>
        </p:spPr>
        <p:txBody>
          <a:bodyPr/>
          <a:lstStyle>
            <a:lvl1pPr>
              <a:defRPr sz="4107"/>
            </a:lvl1pPr>
            <a:lvl2pPr>
              <a:defRPr sz="3520"/>
            </a:lvl2pPr>
            <a:lvl3pPr>
              <a:defRPr sz="2933"/>
            </a:lvl3pPr>
            <a:lvl4pPr>
              <a:defRPr sz="2640"/>
            </a:lvl4pPr>
            <a:lvl5pPr>
              <a:defRPr sz="2640"/>
            </a:lvl5pPr>
            <a:lvl6pPr>
              <a:defRPr sz="2640"/>
            </a:lvl6pPr>
            <a:lvl7pPr>
              <a:defRPr sz="2640"/>
            </a:lvl7pPr>
            <a:lvl8pPr>
              <a:defRPr sz="2640"/>
            </a:lvl8pPr>
            <a:lvl9pPr>
              <a:defRPr sz="26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089813" y="2346962"/>
            <a:ext cx="7897707" cy="6638079"/>
          </a:xfrm>
        </p:spPr>
        <p:txBody>
          <a:bodyPr/>
          <a:lstStyle>
            <a:lvl1pPr>
              <a:defRPr sz="4107"/>
            </a:lvl1pPr>
            <a:lvl2pPr>
              <a:defRPr sz="3520"/>
            </a:lvl2pPr>
            <a:lvl3pPr>
              <a:defRPr sz="2933"/>
            </a:lvl3pPr>
            <a:lvl4pPr>
              <a:defRPr sz="2640"/>
            </a:lvl4pPr>
            <a:lvl5pPr>
              <a:defRPr sz="2640"/>
            </a:lvl5pPr>
            <a:lvl6pPr>
              <a:defRPr sz="2640"/>
            </a:lvl6pPr>
            <a:lvl7pPr>
              <a:defRPr sz="2640"/>
            </a:lvl7pPr>
            <a:lvl8pPr>
              <a:defRPr sz="2640"/>
            </a:lvl8pPr>
            <a:lvl9pPr>
              <a:defRPr sz="26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8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94081" y="2251499"/>
            <a:ext cx="7900812" cy="938318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94081" y="3189817"/>
            <a:ext cx="7900812" cy="5795222"/>
          </a:xfrm>
        </p:spPr>
        <p:txBody>
          <a:bodyPr/>
          <a:lstStyle>
            <a:lvl1pPr>
              <a:defRPr sz="3520"/>
            </a:lvl1pPr>
            <a:lvl2pPr>
              <a:defRPr sz="2933"/>
            </a:lvl2pPr>
            <a:lvl3pPr>
              <a:defRPr sz="2640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9083607" y="2251499"/>
            <a:ext cx="7903915" cy="938318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9083607" y="3189817"/>
            <a:ext cx="7903915" cy="5795222"/>
          </a:xfrm>
        </p:spPr>
        <p:txBody>
          <a:bodyPr/>
          <a:lstStyle>
            <a:lvl1pPr>
              <a:defRPr sz="3520"/>
            </a:lvl1pPr>
            <a:lvl2pPr>
              <a:defRPr sz="2933"/>
            </a:lvl2pPr>
            <a:lvl3pPr>
              <a:defRPr sz="2640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5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0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4082" y="400473"/>
            <a:ext cx="5882923" cy="1704340"/>
          </a:xfrm>
        </p:spPr>
        <p:txBody>
          <a:bodyPr anchor="b"/>
          <a:lstStyle>
            <a:lvl1pPr algn="l">
              <a:defRPr sz="2933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91209" y="400475"/>
            <a:ext cx="9996312" cy="8584566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94082" y="2104815"/>
            <a:ext cx="5882923" cy="6880226"/>
          </a:xfrm>
        </p:spPr>
        <p:txBody>
          <a:bodyPr/>
          <a:lstStyle>
            <a:lvl1pPr marL="0" indent="0">
              <a:buNone/>
              <a:defRPr sz="2053"/>
            </a:lvl1pPr>
            <a:lvl2pPr marL="670575" indent="0">
              <a:buNone/>
              <a:defRPr sz="1760"/>
            </a:lvl2pPr>
            <a:lvl3pPr marL="1341150" indent="0">
              <a:buNone/>
              <a:defRPr sz="1467"/>
            </a:lvl3pPr>
            <a:lvl4pPr marL="2011726" indent="0">
              <a:buNone/>
              <a:defRPr sz="1320"/>
            </a:lvl4pPr>
            <a:lvl5pPr marL="2682301" indent="0">
              <a:buNone/>
              <a:defRPr sz="1320"/>
            </a:lvl5pPr>
            <a:lvl6pPr marL="3352876" indent="0">
              <a:buNone/>
              <a:defRPr sz="1320"/>
            </a:lvl6pPr>
            <a:lvl7pPr marL="4023451" indent="0">
              <a:buNone/>
              <a:defRPr sz="1320"/>
            </a:lvl7pPr>
            <a:lvl8pPr marL="4694027" indent="0">
              <a:buNone/>
              <a:defRPr sz="1320"/>
            </a:lvl8pPr>
            <a:lvl9pPr marL="5364602" indent="0">
              <a:buNone/>
              <a:defRPr sz="13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7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4918" y="7040880"/>
            <a:ext cx="10728960" cy="831216"/>
          </a:xfrm>
        </p:spPr>
        <p:txBody>
          <a:bodyPr anchor="b"/>
          <a:lstStyle>
            <a:lvl1pPr algn="l">
              <a:defRPr sz="2933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504918" y="898737"/>
            <a:ext cx="10728960" cy="6035040"/>
          </a:xfrm>
        </p:spPr>
        <p:txBody>
          <a:bodyPr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04918" y="7872096"/>
            <a:ext cx="10728960" cy="1180464"/>
          </a:xfrm>
        </p:spPr>
        <p:txBody>
          <a:bodyPr/>
          <a:lstStyle>
            <a:lvl1pPr marL="0" indent="0">
              <a:buNone/>
              <a:defRPr sz="2053"/>
            </a:lvl1pPr>
            <a:lvl2pPr marL="670575" indent="0">
              <a:buNone/>
              <a:defRPr sz="1760"/>
            </a:lvl2pPr>
            <a:lvl3pPr marL="1341150" indent="0">
              <a:buNone/>
              <a:defRPr sz="1467"/>
            </a:lvl3pPr>
            <a:lvl4pPr marL="2011726" indent="0">
              <a:buNone/>
              <a:defRPr sz="1320"/>
            </a:lvl4pPr>
            <a:lvl5pPr marL="2682301" indent="0">
              <a:buNone/>
              <a:defRPr sz="1320"/>
            </a:lvl5pPr>
            <a:lvl6pPr marL="3352876" indent="0">
              <a:buNone/>
              <a:defRPr sz="1320"/>
            </a:lvl6pPr>
            <a:lvl7pPr marL="4023451" indent="0">
              <a:buNone/>
              <a:defRPr sz="1320"/>
            </a:lvl7pPr>
            <a:lvl8pPr marL="4694027" indent="0">
              <a:buNone/>
              <a:defRPr sz="1320"/>
            </a:lvl8pPr>
            <a:lvl9pPr marL="5364602" indent="0">
              <a:buNone/>
              <a:defRPr sz="13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8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94080" y="402802"/>
            <a:ext cx="1609344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94080" y="2346962"/>
            <a:ext cx="1609344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94080" y="9322649"/>
            <a:ext cx="417237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109547" y="9322649"/>
            <a:ext cx="566250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2815147" y="9322649"/>
            <a:ext cx="417237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lang="en-US" smtClean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‹#›</a:t>
            </a:fld>
            <a:r>
              <a:rPr lang="en-US" spc="-1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en-US" spc="-25" smtClean="0">
                <a:solidFill>
                  <a:srgbClr val="000000"/>
                </a:solidFill>
              </a:rPr>
              <a:t> </a:t>
            </a:r>
            <a:r>
              <a:rPr lang="en-US" smtClean="0"/>
              <a:t>P</a:t>
            </a:r>
            <a:r>
              <a:rPr lang="en-US" spc="40" smtClean="0"/>
              <a:t> </a:t>
            </a:r>
            <a:r>
              <a:rPr lang="en-US" smtClean="0"/>
              <a:t>a</a:t>
            </a:r>
            <a:r>
              <a:rPr lang="en-US" spc="30" smtClean="0"/>
              <a:t> </a:t>
            </a:r>
            <a:r>
              <a:rPr lang="en-US" smtClean="0"/>
              <a:t>g</a:t>
            </a:r>
            <a:r>
              <a:rPr lang="en-US" spc="30" smtClean="0"/>
              <a:t> </a:t>
            </a:r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1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1341150" rtl="0" eaLnBrk="1" latinLnBrk="0" hangingPunct="1"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31" indent="-502931" algn="l" defTabSz="1341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93" kern="1200">
          <a:solidFill>
            <a:schemeClr val="tx1"/>
          </a:solidFill>
          <a:latin typeface="+mn-lt"/>
          <a:ea typeface="+mn-ea"/>
          <a:cs typeface="+mn-cs"/>
        </a:defRPr>
      </a:lvl1pPr>
      <a:lvl2pPr marL="1089685" indent="-419110" algn="l" defTabSz="1341150" rtl="0" eaLnBrk="1" latinLnBrk="0" hangingPunct="1">
        <a:spcBef>
          <a:spcPct val="20000"/>
        </a:spcBef>
        <a:buFont typeface="Arial" panose="020B0604020202020204" pitchFamily="34" charset="0"/>
        <a:buChar char="–"/>
        <a:defRPr sz="4107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33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spcBef>
          <a:spcPct val="20000"/>
        </a:spcBef>
        <a:buFont typeface="Arial" panose="020B0604020202020204" pitchFamily="34" charset="0"/>
        <a:buChar char="»"/>
        <a:defRPr sz="2933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radiologymasterclass.co.uk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83200" y="4495800"/>
            <a:ext cx="7488844" cy="8911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00B0F0"/>
                </a:solidFill>
                <a:latin typeface="Simplified Arabic Fixed" panose="02070309020205020404" pitchFamily="49" charset="-78"/>
                <a:cs typeface="Simplified Arabic Fixed" panose="02070309020205020404" pitchFamily="49" charset="-78"/>
              </a:rPr>
              <a:t>Lower Limb X Ray  </a:t>
            </a:r>
            <a:endParaRPr lang="en-US" sz="4400" dirty="0">
              <a:solidFill>
                <a:srgbClr val="00B0F0"/>
              </a:solidFill>
              <a:latin typeface="Simplified Arabic Fixed" panose="02070309020205020404" pitchFamily="49" charset="-78"/>
              <a:cs typeface="Simplified Arabic Fixed" panose="02070309020205020404" pitchFamily="49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0643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9617" y="9250374"/>
            <a:ext cx="5523865" cy="6350"/>
          </a:xfrm>
          <a:custGeom>
            <a:avLst/>
            <a:gdLst/>
            <a:ahLst/>
            <a:cxnLst/>
            <a:rect l="l" t="t" r="r" b="b"/>
            <a:pathLst>
              <a:path w="5523865" h="6350">
                <a:moveTo>
                  <a:pt x="5523865" y="0"/>
                </a:moveTo>
                <a:lnTo>
                  <a:pt x="0" y="0"/>
                </a:lnTo>
                <a:lnTo>
                  <a:pt x="0" y="6096"/>
                </a:lnTo>
                <a:lnTo>
                  <a:pt x="5523865" y="6096"/>
                </a:lnTo>
                <a:lnTo>
                  <a:pt x="5523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613918" y="2050561"/>
            <a:ext cx="8887416" cy="6554495"/>
            <a:chOff x="1409700" y="2049779"/>
            <a:chExt cx="5946980" cy="5631180"/>
          </a:xfrm>
        </p:grpSpPr>
        <p:sp>
          <p:nvSpPr>
            <p:cNvPr id="6" name="object 6"/>
            <p:cNvSpPr/>
            <p:nvPr/>
          </p:nvSpPr>
          <p:spPr>
            <a:xfrm>
              <a:off x="1409700" y="2049779"/>
              <a:ext cx="5495925" cy="5631180"/>
            </a:xfrm>
            <a:custGeom>
              <a:avLst/>
              <a:gdLst/>
              <a:ahLst/>
              <a:cxnLst/>
              <a:rect l="l" t="t" r="r" b="b"/>
              <a:pathLst>
                <a:path w="5495925" h="5631180">
                  <a:moveTo>
                    <a:pt x="0" y="5631179"/>
                  </a:moveTo>
                  <a:lnTo>
                    <a:pt x="5495544" y="5631179"/>
                  </a:lnTo>
                  <a:lnTo>
                    <a:pt x="5495544" y="0"/>
                  </a:lnTo>
                  <a:lnTo>
                    <a:pt x="0" y="0"/>
                  </a:lnTo>
                  <a:lnTo>
                    <a:pt x="0" y="56311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06346" y="2099496"/>
              <a:ext cx="5850334" cy="5379720"/>
            </a:xfrm>
            <a:custGeom>
              <a:avLst/>
              <a:gdLst/>
              <a:ahLst/>
              <a:cxnLst/>
              <a:rect l="l" t="t" r="r" b="b"/>
              <a:pathLst>
                <a:path w="5668009" h="5379720">
                  <a:moveTo>
                    <a:pt x="5667999" y="0"/>
                  </a:moveTo>
                  <a:lnTo>
                    <a:pt x="0" y="0"/>
                  </a:lnTo>
                  <a:lnTo>
                    <a:pt x="0" y="5379555"/>
                  </a:lnTo>
                  <a:lnTo>
                    <a:pt x="5667999" y="5379555"/>
                  </a:lnTo>
                  <a:lnTo>
                    <a:pt x="566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556437" y="7116993"/>
            <a:ext cx="870206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400" spc="-140" dirty="0">
                <a:solidFill>
                  <a:srgbClr val="888888"/>
                </a:solidFill>
                <a:latin typeface="Times New Roman"/>
                <a:cs typeface="Times New Roman"/>
              </a:rPr>
              <a:t>3</a:t>
            </a:r>
            <a:r>
              <a:rPr sz="1400" spc="-80" dirty="0">
                <a:solidFill>
                  <a:srgbClr val="888888"/>
                </a:solidFill>
                <a:latin typeface="Times New Roman"/>
                <a:cs typeface="Times New Roman"/>
              </a:rPr>
              <a:t>/</a:t>
            </a:r>
            <a:r>
              <a:rPr sz="1400" spc="-130" dirty="0">
                <a:solidFill>
                  <a:srgbClr val="888888"/>
                </a:solidFill>
                <a:latin typeface="Times New Roman"/>
                <a:cs typeface="Times New Roman"/>
              </a:rPr>
              <a:t>30/2019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738237" y="2099495"/>
            <a:ext cx="8500879" cy="6273631"/>
            <a:chOff x="1496186" y="2099496"/>
            <a:chExt cx="5688330" cy="538988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0580" y="2099496"/>
              <a:ext cx="2928466" cy="537955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506346" y="6754764"/>
              <a:ext cx="5668010" cy="724535"/>
            </a:xfrm>
            <a:custGeom>
              <a:avLst/>
              <a:gdLst/>
              <a:ahLst/>
              <a:cxnLst/>
              <a:rect l="l" t="t" r="r" b="b"/>
              <a:pathLst>
                <a:path w="5668009" h="724534">
                  <a:moveTo>
                    <a:pt x="5667999" y="0"/>
                  </a:moveTo>
                  <a:lnTo>
                    <a:pt x="0" y="0"/>
                  </a:lnTo>
                  <a:lnTo>
                    <a:pt x="0" y="724287"/>
                  </a:lnTo>
                  <a:lnTo>
                    <a:pt x="5667999" y="724287"/>
                  </a:lnTo>
                  <a:lnTo>
                    <a:pt x="566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06346" y="6754764"/>
              <a:ext cx="5668010" cy="724535"/>
            </a:xfrm>
            <a:custGeom>
              <a:avLst/>
              <a:gdLst/>
              <a:ahLst/>
              <a:cxnLst/>
              <a:rect l="l" t="t" r="r" b="b"/>
              <a:pathLst>
                <a:path w="5668009" h="724534">
                  <a:moveTo>
                    <a:pt x="0" y="724287"/>
                  </a:moveTo>
                  <a:lnTo>
                    <a:pt x="5667999" y="724287"/>
                  </a:lnTo>
                  <a:lnTo>
                    <a:pt x="5667999" y="0"/>
                  </a:lnTo>
                  <a:lnTo>
                    <a:pt x="0" y="0"/>
                  </a:lnTo>
                  <a:lnTo>
                    <a:pt x="0" y="724287"/>
                  </a:lnTo>
                  <a:close/>
                </a:path>
              </a:pathLst>
            </a:custGeom>
            <a:ln w="19857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753422" y="7645982"/>
            <a:ext cx="8299096" cy="6338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899"/>
              </a:lnSpc>
              <a:spcBef>
                <a:spcPts val="95"/>
              </a:spcBef>
            </a:pPr>
            <a:r>
              <a:rPr sz="2000" b="1" spc="-120" dirty="0">
                <a:latin typeface="Times New Roman"/>
                <a:cs typeface="Times New Roman"/>
              </a:rPr>
              <a:t>Fig. </a:t>
            </a:r>
            <a:r>
              <a:rPr sz="2000" b="1" spc="-125" dirty="0">
                <a:latin typeface="Times New Roman"/>
                <a:cs typeface="Times New Roman"/>
              </a:rPr>
              <a:t>82.10 </a:t>
            </a:r>
            <a:r>
              <a:rPr sz="2000" b="1" spc="-155" dirty="0">
                <a:latin typeface="Times New Roman"/>
                <a:cs typeface="Times New Roman"/>
              </a:rPr>
              <a:t>Coronal</a:t>
            </a:r>
            <a:r>
              <a:rPr sz="2000" b="1" spc="-150" dirty="0">
                <a:latin typeface="Times New Roman"/>
                <a:cs typeface="Times New Roman"/>
              </a:rPr>
              <a:t> </a:t>
            </a:r>
            <a:r>
              <a:rPr sz="2000" b="1" spc="-140" dirty="0">
                <a:latin typeface="Times New Roman"/>
                <a:cs typeface="Times New Roman"/>
              </a:rPr>
              <a:t>T1-weighted </a:t>
            </a:r>
            <a:r>
              <a:rPr sz="2000" b="1" spc="-150" dirty="0">
                <a:latin typeface="Times New Roman"/>
                <a:cs typeface="Times New Roman"/>
              </a:rPr>
              <a:t>magnetic</a:t>
            </a:r>
            <a:r>
              <a:rPr sz="2000" b="1" spc="-145" dirty="0">
                <a:latin typeface="Times New Roman"/>
                <a:cs typeface="Times New Roman"/>
              </a:rPr>
              <a:t> resonance</a:t>
            </a:r>
            <a:r>
              <a:rPr sz="2000" b="1" spc="-140" dirty="0">
                <a:latin typeface="Times New Roman"/>
                <a:cs typeface="Times New Roman"/>
              </a:rPr>
              <a:t> </a:t>
            </a:r>
            <a:r>
              <a:rPr sz="2000" b="1" spc="-155" dirty="0">
                <a:latin typeface="Times New Roman"/>
                <a:cs typeface="Times New Roman"/>
              </a:rPr>
              <a:t>image</a:t>
            </a:r>
            <a:r>
              <a:rPr sz="2000" b="1" spc="-150" dirty="0">
                <a:latin typeface="Times New Roman"/>
                <a:cs typeface="Times New Roman"/>
              </a:rPr>
              <a:t> </a:t>
            </a:r>
            <a:r>
              <a:rPr sz="2000" b="1" spc="-155" dirty="0">
                <a:latin typeface="Times New Roman"/>
                <a:cs typeface="Times New Roman"/>
              </a:rPr>
              <a:t>(MRI) </a:t>
            </a:r>
            <a:r>
              <a:rPr sz="2000" b="1" spc="-125" dirty="0">
                <a:latin typeface="Times New Roman"/>
                <a:cs typeface="Times New Roman"/>
              </a:rPr>
              <a:t>of </a:t>
            </a:r>
            <a:r>
              <a:rPr sz="2000" b="1" spc="-130" dirty="0">
                <a:latin typeface="Times New Roman"/>
                <a:cs typeface="Times New Roman"/>
              </a:rPr>
              <a:t>the </a:t>
            </a:r>
            <a:r>
              <a:rPr sz="2000" b="1" spc="-335" dirty="0">
                <a:latin typeface="Times New Roman"/>
                <a:cs typeface="Times New Roman"/>
              </a:rPr>
              <a:t> </a:t>
            </a:r>
            <a:r>
              <a:rPr sz="2000" spc="-140" dirty="0">
                <a:latin typeface="Times New Roman"/>
                <a:cs typeface="Times New Roman"/>
              </a:rPr>
              <a:t>knee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in </a:t>
            </a:r>
            <a:r>
              <a:rPr sz="2000" spc="-140" dirty="0">
                <a:latin typeface="Times New Roman"/>
                <a:cs typeface="Times New Roman"/>
              </a:rPr>
              <a:t>an </a:t>
            </a:r>
            <a:r>
              <a:rPr sz="2000" spc="-114" dirty="0">
                <a:latin typeface="Times New Roman"/>
                <a:cs typeface="Times New Roman"/>
              </a:rPr>
              <a:t>adult </a:t>
            </a:r>
            <a:r>
              <a:rPr sz="2000" spc="-130" dirty="0">
                <a:latin typeface="Times New Roman"/>
                <a:cs typeface="Times New Roman"/>
              </a:rPr>
              <a:t>male.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145" dirty="0">
                <a:latin typeface="Times New Roman"/>
                <a:cs typeface="Times New Roman"/>
              </a:rPr>
              <a:t>(By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125" dirty="0">
                <a:latin typeface="Times New Roman"/>
                <a:cs typeface="Times New Roman"/>
              </a:rPr>
              <a:t>courtesy </a:t>
            </a:r>
            <a:r>
              <a:rPr sz="2000" spc="-120" dirty="0">
                <a:latin typeface="Times New Roman"/>
                <a:cs typeface="Times New Roman"/>
              </a:rPr>
              <a:t>of </a:t>
            </a:r>
            <a:r>
              <a:rPr sz="2000" spc="-155" dirty="0">
                <a:latin typeface="Times New Roman"/>
                <a:cs typeface="Times New Roman"/>
              </a:rPr>
              <a:t>Dr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110" dirty="0">
                <a:latin typeface="Times New Roman"/>
                <a:cs typeface="Times New Roman"/>
              </a:rPr>
              <a:t>Justin </a:t>
            </a:r>
            <a:r>
              <a:rPr sz="2000" spc="-135" dirty="0">
                <a:latin typeface="Times New Roman"/>
                <a:cs typeface="Times New Roman"/>
              </a:rPr>
              <a:t>Lee,</a:t>
            </a:r>
            <a:r>
              <a:rPr sz="2000" spc="-130" dirty="0">
                <a:latin typeface="Times New Roman"/>
                <a:cs typeface="Times New Roman"/>
              </a:rPr>
              <a:t> Chelsea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140" dirty="0">
                <a:latin typeface="Times New Roman"/>
                <a:cs typeface="Times New Roman"/>
              </a:rPr>
              <a:t>and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375" dirty="0">
                <a:latin typeface="Times New Roman"/>
                <a:cs typeface="Times New Roman"/>
              </a:rPr>
              <a:t>W</a:t>
            </a:r>
            <a:r>
              <a:rPr sz="2000" spc="-135" dirty="0">
                <a:latin typeface="Times New Roman"/>
                <a:cs typeface="Times New Roman"/>
              </a:rPr>
              <a:t>e</a:t>
            </a:r>
            <a:r>
              <a:rPr sz="2000" spc="-95" dirty="0">
                <a:latin typeface="Times New Roman"/>
                <a:cs typeface="Times New Roman"/>
              </a:rPr>
              <a:t>st</a:t>
            </a:r>
            <a:r>
              <a:rPr sz="2000" spc="-250" dirty="0">
                <a:latin typeface="Times New Roman"/>
                <a:cs typeface="Times New Roman"/>
              </a:rPr>
              <a:t>m</a:t>
            </a:r>
            <a:r>
              <a:rPr sz="2000" spc="-80" dirty="0">
                <a:latin typeface="Times New Roman"/>
                <a:cs typeface="Times New Roman"/>
              </a:rPr>
              <a:t>i</a:t>
            </a:r>
            <a:r>
              <a:rPr sz="2000" spc="-140" dirty="0">
                <a:latin typeface="Times New Roman"/>
                <a:cs typeface="Times New Roman"/>
              </a:rPr>
              <a:t>n</a:t>
            </a:r>
            <a:r>
              <a:rPr sz="2000" spc="-95" dirty="0">
                <a:latin typeface="Times New Roman"/>
                <a:cs typeface="Times New Roman"/>
              </a:rPr>
              <a:t>st</a:t>
            </a:r>
            <a:r>
              <a:rPr sz="2000" spc="-135" dirty="0">
                <a:latin typeface="Times New Roman"/>
                <a:cs typeface="Times New Roman"/>
              </a:rPr>
              <a:t>e</a:t>
            </a:r>
            <a:r>
              <a:rPr sz="2000" spc="-95" dirty="0">
                <a:latin typeface="Times New Roman"/>
                <a:cs typeface="Times New Roman"/>
              </a:rPr>
              <a:t>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5" dirty="0">
                <a:latin typeface="Times New Roman"/>
                <a:cs typeface="Times New Roman"/>
              </a:rPr>
              <a:t>Hosp</a:t>
            </a:r>
            <a:r>
              <a:rPr sz="2000" spc="-80" dirty="0">
                <a:latin typeface="Times New Roman"/>
                <a:cs typeface="Times New Roman"/>
              </a:rPr>
              <a:t>it</a:t>
            </a:r>
            <a:r>
              <a:rPr sz="2000" spc="-135" dirty="0">
                <a:latin typeface="Times New Roman"/>
                <a:cs typeface="Times New Roman"/>
              </a:rPr>
              <a:t>a</a:t>
            </a:r>
            <a:r>
              <a:rPr sz="2000" spc="-75" dirty="0">
                <a:latin typeface="Times New Roman"/>
                <a:cs typeface="Times New Roman"/>
              </a:rPr>
              <a:t>l,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90" dirty="0">
                <a:latin typeface="Times New Roman"/>
                <a:cs typeface="Times New Roman"/>
              </a:rPr>
              <a:t>L</a:t>
            </a:r>
            <a:r>
              <a:rPr sz="2000" spc="-140" dirty="0">
                <a:latin typeface="Times New Roman"/>
                <a:cs typeface="Times New Roman"/>
              </a:rPr>
              <a:t>ondon</a:t>
            </a:r>
            <a:r>
              <a:rPr sz="2000" spc="-85" dirty="0">
                <a:latin typeface="Times New Roman"/>
                <a:cs typeface="Times New Roman"/>
              </a:rPr>
              <a:t>.)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30631" y="4282188"/>
            <a:ext cx="2047879" cy="590555"/>
          </a:xfrm>
          <a:custGeom>
            <a:avLst/>
            <a:gdLst/>
            <a:ahLst/>
            <a:cxnLst/>
            <a:rect l="l" t="t" r="r" b="b"/>
            <a:pathLst>
              <a:path w="1370330" h="507364">
                <a:moveTo>
                  <a:pt x="0" y="506993"/>
                </a:moveTo>
                <a:lnTo>
                  <a:pt x="1369766" y="506993"/>
                </a:lnTo>
                <a:lnTo>
                  <a:pt x="1369766" y="0"/>
                </a:lnTo>
                <a:lnTo>
                  <a:pt x="0" y="0"/>
                </a:lnTo>
                <a:lnTo>
                  <a:pt x="0" y="506993"/>
                </a:lnTo>
                <a:close/>
              </a:path>
            </a:pathLst>
          </a:custGeom>
          <a:ln w="1942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930631" y="4282188"/>
            <a:ext cx="2047879" cy="247118"/>
          </a:xfrm>
          <a:prstGeom prst="rect">
            <a:avLst/>
          </a:prstGeom>
          <a:ln w="19594">
            <a:solidFill>
              <a:srgbClr val="C0504D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406400" marR="121285" indent="-242570">
              <a:lnSpc>
                <a:spcPct val="100899"/>
              </a:lnSpc>
              <a:spcBef>
                <a:spcPts val="229"/>
              </a:spcBef>
            </a:pPr>
            <a:r>
              <a:rPr sz="1400" b="1" spc="-175" dirty="0">
                <a:latin typeface="Times New Roman"/>
                <a:cs typeface="Times New Roman"/>
              </a:rPr>
              <a:t>P</a:t>
            </a:r>
            <a:r>
              <a:rPr sz="1400" b="1" spc="-150" dirty="0">
                <a:latin typeface="Times New Roman"/>
                <a:cs typeface="Times New Roman"/>
              </a:rPr>
              <a:t>o</a:t>
            </a:r>
            <a:r>
              <a:rPr sz="1400" b="1" spc="-105" dirty="0">
                <a:latin typeface="Times New Roman"/>
                <a:cs typeface="Times New Roman"/>
              </a:rPr>
              <a:t>st</a:t>
            </a:r>
            <a:r>
              <a:rPr sz="1400" b="1" spc="-140" dirty="0">
                <a:latin typeface="Times New Roman"/>
                <a:cs typeface="Times New Roman"/>
              </a:rPr>
              <a:t>e</a:t>
            </a:r>
            <a:r>
              <a:rPr sz="1400" b="1" spc="-135" dirty="0">
                <a:latin typeface="Times New Roman"/>
                <a:cs typeface="Times New Roman"/>
              </a:rPr>
              <a:t>r</a:t>
            </a:r>
            <a:r>
              <a:rPr sz="1400" b="1" spc="-80" dirty="0">
                <a:latin typeface="Times New Roman"/>
                <a:cs typeface="Times New Roman"/>
              </a:rPr>
              <a:t>i</a:t>
            </a:r>
            <a:r>
              <a:rPr sz="1400" b="1" spc="-155" dirty="0">
                <a:latin typeface="Times New Roman"/>
                <a:cs typeface="Times New Roman"/>
              </a:rPr>
              <a:t>o</a:t>
            </a:r>
            <a:r>
              <a:rPr sz="1400" b="1" spc="-130" dirty="0">
                <a:latin typeface="Times New Roman"/>
                <a:cs typeface="Times New Roman"/>
              </a:rPr>
              <a:t>r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135" dirty="0">
                <a:latin typeface="Times New Roman"/>
                <a:cs typeface="Times New Roman"/>
              </a:rPr>
              <a:t>cr</a:t>
            </a:r>
            <a:r>
              <a:rPr sz="1400" b="1" spc="-170" dirty="0">
                <a:latin typeface="Times New Roman"/>
                <a:cs typeface="Times New Roman"/>
              </a:rPr>
              <a:t>u</a:t>
            </a:r>
            <a:r>
              <a:rPr sz="1400" b="1" spc="-135" dirty="0">
                <a:latin typeface="Times New Roman"/>
                <a:cs typeface="Times New Roman"/>
              </a:rPr>
              <a:t>c</a:t>
            </a:r>
            <a:r>
              <a:rPr sz="1400" b="1" spc="-80" dirty="0">
                <a:latin typeface="Times New Roman"/>
                <a:cs typeface="Times New Roman"/>
              </a:rPr>
              <a:t>i</a:t>
            </a:r>
            <a:r>
              <a:rPr sz="1400" b="1" spc="-155" dirty="0">
                <a:latin typeface="Times New Roman"/>
                <a:cs typeface="Times New Roman"/>
              </a:rPr>
              <a:t>a</a:t>
            </a:r>
            <a:r>
              <a:rPr sz="1400" b="1" spc="-95" dirty="0">
                <a:latin typeface="Times New Roman"/>
                <a:cs typeface="Times New Roman"/>
              </a:rPr>
              <a:t>te  </a:t>
            </a:r>
            <a:r>
              <a:rPr sz="1400" b="1" spc="-135" dirty="0">
                <a:latin typeface="Times New Roman"/>
                <a:cs typeface="Times New Roman"/>
              </a:rPr>
              <a:t>ligament.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5428" y="3653576"/>
            <a:ext cx="1835309" cy="590555"/>
          </a:xfrm>
          <a:custGeom>
            <a:avLst/>
            <a:gdLst/>
            <a:ahLst/>
            <a:cxnLst/>
            <a:rect l="l" t="t" r="r" b="b"/>
            <a:pathLst>
              <a:path w="1228089" h="507364">
                <a:moveTo>
                  <a:pt x="0" y="506993"/>
                </a:moveTo>
                <a:lnTo>
                  <a:pt x="1228066" y="506993"/>
                </a:lnTo>
                <a:lnTo>
                  <a:pt x="1228066" y="0"/>
                </a:lnTo>
                <a:lnTo>
                  <a:pt x="0" y="0"/>
                </a:lnTo>
                <a:lnTo>
                  <a:pt x="0" y="506993"/>
                </a:lnTo>
                <a:close/>
              </a:path>
            </a:pathLst>
          </a:custGeom>
          <a:ln w="1931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308255" y="3670483"/>
            <a:ext cx="1514557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b="1" spc="-254" dirty="0">
                <a:latin typeface="Times New Roman"/>
                <a:cs typeface="Times New Roman"/>
              </a:rPr>
              <a:t>M</a:t>
            </a:r>
            <a:r>
              <a:rPr b="1" spc="-135" dirty="0">
                <a:latin typeface="Times New Roman"/>
                <a:cs typeface="Times New Roman"/>
              </a:rPr>
              <a:t>e</a:t>
            </a:r>
            <a:r>
              <a:rPr b="1" spc="-170" dirty="0">
                <a:latin typeface="Times New Roman"/>
                <a:cs typeface="Times New Roman"/>
              </a:rPr>
              <a:t>d</a:t>
            </a:r>
            <a:r>
              <a:rPr b="1" spc="-80" dirty="0">
                <a:latin typeface="Times New Roman"/>
                <a:cs typeface="Times New Roman"/>
              </a:rPr>
              <a:t>i</a:t>
            </a:r>
            <a:r>
              <a:rPr b="1" spc="-155" dirty="0">
                <a:latin typeface="Times New Roman"/>
                <a:cs typeface="Times New Roman"/>
              </a:rPr>
              <a:t>a</a:t>
            </a:r>
            <a:r>
              <a:rPr b="1" spc="-80" dirty="0">
                <a:latin typeface="Times New Roman"/>
                <a:cs typeface="Times New Roman"/>
              </a:rPr>
              <a:t>l</a:t>
            </a:r>
            <a:r>
              <a:rPr b="1" spc="-65" dirty="0">
                <a:latin typeface="Times New Roman"/>
                <a:cs typeface="Times New Roman"/>
              </a:rPr>
              <a:t> </a:t>
            </a:r>
            <a:r>
              <a:rPr spc="-135" dirty="0">
                <a:latin typeface="Times New Roman"/>
                <a:cs typeface="Times New Roman"/>
              </a:rPr>
              <a:t>c</a:t>
            </a:r>
            <a:r>
              <a:rPr spc="-140" dirty="0">
                <a:latin typeface="Times New Roman"/>
                <a:cs typeface="Times New Roman"/>
              </a:rPr>
              <a:t>o</a:t>
            </a:r>
            <a:r>
              <a:rPr spc="-80" dirty="0">
                <a:latin typeface="Times New Roman"/>
                <a:cs typeface="Times New Roman"/>
              </a:rPr>
              <a:t>ll</a:t>
            </a:r>
            <a:r>
              <a:rPr spc="-135" dirty="0">
                <a:latin typeface="Times New Roman"/>
                <a:cs typeface="Times New Roman"/>
              </a:rPr>
              <a:t>a</a:t>
            </a:r>
            <a:r>
              <a:rPr spc="-100" dirty="0">
                <a:latin typeface="Times New Roman"/>
                <a:cs typeface="Times New Roman"/>
              </a:rPr>
              <a:t>ter</a:t>
            </a:r>
            <a:r>
              <a:rPr spc="-140" dirty="0">
                <a:latin typeface="Times New Roman"/>
                <a:cs typeface="Times New Roman"/>
              </a:rPr>
              <a:t>a</a:t>
            </a:r>
            <a:r>
              <a:rPr spc="-80" dirty="0">
                <a:latin typeface="Times New Roman"/>
                <a:cs typeface="Times New Roman"/>
              </a:rPr>
              <a:t>l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01034" y="3885665"/>
            <a:ext cx="774359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80" dirty="0">
                <a:latin typeface="Times New Roman"/>
                <a:cs typeface="Times New Roman"/>
              </a:rPr>
              <a:t>li</a:t>
            </a:r>
            <a:r>
              <a:rPr spc="-155" dirty="0">
                <a:latin typeface="Times New Roman"/>
                <a:cs typeface="Times New Roman"/>
              </a:rPr>
              <a:t>g</a:t>
            </a:r>
            <a:r>
              <a:rPr spc="-135" dirty="0">
                <a:latin typeface="Times New Roman"/>
                <a:cs typeface="Times New Roman"/>
              </a:rPr>
              <a:t>a</a:t>
            </a:r>
            <a:r>
              <a:rPr spc="-245" dirty="0">
                <a:latin typeface="Times New Roman"/>
                <a:cs typeface="Times New Roman"/>
              </a:rPr>
              <a:t>m</a:t>
            </a:r>
            <a:r>
              <a:rPr spc="-135"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n</a:t>
            </a:r>
            <a:r>
              <a:rPr spc="-80" dirty="0">
                <a:latin typeface="Times New Roman"/>
                <a:cs typeface="Times New Roman"/>
              </a:rPr>
              <a:t>t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35422" y="4849132"/>
            <a:ext cx="1697708" cy="309059"/>
          </a:xfrm>
          <a:prstGeom prst="rect">
            <a:avLst/>
          </a:prstGeom>
          <a:ln w="19761">
            <a:solidFill>
              <a:srgbClr val="C0504D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56515">
              <a:spcBef>
                <a:spcPts val="250"/>
              </a:spcBef>
            </a:pPr>
            <a:r>
              <a:rPr b="1" spc="-254" dirty="0">
                <a:latin typeface="Times New Roman"/>
                <a:cs typeface="Times New Roman"/>
              </a:rPr>
              <a:t>M</a:t>
            </a:r>
            <a:r>
              <a:rPr b="1" spc="-135" dirty="0">
                <a:latin typeface="Times New Roman"/>
                <a:cs typeface="Times New Roman"/>
              </a:rPr>
              <a:t>e</a:t>
            </a:r>
            <a:r>
              <a:rPr b="1" spc="-170" dirty="0">
                <a:latin typeface="Times New Roman"/>
                <a:cs typeface="Times New Roman"/>
              </a:rPr>
              <a:t>d</a:t>
            </a:r>
            <a:r>
              <a:rPr b="1" spc="-80" dirty="0">
                <a:latin typeface="Times New Roman"/>
                <a:cs typeface="Times New Roman"/>
              </a:rPr>
              <a:t>i</a:t>
            </a:r>
            <a:r>
              <a:rPr b="1" spc="-155" dirty="0">
                <a:latin typeface="Times New Roman"/>
                <a:cs typeface="Times New Roman"/>
              </a:rPr>
              <a:t>a</a:t>
            </a:r>
            <a:r>
              <a:rPr b="1" spc="-80" dirty="0">
                <a:latin typeface="Times New Roman"/>
                <a:cs typeface="Times New Roman"/>
              </a:rPr>
              <a:t>l</a:t>
            </a:r>
            <a:r>
              <a:rPr b="1" spc="-70" dirty="0">
                <a:latin typeface="Times New Roman"/>
                <a:cs typeface="Times New Roman"/>
              </a:rPr>
              <a:t> </a:t>
            </a:r>
            <a:r>
              <a:rPr b="1" spc="-280" dirty="0">
                <a:latin typeface="Times New Roman"/>
                <a:cs typeface="Times New Roman"/>
              </a:rPr>
              <a:t>m</a:t>
            </a:r>
            <a:r>
              <a:rPr b="1" spc="-135" dirty="0">
                <a:latin typeface="Times New Roman"/>
                <a:cs typeface="Times New Roman"/>
              </a:rPr>
              <a:t>e</a:t>
            </a:r>
            <a:r>
              <a:rPr b="1" spc="-170" dirty="0">
                <a:latin typeface="Times New Roman"/>
                <a:cs typeface="Times New Roman"/>
              </a:rPr>
              <a:t>n</a:t>
            </a:r>
            <a:r>
              <a:rPr b="1" spc="-95" dirty="0">
                <a:latin typeface="Times New Roman"/>
                <a:cs typeface="Times New Roman"/>
              </a:rPr>
              <a:t>is</a:t>
            </a:r>
            <a:r>
              <a:rPr b="1" spc="-135" dirty="0">
                <a:latin typeface="Times New Roman"/>
                <a:cs typeface="Times New Roman"/>
              </a:rPr>
              <a:t>c</a:t>
            </a:r>
            <a:r>
              <a:rPr b="1" spc="-170" dirty="0">
                <a:latin typeface="Times New Roman"/>
                <a:cs typeface="Times New Roman"/>
              </a:rPr>
              <a:t>u</a:t>
            </a:r>
            <a:r>
              <a:rPr b="1" spc="-114" dirty="0">
                <a:latin typeface="Times New Roman"/>
                <a:cs typeface="Times New Roman"/>
              </a:rPr>
              <a:t>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79298" y="3295039"/>
            <a:ext cx="1531639" cy="337777"/>
          </a:xfrm>
          <a:custGeom>
            <a:avLst/>
            <a:gdLst/>
            <a:ahLst/>
            <a:cxnLst/>
            <a:rect l="l" t="t" r="r" b="b"/>
            <a:pathLst>
              <a:path w="1024889" h="290195">
                <a:moveTo>
                  <a:pt x="0" y="289718"/>
                </a:moveTo>
                <a:lnTo>
                  <a:pt x="1024632" y="289718"/>
                </a:lnTo>
                <a:lnTo>
                  <a:pt x="1024632" y="0"/>
                </a:lnTo>
                <a:lnTo>
                  <a:pt x="0" y="0"/>
                </a:lnTo>
                <a:lnTo>
                  <a:pt x="0" y="289718"/>
                </a:lnTo>
                <a:close/>
              </a:path>
            </a:pathLst>
          </a:custGeom>
          <a:ln w="19614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72257" y="3311448"/>
            <a:ext cx="1383599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b="1" spc="-190" dirty="0">
                <a:latin typeface="Times New Roman"/>
                <a:cs typeface="Times New Roman"/>
              </a:rPr>
              <a:t>E</a:t>
            </a:r>
            <a:r>
              <a:rPr b="1" spc="-165" dirty="0">
                <a:latin typeface="Times New Roman"/>
                <a:cs typeface="Times New Roman"/>
              </a:rPr>
              <a:t>p</a:t>
            </a:r>
            <a:r>
              <a:rPr b="1" spc="-80" dirty="0">
                <a:latin typeface="Times New Roman"/>
                <a:cs typeface="Times New Roman"/>
              </a:rPr>
              <a:t>i</a:t>
            </a:r>
            <a:r>
              <a:rPr b="1" spc="-170" dirty="0">
                <a:latin typeface="Times New Roman"/>
                <a:cs typeface="Times New Roman"/>
              </a:rPr>
              <a:t>ph</a:t>
            </a:r>
            <a:r>
              <a:rPr b="1" spc="-140" dirty="0">
                <a:latin typeface="Times New Roman"/>
                <a:cs typeface="Times New Roman"/>
              </a:rPr>
              <a:t>y</a:t>
            </a:r>
            <a:r>
              <a:rPr b="1" spc="-95" dirty="0">
                <a:latin typeface="Times New Roman"/>
                <a:cs typeface="Times New Roman"/>
              </a:rPr>
              <a:t>si</a:t>
            </a:r>
            <a:r>
              <a:rPr b="1" spc="-150" dirty="0">
                <a:latin typeface="Times New Roman"/>
                <a:cs typeface="Times New Roman"/>
              </a:rPr>
              <a:t>a</a:t>
            </a:r>
            <a:r>
              <a:rPr b="1" spc="-80" dirty="0">
                <a:latin typeface="Times New Roman"/>
                <a:cs typeface="Times New Roman"/>
              </a:rPr>
              <a:t>l</a:t>
            </a:r>
            <a:r>
              <a:rPr b="1" spc="-70" dirty="0">
                <a:latin typeface="Times New Roman"/>
                <a:cs typeface="Times New Roman"/>
              </a:rPr>
              <a:t> </a:t>
            </a:r>
            <a:r>
              <a:rPr b="1" spc="-80" dirty="0">
                <a:latin typeface="Times New Roman"/>
                <a:cs typeface="Times New Roman"/>
              </a:rPr>
              <a:t>li</a:t>
            </a:r>
            <a:r>
              <a:rPr b="1" spc="-170" dirty="0">
                <a:latin typeface="Times New Roman"/>
                <a:cs typeface="Times New Roman"/>
              </a:rPr>
              <a:t>n</a:t>
            </a:r>
            <a:r>
              <a:rPr b="1" spc="-130" dirty="0">
                <a:latin typeface="Times New Roman"/>
                <a:cs typeface="Times New Roman"/>
              </a:rPr>
              <a:t>e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722175" y="4012293"/>
            <a:ext cx="1270672" cy="843333"/>
          </a:xfrm>
          <a:custGeom>
            <a:avLst/>
            <a:gdLst/>
            <a:ahLst/>
            <a:cxnLst/>
            <a:rect l="l" t="t" r="r" b="b"/>
            <a:pathLst>
              <a:path w="850265" h="724535">
                <a:moveTo>
                  <a:pt x="0" y="724287"/>
                </a:moveTo>
                <a:lnTo>
                  <a:pt x="850199" y="724287"/>
                </a:lnTo>
                <a:lnTo>
                  <a:pt x="850199" y="0"/>
                </a:lnTo>
                <a:lnTo>
                  <a:pt x="0" y="0"/>
                </a:lnTo>
                <a:lnTo>
                  <a:pt x="0" y="724287"/>
                </a:lnTo>
                <a:close/>
              </a:path>
            </a:pathLst>
          </a:custGeom>
          <a:ln w="18166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754403" y="4029121"/>
            <a:ext cx="1201397" cy="8356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 marR="114300" indent="3175" algn="just">
              <a:lnSpc>
                <a:spcPct val="100899"/>
              </a:lnSpc>
              <a:spcBef>
                <a:spcPts val="95"/>
              </a:spcBef>
            </a:pPr>
            <a:r>
              <a:rPr b="1" spc="-210" dirty="0">
                <a:latin typeface="Times New Roman"/>
                <a:cs typeface="Times New Roman"/>
              </a:rPr>
              <a:t>A</a:t>
            </a:r>
            <a:r>
              <a:rPr b="1" spc="-175" dirty="0">
                <a:latin typeface="Times New Roman"/>
                <a:cs typeface="Times New Roman"/>
              </a:rPr>
              <a:t>n</a:t>
            </a:r>
            <a:r>
              <a:rPr b="1" spc="-95" dirty="0">
                <a:latin typeface="Times New Roman"/>
                <a:cs typeface="Times New Roman"/>
              </a:rPr>
              <a:t>t</a:t>
            </a:r>
            <a:r>
              <a:rPr b="1" spc="-135" dirty="0">
                <a:latin typeface="Times New Roman"/>
                <a:cs typeface="Times New Roman"/>
              </a:rPr>
              <a:t>er</a:t>
            </a:r>
            <a:r>
              <a:rPr b="1" spc="-80" dirty="0">
                <a:latin typeface="Times New Roman"/>
                <a:cs typeface="Times New Roman"/>
              </a:rPr>
              <a:t>i</a:t>
            </a:r>
            <a:r>
              <a:rPr b="1" spc="-155" dirty="0">
                <a:latin typeface="Times New Roman"/>
                <a:cs typeface="Times New Roman"/>
              </a:rPr>
              <a:t>o</a:t>
            </a:r>
            <a:r>
              <a:rPr b="1" spc="-90" dirty="0">
                <a:latin typeface="Times New Roman"/>
                <a:cs typeface="Times New Roman"/>
              </a:rPr>
              <a:t>r  </a:t>
            </a:r>
            <a:r>
              <a:rPr spc="-114" dirty="0">
                <a:latin typeface="Times New Roman"/>
                <a:cs typeface="Times New Roman"/>
              </a:rPr>
              <a:t>cruciate 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-80" dirty="0">
                <a:latin typeface="Times New Roman"/>
                <a:cs typeface="Times New Roman"/>
              </a:rPr>
              <a:t>li</a:t>
            </a:r>
            <a:r>
              <a:rPr spc="-155" dirty="0">
                <a:latin typeface="Times New Roman"/>
                <a:cs typeface="Times New Roman"/>
              </a:rPr>
              <a:t>g</a:t>
            </a:r>
            <a:r>
              <a:rPr spc="-135" dirty="0">
                <a:latin typeface="Times New Roman"/>
                <a:cs typeface="Times New Roman"/>
              </a:rPr>
              <a:t>a</a:t>
            </a:r>
            <a:r>
              <a:rPr spc="-245" dirty="0">
                <a:latin typeface="Times New Roman"/>
                <a:cs typeface="Times New Roman"/>
              </a:rPr>
              <a:t>m</a:t>
            </a:r>
            <a:r>
              <a:rPr spc="-135"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n</a:t>
            </a:r>
            <a:r>
              <a:rPr spc="-75" dirty="0">
                <a:latin typeface="Times New Roman"/>
                <a:cs typeface="Times New Roman"/>
              </a:rPr>
              <a:t>t.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698626" y="3175473"/>
            <a:ext cx="1341844" cy="843333"/>
          </a:xfrm>
          <a:custGeom>
            <a:avLst/>
            <a:gdLst/>
            <a:ahLst/>
            <a:cxnLst/>
            <a:rect l="l" t="t" r="r" b="b"/>
            <a:pathLst>
              <a:path w="897890" h="724535">
                <a:moveTo>
                  <a:pt x="0" y="724287"/>
                </a:moveTo>
                <a:lnTo>
                  <a:pt x="897433" y="724287"/>
                </a:lnTo>
                <a:lnTo>
                  <a:pt x="897433" y="0"/>
                </a:lnTo>
                <a:lnTo>
                  <a:pt x="0" y="0"/>
                </a:lnTo>
                <a:lnTo>
                  <a:pt x="0" y="724287"/>
                </a:lnTo>
                <a:close/>
              </a:path>
            </a:pathLst>
          </a:custGeom>
          <a:ln w="1827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801669" y="3306547"/>
            <a:ext cx="2005640" cy="571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0" marR="73660" indent="58419">
              <a:lnSpc>
                <a:spcPct val="100899"/>
              </a:lnSpc>
              <a:spcBef>
                <a:spcPts val="95"/>
              </a:spcBef>
            </a:pPr>
            <a:r>
              <a:rPr b="1" spc="-135" dirty="0">
                <a:latin typeface="Times New Roman"/>
                <a:cs typeface="Times New Roman"/>
              </a:rPr>
              <a:t>Lateral </a:t>
            </a:r>
            <a:r>
              <a:rPr b="1" spc="-130" dirty="0">
                <a:latin typeface="Times New Roman"/>
                <a:cs typeface="Times New Roman"/>
              </a:rPr>
              <a:t> </a:t>
            </a:r>
            <a:r>
              <a:rPr lang="en-US" b="1" spc="-130" dirty="0" smtClean="0">
                <a:latin typeface="Times New Roman"/>
                <a:cs typeface="Times New Roman"/>
              </a:rPr>
              <a:t/>
            </a:r>
            <a:br>
              <a:rPr lang="en-US" b="1" spc="-130" dirty="0" smtClean="0">
                <a:latin typeface="Times New Roman"/>
                <a:cs typeface="Times New Roman"/>
              </a:rPr>
            </a:br>
            <a:r>
              <a:rPr b="1" spc="-145" dirty="0" smtClean="0">
                <a:latin typeface="Times New Roman"/>
                <a:cs typeface="Times New Roman"/>
              </a:rPr>
              <a:t>co</a:t>
            </a:r>
            <a:r>
              <a:rPr b="1" spc="-80" dirty="0" smtClean="0">
                <a:latin typeface="Times New Roman"/>
                <a:cs typeface="Times New Roman"/>
              </a:rPr>
              <a:t>ll</a:t>
            </a:r>
            <a:r>
              <a:rPr b="1" spc="-155" dirty="0" smtClean="0">
                <a:latin typeface="Times New Roman"/>
                <a:cs typeface="Times New Roman"/>
              </a:rPr>
              <a:t>a</a:t>
            </a:r>
            <a:r>
              <a:rPr b="1" spc="-95" dirty="0" smtClean="0">
                <a:latin typeface="Times New Roman"/>
                <a:cs typeface="Times New Roman"/>
              </a:rPr>
              <a:t>t</a:t>
            </a:r>
            <a:r>
              <a:rPr b="1" spc="-145" dirty="0" smtClean="0">
                <a:latin typeface="Times New Roman"/>
                <a:cs typeface="Times New Roman"/>
              </a:rPr>
              <a:t>era</a:t>
            </a:r>
            <a:r>
              <a:rPr b="1" spc="-75" dirty="0" smtClean="0">
                <a:latin typeface="Times New Roman"/>
                <a:cs typeface="Times New Roman"/>
              </a:rPr>
              <a:t>l  </a:t>
            </a:r>
            <a:r>
              <a:rPr b="1" spc="-80" dirty="0">
                <a:latin typeface="Times New Roman"/>
                <a:cs typeface="Times New Roman"/>
              </a:rPr>
              <a:t>li</a:t>
            </a:r>
            <a:r>
              <a:rPr b="1" spc="-140" dirty="0">
                <a:latin typeface="Times New Roman"/>
                <a:cs typeface="Times New Roman"/>
              </a:rPr>
              <a:t>g</a:t>
            </a:r>
            <a:r>
              <a:rPr b="1" spc="-155" dirty="0">
                <a:latin typeface="Times New Roman"/>
                <a:cs typeface="Times New Roman"/>
              </a:rPr>
              <a:t>a</a:t>
            </a:r>
            <a:r>
              <a:rPr b="1" spc="-280" dirty="0">
                <a:latin typeface="Times New Roman"/>
                <a:cs typeface="Times New Roman"/>
              </a:rPr>
              <a:t>m</a:t>
            </a:r>
            <a:r>
              <a:rPr b="1" spc="-135" dirty="0">
                <a:latin typeface="Times New Roman"/>
                <a:cs typeface="Times New Roman"/>
              </a:rPr>
              <a:t>e</a:t>
            </a:r>
            <a:r>
              <a:rPr b="1" spc="-170" dirty="0">
                <a:latin typeface="Times New Roman"/>
                <a:cs typeface="Times New Roman"/>
              </a:rPr>
              <a:t>n</a:t>
            </a:r>
            <a:r>
              <a:rPr b="1" spc="-85" dirty="0">
                <a:latin typeface="Times New Roman"/>
                <a:cs typeface="Times New Roman"/>
              </a:rPr>
              <a:t>t.</a:t>
            </a:r>
            <a:endParaRPr dirty="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794696" y="3407233"/>
            <a:ext cx="6376134" cy="2102790"/>
            <a:chOff x="2849663" y="3407232"/>
            <a:chExt cx="4266565" cy="1806575"/>
          </a:xfrm>
        </p:grpSpPr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3117" y="4220142"/>
              <a:ext cx="1344260" cy="38374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922056" y="4314982"/>
              <a:ext cx="1182370" cy="236220"/>
            </a:xfrm>
            <a:custGeom>
              <a:avLst/>
              <a:gdLst/>
              <a:ahLst/>
              <a:cxnLst/>
              <a:rect l="l" t="t" r="r" b="b"/>
              <a:pathLst>
                <a:path w="1182370" h="236220">
                  <a:moveTo>
                    <a:pt x="1114129" y="50302"/>
                  </a:moveTo>
                  <a:lnTo>
                    <a:pt x="0" y="206017"/>
                  </a:lnTo>
                  <a:lnTo>
                    <a:pt x="2582" y="235704"/>
                  </a:lnTo>
                  <a:lnTo>
                    <a:pt x="1116912" y="79974"/>
                  </a:lnTo>
                  <a:lnTo>
                    <a:pt x="1135687" y="62395"/>
                  </a:lnTo>
                  <a:lnTo>
                    <a:pt x="1114129" y="50302"/>
                  </a:lnTo>
                  <a:close/>
                </a:path>
                <a:path w="1182370" h="236220">
                  <a:moveTo>
                    <a:pt x="1161534" y="44231"/>
                  </a:moveTo>
                  <a:lnTo>
                    <a:pt x="1157563" y="44231"/>
                  </a:lnTo>
                  <a:lnTo>
                    <a:pt x="1160239" y="73919"/>
                  </a:lnTo>
                  <a:lnTo>
                    <a:pt x="1116912" y="79974"/>
                  </a:lnTo>
                  <a:lnTo>
                    <a:pt x="1085925" y="108985"/>
                  </a:lnTo>
                  <a:lnTo>
                    <a:pt x="1080730" y="113767"/>
                  </a:lnTo>
                  <a:lnTo>
                    <a:pt x="1079628" y="123132"/>
                  </a:lnTo>
                  <a:lnTo>
                    <a:pt x="1083564" y="129906"/>
                  </a:lnTo>
                  <a:lnTo>
                    <a:pt x="1087342" y="136481"/>
                  </a:lnTo>
                  <a:lnTo>
                    <a:pt x="1094742" y="137876"/>
                  </a:lnTo>
                  <a:lnTo>
                    <a:pt x="1182124" y="55787"/>
                  </a:lnTo>
                  <a:lnTo>
                    <a:pt x="1161534" y="44231"/>
                  </a:lnTo>
                  <a:close/>
                </a:path>
                <a:path w="1182370" h="236220">
                  <a:moveTo>
                    <a:pt x="1135687" y="62395"/>
                  </a:moveTo>
                  <a:lnTo>
                    <a:pt x="1116912" y="79974"/>
                  </a:lnTo>
                  <a:lnTo>
                    <a:pt x="1160239" y="73919"/>
                  </a:lnTo>
                  <a:lnTo>
                    <a:pt x="1160131" y="72723"/>
                  </a:lnTo>
                  <a:lnTo>
                    <a:pt x="1154099" y="72723"/>
                  </a:lnTo>
                  <a:lnTo>
                    <a:pt x="1135687" y="62395"/>
                  </a:lnTo>
                  <a:close/>
                </a:path>
                <a:path w="1182370" h="236220">
                  <a:moveTo>
                    <a:pt x="1151895" y="47220"/>
                  </a:moveTo>
                  <a:lnTo>
                    <a:pt x="1135687" y="62395"/>
                  </a:lnTo>
                  <a:lnTo>
                    <a:pt x="1154099" y="72723"/>
                  </a:lnTo>
                  <a:lnTo>
                    <a:pt x="1151895" y="47220"/>
                  </a:lnTo>
                  <a:close/>
                </a:path>
                <a:path w="1182370" h="236220">
                  <a:moveTo>
                    <a:pt x="1157832" y="47220"/>
                  </a:moveTo>
                  <a:lnTo>
                    <a:pt x="1151895" y="47220"/>
                  </a:lnTo>
                  <a:lnTo>
                    <a:pt x="1154099" y="72723"/>
                  </a:lnTo>
                  <a:lnTo>
                    <a:pt x="1160131" y="72723"/>
                  </a:lnTo>
                  <a:lnTo>
                    <a:pt x="1157832" y="47220"/>
                  </a:lnTo>
                  <a:close/>
                </a:path>
                <a:path w="1182370" h="236220">
                  <a:moveTo>
                    <a:pt x="1157563" y="44231"/>
                  </a:moveTo>
                  <a:lnTo>
                    <a:pt x="1114129" y="50302"/>
                  </a:lnTo>
                  <a:lnTo>
                    <a:pt x="1135687" y="62395"/>
                  </a:lnTo>
                  <a:lnTo>
                    <a:pt x="1151895" y="47220"/>
                  </a:lnTo>
                  <a:lnTo>
                    <a:pt x="1157832" y="47220"/>
                  </a:lnTo>
                  <a:lnTo>
                    <a:pt x="1157563" y="44231"/>
                  </a:lnTo>
                  <a:close/>
                </a:path>
                <a:path w="1182370" h="236220">
                  <a:moveTo>
                    <a:pt x="1082776" y="0"/>
                  </a:moveTo>
                  <a:lnTo>
                    <a:pt x="1075849" y="3387"/>
                  </a:lnTo>
                  <a:lnTo>
                    <a:pt x="1070496" y="18529"/>
                  </a:lnTo>
                  <a:lnTo>
                    <a:pt x="1073172" y="27296"/>
                  </a:lnTo>
                  <a:lnTo>
                    <a:pt x="1114129" y="50302"/>
                  </a:lnTo>
                  <a:lnTo>
                    <a:pt x="1157563" y="44231"/>
                  </a:lnTo>
                  <a:lnTo>
                    <a:pt x="1161534" y="44231"/>
                  </a:lnTo>
                  <a:lnTo>
                    <a:pt x="108277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00671" y="4100597"/>
              <a:ext cx="1814704" cy="340705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434813" y="4189060"/>
              <a:ext cx="1654175" cy="200660"/>
            </a:xfrm>
            <a:custGeom>
              <a:avLst/>
              <a:gdLst/>
              <a:ahLst/>
              <a:cxnLst/>
              <a:rect l="l" t="t" r="r" b="b"/>
              <a:pathLst>
                <a:path w="1654175" h="200660">
                  <a:moveTo>
                    <a:pt x="67655" y="52257"/>
                  </a:moveTo>
                  <a:lnTo>
                    <a:pt x="46711" y="65709"/>
                  </a:lnTo>
                  <a:lnTo>
                    <a:pt x="66285" y="82147"/>
                  </a:lnTo>
                  <a:lnTo>
                    <a:pt x="1652536" y="200238"/>
                  </a:lnTo>
                  <a:lnTo>
                    <a:pt x="1653796" y="170352"/>
                  </a:lnTo>
                  <a:lnTo>
                    <a:pt x="67655" y="52257"/>
                  </a:lnTo>
                  <a:close/>
                </a:path>
                <a:path w="1654175" h="200660">
                  <a:moveTo>
                    <a:pt x="96985" y="0"/>
                  </a:moveTo>
                  <a:lnTo>
                    <a:pt x="0" y="62163"/>
                  </a:lnTo>
                  <a:lnTo>
                    <a:pt x="85177" y="133891"/>
                  </a:lnTo>
                  <a:lnTo>
                    <a:pt x="90530" y="138473"/>
                  </a:lnTo>
                  <a:lnTo>
                    <a:pt x="97930" y="136680"/>
                  </a:lnTo>
                  <a:lnTo>
                    <a:pt x="101551" y="129707"/>
                  </a:lnTo>
                  <a:lnTo>
                    <a:pt x="105015" y="122932"/>
                  </a:lnTo>
                  <a:lnTo>
                    <a:pt x="103598" y="113568"/>
                  </a:lnTo>
                  <a:lnTo>
                    <a:pt x="98245" y="108985"/>
                  </a:lnTo>
                  <a:lnTo>
                    <a:pt x="66285" y="82147"/>
                  </a:lnTo>
                  <a:lnTo>
                    <a:pt x="22671" y="78900"/>
                  </a:lnTo>
                  <a:lnTo>
                    <a:pt x="24088" y="49013"/>
                  </a:lnTo>
                  <a:lnTo>
                    <a:pt x="72705" y="49013"/>
                  </a:lnTo>
                  <a:lnTo>
                    <a:pt x="101866" y="30284"/>
                  </a:lnTo>
                  <a:lnTo>
                    <a:pt x="107691" y="26698"/>
                  </a:lnTo>
                  <a:lnTo>
                    <a:pt x="110053" y="17732"/>
                  </a:lnTo>
                  <a:lnTo>
                    <a:pt x="104070" y="2988"/>
                  </a:lnTo>
                  <a:lnTo>
                    <a:pt x="96985" y="0"/>
                  </a:lnTo>
                  <a:close/>
                </a:path>
                <a:path w="1654175" h="200660">
                  <a:moveTo>
                    <a:pt x="24088" y="49013"/>
                  </a:moveTo>
                  <a:lnTo>
                    <a:pt x="22671" y="78900"/>
                  </a:lnTo>
                  <a:lnTo>
                    <a:pt x="66285" y="82147"/>
                  </a:lnTo>
                  <a:lnTo>
                    <a:pt x="60520" y="77306"/>
                  </a:lnTo>
                  <a:lnTo>
                    <a:pt x="28654" y="77306"/>
                  </a:lnTo>
                  <a:lnTo>
                    <a:pt x="29914" y="51603"/>
                  </a:lnTo>
                  <a:lnTo>
                    <a:pt x="58877" y="51603"/>
                  </a:lnTo>
                  <a:lnTo>
                    <a:pt x="24088" y="49013"/>
                  </a:lnTo>
                  <a:close/>
                </a:path>
                <a:path w="1654175" h="200660">
                  <a:moveTo>
                    <a:pt x="29914" y="51603"/>
                  </a:moveTo>
                  <a:lnTo>
                    <a:pt x="28654" y="77306"/>
                  </a:lnTo>
                  <a:lnTo>
                    <a:pt x="46711" y="65709"/>
                  </a:lnTo>
                  <a:lnTo>
                    <a:pt x="29914" y="51603"/>
                  </a:lnTo>
                  <a:close/>
                </a:path>
                <a:path w="1654175" h="200660">
                  <a:moveTo>
                    <a:pt x="46711" y="65709"/>
                  </a:moveTo>
                  <a:lnTo>
                    <a:pt x="28654" y="77306"/>
                  </a:lnTo>
                  <a:lnTo>
                    <a:pt x="60520" y="77306"/>
                  </a:lnTo>
                  <a:lnTo>
                    <a:pt x="46711" y="65709"/>
                  </a:lnTo>
                  <a:close/>
                </a:path>
                <a:path w="1654175" h="200660">
                  <a:moveTo>
                    <a:pt x="58877" y="51603"/>
                  </a:moveTo>
                  <a:lnTo>
                    <a:pt x="29914" y="51603"/>
                  </a:lnTo>
                  <a:lnTo>
                    <a:pt x="46711" y="65709"/>
                  </a:lnTo>
                  <a:lnTo>
                    <a:pt x="67655" y="52257"/>
                  </a:lnTo>
                  <a:lnTo>
                    <a:pt x="58877" y="51603"/>
                  </a:lnTo>
                  <a:close/>
                </a:path>
                <a:path w="1654175" h="200660">
                  <a:moveTo>
                    <a:pt x="72705" y="49013"/>
                  </a:moveTo>
                  <a:lnTo>
                    <a:pt x="24088" y="49013"/>
                  </a:lnTo>
                  <a:lnTo>
                    <a:pt x="67655" y="52257"/>
                  </a:lnTo>
                  <a:lnTo>
                    <a:pt x="72705" y="49013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49663" y="4877644"/>
              <a:ext cx="584748" cy="335923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877688" y="4951563"/>
              <a:ext cx="423545" cy="139065"/>
            </a:xfrm>
            <a:custGeom>
              <a:avLst/>
              <a:gdLst/>
              <a:ahLst/>
              <a:cxnLst/>
              <a:rect l="l" t="t" r="r" b="b"/>
              <a:pathLst>
                <a:path w="423545" h="139064">
                  <a:moveTo>
                    <a:pt x="355798" y="86288"/>
                  </a:moveTo>
                  <a:lnTo>
                    <a:pt x="321501" y="107989"/>
                  </a:lnTo>
                  <a:lnTo>
                    <a:pt x="315676" y="111575"/>
                  </a:lnTo>
                  <a:lnTo>
                    <a:pt x="313314" y="120541"/>
                  </a:lnTo>
                  <a:lnTo>
                    <a:pt x="316305" y="128113"/>
                  </a:lnTo>
                  <a:lnTo>
                    <a:pt x="319139" y="135485"/>
                  </a:lnTo>
                  <a:lnTo>
                    <a:pt x="326224" y="138473"/>
                  </a:lnTo>
                  <a:lnTo>
                    <a:pt x="332050" y="134688"/>
                  </a:lnTo>
                  <a:lnTo>
                    <a:pt x="402778" y="89858"/>
                  </a:lnTo>
                  <a:lnTo>
                    <a:pt x="399436" y="89858"/>
                  </a:lnTo>
                  <a:lnTo>
                    <a:pt x="355798" y="86288"/>
                  </a:lnTo>
                  <a:close/>
                </a:path>
                <a:path w="423545" h="139064">
                  <a:moveTo>
                    <a:pt x="376841" y="72973"/>
                  </a:moveTo>
                  <a:lnTo>
                    <a:pt x="355798" y="86288"/>
                  </a:lnTo>
                  <a:lnTo>
                    <a:pt x="399436" y="89858"/>
                  </a:lnTo>
                  <a:lnTo>
                    <a:pt x="399572" y="87268"/>
                  </a:lnTo>
                  <a:lnTo>
                    <a:pt x="393611" y="87268"/>
                  </a:lnTo>
                  <a:lnTo>
                    <a:pt x="376841" y="72973"/>
                  </a:lnTo>
                  <a:close/>
                </a:path>
                <a:path w="423545" h="139064">
                  <a:moveTo>
                    <a:pt x="333309" y="0"/>
                  </a:moveTo>
                  <a:lnTo>
                    <a:pt x="326067" y="1793"/>
                  </a:lnTo>
                  <a:lnTo>
                    <a:pt x="322288" y="8567"/>
                  </a:lnTo>
                  <a:lnTo>
                    <a:pt x="318667" y="15540"/>
                  </a:lnTo>
                  <a:lnTo>
                    <a:pt x="320084" y="24706"/>
                  </a:lnTo>
                  <a:lnTo>
                    <a:pt x="325595" y="29288"/>
                  </a:lnTo>
                  <a:lnTo>
                    <a:pt x="357434" y="56429"/>
                  </a:lnTo>
                  <a:lnTo>
                    <a:pt x="401010" y="59972"/>
                  </a:lnTo>
                  <a:lnTo>
                    <a:pt x="399436" y="89858"/>
                  </a:lnTo>
                  <a:lnTo>
                    <a:pt x="402778" y="89858"/>
                  </a:lnTo>
                  <a:lnTo>
                    <a:pt x="423525" y="76708"/>
                  </a:lnTo>
                  <a:lnTo>
                    <a:pt x="333309" y="0"/>
                  </a:lnTo>
                  <a:close/>
                </a:path>
                <a:path w="423545" h="139064">
                  <a:moveTo>
                    <a:pt x="394870" y="61566"/>
                  </a:moveTo>
                  <a:lnTo>
                    <a:pt x="376841" y="72973"/>
                  </a:lnTo>
                  <a:lnTo>
                    <a:pt x="393611" y="87268"/>
                  </a:lnTo>
                  <a:lnTo>
                    <a:pt x="394870" y="61566"/>
                  </a:lnTo>
                  <a:close/>
                </a:path>
                <a:path w="423545" h="139064">
                  <a:moveTo>
                    <a:pt x="400927" y="61566"/>
                  </a:moveTo>
                  <a:lnTo>
                    <a:pt x="394870" y="61566"/>
                  </a:lnTo>
                  <a:lnTo>
                    <a:pt x="393611" y="87268"/>
                  </a:lnTo>
                  <a:lnTo>
                    <a:pt x="399572" y="87268"/>
                  </a:lnTo>
                  <a:lnTo>
                    <a:pt x="400927" y="61566"/>
                  </a:lnTo>
                  <a:close/>
                </a:path>
                <a:path w="423545" h="139064">
                  <a:moveTo>
                    <a:pt x="1511" y="27495"/>
                  </a:moveTo>
                  <a:lnTo>
                    <a:pt x="0" y="57182"/>
                  </a:lnTo>
                  <a:lnTo>
                    <a:pt x="355798" y="86288"/>
                  </a:lnTo>
                  <a:lnTo>
                    <a:pt x="376841" y="72973"/>
                  </a:lnTo>
                  <a:lnTo>
                    <a:pt x="357434" y="56429"/>
                  </a:lnTo>
                  <a:lnTo>
                    <a:pt x="1511" y="27495"/>
                  </a:lnTo>
                  <a:close/>
                </a:path>
                <a:path w="423545" h="139064">
                  <a:moveTo>
                    <a:pt x="357434" y="56429"/>
                  </a:moveTo>
                  <a:lnTo>
                    <a:pt x="376841" y="72973"/>
                  </a:lnTo>
                  <a:lnTo>
                    <a:pt x="394870" y="61566"/>
                  </a:lnTo>
                  <a:lnTo>
                    <a:pt x="400927" y="61566"/>
                  </a:lnTo>
                  <a:lnTo>
                    <a:pt x="401010" y="59972"/>
                  </a:lnTo>
                  <a:lnTo>
                    <a:pt x="357434" y="56429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23347" y="3407232"/>
              <a:ext cx="747231" cy="491332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951970" y="3425761"/>
              <a:ext cx="585470" cy="311785"/>
            </a:xfrm>
            <a:custGeom>
              <a:avLst/>
              <a:gdLst/>
              <a:ahLst/>
              <a:cxnLst/>
              <a:rect l="l" t="t" r="r" b="b"/>
              <a:pathLst>
                <a:path w="585470" h="311785">
                  <a:moveTo>
                    <a:pt x="518503" y="272037"/>
                  </a:moveTo>
                  <a:lnTo>
                    <a:pt x="474254" y="281729"/>
                  </a:lnTo>
                  <a:lnTo>
                    <a:pt x="470003" y="289499"/>
                  </a:lnTo>
                  <a:lnTo>
                    <a:pt x="472207" y="305837"/>
                  </a:lnTo>
                  <a:lnTo>
                    <a:pt x="478347" y="311217"/>
                  </a:lnTo>
                  <a:lnTo>
                    <a:pt x="569078" y="291292"/>
                  </a:lnTo>
                  <a:lnTo>
                    <a:pt x="559431" y="291292"/>
                  </a:lnTo>
                  <a:lnTo>
                    <a:pt x="518503" y="272037"/>
                  </a:lnTo>
                  <a:close/>
                </a:path>
                <a:path w="585470" h="311785">
                  <a:moveTo>
                    <a:pt x="541615" y="266962"/>
                  </a:moveTo>
                  <a:lnTo>
                    <a:pt x="518503" y="272037"/>
                  </a:lnTo>
                  <a:lnTo>
                    <a:pt x="559431" y="291292"/>
                  </a:lnTo>
                  <a:lnTo>
                    <a:pt x="560767" y="286710"/>
                  </a:lnTo>
                  <a:lnTo>
                    <a:pt x="554393" y="286710"/>
                  </a:lnTo>
                  <a:lnTo>
                    <a:pt x="541615" y="266962"/>
                  </a:lnTo>
                  <a:close/>
                </a:path>
                <a:path w="585470" h="311785">
                  <a:moveTo>
                    <a:pt x="509049" y="180314"/>
                  </a:moveTo>
                  <a:lnTo>
                    <a:pt x="498972" y="190675"/>
                  </a:lnTo>
                  <a:lnTo>
                    <a:pt x="498185" y="200039"/>
                  </a:lnTo>
                  <a:lnTo>
                    <a:pt x="502436" y="206415"/>
                  </a:lnTo>
                  <a:lnTo>
                    <a:pt x="526731" y="243961"/>
                  </a:lnTo>
                  <a:lnTo>
                    <a:pt x="567618" y="263199"/>
                  </a:lnTo>
                  <a:lnTo>
                    <a:pt x="559431" y="291292"/>
                  </a:lnTo>
                  <a:lnTo>
                    <a:pt x="569078" y="291292"/>
                  </a:lnTo>
                  <a:lnTo>
                    <a:pt x="585409" y="287706"/>
                  </a:lnTo>
                  <a:lnTo>
                    <a:pt x="520700" y="187487"/>
                  </a:lnTo>
                  <a:lnTo>
                    <a:pt x="516449" y="181111"/>
                  </a:lnTo>
                  <a:lnTo>
                    <a:pt x="509049" y="180314"/>
                  </a:lnTo>
                  <a:close/>
                </a:path>
                <a:path w="585470" h="311785">
                  <a:moveTo>
                    <a:pt x="561478" y="262601"/>
                  </a:moveTo>
                  <a:lnTo>
                    <a:pt x="541615" y="266962"/>
                  </a:lnTo>
                  <a:lnTo>
                    <a:pt x="554393" y="286710"/>
                  </a:lnTo>
                  <a:lnTo>
                    <a:pt x="561478" y="262601"/>
                  </a:lnTo>
                  <a:close/>
                </a:path>
                <a:path w="585470" h="311785">
                  <a:moveTo>
                    <a:pt x="566348" y="262601"/>
                  </a:moveTo>
                  <a:lnTo>
                    <a:pt x="561478" y="262601"/>
                  </a:lnTo>
                  <a:lnTo>
                    <a:pt x="554393" y="286710"/>
                  </a:lnTo>
                  <a:lnTo>
                    <a:pt x="560767" y="286710"/>
                  </a:lnTo>
                  <a:lnTo>
                    <a:pt x="567618" y="263199"/>
                  </a:lnTo>
                  <a:lnTo>
                    <a:pt x="566348" y="262601"/>
                  </a:lnTo>
                  <a:close/>
                </a:path>
                <a:path w="585470" h="311785">
                  <a:moveTo>
                    <a:pt x="8234" y="0"/>
                  </a:moveTo>
                  <a:lnTo>
                    <a:pt x="0" y="28093"/>
                  </a:lnTo>
                  <a:lnTo>
                    <a:pt x="518503" y="272037"/>
                  </a:lnTo>
                  <a:lnTo>
                    <a:pt x="541615" y="266962"/>
                  </a:lnTo>
                  <a:lnTo>
                    <a:pt x="526731" y="243961"/>
                  </a:lnTo>
                  <a:lnTo>
                    <a:pt x="8234" y="0"/>
                  </a:lnTo>
                  <a:close/>
                </a:path>
                <a:path w="585470" h="311785">
                  <a:moveTo>
                    <a:pt x="526731" y="243961"/>
                  </a:moveTo>
                  <a:lnTo>
                    <a:pt x="541615" y="266962"/>
                  </a:lnTo>
                  <a:lnTo>
                    <a:pt x="561478" y="262601"/>
                  </a:lnTo>
                  <a:lnTo>
                    <a:pt x="566348" y="262601"/>
                  </a:lnTo>
                  <a:lnTo>
                    <a:pt x="526731" y="243961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46280" y="4849132"/>
              <a:ext cx="1160145" cy="290195"/>
            </a:xfrm>
            <a:custGeom>
              <a:avLst/>
              <a:gdLst/>
              <a:ahLst/>
              <a:cxnLst/>
              <a:rect l="l" t="t" r="r" b="b"/>
              <a:pathLst>
                <a:path w="1160145" h="290195">
                  <a:moveTo>
                    <a:pt x="0" y="289718"/>
                  </a:moveTo>
                  <a:lnTo>
                    <a:pt x="1159767" y="289718"/>
                  </a:lnTo>
                  <a:lnTo>
                    <a:pt x="1159767" y="0"/>
                  </a:lnTo>
                  <a:lnTo>
                    <a:pt x="0" y="0"/>
                  </a:lnTo>
                  <a:lnTo>
                    <a:pt x="0" y="289718"/>
                  </a:lnTo>
                  <a:close/>
                </a:path>
              </a:pathLst>
            </a:custGeom>
            <a:ln w="19678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0465675" y="5171261"/>
            <a:ext cx="1704351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260">
              <a:spcBef>
                <a:spcPts val="110"/>
              </a:spcBef>
            </a:pPr>
            <a:r>
              <a:rPr b="1" spc="-190" dirty="0">
                <a:latin typeface="Times New Roman"/>
                <a:cs typeface="Times New Roman"/>
              </a:rPr>
              <a:t>L</a:t>
            </a:r>
            <a:r>
              <a:rPr b="1" spc="-155" dirty="0">
                <a:latin typeface="Times New Roman"/>
                <a:cs typeface="Times New Roman"/>
              </a:rPr>
              <a:t>a</a:t>
            </a:r>
            <a:r>
              <a:rPr b="1" spc="-95" dirty="0">
                <a:latin typeface="Times New Roman"/>
                <a:cs typeface="Times New Roman"/>
              </a:rPr>
              <a:t>t</a:t>
            </a:r>
            <a:r>
              <a:rPr b="1" spc="-135" dirty="0">
                <a:latin typeface="Times New Roman"/>
                <a:cs typeface="Times New Roman"/>
              </a:rPr>
              <a:t>er</a:t>
            </a:r>
            <a:r>
              <a:rPr b="1" spc="-155" dirty="0">
                <a:latin typeface="Times New Roman"/>
                <a:cs typeface="Times New Roman"/>
              </a:rPr>
              <a:t>a</a:t>
            </a:r>
            <a:r>
              <a:rPr b="1" spc="-80" dirty="0">
                <a:latin typeface="Times New Roman"/>
                <a:cs typeface="Times New Roman"/>
              </a:rPr>
              <a:t>l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spc="-280" dirty="0">
                <a:latin typeface="Times New Roman"/>
                <a:cs typeface="Times New Roman"/>
              </a:rPr>
              <a:t>m</a:t>
            </a:r>
            <a:r>
              <a:rPr b="1" spc="-135" dirty="0">
                <a:latin typeface="Times New Roman"/>
                <a:cs typeface="Times New Roman"/>
              </a:rPr>
              <a:t>e</a:t>
            </a:r>
            <a:r>
              <a:rPr b="1" spc="-170" dirty="0">
                <a:latin typeface="Times New Roman"/>
                <a:cs typeface="Times New Roman"/>
              </a:rPr>
              <a:t>n</a:t>
            </a:r>
            <a:r>
              <a:rPr b="1" spc="-95" dirty="0">
                <a:latin typeface="Times New Roman"/>
                <a:cs typeface="Times New Roman"/>
              </a:rPr>
              <a:t>is</a:t>
            </a:r>
            <a:r>
              <a:rPr b="1" spc="-135" dirty="0">
                <a:latin typeface="Times New Roman"/>
                <a:cs typeface="Times New Roman"/>
              </a:rPr>
              <a:t>c</a:t>
            </a:r>
            <a:r>
              <a:rPr b="1" spc="-170" dirty="0">
                <a:latin typeface="Times New Roman"/>
                <a:cs typeface="Times New Roman"/>
              </a:rPr>
              <a:t>u</a:t>
            </a:r>
            <a:r>
              <a:rPr b="1" spc="-114" dirty="0">
                <a:latin typeface="Times New Roman"/>
                <a:cs typeface="Times New Roman"/>
              </a:rPr>
              <a:t>s</a:t>
            </a:r>
            <a:endParaRPr dirty="0"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9795249" y="3507650"/>
            <a:ext cx="1382649" cy="1807882"/>
            <a:chOff x="5198104" y="3507650"/>
            <a:chExt cx="925194" cy="1553210"/>
          </a:xfrm>
        </p:grpSpPr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98104" y="4638552"/>
              <a:ext cx="779349" cy="42199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5332247" y="4752519"/>
              <a:ext cx="617220" cy="255904"/>
            </a:xfrm>
            <a:custGeom>
              <a:avLst/>
              <a:gdLst/>
              <a:ahLst/>
              <a:cxnLst/>
              <a:rect l="l" t="t" r="r" b="b"/>
              <a:pathLst>
                <a:path w="617220" h="255904">
                  <a:moveTo>
                    <a:pt x="67849" y="43943"/>
                  </a:moveTo>
                  <a:lnTo>
                    <a:pt x="45367" y="51878"/>
                  </a:lnTo>
                  <a:lnTo>
                    <a:pt x="61891" y="72841"/>
                  </a:lnTo>
                  <a:lnTo>
                    <a:pt x="611041" y="255827"/>
                  </a:lnTo>
                  <a:lnTo>
                    <a:pt x="617024" y="226937"/>
                  </a:lnTo>
                  <a:lnTo>
                    <a:pt x="67849" y="43943"/>
                  </a:lnTo>
                  <a:close/>
                </a:path>
                <a:path w="617220" h="255904">
                  <a:moveTo>
                    <a:pt x="104700" y="0"/>
                  </a:moveTo>
                  <a:lnTo>
                    <a:pt x="0" y="36660"/>
                  </a:lnTo>
                  <a:lnTo>
                    <a:pt x="76832" y="134090"/>
                  </a:lnTo>
                  <a:lnTo>
                    <a:pt x="84390" y="134090"/>
                  </a:lnTo>
                  <a:lnTo>
                    <a:pt x="61891" y="72841"/>
                  </a:lnTo>
                  <a:lnTo>
                    <a:pt x="19680" y="58776"/>
                  </a:lnTo>
                  <a:lnTo>
                    <a:pt x="25663" y="29886"/>
                  </a:lnTo>
                  <a:lnTo>
                    <a:pt x="107720" y="29886"/>
                  </a:lnTo>
                  <a:lnTo>
                    <a:pt x="111155" y="28690"/>
                  </a:lnTo>
                  <a:lnTo>
                    <a:pt x="114776" y="20522"/>
                  </a:lnTo>
                  <a:lnTo>
                    <a:pt x="111313" y="4582"/>
                  </a:lnTo>
                  <a:lnTo>
                    <a:pt x="104700" y="0"/>
                  </a:lnTo>
                  <a:close/>
                </a:path>
                <a:path w="617220" h="255904">
                  <a:moveTo>
                    <a:pt x="25663" y="29886"/>
                  </a:moveTo>
                  <a:lnTo>
                    <a:pt x="19680" y="58776"/>
                  </a:lnTo>
                  <a:lnTo>
                    <a:pt x="61891" y="72841"/>
                  </a:lnTo>
                  <a:lnTo>
                    <a:pt x="50804" y="58776"/>
                  </a:lnTo>
                  <a:lnTo>
                    <a:pt x="25820" y="58776"/>
                  </a:lnTo>
                  <a:lnTo>
                    <a:pt x="31016" y="33672"/>
                  </a:lnTo>
                  <a:lnTo>
                    <a:pt x="37024" y="33672"/>
                  </a:lnTo>
                  <a:lnTo>
                    <a:pt x="25663" y="29886"/>
                  </a:lnTo>
                  <a:close/>
                </a:path>
                <a:path w="617220" h="255904">
                  <a:moveTo>
                    <a:pt x="31016" y="33672"/>
                  </a:moveTo>
                  <a:lnTo>
                    <a:pt x="25820" y="58776"/>
                  </a:lnTo>
                  <a:lnTo>
                    <a:pt x="45367" y="51878"/>
                  </a:lnTo>
                  <a:lnTo>
                    <a:pt x="31016" y="33672"/>
                  </a:lnTo>
                  <a:close/>
                </a:path>
                <a:path w="617220" h="255904">
                  <a:moveTo>
                    <a:pt x="45367" y="51878"/>
                  </a:moveTo>
                  <a:lnTo>
                    <a:pt x="25820" y="58776"/>
                  </a:lnTo>
                  <a:lnTo>
                    <a:pt x="50804" y="58776"/>
                  </a:lnTo>
                  <a:lnTo>
                    <a:pt x="45367" y="51878"/>
                  </a:lnTo>
                  <a:close/>
                </a:path>
                <a:path w="617220" h="255904">
                  <a:moveTo>
                    <a:pt x="37024" y="33672"/>
                  </a:moveTo>
                  <a:lnTo>
                    <a:pt x="31016" y="33672"/>
                  </a:lnTo>
                  <a:lnTo>
                    <a:pt x="45367" y="51878"/>
                  </a:lnTo>
                  <a:lnTo>
                    <a:pt x="67849" y="43943"/>
                  </a:lnTo>
                  <a:lnTo>
                    <a:pt x="37024" y="33672"/>
                  </a:lnTo>
                  <a:close/>
                </a:path>
                <a:path w="617220" h="255904">
                  <a:moveTo>
                    <a:pt x="107720" y="29886"/>
                  </a:moveTo>
                  <a:lnTo>
                    <a:pt x="25663" y="29886"/>
                  </a:lnTo>
                  <a:lnTo>
                    <a:pt x="67849" y="43943"/>
                  </a:lnTo>
                  <a:lnTo>
                    <a:pt x="107720" y="29886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87037" y="3507650"/>
              <a:ext cx="735895" cy="74955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5521180" y="3525582"/>
              <a:ext cx="574040" cy="546735"/>
            </a:xfrm>
            <a:custGeom>
              <a:avLst/>
              <a:gdLst/>
              <a:ahLst/>
              <a:cxnLst/>
              <a:rect l="l" t="t" r="r" b="b"/>
              <a:pathLst>
                <a:path w="574039" h="546735">
                  <a:moveTo>
                    <a:pt x="49437" y="416218"/>
                  </a:moveTo>
                  <a:lnTo>
                    <a:pt x="42509" y="419804"/>
                  </a:lnTo>
                  <a:lnTo>
                    <a:pt x="39990" y="427375"/>
                  </a:lnTo>
                  <a:lnTo>
                    <a:pt x="0" y="546522"/>
                  </a:lnTo>
                  <a:lnTo>
                    <a:pt x="40342" y="540744"/>
                  </a:lnTo>
                  <a:lnTo>
                    <a:pt x="25820" y="540744"/>
                  </a:lnTo>
                  <a:lnTo>
                    <a:pt x="11650" y="516835"/>
                  </a:lnTo>
                  <a:lnTo>
                    <a:pt x="46686" y="483796"/>
                  </a:lnTo>
                  <a:lnTo>
                    <a:pt x="61718" y="439131"/>
                  </a:lnTo>
                  <a:lnTo>
                    <a:pt x="64237" y="431559"/>
                  </a:lnTo>
                  <a:lnTo>
                    <a:pt x="61560" y="422793"/>
                  </a:lnTo>
                  <a:lnTo>
                    <a:pt x="55420" y="419406"/>
                  </a:lnTo>
                  <a:lnTo>
                    <a:pt x="49437" y="416218"/>
                  </a:lnTo>
                  <a:close/>
                </a:path>
                <a:path w="574039" h="546735">
                  <a:moveTo>
                    <a:pt x="46686" y="483796"/>
                  </a:moveTo>
                  <a:lnTo>
                    <a:pt x="11650" y="516835"/>
                  </a:lnTo>
                  <a:lnTo>
                    <a:pt x="25820" y="540744"/>
                  </a:lnTo>
                  <a:lnTo>
                    <a:pt x="32370" y="534568"/>
                  </a:lnTo>
                  <a:lnTo>
                    <a:pt x="29599" y="534568"/>
                  </a:lnTo>
                  <a:lnTo>
                    <a:pt x="17476" y="513847"/>
                  </a:lnTo>
                  <a:lnTo>
                    <a:pt x="37531" y="510999"/>
                  </a:lnTo>
                  <a:lnTo>
                    <a:pt x="46686" y="483796"/>
                  </a:lnTo>
                  <a:close/>
                </a:path>
                <a:path w="574039" h="546735">
                  <a:moveTo>
                    <a:pt x="105487" y="501294"/>
                  </a:moveTo>
                  <a:lnTo>
                    <a:pt x="60877" y="507685"/>
                  </a:lnTo>
                  <a:lnTo>
                    <a:pt x="25820" y="540744"/>
                  </a:lnTo>
                  <a:lnTo>
                    <a:pt x="40342" y="540744"/>
                  </a:lnTo>
                  <a:lnTo>
                    <a:pt x="101551" y="531978"/>
                  </a:lnTo>
                  <a:lnTo>
                    <a:pt x="108006" y="530982"/>
                  </a:lnTo>
                  <a:lnTo>
                    <a:pt x="112730" y="523610"/>
                  </a:lnTo>
                  <a:lnTo>
                    <a:pt x="111942" y="515441"/>
                  </a:lnTo>
                  <a:lnTo>
                    <a:pt x="111313" y="507272"/>
                  </a:lnTo>
                  <a:lnTo>
                    <a:pt x="105487" y="501294"/>
                  </a:lnTo>
                  <a:close/>
                </a:path>
                <a:path w="574039" h="546735">
                  <a:moveTo>
                    <a:pt x="37531" y="510999"/>
                  </a:moveTo>
                  <a:lnTo>
                    <a:pt x="17476" y="513847"/>
                  </a:lnTo>
                  <a:lnTo>
                    <a:pt x="29599" y="534568"/>
                  </a:lnTo>
                  <a:lnTo>
                    <a:pt x="37531" y="510999"/>
                  </a:lnTo>
                  <a:close/>
                </a:path>
                <a:path w="574039" h="546735">
                  <a:moveTo>
                    <a:pt x="60877" y="507685"/>
                  </a:moveTo>
                  <a:lnTo>
                    <a:pt x="37531" y="510999"/>
                  </a:lnTo>
                  <a:lnTo>
                    <a:pt x="29599" y="534568"/>
                  </a:lnTo>
                  <a:lnTo>
                    <a:pt x="32370" y="534568"/>
                  </a:lnTo>
                  <a:lnTo>
                    <a:pt x="60877" y="507685"/>
                  </a:lnTo>
                  <a:close/>
                </a:path>
                <a:path w="574039" h="546735">
                  <a:moveTo>
                    <a:pt x="559714" y="0"/>
                  </a:moveTo>
                  <a:lnTo>
                    <a:pt x="46686" y="483796"/>
                  </a:lnTo>
                  <a:lnTo>
                    <a:pt x="37531" y="510999"/>
                  </a:lnTo>
                  <a:lnTo>
                    <a:pt x="60877" y="507685"/>
                  </a:lnTo>
                  <a:lnTo>
                    <a:pt x="573884" y="23909"/>
                  </a:lnTo>
                  <a:lnTo>
                    <a:pt x="559714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0619572" y="6002640"/>
            <a:ext cx="1432946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b="1" spc="-235" dirty="0">
                <a:latin typeface="Times New Roman"/>
                <a:cs typeface="Times New Roman"/>
              </a:rPr>
              <a:t>H</a:t>
            </a:r>
            <a:r>
              <a:rPr b="1" spc="-135" dirty="0">
                <a:latin typeface="Times New Roman"/>
                <a:cs typeface="Times New Roman"/>
              </a:rPr>
              <a:t>e</a:t>
            </a:r>
            <a:r>
              <a:rPr b="1" spc="-155" dirty="0">
                <a:latin typeface="Times New Roman"/>
                <a:cs typeface="Times New Roman"/>
              </a:rPr>
              <a:t>a</a:t>
            </a:r>
            <a:r>
              <a:rPr b="1" spc="-160" dirty="0">
                <a:latin typeface="Times New Roman"/>
                <a:cs typeface="Times New Roman"/>
              </a:rPr>
              <a:t>d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spc="-155" dirty="0">
                <a:latin typeface="Times New Roman"/>
                <a:cs typeface="Times New Roman"/>
              </a:rPr>
              <a:t>o</a:t>
            </a:r>
            <a:r>
              <a:rPr b="1" spc="-95" dirty="0">
                <a:latin typeface="Times New Roman"/>
                <a:cs typeface="Times New Roman"/>
              </a:rPr>
              <a:t>f</a:t>
            </a:r>
            <a:r>
              <a:rPr b="1" spc="-65" dirty="0">
                <a:latin typeface="Times New Roman"/>
                <a:cs typeface="Times New Roman"/>
              </a:rPr>
              <a:t> </a:t>
            </a:r>
            <a:r>
              <a:rPr b="1" spc="-90" dirty="0">
                <a:latin typeface="Times New Roman"/>
                <a:cs typeface="Times New Roman"/>
              </a:rPr>
              <a:t>fi</a:t>
            </a:r>
            <a:r>
              <a:rPr b="1" spc="-80" dirty="0">
                <a:latin typeface="Times New Roman"/>
                <a:cs typeface="Times New Roman"/>
              </a:rPr>
              <a:t> </a:t>
            </a:r>
            <a:r>
              <a:rPr b="1" spc="-170" dirty="0">
                <a:latin typeface="Times New Roman"/>
                <a:cs typeface="Times New Roman"/>
              </a:rPr>
              <a:t>bu</a:t>
            </a:r>
            <a:r>
              <a:rPr b="1" spc="-80" dirty="0">
                <a:latin typeface="Times New Roman"/>
                <a:cs typeface="Times New Roman"/>
              </a:rPr>
              <a:t>l</a:t>
            </a:r>
            <a:r>
              <a:rPr b="1" spc="-160" dirty="0">
                <a:latin typeface="Times New Roman"/>
                <a:cs typeface="Times New Roman"/>
              </a:rPr>
              <a:t>a</a:t>
            </a:r>
            <a:r>
              <a:rPr b="1" spc="-75" dirty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317421" y="3878242"/>
            <a:ext cx="4761935" cy="3015600"/>
            <a:chOff x="2838326" y="3878242"/>
            <a:chExt cx="3186430" cy="2590800"/>
          </a:xfrm>
        </p:grpSpPr>
        <p:pic>
          <p:nvPicPr>
            <p:cNvPr id="44" name="object 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87037" y="6097109"/>
              <a:ext cx="637649" cy="371787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5521180" y="6115121"/>
              <a:ext cx="475615" cy="206375"/>
            </a:xfrm>
            <a:custGeom>
              <a:avLst/>
              <a:gdLst/>
              <a:ahLst/>
              <a:cxnLst/>
              <a:rect l="l" t="t" r="r" b="b"/>
              <a:pathLst>
                <a:path w="475614" h="206375">
                  <a:moveTo>
                    <a:pt x="77305" y="71647"/>
                  </a:moveTo>
                  <a:lnTo>
                    <a:pt x="72486" y="77565"/>
                  </a:lnTo>
                  <a:lnTo>
                    <a:pt x="0" y="168499"/>
                  </a:lnTo>
                  <a:lnTo>
                    <a:pt x="104543" y="205997"/>
                  </a:lnTo>
                  <a:lnTo>
                    <a:pt x="111155" y="201374"/>
                  </a:lnTo>
                  <a:lnTo>
                    <a:pt x="112887" y="193444"/>
                  </a:lnTo>
                  <a:lnTo>
                    <a:pt x="114776" y="185495"/>
                  </a:lnTo>
                  <a:lnTo>
                    <a:pt x="110998" y="177246"/>
                  </a:lnTo>
                  <a:lnTo>
                    <a:pt x="106272" y="175552"/>
                  </a:lnTo>
                  <a:lnTo>
                    <a:pt x="25663" y="175552"/>
                  </a:lnTo>
                  <a:lnTo>
                    <a:pt x="19680" y="146622"/>
                  </a:lnTo>
                  <a:lnTo>
                    <a:pt x="62049" y="132807"/>
                  </a:lnTo>
                  <a:lnTo>
                    <a:pt x="89270" y="98684"/>
                  </a:lnTo>
                  <a:lnTo>
                    <a:pt x="93836" y="92886"/>
                  </a:lnTo>
                  <a:lnTo>
                    <a:pt x="93994" y="83422"/>
                  </a:lnTo>
                  <a:lnTo>
                    <a:pt x="89178" y="77445"/>
                  </a:lnTo>
                  <a:lnTo>
                    <a:pt x="84705" y="71687"/>
                  </a:lnTo>
                  <a:lnTo>
                    <a:pt x="77305" y="71647"/>
                  </a:lnTo>
                  <a:close/>
                </a:path>
                <a:path w="475614" h="206375">
                  <a:moveTo>
                    <a:pt x="62049" y="132807"/>
                  </a:moveTo>
                  <a:lnTo>
                    <a:pt x="19680" y="146622"/>
                  </a:lnTo>
                  <a:lnTo>
                    <a:pt x="25663" y="175552"/>
                  </a:lnTo>
                  <a:lnTo>
                    <a:pt x="37456" y="171707"/>
                  </a:lnTo>
                  <a:lnTo>
                    <a:pt x="31016" y="171707"/>
                  </a:lnTo>
                  <a:lnTo>
                    <a:pt x="25820" y="146722"/>
                  </a:lnTo>
                  <a:lnTo>
                    <a:pt x="50948" y="146722"/>
                  </a:lnTo>
                  <a:lnTo>
                    <a:pt x="62049" y="132807"/>
                  </a:lnTo>
                  <a:close/>
                </a:path>
                <a:path w="475614" h="206375">
                  <a:moveTo>
                    <a:pt x="67869" y="161790"/>
                  </a:moveTo>
                  <a:lnTo>
                    <a:pt x="25663" y="175552"/>
                  </a:lnTo>
                  <a:lnTo>
                    <a:pt x="106272" y="175552"/>
                  </a:lnTo>
                  <a:lnTo>
                    <a:pt x="67869" y="161790"/>
                  </a:lnTo>
                  <a:close/>
                </a:path>
                <a:path w="475614" h="206375">
                  <a:moveTo>
                    <a:pt x="25820" y="146722"/>
                  </a:moveTo>
                  <a:lnTo>
                    <a:pt x="31016" y="171707"/>
                  </a:lnTo>
                  <a:lnTo>
                    <a:pt x="45362" y="153725"/>
                  </a:lnTo>
                  <a:lnTo>
                    <a:pt x="25820" y="146722"/>
                  </a:lnTo>
                  <a:close/>
                </a:path>
                <a:path w="475614" h="206375">
                  <a:moveTo>
                    <a:pt x="45362" y="153725"/>
                  </a:moveTo>
                  <a:lnTo>
                    <a:pt x="31016" y="171707"/>
                  </a:lnTo>
                  <a:lnTo>
                    <a:pt x="37456" y="171707"/>
                  </a:lnTo>
                  <a:lnTo>
                    <a:pt x="67869" y="161790"/>
                  </a:lnTo>
                  <a:lnTo>
                    <a:pt x="45362" y="153725"/>
                  </a:lnTo>
                  <a:close/>
                </a:path>
                <a:path w="475614" h="206375">
                  <a:moveTo>
                    <a:pt x="469341" y="0"/>
                  </a:moveTo>
                  <a:lnTo>
                    <a:pt x="62049" y="132807"/>
                  </a:lnTo>
                  <a:lnTo>
                    <a:pt x="45362" y="153725"/>
                  </a:lnTo>
                  <a:lnTo>
                    <a:pt x="67869" y="161790"/>
                  </a:lnTo>
                  <a:lnTo>
                    <a:pt x="475324" y="28930"/>
                  </a:lnTo>
                  <a:lnTo>
                    <a:pt x="469341" y="0"/>
                  </a:lnTo>
                  <a:close/>
                </a:path>
                <a:path w="475614" h="206375">
                  <a:moveTo>
                    <a:pt x="50948" y="146722"/>
                  </a:moveTo>
                  <a:lnTo>
                    <a:pt x="25820" y="146722"/>
                  </a:lnTo>
                  <a:lnTo>
                    <a:pt x="45362" y="153725"/>
                  </a:lnTo>
                  <a:lnTo>
                    <a:pt x="50948" y="146722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38326" y="3878242"/>
              <a:ext cx="407151" cy="558278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867202" y="3897369"/>
              <a:ext cx="245110" cy="354330"/>
            </a:xfrm>
            <a:custGeom>
              <a:avLst/>
              <a:gdLst/>
              <a:ahLst/>
              <a:cxnLst/>
              <a:rect l="l" t="t" r="r" b="b"/>
              <a:pathLst>
                <a:path w="245110" h="354329">
                  <a:moveTo>
                    <a:pt x="149713" y="281330"/>
                  </a:moveTo>
                  <a:lnTo>
                    <a:pt x="143006" y="285514"/>
                  </a:lnTo>
                  <a:lnTo>
                    <a:pt x="140912" y="293285"/>
                  </a:lnTo>
                  <a:lnTo>
                    <a:pt x="138818" y="301255"/>
                  </a:lnTo>
                  <a:lnTo>
                    <a:pt x="142109" y="309623"/>
                  </a:lnTo>
                  <a:lnTo>
                    <a:pt x="148296" y="312412"/>
                  </a:lnTo>
                  <a:lnTo>
                    <a:pt x="245078" y="354054"/>
                  </a:lnTo>
                  <a:lnTo>
                    <a:pt x="243212" y="341502"/>
                  </a:lnTo>
                  <a:lnTo>
                    <a:pt x="220831" y="341502"/>
                  </a:lnTo>
                  <a:lnTo>
                    <a:pt x="192117" y="299635"/>
                  </a:lnTo>
                  <a:lnTo>
                    <a:pt x="155885" y="284120"/>
                  </a:lnTo>
                  <a:lnTo>
                    <a:pt x="149713" y="281330"/>
                  </a:lnTo>
                  <a:close/>
                </a:path>
                <a:path w="245110" h="354329">
                  <a:moveTo>
                    <a:pt x="192117" y="299635"/>
                  </a:moveTo>
                  <a:lnTo>
                    <a:pt x="220831" y="341502"/>
                  </a:lnTo>
                  <a:lnTo>
                    <a:pt x="227301" y="334329"/>
                  </a:lnTo>
                  <a:lnTo>
                    <a:pt x="218155" y="334329"/>
                  </a:lnTo>
                  <a:lnTo>
                    <a:pt x="214393" y="309175"/>
                  </a:lnTo>
                  <a:lnTo>
                    <a:pt x="192117" y="299635"/>
                  </a:lnTo>
                  <a:close/>
                </a:path>
                <a:path w="245110" h="354329">
                  <a:moveTo>
                    <a:pt x="218784" y="213389"/>
                  </a:moveTo>
                  <a:lnTo>
                    <a:pt x="212313" y="214982"/>
                  </a:lnTo>
                  <a:lnTo>
                    <a:pt x="205905" y="216377"/>
                  </a:lnTo>
                  <a:lnTo>
                    <a:pt x="201686" y="224347"/>
                  </a:lnTo>
                  <a:lnTo>
                    <a:pt x="202898" y="232317"/>
                  </a:lnTo>
                  <a:lnTo>
                    <a:pt x="210050" y="280137"/>
                  </a:lnTo>
                  <a:lnTo>
                    <a:pt x="238622" y="321777"/>
                  </a:lnTo>
                  <a:lnTo>
                    <a:pt x="220831" y="341502"/>
                  </a:lnTo>
                  <a:lnTo>
                    <a:pt x="243212" y="341502"/>
                  </a:lnTo>
                  <a:lnTo>
                    <a:pt x="226184" y="226937"/>
                  </a:lnTo>
                  <a:lnTo>
                    <a:pt x="224925" y="218768"/>
                  </a:lnTo>
                  <a:lnTo>
                    <a:pt x="218784" y="213389"/>
                  </a:lnTo>
                  <a:close/>
                </a:path>
                <a:path w="245110" h="354329">
                  <a:moveTo>
                    <a:pt x="214393" y="309175"/>
                  </a:moveTo>
                  <a:lnTo>
                    <a:pt x="218155" y="334329"/>
                  </a:lnTo>
                  <a:lnTo>
                    <a:pt x="233584" y="317393"/>
                  </a:lnTo>
                  <a:lnTo>
                    <a:pt x="214393" y="309175"/>
                  </a:lnTo>
                  <a:close/>
                </a:path>
                <a:path w="245110" h="354329">
                  <a:moveTo>
                    <a:pt x="210050" y="280137"/>
                  </a:moveTo>
                  <a:lnTo>
                    <a:pt x="214393" y="309175"/>
                  </a:lnTo>
                  <a:lnTo>
                    <a:pt x="233584" y="317393"/>
                  </a:lnTo>
                  <a:lnTo>
                    <a:pt x="218155" y="334329"/>
                  </a:lnTo>
                  <a:lnTo>
                    <a:pt x="227301" y="334329"/>
                  </a:lnTo>
                  <a:lnTo>
                    <a:pt x="238622" y="321777"/>
                  </a:lnTo>
                  <a:lnTo>
                    <a:pt x="210050" y="280137"/>
                  </a:lnTo>
                  <a:close/>
                </a:path>
                <a:path w="245110" h="354329">
                  <a:moveTo>
                    <a:pt x="17822" y="0"/>
                  </a:moveTo>
                  <a:lnTo>
                    <a:pt x="0" y="19525"/>
                  </a:lnTo>
                  <a:lnTo>
                    <a:pt x="192117" y="299635"/>
                  </a:lnTo>
                  <a:lnTo>
                    <a:pt x="214393" y="309175"/>
                  </a:lnTo>
                  <a:lnTo>
                    <a:pt x="210050" y="280137"/>
                  </a:lnTo>
                  <a:lnTo>
                    <a:pt x="17822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10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600" y="4114800"/>
            <a:ext cx="4660525" cy="266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07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9617" y="9250374"/>
            <a:ext cx="5523865" cy="6350"/>
          </a:xfrm>
          <a:custGeom>
            <a:avLst/>
            <a:gdLst/>
            <a:ahLst/>
            <a:cxnLst/>
            <a:rect l="l" t="t" r="r" b="b"/>
            <a:pathLst>
              <a:path w="5523865" h="6350">
                <a:moveTo>
                  <a:pt x="5523865" y="0"/>
                </a:moveTo>
                <a:lnTo>
                  <a:pt x="0" y="0"/>
                </a:lnTo>
                <a:lnTo>
                  <a:pt x="0" y="6096"/>
                </a:lnTo>
                <a:lnTo>
                  <a:pt x="5523865" y="6096"/>
                </a:lnTo>
                <a:lnTo>
                  <a:pt x="5523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892800" y="880618"/>
            <a:ext cx="472554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Go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http://radiologymasterclass.co.uk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019535" y="1516201"/>
            <a:ext cx="7844027" cy="7194804"/>
            <a:chOff x="528827" y="1339596"/>
            <a:chExt cx="6705600" cy="6262370"/>
          </a:xfrm>
        </p:grpSpPr>
        <p:sp>
          <p:nvSpPr>
            <p:cNvPr id="7" name="object 7"/>
            <p:cNvSpPr/>
            <p:nvPr/>
          </p:nvSpPr>
          <p:spPr>
            <a:xfrm>
              <a:off x="533399" y="1344168"/>
              <a:ext cx="6696709" cy="6253480"/>
            </a:xfrm>
            <a:custGeom>
              <a:avLst/>
              <a:gdLst/>
              <a:ahLst/>
              <a:cxnLst/>
              <a:rect l="l" t="t" r="r" b="b"/>
              <a:pathLst>
                <a:path w="6696709" h="6253480">
                  <a:moveTo>
                    <a:pt x="0" y="6252972"/>
                  </a:moveTo>
                  <a:lnTo>
                    <a:pt x="6696456" y="6252972"/>
                  </a:lnTo>
                  <a:lnTo>
                    <a:pt x="6696456" y="0"/>
                  </a:lnTo>
                  <a:lnTo>
                    <a:pt x="0" y="0"/>
                  </a:lnTo>
                  <a:lnTo>
                    <a:pt x="0" y="625297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7699" y="1394460"/>
              <a:ext cx="6486144" cy="615238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2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9617" y="9250374"/>
            <a:ext cx="5523865" cy="6350"/>
          </a:xfrm>
          <a:custGeom>
            <a:avLst/>
            <a:gdLst/>
            <a:ahLst/>
            <a:cxnLst/>
            <a:rect l="l" t="t" r="r" b="b"/>
            <a:pathLst>
              <a:path w="5523865" h="6350">
                <a:moveTo>
                  <a:pt x="5523865" y="0"/>
                </a:moveTo>
                <a:lnTo>
                  <a:pt x="0" y="0"/>
                </a:lnTo>
                <a:lnTo>
                  <a:pt x="0" y="6096"/>
                </a:lnTo>
                <a:lnTo>
                  <a:pt x="5523865" y="6096"/>
                </a:lnTo>
                <a:lnTo>
                  <a:pt x="5523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673601" y="755441"/>
            <a:ext cx="8610600" cy="6416040"/>
            <a:chOff x="309372" y="915924"/>
            <a:chExt cx="7147559" cy="6416040"/>
          </a:xfrm>
        </p:grpSpPr>
        <p:sp>
          <p:nvSpPr>
            <p:cNvPr id="6" name="object 6"/>
            <p:cNvSpPr/>
            <p:nvPr/>
          </p:nvSpPr>
          <p:spPr>
            <a:xfrm>
              <a:off x="313944" y="920496"/>
              <a:ext cx="7138670" cy="6407150"/>
            </a:xfrm>
            <a:custGeom>
              <a:avLst/>
              <a:gdLst/>
              <a:ahLst/>
              <a:cxnLst/>
              <a:rect l="l" t="t" r="r" b="b"/>
              <a:pathLst>
                <a:path w="7138670" h="6407150">
                  <a:moveTo>
                    <a:pt x="0" y="6406896"/>
                  </a:moveTo>
                  <a:lnTo>
                    <a:pt x="7138416" y="6406896"/>
                  </a:lnTo>
                  <a:lnTo>
                    <a:pt x="7138416" y="0"/>
                  </a:lnTo>
                  <a:lnTo>
                    <a:pt x="0" y="0"/>
                  </a:lnTo>
                  <a:lnTo>
                    <a:pt x="0" y="640689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9768" y="970788"/>
              <a:ext cx="6685788" cy="6277356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482601" y="7467600"/>
            <a:ext cx="11607928" cy="1981200"/>
            <a:chOff x="865632" y="7467600"/>
            <a:chExt cx="6170295" cy="131318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6300" y="7491983"/>
              <a:ext cx="6159246" cy="128854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7575804"/>
              <a:ext cx="6083046" cy="112090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84682" y="7486650"/>
              <a:ext cx="6120765" cy="1249680"/>
            </a:xfrm>
            <a:custGeom>
              <a:avLst/>
              <a:gdLst/>
              <a:ahLst/>
              <a:cxnLst/>
              <a:rect l="l" t="t" r="r" b="b"/>
              <a:pathLst>
                <a:path w="6120765" h="1249679">
                  <a:moveTo>
                    <a:pt x="0" y="1249680"/>
                  </a:moveTo>
                  <a:lnTo>
                    <a:pt x="6120384" y="1249680"/>
                  </a:lnTo>
                  <a:lnTo>
                    <a:pt x="6120384" y="0"/>
                  </a:lnTo>
                  <a:lnTo>
                    <a:pt x="0" y="0"/>
                  </a:lnTo>
                  <a:lnTo>
                    <a:pt x="0" y="1249680"/>
                  </a:lnTo>
                  <a:close/>
                </a:path>
              </a:pathLst>
            </a:custGeom>
            <a:ln w="381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2809" y="7575740"/>
              <a:ext cx="2951238" cy="13716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89926" y="7886636"/>
              <a:ext cx="5623280" cy="3213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93216" y="8386508"/>
              <a:ext cx="3951211" cy="13716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3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9617" y="9250374"/>
            <a:ext cx="5523865" cy="6350"/>
          </a:xfrm>
          <a:custGeom>
            <a:avLst/>
            <a:gdLst/>
            <a:ahLst/>
            <a:cxnLst/>
            <a:rect l="l" t="t" r="r" b="b"/>
            <a:pathLst>
              <a:path w="5523865" h="6350">
                <a:moveTo>
                  <a:pt x="5523865" y="0"/>
                </a:moveTo>
                <a:lnTo>
                  <a:pt x="0" y="0"/>
                </a:lnTo>
                <a:lnTo>
                  <a:pt x="0" y="6096"/>
                </a:lnTo>
                <a:lnTo>
                  <a:pt x="5523865" y="6096"/>
                </a:lnTo>
                <a:lnTo>
                  <a:pt x="5523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2540001" y="1671828"/>
            <a:ext cx="13106400" cy="7167372"/>
            <a:chOff x="635508" y="1671827"/>
            <a:chExt cx="7058025" cy="6417945"/>
          </a:xfrm>
        </p:grpSpPr>
        <p:sp>
          <p:nvSpPr>
            <p:cNvPr id="6" name="object 6"/>
            <p:cNvSpPr/>
            <p:nvPr/>
          </p:nvSpPr>
          <p:spPr>
            <a:xfrm>
              <a:off x="640080" y="1676399"/>
              <a:ext cx="7048500" cy="6408420"/>
            </a:xfrm>
            <a:custGeom>
              <a:avLst/>
              <a:gdLst/>
              <a:ahLst/>
              <a:cxnLst/>
              <a:rect l="l" t="t" r="r" b="b"/>
              <a:pathLst>
                <a:path w="7048500" h="6408420">
                  <a:moveTo>
                    <a:pt x="0" y="6408420"/>
                  </a:moveTo>
                  <a:lnTo>
                    <a:pt x="7048500" y="6408420"/>
                  </a:lnTo>
                  <a:lnTo>
                    <a:pt x="7048500" y="0"/>
                  </a:lnTo>
                  <a:lnTo>
                    <a:pt x="0" y="0"/>
                  </a:lnTo>
                  <a:lnTo>
                    <a:pt x="0" y="640842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66199" y="1726028"/>
              <a:ext cx="0" cy="6155055"/>
            </a:xfrm>
            <a:custGeom>
              <a:avLst/>
              <a:gdLst/>
              <a:ahLst/>
              <a:cxnLst/>
              <a:rect l="l" t="t" r="r" b="b"/>
              <a:pathLst>
                <a:path h="6155055">
                  <a:moveTo>
                    <a:pt x="0" y="0"/>
                  </a:moveTo>
                  <a:lnTo>
                    <a:pt x="0" y="169372"/>
                  </a:lnTo>
                </a:path>
                <a:path h="6155055">
                  <a:moveTo>
                    <a:pt x="0" y="997998"/>
                  </a:moveTo>
                  <a:lnTo>
                    <a:pt x="0" y="6154961"/>
                  </a:lnTo>
                </a:path>
              </a:pathLst>
            </a:custGeom>
            <a:ln w="31508">
              <a:solidFill>
                <a:srgbClr val="FCC3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3021" y="1726028"/>
              <a:ext cx="0" cy="6155055"/>
            </a:xfrm>
            <a:custGeom>
              <a:avLst/>
              <a:gdLst/>
              <a:ahLst/>
              <a:cxnLst/>
              <a:rect l="l" t="t" r="r" b="b"/>
              <a:pathLst>
                <a:path h="6155055">
                  <a:moveTo>
                    <a:pt x="0" y="0"/>
                  </a:moveTo>
                  <a:lnTo>
                    <a:pt x="0" y="6154959"/>
                  </a:lnTo>
                </a:path>
              </a:pathLst>
            </a:custGeom>
            <a:ln w="25941">
              <a:solidFill>
                <a:srgbClr val="FCC3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7080" y="1726028"/>
              <a:ext cx="0" cy="6155055"/>
            </a:xfrm>
            <a:custGeom>
              <a:avLst/>
              <a:gdLst/>
              <a:ahLst/>
              <a:cxnLst/>
              <a:rect l="l" t="t" r="r" b="b"/>
              <a:pathLst>
                <a:path h="6155055">
                  <a:moveTo>
                    <a:pt x="0" y="0"/>
                  </a:moveTo>
                  <a:lnTo>
                    <a:pt x="0" y="6154959"/>
                  </a:lnTo>
                </a:path>
              </a:pathLst>
            </a:custGeom>
            <a:ln w="8647">
              <a:solidFill>
                <a:srgbClr val="FCC3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423836" y="1726069"/>
              <a:ext cx="231140" cy="6155055"/>
            </a:xfrm>
            <a:custGeom>
              <a:avLst/>
              <a:gdLst/>
              <a:ahLst/>
              <a:cxnLst/>
              <a:rect l="l" t="t" r="r" b="b"/>
              <a:pathLst>
                <a:path w="231140" h="6155055">
                  <a:moveTo>
                    <a:pt x="230593" y="998067"/>
                  </a:moveTo>
                  <a:lnTo>
                    <a:pt x="0" y="998067"/>
                  </a:lnTo>
                  <a:lnTo>
                    <a:pt x="0" y="6154928"/>
                  </a:lnTo>
                  <a:lnTo>
                    <a:pt x="230593" y="6154928"/>
                  </a:lnTo>
                  <a:lnTo>
                    <a:pt x="230593" y="998067"/>
                  </a:lnTo>
                  <a:close/>
                </a:path>
                <a:path w="231140" h="6155055">
                  <a:moveTo>
                    <a:pt x="230593" y="0"/>
                  </a:moveTo>
                  <a:lnTo>
                    <a:pt x="0" y="0"/>
                  </a:lnTo>
                  <a:lnTo>
                    <a:pt x="0" y="169341"/>
                  </a:lnTo>
                  <a:lnTo>
                    <a:pt x="230593" y="169341"/>
                  </a:lnTo>
                  <a:lnTo>
                    <a:pt x="230593" y="0"/>
                  </a:lnTo>
                  <a:close/>
                </a:path>
              </a:pathLst>
            </a:custGeom>
            <a:solidFill>
              <a:srgbClr val="FCC3AC">
                <a:alpha val="870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81494" y="1726028"/>
              <a:ext cx="0" cy="6155055"/>
            </a:xfrm>
            <a:custGeom>
              <a:avLst/>
              <a:gdLst/>
              <a:ahLst/>
              <a:cxnLst/>
              <a:rect l="l" t="t" r="r" b="b"/>
              <a:pathLst>
                <a:path h="6155055">
                  <a:moveTo>
                    <a:pt x="0" y="0"/>
                  </a:moveTo>
                  <a:lnTo>
                    <a:pt x="0" y="169372"/>
                  </a:lnTo>
                </a:path>
                <a:path h="6155055">
                  <a:moveTo>
                    <a:pt x="0" y="997998"/>
                  </a:moveTo>
                  <a:lnTo>
                    <a:pt x="0" y="6154961"/>
                  </a:lnTo>
                </a:path>
              </a:pathLst>
            </a:custGeom>
            <a:ln w="10502">
              <a:solidFill>
                <a:srgbClr val="FC853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07324" y="6855189"/>
              <a:ext cx="415290" cy="492759"/>
            </a:xfrm>
            <a:custGeom>
              <a:avLst/>
              <a:gdLst/>
              <a:ahLst/>
              <a:cxnLst/>
              <a:rect l="l" t="t" r="r" b="b"/>
              <a:pathLst>
                <a:path w="415290" h="492759">
                  <a:moveTo>
                    <a:pt x="207531" y="0"/>
                  </a:moveTo>
                  <a:lnTo>
                    <a:pt x="135087" y="15387"/>
                  </a:lnTo>
                  <a:lnTo>
                    <a:pt x="73788" y="57901"/>
                  </a:lnTo>
                  <a:lnTo>
                    <a:pt x="48808" y="87558"/>
                  </a:lnTo>
                  <a:lnTo>
                    <a:pt x="28247" y="121934"/>
                  </a:lnTo>
                  <a:lnTo>
                    <a:pt x="13066" y="160276"/>
                  </a:lnTo>
                  <a:lnTo>
                    <a:pt x="3266" y="201924"/>
                  </a:lnTo>
                  <a:lnTo>
                    <a:pt x="0" y="246194"/>
                  </a:lnTo>
                  <a:lnTo>
                    <a:pt x="3266" y="290440"/>
                  </a:lnTo>
                  <a:lnTo>
                    <a:pt x="13066" y="332088"/>
                  </a:lnTo>
                  <a:lnTo>
                    <a:pt x="28247" y="370453"/>
                  </a:lnTo>
                  <a:lnTo>
                    <a:pt x="48808" y="404807"/>
                  </a:lnTo>
                  <a:lnTo>
                    <a:pt x="73788" y="434487"/>
                  </a:lnTo>
                  <a:lnTo>
                    <a:pt x="135087" y="476978"/>
                  </a:lnTo>
                  <a:lnTo>
                    <a:pt x="207531" y="492388"/>
                  </a:lnTo>
                  <a:lnTo>
                    <a:pt x="244810" y="488421"/>
                  </a:lnTo>
                  <a:lnTo>
                    <a:pt x="312257" y="458764"/>
                  </a:lnTo>
                  <a:lnTo>
                    <a:pt x="366254" y="404807"/>
                  </a:lnTo>
                  <a:lnTo>
                    <a:pt x="386815" y="370453"/>
                  </a:lnTo>
                  <a:lnTo>
                    <a:pt x="401995" y="332088"/>
                  </a:lnTo>
                  <a:lnTo>
                    <a:pt x="411795" y="290440"/>
                  </a:lnTo>
                  <a:lnTo>
                    <a:pt x="415062" y="246194"/>
                  </a:lnTo>
                  <a:lnTo>
                    <a:pt x="411795" y="201924"/>
                  </a:lnTo>
                  <a:lnTo>
                    <a:pt x="401995" y="160276"/>
                  </a:lnTo>
                  <a:lnTo>
                    <a:pt x="386815" y="121934"/>
                  </a:lnTo>
                  <a:lnTo>
                    <a:pt x="366254" y="87558"/>
                  </a:lnTo>
                  <a:lnTo>
                    <a:pt x="341273" y="57901"/>
                  </a:lnTo>
                  <a:lnTo>
                    <a:pt x="279975" y="15387"/>
                  </a:lnTo>
                  <a:lnTo>
                    <a:pt x="207531" y="0"/>
                  </a:lnTo>
                  <a:close/>
                </a:path>
              </a:pathLst>
            </a:custGeom>
            <a:solidFill>
              <a:srgbClr val="FC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7011" y="1895469"/>
              <a:ext cx="4303584" cy="575159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285121" y="3187806"/>
              <a:ext cx="2070735" cy="1823085"/>
            </a:xfrm>
            <a:custGeom>
              <a:avLst/>
              <a:gdLst/>
              <a:ahLst/>
              <a:cxnLst/>
              <a:rect l="l" t="t" r="r" b="b"/>
              <a:pathLst>
                <a:path w="2070734" h="1823085">
                  <a:moveTo>
                    <a:pt x="0" y="1823090"/>
                  </a:moveTo>
                  <a:lnTo>
                    <a:pt x="2070124" y="1823091"/>
                  </a:lnTo>
                  <a:lnTo>
                    <a:pt x="2070124" y="0"/>
                  </a:lnTo>
                  <a:lnTo>
                    <a:pt x="0" y="0"/>
                  </a:lnTo>
                  <a:lnTo>
                    <a:pt x="0" y="1823090"/>
                  </a:lnTo>
                  <a:close/>
                </a:path>
              </a:pathLst>
            </a:custGeom>
            <a:ln w="21232">
              <a:solidFill>
                <a:srgbClr val="FC853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2704" y="4674204"/>
              <a:ext cx="89161" cy="19399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39323" y="4674204"/>
              <a:ext cx="78208" cy="12925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0369" y="4674204"/>
              <a:ext cx="78208" cy="12925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52319" y="4932708"/>
              <a:ext cx="220790" cy="19855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97842" y="5172291"/>
              <a:ext cx="164968" cy="8890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195582" y="1895378"/>
              <a:ext cx="3459479" cy="828675"/>
            </a:xfrm>
            <a:custGeom>
              <a:avLst/>
              <a:gdLst/>
              <a:ahLst/>
              <a:cxnLst/>
              <a:rect l="l" t="t" r="r" b="b"/>
              <a:pathLst>
                <a:path w="3459479" h="828675">
                  <a:moveTo>
                    <a:pt x="3458855" y="0"/>
                  </a:moveTo>
                  <a:lnTo>
                    <a:pt x="0" y="0"/>
                  </a:lnTo>
                  <a:lnTo>
                    <a:pt x="0" y="828648"/>
                  </a:lnTo>
                  <a:lnTo>
                    <a:pt x="3458855" y="828648"/>
                  </a:lnTo>
                  <a:lnTo>
                    <a:pt x="34588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95582" y="1895378"/>
              <a:ext cx="3459479" cy="828675"/>
            </a:xfrm>
            <a:custGeom>
              <a:avLst/>
              <a:gdLst/>
              <a:ahLst/>
              <a:cxnLst/>
              <a:rect l="l" t="t" r="r" b="b"/>
              <a:pathLst>
                <a:path w="3459479" h="828675">
                  <a:moveTo>
                    <a:pt x="0" y="828648"/>
                  </a:moveTo>
                  <a:lnTo>
                    <a:pt x="3458855" y="828648"/>
                  </a:lnTo>
                  <a:lnTo>
                    <a:pt x="3458855" y="0"/>
                  </a:lnTo>
                  <a:lnTo>
                    <a:pt x="0" y="0"/>
                  </a:lnTo>
                  <a:lnTo>
                    <a:pt x="0" y="828648"/>
                  </a:lnTo>
                  <a:close/>
                </a:path>
              </a:pathLst>
            </a:custGeom>
            <a:ln w="22600">
              <a:solidFill>
                <a:srgbClr val="FC853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539795" y="2098412"/>
            <a:ext cx="4192410" cy="25708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540" algn="ctr">
              <a:lnSpc>
                <a:spcPct val="101099"/>
              </a:lnSpc>
              <a:spcBef>
                <a:spcPts val="95"/>
              </a:spcBef>
            </a:pPr>
            <a:r>
              <a:rPr sz="1600" spc="-65" dirty="0">
                <a:latin typeface="Cambria"/>
                <a:cs typeface="Cambria"/>
              </a:rPr>
              <a:t>Shenton's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45" dirty="0">
                <a:latin typeface="Cambria"/>
                <a:cs typeface="Cambria"/>
              </a:rPr>
              <a:t>line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35" dirty="0">
                <a:latin typeface="Cambria"/>
                <a:cs typeface="Cambria"/>
              </a:rPr>
              <a:t>is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50" dirty="0">
                <a:latin typeface="Cambria"/>
                <a:cs typeface="Cambria"/>
              </a:rPr>
              <a:t>useful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75" dirty="0">
                <a:latin typeface="Cambria"/>
                <a:cs typeface="Cambria"/>
              </a:rPr>
              <a:t>means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0" dirty="0">
                <a:latin typeface="Cambria"/>
                <a:cs typeface="Cambria"/>
              </a:rPr>
              <a:t>of 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-60" dirty="0">
                <a:latin typeface="Cambria"/>
                <a:cs typeface="Cambria"/>
              </a:rPr>
              <a:t>ss</a:t>
            </a:r>
            <a:r>
              <a:rPr sz="1600" spc="-95" dirty="0">
                <a:latin typeface="Cambria"/>
                <a:cs typeface="Cambria"/>
              </a:rPr>
              <a:t>e</a:t>
            </a:r>
            <a:r>
              <a:rPr sz="1600" spc="-60" dirty="0">
                <a:latin typeface="Cambria"/>
                <a:cs typeface="Cambria"/>
              </a:rPr>
              <a:t>ss</a:t>
            </a:r>
            <a:r>
              <a:rPr sz="1600" spc="-15" dirty="0">
                <a:latin typeface="Cambria"/>
                <a:cs typeface="Cambria"/>
              </a:rPr>
              <a:t>i</a:t>
            </a:r>
            <a:r>
              <a:rPr sz="1600" spc="-65" dirty="0">
                <a:latin typeface="Cambria"/>
                <a:cs typeface="Cambria"/>
              </a:rPr>
              <a:t>ng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60" dirty="0">
                <a:latin typeface="Cambria"/>
                <a:cs typeface="Cambria"/>
              </a:rPr>
              <a:t>the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-45" dirty="0">
                <a:latin typeface="Cambria"/>
                <a:cs typeface="Cambria"/>
              </a:rPr>
              <a:t>ngl</a:t>
            </a:r>
            <a:r>
              <a:rPr sz="1600" spc="-100" dirty="0">
                <a:latin typeface="Cambria"/>
                <a:cs typeface="Cambria"/>
              </a:rPr>
              <a:t>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65" dirty="0">
                <a:latin typeface="Cambria"/>
                <a:cs typeface="Cambria"/>
              </a:rPr>
              <a:t>o</a:t>
            </a:r>
            <a:r>
              <a:rPr sz="1600" spc="-35" dirty="0">
                <a:latin typeface="Cambria"/>
                <a:cs typeface="Cambria"/>
              </a:rPr>
              <a:t>f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60" dirty="0">
                <a:latin typeface="Cambria"/>
                <a:cs typeface="Cambria"/>
              </a:rPr>
              <a:t>the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0" dirty="0">
                <a:latin typeface="Cambria"/>
                <a:cs typeface="Cambria"/>
              </a:rPr>
              <a:t>f</a:t>
            </a:r>
            <a:r>
              <a:rPr sz="1600" spc="-80" dirty="0">
                <a:latin typeface="Cambria"/>
                <a:cs typeface="Cambria"/>
              </a:rPr>
              <a:t>e</a:t>
            </a:r>
            <a:r>
              <a:rPr sz="1600" spc="-125" dirty="0">
                <a:latin typeface="Cambria"/>
                <a:cs typeface="Cambria"/>
              </a:rPr>
              <a:t>m</a:t>
            </a:r>
            <a:r>
              <a:rPr sz="1600" spc="-165" dirty="0">
                <a:latin typeface="Cambria"/>
                <a:cs typeface="Cambria"/>
              </a:rPr>
              <a:t>o</a:t>
            </a:r>
            <a:r>
              <a:rPr sz="1600" spc="-70" dirty="0">
                <a:latin typeface="Cambria"/>
                <a:cs typeface="Cambria"/>
              </a:rPr>
              <a:t>r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-10" dirty="0">
                <a:latin typeface="Cambria"/>
                <a:cs typeface="Cambria"/>
              </a:rPr>
              <a:t>l</a:t>
            </a:r>
            <a:r>
              <a:rPr sz="1600" spc="-120" dirty="0">
                <a:latin typeface="Cambria"/>
                <a:cs typeface="Cambria"/>
              </a:rPr>
              <a:t> </a:t>
            </a:r>
            <a:r>
              <a:rPr sz="1600" spc="-90" dirty="0">
                <a:latin typeface="Cambria"/>
                <a:cs typeface="Cambria"/>
              </a:rPr>
              <a:t>n</a:t>
            </a:r>
            <a:r>
              <a:rPr sz="1600" spc="-65" dirty="0">
                <a:latin typeface="Cambria"/>
                <a:cs typeface="Cambria"/>
              </a:rPr>
              <a:t>e</a:t>
            </a:r>
            <a:r>
              <a:rPr sz="1600" spc="-114" dirty="0">
                <a:latin typeface="Cambria"/>
                <a:cs typeface="Cambria"/>
              </a:rPr>
              <a:t>c</a:t>
            </a:r>
            <a:r>
              <a:rPr sz="1600" spc="-20" dirty="0">
                <a:latin typeface="Cambria"/>
                <a:cs typeface="Cambria"/>
              </a:rPr>
              <a:t>k  </a:t>
            </a:r>
            <a:r>
              <a:rPr sz="1600" spc="-165" dirty="0">
                <a:latin typeface="Cambria"/>
                <a:cs typeface="Cambria"/>
              </a:rPr>
              <a:t>o</a:t>
            </a:r>
            <a:r>
              <a:rPr sz="1600" spc="-65" dirty="0">
                <a:latin typeface="Cambria"/>
                <a:cs typeface="Cambria"/>
              </a:rPr>
              <a:t>n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70" dirty="0">
                <a:latin typeface="Cambria"/>
                <a:cs typeface="Cambria"/>
              </a:rPr>
              <a:t>r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-90" dirty="0">
                <a:latin typeface="Cambria"/>
                <a:cs typeface="Cambria"/>
              </a:rPr>
              <a:t>d</a:t>
            </a:r>
            <a:r>
              <a:rPr sz="1600" spc="-45" dirty="0">
                <a:latin typeface="Cambria"/>
                <a:cs typeface="Cambria"/>
              </a:rPr>
              <a:t>i</a:t>
            </a:r>
            <a:r>
              <a:rPr sz="1600" spc="-165" dirty="0">
                <a:latin typeface="Cambria"/>
                <a:cs typeface="Cambria"/>
              </a:rPr>
              <a:t>o</a:t>
            </a:r>
            <a:r>
              <a:rPr sz="1600" spc="-70" dirty="0">
                <a:latin typeface="Cambria"/>
                <a:cs typeface="Cambria"/>
              </a:rPr>
              <a:t>gr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-85" dirty="0">
                <a:latin typeface="Cambria"/>
                <a:cs typeface="Cambria"/>
              </a:rPr>
              <a:t>p</a:t>
            </a:r>
            <a:r>
              <a:rPr sz="1600" spc="-80" dirty="0">
                <a:latin typeface="Cambria"/>
                <a:cs typeface="Cambria"/>
              </a:rPr>
              <a:t>h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165" dirty="0">
                <a:latin typeface="Cambria"/>
                <a:cs typeface="Cambria"/>
              </a:rPr>
              <a:t>o</a:t>
            </a:r>
            <a:r>
              <a:rPr sz="1600" spc="-35" dirty="0">
                <a:latin typeface="Cambria"/>
                <a:cs typeface="Cambria"/>
              </a:rPr>
              <a:t>f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60" dirty="0">
                <a:latin typeface="Cambria"/>
                <a:cs typeface="Cambria"/>
              </a:rPr>
              <a:t>the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45" dirty="0">
                <a:latin typeface="Cambria"/>
                <a:cs typeface="Cambria"/>
              </a:rPr>
              <a:t>h</a:t>
            </a:r>
            <a:r>
              <a:rPr sz="1600" spc="-20" dirty="0">
                <a:latin typeface="Cambria"/>
                <a:cs typeface="Cambria"/>
              </a:rPr>
              <a:t>i</a:t>
            </a:r>
            <a:r>
              <a:rPr sz="1600" spc="-110" dirty="0">
                <a:latin typeface="Cambria"/>
                <a:cs typeface="Cambria"/>
              </a:rPr>
              <a:t>p</a:t>
            </a:r>
            <a:r>
              <a:rPr sz="1600" spc="-80" dirty="0">
                <a:latin typeface="Cambria"/>
                <a:cs typeface="Cambria"/>
              </a:rPr>
              <a:t> </a:t>
            </a:r>
            <a:r>
              <a:rPr sz="1600" spc="-75" dirty="0">
                <a:latin typeface="Cambria"/>
                <a:cs typeface="Cambria"/>
              </a:rPr>
              <a:t>r</a:t>
            </a:r>
            <a:r>
              <a:rPr sz="1600" spc="-80" dirty="0">
                <a:latin typeface="Cambria"/>
                <a:cs typeface="Cambria"/>
              </a:rPr>
              <a:t>e</a:t>
            </a:r>
            <a:r>
              <a:rPr sz="1600" spc="-55" dirty="0">
                <a:latin typeface="Cambria"/>
                <a:cs typeface="Cambria"/>
              </a:rPr>
              <a:t>g</a:t>
            </a:r>
            <a:r>
              <a:rPr sz="1600" spc="-25" dirty="0">
                <a:latin typeface="Cambria"/>
                <a:cs typeface="Cambria"/>
              </a:rPr>
              <a:t>i</a:t>
            </a:r>
            <a:r>
              <a:rPr sz="1600" spc="-160" dirty="0">
                <a:latin typeface="Cambria"/>
                <a:cs typeface="Cambria"/>
              </a:rPr>
              <a:t>o</a:t>
            </a:r>
            <a:r>
              <a:rPr sz="1600" spc="-65" dirty="0">
                <a:latin typeface="Cambria"/>
                <a:cs typeface="Cambria"/>
              </a:rPr>
              <a:t>n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900" dirty="0">
              <a:latin typeface="Cambria"/>
              <a:cs typeface="Cambria"/>
            </a:endParaRPr>
          </a:p>
          <a:p>
            <a:pPr>
              <a:spcBef>
                <a:spcPts val="30"/>
              </a:spcBef>
            </a:pPr>
            <a:endParaRPr dirty="0">
              <a:latin typeface="Cambria"/>
              <a:cs typeface="Cambria"/>
            </a:endParaRPr>
          </a:p>
          <a:p>
            <a:pPr marL="1009650" marR="214629" indent="-2540" algn="ctr">
              <a:lnSpc>
                <a:spcPct val="101000"/>
              </a:lnSpc>
            </a:pPr>
            <a:r>
              <a:rPr sz="1600" spc="-65" dirty="0">
                <a:latin typeface="Cambria"/>
                <a:cs typeface="Cambria"/>
              </a:rPr>
              <a:t>Note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30" dirty="0">
                <a:latin typeface="Cambria"/>
                <a:cs typeface="Cambria"/>
              </a:rPr>
              <a:t>that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60" dirty="0">
                <a:latin typeface="Cambria"/>
                <a:cs typeface="Cambria"/>
              </a:rPr>
              <a:t>the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65" dirty="0">
                <a:latin typeface="Cambria"/>
                <a:cs typeface="Cambria"/>
              </a:rPr>
              <a:t>inferior </a:t>
            </a:r>
            <a:r>
              <a:rPr sz="1600" spc="-60" dirty="0">
                <a:latin typeface="Cambria"/>
                <a:cs typeface="Cambria"/>
              </a:rPr>
              <a:t> margin </a:t>
            </a:r>
            <a:r>
              <a:rPr sz="1600" spc="-100" dirty="0">
                <a:latin typeface="Cambria"/>
                <a:cs typeface="Cambria"/>
              </a:rPr>
              <a:t>of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-60" dirty="0">
                <a:latin typeface="Cambria"/>
                <a:cs typeface="Cambria"/>
              </a:rPr>
              <a:t>the </a:t>
            </a:r>
            <a:r>
              <a:rPr sz="1600" spc="-75" dirty="0">
                <a:latin typeface="Cambria"/>
                <a:cs typeface="Cambria"/>
              </a:rPr>
              <a:t>neck</a:t>
            </a:r>
            <a:r>
              <a:rPr sz="1600" spc="200" dirty="0">
                <a:latin typeface="Cambria"/>
                <a:cs typeface="Cambria"/>
              </a:rPr>
              <a:t> </a:t>
            </a:r>
            <a:r>
              <a:rPr sz="1600" spc="-100" dirty="0">
                <a:latin typeface="Cambria"/>
                <a:cs typeface="Cambria"/>
              </a:rPr>
              <a:t>of 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-60" dirty="0">
                <a:latin typeface="Cambria"/>
                <a:cs typeface="Cambria"/>
              </a:rPr>
              <a:t>the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0" dirty="0">
                <a:latin typeface="Cambria"/>
                <a:cs typeface="Cambria"/>
              </a:rPr>
              <a:t>f</a:t>
            </a:r>
            <a:r>
              <a:rPr sz="1600" spc="-80" dirty="0">
                <a:latin typeface="Cambria"/>
                <a:cs typeface="Cambria"/>
              </a:rPr>
              <a:t>e</a:t>
            </a:r>
            <a:r>
              <a:rPr sz="1600" spc="-125" dirty="0">
                <a:latin typeface="Cambria"/>
                <a:cs typeface="Cambria"/>
              </a:rPr>
              <a:t>m</a:t>
            </a:r>
            <a:r>
              <a:rPr sz="1600" spc="-55" dirty="0">
                <a:latin typeface="Cambria"/>
                <a:cs typeface="Cambria"/>
              </a:rPr>
              <a:t>ur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60" dirty="0">
                <a:latin typeface="Cambria"/>
                <a:cs typeface="Cambria"/>
              </a:rPr>
              <a:t>s</a:t>
            </a:r>
            <a:r>
              <a:rPr sz="1600" spc="-114" dirty="0">
                <a:latin typeface="Cambria"/>
                <a:cs typeface="Cambria"/>
              </a:rPr>
              <a:t>h</a:t>
            </a:r>
            <a:r>
              <a:rPr sz="1600" spc="-100" dirty="0">
                <a:latin typeface="Cambria"/>
                <a:cs typeface="Cambria"/>
              </a:rPr>
              <a:t>o</a:t>
            </a:r>
            <a:r>
              <a:rPr sz="1600" spc="-40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l</a:t>
            </a:r>
            <a:r>
              <a:rPr sz="1600" spc="-110" dirty="0">
                <a:latin typeface="Cambria"/>
                <a:cs typeface="Cambria"/>
              </a:rPr>
              <a:t>d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75" dirty="0">
                <a:latin typeface="Cambria"/>
                <a:cs typeface="Cambria"/>
              </a:rPr>
              <a:t>f</a:t>
            </a:r>
            <a:r>
              <a:rPr sz="1600" spc="-125" dirty="0">
                <a:latin typeface="Cambria"/>
                <a:cs typeface="Cambria"/>
              </a:rPr>
              <a:t>o</a:t>
            </a:r>
            <a:r>
              <a:rPr sz="1600" spc="-70" dirty="0">
                <a:latin typeface="Cambria"/>
                <a:cs typeface="Cambria"/>
              </a:rPr>
              <a:t>r</a:t>
            </a:r>
            <a:r>
              <a:rPr sz="1600" spc="-65" dirty="0">
                <a:latin typeface="Cambria"/>
                <a:cs typeface="Cambria"/>
              </a:rPr>
              <a:t>m  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110" dirty="0">
                <a:latin typeface="Cambria"/>
                <a:cs typeface="Cambria"/>
              </a:rPr>
              <a:t>c</a:t>
            </a:r>
            <a:r>
              <a:rPr sz="1600" spc="-165" dirty="0">
                <a:latin typeface="Cambria"/>
                <a:cs typeface="Cambria"/>
              </a:rPr>
              <a:t>o</a:t>
            </a:r>
            <a:r>
              <a:rPr sz="1600" spc="-60" dirty="0">
                <a:latin typeface="Cambria"/>
                <a:cs typeface="Cambria"/>
              </a:rPr>
              <a:t>ntinu</a:t>
            </a:r>
            <a:r>
              <a:rPr sz="1600" spc="-65" dirty="0">
                <a:latin typeface="Cambria"/>
                <a:cs typeface="Cambria"/>
              </a:rPr>
              <a:t>o</a:t>
            </a:r>
            <a:r>
              <a:rPr sz="1600" spc="-55" dirty="0">
                <a:latin typeface="Cambria"/>
                <a:cs typeface="Cambria"/>
              </a:rPr>
              <a:t>us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10" dirty="0">
                <a:latin typeface="Cambria"/>
                <a:cs typeface="Cambria"/>
              </a:rPr>
              <a:t>c</a:t>
            </a:r>
            <a:r>
              <a:rPr sz="1600" spc="-65" dirty="0">
                <a:latin typeface="Cambria"/>
                <a:cs typeface="Cambria"/>
              </a:rPr>
              <a:t>u</a:t>
            </a:r>
            <a:r>
              <a:rPr sz="1600" spc="-60" dirty="0">
                <a:latin typeface="Cambria"/>
                <a:cs typeface="Cambria"/>
              </a:rPr>
              <a:t>r</a:t>
            </a:r>
            <a:r>
              <a:rPr sz="1600" spc="-85" dirty="0">
                <a:latin typeface="Cambria"/>
                <a:cs typeface="Cambria"/>
              </a:rPr>
              <a:t>v</a:t>
            </a:r>
            <a:r>
              <a:rPr sz="1600" spc="-100" dirty="0">
                <a:latin typeface="Cambria"/>
                <a:cs typeface="Cambria"/>
              </a:rPr>
              <a:t>e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-190" dirty="0">
                <a:latin typeface="Cambria"/>
                <a:cs typeface="Cambria"/>
              </a:rPr>
              <a:t>w</a:t>
            </a:r>
            <a:r>
              <a:rPr sz="1600" spc="-15" dirty="0">
                <a:latin typeface="Cambria"/>
                <a:cs typeface="Cambria"/>
              </a:rPr>
              <a:t>i</a:t>
            </a:r>
            <a:r>
              <a:rPr sz="1600" spc="-20" dirty="0">
                <a:latin typeface="Cambria"/>
                <a:cs typeface="Cambria"/>
              </a:rPr>
              <a:t>t</a:t>
            </a:r>
            <a:r>
              <a:rPr sz="1600" spc="-30" dirty="0">
                <a:latin typeface="Cambria"/>
                <a:cs typeface="Cambria"/>
              </a:rPr>
              <a:t>h  </a:t>
            </a:r>
            <a:r>
              <a:rPr sz="1600" spc="-60" dirty="0">
                <a:latin typeface="Cambria"/>
                <a:cs typeface="Cambria"/>
              </a:rPr>
              <a:t>the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95" dirty="0">
                <a:latin typeface="Cambria"/>
                <a:cs typeface="Cambria"/>
              </a:rPr>
              <a:t>upp</a:t>
            </a:r>
            <a:r>
              <a:rPr sz="1600" spc="-80" dirty="0">
                <a:latin typeface="Cambria"/>
                <a:cs typeface="Cambria"/>
              </a:rPr>
              <a:t>e</a:t>
            </a:r>
            <a:r>
              <a:rPr sz="1600" spc="-60" dirty="0">
                <a:latin typeface="Cambria"/>
                <a:cs typeface="Cambria"/>
              </a:rPr>
              <a:t>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25" dirty="0">
                <a:latin typeface="Cambria"/>
                <a:cs typeface="Cambria"/>
              </a:rPr>
              <a:t>m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-70" dirty="0">
                <a:latin typeface="Cambria"/>
                <a:cs typeface="Cambria"/>
              </a:rPr>
              <a:t>rg</a:t>
            </a:r>
            <a:r>
              <a:rPr sz="1600" spc="-15" dirty="0">
                <a:latin typeface="Cambria"/>
                <a:cs typeface="Cambria"/>
              </a:rPr>
              <a:t>i</a:t>
            </a:r>
            <a:r>
              <a:rPr sz="1600" spc="-65" dirty="0">
                <a:latin typeface="Cambria"/>
                <a:cs typeface="Cambria"/>
              </a:rPr>
              <a:t>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25" dirty="0">
                <a:latin typeface="Cambria"/>
                <a:cs typeface="Cambria"/>
              </a:rPr>
              <a:t>o</a:t>
            </a:r>
            <a:r>
              <a:rPr sz="1600" spc="-75" dirty="0">
                <a:latin typeface="Cambria"/>
                <a:cs typeface="Cambria"/>
              </a:rPr>
              <a:t>f</a:t>
            </a:r>
            <a:r>
              <a:rPr sz="1600" spc="-65" dirty="0">
                <a:latin typeface="Cambria"/>
                <a:cs typeface="Cambria"/>
              </a:rPr>
              <a:t> </a:t>
            </a:r>
            <a:r>
              <a:rPr sz="1600" spc="-50" dirty="0">
                <a:latin typeface="Cambria"/>
                <a:cs typeface="Cambria"/>
              </a:rPr>
              <a:t>the  </a:t>
            </a:r>
            <a:r>
              <a:rPr sz="1600" spc="-165" dirty="0">
                <a:latin typeface="Cambria"/>
                <a:cs typeface="Cambria"/>
              </a:rPr>
              <a:t>o</a:t>
            </a:r>
            <a:r>
              <a:rPr sz="1600" spc="-120" dirty="0">
                <a:latin typeface="Cambria"/>
                <a:cs typeface="Cambria"/>
              </a:rPr>
              <a:t>b</a:t>
            </a:r>
            <a:r>
              <a:rPr sz="1600" spc="-50" dirty="0">
                <a:latin typeface="Cambria"/>
                <a:cs typeface="Cambria"/>
              </a:rPr>
              <a:t>tur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-75" dirty="0">
                <a:latin typeface="Cambria"/>
                <a:cs typeface="Cambria"/>
              </a:rPr>
              <a:t>t</a:t>
            </a:r>
            <a:r>
              <a:rPr sz="1600" spc="-110" dirty="0">
                <a:latin typeface="Cambria"/>
                <a:cs typeface="Cambria"/>
              </a:rPr>
              <a:t>o</a:t>
            </a:r>
            <a:r>
              <a:rPr sz="1600" spc="-60" dirty="0">
                <a:latin typeface="Cambria"/>
                <a:cs typeface="Cambria"/>
              </a:rPr>
              <a:t>r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75" dirty="0">
                <a:latin typeface="Cambria"/>
                <a:cs typeface="Cambria"/>
              </a:rPr>
              <a:t>f</a:t>
            </a:r>
            <a:r>
              <a:rPr sz="1600" spc="-125" dirty="0">
                <a:latin typeface="Cambria"/>
                <a:cs typeface="Cambria"/>
              </a:rPr>
              <a:t>o</a:t>
            </a:r>
            <a:r>
              <a:rPr sz="1600" spc="-70" dirty="0">
                <a:latin typeface="Cambria"/>
                <a:cs typeface="Cambria"/>
              </a:rPr>
              <a:t>r</a:t>
            </a:r>
            <a:r>
              <a:rPr sz="1600" spc="-25" dirty="0">
                <a:latin typeface="Cambria"/>
                <a:cs typeface="Cambria"/>
              </a:rPr>
              <a:t>a</a:t>
            </a:r>
            <a:r>
              <a:rPr sz="1600" spc="-125" dirty="0">
                <a:latin typeface="Cambria"/>
                <a:cs typeface="Cambria"/>
              </a:rPr>
              <a:t>m</a:t>
            </a:r>
            <a:r>
              <a:rPr sz="1600" spc="-95" dirty="0">
                <a:latin typeface="Cambria"/>
                <a:cs typeface="Cambria"/>
              </a:rPr>
              <a:t>e</a:t>
            </a:r>
            <a:r>
              <a:rPr sz="1600" spc="-40" dirty="0">
                <a:latin typeface="Cambria"/>
                <a:cs typeface="Cambria"/>
              </a:rPr>
              <a:t>n  </a:t>
            </a:r>
            <a:r>
              <a:rPr sz="1600" spc="-65" dirty="0">
                <a:latin typeface="Cambria"/>
                <a:cs typeface="Cambria"/>
              </a:rPr>
              <a:t>(Sh</a:t>
            </a:r>
            <a:r>
              <a:rPr sz="1600" spc="-60" dirty="0">
                <a:latin typeface="Cambria"/>
                <a:cs typeface="Cambria"/>
              </a:rPr>
              <a:t>e</a:t>
            </a:r>
            <a:r>
              <a:rPr sz="1600" spc="-80" dirty="0">
                <a:latin typeface="Cambria"/>
                <a:cs typeface="Cambria"/>
              </a:rPr>
              <a:t>nt</a:t>
            </a:r>
            <a:r>
              <a:rPr sz="1600" spc="-85" dirty="0">
                <a:latin typeface="Cambria"/>
                <a:cs typeface="Cambria"/>
              </a:rPr>
              <a:t>o</a:t>
            </a:r>
            <a:r>
              <a:rPr sz="1600" spc="-75" dirty="0">
                <a:latin typeface="Cambria"/>
                <a:cs typeface="Cambria"/>
              </a:rPr>
              <a:t>n's </a:t>
            </a:r>
            <a:r>
              <a:rPr sz="1600" spc="-5" dirty="0">
                <a:latin typeface="Cambria"/>
                <a:cs typeface="Cambria"/>
              </a:rPr>
              <a:t>l</a:t>
            </a:r>
            <a:r>
              <a:rPr sz="1600" spc="-15" dirty="0">
                <a:latin typeface="Cambria"/>
                <a:cs typeface="Cambria"/>
              </a:rPr>
              <a:t>i</a:t>
            </a:r>
            <a:r>
              <a:rPr sz="1600" spc="-90" dirty="0">
                <a:latin typeface="Cambria"/>
                <a:cs typeface="Cambria"/>
              </a:rPr>
              <a:t>n</a:t>
            </a:r>
            <a:r>
              <a:rPr sz="1600" spc="-65" dirty="0">
                <a:latin typeface="Cambria"/>
                <a:cs typeface="Cambria"/>
              </a:rPr>
              <a:t>e</a:t>
            </a:r>
            <a:r>
              <a:rPr sz="1600" spc="-160" dirty="0">
                <a:latin typeface="Cambria"/>
                <a:cs typeface="Cambria"/>
              </a:rPr>
              <a:t>)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4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124512" y="7426242"/>
            <a:ext cx="773430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1600" spc="-120" dirty="0">
                <a:solidFill>
                  <a:srgbClr val="888888"/>
                </a:solidFill>
                <a:latin typeface="Calibri"/>
                <a:cs typeface="Calibri"/>
              </a:rPr>
              <a:t>3/30/2019</a:t>
            </a:r>
            <a:endParaRPr sz="160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978400" y="5458967"/>
            <a:ext cx="7650479" cy="3831590"/>
            <a:chOff x="1125016" y="5458967"/>
            <a:chExt cx="5523865" cy="3831590"/>
          </a:xfrm>
        </p:grpSpPr>
        <p:sp>
          <p:nvSpPr>
            <p:cNvPr id="5" name="object 5"/>
            <p:cNvSpPr/>
            <p:nvPr/>
          </p:nvSpPr>
          <p:spPr>
            <a:xfrm>
              <a:off x="1125016" y="9250375"/>
              <a:ext cx="5523865" cy="6350"/>
            </a:xfrm>
            <a:custGeom>
              <a:avLst/>
              <a:gdLst/>
              <a:ahLst/>
              <a:cxnLst/>
              <a:rect l="l" t="t" r="r" b="b"/>
              <a:pathLst>
                <a:path w="5523865" h="6350">
                  <a:moveTo>
                    <a:pt x="680923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680923" y="6096"/>
                  </a:lnTo>
                  <a:lnTo>
                    <a:pt x="680923" y="0"/>
                  </a:lnTo>
                  <a:close/>
                </a:path>
                <a:path w="5523865" h="6350">
                  <a:moveTo>
                    <a:pt x="5523865" y="0"/>
                  </a:moveTo>
                  <a:lnTo>
                    <a:pt x="5202631" y="0"/>
                  </a:lnTo>
                  <a:lnTo>
                    <a:pt x="5202631" y="6096"/>
                  </a:lnTo>
                  <a:lnTo>
                    <a:pt x="5523865" y="6096"/>
                  </a:lnTo>
                  <a:lnTo>
                    <a:pt x="552386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05940" y="5463539"/>
              <a:ext cx="4521835" cy="3822700"/>
            </a:xfrm>
            <a:custGeom>
              <a:avLst/>
              <a:gdLst/>
              <a:ahLst/>
              <a:cxnLst/>
              <a:rect l="l" t="t" r="r" b="b"/>
              <a:pathLst>
                <a:path w="4521835" h="3822700">
                  <a:moveTo>
                    <a:pt x="0" y="3822191"/>
                  </a:moveTo>
                  <a:lnTo>
                    <a:pt x="4521708" y="3822191"/>
                  </a:lnTo>
                  <a:lnTo>
                    <a:pt x="4521708" y="0"/>
                  </a:lnTo>
                  <a:lnTo>
                    <a:pt x="0" y="0"/>
                  </a:lnTo>
                  <a:lnTo>
                    <a:pt x="0" y="382219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0240" y="5513831"/>
              <a:ext cx="4305300" cy="3637788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5892800" y="1037844"/>
            <a:ext cx="6248399" cy="4227830"/>
            <a:chOff x="1828800" y="1037844"/>
            <a:chExt cx="4491355" cy="4227830"/>
          </a:xfrm>
        </p:grpSpPr>
        <p:sp>
          <p:nvSpPr>
            <p:cNvPr id="9" name="object 9"/>
            <p:cNvSpPr/>
            <p:nvPr/>
          </p:nvSpPr>
          <p:spPr>
            <a:xfrm>
              <a:off x="1833372" y="1453895"/>
              <a:ext cx="4482465" cy="3807460"/>
            </a:xfrm>
            <a:custGeom>
              <a:avLst/>
              <a:gdLst/>
              <a:ahLst/>
              <a:cxnLst/>
              <a:rect l="l" t="t" r="r" b="b"/>
              <a:pathLst>
                <a:path w="4482465" h="3807460">
                  <a:moveTo>
                    <a:pt x="0" y="3806952"/>
                  </a:moveTo>
                  <a:lnTo>
                    <a:pt x="4482084" y="3806952"/>
                  </a:lnTo>
                  <a:lnTo>
                    <a:pt x="4482084" y="0"/>
                  </a:lnTo>
                  <a:lnTo>
                    <a:pt x="0" y="0"/>
                  </a:lnTo>
                  <a:lnTo>
                    <a:pt x="0" y="380695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47671" y="1504188"/>
              <a:ext cx="4229100" cy="364693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089404" y="1037844"/>
              <a:ext cx="4034154" cy="806450"/>
            </a:xfrm>
            <a:custGeom>
              <a:avLst/>
              <a:gdLst/>
              <a:ahLst/>
              <a:cxnLst/>
              <a:rect l="l" t="t" r="r" b="b"/>
              <a:pathLst>
                <a:path w="4034154" h="806450">
                  <a:moveTo>
                    <a:pt x="4034028" y="0"/>
                  </a:moveTo>
                  <a:lnTo>
                    <a:pt x="0" y="0"/>
                  </a:lnTo>
                  <a:lnTo>
                    <a:pt x="0" y="806196"/>
                  </a:lnTo>
                  <a:lnTo>
                    <a:pt x="4034028" y="806196"/>
                  </a:lnTo>
                  <a:lnTo>
                    <a:pt x="40340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144004" y="1037844"/>
            <a:ext cx="4034154" cy="223138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5885">
              <a:spcBef>
                <a:spcPts val="300"/>
              </a:spcBef>
            </a:pPr>
            <a:r>
              <a:rPr sz="1200" b="1" spc="-5" dirty="0">
                <a:latin typeface="Times New Roman"/>
                <a:cs typeface="Times New Roman"/>
              </a:rPr>
              <a:t>Knee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-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Normal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AP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5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44004" y="1453896"/>
            <a:ext cx="4034154" cy="16671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53720" indent="-229870">
              <a:lnSpc>
                <a:spcPts val="1250"/>
              </a:lnSpc>
              <a:buSzPct val="83333"/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patella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often</a:t>
            </a:r>
            <a:r>
              <a:rPr sz="1200" dirty="0">
                <a:latin typeface="Times New Roman"/>
                <a:cs typeface="Times New Roman"/>
              </a:rPr>
              <a:t> not clearly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seen on this </a:t>
            </a:r>
            <a:r>
              <a:rPr sz="1200" spc="-5" dirty="0">
                <a:latin typeface="Times New Roman"/>
                <a:cs typeface="Times New Roman"/>
              </a:rPr>
              <a:t>view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9617" y="9250374"/>
            <a:ext cx="5523865" cy="6350"/>
          </a:xfrm>
          <a:custGeom>
            <a:avLst/>
            <a:gdLst/>
            <a:ahLst/>
            <a:cxnLst/>
            <a:rect l="l" t="t" r="r" b="b"/>
            <a:pathLst>
              <a:path w="5523865" h="6350">
                <a:moveTo>
                  <a:pt x="5523865" y="0"/>
                </a:moveTo>
                <a:lnTo>
                  <a:pt x="0" y="0"/>
                </a:lnTo>
                <a:lnTo>
                  <a:pt x="0" y="6096"/>
                </a:lnTo>
                <a:lnTo>
                  <a:pt x="5523865" y="6096"/>
                </a:lnTo>
                <a:lnTo>
                  <a:pt x="5523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359400" y="1284731"/>
            <a:ext cx="7619999" cy="5192269"/>
            <a:chOff x="1580388" y="1284732"/>
            <a:chExt cx="4834255" cy="4272280"/>
          </a:xfrm>
        </p:grpSpPr>
        <p:sp>
          <p:nvSpPr>
            <p:cNvPr id="6" name="object 6"/>
            <p:cNvSpPr/>
            <p:nvPr/>
          </p:nvSpPr>
          <p:spPr>
            <a:xfrm>
              <a:off x="1584960" y="1289304"/>
              <a:ext cx="4825365" cy="4262755"/>
            </a:xfrm>
            <a:custGeom>
              <a:avLst/>
              <a:gdLst/>
              <a:ahLst/>
              <a:cxnLst/>
              <a:rect l="l" t="t" r="r" b="b"/>
              <a:pathLst>
                <a:path w="4825365" h="4262755">
                  <a:moveTo>
                    <a:pt x="0" y="4262628"/>
                  </a:moveTo>
                  <a:lnTo>
                    <a:pt x="4824984" y="4262628"/>
                  </a:lnTo>
                  <a:lnTo>
                    <a:pt x="4824984" y="0"/>
                  </a:lnTo>
                  <a:lnTo>
                    <a:pt x="0" y="0"/>
                  </a:lnTo>
                  <a:lnTo>
                    <a:pt x="0" y="426262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0784" y="1339596"/>
              <a:ext cx="4533900" cy="4123943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366607" y="6934200"/>
            <a:ext cx="7605985" cy="1669047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5885">
              <a:spcBef>
                <a:spcPts val="295"/>
              </a:spcBef>
            </a:pPr>
            <a:r>
              <a:rPr b="1" dirty="0">
                <a:latin typeface="Times New Roman"/>
                <a:cs typeface="Times New Roman"/>
              </a:rPr>
              <a:t>Ankle</a:t>
            </a:r>
            <a:r>
              <a:rPr b="1" spc="-5" dirty="0">
                <a:latin typeface="Times New Roman"/>
                <a:cs typeface="Times New Roman"/>
              </a:rPr>
              <a:t> anatomy </a:t>
            </a:r>
            <a:r>
              <a:rPr b="1" dirty="0">
                <a:latin typeface="Times New Roman"/>
                <a:cs typeface="Times New Roman"/>
              </a:rPr>
              <a:t>-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Normal</a:t>
            </a:r>
            <a:r>
              <a:rPr b="1" spc="-5" dirty="0">
                <a:latin typeface="Times New Roman"/>
                <a:cs typeface="Times New Roman"/>
              </a:rPr>
              <a:t> AP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'mortise'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dirty="0">
              <a:latin typeface="Times New Roman"/>
              <a:cs typeface="Times New Roman"/>
            </a:endParaRPr>
          </a:p>
          <a:p>
            <a:pPr marL="553085" marR="21336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dirty="0">
                <a:latin typeface="Times New Roman"/>
                <a:cs typeface="Times New Roman"/>
              </a:rPr>
              <a:t>The</a:t>
            </a:r>
            <a:r>
              <a:rPr spc="-5" dirty="0">
                <a:latin typeface="Times New Roman"/>
                <a:cs typeface="Times New Roman"/>
              </a:rPr>
              <a:t> weight-bearing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portion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is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formed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Times New Roman"/>
                <a:cs typeface="Times New Roman"/>
              </a:rPr>
              <a:t>by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tibial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plafond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and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-28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talar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dome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endParaRPr dirty="0">
              <a:latin typeface="Times New Roman"/>
              <a:cs typeface="Times New Roman"/>
            </a:endParaRPr>
          </a:p>
          <a:p>
            <a:pPr marL="553085" marR="233045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dirty="0">
                <a:latin typeface="Times New Roman"/>
                <a:cs typeface="Times New Roman"/>
              </a:rPr>
              <a:t>The joint extends into the </a:t>
            </a:r>
            <a:r>
              <a:rPr spc="-5" dirty="0">
                <a:latin typeface="Times New Roman"/>
                <a:cs typeface="Times New Roman"/>
              </a:rPr>
              <a:t>'lateral gutter' </a:t>
            </a:r>
            <a:r>
              <a:rPr spc="5" dirty="0">
                <a:latin typeface="Times New Roman"/>
                <a:cs typeface="Times New Roman"/>
              </a:rPr>
              <a:t>(</a:t>
            </a:r>
            <a:r>
              <a:rPr b="1" spc="5" dirty="0">
                <a:latin typeface="Times New Roman"/>
                <a:cs typeface="Times New Roman"/>
              </a:rPr>
              <a:t>1</a:t>
            </a:r>
            <a:r>
              <a:rPr spc="5" dirty="0">
                <a:latin typeface="Times New Roman"/>
                <a:cs typeface="Times New Roman"/>
              </a:rPr>
              <a:t>) </a:t>
            </a:r>
            <a:r>
              <a:rPr spc="-5" dirty="0">
                <a:latin typeface="Times New Roman"/>
                <a:cs typeface="Times New Roman"/>
              </a:rPr>
              <a:t>and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-5" dirty="0">
                <a:latin typeface="Times New Roman"/>
                <a:cs typeface="Times New Roman"/>
              </a:rPr>
              <a:t>'medial gutter' </a:t>
            </a:r>
            <a:r>
              <a:rPr spc="-28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r>
              <a:rPr b="1" spc="-5" dirty="0">
                <a:latin typeface="Times New Roman"/>
                <a:cs typeface="Times New Roman"/>
              </a:rPr>
              <a:t>2</a:t>
            </a:r>
            <a:r>
              <a:rPr spc="-5" dirty="0" smtClean="0">
                <a:latin typeface="Times New Roman"/>
                <a:cs typeface="Times New Roman"/>
              </a:rPr>
              <a:t>)</a:t>
            </a:r>
            <a:r>
              <a:rPr lang="en-US" spc="-5" dirty="0" smtClean="0">
                <a:latin typeface="Times New Roman"/>
                <a:cs typeface="Times New Roman"/>
              </a:rPr>
              <a:t/>
            </a:r>
            <a:br>
              <a:rPr lang="en-US" spc="-5" dirty="0" smtClean="0">
                <a:latin typeface="Times New Roman"/>
                <a:cs typeface="Times New Roman"/>
              </a:rPr>
            </a:br>
            <a:endParaRPr dirty="0">
              <a:latin typeface="Times New Roman"/>
              <a:cs typeface="Times New Roman"/>
            </a:endParaRPr>
          </a:p>
          <a:p>
            <a:pPr marL="55308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dirty="0">
                <a:latin typeface="Times New Roman"/>
                <a:cs typeface="Times New Roman"/>
              </a:rPr>
              <a:t>The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joint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is </a:t>
            </a:r>
            <a:r>
              <a:rPr dirty="0">
                <a:latin typeface="Times New Roman"/>
                <a:cs typeface="Times New Roman"/>
              </a:rPr>
              <a:t>evenly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spaced</a:t>
            </a:r>
            <a:r>
              <a:rPr spc="-5" dirty="0">
                <a:latin typeface="Times New Roman"/>
                <a:cs typeface="Times New Roman"/>
              </a:rPr>
              <a:t> throughout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6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054600" y="3076787"/>
            <a:ext cx="7543800" cy="6245860"/>
            <a:chOff x="1125016" y="3643884"/>
            <a:chExt cx="5523865" cy="6245860"/>
          </a:xfrm>
        </p:grpSpPr>
        <p:sp>
          <p:nvSpPr>
            <p:cNvPr id="5" name="object 5"/>
            <p:cNvSpPr/>
            <p:nvPr/>
          </p:nvSpPr>
          <p:spPr>
            <a:xfrm>
              <a:off x="1125016" y="9250375"/>
              <a:ext cx="5523865" cy="6350"/>
            </a:xfrm>
            <a:custGeom>
              <a:avLst/>
              <a:gdLst/>
              <a:ahLst/>
              <a:cxnLst/>
              <a:rect l="l" t="t" r="r" b="b"/>
              <a:pathLst>
                <a:path w="5523865" h="6350">
                  <a:moveTo>
                    <a:pt x="923239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923239" y="6096"/>
                  </a:lnTo>
                  <a:lnTo>
                    <a:pt x="923239" y="0"/>
                  </a:lnTo>
                  <a:close/>
                </a:path>
                <a:path w="5523865" h="6350">
                  <a:moveTo>
                    <a:pt x="5523865" y="0"/>
                  </a:moveTo>
                  <a:lnTo>
                    <a:pt x="4574730" y="0"/>
                  </a:lnTo>
                  <a:lnTo>
                    <a:pt x="4574730" y="6096"/>
                  </a:lnTo>
                  <a:lnTo>
                    <a:pt x="5523865" y="6096"/>
                  </a:lnTo>
                  <a:lnTo>
                    <a:pt x="552386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48255" y="3648456"/>
              <a:ext cx="3651885" cy="6236335"/>
            </a:xfrm>
            <a:custGeom>
              <a:avLst/>
              <a:gdLst/>
              <a:ahLst/>
              <a:cxnLst/>
              <a:rect l="l" t="t" r="r" b="b"/>
              <a:pathLst>
                <a:path w="3651885" h="6236334">
                  <a:moveTo>
                    <a:pt x="0" y="6236208"/>
                  </a:moveTo>
                  <a:lnTo>
                    <a:pt x="3651504" y="6236208"/>
                  </a:lnTo>
                  <a:lnTo>
                    <a:pt x="3651504" y="0"/>
                  </a:lnTo>
                  <a:lnTo>
                    <a:pt x="0" y="0"/>
                  </a:lnTo>
                  <a:lnTo>
                    <a:pt x="0" y="623620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62555" y="3698748"/>
              <a:ext cx="3441192" cy="6135624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494386" y="741078"/>
            <a:ext cx="6629400" cy="222112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5885">
              <a:spcBef>
                <a:spcPts val="300"/>
              </a:spcBef>
            </a:pPr>
            <a:r>
              <a:rPr b="1" spc="-5" dirty="0">
                <a:latin typeface="Times New Roman"/>
                <a:cs typeface="Times New Roman"/>
              </a:rPr>
              <a:t>Foot X-ray </a:t>
            </a:r>
            <a:r>
              <a:rPr b="1" dirty="0">
                <a:latin typeface="Times New Roman"/>
                <a:cs typeface="Times New Roman"/>
              </a:rPr>
              <a:t>anatomy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-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DP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and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Oblique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views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dirty="0">
              <a:latin typeface="Times New Roman"/>
              <a:cs typeface="Times New Roman"/>
            </a:endParaRPr>
          </a:p>
          <a:p>
            <a:pPr marL="553720" indent="-229870">
              <a:lnSpc>
                <a:spcPts val="1410"/>
              </a:lnSpc>
              <a:buSzPct val="83333"/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b="1" spc="-5" dirty="0">
                <a:latin typeface="Times New Roman"/>
                <a:cs typeface="Times New Roman"/>
              </a:rPr>
              <a:t>Hindfoot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Calcaneus </a:t>
            </a:r>
            <a:r>
              <a:rPr dirty="0">
                <a:latin typeface="Times New Roman"/>
                <a:cs typeface="Times New Roman"/>
              </a:rPr>
              <a:t>+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smtClean="0">
                <a:latin typeface="Times New Roman"/>
                <a:cs typeface="Times New Roman"/>
              </a:rPr>
              <a:t>Talus</a:t>
            </a:r>
            <a:endParaRPr lang="en-US" spc="-5" dirty="0" smtClean="0">
              <a:latin typeface="Times New Roman"/>
              <a:cs typeface="Times New Roman"/>
            </a:endParaRPr>
          </a:p>
          <a:p>
            <a:pPr marL="323850">
              <a:lnSpc>
                <a:spcPts val="1410"/>
              </a:lnSpc>
              <a:buSzPct val="83333"/>
              <a:tabLst>
                <a:tab pos="553720" algn="l"/>
                <a:tab pos="554355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55372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b="1" dirty="0">
                <a:latin typeface="Times New Roman"/>
                <a:cs typeface="Times New Roman"/>
              </a:rPr>
              <a:t>Midfoot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5" dirty="0">
                <a:latin typeface="Times New Roman"/>
                <a:cs typeface="Times New Roman"/>
              </a:rPr>
              <a:t> Navicular </a:t>
            </a:r>
            <a:r>
              <a:rPr dirty="0">
                <a:latin typeface="Times New Roman"/>
                <a:cs typeface="Times New Roman"/>
              </a:rPr>
              <a:t>+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Cuboid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+ </a:t>
            </a:r>
            <a:r>
              <a:rPr spc="-5" dirty="0" smtClean="0">
                <a:latin typeface="Times New Roman"/>
                <a:cs typeface="Times New Roman"/>
              </a:rPr>
              <a:t>Cuneiforms</a:t>
            </a:r>
            <a:endParaRPr lang="en-US" spc="-5" dirty="0" smtClean="0">
              <a:latin typeface="Times New Roman"/>
              <a:cs typeface="Times New Roman"/>
            </a:endParaRPr>
          </a:p>
          <a:p>
            <a:pPr marL="323850">
              <a:lnSpc>
                <a:spcPts val="1380"/>
              </a:lnSpc>
              <a:buSzPct val="83333"/>
              <a:tabLst>
                <a:tab pos="553720" algn="l"/>
                <a:tab pos="554355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55372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b="1" spc="-5" dirty="0">
                <a:latin typeface="Times New Roman"/>
                <a:cs typeface="Times New Roman"/>
              </a:rPr>
              <a:t>Forefoot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5" dirty="0">
                <a:latin typeface="Times New Roman"/>
                <a:cs typeface="Times New Roman"/>
              </a:rPr>
              <a:t> Metatarsals</a:t>
            </a:r>
            <a:r>
              <a:rPr dirty="0">
                <a:latin typeface="Times New Roman"/>
                <a:cs typeface="Times New Roman"/>
              </a:rPr>
              <a:t> +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 smtClean="0">
                <a:latin typeface="Times New Roman"/>
                <a:cs typeface="Times New Roman"/>
              </a:rPr>
              <a:t>Phalanges</a:t>
            </a:r>
            <a:endParaRPr lang="en-US" spc="-5" dirty="0" smtClean="0">
              <a:latin typeface="Times New Roman"/>
              <a:cs typeface="Times New Roman"/>
            </a:endParaRPr>
          </a:p>
          <a:p>
            <a:pPr marL="323850">
              <a:lnSpc>
                <a:spcPts val="1380"/>
              </a:lnSpc>
              <a:buSzPct val="83333"/>
              <a:tabLst>
                <a:tab pos="553720" algn="l"/>
                <a:tab pos="554355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553720" indent="-229870">
              <a:lnSpc>
                <a:spcPts val="1380"/>
              </a:lnSpc>
              <a:buSzPct val="83333"/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b="1" dirty="0">
                <a:latin typeface="Times New Roman"/>
                <a:cs typeface="Times New Roman"/>
              </a:rPr>
              <a:t>1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5" dirty="0">
                <a:latin typeface="Times New Roman"/>
                <a:cs typeface="Times New Roman"/>
              </a:rPr>
              <a:t> Hind-midfoot </a:t>
            </a:r>
            <a:r>
              <a:rPr spc="-5" dirty="0" smtClean="0">
                <a:latin typeface="Times New Roman"/>
                <a:cs typeface="Times New Roman"/>
              </a:rPr>
              <a:t>junction</a:t>
            </a:r>
            <a:endParaRPr lang="en-US" spc="-5" dirty="0" smtClean="0">
              <a:latin typeface="Times New Roman"/>
              <a:cs typeface="Times New Roman"/>
            </a:endParaRPr>
          </a:p>
          <a:p>
            <a:pPr marL="323850">
              <a:lnSpc>
                <a:spcPts val="1380"/>
              </a:lnSpc>
              <a:buSzPct val="83333"/>
              <a:tabLst>
                <a:tab pos="553720" algn="l"/>
                <a:tab pos="554355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553720" marR="370205" indent="-229235">
              <a:lnSpc>
                <a:spcPts val="1420"/>
              </a:lnSpc>
              <a:spcBef>
                <a:spcPts val="35"/>
              </a:spcBef>
              <a:buSzPct val="83333"/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b="1" dirty="0">
                <a:latin typeface="Times New Roman"/>
                <a:cs typeface="Times New Roman"/>
              </a:rPr>
              <a:t>2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5" dirty="0">
                <a:latin typeface="Times New Roman"/>
                <a:cs typeface="Times New Roman"/>
              </a:rPr>
              <a:t> Mid-forefoot</a:t>
            </a:r>
            <a:r>
              <a:rPr dirty="0">
                <a:latin typeface="Times New Roman"/>
                <a:cs typeface="Times New Roman"/>
              </a:rPr>
              <a:t> junction = </a:t>
            </a:r>
            <a:r>
              <a:rPr spc="-5" dirty="0">
                <a:latin typeface="Times New Roman"/>
                <a:cs typeface="Times New Roman"/>
              </a:rPr>
              <a:t>Tarsometatarsal </a:t>
            </a:r>
            <a:r>
              <a:rPr spc="-2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joints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(TMTJs)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7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9617" y="9250374"/>
            <a:ext cx="5523865" cy="6350"/>
          </a:xfrm>
          <a:custGeom>
            <a:avLst/>
            <a:gdLst/>
            <a:ahLst/>
            <a:cxnLst/>
            <a:rect l="l" t="t" r="r" b="b"/>
            <a:pathLst>
              <a:path w="5523865" h="6350">
                <a:moveTo>
                  <a:pt x="5523865" y="0"/>
                </a:moveTo>
                <a:lnTo>
                  <a:pt x="0" y="0"/>
                </a:lnTo>
                <a:lnTo>
                  <a:pt x="0" y="6096"/>
                </a:lnTo>
                <a:lnTo>
                  <a:pt x="5523865" y="6096"/>
                </a:lnTo>
                <a:lnTo>
                  <a:pt x="5523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054600" y="1232916"/>
            <a:ext cx="8153400" cy="5244084"/>
            <a:chOff x="1376172" y="1232916"/>
            <a:chExt cx="5019040" cy="4257040"/>
          </a:xfrm>
        </p:grpSpPr>
        <p:sp>
          <p:nvSpPr>
            <p:cNvPr id="6" name="object 6"/>
            <p:cNvSpPr/>
            <p:nvPr/>
          </p:nvSpPr>
          <p:spPr>
            <a:xfrm>
              <a:off x="1380744" y="1237488"/>
              <a:ext cx="5009515" cy="4247515"/>
            </a:xfrm>
            <a:custGeom>
              <a:avLst/>
              <a:gdLst/>
              <a:ahLst/>
              <a:cxnLst/>
              <a:rect l="l" t="t" r="r" b="b"/>
              <a:pathLst>
                <a:path w="5009515" h="4247515">
                  <a:moveTo>
                    <a:pt x="0" y="4247387"/>
                  </a:moveTo>
                  <a:lnTo>
                    <a:pt x="5009387" y="4247387"/>
                  </a:lnTo>
                  <a:lnTo>
                    <a:pt x="5009387" y="0"/>
                  </a:lnTo>
                  <a:lnTo>
                    <a:pt x="0" y="0"/>
                  </a:lnTo>
                  <a:lnTo>
                    <a:pt x="0" y="424738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96568" y="1287780"/>
              <a:ext cx="4774691" cy="4050791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250183" y="6705598"/>
            <a:ext cx="7949771" cy="2401298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4615">
              <a:spcBef>
                <a:spcPts val="305"/>
              </a:spcBef>
            </a:pPr>
            <a:r>
              <a:rPr b="1" spc="-5" dirty="0">
                <a:latin typeface="Times New Roman"/>
                <a:cs typeface="Times New Roman"/>
              </a:rPr>
              <a:t>Forefoot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X-ray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anatomy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-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Joints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dirty="0">
              <a:latin typeface="Times New Roman"/>
              <a:cs typeface="Times New Roman"/>
            </a:endParaRPr>
          </a:p>
          <a:p>
            <a:pPr marL="551815" indent="-229235">
              <a:lnSpc>
                <a:spcPts val="1410"/>
              </a:lnSpc>
              <a:buSzPct val="83333"/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b="1" spc="-5" dirty="0">
                <a:latin typeface="Times New Roman"/>
                <a:cs typeface="Times New Roman"/>
              </a:rPr>
              <a:t>MTPJ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Metatarsophalangeal </a:t>
            </a:r>
            <a:r>
              <a:rPr dirty="0" smtClean="0">
                <a:latin typeface="Times New Roman"/>
                <a:cs typeface="Times New Roman"/>
              </a:rPr>
              <a:t>Joints</a:t>
            </a:r>
            <a:endParaRPr lang="en-US" dirty="0" smtClean="0">
              <a:latin typeface="Times New Roman"/>
              <a:cs typeface="Times New Roman"/>
            </a:endParaRPr>
          </a:p>
          <a:p>
            <a:pPr marL="322580">
              <a:lnSpc>
                <a:spcPts val="1410"/>
              </a:lnSpc>
              <a:buSzPct val="83333"/>
              <a:tabLst>
                <a:tab pos="551815" algn="l"/>
                <a:tab pos="55245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55181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b="1" spc="-10" dirty="0">
                <a:latin typeface="Times New Roman"/>
                <a:cs typeface="Times New Roman"/>
              </a:rPr>
              <a:t>IPJ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Interphalangeal</a:t>
            </a:r>
            <a:r>
              <a:rPr dirty="0">
                <a:latin typeface="Times New Roman"/>
                <a:cs typeface="Times New Roman"/>
              </a:rPr>
              <a:t> Joint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(of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big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toe</a:t>
            </a:r>
            <a:r>
              <a:rPr spc="-5" dirty="0">
                <a:latin typeface="Times New Roman"/>
                <a:cs typeface="Times New Roman"/>
              </a:rPr>
              <a:t> only</a:t>
            </a:r>
            <a:r>
              <a:rPr spc="-5" dirty="0" smtClean="0">
                <a:latin typeface="Times New Roman"/>
                <a:cs typeface="Times New Roman"/>
              </a:rPr>
              <a:t>)</a:t>
            </a:r>
            <a:endParaRPr lang="en-US" spc="-5" dirty="0" smtClean="0">
              <a:latin typeface="Times New Roman"/>
              <a:cs typeface="Times New Roman"/>
            </a:endParaRPr>
          </a:p>
          <a:p>
            <a:pPr marL="322580">
              <a:lnSpc>
                <a:spcPts val="1380"/>
              </a:lnSpc>
              <a:buSzPct val="83333"/>
              <a:tabLst>
                <a:tab pos="551815" algn="l"/>
                <a:tab pos="55245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55181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b="1" spc="-5" dirty="0">
                <a:latin typeface="Times New Roman"/>
                <a:cs typeface="Times New Roman"/>
              </a:rPr>
              <a:t>PIPJ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Proximal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Interphalangeal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Joints</a:t>
            </a:r>
            <a:endParaRPr lang="en-US" dirty="0" smtClean="0">
              <a:latin typeface="Times New Roman"/>
              <a:cs typeface="Times New Roman"/>
            </a:endParaRPr>
          </a:p>
          <a:p>
            <a:pPr marL="322580">
              <a:lnSpc>
                <a:spcPts val="1380"/>
              </a:lnSpc>
              <a:buSzPct val="83333"/>
              <a:tabLst>
                <a:tab pos="551815" algn="l"/>
                <a:tab pos="55245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55181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b="1" spc="-5" dirty="0">
                <a:latin typeface="Times New Roman"/>
                <a:cs typeface="Times New Roman"/>
              </a:rPr>
              <a:t>DIPJ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Distal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Interphalangeal </a:t>
            </a:r>
            <a:r>
              <a:rPr dirty="0" smtClean="0">
                <a:latin typeface="Times New Roman"/>
                <a:cs typeface="Times New Roman"/>
              </a:rPr>
              <a:t>Joints</a:t>
            </a:r>
            <a:endParaRPr lang="en-US" dirty="0" smtClean="0">
              <a:latin typeface="Times New Roman"/>
              <a:cs typeface="Times New Roman"/>
            </a:endParaRPr>
          </a:p>
          <a:p>
            <a:pPr marL="322580">
              <a:lnSpc>
                <a:spcPts val="1380"/>
              </a:lnSpc>
              <a:buSzPct val="83333"/>
              <a:tabLst>
                <a:tab pos="551815" algn="l"/>
                <a:tab pos="55245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551815" marR="98425" indent="-228600">
              <a:lnSpc>
                <a:spcPts val="1420"/>
              </a:lnSpc>
              <a:spcBef>
                <a:spcPts val="35"/>
              </a:spcBef>
              <a:buSzPct val="83333"/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dirty="0">
                <a:latin typeface="Times New Roman"/>
                <a:cs typeface="Times New Roman"/>
              </a:rPr>
              <a:t>Note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-5" dirty="0">
                <a:latin typeface="Times New Roman"/>
                <a:cs typeface="Times New Roman"/>
              </a:rPr>
              <a:t>medial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side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sesamoid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'bipartite'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(in 2 parts)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this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is</a:t>
            </a:r>
            <a:r>
              <a:rPr dirty="0">
                <a:latin typeface="Times New Roman"/>
                <a:cs typeface="Times New Roman"/>
              </a:rPr>
              <a:t> a </a:t>
            </a:r>
            <a:r>
              <a:rPr spc="-5" dirty="0">
                <a:latin typeface="Times New Roman"/>
                <a:cs typeface="Times New Roman"/>
              </a:rPr>
              <a:t>common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normal </a:t>
            </a:r>
            <a:r>
              <a:rPr spc="-28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variant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not a </a:t>
            </a:r>
            <a:r>
              <a:rPr spc="-5" dirty="0">
                <a:latin typeface="Times New Roman"/>
                <a:cs typeface="Times New Roman"/>
              </a:rPr>
              <a:t>fracture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8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79617" y="565404"/>
            <a:ext cx="5523865" cy="56515"/>
          </a:xfrm>
          <a:custGeom>
            <a:avLst/>
            <a:gdLst/>
            <a:ahLst/>
            <a:cxnLst/>
            <a:rect l="l" t="t" r="r" b="b"/>
            <a:pathLst>
              <a:path w="5523865" h="56515">
                <a:moveTo>
                  <a:pt x="5523865" y="18288"/>
                </a:moveTo>
                <a:lnTo>
                  <a:pt x="0" y="18288"/>
                </a:lnTo>
                <a:lnTo>
                  <a:pt x="0" y="56388"/>
                </a:lnTo>
                <a:lnTo>
                  <a:pt x="5523865" y="56388"/>
                </a:lnTo>
                <a:lnTo>
                  <a:pt x="5523865" y="18288"/>
                </a:lnTo>
                <a:close/>
              </a:path>
              <a:path w="5523865" h="56515">
                <a:moveTo>
                  <a:pt x="5523865" y="0"/>
                </a:moveTo>
                <a:lnTo>
                  <a:pt x="0" y="0"/>
                </a:lnTo>
                <a:lnTo>
                  <a:pt x="0" y="9144"/>
                </a:lnTo>
                <a:lnTo>
                  <a:pt x="5523865" y="9144"/>
                </a:lnTo>
                <a:lnTo>
                  <a:pt x="5523865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9617" y="9250374"/>
            <a:ext cx="5523865" cy="6350"/>
          </a:xfrm>
          <a:custGeom>
            <a:avLst/>
            <a:gdLst/>
            <a:ahLst/>
            <a:cxnLst/>
            <a:rect l="l" t="t" r="r" b="b"/>
            <a:pathLst>
              <a:path w="5523865" h="6350">
                <a:moveTo>
                  <a:pt x="5523865" y="0"/>
                </a:moveTo>
                <a:lnTo>
                  <a:pt x="0" y="0"/>
                </a:lnTo>
                <a:lnTo>
                  <a:pt x="0" y="6096"/>
                </a:lnTo>
                <a:lnTo>
                  <a:pt x="5523865" y="6096"/>
                </a:lnTo>
                <a:lnTo>
                  <a:pt x="552386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964237" y="1587817"/>
            <a:ext cx="5709920" cy="5467350"/>
            <a:chOff x="909637" y="1587817"/>
            <a:chExt cx="5709920" cy="5467350"/>
          </a:xfrm>
        </p:grpSpPr>
        <p:sp>
          <p:nvSpPr>
            <p:cNvPr id="6" name="object 6"/>
            <p:cNvSpPr/>
            <p:nvPr/>
          </p:nvSpPr>
          <p:spPr>
            <a:xfrm>
              <a:off x="914400" y="1592580"/>
              <a:ext cx="5495925" cy="5457825"/>
            </a:xfrm>
            <a:custGeom>
              <a:avLst/>
              <a:gdLst/>
              <a:ahLst/>
              <a:cxnLst/>
              <a:rect l="l" t="t" r="r" b="b"/>
              <a:pathLst>
                <a:path w="5495925" h="5457825">
                  <a:moveTo>
                    <a:pt x="0" y="5457444"/>
                  </a:moveTo>
                  <a:lnTo>
                    <a:pt x="5495544" y="5457444"/>
                  </a:lnTo>
                  <a:lnTo>
                    <a:pt x="5495544" y="0"/>
                  </a:lnTo>
                  <a:lnTo>
                    <a:pt x="0" y="0"/>
                  </a:lnTo>
                  <a:lnTo>
                    <a:pt x="0" y="54574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1046" y="1643505"/>
              <a:ext cx="5608320" cy="5204460"/>
            </a:xfrm>
            <a:custGeom>
              <a:avLst/>
              <a:gdLst/>
              <a:ahLst/>
              <a:cxnLst/>
              <a:rect l="l" t="t" r="r" b="b"/>
              <a:pathLst>
                <a:path w="5608320" h="5204459">
                  <a:moveTo>
                    <a:pt x="5608289" y="0"/>
                  </a:moveTo>
                  <a:lnTo>
                    <a:pt x="0" y="0"/>
                  </a:lnTo>
                  <a:lnTo>
                    <a:pt x="0" y="5204359"/>
                  </a:lnTo>
                  <a:lnTo>
                    <a:pt x="5608289" y="5204359"/>
                  </a:lnTo>
                  <a:lnTo>
                    <a:pt x="56082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679888" y="701411"/>
            <a:ext cx="10074147" cy="9058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pc="-290" dirty="0"/>
              <a:t>11</a:t>
            </a:r>
            <a:r>
              <a:rPr spc="-200" dirty="0"/>
              <a:t>-</a:t>
            </a:r>
            <a:r>
              <a:rPr spc="-405" dirty="0"/>
              <a:t>MRI</a:t>
            </a:r>
            <a:r>
              <a:rPr spc="-185" dirty="0"/>
              <a:t> </a:t>
            </a:r>
            <a:r>
              <a:rPr spc="-250" dirty="0"/>
              <a:t>of</a:t>
            </a:r>
            <a:r>
              <a:rPr spc="-155" dirty="0"/>
              <a:t> </a:t>
            </a:r>
            <a:r>
              <a:rPr spc="-265" dirty="0"/>
              <a:t>the</a:t>
            </a:r>
            <a:r>
              <a:rPr spc="-160" dirty="0"/>
              <a:t> </a:t>
            </a:r>
            <a:r>
              <a:rPr spc="-275" dirty="0"/>
              <a:t>knee:</a:t>
            </a:r>
            <a:r>
              <a:rPr spc="-175" dirty="0"/>
              <a:t> </a:t>
            </a:r>
            <a:r>
              <a:rPr spc="-265" dirty="0"/>
              <a:t>sa</a:t>
            </a:r>
            <a:r>
              <a:rPr spc="-290" dirty="0"/>
              <a:t>g</a:t>
            </a:r>
            <a:r>
              <a:rPr spc="-190" dirty="0"/>
              <a:t>itt</a:t>
            </a:r>
            <a:r>
              <a:rPr spc="-290" dirty="0"/>
              <a:t>a</a:t>
            </a:r>
            <a:r>
              <a:rPr spc="-165" dirty="0"/>
              <a:t>l</a:t>
            </a:r>
            <a:r>
              <a:rPr spc="-185" dirty="0"/>
              <a:t> </a:t>
            </a:r>
            <a:r>
              <a:rPr spc="-290" dirty="0"/>
              <a:t>view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pPr marL="38100">
                <a:lnSpc>
                  <a:spcPts val="1150"/>
                </a:lnSpc>
              </a:pPr>
              <a:t>9</a:t>
            </a:fld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/>
              <a:t>P</a:t>
            </a:r>
            <a:r>
              <a:rPr spc="4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dirty="0"/>
              <a:t>g</a:t>
            </a:r>
            <a:r>
              <a:rPr spc="30" dirty="0"/>
              <a:t> </a:t>
            </a:r>
            <a:r>
              <a:rPr dirty="0"/>
              <a:t>e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6623141" y="2160605"/>
            <a:ext cx="4446905" cy="4517390"/>
            <a:chOff x="1568540" y="2160605"/>
            <a:chExt cx="4446905" cy="451739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71875" y="2163940"/>
              <a:ext cx="4439896" cy="451044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571875" y="2163940"/>
              <a:ext cx="4439920" cy="4511040"/>
            </a:xfrm>
            <a:custGeom>
              <a:avLst/>
              <a:gdLst/>
              <a:ahLst/>
              <a:cxnLst/>
              <a:rect l="l" t="t" r="r" b="b"/>
              <a:pathLst>
                <a:path w="4439920" h="4511040">
                  <a:moveTo>
                    <a:pt x="0" y="4510445"/>
                  </a:moveTo>
                  <a:lnTo>
                    <a:pt x="4439895" y="4510445"/>
                  </a:lnTo>
                  <a:lnTo>
                    <a:pt x="4439895" y="0"/>
                  </a:lnTo>
                  <a:lnTo>
                    <a:pt x="0" y="0"/>
                  </a:lnTo>
                  <a:lnTo>
                    <a:pt x="0" y="4510445"/>
                  </a:lnTo>
                  <a:close/>
                </a:path>
              </a:pathLst>
            </a:custGeom>
            <a:ln w="6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69718" y="2671381"/>
              <a:ext cx="3521710" cy="3496945"/>
            </a:xfrm>
            <a:custGeom>
              <a:avLst/>
              <a:gdLst/>
              <a:ahLst/>
              <a:cxnLst/>
              <a:rect l="l" t="t" r="r" b="b"/>
              <a:pathLst>
                <a:path w="3521710" h="3496945">
                  <a:moveTo>
                    <a:pt x="290131" y="1574215"/>
                  </a:moveTo>
                  <a:lnTo>
                    <a:pt x="222084" y="1622412"/>
                  </a:lnTo>
                  <a:lnTo>
                    <a:pt x="241528" y="1638477"/>
                  </a:lnTo>
                  <a:lnTo>
                    <a:pt x="0" y="2086749"/>
                  </a:lnTo>
                  <a:lnTo>
                    <a:pt x="19431" y="2102751"/>
                  </a:lnTo>
                  <a:lnTo>
                    <a:pt x="260946" y="1654517"/>
                  </a:lnTo>
                  <a:lnTo>
                    <a:pt x="280403" y="1670596"/>
                  </a:lnTo>
                  <a:lnTo>
                    <a:pt x="284861" y="1626450"/>
                  </a:lnTo>
                  <a:lnTo>
                    <a:pt x="290131" y="1574215"/>
                  </a:lnTo>
                  <a:close/>
                </a:path>
                <a:path w="3521710" h="3496945">
                  <a:moveTo>
                    <a:pt x="617283" y="244221"/>
                  </a:moveTo>
                  <a:lnTo>
                    <a:pt x="605574" y="224942"/>
                  </a:lnTo>
                  <a:lnTo>
                    <a:pt x="570230" y="166725"/>
                  </a:lnTo>
                  <a:lnTo>
                    <a:pt x="559765" y="192633"/>
                  </a:lnTo>
                  <a:lnTo>
                    <a:pt x="248615" y="0"/>
                  </a:lnTo>
                  <a:lnTo>
                    <a:pt x="238175" y="26022"/>
                  </a:lnTo>
                  <a:lnTo>
                    <a:pt x="549325" y="218465"/>
                  </a:lnTo>
                  <a:lnTo>
                    <a:pt x="538924" y="244221"/>
                  </a:lnTo>
                  <a:lnTo>
                    <a:pt x="617283" y="244221"/>
                  </a:lnTo>
                  <a:close/>
                </a:path>
                <a:path w="3521710" h="3496945">
                  <a:moveTo>
                    <a:pt x="710755" y="2615184"/>
                  </a:moveTo>
                  <a:lnTo>
                    <a:pt x="632396" y="2610777"/>
                  </a:lnTo>
                  <a:lnTo>
                    <a:pt x="641908" y="2637231"/>
                  </a:lnTo>
                  <a:lnTo>
                    <a:pt x="285381" y="2833268"/>
                  </a:lnTo>
                  <a:lnTo>
                    <a:pt x="294881" y="2859697"/>
                  </a:lnTo>
                  <a:lnTo>
                    <a:pt x="651408" y="2663647"/>
                  </a:lnTo>
                  <a:lnTo>
                    <a:pt x="660895" y="2690037"/>
                  </a:lnTo>
                  <a:lnTo>
                    <a:pt x="700011" y="2631325"/>
                  </a:lnTo>
                  <a:lnTo>
                    <a:pt x="710755" y="2615184"/>
                  </a:lnTo>
                  <a:close/>
                </a:path>
                <a:path w="3521710" h="3496945">
                  <a:moveTo>
                    <a:pt x="1371434" y="372008"/>
                  </a:moveTo>
                  <a:lnTo>
                    <a:pt x="1358658" y="347916"/>
                  </a:lnTo>
                  <a:lnTo>
                    <a:pt x="623100" y="936790"/>
                  </a:lnTo>
                  <a:lnTo>
                    <a:pt x="610425" y="912495"/>
                  </a:lnTo>
                  <a:lnTo>
                    <a:pt x="570547" y="995959"/>
                  </a:lnTo>
                  <a:lnTo>
                    <a:pt x="648436" y="985354"/>
                  </a:lnTo>
                  <a:lnTo>
                    <a:pt x="639889" y="968971"/>
                  </a:lnTo>
                  <a:lnTo>
                    <a:pt x="635800" y="961123"/>
                  </a:lnTo>
                  <a:lnTo>
                    <a:pt x="1371434" y="372008"/>
                  </a:lnTo>
                  <a:close/>
                </a:path>
                <a:path w="3521710" h="3496945">
                  <a:moveTo>
                    <a:pt x="1879142" y="3135617"/>
                  </a:moveTo>
                  <a:lnTo>
                    <a:pt x="1802028" y="3117761"/>
                  </a:lnTo>
                  <a:lnTo>
                    <a:pt x="1808480" y="3145574"/>
                  </a:lnTo>
                  <a:lnTo>
                    <a:pt x="894422" y="3468687"/>
                  </a:lnTo>
                  <a:lnTo>
                    <a:pt x="900963" y="3496475"/>
                  </a:lnTo>
                  <a:lnTo>
                    <a:pt x="1814906" y="3173361"/>
                  </a:lnTo>
                  <a:lnTo>
                    <a:pt x="1821345" y="3201136"/>
                  </a:lnTo>
                  <a:lnTo>
                    <a:pt x="1873885" y="3141573"/>
                  </a:lnTo>
                  <a:lnTo>
                    <a:pt x="1879142" y="3135617"/>
                  </a:lnTo>
                  <a:close/>
                </a:path>
                <a:path w="3521710" h="3496945">
                  <a:moveTo>
                    <a:pt x="2586571" y="892441"/>
                  </a:moveTo>
                  <a:lnTo>
                    <a:pt x="2573794" y="868349"/>
                  </a:lnTo>
                  <a:lnTo>
                    <a:pt x="1838223" y="1457223"/>
                  </a:lnTo>
                  <a:lnTo>
                    <a:pt x="1825548" y="1432928"/>
                  </a:lnTo>
                  <a:lnTo>
                    <a:pt x="1785670" y="1516392"/>
                  </a:lnTo>
                  <a:lnTo>
                    <a:pt x="1863572" y="1505788"/>
                  </a:lnTo>
                  <a:lnTo>
                    <a:pt x="1855012" y="1489405"/>
                  </a:lnTo>
                  <a:lnTo>
                    <a:pt x="1850923" y="1481569"/>
                  </a:lnTo>
                  <a:lnTo>
                    <a:pt x="2586571" y="892441"/>
                  </a:lnTo>
                  <a:close/>
                </a:path>
                <a:path w="3521710" h="3496945">
                  <a:moveTo>
                    <a:pt x="3194139" y="1817662"/>
                  </a:moveTo>
                  <a:lnTo>
                    <a:pt x="3181362" y="1793570"/>
                  </a:lnTo>
                  <a:lnTo>
                    <a:pt x="2445778" y="2382418"/>
                  </a:lnTo>
                  <a:lnTo>
                    <a:pt x="2433116" y="2358174"/>
                  </a:lnTo>
                  <a:lnTo>
                    <a:pt x="2393238" y="2441714"/>
                  </a:lnTo>
                  <a:lnTo>
                    <a:pt x="2471128" y="2430996"/>
                  </a:lnTo>
                  <a:lnTo>
                    <a:pt x="2462555" y="2414574"/>
                  </a:lnTo>
                  <a:lnTo>
                    <a:pt x="2458478" y="2406739"/>
                  </a:lnTo>
                  <a:lnTo>
                    <a:pt x="3194139" y="1817662"/>
                  </a:lnTo>
                  <a:close/>
                </a:path>
                <a:path w="3521710" h="3496945">
                  <a:moveTo>
                    <a:pt x="3521278" y="2858617"/>
                  </a:moveTo>
                  <a:lnTo>
                    <a:pt x="3508514" y="2834348"/>
                  </a:lnTo>
                  <a:lnTo>
                    <a:pt x="2772930" y="3423285"/>
                  </a:lnTo>
                  <a:lnTo>
                    <a:pt x="2760268" y="3399040"/>
                  </a:lnTo>
                  <a:lnTo>
                    <a:pt x="2720390" y="3482581"/>
                  </a:lnTo>
                  <a:lnTo>
                    <a:pt x="2798280" y="3471862"/>
                  </a:lnTo>
                  <a:lnTo>
                    <a:pt x="2789707" y="3455441"/>
                  </a:lnTo>
                  <a:lnTo>
                    <a:pt x="2785618" y="3447618"/>
                  </a:lnTo>
                  <a:lnTo>
                    <a:pt x="3521278" y="2858617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836038" y="5286816"/>
            <a:ext cx="43180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1350" spc="-125" dirty="0">
                <a:solidFill>
                  <a:srgbClr val="FFCC00"/>
                </a:solidFill>
                <a:latin typeface="Calibri"/>
                <a:cs typeface="Calibri"/>
              </a:rPr>
              <a:t>FIBULA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98356" y="6050584"/>
            <a:ext cx="32385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1350" spc="-114" dirty="0">
                <a:solidFill>
                  <a:srgbClr val="FFCC00"/>
                </a:solidFill>
                <a:latin typeface="Calibri"/>
                <a:cs typeface="Calibri"/>
              </a:rPr>
              <a:t>T</a:t>
            </a:r>
            <a:r>
              <a:rPr sz="1350" spc="-65" dirty="0">
                <a:solidFill>
                  <a:srgbClr val="FFCC00"/>
                </a:solidFill>
                <a:latin typeface="Calibri"/>
                <a:cs typeface="Calibri"/>
              </a:rPr>
              <a:t>I</a:t>
            </a:r>
            <a:r>
              <a:rPr sz="1350" spc="-130" dirty="0">
                <a:solidFill>
                  <a:srgbClr val="FFCC00"/>
                </a:solidFill>
                <a:latin typeface="Calibri"/>
                <a:cs typeface="Calibri"/>
              </a:rPr>
              <a:t>B</a:t>
            </a:r>
            <a:r>
              <a:rPr sz="1350" spc="-105" dirty="0">
                <a:solidFill>
                  <a:srgbClr val="FFCC00"/>
                </a:solidFill>
                <a:latin typeface="Calibri"/>
                <a:cs typeface="Calibri"/>
              </a:rPr>
              <a:t>IA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57175" y="5356670"/>
            <a:ext cx="570230" cy="441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5"/>
              </a:spcBef>
            </a:pPr>
            <a:r>
              <a:rPr sz="1350" spc="-215" dirty="0">
                <a:solidFill>
                  <a:srgbClr val="FFCC00"/>
                </a:solidFill>
                <a:latin typeface="Calibri"/>
                <a:cs typeface="Calibri"/>
              </a:rPr>
              <a:t>P</a:t>
            </a:r>
            <a:r>
              <a:rPr sz="1350" spc="-240" dirty="0">
                <a:solidFill>
                  <a:srgbClr val="FFCC00"/>
                </a:solidFill>
                <a:latin typeface="Calibri"/>
                <a:cs typeface="Calibri"/>
              </a:rPr>
              <a:t>A</a:t>
            </a:r>
            <a:r>
              <a:rPr sz="1350" spc="-114" dirty="0">
                <a:solidFill>
                  <a:srgbClr val="FFCC00"/>
                </a:solidFill>
                <a:latin typeface="Calibri"/>
                <a:cs typeface="Calibri"/>
              </a:rPr>
              <a:t>T</a:t>
            </a:r>
            <a:r>
              <a:rPr sz="1350" spc="-125" dirty="0">
                <a:solidFill>
                  <a:srgbClr val="FFCC00"/>
                </a:solidFill>
                <a:latin typeface="Calibri"/>
                <a:cs typeface="Calibri"/>
              </a:rPr>
              <a:t>E</a:t>
            </a:r>
            <a:r>
              <a:rPr sz="1350" spc="-100" dirty="0">
                <a:solidFill>
                  <a:srgbClr val="FFCC00"/>
                </a:solidFill>
                <a:latin typeface="Calibri"/>
                <a:cs typeface="Calibri"/>
              </a:rPr>
              <a:t>LL</a:t>
            </a:r>
            <a:r>
              <a:rPr sz="1350" spc="-155" dirty="0">
                <a:solidFill>
                  <a:srgbClr val="FFCC00"/>
                </a:solidFill>
                <a:latin typeface="Calibri"/>
                <a:cs typeface="Calibri"/>
              </a:rPr>
              <a:t>A</a:t>
            </a:r>
            <a:r>
              <a:rPr sz="1350" spc="-85" dirty="0">
                <a:solidFill>
                  <a:srgbClr val="FFCC00"/>
                </a:solidFill>
                <a:latin typeface="Calibri"/>
                <a:cs typeface="Calibri"/>
              </a:rPr>
              <a:t>R  </a:t>
            </a:r>
            <a:r>
              <a:rPr sz="1350" spc="-150" dirty="0">
                <a:solidFill>
                  <a:srgbClr val="FFCC00"/>
                </a:solidFill>
                <a:latin typeface="Calibri"/>
                <a:cs typeface="Calibri"/>
              </a:rPr>
              <a:t>TENDON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16968" y="4662350"/>
            <a:ext cx="49530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1350" spc="-150" dirty="0">
                <a:solidFill>
                  <a:srgbClr val="FFCC00"/>
                </a:solidFill>
                <a:latin typeface="Calibri"/>
                <a:cs typeface="Calibri"/>
              </a:rPr>
              <a:t>PATELLA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3911" y="2174859"/>
            <a:ext cx="764540" cy="441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5"/>
              </a:spcBef>
            </a:pPr>
            <a:r>
              <a:rPr sz="1350" spc="-180" dirty="0">
                <a:solidFill>
                  <a:srgbClr val="FFCC00"/>
                </a:solidFill>
                <a:latin typeface="Calibri"/>
                <a:cs typeface="Calibri"/>
              </a:rPr>
              <a:t>Q</a:t>
            </a:r>
            <a:r>
              <a:rPr sz="1350" spc="-195" dirty="0">
                <a:solidFill>
                  <a:srgbClr val="FFCC00"/>
                </a:solidFill>
                <a:latin typeface="Calibri"/>
                <a:cs typeface="Calibri"/>
              </a:rPr>
              <a:t>U</a:t>
            </a:r>
            <a:r>
              <a:rPr sz="1350" spc="-155" dirty="0">
                <a:solidFill>
                  <a:srgbClr val="FFCC00"/>
                </a:solidFill>
                <a:latin typeface="Calibri"/>
                <a:cs typeface="Calibri"/>
              </a:rPr>
              <a:t>A</a:t>
            </a:r>
            <a:r>
              <a:rPr sz="1350" spc="-150" dirty="0">
                <a:solidFill>
                  <a:srgbClr val="FFCC00"/>
                </a:solidFill>
                <a:latin typeface="Calibri"/>
                <a:cs typeface="Calibri"/>
              </a:rPr>
              <a:t>DR</a:t>
            </a:r>
            <a:r>
              <a:rPr sz="1350" spc="-65" dirty="0">
                <a:solidFill>
                  <a:srgbClr val="FFCC00"/>
                </a:solidFill>
                <a:latin typeface="Calibri"/>
                <a:cs typeface="Calibri"/>
              </a:rPr>
              <a:t>I</a:t>
            </a:r>
            <a:r>
              <a:rPr sz="1350" spc="-140" dirty="0">
                <a:solidFill>
                  <a:srgbClr val="FFCC00"/>
                </a:solidFill>
                <a:latin typeface="Calibri"/>
                <a:cs typeface="Calibri"/>
              </a:rPr>
              <a:t>C</a:t>
            </a:r>
            <a:r>
              <a:rPr sz="1350" spc="-120" dirty="0">
                <a:solidFill>
                  <a:srgbClr val="FFCC00"/>
                </a:solidFill>
                <a:latin typeface="Calibri"/>
                <a:cs typeface="Calibri"/>
              </a:rPr>
              <a:t>E</a:t>
            </a:r>
            <a:r>
              <a:rPr sz="1350" spc="-90" dirty="0">
                <a:solidFill>
                  <a:srgbClr val="FFCC00"/>
                </a:solidFill>
                <a:latin typeface="Calibri"/>
                <a:cs typeface="Calibri"/>
              </a:rPr>
              <a:t>PS  </a:t>
            </a:r>
            <a:r>
              <a:rPr sz="1350" spc="-150" dirty="0">
                <a:solidFill>
                  <a:srgbClr val="FFCC00"/>
                </a:solidFill>
                <a:latin typeface="Calibri"/>
                <a:cs typeface="Calibri"/>
              </a:rPr>
              <a:t>TENDON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40068" y="2463990"/>
            <a:ext cx="953769" cy="441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5"/>
              </a:spcBef>
            </a:pPr>
            <a:r>
              <a:rPr sz="1350" spc="-125" dirty="0">
                <a:solidFill>
                  <a:srgbClr val="FFCC00"/>
                </a:solidFill>
                <a:latin typeface="Calibri"/>
                <a:cs typeface="Calibri"/>
              </a:rPr>
              <a:t>S</a:t>
            </a:r>
            <a:r>
              <a:rPr sz="1350" spc="-140" dirty="0">
                <a:solidFill>
                  <a:srgbClr val="FFCC00"/>
                </a:solidFill>
                <a:latin typeface="Calibri"/>
                <a:cs typeface="Calibri"/>
              </a:rPr>
              <a:t>UPR</a:t>
            </a:r>
            <a:r>
              <a:rPr sz="1350" spc="-155" dirty="0">
                <a:solidFill>
                  <a:srgbClr val="FFCC00"/>
                </a:solidFill>
                <a:latin typeface="Calibri"/>
                <a:cs typeface="Calibri"/>
              </a:rPr>
              <a:t>A</a:t>
            </a:r>
            <a:r>
              <a:rPr sz="1350" spc="-215" dirty="0">
                <a:solidFill>
                  <a:srgbClr val="FFCC00"/>
                </a:solidFill>
                <a:latin typeface="Calibri"/>
                <a:cs typeface="Calibri"/>
              </a:rPr>
              <a:t>P</a:t>
            </a:r>
            <a:r>
              <a:rPr sz="1350" spc="-240" dirty="0">
                <a:solidFill>
                  <a:srgbClr val="FFCC00"/>
                </a:solidFill>
                <a:latin typeface="Calibri"/>
                <a:cs typeface="Calibri"/>
              </a:rPr>
              <a:t>A</a:t>
            </a:r>
            <a:r>
              <a:rPr sz="1350" spc="-114" dirty="0">
                <a:solidFill>
                  <a:srgbClr val="FFCC00"/>
                </a:solidFill>
                <a:latin typeface="Calibri"/>
                <a:cs typeface="Calibri"/>
              </a:rPr>
              <a:t>T</a:t>
            </a:r>
            <a:r>
              <a:rPr sz="1350" spc="-125" dirty="0">
                <a:solidFill>
                  <a:srgbClr val="FFCC00"/>
                </a:solidFill>
                <a:latin typeface="Calibri"/>
                <a:cs typeface="Calibri"/>
              </a:rPr>
              <a:t>E</a:t>
            </a:r>
            <a:r>
              <a:rPr sz="1350" spc="-100" dirty="0">
                <a:solidFill>
                  <a:srgbClr val="FFCC00"/>
                </a:solidFill>
                <a:latin typeface="Calibri"/>
                <a:cs typeface="Calibri"/>
              </a:rPr>
              <a:t>LL</a:t>
            </a:r>
            <a:r>
              <a:rPr sz="1350" spc="-155" dirty="0">
                <a:solidFill>
                  <a:srgbClr val="FFCC00"/>
                </a:solidFill>
                <a:latin typeface="Calibri"/>
                <a:cs typeface="Calibri"/>
              </a:rPr>
              <a:t>A</a:t>
            </a:r>
            <a:r>
              <a:rPr sz="1350" spc="-85" dirty="0">
                <a:solidFill>
                  <a:srgbClr val="FFCC00"/>
                </a:solidFill>
                <a:latin typeface="Calibri"/>
                <a:cs typeface="Calibri"/>
              </a:rPr>
              <a:t>R  </a:t>
            </a:r>
            <a:r>
              <a:rPr sz="1350" spc="-145" dirty="0">
                <a:solidFill>
                  <a:srgbClr val="FFCC00"/>
                </a:solidFill>
                <a:latin typeface="Calibri"/>
                <a:cs typeface="Calibri"/>
              </a:rPr>
              <a:t>BURSA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42451" y="3381307"/>
            <a:ext cx="1007110" cy="10293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1350" spc="-150" dirty="0">
                <a:solidFill>
                  <a:srgbClr val="FFCC00"/>
                </a:solidFill>
                <a:latin typeface="Calibri"/>
                <a:cs typeface="Calibri"/>
              </a:rPr>
              <a:t>FEMUR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spcBef>
                <a:spcPts val="5"/>
              </a:spcBef>
            </a:pPr>
            <a:endParaRPr sz="1150">
              <a:latin typeface="Calibri"/>
              <a:cs typeface="Calibri"/>
            </a:endParaRPr>
          </a:p>
          <a:p>
            <a:pPr marL="386715"/>
            <a:r>
              <a:rPr sz="1350" spc="-140" dirty="0">
                <a:solidFill>
                  <a:srgbClr val="FFCC00"/>
                </a:solidFill>
                <a:latin typeface="Calibri"/>
                <a:cs typeface="Calibri"/>
              </a:rPr>
              <a:t>LATERAL</a:t>
            </a:r>
            <a:endParaRPr sz="1350">
              <a:latin typeface="Calibri"/>
              <a:cs typeface="Calibri"/>
            </a:endParaRPr>
          </a:p>
          <a:p>
            <a:pPr marL="386715">
              <a:spcBef>
                <a:spcPts val="25"/>
              </a:spcBef>
            </a:pPr>
            <a:r>
              <a:rPr sz="1350" spc="-140" dirty="0">
                <a:solidFill>
                  <a:srgbClr val="FFCC00"/>
                </a:solidFill>
                <a:latin typeface="Calibri"/>
                <a:cs typeface="Calibri"/>
              </a:rPr>
              <a:t>MENISCUS</a:t>
            </a:r>
            <a:endParaRPr sz="135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ediTec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Tec" id="{3EA94F44-3CAA-4F07-A04D-18680F993538}" vid="{E18E6CEB-8343-4464-A9C4-A1E83E27BE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MediTec</Template>
  <TotalTime>8</TotalTime>
  <Words>316</Words>
  <Application>Microsoft Office PowerPoint</Application>
  <PresentationFormat>Custom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Simplified Arabic Fixed</vt:lpstr>
      <vt:lpstr>Symbol</vt:lpstr>
      <vt:lpstr>Times New Roman</vt:lpstr>
      <vt:lpstr>MediTec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11-MRI of the knee: sagittal 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Amjad Shatarat The University of Jordan school of medicine Department of Anatomy and Histology</dc:title>
  <dc:creator>User</dc:creator>
  <cp:lastModifiedBy>Rasha</cp:lastModifiedBy>
  <cp:revision>2</cp:revision>
  <dcterms:created xsi:type="dcterms:W3CDTF">2021-05-10T08:45:08Z</dcterms:created>
  <dcterms:modified xsi:type="dcterms:W3CDTF">2021-11-22T14:32:00Z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2021-05-10T00:00:00Z</vt:filetime>
  </property>
</Properties>
</file>