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g"/>
  <Override PartName="/ppt/media/image7.jpg" ContentType="image/jpg"/>
  <Override PartName="/ppt/media/image13.jpg" ContentType="image/jpg"/>
  <Override PartName="/ppt/media/image15.jpg" ContentType="image/jpg"/>
  <Override PartName="/ppt/media/image18.jpg" ContentType="image/jpg"/>
  <Override PartName="/ppt/media/image22.jpg" ContentType="image/jpg"/>
  <Override PartName="/ppt/media/image28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40.jpg" ContentType="image/jpg"/>
  <Override PartName="/ppt/media/image44.jpg" ContentType="image/jpg"/>
  <Override PartName="/ppt/media/image45.jpg" ContentType="image/jpg"/>
  <Override PartName="/ppt/media/image46.jpg" ContentType="image/jpg"/>
  <Override PartName="/ppt/media/image47.jpg" ContentType="image/jpg"/>
  <Override PartName="/ppt/media/image50.jpg" ContentType="image/jpg"/>
  <Override PartName="/ppt/media/image52.jpg" ContentType="image/jpg"/>
  <Override PartName="/ppt/media/image55.jpg" ContentType="image/jpg"/>
  <Override PartName="/ppt/media/image56.jpg" ContentType="image/jpg"/>
  <Override PartName="/ppt/media/image57.jpg" ContentType="image/jpg"/>
  <Override PartName="/ppt/media/image58.jpg" ContentType="image/jpg"/>
  <Override PartName="/ppt/media/image6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6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</p:sldIdLst>
  <p:sldSz cx="16256000" cy="9144000"/>
  <p:notesSz cx="9144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5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86" y="120"/>
      </p:cViewPr>
      <p:guideLst>
        <p:guide orient="horz" pos="288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4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1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1785600" y="366186"/>
            <a:ext cx="365760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12800" y="366186"/>
            <a:ext cx="10701867" cy="78020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6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112" y="5875869"/>
            <a:ext cx="13817600" cy="1816100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84112" y="3875618"/>
            <a:ext cx="13817600" cy="2000249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12800" y="2133602"/>
            <a:ext cx="7179733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263467" y="2133602"/>
            <a:ext cx="7179733" cy="603461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8257825" y="2046817"/>
            <a:ext cx="7185377" cy="853016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8257825" y="2899833"/>
            <a:ext cx="7185377" cy="5268384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40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1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4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55645" y="364069"/>
            <a:ext cx="9087556" cy="7804151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12801" y="1913469"/>
            <a:ext cx="5348112" cy="625475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6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6289" y="6400800"/>
            <a:ext cx="9753600" cy="7556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186289" y="817033"/>
            <a:ext cx="9753600" cy="54864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186289" y="7156451"/>
            <a:ext cx="9753600" cy="1073149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12800" y="8475136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554134" y="8475136"/>
            <a:ext cx="514773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650133" y="8475136"/>
            <a:ext cx="379306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8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eEhpwTU3KX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94200" y="3733800"/>
            <a:ext cx="4137429" cy="8911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00B0F0"/>
                </a:solidFill>
                <a:latin typeface="Simplified Arabic Fixed" panose="02070309020205020404" pitchFamily="49" charset="-78"/>
                <a:cs typeface="Simplified Arabic Fixed" panose="02070309020205020404" pitchFamily="49" charset="-78"/>
              </a:rPr>
              <a:t>Knee Joint</a:t>
            </a:r>
            <a:endParaRPr lang="en-US" sz="4400" dirty="0">
              <a:solidFill>
                <a:srgbClr val="00B0F0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0716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04200" y="0"/>
            <a:ext cx="4495800" cy="685799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51934" y="71119"/>
            <a:ext cx="2979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medial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collateral</a:t>
            </a:r>
            <a:r>
              <a:rPr b="1" spc="-8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ligament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86601" y="643306"/>
            <a:ext cx="4389120" cy="1244893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indent="146050" algn="just">
              <a:lnSpc>
                <a:spcPct val="88000"/>
              </a:lnSpc>
              <a:spcBef>
                <a:spcPts val="415"/>
              </a:spcBef>
            </a:pPr>
            <a:r>
              <a:rPr sz="2200" spc="-5" dirty="0">
                <a:solidFill>
                  <a:srgbClr val="000000"/>
                </a:solidFill>
                <a:latin typeface="Calibri"/>
                <a:cs typeface="Calibri"/>
              </a:rPr>
              <a:t>is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200" b="1" i="1" spc="-5" dirty="0">
                <a:solidFill>
                  <a:srgbClr val="000000"/>
                </a:solidFill>
              </a:rPr>
              <a:t>flat </a:t>
            </a:r>
            <a:r>
              <a:rPr sz="2200" b="1" i="1" spc="15" dirty="0">
                <a:solidFill>
                  <a:srgbClr val="000000"/>
                </a:solidFill>
              </a:rPr>
              <a:t>band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2200" spc="-5" dirty="0">
                <a:solidFill>
                  <a:srgbClr val="000000"/>
                </a:solidFill>
                <a:latin typeface="Calibri"/>
                <a:cs typeface="Calibri"/>
              </a:rPr>
              <a:t>is </a:t>
            </a:r>
            <a:r>
              <a:rPr sz="2200" spc="-15" dirty="0">
                <a:solidFill>
                  <a:srgbClr val="000000"/>
                </a:solidFill>
                <a:latin typeface="Calibri"/>
                <a:cs typeface="Calibri"/>
              </a:rPr>
              <a:t>attached </a:t>
            </a:r>
            <a:r>
              <a:rPr sz="2200" spc="-5" dirty="0">
                <a:solidFill>
                  <a:srgbClr val="000000"/>
                </a:solidFill>
                <a:latin typeface="Calibri"/>
                <a:cs typeface="Calibri"/>
              </a:rPr>
              <a:t>above </a:t>
            </a:r>
            <a:r>
              <a:rPr sz="2200" spc="-10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2200" b="1" i="1" spc="-5" dirty="0">
                <a:solidFill>
                  <a:srgbClr val="000000"/>
                </a:solidFill>
              </a:rPr>
              <a:t>the </a:t>
            </a:r>
            <a:r>
              <a:rPr sz="2200" b="1" i="1" dirty="0">
                <a:solidFill>
                  <a:srgbClr val="000000"/>
                </a:solidFill>
              </a:rPr>
              <a:t> </a:t>
            </a:r>
            <a:r>
              <a:rPr sz="2200" b="1" i="1" spc="20" dirty="0">
                <a:solidFill>
                  <a:srgbClr val="000000"/>
                </a:solidFill>
              </a:rPr>
              <a:t>m</a:t>
            </a:r>
            <a:r>
              <a:rPr sz="2200" b="1" i="1" spc="-60" dirty="0">
                <a:solidFill>
                  <a:srgbClr val="000000"/>
                </a:solidFill>
              </a:rPr>
              <a:t>e</a:t>
            </a:r>
            <a:r>
              <a:rPr sz="2200" b="1" i="1" spc="50" dirty="0">
                <a:solidFill>
                  <a:srgbClr val="000000"/>
                </a:solidFill>
              </a:rPr>
              <a:t>d</a:t>
            </a:r>
            <a:r>
              <a:rPr sz="2200" b="1" i="1" spc="-50" dirty="0">
                <a:solidFill>
                  <a:srgbClr val="000000"/>
                </a:solidFill>
              </a:rPr>
              <a:t>i</a:t>
            </a:r>
            <a:r>
              <a:rPr sz="2200" b="1" i="1" spc="-40" dirty="0">
                <a:solidFill>
                  <a:srgbClr val="000000"/>
                </a:solidFill>
              </a:rPr>
              <a:t>al</a:t>
            </a:r>
            <a:r>
              <a:rPr sz="2200" b="1" i="1" spc="-70" dirty="0">
                <a:solidFill>
                  <a:srgbClr val="000000"/>
                </a:solidFill>
              </a:rPr>
              <a:t> </a:t>
            </a:r>
            <a:r>
              <a:rPr sz="2200" b="1" i="1" spc="-60" dirty="0">
                <a:solidFill>
                  <a:srgbClr val="000000"/>
                </a:solidFill>
              </a:rPr>
              <a:t>c</a:t>
            </a:r>
            <a:r>
              <a:rPr sz="2200" b="1" i="1" spc="-50" dirty="0">
                <a:solidFill>
                  <a:srgbClr val="000000"/>
                </a:solidFill>
              </a:rPr>
              <a:t>o</a:t>
            </a:r>
            <a:r>
              <a:rPr sz="2200" b="1" i="1" spc="-75" dirty="0">
                <a:solidFill>
                  <a:srgbClr val="000000"/>
                </a:solidFill>
              </a:rPr>
              <a:t>n</a:t>
            </a:r>
            <a:r>
              <a:rPr sz="2200" b="1" i="1" spc="50" dirty="0">
                <a:solidFill>
                  <a:srgbClr val="000000"/>
                </a:solidFill>
              </a:rPr>
              <a:t>d</a:t>
            </a:r>
            <a:r>
              <a:rPr sz="2200" b="1" i="1" spc="25" dirty="0">
                <a:solidFill>
                  <a:srgbClr val="000000"/>
                </a:solidFill>
              </a:rPr>
              <a:t>y</a:t>
            </a:r>
            <a:r>
              <a:rPr sz="2200" b="1" i="1" spc="-10" dirty="0">
                <a:solidFill>
                  <a:srgbClr val="000000"/>
                </a:solidFill>
              </a:rPr>
              <a:t>l</a:t>
            </a:r>
            <a:r>
              <a:rPr sz="2200" b="1" i="1" spc="-45" dirty="0">
                <a:solidFill>
                  <a:srgbClr val="000000"/>
                </a:solidFill>
              </a:rPr>
              <a:t>e</a:t>
            </a:r>
            <a:r>
              <a:rPr sz="2200" b="1" i="1" spc="-55" dirty="0">
                <a:solidFill>
                  <a:srgbClr val="000000"/>
                </a:solidFill>
              </a:rPr>
              <a:t> </a:t>
            </a:r>
            <a:r>
              <a:rPr sz="2200" spc="-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200" spc="-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6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200" spc="-10" dirty="0">
                <a:solidFill>
                  <a:srgbClr val="000000"/>
                </a:solidFill>
                <a:latin typeface="Calibri"/>
                <a:cs typeface="Calibri"/>
              </a:rPr>
              <a:t>emu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2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sz="22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0000"/>
                </a:solidFill>
                <a:latin typeface="Calibri"/>
                <a:cs typeface="Calibri"/>
              </a:rPr>
              <a:t>b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200" spc="-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200" spc="-1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w</a:t>
            </a:r>
            <a:r>
              <a:rPr sz="22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spc="-15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o  </a:t>
            </a:r>
            <a:r>
              <a:rPr sz="2200" b="1" i="1" spc="-25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200" b="1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spc="-40" dirty="0">
                <a:solidFill>
                  <a:srgbClr val="000000"/>
                </a:solidFill>
                <a:latin typeface="Calibri"/>
                <a:cs typeface="Calibri"/>
              </a:rPr>
              <a:t>media</a:t>
            </a: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sz="2200" b="1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spc="-3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200" b="1" i="1" spc="-40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sz="2200" b="1" i="1" spc="-35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sz="2200" b="1" i="1" spc="-50" dirty="0">
                <a:solidFill>
                  <a:srgbClr val="000000"/>
                </a:solidFill>
                <a:latin typeface="Calibri"/>
                <a:cs typeface="Calibri"/>
              </a:rPr>
              <a:t>fa</a:t>
            </a:r>
            <a:r>
              <a:rPr sz="2200" b="1" i="1" spc="-6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sz="2200" b="1" i="1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sz="2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spc="-3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2200" b="1" i="1" spc="-40" dirty="0">
                <a:solidFill>
                  <a:srgbClr val="000000"/>
                </a:solidFill>
                <a:latin typeface="Calibri"/>
                <a:cs typeface="Calibri"/>
              </a:rPr>
              <a:t>ha</a:t>
            </a:r>
            <a:r>
              <a:rPr sz="2200" b="1" i="1" spc="-35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sz="2200" b="1" i="1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spc="-50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sz="2200" b="1" i="1" spc="-10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spc="-25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sz="2200" b="1" i="1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200" b="1" i="1" dirty="0">
                <a:solidFill>
                  <a:srgbClr val="000000"/>
                </a:solidFill>
                <a:latin typeface="Calibri"/>
                <a:cs typeface="Calibri"/>
              </a:rPr>
              <a:t>tibi</a:t>
            </a:r>
            <a:r>
              <a:rPr sz="2200" b="1" i="1" spc="-1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sz="220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37621" y="1908393"/>
            <a:ext cx="3921125" cy="610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300"/>
              </a:lnSpc>
              <a:spcBef>
                <a:spcPts val="105"/>
              </a:spcBef>
            </a:pPr>
            <a:r>
              <a:rPr sz="2000" b="1" i="1" u="heavy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000" b="1" i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2000" b="1" i="1" u="heavy" spc="-8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firml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</a:t>
            </a:r>
            <a:r>
              <a:rPr sz="2000" b="1" i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000" b="1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000" b="1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0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000" b="1" i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20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he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</a:t>
            </a:r>
            <a:r>
              <a:rPr sz="2000" b="1" i="1" u="heavy" spc="-8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000" b="1" i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edg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</a:t>
            </a:r>
            <a:r>
              <a:rPr sz="2000" b="1" i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000" b="1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</a:t>
            </a:r>
            <a:r>
              <a:rPr sz="2000" b="1" i="1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the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ts val="2300"/>
              </a:lnSpc>
            </a:pPr>
            <a:r>
              <a:rPr sz="2000" b="1" i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medial</a:t>
            </a:r>
            <a:r>
              <a:rPr sz="2000" b="1" i="1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meniscus</a:t>
            </a:r>
            <a:r>
              <a:rPr sz="2000" b="1" i="1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i="1" u="heavy" spc="-10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?!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13401" y="190517"/>
            <a:ext cx="5923915" cy="4084320"/>
            <a:chOff x="2057400" y="190517"/>
            <a:chExt cx="5923915" cy="40843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7135" y="195071"/>
              <a:ext cx="3464052" cy="32369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59807" y="215392"/>
              <a:ext cx="3213735" cy="2985770"/>
            </a:xfrm>
            <a:custGeom>
              <a:avLst/>
              <a:gdLst/>
              <a:ahLst/>
              <a:cxnLst/>
              <a:rect l="l" t="t" r="r" b="b"/>
              <a:pathLst>
                <a:path w="3213734" h="2985770">
                  <a:moveTo>
                    <a:pt x="3053183" y="2912467"/>
                  </a:moveTo>
                  <a:lnTo>
                    <a:pt x="3046380" y="2915126"/>
                  </a:lnTo>
                  <a:lnTo>
                    <a:pt x="3041054" y="2920118"/>
                  </a:lnTo>
                  <a:lnTo>
                    <a:pt x="3037966" y="2926968"/>
                  </a:lnTo>
                  <a:lnTo>
                    <a:pt x="3037818" y="2934541"/>
                  </a:lnTo>
                  <a:lnTo>
                    <a:pt x="3040491" y="2941351"/>
                  </a:lnTo>
                  <a:lnTo>
                    <a:pt x="3045521" y="2946685"/>
                  </a:lnTo>
                  <a:lnTo>
                    <a:pt x="3052444" y="2949829"/>
                  </a:lnTo>
                  <a:lnTo>
                    <a:pt x="3213353" y="2985769"/>
                  </a:lnTo>
                  <a:lnTo>
                    <a:pt x="3209819" y="2974085"/>
                  </a:lnTo>
                  <a:lnTo>
                    <a:pt x="3172841" y="2974085"/>
                  </a:lnTo>
                  <a:lnTo>
                    <a:pt x="3121266" y="2926196"/>
                  </a:lnTo>
                  <a:lnTo>
                    <a:pt x="3060699" y="2912617"/>
                  </a:lnTo>
                  <a:lnTo>
                    <a:pt x="3053183" y="2912467"/>
                  </a:lnTo>
                  <a:close/>
                </a:path>
                <a:path w="3213734" h="2985770">
                  <a:moveTo>
                    <a:pt x="3121266" y="2926196"/>
                  </a:moveTo>
                  <a:lnTo>
                    <a:pt x="3172841" y="2974085"/>
                  </a:lnTo>
                  <a:lnTo>
                    <a:pt x="3180731" y="2965577"/>
                  </a:lnTo>
                  <a:lnTo>
                    <a:pt x="3167507" y="2965577"/>
                  </a:lnTo>
                  <a:lnTo>
                    <a:pt x="3158078" y="2934449"/>
                  </a:lnTo>
                  <a:lnTo>
                    <a:pt x="3121266" y="2926196"/>
                  </a:lnTo>
                  <a:close/>
                </a:path>
                <a:path w="3213734" h="2985770">
                  <a:moveTo>
                    <a:pt x="3149367" y="2814496"/>
                  </a:moveTo>
                  <a:lnTo>
                    <a:pt x="3141852" y="2815208"/>
                  </a:lnTo>
                  <a:lnTo>
                    <a:pt x="3135135" y="2818794"/>
                  </a:lnTo>
                  <a:lnTo>
                    <a:pt x="3130502" y="2824464"/>
                  </a:lnTo>
                  <a:lnTo>
                    <a:pt x="3128369" y="2831443"/>
                  </a:lnTo>
                  <a:lnTo>
                    <a:pt x="3129152" y="2838957"/>
                  </a:lnTo>
                  <a:lnTo>
                    <a:pt x="3147091" y="2898179"/>
                  </a:lnTo>
                  <a:lnTo>
                    <a:pt x="3198748" y="2946145"/>
                  </a:lnTo>
                  <a:lnTo>
                    <a:pt x="3172841" y="2974085"/>
                  </a:lnTo>
                  <a:lnTo>
                    <a:pt x="3209819" y="2974085"/>
                  </a:lnTo>
                  <a:lnTo>
                    <a:pt x="3165601" y="2827908"/>
                  </a:lnTo>
                  <a:lnTo>
                    <a:pt x="3162016" y="2821263"/>
                  </a:lnTo>
                  <a:lnTo>
                    <a:pt x="3156346" y="2816653"/>
                  </a:lnTo>
                  <a:lnTo>
                    <a:pt x="3149367" y="2814496"/>
                  </a:lnTo>
                  <a:close/>
                </a:path>
                <a:path w="3213734" h="2985770">
                  <a:moveTo>
                    <a:pt x="3158078" y="2934449"/>
                  </a:moveTo>
                  <a:lnTo>
                    <a:pt x="3167507" y="2965577"/>
                  </a:lnTo>
                  <a:lnTo>
                    <a:pt x="3189859" y="2941573"/>
                  </a:lnTo>
                  <a:lnTo>
                    <a:pt x="3158078" y="2934449"/>
                  </a:lnTo>
                  <a:close/>
                </a:path>
                <a:path w="3213734" h="2985770">
                  <a:moveTo>
                    <a:pt x="3147091" y="2898179"/>
                  </a:moveTo>
                  <a:lnTo>
                    <a:pt x="3158078" y="2934449"/>
                  </a:lnTo>
                  <a:lnTo>
                    <a:pt x="3189859" y="2941573"/>
                  </a:lnTo>
                  <a:lnTo>
                    <a:pt x="3167507" y="2965577"/>
                  </a:lnTo>
                  <a:lnTo>
                    <a:pt x="3180731" y="2965577"/>
                  </a:lnTo>
                  <a:lnTo>
                    <a:pt x="3198748" y="2946145"/>
                  </a:lnTo>
                  <a:lnTo>
                    <a:pt x="3147091" y="2898179"/>
                  </a:lnTo>
                  <a:close/>
                </a:path>
                <a:path w="3213734" h="2985770">
                  <a:moveTo>
                    <a:pt x="25907" y="0"/>
                  </a:moveTo>
                  <a:lnTo>
                    <a:pt x="0" y="27939"/>
                  </a:lnTo>
                  <a:lnTo>
                    <a:pt x="3121266" y="2926196"/>
                  </a:lnTo>
                  <a:lnTo>
                    <a:pt x="3158078" y="2934449"/>
                  </a:lnTo>
                  <a:lnTo>
                    <a:pt x="3147091" y="2898179"/>
                  </a:lnTo>
                  <a:lnTo>
                    <a:pt x="2590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2839" y="190517"/>
              <a:ext cx="938771" cy="1205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734561" y="229361"/>
              <a:ext cx="838200" cy="1905"/>
            </a:xfrm>
            <a:custGeom>
              <a:avLst/>
              <a:gdLst/>
              <a:ahLst/>
              <a:cxnLst/>
              <a:rect l="l" t="t" r="r" b="b"/>
              <a:pathLst>
                <a:path w="838200" h="1904">
                  <a:moveTo>
                    <a:pt x="838200" y="1651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21508" y="1792223"/>
              <a:ext cx="4069079" cy="20970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964307" y="1812417"/>
              <a:ext cx="3818890" cy="1859280"/>
            </a:xfrm>
            <a:custGeom>
              <a:avLst/>
              <a:gdLst/>
              <a:ahLst/>
              <a:cxnLst/>
              <a:rect l="l" t="t" r="r" b="b"/>
              <a:pathLst>
                <a:path w="3818890" h="1859279">
                  <a:moveTo>
                    <a:pt x="3712410" y="1816326"/>
                  </a:moveTo>
                  <a:lnTo>
                    <a:pt x="3650869" y="1821307"/>
                  </a:lnTo>
                  <a:lnTo>
                    <a:pt x="3633343" y="1841754"/>
                  </a:lnTo>
                  <a:lnTo>
                    <a:pt x="3635450" y="1849046"/>
                  </a:lnTo>
                  <a:lnTo>
                    <a:pt x="3640010" y="1854755"/>
                  </a:lnTo>
                  <a:lnTo>
                    <a:pt x="3646380" y="1858345"/>
                  </a:lnTo>
                  <a:lnTo>
                    <a:pt x="3653917" y="1859280"/>
                  </a:lnTo>
                  <a:lnTo>
                    <a:pt x="3807417" y="1846834"/>
                  </a:lnTo>
                  <a:lnTo>
                    <a:pt x="3775964" y="1846834"/>
                  </a:lnTo>
                  <a:lnTo>
                    <a:pt x="3712410" y="1816326"/>
                  </a:lnTo>
                  <a:close/>
                </a:path>
                <a:path w="3818890" h="1859279">
                  <a:moveTo>
                    <a:pt x="3750143" y="1813273"/>
                  </a:moveTo>
                  <a:lnTo>
                    <a:pt x="3712410" y="1816326"/>
                  </a:lnTo>
                  <a:lnTo>
                    <a:pt x="3775964" y="1846834"/>
                  </a:lnTo>
                  <a:lnTo>
                    <a:pt x="3779071" y="1840357"/>
                  </a:lnTo>
                  <a:lnTo>
                    <a:pt x="3768471" y="1840357"/>
                  </a:lnTo>
                  <a:lnTo>
                    <a:pt x="3750143" y="1813273"/>
                  </a:lnTo>
                  <a:close/>
                </a:path>
                <a:path w="3818890" h="1859279">
                  <a:moveTo>
                    <a:pt x="3713686" y="1701355"/>
                  </a:moveTo>
                  <a:lnTo>
                    <a:pt x="3706385" y="1701383"/>
                  </a:lnTo>
                  <a:lnTo>
                    <a:pt x="3699383" y="1704340"/>
                  </a:lnTo>
                  <a:lnTo>
                    <a:pt x="3694052" y="1709699"/>
                  </a:lnTo>
                  <a:lnTo>
                    <a:pt x="3691318" y="1716452"/>
                  </a:lnTo>
                  <a:lnTo>
                    <a:pt x="3691346" y="1723753"/>
                  </a:lnTo>
                  <a:lnTo>
                    <a:pt x="3694303" y="1730756"/>
                  </a:lnTo>
                  <a:lnTo>
                    <a:pt x="3728920" y="1781912"/>
                  </a:lnTo>
                  <a:lnTo>
                    <a:pt x="3792474" y="1812417"/>
                  </a:lnTo>
                  <a:lnTo>
                    <a:pt x="3775964" y="1846834"/>
                  </a:lnTo>
                  <a:lnTo>
                    <a:pt x="3807417" y="1846834"/>
                  </a:lnTo>
                  <a:lnTo>
                    <a:pt x="3818382" y="1845945"/>
                  </a:lnTo>
                  <a:lnTo>
                    <a:pt x="3725799" y="1709420"/>
                  </a:lnTo>
                  <a:lnTo>
                    <a:pt x="3720439" y="1704089"/>
                  </a:lnTo>
                  <a:lnTo>
                    <a:pt x="3713686" y="1701355"/>
                  </a:lnTo>
                  <a:close/>
                </a:path>
                <a:path w="3818890" h="1859279">
                  <a:moveTo>
                    <a:pt x="3782695" y="1810639"/>
                  </a:moveTo>
                  <a:lnTo>
                    <a:pt x="3750143" y="1813273"/>
                  </a:lnTo>
                  <a:lnTo>
                    <a:pt x="3768471" y="1840357"/>
                  </a:lnTo>
                  <a:lnTo>
                    <a:pt x="3782695" y="1810639"/>
                  </a:lnTo>
                  <a:close/>
                </a:path>
                <a:path w="3818890" h="1859279">
                  <a:moveTo>
                    <a:pt x="3788769" y="1810639"/>
                  </a:moveTo>
                  <a:lnTo>
                    <a:pt x="3782695" y="1810639"/>
                  </a:lnTo>
                  <a:lnTo>
                    <a:pt x="3768471" y="1840357"/>
                  </a:lnTo>
                  <a:lnTo>
                    <a:pt x="3779071" y="1840357"/>
                  </a:lnTo>
                  <a:lnTo>
                    <a:pt x="3792474" y="1812417"/>
                  </a:lnTo>
                  <a:lnTo>
                    <a:pt x="3788769" y="1810639"/>
                  </a:lnTo>
                  <a:close/>
                </a:path>
                <a:path w="3818890" h="1859279">
                  <a:moveTo>
                    <a:pt x="16510" y="0"/>
                  </a:moveTo>
                  <a:lnTo>
                    <a:pt x="0" y="34290"/>
                  </a:lnTo>
                  <a:lnTo>
                    <a:pt x="3712410" y="1816326"/>
                  </a:lnTo>
                  <a:lnTo>
                    <a:pt x="3750143" y="1813273"/>
                  </a:lnTo>
                  <a:lnTo>
                    <a:pt x="3728920" y="1781912"/>
                  </a:lnTo>
                  <a:lnTo>
                    <a:pt x="16510" y="0"/>
                  </a:lnTo>
                  <a:close/>
                </a:path>
                <a:path w="3818890" h="1859279">
                  <a:moveTo>
                    <a:pt x="3728920" y="1781912"/>
                  </a:moveTo>
                  <a:lnTo>
                    <a:pt x="3750143" y="1813273"/>
                  </a:lnTo>
                  <a:lnTo>
                    <a:pt x="3782695" y="1810639"/>
                  </a:lnTo>
                  <a:lnTo>
                    <a:pt x="3788769" y="1810639"/>
                  </a:lnTo>
                  <a:lnTo>
                    <a:pt x="3728920" y="1781912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7400" y="2743199"/>
              <a:ext cx="1880616" cy="153162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0822086" y="3460218"/>
            <a:ext cx="425450" cy="1788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050" i="1" spc="-105" dirty="0">
                <a:latin typeface="Trebuchet MS"/>
                <a:cs typeface="Trebuchet MS"/>
              </a:rPr>
              <a:t>shatarat</a:t>
            </a:r>
            <a:endParaRPr sz="10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6761" y="380238"/>
            <a:ext cx="6858000" cy="0"/>
          </a:xfrm>
          <a:custGeom>
            <a:avLst/>
            <a:gdLst/>
            <a:ahLst/>
            <a:cxnLst/>
            <a:rect l="l" t="t" r="r" b="b"/>
            <a:pathLst>
              <a:path w="6858000">
                <a:moveTo>
                  <a:pt x="0" y="0"/>
                </a:moveTo>
                <a:lnTo>
                  <a:pt x="6857998" y="0"/>
                </a:lnTo>
              </a:path>
            </a:pathLst>
          </a:custGeom>
          <a:ln w="38100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556000" y="9037319"/>
            <a:ext cx="6859270" cy="59690"/>
            <a:chOff x="0" y="9037319"/>
            <a:chExt cx="6859270" cy="59690"/>
          </a:xfrm>
        </p:grpSpPr>
        <p:sp>
          <p:nvSpPr>
            <p:cNvPr id="4" name="object 4"/>
            <p:cNvSpPr/>
            <p:nvPr/>
          </p:nvSpPr>
          <p:spPr>
            <a:xfrm>
              <a:off x="761" y="9054845"/>
              <a:ext cx="6858000" cy="0"/>
            </a:xfrm>
            <a:custGeom>
              <a:avLst/>
              <a:gdLst/>
              <a:ahLst/>
              <a:cxnLst/>
              <a:rect l="l" t="t" r="r" b="b"/>
              <a:pathLst>
                <a:path w="6858000">
                  <a:moveTo>
                    <a:pt x="0" y="0"/>
                  </a:moveTo>
                  <a:lnTo>
                    <a:pt x="6857995" y="0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090659"/>
              <a:ext cx="6858000" cy="0"/>
            </a:xfrm>
            <a:custGeom>
              <a:avLst/>
              <a:gdLst/>
              <a:ahLst/>
              <a:cxnLst/>
              <a:rect l="l" t="t" r="r" b="b"/>
              <a:pathLst>
                <a:path w="6858000">
                  <a:moveTo>
                    <a:pt x="0" y="0"/>
                  </a:moveTo>
                  <a:lnTo>
                    <a:pt x="6857995" y="0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3556000" y="0"/>
            <a:ext cx="6858000" cy="304800"/>
            <a:chOff x="0" y="0"/>
            <a:chExt cx="6858000" cy="304800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6858000" cy="304800"/>
            </a:xfrm>
            <a:custGeom>
              <a:avLst/>
              <a:gdLst/>
              <a:ahLst/>
              <a:cxnLst/>
              <a:rect l="l" t="t" r="r" b="b"/>
              <a:pathLst>
                <a:path w="6858000" h="304800">
                  <a:moveTo>
                    <a:pt x="0" y="0"/>
                  </a:moveTo>
                  <a:lnTo>
                    <a:pt x="0" y="304800"/>
                  </a:lnTo>
                  <a:lnTo>
                    <a:pt x="6858000" y="304800"/>
                  </a:lnTo>
                  <a:lnTo>
                    <a:pt x="6858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222504"/>
              <a:ext cx="6858000" cy="12700"/>
            </a:xfrm>
            <a:custGeom>
              <a:avLst/>
              <a:gdLst/>
              <a:ahLst/>
              <a:cxnLst/>
              <a:rect l="l" t="t" r="r" b="b"/>
              <a:pathLst>
                <a:path w="6858000" h="12700">
                  <a:moveTo>
                    <a:pt x="6857998" y="12192"/>
                  </a:moveTo>
                  <a:lnTo>
                    <a:pt x="6857998" y="0"/>
                  </a:lnTo>
                  <a:lnTo>
                    <a:pt x="0" y="0"/>
                  </a:lnTo>
                  <a:lnTo>
                    <a:pt x="0" y="12192"/>
                  </a:lnTo>
                  <a:lnTo>
                    <a:pt x="6857998" y="12192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9271000" y="438912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39" h="548640">
                <a:moveTo>
                  <a:pt x="0" y="274320"/>
                </a:moveTo>
                <a:lnTo>
                  <a:pt x="4419" y="323596"/>
                </a:lnTo>
                <a:lnTo>
                  <a:pt x="17157" y="370078"/>
                </a:lnTo>
                <a:lnTo>
                  <a:pt x="37452" y="412750"/>
                </a:lnTo>
                <a:lnTo>
                  <a:pt x="64515" y="451104"/>
                </a:lnTo>
                <a:lnTo>
                  <a:pt x="97574" y="484124"/>
                </a:lnTo>
                <a:lnTo>
                  <a:pt x="135864" y="511175"/>
                </a:lnTo>
                <a:lnTo>
                  <a:pt x="178600" y="531495"/>
                </a:lnTo>
                <a:lnTo>
                  <a:pt x="225005" y="544195"/>
                </a:lnTo>
                <a:lnTo>
                  <a:pt x="274319" y="548640"/>
                </a:lnTo>
                <a:lnTo>
                  <a:pt x="323634" y="544195"/>
                </a:lnTo>
                <a:lnTo>
                  <a:pt x="370039" y="531495"/>
                </a:lnTo>
                <a:lnTo>
                  <a:pt x="412775" y="511175"/>
                </a:lnTo>
                <a:lnTo>
                  <a:pt x="451053" y="484124"/>
                </a:lnTo>
                <a:lnTo>
                  <a:pt x="484123" y="451104"/>
                </a:lnTo>
                <a:lnTo>
                  <a:pt x="511187" y="412750"/>
                </a:lnTo>
                <a:lnTo>
                  <a:pt x="531482" y="370078"/>
                </a:lnTo>
                <a:lnTo>
                  <a:pt x="544220" y="323596"/>
                </a:lnTo>
                <a:lnTo>
                  <a:pt x="548640" y="274320"/>
                </a:lnTo>
                <a:lnTo>
                  <a:pt x="544220" y="225044"/>
                </a:lnTo>
                <a:lnTo>
                  <a:pt x="531482" y="178562"/>
                </a:lnTo>
                <a:lnTo>
                  <a:pt x="511187" y="135890"/>
                </a:lnTo>
                <a:lnTo>
                  <a:pt x="484123" y="97536"/>
                </a:lnTo>
                <a:lnTo>
                  <a:pt x="451053" y="64516"/>
                </a:lnTo>
                <a:lnTo>
                  <a:pt x="412775" y="37465"/>
                </a:lnTo>
                <a:lnTo>
                  <a:pt x="370039" y="17145"/>
                </a:lnTo>
                <a:lnTo>
                  <a:pt x="323634" y="4445"/>
                </a:lnTo>
                <a:lnTo>
                  <a:pt x="274319" y="0"/>
                </a:lnTo>
                <a:lnTo>
                  <a:pt x="225005" y="4445"/>
                </a:lnTo>
                <a:lnTo>
                  <a:pt x="178600" y="17145"/>
                </a:lnTo>
                <a:lnTo>
                  <a:pt x="135864" y="37465"/>
                </a:lnTo>
                <a:lnTo>
                  <a:pt x="97574" y="64516"/>
                </a:lnTo>
                <a:lnTo>
                  <a:pt x="64515" y="97536"/>
                </a:lnTo>
                <a:lnTo>
                  <a:pt x="37452" y="135890"/>
                </a:lnTo>
                <a:lnTo>
                  <a:pt x="17157" y="178562"/>
                </a:lnTo>
                <a:lnTo>
                  <a:pt x="4419" y="225044"/>
                </a:lnTo>
                <a:lnTo>
                  <a:pt x="0" y="274320"/>
                </a:lnTo>
                <a:close/>
              </a:path>
            </a:pathLst>
          </a:custGeom>
          <a:solidFill>
            <a:srgbClr val="FC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49787" y="1011566"/>
            <a:ext cx="3060192" cy="744776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3200" y="858010"/>
            <a:ext cx="7045681" cy="56189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72269" y="304801"/>
            <a:ext cx="4731271" cy="309059"/>
          </a:xfrm>
          <a:prstGeom prst="rect">
            <a:avLst/>
          </a:prstGeom>
          <a:ln w="12192">
            <a:solidFill>
              <a:srgbClr val="6FAC46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1440">
              <a:spcBef>
                <a:spcPts val="250"/>
              </a:spcBef>
            </a:pPr>
            <a:r>
              <a:rPr b="1" dirty="0">
                <a:latin typeface="Calibri"/>
                <a:cs typeface="Calibri"/>
              </a:rPr>
              <a:t>Injury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to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the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medial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collateral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ligaments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0289" y="3657599"/>
            <a:ext cx="1312318" cy="311624"/>
          </a:xfrm>
          <a:prstGeom prst="rect">
            <a:avLst/>
          </a:prstGeom>
          <a:solidFill>
            <a:srgbClr val="FFFFFF"/>
          </a:solidFill>
          <a:ln w="12192">
            <a:solidFill>
              <a:srgbClr val="6FAC46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spcBef>
                <a:spcPts val="270"/>
              </a:spcBef>
            </a:pPr>
            <a:r>
              <a:rPr spc="-15" dirty="0">
                <a:latin typeface="Calibri"/>
                <a:cs typeface="Calibri"/>
              </a:rPr>
              <a:t>Read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only</a:t>
            </a:r>
            <a:endParaRPr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9277" y="3657599"/>
            <a:ext cx="1312318" cy="311624"/>
          </a:xfrm>
          <a:prstGeom prst="rect">
            <a:avLst/>
          </a:prstGeom>
          <a:solidFill>
            <a:srgbClr val="FFFFFF"/>
          </a:solidFill>
          <a:ln w="12192">
            <a:solidFill>
              <a:srgbClr val="6FAC46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spcBef>
                <a:spcPts val="270"/>
              </a:spcBef>
            </a:pPr>
            <a:r>
              <a:rPr spc="-15" dirty="0">
                <a:latin typeface="Calibri"/>
                <a:cs typeface="Calibri"/>
              </a:rPr>
              <a:t>Read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only</a:t>
            </a:r>
            <a:endParaRPr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60917" y="3352799"/>
            <a:ext cx="1312318" cy="311624"/>
          </a:xfrm>
          <a:prstGeom prst="rect">
            <a:avLst/>
          </a:prstGeom>
          <a:solidFill>
            <a:srgbClr val="FFFFFF"/>
          </a:solidFill>
          <a:ln w="12192">
            <a:solidFill>
              <a:srgbClr val="6FAC46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>
              <a:spcBef>
                <a:spcPts val="270"/>
              </a:spcBef>
            </a:pPr>
            <a:r>
              <a:rPr spc="-15" dirty="0">
                <a:latin typeface="Calibri"/>
                <a:cs typeface="Calibri"/>
              </a:rPr>
              <a:t>Read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only</a:t>
            </a:r>
            <a:endParaRPr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30547" y="393569"/>
            <a:ext cx="67074" cy="7490007"/>
            <a:chOff x="47244" y="0"/>
            <a:chExt cx="59690" cy="6859270"/>
          </a:xfrm>
        </p:grpSpPr>
        <p:sp>
          <p:nvSpPr>
            <p:cNvPr id="3" name="object 3"/>
            <p:cNvSpPr/>
            <p:nvPr/>
          </p:nvSpPr>
          <p:spPr>
            <a:xfrm>
              <a:off x="89153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357493" y="-1"/>
            <a:ext cx="342507" cy="7488621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19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394200" y="0"/>
            <a:ext cx="8305800" cy="7239000"/>
            <a:chOff x="1752600" y="0"/>
            <a:chExt cx="7391400" cy="6629400"/>
          </a:xfrm>
        </p:grpSpPr>
        <p:sp>
          <p:nvSpPr>
            <p:cNvPr id="9" name="object 9"/>
            <p:cNvSpPr/>
            <p:nvPr/>
          </p:nvSpPr>
          <p:spPr>
            <a:xfrm>
              <a:off x="8156447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44" y="4419"/>
                  </a:lnTo>
                  <a:lnTo>
                    <a:pt x="178561" y="17157"/>
                  </a:lnTo>
                  <a:lnTo>
                    <a:pt x="135890" y="37452"/>
                  </a:lnTo>
                  <a:lnTo>
                    <a:pt x="97535" y="64515"/>
                  </a:lnTo>
                  <a:lnTo>
                    <a:pt x="64516" y="97574"/>
                  </a:lnTo>
                  <a:lnTo>
                    <a:pt x="37465" y="135864"/>
                  </a:lnTo>
                  <a:lnTo>
                    <a:pt x="17145" y="178600"/>
                  </a:lnTo>
                  <a:lnTo>
                    <a:pt x="4445" y="225005"/>
                  </a:lnTo>
                  <a:lnTo>
                    <a:pt x="0" y="274319"/>
                  </a:lnTo>
                  <a:lnTo>
                    <a:pt x="4445" y="323634"/>
                  </a:lnTo>
                  <a:lnTo>
                    <a:pt x="17145" y="370039"/>
                  </a:lnTo>
                  <a:lnTo>
                    <a:pt x="37465" y="412775"/>
                  </a:lnTo>
                  <a:lnTo>
                    <a:pt x="64516" y="451053"/>
                  </a:lnTo>
                  <a:lnTo>
                    <a:pt x="97535" y="484123"/>
                  </a:lnTo>
                  <a:lnTo>
                    <a:pt x="135890" y="511187"/>
                  </a:lnTo>
                  <a:lnTo>
                    <a:pt x="178561" y="531482"/>
                  </a:lnTo>
                  <a:lnTo>
                    <a:pt x="225044" y="544220"/>
                  </a:lnTo>
                  <a:lnTo>
                    <a:pt x="274320" y="548640"/>
                  </a:lnTo>
                  <a:lnTo>
                    <a:pt x="323596" y="544220"/>
                  </a:lnTo>
                  <a:lnTo>
                    <a:pt x="370077" y="531482"/>
                  </a:lnTo>
                  <a:lnTo>
                    <a:pt x="412750" y="511187"/>
                  </a:lnTo>
                  <a:lnTo>
                    <a:pt x="451103" y="484123"/>
                  </a:lnTo>
                  <a:lnTo>
                    <a:pt x="484124" y="451053"/>
                  </a:lnTo>
                  <a:lnTo>
                    <a:pt x="511175" y="412775"/>
                  </a:lnTo>
                  <a:lnTo>
                    <a:pt x="531495" y="370039"/>
                  </a:lnTo>
                  <a:lnTo>
                    <a:pt x="544195" y="323634"/>
                  </a:lnTo>
                  <a:lnTo>
                    <a:pt x="548640" y="274319"/>
                  </a:lnTo>
                  <a:lnTo>
                    <a:pt x="544195" y="225005"/>
                  </a:lnTo>
                  <a:lnTo>
                    <a:pt x="531495" y="178600"/>
                  </a:lnTo>
                  <a:lnTo>
                    <a:pt x="511175" y="135864"/>
                  </a:lnTo>
                  <a:lnTo>
                    <a:pt x="484124" y="97574"/>
                  </a:lnTo>
                  <a:lnTo>
                    <a:pt x="451103" y="64515"/>
                  </a:lnTo>
                  <a:lnTo>
                    <a:pt x="412750" y="37452"/>
                  </a:lnTo>
                  <a:lnTo>
                    <a:pt x="370077" y="17157"/>
                  </a:lnTo>
                  <a:lnTo>
                    <a:pt x="323596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600" y="0"/>
              <a:ext cx="7391400" cy="66294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279002" y="41908"/>
            <a:ext cx="271152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dirty="0">
                <a:latin typeface="Calibri"/>
                <a:cs typeface="Calibri"/>
              </a:rPr>
              <a:t>po</a:t>
            </a:r>
            <a:endParaRPr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749457" y="-1"/>
            <a:ext cx="7906921" cy="1065741"/>
            <a:chOff x="63944" y="0"/>
            <a:chExt cx="7036434" cy="975994"/>
          </a:xfrm>
        </p:grpSpPr>
        <p:sp>
          <p:nvSpPr>
            <p:cNvPr id="13" name="object 13"/>
            <p:cNvSpPr/>
            <p:nvPr/>
          </p:nvSpPr>
          <p:spPr>
            <a:xfrm>
              <a:off x="76961" y="762"/>
              <a:ext cx="7010400" cy="949960"/>
            </a:xfrm>
            <a:custGeom>
              <a:avLst/>
              <a:gdLst/>
              <a:ahLst/>
              <a:cxnLst/>
              <a:rect l="l" t="t" r="r" b="b"/>
              <a:pathLst>
                <a:path w="7010400" h="949960">
                  <a:moveTo>
                    <a:pt x="7010400" y="0"/>
                  </a:moveTo>
                  <a:lnTo>
                    <a:pt x="0" y="0"/>
                  </a:lnTo>
                  <a:lnTo>
                    <a:pt x="0" y="949452"/>
                  </a:lnTo>
                  <a:lnTo>
                    <a:pt x="7010400" y="949452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961" y="762"/>
              <a:ext cx="7010400" cy="949960"/>
            </a:xfrm>
            <a:custGeom>
              <a:avLst/>
              <a:gdLst/>
              <a:ahLst/>
              <a:cxnLst/>
              <a:rect l="l" t="t" r="r" b="b"/>
              <a:pathLst>
                <a:path w="7010400" h="949960">
                  <a:moveTo>
                    <a:pt x="0" y="949452"/>
                  </a:moveTo>
                  <a:lnTo>
                    <a:pt x="7010400" y="949452"/>
                  </a:lnTo>
                  <a:lnTo>
                    <a:pt x="7010400" y="0"/>
                  </a:lnTo>
                  <a:lnTo>
                    <a:pt x="0" y="0"/>
                  </a:lnTo>
                  <a:lnTo>
                    <a:pt x="0" y="949452"/>
                  </a:lnTo>
                  <a:close/>
                </a:path>
              </a:pathLst>
            </a:custGeom>
            <a:ln w="2590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57227" y="2794"/>
            <a:ext cx="718908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0010" indent="-273050">
              <a:spcBef>
                <a:spcPts val="100"/>
              </a:spcBef>
              <a:buSzPct val="95833"/>
              <a:buFont typeface="Wingdings"/>
              <a:buChar char=""/>
              <a:tabLst>
                <a:tab pos="135064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</a:t>
            </a:r>
            <a:r>
              <a:rPr sz="2400" b="1" spc="-15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e obl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spc="-5" dirty="0">
                <a:latin typeface="Times New Roman"/>
                <a:cs typeface="Times New Roman"/>
              </a:rPr>
              <a:t>que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po</a:t>
            </a:r>
            <a:r>
              <a:rPr sz="2400" b="1" spc="-15" dirty="0">
                <a:latin typeface="Times New Roman"/>
                <a:cs typeface="Times New Roman"/>
              </a:rPr>
              <a:t>p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teal</a:t>
            </a:r>
            <a:r>
              <a:rPr sz="2400" b="1" spc="-1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10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gam</a:t>
            </a:r>
            <a:r>
              <a:rPr sz="2400" b="1" spc="-10" dirty="0">
                <a:latin typeface="Times New Roman"/>
                <a:cs typeface="Times New Roman"/>
              </a:rPr>
              <a:t>e</a:t>
            </a:r>
            <a:r>
              <a:rPr sz="2400" b="1" spc="-5" dirty="0">
                <a:latin typeface="Times New Roman"/>
                <a:cs typeface="Times New Roman"/>
              </a:rPr>
              <a:t>nt</a:t>
            </a:r>
            <a:endParaRPr sz="2400">
              <a:latin typeface="Times New Roman"/>
              <a:cs typeface="Times New Roman"/>
            </a:endParaRPr>
          </a:p>
          <a:p>
            <a:pPr algn="ctr">
              <a:spcBef>
                <a:spcPts val="25"/>
              </a:spcBef>
            </a:pP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nd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no</a:t>
            </a:r>
            <a:r>
              <a:rPr spc="5"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exp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nsion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ved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from</a:t>
            </a:r>
            <a:r>
              <a:rPr spc="-1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e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i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10" dirty="0">
                <a:latin typeface="Times New Roman"/>
                <a:cs typeface="Times New Roman"/>
              </a:rPr>
              <a:t>e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15" dirty="0">
                <a:latin typeface="Times New Roman"/>
                <a:cs typeface="Times New Roman"/>
              </a:rPr>
              <a:t>br</a:t>
            </a:r>
            <a:r>
              <a:rPr spc="-10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no</a:t>
            </a:r>
            <a:r>
              <a:rPr spc="-25" dirty="0">
                <a:latin typeface="Times New Roman"/>
                <a:cs typeface="Times New Roman"/>
              </a:rPr>
              <a:t>s</a:t>
            </a:r>
            <a:r>
              <a:rPr spc="-15" dirty="0">
                <a:latin typeface="Times New Roman"/>
                <a:cs typeface="Times New Roman"/>
              </a:rPr>
              <a:t>u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m</a:t>
            </a:r>
            <a:r>
              <a:rPr spc="-15" dirty="0">
                <a:latin typeface="Times New Roman"/>
                <a:cs typeface="Times New Roman"/>
              </a:rPr>
              <a:t>u</a:t>
            </a:r>
            <a:r>
              <a:rPr spc="-25" dirty="0">
                <a:latin typeface="Times New Roman"/>
                <a:cs typeface="Times New Roman"/>
              </a:rPr>
              <a:t>s</a:t>
            </a:r>
            <a:r>
              <a:rPr spc="-10" dirty="0">
                <a:latin typeface="Times New Roman"/>
                <a:cs typeface="Times New Roman"/>
              </a:rPr>
              <a:t>cle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Times New Roman"/>
                <a:cs typeface="Times New Roman"/>
              </a:rPr>
              <a:t>It </a:t>
            </a:r>
            <a:r>
              <a:rPr spc="-15" dirty="0">
                <a:latin typeface="Times New Roman"/>
                <a:cs typeface="Times New Roman"/>
              </a:rPr>
              <a:t>s</a:t>
            </a:r>
            <a:r>
              <a:rPr dirty="0">
                <a:latin typeface="Times New Roman"/>
                <a:cs typeface="Times New Roman"/>
              </a:rPr>
              <a:t>tr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ngth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spc="-5" dirty="0">
                <a:latin typeface="Times New Roman"/>
                <a:cs typeface="Times New Roman"/>
              </a:rPr>
              <a:t>ns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poster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or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aspect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psule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160481" y="978409"/>
            <a:ext cx="371763" cy="361257"/>
            <a:chOff x="3645408" y="978408"/>
            <a:chExt cx="330835" cy="330835"/>
          </a:xfrm>
        </p:grpSpPr>
        <p:sp>
          <p:nvSpPr>
            <p:cNvPr id="17" name="object 17"/>
            <p:cNvSpPr/>
            <p:nvPr/>
          </p:nvSpPr>
          <p:spPr>
            <a:xfrm>
              <a:off x="3658362" y="99136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228600" y="0"/>
                  </a:moveTo>
                  <a:lnTo>
                    <a:pt x="76200" y="0"/>
                  </a:lnTo>
                  <a:lnTo>
                    <a:pt x="76200" y="152400"/>
                  </a:lnTo>
                  <a:lnTo>
                    <a:pt x="0" y="152400"/>
                  </a:lnTo>
                  <a:lnTo>
                    <a:pt x="152400" y="304800"/>
                  </a:lnTo>
                  <a:lnTo>
                    <a:pt x="30480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658362" y="99136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152400"/>
                  </a:moveTo>
                  <a:lnTo>
                    <a:pt x="76200" y="152400"/>
                  </a:lnTo>
                  <a:lnTo>
                    <a:pt x="76200" y="0"/>
                  </a:lnTo>
                  <a:lnTo>
                    <a:pt x="228600" y="0"/>
                  </a:lnTo>
                  <a:lnTo>
                    <a:pt x="228600" y="152400"/>
                  </a:lnTo>
                  <a:lnTo>
                    <a:pt x="304800" y="152400"/>
                  </a:lnTo>
                  <a:lnTo>
                    <a:pt x="152400" y="304800"/>
                  </a:lnTo>
                  <a:lnTo>
                    <a:pt x="0" y="152400"/>
                  </a:lnTo>
                  <a:close/>
                </a:path>
              </a:pathLst>
            </a:custGeom>
            <a:ln w="25908">
              <a:solidFill>
                <a:srgbClr val="4AAC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16730" y="27505"/>
            <a:ext cx="59690" cy="6859270"/>
            <a:chOff x="47244" y="0"/>
            <a:chExt cx="59690" cy="6859270"/>
          </a:xfrm>
        </p:grpSpPr>
        <p:sp>
          <p:nvSpPr>
            <p:cNvPr id="3" name="object 3"/>
            <p:cNvSpPr/>
            <p:nvPr/>
          </p:nvSpPr>
          <p:spPr>
            <a:xfrm>
              <a:off x="89153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395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19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96540" y="1051379"/>
            <a:ext cx="6188958" cy="566775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020133" y="776298"/>
            <a:ext cx="4137004" cy="452755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15875" rIns="0" bIns="0" rtlCol="0">
            <a:spAutoFit/>
          </a:bodyPr>
          <a:lstStyle/>
          <a:p>
            <a:pPr marR="20320" algn="ctr">
              <a:spcBef>
                <a:spcPts val="125"/>
              </a:spcBef>
            </a:pPr>
            <a:r>
              <a:rPr sz="1400" b="1" spc="-5" dirty="0">
                <a:solidFill>
                  <a:srgbClr val="6E2E9F"/>
                </a:solidFill>
                <a:latin typeface="Times New Roman"/>
                <a:cs typeface="Times New Roman"/>
              </a:rPr>
              <a:t>B-</a:t>
            </a:r>
            <a:endParaRPr sz="1400">
              <a:latin typeface="Times New Roman"/>
              <a:cs typeface="Times New Roman"/>
            </a:endParaRPr>
          </a:p>
          <a:p>
            <a:pPr marR="53340" algn="ctr"/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I</a:t>
            </a:r>
            <a:r>
              <a:rPr sz="1400" b="1" spc="-70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n</a:t>
            </a:r>
            <a:r>
              <a:rPr sz="1400" b="1" spc="-80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t</a:t>
            </a:r>
            <a:r>
              <a:rPr sz="1400" b="1" spc="-75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r</a:t>
            </a:r>
            <a:r>
              <a:rPr sz="1400" b="1" spc="-75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a</a:t>
            </a:r>
            <a:r>
              <a:rPr sz="1400" b="1" spc="-70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c</a:t>
            </a:r>
            <a:r>
              <a:rPr sz="1400" b="1" spc="-75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a</a:t>
            </a:r>
            <a:r>
              <a:rPr sz="1400" b="1" spc="-70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p</a:t>
            </a:r>
            <a:r>
              <a:rPr sz="1400" b="1" spc="-80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s</a:t>
            </a:r>
            <a:r>
              <a:rPr sz="1400" b="1" spc="-85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u</a:t>
            </a:r>
            <a:r>
              <a:rPr sz="1400" b="1" spc="-80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l</a:t>
            </a:r>
            <a:r>
              <a:rPr sz="1400" b="1" spc="-85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a</a:t>
            </a:r>
            <a:r>
              <a:rPr sz="1400" b="1" spc="-85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32350" y="1206066"/>
            <a:ext cx="1330736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L</a:t>
            </a:r>
            <a:r>
              <a:rPr sz="1400" b="1" spc="-80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i</a:t>
            </a:r>
            <a:r>
              <a:rPr sz="1400" b="1" spc="-70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g</a:t>
            </a:r>
            <a:r>
              <a:rPr sz="1400" b="1" spc="-70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a</a:t>
            </a:r>
            <a:r>
              <a:rPr sz="1400" b="1" spc="-85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m</a:t>
            </a:r>
            <a:r>
              <a:rPr sz="1400" b="1" spc="-95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e</a:t>
            </a:r>
            <a:r>
              <a:rPr sz="1400" b="1" spc="-75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n</a:t>
            </a:r>
            <a:r>
              <a:rPr sz="1400" b="1" spc="-90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t</a:t>
            </a:r>
            <a:r>
              <a:rPr sz="1400" b="1" spc="-90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6E2E9F"/>
                </a:solidFill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75000" y="1442285"/>
            <a:ext cx="3677337" cy="230886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709930" marR="702310" algn="ctr">
              <a:spcBef>
                <a:spcPts val="270"/>
              </a:spcBef>
            </a:pPr>
            <a:r>
              <a:rPr sz="2400" b="1" spc="-15" dirty="0">
                <a:solidFill>
                  <a:srgbClr val="006EC0"/>
                </a:solidFill>
                <a:latin typeface="Times New Roman"/>
                <a:cs typeface="Times New Roman"/>
              </a:rPr>
              <a:t>The</a:t>
            </a:r>
            <a:r>
              <a:rPr sz="2400" b="1" spc="-70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EC0"/>
                </a:solidFill>
                <a:latin typeface="Times New Roman"/>
                <a:cs typeface="Times New Roman"/>
              </a:rPr>
              <a:t>cruciate </a:t>
            </a:r>
            <a:r>
              <a:rPr sz="2400" b="1" spc="-58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6EC0"/>
                </a:solidFill>
                <a:latin typeface="Times New Roman"/>
                <a:cs typeface="Times New Roman"/>
              </a:rPr>
              <a:t>ligaments</a:t>
            </a:r>
            <a:endParaRPr sz="2400">
              <a:latin typeface="Times New Roman"/>
              <a:cs typeface="Times New Roman"/>
            </a:endParaRPr>
          </a:p>
          <a:p>
            <a:pPr marL="187325" marR="177800" indent="1905" algn="ctr">
              <a:tabLst>
                <a:tab pos="1538605" algn="l"/>
              </a:tabLst>
            </a:pPr>
            <a:r>
              <a:rPr sz="2400" dirty="0">
                <a:latin typeface="Times New Roman"/>
                <a:cs typeface="Times New Roman"/>
              </a:rPr>
              <a:t>They are </a:t>
            </a:r>
            <a:r>
              <a:rPr sz="2400" spc="-15" dirty="0">
                <a:latin typeface="Times New Roman"/>
                <a:cs typeface="Times New Roman"/>
              </a:rPr>
              <a:t>named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anterior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posterior,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according	to their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bial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ac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spc="-5" dirty="0">
                <a:latin typeface="Times New Roman"/>
                <a:cs typeface="Times New Roman"/>
              </a:rPr>
              <a:t>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6599" y="4662496"/>
            <a:ext cx="5056338" cy="869469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501015" marR="480059" algn="ctr">
              <a:spcBef>
                <a:spcPts val="300"/>
              </a:spcBef>
            </a:pPr>
            <a:r>
              <a:rPr sz="1600" b="1" spc="-5" dirty="0">
                <a:latin typeface="Times New Roman"/>
                <a:cs typeface="Times New Roman"/>
              </a:rPr>
              <a:t>The cruciate ligaments </a:t>
            </a:r>
            <a:r>
              <a:rPr dirty="0">
                <a:latin typeface="Times New Roman"/>
                <a:cs typeface="Times New Roman"/>
              </a:rPr>
              <a:t>are </a:t>
            </a:r>
            <a:r>
              <a:rPr b="1" spc="-15" dirty="0">
                <a:latin typeface="Times New Roman"/>
                <a:cs typeface="Times New Roman"/>
              </a:rPr>
              <a:t>the </a:t>
            </a:r>
            <a:r>
              <a:rPr b="1" spc="-20" dirty="0">
                <a:latin typeface="Times New Roman"/>
                <a:cs typeface="Times New Roman"/>
              </a:rPr>
              <a:t>main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bond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between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b="1" spc="-25" dirty="0">
                <a:latin typeface="Times New Roman"/>
                <a:cs typeface="Times New Roman"/>
              </a:rPr>
              <a:t>femur </a:t>
            </a:r>
            <a:r>
              <a:rPr b="1" spc="-15" dirty="0">
                <a:latin typeface="Times New Roman"/>
                <a:cs typeface="Times New Roman"/>
              </a:rPr>
              <a:t>and the </a:t>
            </a:r>
            <a:r>
              <a:rPr b="1"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tibia </a:t>
            </a:r>
            <a:r>
              <a:rPr spc="-5" dirty="0">
                <a:latin typeface="Times New Roman"/>
                <a:cs typeface="Times New Roman"/>
              </a:rPr>
              <a:t>during the</a:t>
            </a:r>
            <a:r>
              <a:rPr dirty="0">
                <a:latin typeface="Times New Roman"/>
                <a:cs typeface="Times New Roman"/>
              </a:rPr>
              <a:t> joint's range of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movement.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659915" y="3627087"/>
            <a:ext cx="65272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i="1" spc="-160" dirty="0">
                <a:latin typeface="Trebuchet MS"/>
                <a:cs typeface="Trebuchet MS"/>
              </a:rPr>
              <a:t>shatarat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15228" y="0"/>
            <a:ext cx="9184770" cy="6857998"/>
            <a:chOff x="-40772" y="0"/>
            <a:chExt cx="9184770" cy="685799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0243" y="0"/>
              <a:ext cx="4143755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-40772" y="1219961"/>
              <a:ext cx="4896363" cy="4418839"/>
            </a:xfrm>
            <a:custGeom>
              <a:avLst/>
              <a:gdLst/>
              <a:ahLst/>
              <a:cxnLst/>
              <a:rect l="l" t="t" r="r" b="b"/>
              <a:pathLst>
                <a:path w="4372610" h="3866515">
                  <a:moveTo>
                    <a:pt x="0" y="3866388"/>
                  </a:moveTo>
                  <a:lnTo>
                    <a:pt x="4372356" y="3866388"/>
                  </a:lnTo>
                  <a:lnTo>
                    <a:pt x="4372356" y="0"/>
                  </a:lnTo>
                  <a:lnTo>
                    <a:pt x="0" y="0"/>
                  </a:lnTo>
                  <a:lnTo>
                    <a:pt x="0" y="3866388"/>
                  </a:lnTo>
                  <a:close/>
                </a:path>
              </a:pathLst>
            </a:custGeom>
            <a:ln w="2590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145658" y="1207948"/>
            <a:ext cx="3383714" cy="3597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500" b="1" spc="-10" dirty="0">
                <a:solidFill>
                  <a:srgbClr val="265F92"/>
                </a:solidFill>
              </a:rPr>
              <a:t>Anterior</a:t>
            </a:r>
            <a:r>
              <a:rPr sz="2500" b="1" spc="-65" dirty="0">
                <a:solidFill>
                  <a:srgbClr val="265F92"/>
                </a:solidFill>
              </a:rPr>
              <a:t> </a:t>
            </a:r>
            <a:r>
              <a:rPr sz="2500" b="1" spc="-15" dirty="0">
                <a:solidFill>
                  <a:srgbClr val="265F92"/>
                </a:solidFill>
              </a:rPr>
              <a:t>Cruciate</a:t>
            </a:r>
            <a:r>
              <a:rPr sz="2500" b="1" spc="-55" dirty="0">
                <a:solidFill>
                  <a:srgbClr val="265F92"/>
                </a:solidFill>
              </a:rPr>
              <a:t> </a:t>
            </a:r>
            <a:r>
              <a:rPr sz="2500" b="1" spc="-15" dirty="0">
                <a:solidFill>
                  <a:srgbClr val="265F92"/>
                </a:solidFill>
              </a:rPr>
              <a:t>Ligament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idx="1"/>
          </p:nvPr>
        </p:nvSpPr>
        <p:spPr>
          <a:xfrm>
            <a:off x="3610924" y="2806700"/>
            <a:ext cx="4663318" cy="25073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 algn="ctr">
              <a:lnSpc>
                <a:spcPts val="2175"/>
              </a:lnSpc>
              <a:spcBef>
                <a:spcPts val="100"/>
              </a:spcBef>
              <a:buNone/>
            </a:pPr>
            <a:r>
              <a:rPr sz="2000" b="1" i="1" u="sng" spc="55" dirty="0">
                <a:solidFill>
                  <a:srgbClr val="001F5F"/>
                </a:solidFill>
                <a:latin typeface="Times New Roman"/>
                <a:cs typeface="Times New Roman"/>
              </a:rPr>
              <a:t>surface</a:t>
            </a:r>
            <a:r>
              <a:rPr sz="20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 of the </a:t>
            </a:r>
            <a:r>
              <a:rPr sz="2000" b="1" i="1" u="sng" spc="55" dirty="0">
                <a:solidFill>
                  <a:srgbClr val="001F5F"/>
                </a:solidFill>
                <a:latin typeface="Times New Roman"/>
                <a:cs typeface="Times New Roman"/>
              </a:rPr>
              <a:t>lateral</a:t>
            </a:r>
            <a:r>
              <a:rPr sz="20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 femoral condyle</a:t>
            </a:r>
          </a:p>
          <a:p>
            <a:pPr marL="12700" marR="5080" indent="716280">
              <a:lnSpc>
                <a:spcPts val="3300"/>
              </a:lnSpc>
              <a:spcBef>
                <a:spcPts val="235"/>
              </a:spcBef>
              <a:buSzPct val="94444"/>
              <a:buFont typeface="Wingdings"/>
              <a:buChar char=""/>
              <a:tabLst>
                <a:tab pos="911860" algn="l"/>
              </a:tabLst>
            </a:pPr>
            <a:r>
              <a:rPr sz="20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Prevents </a:t>
            </a:r>
            <a:r>
              <a:rPr sz="30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posterior</a:t>
            </a:r>
            <a:r>
              <a:rPr sz="20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  </a:t>
            </a:r>
            <a:r>
              <a:rPr sz="30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displacement</a:t>
            </a:r>
            <a:r>
              <a:rPr sz="20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 of the femur on the</a:t>
            </a:r>
          </a:p>
          <a:p>
            <a:pPr marL="0" indent="0" algn="ctr">
              <a:spcBef>
                <a:spcPts val="710"/>
              </a:spcBef>
              <a:buNone/>
            </a:pPr>
            <a:r>
              <a:rPr sz="20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tibia.With</a:t>
            </a:r>
          </a:p>
          <a:p>
            <a:pPr marL="0" marR="59055" indent="0" algn="ctr">
              <a:lnSpc>
                <a:spcPct val="103899"/>
              </a:lnSpc>
              <a:spcBef>
                <a:spcPts val="240"/>
              </a:spcBef>
              <a:buNone/>
            </a:pPr>
            <a:r>
              <a:rPr sz="20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the knee joint flexed, the anterior cruciate  ligament prevents the tibia from being  </a:t>
            </a:r>
            <a:r>
              <a:rPr sz="22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pulled anteriorly</a:t>
            </a:r>
            <a:r>
              <a:rPr sz="20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5942583" y="1774317"/>
            <a:ext cx="2148840" cy="32384"/>
          </a:xfrm>
          <a:custGeom>
            <a:avLst/>
            <a:gdLst/>
            <a:ahLst/>
            <a:cxnLst/>
            <a:rect l="l" t="t" r="r" b="b"/>
            <a:pathLst>
              <a:path w="2148840" h="32385">
                <a:moveTo>
                  <a:pt x="2148840" y="0"/>
                </a:moveTo>
                <a:lnTo>
                  <a:pt x="0" y="0"/>
                </a:lnTo>
                <a:lnTo>
                  <a:pt x="0" y="32004"/>
                </a:lnTo>
                <a:lnTo>
                  <a:pt x="2148840" y="32004"/>
                </a:lnTo>
                <a:lnTo>
                  <a:pt x="214884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46804" y="1530477"/>
            <a:ext cx="3970020" cy="115697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94945" marR="5080" indent="-194945">
              <a:lnSpc>
                <a:spcPts val="2300"/>
              </a:lnSpc>
              <a:spcBef>
                <a:spcPts val="6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Is</a:t>
            </a:r>
            <a:r>
              <a:rPr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attached</a:t>
            </a:r>
            <a:r>
              <a:rPr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to the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anterior</a:t>
            </a:r>
            <a:r>
              <a:rPr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intercondylar </a:t>
            </a:r>
            <a:r>
              <a:rPr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area</a:t>
            </a:r>
            <a:r>
              <a:rPr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tibia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sz="2000" b="1" i="1" spc="-65" dirty="0">
                <a:solidFill>
                  <a:srgbClr val="001F5F"/>
                </a:solidFill>
                <a:latin typeface="Times New Roman"/>
                <a:cs typeface="Times New Roman"/>
              </a:rPr>
              <a:t>passes</a:t>
            </a:r>
            <a:r>
              <a:rPr sz="2000" b="1" i="1" spc="3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upward,</a:t>
            </a:r>
            <a:endParaRPr sz="2000" dirty="0">
              <a:latin typeface="Times New Roman"/>
              <a:cs typeface="Times New Roman"/>
            </a:endParaRPr>
          </a:p>
          <a:p>
            <a:pPr marR="1270" algn="ctr">
              <a:lnSpc>
                <a:spcPts val="2045"/>
              </a:lnSpc>
            </a:pP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bac</a:t>
            </a:r>
            <a:r>
              <a:rPr sz="20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2000" b="1" i="1" spc="35" dirty="0">
                <a:solidFill>
                  <a:srgbClr val="001F5F"/>
                </a:solidFill>
                <a:latin typeface="Times New Roman"/>
                <a:cs typeface="Times New Roman"/>
              </a:rPr>
              <a:t>w</a:t>
            </a:r>
            <a:r>
              <a:rPr sz="20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ard,</a:t>
            </a:r>
            <a:r>
              <a:rPr sz="20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0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000" b="1" i="1" spc="50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20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lateral</a:t>
            </a:r>
            <a:r>
              <a:rPr sz="20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000" b="1" i="1" spc="60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be</a:t>
            </a:r>
            <a:r>
              <a:rPr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pc="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ed</a:t>
            </a: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ts val="2305"/>
              </a:lnSpc>
            </a:pP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0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0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e </a:t>
            </a:r>
            <a:r>
              <a:rPr sz="20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post</a:t>
            </a: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erior</a:t>
            </a:r>
            <a:r>
              <a:rPr sz="2000" b="1" i="1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75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20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000" b="1" i="1" spc="8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000" b="1" i="1" spc="7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0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0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000" b="1" i="1" spc="-11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5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000" b="1" i="1" spc="-8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0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000" b="1" i="1" spc="-8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000" b="1" i="1" spc="25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2000" b="1" i="1" spc="-70" dirty="0">
                <a:solidFill>
                  <a:srgbClr val="001F5F"/>
                </a:solidFill>
                <a:latin typeface="Times New Roman"/>
                <a:cs typeface="Times New Roman"/>
              </a:rPr>
              <a:t>ia</a:t>
            </a:r>
            <a:r>
              <a:rPr sz="20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78547" y="2626232"/>
            <a:ext cx="678180" cy="35560"/>
          </a:xfrm>
          <a:custGeom>
            <a:avLst/>
            <a:gdLst/>
            <a:ahLst/>
            <a:cxnLst/>
            <a:rect l="l" t="t" r="r" b="b"/>
            <a:pathLst>
              <a:path w="678179" h="35560">
                <a:moveTo>
                  <a:pt x="678179" y="0"/>
                </a:moveTo>
                <a:lnTo>
                  <a:pt x="0" y="0"/>
                </a:lnTo>
                <a:lnTo>
                  <a:pt x="0" y="35051"/>
                </a:lnTo>
                <a:lnTo>
                  <a:pt x="678179" y="35051"/>
                </a:lnTo>
                <a:lnTo>
                  <a:pt x="67817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468109" y="1"/>
            <a:ext cx="5245735" cy="3140075"/>
            <a:chOff x="3912108" y="0"/>
            <a:chExt cx="5245735" cy="314007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2108" y="1411223"/>
              <a:ext cx="3535680" cy="17160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955415" y="1431162"/>
              <a:ext cx="3284854" cy="1483995"/>
            </a:xfrm>
            <a:custGeom>
              <a:avLst/>
              <a:gdLst/>
              <a:ahLst/>
              <a:cxnLst/>
              <a:rect l="l" t="t" r="r" b="b"/>
              <a:pathLst>
                <a:path w="3284854" h="1483995">
                  <a:moveTo>
                    <a:pt x="3177728" y="1438878"/>
                  </a:moveTo>
                  <a:lnTo>
                    <a:pt x="3116199" y="1445767"/>
                  </a:lnTo>
                  <a:lnTo>
                    <a:pt x="3099435" y="1466850"/>
                  </a:lnTo>
                  <a:lnTo>
                    <a:pt x="3101728" y="1474094"/>
                  </a:lnTo>
                  <a:lnTo>
                    <a:pt x="3106451" y="1479661"/>
                  </a:lnTo>
                  <a:lnTo>
                    <a:pt x="3112936" y="1483012"/>
                  </a:lnTo>
                  <a:lnTo>
                    <a:pt x="3120516" y="1483614"/>
                  </a:lnTo>
                  <a:lnTo>
                    <a:pt x="3265251" y="1467358"/>
                  </a:lnTo>
                  <a:lnTo>
                    <a:pt x="3242183" y="1467358"/>
                  </a:lnTo>
                  <a:lnTo>
                    <a:pt x="3177728" y="1438878"/>
                  </a:lnTo>
                  <a:close/>
                </a:path>
                <a:path w="3284854" h="1483995">
                  <a:moveTo>
                    <a:pt x="3215279" y="1434673"/>
                  </a:moveTo>
                  <a:lnTo>
                    <a:pt x="3177728" y="1438878"/>
                  </a:lnTo>
                  <a:lnTo>
                    <a:pt x="3242183" y="1467358"/>
                  </a:lnTo>
                  <a:lnTo>
                    <a:pt x="3244931" y="1461135"/>
                  </a:lnTo>
                  <a:lnTo>
                    <a:pt x="3234436" y="1461135"/>
                  </a:lnTo>
                  <a:lnTo>
                    <a:pt x="3215279" y="1434673"/>
                  </a:lnTo>
                  <a:close/>
                </a:path>
                <a:path w="3284854" h="1483995">
                  <a:moveTo>
                    <a:pt x="3175222" y="1323959"/>
                  </a:moveTo>
                  <a:lnTo>
                    <a:pt x="3167911" y="1324183"/>
                  </a:lnTo>
                  <a:lnTo>
                    <a:pt x="3161030" y="1327277"/>
                  </a:lnTo>
                  <a:lnTo>
                    <a:pt x="3155910" y="1332872"/>
                  </a:lnTo>
                  <a:lnTo>
                    <a:pt x="3153410" y="1339754"/>
                  </a:lnTo>
                  <a:lnTo>
                    <a:pt x="3153671" y="1347065"/>
                  </a:lnTo>
                  <a:lnTo>
                    <a:pt x="3156839" y="1353947"/>
                  </a:lnTo>
                  <a:lnTo>
                    <a:pt x="3193148" y="1404103"/>
                  </a:lnTo>
                  <a:lnTo>
                    <a:pt x="3257550" y="1432560"/>
                  </a:lnTo>
                  <a:lnTo>
                    <a:pt x="3242183" y="1467358"/>
                  </a:lnTo>
                  <a:lnTo>
                    <a:pt x="3265251" y="1467358"/>
                  </a:lnTo>
                  <a:lnTo>
                    <a:pt x="3284474" y="1465199"/>
                  </a:lnTo>
                  <a:lnTo>
                    <a:pt x="3187700" y="1331595"/>
                  </a:lnTo>
                  <a:lnTo>
                    <a:pt x="3182104" y="1326473"/>
                  </a:lnTo>
                  <a:lnTo>
                    <a:pt x="3175222" y="1323959"/>
                  </a:lnTo>
                  <a:close/>
                </a:path>
                <a:path w="3284854" h="1483995">
                  <a:moveTo>
                    <a:pt x="3247770" y="1431036"/>
                  </a:moveTo>
                  <a:lnTo>
                    <a:pt x="3215279" y="1434673"/>
                  </a:lnTo>
                  <a:lnTo>
                    <a:pt x="3234436" y="1461135"/>
                  </a:lnTo>
                  <a:lnTo>
                    <a:pt x="3247770" y="1431036"/>
                  </a:lnTo>
                  <a:close/>
                </a:path>
                <a:path w="3284854" h="1483995">
                  <a:moveTo>
                    <a:pt x="3254101" y="1431036"/>
                  </a:moveTo>
                  <a:lnTo>
                    <a:pt x="3247770" y="1431036"/>
                  </a:lnTo>
                  <a:lnTo>
                    <a:pt x="3234436" y="1461135"/>
                  </a:lnTo>
                  <a:lnTo>
                    <a:pt x="3244931" y="1461135"/>
                  </a:lnTo>
                  <a:lnTo>
                    <a:pt x="3257550" y="1432560"/>
                  </a:lnTo>
                  <a:lnTo>
                    <a:pt x="3254101" y="1431036"/>
                  </a:lnTo>
                  <a:close/>
                </a:path>
                <a:path w="3284854" h="1483995">
                  <a:moveTo>
                    <a:pt x="15494" y="0"/>
                  </a:moveTo>
                  <a:lnTo>
                    <a:pt x="0" y="34798"/>
                  </a:lnTo>
                  <a:lnTo>
                    <a:pt x="3177728" y="1438878"/>
                  </a:lnTo>
                  <a:lnTo>
                    <a:pt x="3215279" y="1434673"/>
                  </a:lnTo>
                  <a:lnTo>
                    <a:pt x="3193148" y="1404103"/>
                  </a:lnTo>
                  <a:lnTo>
                    <a:pt x="15494" y="0"/>
                  </a:lnTo>
                  <a:close/>
                </a:path>
                <a:path w="3284854" h="1483995">
                  <a:moveTo>
                    <a:pt x="3193148" y="1404103"/>
                  </a:moveTo>
                  <a:lnTo>
                    <a:pt x="3215279" y="1434673"/>
                  </a:lnTo>
                  <a:lnTo>
                    <a:pt x="3247770" y="1431036"/>
                  </a:lnTo>
                  <a:lnTo>
                    <a:pt x="3254101" y="1431036"/>
                  </a:lnTo>
                  <a:lnTo>
                    <a:pt x="3193148" y="1404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69558" y="762"/>
              <a:ext cx="2775585" cy="368935"/>
            </a:xfrm>
            <a:custGeom>
              <a:avLst/>
              <a:gdLst/>
              <a:ahLst/>
              <a:cxnLst/>
              <a:rect l="l" t="t" r="r" b="b"/>
              <a:pathLst>
                <a:path w="2775584" h="368935">
                  <a:moveTo>
                    <a:pt x="277520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2775204" y="368807"/>
                  </a:lnTo>
                  <a:lnTo>
                    <a:pt x="27752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69558" y="762"/>
              <a:ext cx="2775585" cy="368935"/>
            </a:xfrm>
            <a:custGeom>
              <a:avLst/>
              <a:gdLst/>
              <a:ahLst/>
              <a:cxnLst/>
              <a:rect l="l" t="t" r="r" b="b"/>
              <a:pathLst>
                <a:path w="2775584" h="368935">
                  <a:moveTo>
                    <a:pt x="0" y="368807"/>
                  </a:moveTo>
                  <a:lnTo>
                    <a:pt x="2775204" y="368807"/>
                  </a:lnTo>
                  <a:lnTo>
                    <a:pt x="2775204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938511" y="25400"/>
            <a:ext cx="2762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>
              <a:spcBef>
                <a:spcPts val="100"/>
              </a:spcBef>
            </a:pPr>
            <a:r>
              <a:rPr spc="-5" dirty="0">
                <a:solidFill>
                  <a:srgbClr val="0000FF"/>
                </a:solidFill>
                <a:latin typeface="Times New Roman"/>
                <a:cs typeface="Times New Roman"/>
              </a:rPr>
              <a:t>Po</a:t>
            </a:r>
            <a:r>
              <a:rPr spc="-1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pc="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srgbClr val="0000FF"/>
                </a:solidFill>
                <a:latin typeface="Times New Roman"/>
                <a:cs typeface="Times New Roman"/>
              </a:rPr>
              <a:t>rior Cruc</a:t>
            </a:r>
            <a:r>
              <a:rPr spc="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srgbClr val="0000FF"/>
                </a:solidFill>
                <a:latin typeface="Times New Roman"/>
                <a:cs typeface="Times New Roman"/>
              </a:rPr>
              <a:t>ate</a:t>
            </a:r>
            <a:r>
              <a:rPr spc="-1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0000FF"/>
                </a:solidFill>
                <a:latin typeface="Times New Roman"/>
                <a:cs typeface="Times New Roman"/>
              </a:rPr>
              <a:t>Li</a:t>
            </a:r>
            <a:r>
              <a:rPr spc="-1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pc="-1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pc="-2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pc="-1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pc="-1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735565" y="425195"/>
            <a:ext cx="1964689" cy="2245360"/>
            <a:chOff x="7179564" y="425195"/>
            <a:chExt cx="1964689" cy="224536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79564" y="425195"/>
              <a:ext cx="1964435" cy="224485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92162" y="445388"/>
              <a:ext cx="1751964" cy="1993900"/>
            </a:xfrm>
            <a:custGeom>
              <a:avLst/>
              <a:gdLst/>
              <a:ahLst/>
              <a:cxnLst/>
              <a:rect l="l" t="t" r="r" b="b"/>
              <a:pathLst>
                <a:path w="1751965" h="1993900">
                  <a:moveTo>
                    <a:pt x="54483" y="1816989"/>
                  </a:moveTo>
                  <a:lnTo>
                    <a:pt x="0" y="1993900"/>
                  </a:lnTo>
                  <a:lnTo>
                    <a:pt x="47708" y="1978152"/>
                  </a:lnTo>
                  <a:lnTo>
                    <a:pt x="39243" y="1978152"/>
                  </a:lnTo>
                  <a:lnTo>
                    <a:pt x="10668" y="1952878"/>
                  </a:lnTo>
                  <a:lnTo>
                    <a:pt x="57444" y="1900006"/>
                  </a:lnTo>
                  <a:lnTo>
                    <a:pt x="69469" y="1839468"/>
                  </a:lnTo>
                  <a:lnTo>
                    <a:pt x="69431" y="1831919"/>
                  </a:lnTo>
                  <a:lnTo>
                    <a:pt x="66595" y="1825180"/>
                  </a:lnTo>
                  <a:lnTo>
                    <a:pt x="61450" y="1819965"/>
                  </a:lnTo>
                  <a:lnTo>
                    <a:pt x="54483" y="1816989"/>
                  </a:lnTo>
                  <a:close/>
                </a:path>
                <a:path w="1751965" h="1993900">
                  <a:moveTo>
                    <a:pt x="57444" y="1900006"/>
                  </a:moveTo>
                  <a:lnTo>
                    <a:pt x="10668" y="1952878"/>
                  </a:lnTo>
                  <a:lnTo>
                    <a:pt x="39243" y="1978152"/>
                  </a:lnTo>
                  <a:lnTo>
                    <a:pt x="47106" y="1969262"/>
                  </a:lnTo>
                  <a:lnTo>
                    <a:pt x="43688" y="1969262"/>
                  </a:lnTo>
                  <a:lnTo>
                    <a:pt x="19050" y="1947418"/>
                  </a:lnTo>
                  <a:lnTo>
                    <a:pt x="50057" y="1937197"/>
                  </a:lnTo>
                  <a:lnTo>
                    <a:pt x="57444" y="1900006"/>
                  </a:lnTo>
                  <a:close/>
                </a:path>
                <a:path w="1751965" h="1993900">
                  <a:moveTo>
                    <a:pt x="152191" y="1905115"/>
                  </a:moveTo>
                  <a:lnTo>
                    <a:pt x="144653" y="1906015"/>
                  </a:lnTo>
                  <a:lnTo>
                    <a:pt x="85930" y="1925372"/>
                  </a:lnTo>
                  <a:lnTo>
                    <a:pt x="39243" y="1978152"/>
                  </a:lnTo>
                  <a:lnTo>
                    <a:pt x="47708" y="1978152"/>
                  </a:lnTo>
                  <a:lnTo>
                    <a:pt x="156591" y="1942211"/>
                  </a:lnTo>
                  <a:lnTo>
                    <a:pt x="163193" y="1938458"/>
                  </a:lnTo>
                  <a:lnTo>
                    <a:pt x="167687" y="1932670"/>
                  </a:lnTo>
                  <a:lnTo>
                    <a:pt x="169681" y="1925619"/>
                  </a:lnTo>
                  <a:lnTo>
                    <a:pt x="168783" y="1918081"/>
                  </a:lnTo>
                  <a:lnTo>
                    <a:pt x="165030" y="1911552"/>
                  </a:lnTo>
                  <a:lnTo>
                    <a:pt x="159242" y="1907095"/>
                  </a:lnTo>
                  <a:lnTo>
                    <a:pt x="152191" y="1905115"/>
                  </a:lnTo>
                  <a:close/>
                </a:path>
                <a:path w="1751965" h="1993900">
                  <a:moveTo>
                    <a:pt x="50057" y="1937197"/>
                  </a:moveTo>
                  <a:lnTo>
                    <a:pt x="19050" y="1947418"/>
                  </a:lnTo>
                  <a:lnTo>
                    <a:pt x="43688" y="1969262"/>
                  </a:lnTo>
                  <a:lnTo>
                    <a:pt x="50057" y="1937197"/>
                  </a:lnTo>
                  <a:close/>
                </a:path>
                <a:path w="1751965" h="1993900">
                  <a:moveTo>
                    <a:pt x="85930" y="1925372"/>
                  </a:moveTo>
                  <a:lnTo>
                    <a:pt x="50057" y="1937197"/>
                  </a:lnTo>
                  <a:lnTo>
                    <a:pt x="43688" y="1969262"/>
                  </a:lnTo>
                  <a:lnTo>
                    <a:pt x="47106" y="1969262"/>
                  </a:lnTo>
                  <a:lnTo>
                    <a:pt x="85930" y="1925372"/>
                  </a:lnTo>
                  <a:close/>
                </a:path>
                <a:path w="1751965" h="1993900">
                  <a:moveTo>
                    <a:pt x="1738376" y="0"/>
                  </a:moveTo>
                  <a:lnTo>
                    <a:pt x="57444" y="1900006"/>
                  </a:lnTo>
                  <a:lnTo>
                    <a:pt x="50057" y="1937197"/>
                  </a:lnTo>
                  <a:lnTo>
                    <a:pt x="85930" y="1925372"/>
                  </a:lnTo>
                  <a:lnTo>
                    <a:pt x="1751838" y="42087"/>
                  </a:lnTo>
                  <a:lnTo>
                    <a:pt x="1751838" y="11899"/>
                  </a:lnTo>
                  <a:lnTo>
                    <a:pt x="17383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107800" y="2921305"/>
            <a:ext cx="494665" cy="2083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250" i="1" spc="-135" dirty="0">
                <a:latin typeface="Trebuchet MS"/>
                <a:cs typeface="Trebuchet MS"/>
              </a:rPr>
              <a:t>shatarat</a:t>
            </a:r>
            <a:endParaRPr sz="125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9761" y="761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8100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715695" y="152400"/>
            <a:ext cx="59690" cy="6859270"/>
            <a:chOff x="47244" y="0"/>
            <a:chExt cx="59690" cy="6859270"/>
          </a:xfrm>
        </p:grpSpPr>
        <p:sp>
          <p:nvSpPr>
            <p:cNvPr id="4" name="object 4"/>
            <p:cNvSpPr/>
            <p:nvPr/>
          </p:nvSpPr>
          <p:spPr>
            <a:xfrm>
              <a:off x="89153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395200" y="0"/>
            <a:ext cx="304800" cy="6858000"/>
            <a:chOff x="8839200" y="0"/>
            <a:chExt cx="304800" cy="6858000"/>
          </a:xfrm>
        </p:grpSpPr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19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1712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44" y="4419"/>
                </a:lnTo>
                <a:lnTo>
                  <a:pt x="178561" y="17157"/>
                </a:lnTo>
                <a:lnTo>
                  <a:pt x="135890" y="37452"/>
                </a:lnTo>
                <a:lnTo>
                  <a:pt x="97535" y="64515"/>
                </a:lnTo>
                <a:lnTo>
                  <a:pt x="64516" y="97574"/>
                </a:lnTo>
                <a:lnTo>
                  <a:pt x="37465" y="135864"/>
                </a:lnTo>
                <a:lnTo>
                  <a:pt x="17145" y="178600"/>
                </a:lnTo>
                <a:lnTo>
                  <a:pt x="4445" y="225005"/>
                </a:lnTo>
                <a:lnTo>
                  <a:pt x="0" y="274319"/>
                </a:lnTo>
                <a:lnTo>
                  <a:pt x="4445" y="323634"/>
                </a:lnTo>
                <a:lnTo>
                  <a:pt x="17145" y="370039"/>
                </a:lnTo>
                <a:lnTo>
                  <a:pt x="37465" y="412775"/>
                </a:lnTo>
                <a:lnTo>
                  <a:pt x="64516" y="451053"/>
                </a:lnTo>
                <a:lnTo>
                  <a:pt x="97535" y="484123"/>
                </a:lnTo>
                <a:lnTo>
                  <a:pt x="135890" y="511187"/>
                </a:lnTo>
                <a:lnTo>
                  <a:pt x="178561" y="531482"/>
                </a:lnTo>
                <a:lnTo>
                  <a:pt x="225044" y="544220"/>
                </a:lnTo>
                <a:lnTo>
                  <a:pt x="274320" y="548640"/>
                </a:lnTo>
                <a:lnTo>
                  <a:pt x="323596" y="544220"/>
                </a:lnTo>
                <a:lnTo>
                  <a:pt x="370077" y="531482"/>
                </a:lnTo>
                <a:lnTo>
                  <a:pt x="412750" y="511187"/>
                </a:lnTo>
                <a:lnTo>
                  <a:pt x="451103" y="484123"/>
                </a:lnTo>
                <a:lnTo>
                  <a:pt x="484124" y="451053"/>
                </a:lnTo>
                <a:lnTo>
                  <a:pt x="511175" y="412775"/>
                </a:lnTo>
                <a:lnTo>
                  <a:pt x="531495" y="370039"/>
                </a:lnTo>
                <a:lnTo>
                  <a:pt x="544195" y="323634"/>
                </a:lnTo>
                <a:lnTo>
                  <a:pt x="548640" y="274319"/>
                </a:lnTo>
                <a:lnTo>
                  <a:pt x="544195" y="225005"/>
                </a:lnTo>
                <a:lnTo>
                  <a:pt x="531495" y="178600"/>
                </a:lnTo>
                <a:lnTo>
                  <a:pt x="511175" y="135864"/>
                </a:lnTo>
                <a:lnTo>
                  <a:pt x="484124" y="97574"/>
                </a:lnTo>
                <a:lnTo>
                  <a:pt x="451103" y="64515"/>
                </a:lnTo>
                <a:lnTo>
                  <a:pt x="412750" y="37452"/>
                </a:lnTo>
                <a:lnTo>
                  <a:pt x="370077" y="17157"/>
                </a:lnTo>
                <a:lnTo>
                  <a:pt x="323596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C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51571" y="727709"/>
            <a:ext cx="4215190" cy="5445252"/>
          </a:xfrm>
          <a:custGeom>
            <a:avLst/>
            <a:gdLst/>
            <a:ahLst/>
            <a:cxnLst/>
            <a:rect l="l" t="t" r="r" b="b"/>
            <a:pathLst>
              <a:path w="3429000" h="4683760">
                <a:moveTo>
                  <a:pt x="0" y="4683252"/>
                </a:moveTo>
                <a:lnTo>
                  <a:pt x="3429000" y="4683252"/>
                </a:lnTo>
                <a:lnTo>
                  <a:pt x="3429000" y="0"/>
                </a:lnTo>
                <a:lnTo>
                  <a:pt x="0" y="0"/>
                </a:lnTo>
                <a:lnTo>
                  <a:pt x="0" y="4683252"/>
                </a:lnTo>
                <a:close/>
              </a:path>
            </a:pathLst>
          </a:custGeom>
          <a:ln w="25908">
            <a:solidFill>
              <a:srgbClr val="FC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151571" y="254041"/>
            <a:ext cx="5745252" cy="4289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000" dirty="0"/>
              <a:t>P</a:t>
            </a:r>
            <a:r>
              <a:rPr sz="3000" spc="10" dirty="0"/>
              <a:t>o</a:t>
            </a:r>
            <a:r>
              <a:rPr sz="3000" dirty="0"/>
              <a:t>ste</a:t>
            </a:r>
            <a:r>
              <a:rPr sz="3000" spc="5" dirty="0"/>
              <a:t>r</a:t>
            </a:r>
            <a:r>
              <a:rPr sz="3000" dirty="0"/>
              <a:t>ior</a:t>
            </a:r>
            <a:r>
              <a:rPr sz="3000" spc="-50" dirty="0"/>
              <a:t> </a:t>
            </a:r>
            <a:r>
              <a:rPr sz="3000" dirty="0"/>
              <a:t>Cruc</a:t>
            </a:r>
            <a:r>
              <a:rPr sz="3000" spc="-15" dirty="0"/>
              <a:t>i</a:t>
            </a:r>
            <a:r>
              <a:rPr sz="3000" dirty="0"/>
              <a:t>a</a:t>
            </a:r>
            <a:r>
              <a:rPr sz="3000" spc="-20" dirty="0"/>
              <a:t>t</a:t>
            </a:r>
            <a:r>
              <a:rPr sz="3000" dirty="0"/>
              <a:t>e</a:t>
            </a:r>
            <a:r>
              <a:rPr sz="3000" spc="-135" dirty="0"/>
              <a:t> </a:t>
            </a:r>
            <a:r>
              <a:rPr sz="3000" spc="-10" dirty="0"/>
              <a:t>L</a:t>
            </a:r>
            <a:r>
              <a:rPr sz="3000" spc="-15" dirty="0"/>
              <a:t>i</a:t>
            </a:r>
            <a:r>
              <a:rPr sz="3000" dirty="0"/>
              <a:t>g</a:t>
            </a:r>
            <a:r>
              <a:rPr sz="3000" spc="-15" dirty="0"/>
              <a:t>a</a:t>
            </a:r>
            <a:r>
              <a:rPr sz="3000" spc="-35" dirty="0"/>
              <a:t>m</a:t>
            </a:r>
            <a:r>
              <a:rPr sz="3000" spc="-15" dirty="0"/>
              <a:t>e</a:t>
            </a:r>
            <a:r>
              <a:rPr sz="3000" dirty="0"/>
              <a:t>nt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240080" y="1042797"/>
            <a:ext cx="4081469" cy="3831883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58419" marR="46990" indent="273050">
              <a:lnSpc>
                <a:spcPct val="95600"/>
              </a:lnSpc>
              <a:spcBef>
                <a:spcPts val="195"/>
              </a:spcBef>
              <a:buSzPct val="94444"/>
              <a:buFont typeface="Wingdings"/>
              <a:buChar char=""/>
              <a:tabLst>
                <a:tab pos="514350" algn="l"/>
              </a:tabLst>
            </a:pP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Is attached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to </a:t>
            </a:r>
            <a:r>
              <a:rPr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u="heavy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posterior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intercondylar</a:t>
            </a:r>
            <a:r>
              <a:rPr b="1" u="heavy" spc="-7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area</a:t>
            </a:r>
            <a:r>
              <a:rPr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tibia</a:t>
            </a:r>
            <a:r>
              <a:rPr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-60" dirty="0">
                <a:solidFill>
                  <a:srgbClr val="001F5F"/>
                </a:solidFill>
                <a:latin typeface="Times New Roman"/>
                <a:cs typeface="Times New Roman"/>
              </a:rPr>
              <a:t>passes</a:t>
            </a:r>
            <a:r>
              <a:rPr sz="2000" b="1" i="1" spc="3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upward,</a:t>
            </a:r>
            <a:r>
              <a:rPr sz="2000" b="1" i="1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forward,</a:t>
            </a:r>
            <a:r>
              <a:rPr sz="20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b="1" i="1" spc="-4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endParaRPr sz="2000" dirty="0">
              <a:latin typeface="Times New Roman"/>
              <a:cs typeface="Times New Roman"/>
            </a:endParaRPr>
          </a:p>
          <a:p>
            <a:pPr marL="3810" algn="ctr">
              <a:lnSpc>
                <a:spcPts val="2205"/>
              </a:lnSpc>
            </a:pPr>
            <a:r>
              <a:rPr sz="20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medially</a:t>
            </a:r>
            <a:r>
              <a:rPr sz="2000" b="1" i="1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be</a:t>
            </a:r>
            <a:r>
              <a:rPr spc="4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attached</a:t>
            </a:r>
            <a:r>
              <a:rPr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endParaRPr dirty="0">
              <a:latin typeface="Times New Roman"/>
              <a:cs typeface="Times New Roman"/>
            </a:endParaRPr>
          </a:p>
          <a:p>
            <a:pPr marL="256540" marR="245110" indent="-635" algn="ctr">
              <a:lnSpc>
                <a:spcPct val="98100"/>
              </a:lnSpc>
              <a:spcBef>
                <a:spcPts val="15"/>
              </a:spcBef>
            </a:pP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anterior part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lateral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 surface</a:t>
            </a:r>
            <a:r>
              <a:rPr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medial</a:t>
            </a:r>
            <a:r>
              <a:rPr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femoral </a:t>
            </a:r>
            <a:r>
              <a:rPr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condyle</a:t>
            </a:r>
            <a:endParaRPr dirty="0">
              <a:latin typeface="Times New Roman"/>
              <a:cs typeface="Times New Roman"/>
            </a:endParaRPr>
          </a:p>
          <a:p>
            <a:pPr marL="690245" lvl="1" indent="-182880">
              <a:lnSpc>
                <a:spcPts val="3130"/>
              </a:lnSpc>
              <a:buSzPct val="94444"/>
              <a:buFont typeface="Wingdings"/>
              <a:buChar char=""/>
              <a:tabLst>
                <a:tab pos="690880" algn="l"/>
              </a:tabLst>
            </a:pP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Preve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nts</a:t>
            </a:r>
            <a:r>
              <a:rPr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1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anterior</a:t>
            </a:r>
            <a:endParaRPr sz="3100" dirty="0">
              <a:latin typeface="Times New Roman"/>
              <a:cs typeface="Times New Roman"/>
            </a:endParaRPr>
          </a:p>
          <a:p>
            <a:pPr marL="12700">
              <a:lnSpc>
                <a:spcPts val="3565"/>
              </a:lnSpc>
            </a:pPr>
            <a:r>
              <a:rPr sz="31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displacement</a:t>
            </a:r>
            <a:r>
              <a:rPr sz="3100" b="1" i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001F5F"/>
                </a:solidFill>
                <a:latin typeface="Times New Roman"/>
                <a:cs typeface="Times New Roman"/>
              </a:rPr>
              <a:t>femur</a:t>
            </a:r>
            <a:endParaRPr dirty="0">
              <a:latin typeface="Times New Roman"/>
              <a:cs typeface="Times New Roman"/>
            </a:endParaRPr>
          </a:p>
          <a:p>
            <a:pPr algn="ctr">
              <a:spcBef>
                <a:spcPts val="819"/>
              </a:spcBef>
            </a:pP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pc="-1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endParaRPr dirty="0">
              <a:latin typeface="Times New Roman"/>
              <a:cs typeface="Times New Roman"/>
            </a:endParaRPr>
          </a:p>
          <a:p>
            <a:pPr marL="36830" marR="22860" indent="-8890" algn="ctr">
              <a:lnSpc>
                <a:spcPct val="103099"/>
              </a:lnSpc>
              <a:spcBef>
                <a:spcPts val="270"/>
              </a:spcBef>
            </a:pP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pc="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bi</a:t>
            </a:r>
            <a:r>
              <a:rPr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r>
              <a:rPr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105" dirty="0">
                <a:solidFill>
                  <a:srgbClr val="001F5F"/>
                </a:solidFill>
                <a:latin typeface="Times New Roman"/>
                <a:cs typeface="Times New Roman"/>
              </a:rPr>
              <a:t>W</a:t>
            </a:r>
            <a:r>
              <a:rPr spc="-20" dirty="0">
                <a:solidFill>
                  <a:srgbClr val="001F5F"/>
                </a:solidFill>
                <a:latin typeface="Times New Roman"/>
                <a:cs typeface="Times New Roman"/>
              </a:rPr>
              <a:t>it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the knee jo</a:t>
            </a:r>
            <a:r>
              <a:rPr spc="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nt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fl</a:t>
            </a:r>
            <a:r>
              <a:rPr spc="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xed,</a:t>
            </a:r>
            <a:r>
              <a:rPr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the  posterior</a:t>
            </a:r>
            <a:r>
              <a:rPr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cruciate</a:t>
            </a:r>
            <a:r>
              <a:rPr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pc="-15" dirty="0">
                <a:solidFill>
                  <a:srgbClr val="001F5F"/>
                </a:solidFill>
                <a:latin typeface="Times New Roman"/>
                <a:cs typeface="Times New Roman"/>
              </a:rPr>
              <a:t>ligament</a:t>
            </a:r>
            <a:r>
              <a:rPr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prevents </a:t>
            </a:r>
            <a:r>
              <a:rPr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tibia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from</a:t>
            </a:r>
            <a:r>
              <a:rPr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1F5F"/>
                </a:solidFill>
                <a:latin typeface="Times New Roman"/>
                <a:cs typeface="Times New Roman"/>
              </a:rPr>
              <a:t>being</a:t>
            </a:r>
            <a:r>
              <a:rPr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pulled</a:t>
            </a:r>
            <a:r>
              <a:rPr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5" dirty="0">
                <a:solidFill>
                  <a:srgbClr val="001F5F"/>
                </a:solidFill>
                <a:latin typeface="Times New Roman"/>
                <a:cs typeface="Times New Roman"/>
              </a:rPr>
              <a:t>posteriorly</a:t>
            </a:r>
            <a:r>
              <a:rPr spc="5" dirty="0">
                <a:solidFill>
                  <a:srgbClr val="001F5F"/>
                </a:solidFill>
                <a:latin typeface="Cambria"/>
                <a:cs typeface="Cambria"/>
              </a:rPr>
              <a:t>.</a:t>
            </a:r>
            <a:endParaRPr dirty="0">
              <a:latin typeface="Cambria"/>
              <a:cs typeface="Cambr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068185" y="276987"/>
            <a:ext cx="5327015" cy="5867400"/>
            <a:chOff x="3450335" y="304800"/>
            <a:chExt cx="5327015" cy="586740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199" y="304800"/>
              <a:ext cx="4267200" cy="58674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0335" y="882395"/>
              <a:ext cx="3006852" cy="308305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492245" y="901826"/>
              <a:ext cx="2757170" cy="2832735"/>
            </a:xfrm>
            <a:custGeom>
              <a:avLst/>
              <a:gdLst/>
              <a:ahLst/>
              <a:cxnLst/>
              <a:rect l="l" t="t" r="r" b="b"/>
              <a:pathLst>
                <a:path w="2757170" h="2832735">
                  <a:moveTo>
                    <a:pt x="2600652" y="2751365"/>
                  </a:moveTo>
                  <a:lnTo>
                    <a:pt x="2593736" y="2753661"/>
                  </a:lnTo>
                  <a:lnTo>
                    <a:pt x="2588178" y="2758410"/>
                  </a:lnTo>
                  <a:lnTo>
                    <a:pt x="2584704" y="2765171"/>
                  </a:lnTo>
                  <a:lnTo>
                    <a:pt x="2584180" y="2772735"/>
                  </a:lnTo>
                  <a:lnTo>
                    <a:pt x="2586513" y="2779680"/>
                  </a:lnTo>
                  <a:lnTo>
                    <a:pt x="2591276" y="2785244"/>
                  </a:lnTo>
                  <a:lnTo>
                    <a:pt x="2598039" y="2788666"/>
                  </a:lnTo>
                  <a:lnTo>
                    <a:pt x="2756916" y="2832735"/>
                  </a:lnTo>
                  <a:lnTo>
                    <a:pt x="2753508" y="2819019"/>
                  </a:lnTo>
                  <a:lnTo>
                    <a:pt x="2717038" y="2819019"/>
                  </a:lnTo>
                  <a:lnTo>
                    <a:pt x="2667945" y="2768565"/>
                  </a:lnTo>
                  <a:lnTo>
                    <a:pt x="2608199" y="2751963"/>
                  </a:lnTo>
                  <a:lnTo>
                    <a:pt x="2600652" y="2751365"/>
                  </a:lnTo>
                  <a:close/>
                </a:path>
                <a:path w="2757170" h="2832735">
                  <a:moveTo>
                    <a:pt x="2667945" y="2768565"/>
                  </a:moveTo>
                  <a:lnTo>
                    <a:pt x="2717038" y="2819019"/>
                  </a:lnTo>
                  <a:lnTo>
                    <a:pt x="2726052" y="2810256"/>
                  </a:lnTo>
                  <a:lnTo>
                    <a:pt x="2712084" y="2810256"/>
                  </a:lnTo>
                  <a:lnTo>
                    <a:pt x="2704238" y="2778651"/>
                  </a:lnTo>
                  <a:lnTo>
                    <a:pt x="2667945" y="2768565"/>
                  </a:lnTo>
                  <a:close/>
                </a:path>
                <a:path w="2757170" h="2832735">
                  <a:moveTo>
                    <a:pt x="2701645" y="2658409"/>
                  </a:moveTo>
                  <a:lnTo>
                    <a:pt x="2694051" y="2658745"/>
                  </a:lnTo>
                  <a:lnTo>
                    <a:pt x="2687244" y="2661999"/>
                  </a:lnTo>
                  <a:lnTo>
                    <a:pt x="2682366" y="2667444"/>
                  </a:lnTo>
                  <a:lnTo>
                    <a:pt x="2679870" y="2674318"/>
                  </a:lnTo>
                  <a:lnTo>
                    <a:pt x="2680207" y="2681859"/>
                  </a:lnTo>
                  <a:lnTo>
                    <a:pt x="2695107" y="2741870"/>
                  </a:lnTo>
                  <a:lnTo>
                    <a:pt x="2744342" y="2792476"/>
                  </a:lnTo>
                  <a:lnTo>
                    <a:pt x="2717038" y="2819019"/>
                  </a:lnTo>
                  <a:lnTo>
                    <a:pt x="2753508" y="2819019"/>
                  </a:lnTo>
                  <a:lnTo>
                    <a:pt x="2717165" y="2672715"/>
                  </a:lnTo>
                  <a:lnTo>
                    <a:pt x="2713928" y="2665835"/>
                  </a:lnTo>
                  <a:lnTo>
                    <a:pt x="2708513" y="2660919"/>
                  </a:lnTo>
                  <a:lnTo>
                    <a:pt x="2701645" y="2658409"/>
                  </a:lnTo>
                  <a:close/>
                </a:path>
                <a:path w="2757170" h="2832735">
                  <a:moveTo>
                    <a:pt x="2704238" y="2778651"/>
                  </a:moveTo>
                  <a:lnTo>
                    <a:pt x="2712084" y="2810256"/>
                  </a:lnTo>
                  <a:lnTo>
                    <a:pt x="2735706" y="2787396"/>
                  </a:lnTo>
                  <a:lnTo>
                    <a:pt x="2704238" y="2778651"/>
                  </a:lnTo>
                  <a:close/>
                </a:path>
                <a:path w="2757170" h="2832735">
                  <a:moveTo>
                    <a:pt x="2695107" y="2741870"/>
                  </a:moveTo>
                  <a:lnTo>
                    <a:pt x="2704238" y="2778651"/>
                  </a:lnTo>
                  <a:lnTo>
                    <a:pt x="2735706" y="2787396"/>
                  </a:lnTo>
                  <a:lnTo>
                    <a:pt x="2712084" y="2810256"/>
                  </a:lnTo>
                  <a:lnTo>
                    <a:pt x="2726052" y="2810256"/>
                  </a:lnTo>
                  <a:lnTo>
                    <a:pt x="2744342" y="2792476"/>
                  </a:lnTo>
                  <a:lnTo>
                    <a:pt x="2695107" y="2741870"/>
                  </a:lnTo>
                  <a:close/>
                </a:path>
                <a:path w="2757170" h="2832735">
                  <a:moveTo>
                    <a:pt x="27431" y="0"/>
                  </a:moveTo>
                  <a:lnTo>
                    <a:pt x="0" y="26670"/>
                  </a:lnTo>
                  <a:lnTo>
                    <a:pt x="2667945" y="2768565"/>
                  </a:lnTo>
                  <a:lnTo>
                    <a:pt x="2704238" y="2778651"/>
                  </a:lnTo>
                  <a:lnTo>
                    <a:pt x="2695107" y="2741870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706361" y="381761"/>
              <a:ext cx="2057400" cy="368935"/>
            </a:xfrm>
            <a:custGeom>
              <a:avLst/>
              <a:gdLst/>
              <a:ahLst/>
              <a:cxnLst/>
              <a:rect l="l" t="t" r="r" b="b"/>
              <a:pathLst>
                <a:path w="2057400" h="368934">
                  <a:moveTo>
                    <a:pt x="205740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057400" y="368808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706361" y="381761"/>
              <a:ext cx="2057400" cy="368935"/>
            </a:xfrm>
            <a:custGeom>
              <a:avLst/>
              <a:gdLst/>
              <a:ahLst/>
              <a:cxnLst/>
              <a:rect l="l" t="t" r="r" b="b"/>
              <a:pathLst>
                <a:path w="2057400" h="368934">
                  <a:moveTo>
                    <a:pt x="0" y="368808"/>
                  </a:moveTo>
                  <a:lnTo>
                    <a:pt x="2057400" y="368808"/>
                  </a:lnTo>
                  <a:lnTo>
                    <a:pt x="205740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7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341610" y="406653"/>
            <a:ext cx="1881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Anterior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cruciate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lig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0049764" y="734568"/>
            <a:ext cx="1485900" cy="2468880"/>
            <a:chOff x="6493764" y="734568"/>
            <a:chExt cx="1485900" cy="246888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3764" y="734568"/>
              <a:ext cx="1485899" cy="246887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702425" y="753618"/>
              <a:ext cx="1240155" cy="2219325"/>
            </a:xfrm>
            <a:custGeom>
              <a:avLst/>
              <a:gdLst/>
              <a:ahLst/>
              <a:cxnLst/>
              <a:rect l="l" t="t" r="r" b="b"/>
              <a:pathLst>
                <a:path w="1240154" h="2219325">
                  <a:moveTo>
                    <a:pt x="18542" y="2034540"/>
                  </a:moveTo>
                  <a:lnTo>
                    <a:pt x="11162" y="2036220"/>
                  </a:lnTo>
                  <a:lnTo>
                    <a:pt x="5222" y="2040461"/>
                  </a:lnTo>
                  <a:lnTo>
                    <a:pt x="1307" y="2046630"/>
                  </a:lnTo>
                  <a:lnTo>
                    <a:pt x="0" y="2054098"/>
                  </a:lnTo>
                  <a:lnTo>
                    <a:pt x="3936" y="2219071"/>
                  </a:lnTo>
                  <a:lnTo>
                    <a:pt x="44061" y="2195068"/>
                  </a:lnTo>
                  <a:lnTo>
                    <a:pt x="38861" y="2195068"/>
                  </a:lnTo>
                  <a:lnTo>
                    <a:pt x="5460" y="2176780"/>
                  </a:lnTo>
                  <a:lnTo>
                    <a:pt x="39525" y="2115040"/>
                  </a:lnTo>
                  <a:lnTo>
                    <a:pt x="38100" y="2053209"/>
                  </a:lnTo>
                  <a:lnTo>
                    <a:pt x="36419" y="2045809"/>
                  </a:lnTo>
                  <a:lnTo>
                    <a:pt x="32178" y="2039826"/>
                  </a:lnTo>
                  <a:lnTo>
                    <a:pt x="26009" y="2035867"/>
                  </a:lnTo>
                  <a:lnTo>
                    <a:pt x="18542" y="2034540"/>
                  </a:lnTo>
                  <a:close/>
                </a:path>
                <a:path w="1240154" h="2219325">
                  <a:moveTo>
                    <a:pt x="39525" y="2115040"/>
                  </a:moveTo>
                  <a:lnTo>
                    <a:pt x="5460" y="2176780"/>
                  </a:lnTo>
                  <a:lnTo>
                    <a:pt x="38861" y="2195068"/>
                  </a:lnTo>
                  <a:lnTo>
                    <a:pt x="44186" y="2185416"/>
                  </a:lnTo>
                  <a:lnTo>
                    <a:pt x="41148" y="2185416"/>
                  </a:lnTo>
                  <a:lnTo>
                    <a:pt x="12446" y="2169541"/>
                  </a:lnTo>
                  <a:lnTo>
                    <a:pt x="40397" y="2152845"/>
                  </a:lnTo>
                  <a:lnTo>
                    <a:pt x="39525" y="2115040"/>
                  </a:lnTo>
                  <a:close/>
                </a:path>
                <a:path w="1240154" h="2219325">
                  <a:moveTo>
                    <a:pt x="133107" y="2099165"/>
                  </a:moveTo>
                  <a:lnTo>
                    <a:pt x="125983" y="2101723"/>
                  </a:lnTo>
                  <a:lnTo>
                    <a:pt x="72850" y="2133460"/>
                  </a:lnTo>
                  <a:lnTo>
                    <a:pt x="38861" y="2195068"/>
                  </a:lnTo>
                  <a:lnTo>
                    <a:pt x="44061" y="2195068"/>
                  </a:lnTo>
                  <a:lnTo>
                    <a:pt x="145542" y="2134362"/>
                  </a:lnTo>
                  <a:lnTo>
                    <a:pt x="151128" y="2129311"/>
                  </a:lnTo>
                  <a:lnTo>
                    <a:pt x="154225" y="2122725"/>
                  </a:lnTo>
                  <a:lnTo>
                    <a:pt x="154632" y="2115448"/>
                  </a:lnTo>
                  <a:lnTo>
                    <a:pt x="152146" y="2108327"/>
                  </a:lnTo>
                  <a:lnTo>
                    <a:pt x="147022" y="2102669"/>
                  </a:lnTo>
                  <a:lnTo>
                    <a:pt x="140398" y="2099548"/>
                  </a:lnTo>
                  <a:lnTo>
                    <a:pt x="133107" y="2099165"/>
                  </a:lnTo>
                  <a:close/>
                </a:path>
                <a:path w="1240154" h="2219325">
                  <a:moveTo>
                    <a:pt x="40397" y="2152845"/>
                  </a:moveTo>
                  <a:lnTo>
                    <a:pt x="12446" y="2169541"/>
                  </a:lnTo>
                  <a:lnTo>
                    <a:pt x="41148" y="2185416"/>
                  </a:lnTo>
                  <a:lnTo>
                    <a:pt x="40397" y="2152845"/>
                  </a:lnTo>
                  <a:close/>
                </a:path>
                <a:path w="1240154" h="2219325">
                  <a:moveTo>
                    <a:pt x="72850" y="2133460"/>
                  </a:moveTo>
                  <a:lnTo>
                    <a:pt x="40397" y="2152845"/>
                  </a:lnTo>
                  <a:lnTo>
                    <a:pt x="41148" y="2185416"/>
                  </a:lnTo>
                  <a:lnTo>
                    <a:pt x="44186" y="2185416"/>
                  </a:lnTo>
                  <a:lnTo>
                    <a:pt x="72850" y="2133460"/>
                  </a:lnTo>
                  <a:close/>
                </a:path>
                <a:path w="1240154" h="2219325">
                  <a:moveTo>
                    <a:pt x="1206500" y="0"/>
                  </a:moveTo>
                  <a:lnTo>
                    <a:pt x="39525" y="2115040"/>
                  </a:lnTo>
                  <a:lnTo>
                    <a:pt x="40397" y="2152845"/>
                  </a:lnTo>
                  <a:lnTo>
                    <a:pt x="72850" y="2133460"/>
                  </a:lnTo>
                  <a:lnTo>
                    <a:pt x="1239774" y="18287"/>
                  </a:lnTo>
                  <a:lnTo>
                    <a:pt x="1206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9043161" y="6172961"/>
            <a:ext cx="2642870" cy="316112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spcBef>
                <a:spcPts val="305"/>
              </a:spcBef>
            </a:pPr>
            <a:r>
              <a:rPr spc="-5" dirty="0">
                <a:latin typeface="Times New Roman"/>
                <a:cs typeface="Times New Roman"/>
              </a:rPr>
              <a:t>Posterior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view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knee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301012" y="4421440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204" dirty="0">
                <a:latin typeface="Trebuchet MS"/>
                <a:cs typeface="Trebuchet MS"/>
              </a:rPr>
              <a:t>shatarat</a:t>
            </a:r>
            <a:endParaRPr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3244" y="0"/>
            <a:ext cx="59690" cy="6859270"/>
            <a:chOff x="47244" y="0"/>
            <a:chExt cx="59690" cy="6859270"/>
          </a:xfrm>
        </p:grpSpPr>
        <p:sp>
          <p:nvSpPr>
            <p:cNvPr id="3" name="object 3"/>
            <p:cNvSpPr/>
            <p:nvPr/>
          </p:nvSpPr>
          <p:spPr>
            <a:xfrm>
              <a:off x="89153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395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19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165600" y="233167"/>
            <a:ext cx="6939028" cy="4901950"/>
            <a:chOff x="1301498" y="233167"/>
            <a:chExt cx="6247130" cy="426466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1498" y="233167"/>
              <a:ext cx="6246870" cy="42641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7884" y="284988"/>
              <a:ext cx="6083808" cy="4105655"/>
            </a:xfrm>
            <a:prstGeom prst="rect">
              <a:avLst/>
            </a:prstGeom>
          </p:spPr>
        </p:pic>
      </p:grp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25526"/>
              </p:ext>
            </p:extLst>
          </p:nvPr>
        </p:nvGraphicFramePr>
        <p:xfrm>
          <a:off x="4484416" y="5658406"/>
          <a:ext cx="6301105" cy="12450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01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61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250" dirty="0">
                        <a:latin typeface="Times New Roman"/>
                        <a:cs typeface="Times New Roman"/>
                      </a:endParaRPr>
                    </a:p>
                    <a:p>
                      <a:pPr marL="202565">
                        <a:lnSpc>
                          <a:spcPct val="100000"/>
                        </a:lnSpc>
                        <a:tabLst>
                          <a:tab pos="1381760" algn="l"/>
                        </a:tabLst>
                      </a:pPr>
                      <a:r>
                        <a:rPr sz="2700" spc="-7" baseline="4629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00" spc="180" dirty="0">
                          <a:latin typeface="Cambria"/>
                          <a:cs typeface="Cambria"/>
                        </a:rPr>
                        <a:t>LELLI'S</a:t>
                      </a:r>
                      <a:r>
                        <a:rPr sz="180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185" dirty="0">
                          <a:latin typeface="Cambria"/>
                          <a:cs typeface="Cambria"/>
                        </a:rPr>
                        <a:t>TEST</a:t>
                      </a:r>
                      <a:r>
                        <a:rPr sz="1800" spc="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21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800" spc="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225" dirty="0">
                          <a:latin typeface="Cambria"/>
                          <a:cs typeface="Cambria"/>
                        </a:rPr>
                        <a:t>ACL</a:t>
                      </a:r>
                      <a:r>
                        <a:rPr sz="18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220" dirty="0">
                          <a:latin typeface="Cambria"/>
                          <a:cs typeface="Cambria"/>
                        </a:rPr>
                        <a:t>LESION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6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200">
                <a:tc>
                  <a:txBody>
                    <a:bodyPr/>
                    <a:lstStyle/>
                    <a:p>
                      <a:pPr marL="807720">
                        <a:lnSpc>
                          <a:spcPts val="2090"/>
                        </a:lnSpc>
                        <a:spcBef>
                          <a:spcPts val="1425"/>
                        </a:spcBef>
                      </a:pPr>
                      <a:r>
                        <a:rPr sz="1800" spc="35" dirty="0">
                          <a:latin typeface="Cambria"/>
                          <a:cs typeface="Cambria"/>
                        </a:rPr>
                        <a:t>https</a:t>
                      </a:r>
                      <a:r>
                        <a:rPr sz="1800" u="sng" spc="3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mbria"/>
                          <a:cs typeface="Cambria"/>
                        </a:rPr>
                        <a:t>:/</a:t>
                      </a:r>
                      <a:r>
                        <a:rPr sz="1800" u="sng" spc="3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mbria"/>
                          <a:cs typeface="Cambria"/>
                          <a:hlinkClick r:id="rId4"/>
                        </a:rPr>
                        <a:t>/www</a:t>
                      </a:r>
                      <a:r>
                        <a:rPr sz="1800" u="sng" spc="3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mbria"/>
                          <a:cs typeface="Cambria"/>
                        </a:rPr>
                        <a:t>.</a:t>
                      </a:r>
                      <a:r>
                        <a:rPr sz="1800" u="sng" spc="3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Cambria"/>
                          <a:cs typeface="Cambria"/>
                          <a:hlinkClick r:id="rId4"/>
                        </a:rPr>
                        <a:t>youtube.com/watch?v=eEhpwTU3KXg</a:t>
                      </a:r>
                      <a:endParaRPr sz="1800" dirty="0">
                        <a:latin typeface="Cambria"/>
                        <a:cs typeface="Cambria"/>
                      </a:endParaRPr>
                    </a:p>
                  </a:txBody>
                  <a:tcPr marL="0" marR="0" marT="1809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4326592" y="5658406"/>
            <a:ext cx="1218845" cy="786130"/>
            <a:chOff x="1142974" y="4857762"/>
            <a:chExt cx="1218845" cy="786130"/>
          </a:xfrm>
        </p:grpSpPr>
        <p:sp>
          <p:nvSpPr>
            <p:cNvPr id="16" name="object 16"/>
            <p:cNvSpPr/>
            <p:nvPr/>
          </p:nvSpPr>
          <p:spPr>
            <a:xfrm>
              <a:off x="1142974" y="4857762"/>
              <a:ext cx="143510" cy="786130"/>
            </a:xfrm>
            <a:custGeom>
              <a:avLst/>
              <a:gdLst/>
              <a:ahLst/>
              <a:cxnLst/>
              <a:rect l="l" t="t" r="r" b="b"/>
              <a:pathLst>
                <a:path w="143509" h="786129">
                  <a:moveTo>
                    <a:pt x="142900" y="0"/>
                  </a:moveTo>
                  <a:lnTo>
                    <a:pt x="0" y="0"/>
                  </a:lnTo>
                  <a:lnTo>
                    <a:pt x="0" y="785812"/>
                  </a:lnTo>
                  <a:lnTo>
                    <a:pt x="142900" y="785812"/>
                  </a:lnTo>
                  <a:lnTo>
                    <a:pt x="142900" y="0"/>
                  </a:lnTo>
                  <a:close/>
                </a:path>
              </a:pathLst>
            </a:custGeom>
            <a:solidFill>
              <a:srgbClr val="FFF3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5014" y="5135118"/>
              <a:ext cx="1106805" cy="368935"/>
            </a:xfrm>
            <a:custGeom>
              <a:avLst/>
              <a:gdLst/>
              <a:ahLst/>
              <a:cxnLst/>
              <a:rect l="l" t="t" r="r" b="b"/>
              <a:pathLst>
                <a:path w="1106805" h="368935">
                  <a:moveTo>
                    <a:pt x="110642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106424" y="368807"/>
                  </a:lnTo>
                  <a:lnTo>
                    <a:pt x="1106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r>
                <a:rPr lang="en-US" dirty="0" smtClean="0"/>
                <a:t>Read only</a:t>
              </a:r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255014" y="5135118"/>
              <a:ext cx="1106805" cy="368935"/>
            </a:xfrm>
            <a:custGeom>
              <a:avLst/>
              <a:gdLst/>
              <a:ahLst/>
              <a:cxnLst/>
              <a:rect l="l" t="t" r="r" b="b"/>
              <a:pathLst>
                <a:path w="1106805" h="368935">
                  <a:moveTo>
                    <a:pt x="0" y="368807"/>
                  </a:moveTo>
                  <a:lnTo>
                    <a:pt x="1106424" y="368807"/>
                  </a:lnTo>
                  <a:lnTo>
                    <a:pt x="1106424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03600" y="1143000"/>
            <a:ext cx="9067800" cy="6096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32200" y="685800"/>
            <a:ext cx="59690" cy="6859270"/>
            <a:chOff x="47244" y="0"/>
            <a:chExt cx="59690" cy="6859270"/>
          </a:xfrm>
        </p:grpSpPr>
        <p:sp>
          <p:nvSpPr>
            <p:cNvPr id="3" name="object 3"/>
            <p:cNvSpPr/>
            <p:nvPr/>
          </p:nvSpPr>
          <p:spPr>
            <a:xfrm>
              <a:off x="89153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424156" y="68580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19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859213" y="1400556"/>
            <a:ext cx="8489315" cy="5549265"/>
            <a:chOff x="274256" y="714755"/>
            <a:chExt cx="8489315" cy="5549265"/>
          </a:xfrm>
        </p:grpSpPr>
        <p:sp>
          <p:nvSpPr>
            <p:cNvPr id="9" name="object 9"/>
            <p:cNvSpPr/>
            <p:nvPr/>
          </p:nvSpPr>
          <p:spPr>
            <a:xfrm>
              <a:off x="8156448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44" y="4419"/>
                  </a:lnTo>
                  <a:lnTo>
                    <a:pt x="178561" y="17157"/>
                  </a:lnTo>
                  <a:lnTo>
                    <a:pt x="135890" y="37452"/>
                  </a:lnTo>
                  <a:lnTo>
                    <a:pt x="97535" y="64515"/>
                  </a:lnTo>
                  <a:lnTo>
                    <a:pt x="64516" y="97574"/>
                  </a:lnTo>
                  <a:lnTo>
                    <a:pt x="37465" y="135864"/>
                  </a:lnTo>
                  <a:lnTo>
                    <a:pt x="17145" y="178600"/>
                  </a:lnTo>
                  <a:lnTo>
                    <a:pt x="4445" y="225005"/>
                  </a:lnTo>
                  <a:lnTo>
                    <a:pt x="0" y="274319"/>
                  </a:lnTo>
                  <a:lnTo>
                    <a:pt x="4445" y="323634"/>
                  </a:lnTo>
                  <a:lnTo>
                    <a:pt x="17145" y="370039"/>
                  </a:lnTo>
                  <a:lnTo>
                    <a:pt x="37465" y="412775"/>
                  </a:lnTo>
                  <a:lnTo>
                    <a:pt x="64516" y="451053"/>
                  </a:lnTo>
                  <a:lnTo>
                    <a:pt x="97535" y="484123"/>
                  </a:lnTo>
                  <a:lnTo>
                    <a:pt x="135890" y="511187"/>
                  </a:lnTo>
                  <a:lnTo>
                    <a:pt x="178561" y="531482"/>
                  </a:lnTo>
                  <a:lnTo>
                    <a:pt x="225044" y="544220"/>
                  </a:lnTo>
                  <a:lnTo>
                    <a:pt x="274320" y="548640"/>
                  </a:lnTo>
                  <a:lnTo>
                    <a:pt x="323596" y="544220"/>
                  </a:lnTo>
                  <a:lnTo>
                    <a:pt x="370077" y="531482"/>
                  </a:lnTo>
                  <a:lnTo>
                    <a:pt x="412750" y="511187"/>
                  </a:lnTo>
                  <a:lnTo>
                    <a:pt x="451103" y="484123"/>
                  </a:lnTo>
                  <a:lnTo>
                    <a:pt x="484124" y="451053"/>
                  </a:lnTo>
                  <a:lnTo>
                    <a:pt x="511175" y="412775"/>
                  </a:lnTo>
                  <a:lnTo>
                    <a:pt x="531495" y="370039"/>
                  </a:lnTo>
                  <a:lnTo>
                    <a:pt x="544195" y="323634"/>
                  </a:lnTo>
                  <a:lnTo>
                    <a:pt x="548640" y="274319"/>
                  </a:lnTo>
                  <a:lnTo>
                    <a:pt x="544195" y="225005"/>
                  </a:lnTo>
                  <a:lnTo>
                    <a:pt x="531495" y="178600"/>
                  </a:lnTo>
                  <a:lnTo>
                    <a:pt x="511175" y="135864"/>
                  </a:lnTo>
                  <a:lnTo>
                    <a:pt x="484124" y="97574"/>
                  </a:lnTo>
                  <a:lnTo>
                    <a:pt x="451103" y="64515"/>
                  </a:lnTo>
                  <a:lnTo>
                    <a:pt x="412750" y="37452"/>
                  </a:lnTo>
                  <a:lnTo>
                    <a:pt x="370077" y="17157"/>
                  </a:lnTo>
                  <a:lnTo>
                    <a:pt x="323596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7091" y="714755"/>
              <a:ext cx="3835908" cy="500024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7273" y="2591561"/>
              <a:ext cx="3929379" cy="2249805"/>
            </a:xfrm>
            <a:custGeom>
              <a:avLst/>
              <a:gdLst/>
              <a:ahLst/>
              <a:cxnLst/>
              <a:rect l="l" t="t" r="r" b="b"/>
              <a:pathLst>
                <a:path w="3929379" h="2249804">
                  <a:moveTo>
                    <a:pt x="0" y="2249424"/>
                  </a:moveTo>
                  <a:lnTo>
                    <a:pt x="3928872" y="2249424"/>
                  </a:lnTo>
                  <a:lnTo>
                    <a:pt x="3928872" y="0"/>
                  </a:lnTo>
                  <a:lnTo>
                    <a:pt x="0" y="0"/>
                  </a:lnTo>
                  <a:lnTo>
                    <a:pt x="0" y="2249424"/>
                  </a:lnTo>
                  <a:close/>
                </a:path>
              </a:pathLst>
            </a:custGeom>
            <a:ln w="25907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800601" y="1055370"/>
            <a:ext cx="4433570" cy="1929764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3445"/>
              </a:lnSpc>
            </a:pPr>
            <a:r>
              <a:rPr sz="3100" b="1" i="1" spc="135" dirty="0">
                <a:solidFill>
                  <a:srgbClr val="0000FF"/>
                </a:solidFill>
                <a:latin typeface="Times New Roman"/>
                <a:cs typeface="Times New Roman"/>
              </a:rPr>
              <a:t>5-Menisci</a:t>
            </a:r>
            <a:endParaRPr sz="3100">
              <a:latin typeface="Times New Roman"/>
              <a:cs typeface="Times New Roman"/>
            </a:endParaRPr>
          </a:p>
          <a:p>
            <a:pPr marR="55880">
              <a:lnSpc>
                <a:spcPct val="96900"/>
              </a:lnSpc>
              <a:spcBef>
                <a:spcPts val="85"/>
              </a:spcBef>
              <a:buSzPct val="95833"/>
              <a:buFont typeface="Wingdings"/>
              <a:buChar char=""/>
              <a:tabLst>
                <a:tab pos="241935" algn="l"/>
                <a:tab pos="2144395" algn="l"/>
                <a:tab pos="3621404" algn="l"/>
              </a:tabLst>
            </a:pP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Medial</a:t>
            </a:r>
            <a:r>
              <a:rPr sz="2400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lateral</a:t>
            </a:r>
            <a:r>
              <a:rPr sz="2400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menisci	are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C-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shaped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sheets of	</a:t>
            </a:r>
            <a:r>
              <a:rPr sz="2400" spc="-10" dirty="0">
                <a:latin typeface="Times New Roman"/>
                <a:cs typeface="Times New Roman"/>
              </a:rPr>
              <a:t>fibrocartilage.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(composed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500" b="1" i="1" spc="-15" dirty="0">
                <a:latin typeface="Times New Roman"/>
                <a:cs typeface="Times New Roman"/>
              </a:rPr>
              <a:t>fibrous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-20" dirty="0">
                <a:latin typeface="Times New Roman"/>
                <a:cs typeface="Times New Roman"/>
              </a:rPr>
              <a:t>connective </a:t>
            </a:r>
            <a:r>
              <a:rPr sz="2500" b="1" i="1" spc="-15" dirty="0">
                <a:latin typeface="Times New Roman"/>
                <a:cs typeface="Times New Roman"/>
              </a:rPr>
              <a:t> </a:t>
            </a:r>
            <a:r>
              <a:rPr sz="2500" b="1" i="1" spc="-20" dirty="0">
                <a:latin typeface="Times New Roman"/>
                <a:cs typeface="Times New Roman"/>
              </a:rPr>
              <a:t>tissue</a:t>
            </a:r>
            <a:r>
              <a:rPr sz="2500" b="1" i="1" spc="-40" dirty="0">
                <a:latin typeface="Times New Roman"/>
                <a:cs typeface="Times New Roman"/>
              </a:rPr>
              <a:t> </a:t>
            </a:r>
            <a:r>
              <a:rPr sz="2500" b="1" i="1" spc="-10" dirty="0">
                <a:latin typeface="Times New Roman"/>
                <a:cs typeface="Times New Roman"/>
              </a:rPr>
              <a:t>and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20" dirty="0">
                <a:latin typeface="Times New Roman"/>
                <a:cs typeface="Times New Roman"/>
              </a:rPr>
              <a:t>NOT</a:t>
            </a:r>
            <a:r>
              <a:rPr sz="2500" b="1" i="1" spc="-75" dirty="0">
                <a:latin typeface="Times New Roman"/>
                <a:cs typeface="Times New Roman"/>
              </a:rPr>
              <a:t> </a:t>
            </a:r>
            <a:r>
              <a:rPr sz="2500" b="1" i="1" spc="-45" dirty="0">
                <a:latin typeface="Times New Roman"/>
                <a:cs typeface="Times New Roman"/>
              </a:rPr>
              <a:t>of</a:t>
            </a:r>
            <a:r>
              <a:rPr sz="2500" b="1" i="1" spc="-25" dirty="0">
                <a:latin typeface="Times New Roman"/>
                <a:cs typeface="Times New Roman"/>
              </a:rPr>
              <a:t> </a:t>
            </a:r>
            <a:r>
              <a:rPr sz="2500" b="1" i="1" spc="-10" dirty="0">
                <a:latin typeface="Times New Roman"/>
                <a:cs typeface="Times New Roman"/>
              </a:rPr>
              <a:t>cartilage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37406" y="3249550"/>
            <a:ext cx="3805554" cy="22377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35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spc="-5" dirty="0">
                <a:latin typeface="Times New Roman"/>
                <a:cs typeface="Times New Roman"/>
              </a:rPr>
              <a:t>Their </a:t>
            </a:r>
            <a:r>
              <a:rPr sz="2400" spc="-10" dirty="0">
                <a:latin typeface="Times New Roman"/>
                <a:cs typeface="Times New Roman"/>
              </a:rPr>
              <a:t>function </a:t>
            </a:r>
            <a:r>
              <a:rPr sz="2600" b="1" i="1" spc="-55" dirty="0">
                <a:latin typeface="Times New Roman"/>
                <a:cs typeface="Times New Roman"/>
              </a:rPr>
              <a:t>is </a:t>
            </a:r>
            <a:r>
              <a:rPr sz="2600" b="1" i="1" spc="35" dirty="0">
                <a:latin typeface="Times New Roman"/>
                <a:cs typeface="Times New Roman"/>
              </a:rPr>
              <a:t>to </a:t>
            </a:r>
            <a:r>
              <a:rPr sz="2600" b="1" i="1" spc="-15" dirty="0">
                <a:solidFill>
                  <a:srgbClr val="0000FF"/>
                </a:solidFill>
                <a:latin typeface="Times New Roman"/>
                <a:cs typeface="Times New Roman"/>
              </a:rPr>
              <a:t>deepen </a:t>
            </a:r>
            <a:r>
              <a:rPr sz="2600" b="1" i="1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articular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surfaces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of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the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tibial</a:t>
            </a:r>
            <a:r>
              <a:rPr sz="2400" spc="5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condyles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receive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convex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femoral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condyles;</a:t>
            </a:r>
            <a:endParaRPr sz="2400">
              <a:latin typeface="Times New Roman"/>
              <a:cs typeface="Times New Roman"/>
            </a:endParaRPr>
          </a:p>
          <a:p>
            <a:pPr marL="255270" indent="-243204" algn="just">
              <a:lnSpc>
                <a:spcPts val="284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Times New Roman"/>
                <a:cs typeface="Times New Roman"/>
              </a:rPr>
              <a:t>They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also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serve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as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600" b="1" i="1" spc="-90" dirty="0">
                <a:solidFill>
                  <a:srgbClr val="0000FF"/>
                </a:solidFill>
                <a:latin typeface="Times New Roman"/>
                <a:cs typeface="Times New Roman"/>
              </a:rPr>
              <a:t>cushions</a:t>
            </a:r>
            <a:endParaRPr sz="2600">
              <a:latin typeface="Times New Roman"/>
              <a:cs typeface="Times New Roman"/>
            </a:endParaRPr>
          </a:p>
          <a:p>
            <a:pPr marL="12700" algn="just">
              <a:lnSpc>
                <a:spcPts val="2800"/>
              </a:lnSpc>
            </a:pPr>
            <a:r>
              <a:rPr sz="2400" spc="-5" dirty="0">
                <a:latin typeface="Times New Roman"/>
                <a:cs typeface="Times New Roman"/>
              </a:rPr>
              <a:t>between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two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bones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942333" y="5686805"/>
            <a:ext cx="3930650" cy="1569720"/>
          </a:xfrm>
          <a:custGeom>
            <a:avLst/>
            <a:gdLst/>
            <a:ahLst/>
            <a:cxnLst/>
            <a:rect l="l" t="t" r="r" b="b"/>
            <a:pathLst>
              <a:path w="3930650" h="1569720">
                <a:moveTo>
                  <a:pt x="0" y="1569720"/>
                </a:moveTo>
                <a:lnTo>
                  <a:pt x="3930396" y="1569720"/>
                </a:lnTo>
                <a:lnTo>
                  <a:pt x="3930396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ln w="25908">
            <a:solidFill>
              <a:srgbClr val="FC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08730" y="5689803"/>
            <a:ext cx="375983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dirty="0">
                <a:latin typeface="Times New Roman"/>
                <a:cs typeface="Times New Roman"/>
              </a:rPr>
              <a:t>Each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meniscus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attached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upper </a:t>
            </a:r>
            <a:r>
              <a:rPr sz="2400" spc="-5" dirty="0">
                <a:latin typeface="Times New Roman"/>
                <a:cs typeface="Times New Roman"/>
              </a:rPr>
              <a:t>surface </a:t>
            </a:r>
            <a:r>
              <a:rPr sz="2400" dirty="0">
                <a:latin typeface="Times New Roman"/>
                <a:cs typeface="Times New Roman"/>
              </a:rPr>
              <a:t>of the tibia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by anterior and posterior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horns.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400666" y="871221"/>
            <a:ext cx="8788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000" spc="-2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000" spc="-1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000" spc="-2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00FF"/>
                </a:solidFill>
                <a:latin typeface="Times New Roman"/>
                <a:cs typeface="Times New Roman"/>
              </a:rPr>
              <a:t>or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38615" y="6707225"/>
            <a:ext cx="921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Posterior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105527" y="3429000"/>
            <a:ext cx="5185410" cy="3282315"/>
          </a:xfrm>
          <a:custGeom>
            <a:avLst/>
            <a:gdLst/>
            <a:ahLst/>
            <a:cxnLst/>
            <a:rect l="l" t="t" r="r" b="b"/>
            <a:pathLst>
              <a:path w="5185409" h="3282315">
                <a:moveTo>
                  <a:pt x="5032629" y="0"/>
                </a:moveTo>
                <a:lnTo>
                  <a:pt x="4933696" y="4826"/>
                </a:lnTo>
                <a:lnTo>
                  <a:pt x="4930140" y="5080"/>
                </a:lnTo>
                <a:lnTo>
                  <a:pt x="4927473" y="8001"/>
                </a:lnTo>
                <a:lnTo>
                  <a:pt x="4927600" y="11557"/>
                </a:lnTo>
                <a:lnTo>
                  <a:pt x="4927854" y="14986"/>
                </a:lnTo>
                <a:lnTo>
                  <a:pt x="4930775" y="17780"/>
                </a:lnTo>
                <a:lnTo>
                  <a:pt x="4934331" y="17526"/>
                </a:lnTo>
                <a:lnTo>
                  <a:pt x="4998961" y="14363"/>
                </a:lnTo>
                <a:lnTo>
                  <a:pt x="0" y="3271278"/>
                </a:lnTo>
                <a:lnTo>
                  <a:pt x="6858" y="3281921"/>
                </a:lnTo>
                <a:lnTo>
                  <a:pt x="5005870" y="24993"/>
                </a:lnTo>
                <a:lnTo>
                  <a:pt x="4976876" y="82804"/>
                </a:lnTo>
                <a:lnTo>
                  <a:pt x="4975225" y="85979"/>
                </a:lnTo>
                <a:lnTo>
                  <a:pt x="4976495" y="89789"/>
                </a:lnTo>
                <a:lnTo>
                  <a:pt x="4979670" y="91313"/>
                </a:lnTo>
                <a:lnTo>
                  <a:pt x="4982845" y="92964"/>
                </a:lnTo>
                <a:lnTo>
                  <a:pt x="4986655" y="91694"/>
                </a:lnTo>
                <a:lnTo>
                  <a:pt x="4988179" y="88519"/>
                </a:lnTo>
                <a:lnTo>
                  <a:pt x="5031854" y="1524"/>
                </a:lnTo>
                <a:lnTo>
                  <a:pt x="5032629" y="0"/>
                </a:lnTo>
                <a:close/>
              </a:path>
              <a:path w="5185409" h="3282315">
                <a:moveTo>
                  <a:pt x="5185029" y="1143000"/>
                </a:moveTo>
                <a:lnTo>
                  <a:pt x="5082667" y="1149731"/>
                </a:lnTo>
                <a:lnTo>
                  <a:pt x="5080000" y="1152779"/>
                </a:lnTo>
                <a:lnTo>
                  <a:pt x="5080508" y="1159764"/>
                </a:lnTo>
                <a:lnTo>
                  <a:pt x="5083556" y="1162431"/>
                </a:lnTo>
                <a:lnTo>
                  <a:pt x="5151640" y="1157897"/>
                </a:lnTo>
                <a:lnTo>
                  <a:pt x="2133473" y="3195142"/>
                </a:lnTo>
                <a:lnTo>
                  <a:pt x="2140585" y="3205657"/>
                </a:lnTo>
                <a:lnTo>
                  <a:pt x="5158676" y="1168476"/>
                </a:lnTo>
                <a:lnTo>
                  <a:pt x="5129022" y="1229868"/>
                </a:lnTo>
                <a:lnTo>
                  <a:pt x="5130419" y="1233678"/>
                </a:lnTo>
                <a:lnTo>
                  <a:pt x="5136769" y="1236726"/>
                </a:lnTo>
                <a:lnTo>
                  <a:pt x="5140452" y="1235456"/>
                </a:lnTo>
                <a:lnTo>
                  <a:pt x="5184165" y="1144778"/>
                </a:lnTo>
                <a:lnTo>
                  <a:pt x="5185029" y="114300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0019782" y="5408199"/>
            <a:ext cx="478790" cy="20133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200" i="1" spc="-125" dirty="0">
                <a:latin typeface="Trebuchet MS"/>
                <a:cs typeface="Trebuchet MS"/>
              </a:rPr>
              <a:t>shatarat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52606" y="3896105"/>
            <a:ext cx="45719" cy="4029710"/>
          </a:xfrm>
          <a:custGeom>
            <a:avLst/>
            <a:gdLst/>
            <a:ahLst/>
            <a:cxnLst/>
            <a:rect l="l" t="t" r="r" b="b"/>
            <a:pathLst>
              <a:path h="4029709">
                <a:moveTo>
                  <a:pt x="0" y="0"/>
                </a:moveTo>
                <a:lnTo>
                  <a:pt x="0" y="4029451"/>
                </a:lnTo>
              </a:path>
            </a:pathLst>
          </a:custGeom>
          <a:ln w="35051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606" y="1067561"/>
            <a:ext cx="45719" cy="1905000"/>
          </a:xfrm>
          <a:custGeom>
            <a:avLst/>
            <a:gdLst/>
            <a:ahLst/>
            <a:cxnLst/>
            <a:rect l="l" t="t" r="r" b="b"/>
            <a:pathLst>
              <a:path h="1905000">
                <a:moveTo>
                  <a:pt x="0" y="0"/>
                </a:moveTo>
                <a:lnTo>
                  <a:pt x="0" y="1905000"/>
                </a:lnTo>
              </a:path>
            </a:pathLst>
          </a:custGeom>
          <a:ln w="35051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16792" y="3896106"/>
            <a:ext cx="45719" cy="4029075"/>
          </a:xfrm>
          <a:custGeom>
            <a:avLst/>
            <a:gdLst/>
            <a:ahLst/>
            <a:cxnLst/>
            <a:rect l="l" t="t" r="r" b="b"/>
            <a:pathLst>
              <a:path h="4029075">
                <a:moveTo>
                  <a:pt x="0" y="0"/>
                </a:moveTo>
                <a:lnTo>
                  <a:pt x="0" y="4028689"/>
                </a:lnTo>
              </a:path>
            </a:pathLst>
          </a:custGeom>
          <a:ln w="12191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16792" y="1066800"/>
            <a:ext cx="45719" cy="1906270"/>
          </a:xfrm>
          <a:custGeom>
            <a:avLst/>
            <a:gdLst/>
            <a:ahLst/>
            <a:cxnLst/>
            <a:rect l="l" t="t" r="r" b="b"/>
            <a:pathLst>
              <a:path h="1906270">
                <a:moveTo>
                  <a:pt x="0" y="0"/>
                </a:moveTo>
                <a:lnTo>
                  <a:pt x="0" y="1905761"/>
                </a:lnTo>
              </a:path>
            </a:pathLst>
          </a:custGeom>
          <a:ln w="12191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2102654" y="1066800"/>
            <a:ext cx="292546" cy="6858000"/>
            <a:chOff x="8839200" y="0"/>
            <a:chExt cx="304800" cy="6858000"/>
          </a:xfrm>
        </p:grpSpPr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19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263694" y="2667000"/>
            <a:ext cx="8354382" cy="4663440"/>
            <a:chOff x="762" y="1600200"/>
            <a:chExt cx="8704326" cy="4663440"/>
          </a:xfrm>
        </p:grpSpPr>
        <p:sp>
          <p:nvSpPr>
            <p:cNvPr id="10" name="object 10"/>
            <p:cNvSpPr/>
            <p:nvPr/>
          </p:nvSpPr>
          <p:spPr>
            <a:xfrm>
              <a:off x="8156448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44" y="4419"/>
                  </a:lnTo>
                  <a:lnTo>
                    <a:pt x="178561" y="17157"/>
                  </a:lnTo>
                  <a:lnTo>
                    <a:pt x="135890" y="37452"/>
                  </a:lnTo>
                  <a:lnTo>
                    <a:pt x="97535" y="64515"/>
                  </a:lnTo>
                  <a:lnTo>
                    <a:pt x="64516" y="97574"/>
                  </a:lnTo>
                  <a:lnTo>
                    <a:pt x="37465" y="135864"/>
                  </a:lnTo>
                  <a:lnTo>
                    <a:pt x="17145" y="178600"/>
                  </a:lnTo>
                  <a:lnTo>
                    <a:pt x="4445" y="225005"/>
                  </a:lnTo>
                  <a:lnTo>
                    <a:pt x="0" y="274319"/>
                  </a:lnTo>
                  <a:lnTo>
                    <a:pt x="4445" y="323634"/>
                  </a:lnTo>
                  <a:lnTo>
                    <a:pt x="17145" y="370039"/>
                  </a:lnTo>
                  <a:lnTo>
                    <a:pt x="37465" y="412775"/>
                  </a:lnTo>
                  <a:lnTo>
                    <a:pt x="64516" y="451053"/>
                  </a:lnTo>
                  <a:lnTo>
                    <a:pt x="97535" y="484123"/>
                  </a:lnTo>
                  <a:lnTo>
                    <a:pt x="135890" y="511187"/>
                  </a:lnTo>
                  <a:lnTo>
                    <a:pt x="178561" y="531482"/>
                  </a:lnTo>
                  <a:lnTo>
                    <a:pt x="225044" y="544220"/>
                  </a:lnTo>
                  <a:lnTo>
                    <a:pt x="274320" y="548640"/>
                  </a:lnTo>
                  <a:lnTo>
                    <a:pt x="323596" y="544220"/>
                  </a:lnTo>
                  <a:lnTo>
                    <a:pt x="370077" y="531482"/>
                  </a:lnTo>
                  <a:lnTo>
                    <a:pt x="412750" y="511187"/>
                  </a:lnTo>
                  <a:lnTo>
                    <a:pt x="451103" y="484123"/>
                  </a:lnTo>
                  <a:lnTo>
                    <a:pt x="484124" y="451053"/>
                  </a:lnTo>
                  <a:lnTo>
                    <a:pt x="511175" y="412775"/>
                  </a:lnTo>
                  <a:lnTo>
                    <a:pt x="531495" y="370039"/>
                  </a:lnTo>
                  <a:lnTo>
                    <a:pt x="544195" y="323634"/>
                  </a:lnTo>
                  <a:lnTo>
                    <a:pt x="548640" y="274319"/>
                  </a:lnTo>
                  <a:lnTo>
                    <a:pt x="544195" y="225005"/>
                  </a:lnTo>
                  <a:lnTo>
                    <a:pt x="531495" y="178600"/>
                  </a:lnTo>
                  <a:lnTo>
                    <a:pt x="511175" y="135864"/>
                  </a:lnTo>
                  <a:lnTo>
                    <a:pt x="484124" y="97574"/>
                  </a:lnTo>
                  <a:lnTo>
                    <a:pt x="451103" y="64515"/>
                  </a:lnTo>
                  <a:lnTo>
                    <a:pt x="412750" y="37452"/>
                  </a:lnTo>
                  <a:lnTo>
                    <a:pt x="370077" y="17157"/>
                  </a:lnTo>
                  <a:lnTo>
                    <a:pt x="323596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52999" y="1600200"/>
              <a:ext cx="3505200" cy="41910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2" y="1905761"/>
              <a:ext cx="4876800" cy="1267969"/>
            </a:xfrm>
            <a:custGeom>
              <a:avLst/>
              <a:gdLst/>
              <a:ahLst/>
              <a:cxnLst/>
              <a:rect l="l" t="t" r="r" b="b"/>
              <a:pathLst>
                <a:path w="4876800" h="923925">
                  <a:moveTo>
                    <a:pt x="0" y="923544"/>
                  </a:moveTo>
                  <a:lnTo>
                    <a:pt x="4876800" y="923544"/>
                  </a:lnTo>
                  <a:lnTo>
                    <a:pt x="4876800" y="0"/>
                  </a:lnTo>
                  <a:lnTo>
                    <a:pt x="0" y="0"/>
                  </a:lnTo>
                  <a:lnTo>
                    <a:pt x="0" y="923544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169216" y="1067562"/>
            <a:ext cx="4251059" cy="1069975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80010" algn="ctr">
              <a:lnSpc>
                <a:spcPts val="3940"/>
              </a:lnSpc>
              <a:tabLst>
                <a:tab pos="1382395" algn="l"/>
              </a:tabLst>
            </a:pPr>
            <a:r>
              <a:rPr sz="3500" b="1" i="1" spc="27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3500" b="1" i="1" spc="-1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500" b="1" i="1" spc="-8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500" b="1" i="1" spc="-2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500" b="1" i="1" spc="-7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500" b="1" i="1" spc="-3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500" b="1" i="1" spc="-7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3500" b="1" i="1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r>
              <a:rPr sz="3500" b="1" i="1" spc="-75" dirty="0">
                <a:solidFill>
                  <a:srgbClr val="0000FF"/>
                </a:solidFill>
                <a:latin typeface="Times New Roman"/>
                <a:cs typeface="Times New Roman"/>
              </a:rPr>
              <a:t>J</a:t>
            </a:r>
            <a:r>
              <a:rPr sz="3500" b="1" i="1" spc="-3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500" b="1" i="1" spc="-7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3500" b="1" i="1" spc="-38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500" b="1" i="1" spc="-45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3500" b="1" i="1" spc="-3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500" b="1" i="1" spc="-8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3500" b="1" i="1" spc="-3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500" b="1" i="1" spc="14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endParaRPr sz="3500">
              <a:latin typeface="Times New Roman"/>
              <a:cs typeface="Times New Roman"/>
            </a:endParaRPr>
          </a:p>
          <a:p>
            <a:pPr marL="671830" marR="483234" indent="-671830">
              <a:spcBef>
                <a:spcPts val="20"/>
              </a:spcBef>
              <a:buSzPct val="94444"/>
              <a:buFont typeface="Wingdings"/>
              <a:buChar char=""/>
              <a:tabLst>
                <a:tab pos="671830" algn="l"/>
              </a:tabLst>
            </a:pPr>
            <a:r>
              <a:rPr spc="-10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15" dirty="0">
                <a:latin typeface="Times New Roman"/>
                <a:cs typeface="Times New Roman"/>
              </a:rPr>
              <a:t>most </a:t>
            </a:r>
            <a:r>
              <a:rPr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complicated </a:t>
            </a:r>
            <a:r>
              <a:rPr dirty="0">
                <a:latin typeface="Times New Roman"/>
                <a:cs typeface="Times New Roman"/>
              </a:rPr>
              <a:t>joint in 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body!!!!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08335" y="2997834"/>
            <a:ext cx="4408912" cy="1097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1-Consists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two </a:t>
            </a:r>
            <a:r>
              <a:rPr spc="-5" dirty="0">
                <a:latin typeface="Times New Roman"/>
                <a:cs typeface="Times New Roman"/>
              </a:rPr>
              <a:t>condylar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joints </a:t>
            </a:r>
            <a:r>
              <a:rPr spc="-5" dirty="0">
                <a:latin typeface="Times New Roman"/>
                <a:cs typeface="Times New Roman"/>
              </a:rPr>
              <a:t>between:</a:t>
            </a: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ts val="2135"/>
              </a:lnSpc>
            </a:pPr>
            <a:r>
              <a:rPr spc="-5" dirty="0">
                <a:latin typeface="Times New Roman"/>
                <a:cs typeface="Times New Roman"/>
              </a:rPr>
              <a:t>A-The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medial </a:t>
            </a:r>
            <a:r>
              <a:rPr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and</a:t>
            </a:r>
            <a:r>
              <a:rPr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lateral</a:t>
            </a:r>
            <a:r>
              <a:rPr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condyles</a:t>
            </a:r>
            <a:r>
              <a:rPr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480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femur</a:t>
            </a: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ts val="2135"/>
              </a:lnSpc>
            </a:pPr>
            <a:r>
              <a:rPr dirty="0">
                <a:latin typeface="Times New Roman"/>
                <a:cs typeface="Times New Roman"/>
              </a:rPr>
              <a:t>and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60066"/>
                </a:solidFill>
                <a:latin typeface="Times New Roman"/>
                <a:cs typeface="Times New Roman"/>
              </a:rPr>
              <a:t>The</a:t>
            </a:r>
            <a:r>
              <a:rPr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condyles</a:t>
            </a:r>
            <a:r>
              <a:rPr b="1" spc="-3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660066"/>
                </a:solidFill>
                <a:latin typeface="Times New Roman"/>
                <a:cs typeface="Times New Roman"/>
              </a:rPr>
              <a:t>of</a:t>
            </a:r>
            <a:r>
              <a:rPr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660066"/>
                </a:solidFill>
                <a:latin typeface="Times New Roman"/>
                <a:cs typeface="Times New Roman"/>
              </a:rPr>
              <a:t>the</a:t>
            </a:r>
            <a:r>
              <a:rPr b="1" spc="10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660066"/>
                </a:solidFill>
                <a:latin typeface="Times New Roman"/>
                <a:cs typeface="Times New Roman"/>
              </a:rPr>
              <a:t>tibia</a:t>
            </a:r>
            <a:endParaRPr dirty="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61061" y="3011423"/>
            <a:ext cx="5551060" cy="3543300"/>
            <a:chOff x="2197607" y="1944623"/>
            <a:chExt cx="5783580" cy="354330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0203" y="1944623"/>
              <a:ext cx="2843783" cy="4983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723510" y="2062271"/>
              <a:ext cx="2592705" cy="320040"/>
            </a:xfrm>
            <a:custGeom>
              <a:avLst/>
              <a:gdLst/>
              <a:ahLst/>
              <a:cxnLst/>
              <a:rect l="l" t="t" r="r" b="b"/>
              <a:pathLst>
                <a:path w="2592704" h="320039">
                  <a:moveTo>
                    <a:pt x="2483069" y="62658"/>
                  </a:moveTo>
                  <a:lnTo>
                    <a:pt x="0" y="281767"/>
                  </a:lnTo>
                  <a:lnTo>
                    <a:pt x="3301" y="319613"/>
                  </a:lnTo>
                  <a:lnTo>
                    <a:pt x="2486291" y="100635"/>
                  </a:lnTo>
                  <a:lnTo>
                    <a:pt x="2517199" y="78744"/>
                  </a:lnTo>
                  <a:lnTo>
                    <a:pt x="2483069" y="62658"/>
                  </a:lnTo>
                  <a:close/>
                </a:path>
                <a:path w="2592704" h="320039">
                  <a:moveTo>
                    <a:pt x="2559358" y="56469"/>
                  </a:moveTo>
                  <a:lnTo>
                    <a:pt x="2553208" y="56469"/>
                  </a:lnTo>
                  <a:lnTo>
                    <a:pt x="2556510" y="94442"/>
                  </a:lnTo>
                  <a:lnTo>
                    <a:pt x="2486291" y="100635"/>
                  </a:lnTo>
                  <a:lnTo>
                    <a:pt x="2435860" y="136352"/>
                  </a:lnTo>
                  <a:lnTo>
                    <a:pt x="2430645" y="141857"/>
                  </a:lnTo>
                  <a:lnTo>
                    <a:pt x="2428049" y="148671"/>
                  </a:lnTo>
                  <a:lnTo>
                    <a:pt x="2428216" y="155961"/>
                  </a:lnTo>
                  <a:lnTo>
                    <a:pt x="2431288" y="162895"/>
                  </a:lnTo>
                  <a:lnTo>
                    <a:pt x="2436810" y="168038"/>
                  </a:lnTo>
                  <a:lnTo>
                    <a:pt x="2443654" y="170610"/>
                  </a:lnTo>
                  <a:lnTo>
                    <a:pt x="2450951" y="170467"/>
                  </a:lnTo>
                  <a:lnTo>
                    <a:pt x="2457831" y="167467"/>
                  </a:lnTo>
                  <a:lnTo>
                    <a:pt x="2592578" y="72090"/>
                  </a:lnTo>
                  <a:lnTo>
                    <a:pt x="2559358" y="56469"/>
                  </a:lnTo>
                  <a:close/>
                </a:path>
                <a:path w="2592704" h="320039">
                  <a:moveTo>
                    <a:pt x="2517199" y="78744"/>
                  </a:moveTo>
                  <a:lnTo>
                    <a:pt x="2486291" y="100635"/>
                  </a:lnTo>
                  <a:lnTo>
                    <a:pt x="2556510" y="94442"/>
                  </a:lnTo>
                  <a:lnTo>
                    <a:pt x="2556355" y="92664"/>
                  </a:lnTo>
                  <a:lnTo>
                    <a:pt x="2546731" y="92664"/>
                  </a:lnTo>
                  <a:lnTo>
                    <a:pt x="2517199" y="78744"/>
                  </a:lnTo>
                  <a:close/>
                </a:path>
                <a:path w="2592704" h="320039">
                  <a:moveTo>
                    <a:pt x="2543810" y="59898"/>
                  </a:moveTo>
                  <a:lnTo>
                    <a:pt x="2517199" y="78744"/>
                  </a:lnTo>
                  <a:lnTo>
                    <a:pt x="2546731" y="92664"/>
                  </a:lnTo>
                  <a:lnTo>
                    <a:pt x="2543810" y="59898"/>
                  </a:lnTo>
                  <a:close/>
                </a:path>
                <a:path w="2592704" h="320039">
                  <a:moveTo>
                    <a:pt x="2553506" y="59898"/>
                  </a:moveTo>
                  <a:lnTo>
                    <a:pt x="2543810" y="59898"/>
                  </a:lnTo>
                  <a:lnTo>
                    <a:pt x="2546731" y="92664"/>
                  </a:lnTo>
                  <a:lnTo>
                    <a:pt x="2556355" y="92664"/>
                  </a:lnTo>
                  <a:lnTo>
                    <a:pt x="2553506" y="59898"/>
                  </a:lnTo>
                  <a:close/>
                </a:path>
                <a:path w="2592704" h="320039">
                  <a:moveTo>
                    <a:pt x="2553208" y="56469"/>
                  </a:moveTo>
                  <a:lnTo>
                    <a:pt x="2483069" y="62658"/>
                  </a:lnTo>
                  <a:lnTo>
                    <a:pt x="2517199" y="78744"/>
                  </a:lnTo>
                  <a:lnTo>
                    <a:pt x="2543810" y="59898"/>
                  </a:lnTo>
                  <a:lnTo>
                    <a:pt x="2553506" y="59898"/>
                  </a:lnTo>
                  <a:lnTo>
                    <a:pt x="2553208" y="56469"/>
                  </a:lnTo>
                  <a:close/>
                </a:path>
                <a:path w="2592704" h="320039">
                  <a:moveTo>
                    <a:pt x="2435883" y="0"/>
                  </a:moveTo>
                  <a:lnTo>
                    <a:pt x="2428684" y="1081"/>
                  </a:lnTo>
                  <a:lnTo>
                    <a:pt x="2422437" y="4806"/>
                  </a:lnTo>
                  <a:lnTo>
                    <a:pt x="2417953" y="10876"/>
                  </a:lnTo>
                  <a:lnTo>
                    <a:pt x="2416113" y="18238"/>
                  </a:lnTo>
                  <a:lnTo>
                    <a:pt x="2417238" y="25481"/>
                  </a:lnTo>
                  <a:lnTo>
                    <a:pt x="2421006" y="31771"/>
                  </a:lnTo>
                  <a:lnTo>
                    <a:pt x="2427096" y="36276"/>
                  </a:lnTo>
                  <a:lnTo>
                    <a:pt x="2483069" y="62658"/>
                  </a:lnTo>
                  <a:lnTo>
                    <a:pt x="2553208" y="56469"/>
                  </a:lnTo>
                  <a:lnTo>
                    <a:pt x="2559358" y="56469"/>
                  </a:lnTo>
                  <a:lnTo>
                    <a:pt x="2443225" y="1859"/>
                  </a:lnTo>
                  <a:lnTo>
                    <a:pt x="24358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8031" y="2330221"/>
              <a:ext cx="1552956" cy="72082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871338" y="2349499"/>
              <a:ext cx="1301750" cy="502284"/>
            </a:xfrm>
            <a:custGeom>
              <a:avLst/>
              <a:gdLst/>
              <a:ahLst/>
              <a:cxnLst/>
              <a:rect l="l" t="t" r="r" b="b"/>
              <a:pathLst>
                <a:path w="1301750" h="502285">
                  <a:moveTo>
                    <a:pt x="1193301" y="453043"/>
                  </a:moveTo>
                  <a:lnTo>
                    <a:pt x="1132459" y="464820"/>
                  </a:lnTo>
                  <a:lnTo>
                    <a:pt x="1117473" y="487172"/>
                  </a:lnTo>
                  <a:lnTo>
                    <a:pt x="1120302" y="494158"/>
                  </a:lnTo>
                  <a:lnTo>
                    <a:pt x="1125442" y="499348"/>
                  </a:lnTo>
                  <a:lnTo>
                    <a:pt x="1132153" y="502227"/>
                  </a:lnTo>
                  <a:lnTo>
                    <a:pt x="1139698" y="502285"/>
                  </a:lnTo>
                  <a:lnTo>
                    <a:pt x="1273652" y="476250"/>
                  </a:lnTo>
                  <a:lnTo>
                    <a:pt x="1259713" y="476250"/>
                  </a:lnTo>
                  <a:lnTo>
                    <a:pt x="1193301" y="453043"/>
                  </a:lnTo>
                  <a:close/>
                </a:path>
                <a:path w="1301750" h="502285">
                  <a:moveTo>
                    <a:pt x="1230389" y="445865"/>
                  </a:moveTo>
                  <a:lnTo>
                    <a:pt x="1193301" y="453043"/>
                  </a:lnTo>
                  <a:lnTo>
                    <a:pt x="1259713" y="476250"/>
                  </a:lnTo>
                  <a:lnTo>
                    <a:pt x="1261667" y="470662"/>
                  </a:lnTo>
                  <a:lnTo>
                    <a:pt x="1251585" y="470662"/>
                  </a:lnTo>
                  <a:lnTo>
                    <a:pt x="1230389" y="445865"/>
                  </a:lnTo>
                  <a:close/>
                </a:path>
                <a:path w="1301750" h="502285">
                  <a:moveTo>
                    <a:pt x="1181639" y="338661"/>
                  </a:moveTo>
                  <a:lnTo>
                    <a:pt x="1174380" y="339472"/>
                  </a:lnTo>
                  <a:lnTo>
                    <a:pt x="1167764" y="343153"/>
                  </a:lnTo>
                  <a:lnTo>
                    <a:pt x="1163087" y="349128"/>
                  </a:lnTo>
                  <a:lnTo>
                    <a:pt x="1161113" y="356187"/>
                  </a:lnTo>
                  <a:lnTo>
                    <a:pt x="1161924" y="363460"/>
                  </a:lnTo>
                  <a:lnTo>
                    <a:pt x="1165606" y="370077"/>
                  </a:lnTo>
                  <a:lnTo>
                    <a:pt x="1205766" y="417060"/>
                  </a:lnTo>
                  <a:lnTo>
                    <a:pt x="1272286" y="440309"/>
                  </a:lnTo>
                  <a:lnTo>
                    <a:pt x="1259713" y="476250"/>
                  </a:lnTo>
                  <a:lnTo>
                    <a:pt x="1273652" y="476250"/>
                  </a:lnTo>
                  <a:lnTo>
                    <a:pt x="1301750" y="470788"/>
                  </a:lnTo>
                  <a:lnTo>
                    <a:pt x="1194562" y="345313"/>
                  </a:lnTo>
                  <a:lnTo>
                    <a:pt x="1188660" y="340635"/>
                  </a:lnTo>
                  <a:lnTo>
                    <a:pt x="1181639" y="338661"/>
                  </a:lnTo>
                  <a:close/>
                </a:path>
                <a:path w="1301750" h="502285">
                  <a:moveTo>
                    <a:pt x="1262380" y="439674"/>
                  </a:moveTo>
                  <a:lnTo>
                    <a:pt x="1230389" y="445865"/>
                  </a:lnTo>
                  <a:lnTo>
                    <a:pt x="1251585" y="470662"/>
                  </a:lnTo>
                  <a:lnTo>
                    <a:pt x="1262380" y="439674"/>
                  </a:lnTo>
                  <a:close/>
                </a:path>
                <a:path w="1301750" h="502285">
                  <a:moveTo>
                    <a:pt x="1270469" y="439674"/>
                  </a:moveTo>
                  <a:lnTo>
                    <a:pt x="1262380" y="439674"/>
                  </a:lnTo>
                  <a:lnTo>
                    <a:pt x="1251585" y="470662"/>
                  </a:lnTo>
                  <a:lnTo>
                    <a:pt x="1261667" y="470662"/>
                  </a:lnTo>
                  <a:lnTo>
                    <a:pt x="1272286" y="440309"/>
                  </a:lnTo>
                  <a:lnTo>
                    <a:pt x="1270469" y="439674"/>
                  </a:lnTo>
                  <a:close/>
                </a:path>
                <a:path w="1301750" h="502285">
                  <a:moveTo>
                    <a:pt x="12446" y="0"/>
                  </a:moveTo>
                  <a:lnTo>
                    <a:pt x="0" y="36067"/>
                  </a:lnTo>
                  <a:lnTo>
                    <a:pt x="1193301" y="453043"/>
                  </a:lnTo>
                  <a:lnTo>
                    <a:pt x="1230389" y="445865"/>
                  </a:lnTo>
                  <a:lnTo>
                    <a:pt x="1205766" y="417060"/>
                  </a:lnTo>
                  <a:lnTo>
                    <a:pt x="12446" y="0"/>
                  </a:lnTo>
                  <a:close/>
                </a:path>
                <a:path w="1301750" h="502285">
                  <a:moveTo>
                    <a:pt x="1205766" y="417060"/>
                  </a:moveTo>
                  <a:lnTo>
                    <a:pt x="1230389" y="445865"/>
                  </a:lnTo>
                  <a:lnTo>
                    <a:pt x="1262380" y="439674"/>
                  </a:lnTo>
                  <a:lnTo>
                    <a:pt x="1270469" y="439674"/>
                  </a:lnTo>
                  <a:lnTo>
                    <a:pt x="1205766" y="417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0583" y="2708147"/>
              <a:ext cx="2013204" cy="12573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953763" y="2727324"/>
              <a:ext cx="1762125" cy="1009650"/>
            </a:xfrm>
            <a:custGeom>
              <a:avLst/>
              <a:gdLst/>
              <a:ahLst/>
              <a:cxnLst/>
              <a:rect l="l" t="t" r="r" b="b"/>
              <a:pathLst>
                <a:path w="1762125" h="1009650">
                  <a:moveTo>
                    <a:pt x="1658582" y="970590"/>
                  </a:moveTo>
                  <a:lnTo>
                    <a:pt x="1596644" y="971423"/>
                  </a:lnTo>
                  <a:lnTo>
                    <a:pt x="1577848" y="990726"/>
                  </a:lnTo>
                  <a:lnTo>
                    <a:pt x="1579435" y="998128"/>
                  </a:lnTo>
                  <a:lnTo>
                    <a:pt x="1583594" y="1004125"/>
                  </a:lnTo>
                  <a:lnTo>
                    <a:pt x="1589706" y="1008122"/>
                  </a:lnTo>
                  <a:lnTo>
                    <a:pt x="1597152" y="1009523"/>
                  </a:lnTo>
                  <a:lnTo>
                    <a:pt x="1762125" y="1007237"/>
                  </a:lnTo>
                  <a:lnTo>
                    <a:pt x="1760938" y="1005205"/>
                  </a:lnTo>
                  <a:lnTo>
                    <a:pt x="1719834" y="1005205"/>
                  </a:lnTo>
                  <a:lnTo>
                    <a:pt x="1658582" y="970590"/>
                  </a:lnTo>
                  <a:close/>
                </a:path>
                <a:path w="1762125" h="1009650">
                  <a:moveTo>
                    <a:pt x="1696290" y="970082"/>
                  </a:moveTo>
                  <a:lnTo>
                    <a:pt x="1658582" y="970590"/>
                  </a:lnTo>
                  <a:lnTo>
                    <a:pt x="1719834" y="1005205"/>
                  </a:lnTo>
                  <a:lnTo>
                    <a:pt x="1723768" y="998219"/>
                  </a:lnTo>
                  <a:lnTo>
                    <a:pt x="1712722" y="998219"/>
                  </a:lnTo>
                  <a:lnTo>
                    <a:pt x="1696290" y="970082"/>
                  </a:lnTo>
                  <a:close/>
                </a:path>
                <a:path w="1762125" h="1009650">
                  <a:moveTo>
                    <a:pt x="1660026" y="855491"/>
                  </a:moveTo>
                  <a:lnTo>
                    <a:pt x="1652905" y="857885"/>
                  </a:lnTo>
                  <a:lnTo>
                    <a:pt x="1647225" y="862937"/>
                  </a:lnTo>
                  <a:lnTo>
                    <a:pt x="1644046" y="869537"/>
                  </a:lnTo>
                  <a:lnTo>
                    <a:pt x="1643582" y="876851"/>
                  </a:lnTo>
                  <a:lnTo>
                    <a:pt x="1646047" y="884047"/>
                  </a:lnTo>
                  <a:lnTo>
                    <a:pt x="1677212" y="937413"/>
                  </a:lnTo>
                  <a:lnTo>
                    <a:pt x="1738502" y="972057"/>
                  </a:lnTo>
                  <a:lnTo>
                    <a:pt x="1719834" y="1005205"/>
                  </a:lnTo>
                  <a:lnTo>
                    <a:pt x="1760938" y="1005205"/>
                  </a:lnTo>
                  <a:lnTo>
                    <a:pt x="1678939" y="864742"/>
                  </a:lnTo>
                  <a:lnTo>
                    <a:pt x="1673889" y="859135"/>
                  </a:lnTo>
                  <a:lnTo>
                    <a:pt x="1667303" y="855979"/>
                  </a:lnTo>
                  <a:lnTo>
                    <a:pt x="1660026" y="855491"/>
                  </a:lnTo>
                  <a:close/>
                </a:path>
                <a:path w="1762125" h="1009650">
                  <a:moveTo>
                    <a:pt x="1728851" y="969644"/>
                  </a:moveTo>
                  <a:lnTo>
                    <a:pt x="1696290" y="970082"/>
                  </a:lnTo>
                  <a:lnTo>
                    <a:pt x="1712722" y="998219"/>
                  </a:lnTo>
                  <a:lnTo>
                    <a:pt x="1728851" y="969644"/>
                  </a:lnTo>
                  <a:close/>
                </a:path>
                <a:path w="1762125" h="1009650">
                  <a:moveTo>
                    <a:pt x="1734234" y="969644"/>
                  </a:moveTo>
                  <a:lnTo>
                    <a:pt x="1728851" y="969644"/>
                  </a:lnTo>
                  <a:lnTo>
                    <a:pt x="1712722" y="998219"/>
                  </a:lnTo>
                  <a:lnTo>
                    <a:pt x="1723768" y="998219"/>
                  </a:lnTo>
                  <a:lnTo>
                    <a:pt x="1738502" y="972057"/>
                  </a:lnTo>
                  <a:lnTo>
                    <a:pt x="1734234" y="969644"/>
                  </a:lnTo>
                  <a:close/>
                </a:path>
                <a:path w="1762125" h="1009650">
                  <a:moveTo>
                    <a:pt x="18796" y="0"/>
                  </a:moveTo>
                  <a:lnTo>
                    <a:pt x="0" y="33274"/>
                  </a:lnTo>
                  <a:lnTo>
                    <a:pt x="1658582" y="970590"/>
                  </a:lnTo>
                  <a:lnTo>
                    <a:pt x="1696290" y="970082"/>
                  </a:lnTo>
                  <a:lnTo>
                    <a:pt x="1677212" y="937413"/>
                  </a:lnTo>
                  <a:lnTo>
                    <a:pt x="18796" y="0"/>
                  </a:lnTo>
                  <a:close/>
                </a:path>
                <a:path w="1762125" h="1009650">
                  <a:moveTo>
                    <a:pt x="1677212" y="937413"/>
                  </a:moveTo>
                  <a:lnTo>
                    <a:pt x="1696290" y="970082"/>
                  </a:lnTo>
                  <a:lnTo>
                    <a:pt x="1728851" y="969644"/>
                  </a:lnTo>
                  <a:lnTo>
                    <a:pt x="1734234" y="969644"/>
                  </a:lnTo>
                  <a:lnTo>
                    <a:pt x="1677212" y="9374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62755" y="2630423"/>
              <a:ext cx="4218432" cy="133502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05808" y="2649346"/>
              <a:ext cx="3967479" cy="1129030"/>
            </a:xfrm>
            <a:custGeom>
              <a:avLst/>
              <a:gdLst/>
              <a:ahLst/>
              <a:cxnLst/>
              <a:rect l="l" t="t" r="r" b="b"/>
              <a:pathLst>
                <a:path w="3967479" h="1129029">
                  <a:moveTo>
                    <a:pt x="3857824" y="1075508"/>
                  </a:moveTo>
                  <a:lnTo>
                    <a:pt x="3798189" y="1091691"/>
                  </a:lnTo>
                  <a:lnTo>
                    <a:pt x="3791426" y="1095093"/>
                  </a:lnTo>
                  <a:lnTo>
                    <a:pt x="3786663" y="1100613"/>
                  </a:lnTo>
                  <a:lnTo>
                    <a:pt x="3784330" y="1107515"/>
                  </a:lnTo>
                  <a:lnTo>
                    <a:pt x="3784854" y="1115059"/>
                  </a:lnTo>
                  <a:lnTo>
                    <a:pt x="3788255" y="1121824"/>
                  </a:lnTo>
                  <a:lnTo>
                    <a:pt x="3793775" y="1126601"/>
                  </a:lnTo>
                  <a:lnTo>
                    <a:pt x="3800677" y="1128972"/>
                  </a:lnTo>
                  <a:lnTo>
                    <a:pt x="3808221" y="1128521"/>
                  </a:lnTo>
                  <a:lnTo>
                    <a:pt x="3935721" y="1093851"/>
                  </a:lnTo>
                  <a:lnTo>
                    <a:pt x="3925950" y="1093851"/>
                  </a:lnTo>
                  <a:lnTo>
                    <a:pt x="3857824" y="1075508"/>
                  </a:lnTo>
                  <a:close/>
                </a:path>
                <a:path w="3967479" h="1129029">
                  <a:moveTo>
                    <a:pt x="3894482" y="1065560"/>
                  </a:moveTo>
                  <a:lnTo>
                    <a:pt x="3857824" y="1075508"/>
                  </a:lnTo>
                  <a:lnTo>
                    <a:pt x="3925950" y="1093851"/>
                  </a:lnTo>
                  <a:lnTo>
                    <a:pt x="3927317" y="1088770"/>
                  </a:lnTo>
                  <a:lnTo>
                    <a:pt x="3917441" y="1088770"/>
                  </a:lnTo>
                  <a:lnTo>
                    <a:pt x="3894482" y="1065560"/>
                  </a:lnTo>
                  <a:close/>
                </a:path>
                <a:path w="3967479" h="1129029">
                  <a:moveTo>
                    <a:pt x="3837987" y="962231"/>
                  </a:moveTo>
                  <a:lnTo>
                    <a:pt x="3830810" y="963598"/>
                  </a:lnTo>
                  <a:lnTo>
                    <a:pt x="3824477" y="967739"/>
                  </a:lnTo>
                  <a:lnTo>
                    <a:pt x="3820261" y="974000"/>
                  </a:lnTo>
                  <a:lnTo>
                    <a:pt x="3818842" y="981154"/>
                  </a:lnTo>
                  <a:lnTo>
                    <a:pt x="3820209" y="988331"/>
                  </a:lnTo>
                  <a:lnTo>
                    <a:pt x="3824350" y="994663"/>
                  </a:lnTo>
                  <a:lnTo>
                    <a:pt x="3867948" y="1038737"/>
                  </a:lnTo>
                  <a:lnTo>
                    <a:pt x="3935857" y="1057020"/>
                  </a:lnTo>
                  <a:lnTo>
                    <a:pt x="3925950" y="1093851"/>
                  </a:lnTo>
                  <a:lnTo>
                    <a:pt x="3935721" y="1093851"/>
                  </a:lnTo>
                  <a:lnTo>
                    <a:pt x="3967480" y="1085214"/>
                  </a:lnTo>
                  <a:lnTo>
                    <a:pt x="3851401" y="967866"/>
                  </a:lnTo>
                  <a:lnTo>
                    <a:pt x="3845141" y="963650"/>
                  </a:lnTo>
                  <a:lnTo>
                    <a:pt x="3837987" y="962231"/>
                  </a:lnTo>
                  <a:close/>
                </a:path>
                <a:path w="3967479" h="1129029">
                  <a:moveTo>
                    <a:pt x="3925950" y="1057020"/>
                  </a:moveTo>
                  <a:lnTo>
                    <a:pt x="3894482" y="1065560"/>
                  </a:lnTo>
                  <a:lnTo>
                    <a:pt x="3917441" y="1088770"/>
                  </a:lnTo>
                  <a:lnTo>
                    <a:pt x="3925950" y="1057020"/>
                  </a:lnTo>
                  <a:close/>
                </a:path>
                <a:path w="3967479" h="1129029">
                  <a:moveTo>
                    <a:pt x="3935857" y="1057020"/>
                  </a:moveTo>
                  <a:lnTo>
                    <a:pt x="3925950" y="1057020"/>
                  </a:lnTo>
                  <a:lnTo>
                    <a:pt x="3917441" y="1088770"/>
                  </a:lnTo>
                  <a:lnTo>
                    <a:pt x="3927317" y="1088770"/>
                  </a:lnTo>
                  <a:lnTo>
                    <a:pt x="3935857" y="1057020"/>
                  </a:lnTo>
                  <a:close/>
                </a:path>
                <a:path w="3967479" h="1129029">
                  <a:moveTo>
                    <a:pt x="9905" y="0"/>
                  </a:moveTo>
                  <a:lnTo>
                    <a:pt x="0" y="36829"/>
                  </a:lnTo>
                  <a:lnTo>
                    <a:pt x="3857824" y="1075508"/>
                  </a:lnTo>
                  <a:lnTo>
                    <a:pt x="3894482" y="1065560"/>
                  </a:lnTo>
                  <a:lnTo>
                    <a:pt x="3867948" y="1038737"/>
                  </a:lnTo>
                  <a:lnTo>
                    <a:pt x="9905" y="0"/>
                  </a:lnTo>
                  <a:close/>
                </a:path>
                <a:path w="3967479" h="1129029">
                  <a:moveTo>
                    <a:pt x="3867948" y="1038737"/>
                  </a:moveTo>
                  <a:lnTo>
                    <a:pt x="3894482" y="1065560"/>
                  </a:lnTo>
                  <a:lnTo>
                    <a:pt x="3925950" y="1057020"/>
                  </a:lnTo>
                  <a:lnTo>
                    <a:pt x="3935857" y="1057020"/>
                  </a:lnTo>
                  <a:lnTo>
                    <a:pt x="3867948" y="10387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10561" y="4496561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363474" y="0"/>
                  </a:moveTo>
                  <a:lnTo>
                    <a:pt x="121157" y="0"/>
                  </a:lnTo>
                  <a:lnTo>
                    <a:pt x="121157" y="736091"/>
                  </a:lnTo>
                  <a:lnTo>
                    <a:pt x="0" y="736091"/>
                  </a:lnTo>
                  <a:lnTo>
                    <a:pt x="242315" y="978407"/>
                  </a:lnTo>
                  <a:lnTo>
                    <a:pt x="484631" y="736091"/>
                  </a:lnTo>
                  <a:lnTo>
                    <a:pt x="363474" y="736091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10561" y="4496561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736091"/>
                  </a:moveTo>
                  <a:lnTo>
                    <a:pt x="121157" y="736091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736091"/>
                  </a:lnTo>
                  <a:lnTo>
                    <a:pt x="484631" y="736091"/>
                  </a:lnTo>
                  <a:lnTo>
                    <a:pt x="242315" y="978407"/>
                  </a:lnTo>
                  <a:lnTo>
                    <a:pt x="0" y="736091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323648" y="4427601"/>
            <a:ext cx="75705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600" dirty="0">
                <a:latin typeface="Times New Roman"/>
                <a:cs typeface="Times New Roman"/>
              </a:rPr>
              <a:t>and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626933" y="4276869"/>
            <a:ext cx="65944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204" dirty="0">
                <a:latin typeface="Trebuchet MS"/>
                <a:cs typeface="Trebuchet MS"/>
              </a:rPr>
              <a:t>shatarat</a:t>
            </a:r>
            <a:endParaRPr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9484" y="7463535"/>
            <a:ext cx="91948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4"/>
              </a:lnSpc>
            </a:pPr>
            <a:r>
              <a:rPr dirty="0">
                <a:solidFill>
                  <a:srgbClr val="888888"/>
                </a:solidFill>
                <a:latin typeface="Times New Roman"/>
                <a:cs typeface="Times New Roman"/>
              </a:rPr>
              <a:t>3/</a:t>
            </a:r>
            <a:r>
              <a:rPr spc="-75"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r>
              <a:rPr dirty="0">
                <a:solidFill>
                  <a:srgbClr val="888888"/>
                </a:solidFill>
                <a:latin typeface="Times New Roman"/>
                <a:cs typeface="Times New Roman"/>
              </a:rPr>
              <a:t>1</a:t>
            </a:r>
            <a:r>
              <a:rPr spc="5" dirty="0">
                <a:solidFill>
                  <a:srgbClr val="888888"/>
                </a:solidFill>
                <a:latin typeface="Times New Roman"/>
                <a:cs typeface="Times New Roman"/>
              </a:rPr>
              <a:t>/</a:t>
            </a:r>
            <a:r>
              <a:rPr dirty="0">
                <a:solidFill>
                  <a:srgbClr val="888888"/>
                </a:solidFill>
                <a:latin typeface="Times New Roman"/>
                <a:cs typeface="Times New Roman"/>
              </a:rPr>
              <a:t>2020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94200" y="1066800"/>
            <a:ext cx="8306434" cy="6261100"/>
            <a:chOff x="851916" y="0"/>
            <a:chExt cx="8306434" cy="6261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1916" y="304800"/>
              <a:ext cx="7772400" cy="5943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34561" y="762"/>
              <a:ext cx="5410200" cy="368935"/>
            </a:xfrm>
            <a:custGeom>
              <a:avLst/>
              <a:gdLst/>
              <a:ahLst/>
              <a:cxnLst/>
              <a:rect l="l" t="t" r="r" b="b"/>
              <a:pathLst>
                <a:path w="5410200" h="368935">
                  <a:moveTo>
                    <a:pt x="5410199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5410199" y="368807"/>
                  </a:lnTo>
                  <a:lnTo>
                    <a:pt x="54101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34561" y="762"/>
              <a:ext cx="5410200" cy="368935"/>
            </a:xfrm>
            <a:custGeom>
              <a:avLst/>
              <a:gdLst/>
              <a:ahLst/>
              <a:cxnLst/>
              <a:rect l="l" t="t" r="r" b="b"/>
              <a:pathLst>
                <a:path w="5410200" h="368935">
                  <a:moveTo>
                    <a:pt x="0" y="368807"/>
                  </a:moveTo>
                  <a:lnTo>
                    <a:pt x="5410199" y="368807"/>
                  </a:lnTo>
                  <a:lnTo>
                    <a:pt x="5410199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355460" y="1092200"/>
            <a:ext cx="5062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B.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meniscus is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torn from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its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peripheral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attachment.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30030" y="1066800"/>
            <a:ext cx="3264535" cy="394970"/>
            <a:chOff x="-12255" y="0"/>
            <a:chExt cx="3264535" cy="394970"/>
          </a:xfrm>
        </p:grpSpPr>
        <p:sp>
          <p:nvSpPr>
            <p:cNvPr id="9" name="object 9"/>
            <p:cNvSpPr/>
            <p:nvPr/>
          </p:nvSpPr>
          <p:spPr>
            <a:xfrm>
              <a:off x="762" y="762"/>
              <a:ext cx="3238500" cy="368935"/>
            </a:xfrm>
            <a:custGeom>
              <a:avLst/>
              <a:gdLst/>
              <a:ahLst/>
              <a:cxnLst/>
              <a:rect l="l" t="t" r="r" b="b"/>
              <a:pathLst>
                <a:path w="3238500" h="368935">
                  <a:moveTo>
                    <a:pt x="323850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3238500" y="368807"/>
                  </a:lnTo>
                  <a:lnTo>
                    <a:pt x="32385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2" y="762"/>
              <a:ext cx="3238500" cy="368935"/>
            </a:xfrm>
            <a:custGeom>
              <a:avLst/>
              <a:gdLst/>
              <a:ahLst/>
              <a:cxnLst/>
              <a:rect l="l" t="t" r="r" b="b"/>
              <a:pathLst>
                <a:path w="3238500" h="368935">
                  <a:moveTo>
                    <a:pt x="0" y="368807"/>
                  </a:moveTo>
                  <a:lnTo>
                    <a:pt x="3238500" y="368807"/>
                  </a:lnTo>
                  <a:lnTo>
                    <a:pt x="323850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21024" y="1092200"/>
            <a:ext cx="297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A.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Complete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bucket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handle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tear.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530094" y="7391400"/>
            <a:ext cx="4826635" cy="394970"/>
            <a:chOff x="-12191" y="6324600"/>
            <a:chExt cx="4826635" cy="394970"/>
          </a:xfrm>
        </p:grpSpPr>
        <p:sp>
          <p:nvSpPr>
            <p:cNvPr id="13" name="object 13"/>
            <p:cNvSpPr/>
            <p:nvPr/>
          </p:nvSpPr>
          <p:spPr>
            <a:xfrm>
              <a:off x="762" y="6337553"/>
              <a:ext cx="4800600" cy="368935"/>
            </a:xfrm>
            <a:custGeom>
              <a:avLst/>
              <a:gdLst/>
              <a:ahLst/>
              <a:cxnLst/>
              <a:rect l="l" t="t" r="r" b="b"/>
              <a:pathLst>
                <a:path w="4800600" h="368934">
                  <a:moveTo>
                    <a:pt x="480060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4800600" y="368808"/>
                  </a:lnTo>
                  <a:lnTo>
                    <a:pt x="4800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2" y="6337553"/>
              <a:ext cx="4800600" cy="368935"/>
            </a:xfrm>
            <a:custGeom>
              <a:avLst/>
              <a:gdLst/>
              <a:ahLst/>
              <a:cxnLst/>
              <a:rect l="l" t="t" r="r" b="b"/>
              <a:pathLst>
                <a:path w="4800600" h="368934">
                  <a:moveTo>
                    <a:pt x="0" y="368808"/>
                  </a:moveTo>
                  <a:lnTo>
                    <a:pt x="4800600" y="368808"/>
                  </a:lnTo>
                  <a:lnTo>
                    <a:pt x="480060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8636254" y="7392162"/>
            <a:ext cx="4051300" cy="338455"/>
          </a:xfrm>
          <a:custGeom>
            <a:avLst/>
            <a:gdLst/>
            <a:ahLst/>
            <a:cxnLst/>
            <a:rect l="l" t="t" r="r" b="b"/>
            <a:pathLst>
              <a:path w="4051300" h="338454">
                <a:moveTo>
                  <a:pt x="0" y="338327"/>
                </a:moveTo>
                <a:lnTo>
                  <a:pt x="4050791" y="338327"/>
                </a:lnTo>
                <a:lnTo>
                  <a:pt x="4050791" y="0"/>
                </a:lnTo>
                <a:lnTo>
                  <a:pt x="0" y="0"/>
                </a:lnTo>
                <a:lnTo>
                  <a:pt x="0" y="338327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595624" y="7429906"/>
            <a:ext cx="8940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C.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Tear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posterior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portion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45" dirty="0" smtClean="0">
                <a:latin typeface="Times New Roman"/>
                <a:cs typeface="Times New Roman"/>
              </a:rPr>
              <a:t>meni</a:t>
            </a:r>
            <a:r>
              <a:rPr lang="en-US" spc="-145" dirty="0" smtClean="0">
                <a:latin typeface="Times New Roman"/>
                <a:cs typeface="Times New Roman"/>
              </a:rPr>
              <a:t>scus                       </a:t>
            </a:r>
            <a:r>
              <a:rPr sz="2700" spc="-67" baseline="3086" dirty="0" smtClean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400" spc="-7" baseline="10416" dirty="0">
                <a:latin typeface="Times New Roman"/>
                <a:cs typeface="Times New Roman"/>
              </a:rPr>
              <a:t>D.</a:t>
            </a:r>
            <a:r>
              <a:rPr sz="2400" spc="-44" baseline="10416" dirty="0">
                <a:latin typeface="Times New Roman"/>
                <a:cs typeface="Times New Roman"/>
              </a:rPr>
              <a:t> </a:t>
            </a:r>
            <a:r>
              <a:rPr sz="2400" spc="-52" baseline="10416" dirty="0">
                <a:latin typeface="Times New Roman"/>
                <a:cs typeface="Times New Roman"/>
              </a:rPr>
              <a:t>Tear</a:t>
            </a:r>
            <a:r>
              <a:rPr sz="2400" spc="22" baseline="10416" dirty="0">
                <a:latin typeface="Times New Roman"/>
                <a:cs typeface="Times New Roman"/>
              </a:rPr>
              <a:t> </a:t>
            </a:r>
            <a:r>
              <a:rPr sz="2400" spc="-7" baseline="10416" dirty="0">
                <a:latin typeface="Times New Roman"/>
                <a:cs typeface="Times New Roman"/>
              </a:rPr>
              <a:t>of</a:t>
            </a:r>
            <a:r>
              <a:rPr sz="2400" spc="15" baseline="10416" dirty="0">
                <a:latin typeface="Times New Roman"/>
                <a:cs typeface="Times New Roman"/>
              </a:rPr>
              <a:t> </a:t>
            </a:r>
            <a:r>
              <a:rPr sz="2400" spc="-7" baseline="10416" dirty="0">
                <a:latin typeface="Times New Roman"/>
                <a:cs typeface="Times New Roman"/>
              </a:rPr>
              <a:t>the</a:t>
            </a:r>
            <a:r>
              <a:rPr sz="2400" spc="7" baseline="10416" dirty="0">
                <a:latin typeface="Times New Roman"/>
                <a:cs typeface="Times New Roman"/>
              </a:rPr>
              <a:t> </a:t>
            </a:r>
            <a:r>
              <a:rPr sz="2400" spc="-7" baseline="10416" dirty="0">
                <a:latin typeface="Times New Roman"/>
                <a:cs typeface="Times New Roman"/>
              </a:rPr>
              <a:t>anterior</a:t>
            </a:r>
            <a:r>
              <a:rPr sz="2400" spc="44" baseline="10416" dirty="0">
                <a:latin typeface="Times New Roman"/>
                <a:cs typeface="Times New Roman"/>
              </a:rPr>
              <a:t> </a:t>
            </a:r>
            <a:r>
              <a:rPr sz="2400" spc="-7" baseline="10416" dirty="0">
                <a:latin typeface="Times New Roman"/>
                <a:cs typeface="Times New Roman"/>
              </a:rPr>
              <a:t>portion</a:t>
            </a:r>
            <a:r>
              <a:rPr sz="2400" spc="15" baseline="10416" dirty="0">
                <a:latin typeface="Times New Roman"/>
                <a:cs typeface="Times New Roman"/>
              </a:rPr>
              <a:t> </a:t>
            </a:r>
            <a:r>
              <a:rPr sz="2400" spc="-7" baseline="10416" dirty="0">
                <a:latin typeface="Times New Roman"/>
                <a:cs typeface="Times New Roman"/>
              </a:rPr>
              <a:t>of</a:t>
            </a:r>
            <a:r>
              <a:rPr sz="2400" spc="15" baseline="10416" dirty="0">
                <a:latin typeface="Times New Roman"/>
                <a:cs typeface="Times New Roman"/>
              </a:rPr>
              <a:t> </a:t>
            </a:r>
            <a:r>
              <a:rPr sz="2400" spc="-7" baseline="10416" dirty="0">
                <a:latin typeface="Times New Roman"/>
                <a:cs typeface="Times New Roman"/>
              </a:rPr>
              <a:t>the</a:t>
            </a:r>
            <a:r>
              <a:rPr sz="2400" spc="15" baseline="10416" dirty="0">
                <a:latin typeface="Times New Roman"/>
                <a:cs typeface="Times New Roman"/>
              </a:rPr>
              <a:t> </a:t>
            </a:r>
            <a:r>
              <a:rPr sz="2400" spc="-15" baseline="10416" dirty="0">
                <a:latin typeface="Times New Roman"/>
                <a:cs typeface="Times New Roman"/>
              </a:rPr>
              <a:t>meniscus</a:t>
            </a:r>
            <a:endParaRPr sz="2400" baseline="10416" dirty="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530030" y="1327341"/>
            <a:ext cx="9170035" cy="3389629"/>
            <a:chOff x="-12255" y="260540"/>
            <a:chExt cx="9170035" cy="3389629"/>
          </a:xfrm>
        </p:grpSpPr>
        <p:sp>
          <p:nvSpPr>
            <p:cNvPr id="18" name="object 18"/>
            <p:cNvSpPr/>
            <p:nvPr/>
          </p:nvSpPr>
          <p:spPr>
            <a:xfrm>
              <a:off x="5868161" y="3817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68161" y="3817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48761" y="3055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048761" y="3055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2" y="2743961"/>
              <a:ext cx="9144000" cy="893444"/>
            </a:xfrm>
            <a:custGeom>
              <a:avLst/>
              <a:gdLst/>
              <a:ahLst/>
              <a:cxnLst/>
              <a:rect l="l" t="t" r="r" b="b"/>
              <a:pathLst>
                <a:path w="9144000" h="893445">
                  <a:moveTo>
                    <a:pt x="9144000" y="0"/>
                  </a:moveTo>
                  <a:lnTo>
                    <a:pt x="0" y="0"/>
                  </a:lnTo>
                  <a:lnTo>
                    <a:pt x="0" y="893063"/>
                  </a:lnTo>
                  <a:lnTo>
                    <a:pt x="9144000" y="89306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2" y="2743961"/>
              <a:ext cx="9144000" cy="893444"/>
            </a:xfrm>
            <a:custGeom>
              <a:avLst/>
              <a:gdLst/>
              <a:ahLst/>
              <a:cxnLst/>
              <a:rect l="l" t="t" r="r" b="b"/>
              <a:pathLst>
                <a:path w="9144000" h="893445">
                  <a:moveTo>
                    <a:pt x="0" y="893063"/>
                  </a:moveTo>
                  <a:lnTo>
                    <a:pt x="9144000" y="893063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893063"/>
                  </a:lnTo>
                  <a:close/>
                </a:path>
              </a:pathLst>
            </a:custGeom>
            <a:ln w="25907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4500" y="2120900"/>
              <a:ext cx="1168527" cy="69900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895082" y="273557"/>
              <a:ext cx="1106805" cy="368935"/>
            </a:xfrm>
            <a:custGeom>
              <a:avLst/>
              <a:gdLst/>
              <a:ahLst/>
              <a:cxnLst/>
              <a:rect l="l" t="t" r="r" b="b"/>
              <a:pathLst>
                <a:path w="1106804" h="368934">
                  <a:moveTo>
                    <a:pt x="1106424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106424" y="368808"/>
                  </a:lnTo>
                  <a:lnTo>
                    <a:pt x="1106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95082" y="273557"/>
              <a:ext cx="1106805" cy="368935"/>
            </a:xfrm>
            <a:custGeom>
              <a:avLst/>
              <a:gdLst/>
              <a:ahLst/>
              <a:cxnLst/>
              <a:rect l="l" t="t" r="r" b="b"/>
              <a:pathLst>
                <a:path w="1106804" h="368934">
                  <a:moveTo>
                    <a:pt x="0" y="368808"/>
                  </a:moveTo>
                  <a:lnTo>
                    <a:pt x="1106424" y="368808"/>
                  </a:lnTo>
                  <a:lnTo>
                    <a:pt x="1106424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450319" y="1360423"/>
            <a:ext cx="10807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spcBef>
                <a:spcPts val="100"/>
              </a:spcBef>
            </a:pPr>
            <a:r>
              <a:rPr spc="-15" dirty="0">
                <a:latin typeface="Calibri"/>
                <a:cs typeface="Calibri"/>
              </a:rPr>
              <a:t>Read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only</a:t>
            </a:r>
            <a:endParaRPr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1567667" y="4718303"/>
            <a:ext cx="1132840" cy="394970"/>
            <a:chOff x="8025383" y="3651503"/>
            <a:chExt cx="1132840" cy="394970"/>
          </a:xfrm>
        </p:grpSpPr>
        <p:sp>
          <p:nvSpPr>
            <p:cNvPr id="29" name="object 29"/>
            <p:cNvSpPr/>
            <p:nvPr/>
          </p:nvSpPr>
          <p:spPr>
            <a:xfrm>
              <a:off x="8038337" y="3664457"/>
              <a:ext cx="1106805" cy="368935"/>
            </a:xfrm>
            <a:custGeom>
              <a:avLst/>
              <a:gdLst/>
              <a:ahLst/>
              <a:cxnLst/>
              <a:rect l="l" t="t" r="r" b="b"/>
              <a:pathLst>
                <a:path w="1106804" h="368935">
                  <a:moveTo>
                    <a:pt x="1106424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1106424" y="368807"/>
                  </a:lnTo>
                  <a:lnTo>
                    <a:pt x="1106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038337" y="3664457"/>
              <a:ext cx="1106805" cy="368935"/>
            </a:xfrm>
            <a:custGeom>
              <a:avLst/>
              <a:gdLst/>
              <a:ahLst/>
              <a:cxnLst/>
              <a:rect l="l" t="t" r="r" b="b"/>
              <a:pathLst>
                <a:path w="1106804" h="368935">
                  <a:moveTo>
                    <a:pt x="0" y="368807"/>
                  </a:moveTo>
                  <a:lnTo>
                    <a:pt x="1106424" y="368807"/>
                  </a:lnTo>
                  <a:lnTo>
                    <a:pt x="1106424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25908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621024" y="3832682"/>
            <a:ext cx="8976995" cy="12192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13970">
              <a:lnSpc>
                <a:spcPct val="100699"/>
              </a:lnSpc>
              <a:spcBef>
                <a:spcPts val="80"/>
              </a:spcBef>
            </a:pP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most common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type of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meniscus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tear that causes</a:t>
            </a:r>
            <a:r>
              <a:rPr sz="1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locking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is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known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 a bucket-handle tear</a:t>
            </a:r>
            <a:r>
              <a:rPr sz="1400" dirty="0">
                <a:latin typeface="Times New Roman"/>
                <a:cs typeface="Times New Roman"/>
              </a:rPr>
              <a:t>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This </a:t>
            </a:r>
            <a:r>
              <a:rPr sz="1400" dirty="0">
                <a:latin typeface="Times New Roman"/>
                <a:cs typeface="Times New Roman"/>
              </a:rPr>
              <a:t>is </a:t>
            </a:r>
            <a:r>
              <a:rPr sz="1400" spc="-5" dirty="0">
                <a:latin typeface="Times New Roman"/>
                <a:cs typeface="Times New Roman"/>
              </a:rPr>
              <a:t>where </a:t>
            </a:r>
            <a:r>
              <a:rPr sz="1400" dirty="0">
                <a:latin typeface="Times New Roman"/>
                <a:cs typeface="Times New Roman"/>
              </a:rPr>
              <a:t>part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of the cartilage gets torn, but </a:t>
            </a:r>
            <a:r>
              <a:rPr sz="1400" spc="-5" dirty="0">
                <a:latin typeface="Times New Roman"/>
                <a:cs typeface="Times New Roman"/>
              </a:rPr>
              <a:t>remains </a:t>
            </a:r>
            <a:r>
              <a:rPr sz="1400" dirty="0">
                <a:latin typeface="Times New Roman"/>
                <a:cs typeface="Times New Roman"/>
              </a:rPr>
              <a:t>partially attached producing a </a:t>
            </a:r>
            <a:r>
              <a:rPr sz="1400" spc="-5" dirty="0">
                <a:latin typeface="Times New Roman"/>
                <a:cs typeface="Times New Roman"/>
              </a:rPr>
              <a:t>moveable </a:t>
            </a:r>
            <a:r>
              <a:rPr sz="1400" dirty="0">
                <a:latin typeface="Times New Roman"/>
                <a:cs typeface="Times New Roman"/>
              </a:rPr>
              <a:t>flap.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As </a:t>
            </a:r>
            <a:r>
              <a:rPr sz="1400" dirty="0">
                <a:latin typeface="Times New Roman"/>
                <a:cs typeface="Times New Roman"/>
              </a:rPr>
              <a:t>the knee </a:t>
            </a:r>
            <a:r>
              <a:rPr sz="1400" spc="-5" dirty="0">
                <a:latin typeface="Times New Roman"/>
                <a:cs typeface="Times New Roman"/>
              </a:rPr>
              <a:t>moves </a:t>
            </a:r>
            <a:r>
              <a:rPr sz="1400" dirty="0">
                <a:latin typeface="Times New Roman"/>
                <a:cs typeface="Times New Roman"/>
              </a:rPr>
              <a:t>around, if the flap is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large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enough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get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wedged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wrong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position,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blocking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joint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and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causing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knee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locking.</a:t>
            </a:r>
            <a:endParaRPr sz="1400">
              <a:latin typeface="Times New Roman"/>
              <a:cs typeface="Times New Roman"/>
            </a:endParaRPr>
          </a:p>
          <a:p>
            <a:pPr marR="5080" algn="r">
              <a:spcBef>
                <a:spcPts val="955"/>
              </a:spcBef>
            </a:pPr>
            <a:r>
              <a:rPr spc="-10" dirty="0">
                <a:latin typeface="Calibri"/>
                <a:cs typeface="Calibri"/>
              </a:rPr>
              <a:t>Read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only</a:t>
            </a:r>
            <a:endParaRPr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28306" y="5086351"/>
            <a:ext cx="1108075" cy="310983"/>
          </a:xfrm>
          <a:prstGeom prst="rect">
            <a:avLst/>
          </a:prstGeom>
          <a:solidFill>
            <a:srgbClr val="FFFFFF"/>
          </a:solidFill>
          <a:ln w="25907">
            <a:solidFill>
              <a:srgbClr val="F79546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1440">
              <a:spcBef>
                <a:spcPts val="265"/>
              </a:spcBef>
            </a:pPr>
            <a:r>
              <a:rPr spc="-15" dirty="0">
                <a:latin typeface="Calibri"/>
                <a:cs typeface="Calibri"/>
              </a:rPr>
              <a:t>Read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only</a:t>
            </a:r>
            <a:endParaRPr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89200" y="1739667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204" dirty="0">
                <a:latin typeface="Trebuchet MS"/>
                <a:cs typeface="Trebuchet MS"/>
              </a:rPr>
              <a:t>shatarat</a:t>
            </a:r>
            <a:endParaRPr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5454" y="7067550"/>
            <a:ext cx="1011622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pc="-5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r>
              <a:rPr dirty="0">
                <a:solidFill>
                  <a:srgbClr val="888888"/>
                </a:solidFill>
                <a:latin typeface="Calibri"/>
                <a:cs typeface="Calibri"/>
              </a:rPr>
              <a:t>/</a:t>
            </a:r>
            <a:r>
              <a:rPr spc="-5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dirty="0">
                <a:solidFill>
                  <a:srgbClr val="888888"/>
                </a:solidFill>
                <a:latin typeface="Calibri"/>
                <a:cs typeface="Calibri"/>
              </a:rPr>
              <a:t>1/</a:t>
            </a:r>
            <a:r>
              <a:rPr spc="-5" dirty="0">
                <a:solidFill>
                  <a:srgbClr val="888888"/>
                </a:solidFill>
                <a:latin typeface="Calibri"/>
                <a:cs typeface="Calibri"/>
              </a:rPr>
              <a:t>2020</a:t>
            </a:r>
            <a:endParaRPr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69016" y="646177"/>
            <a:ext cx="9283384" cy="6858000"/>
            <a:chOff x="761" y="0"/>
            <a:chExt cx="906716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8816" y="0"/>
              <a:ext cx="6348983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1" y="761"/>
              <a:ext cx="5029200" cy="462280"/>
            </a:xfrm>
            <a:custGeom>
              <a:avLst/>
              <a:gdLst/>
              <a:ahLst/>
              <a:cxnLst/>
              <a:rect l="l" t="t" r="r" b="b"/>
              <a:pathLst>
                <a:path w="5029200" h="462280">
                  <a:moveTo>
                    <a:pt x="5029200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5029200" y="461771"/>
                  </a:lnTo>
                  <a:lnTo>
                    <a:pt x="5029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69015" y="646939"/>
            <a:ext cx="5149128" cy="403957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0170">
              <a:spcBef>
                <a:spcPts val="270"/>
              </a:spcBef>
            </a:pPr>
            <a:r>
              <a:rPr sz="2400" spc="-5" dirty="0">
                <a:latin typeface="Times New Roman"/>
                <a:cs typeface="Times New Roman"/>
              </a:rPr>
              <a:t>6-Bursae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Related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Knee </a:t>
            </a:r>
            <a:r>
              <a:rPr sz="2400" dirty="0">
                <a:latin typeface="Times New Roman"/>
                <a:cs typeface="Times New Roman"/>
              </a:rPr>
              <a:t>Joint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7614" y="1408939"/>
            <a:ext cx="4368957" cy="868828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458470" marR="287020" indent="-167640">
              <a:spcBef>
                <a:spcPts val="295"/>
              </a:spcBef>
            </a:pPr>
            <a:r>
              <a:rPr spc="-5" dirty="0">
                <a:latin typeface="Times New Roman"/>
                <a:cs typeface="Times New Roman"/>
              </a:rPr>
              <a:t>Numerous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bursae are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related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knee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joint. They are found wherever skin,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muscle,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tendon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rubs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against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bone.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21415" y="3542538"/>
            <a:ext cx="2808615" cy="2216150"/>
          </a:xfrm>
          <a:custGeom>
            <a:avLst/>
            <a:gdLst/>
            <a:ahLst/>
            <a:cxnLst/>
            <a:rect l="l" t="t" r="r" b="b"/>
            <a:pathLst>
              <a:path w="2743200" h="2216150">
                <a:moveTo>
                  <a:pt x="0" y="2215896"/>
                </a:moveTo>
                <a:lnTo>
                  <a:pt x="2743200" y="2215896"/>
                </a:lnTo>
                <a:lnTo>
                  <a:pt x="2743200" y="0"/>
                </a:lnTo>
                <a:lnTo>
                  <a:pt x="0" y="0"/>
                </a:lnTo>
                <a:lnTo>
                  <a:pt x="0" y="2215896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18290" y="3567508"/>
            <a:ext cx="2608371" cy="21518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suprapatellar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bursa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lies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beneath the quadriceps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muscle </a:t>
            </a:r>
            <a:r>
              <a:rPr dirty="0">
                <a:latin typeface="Times New Roman"/>
                <a:cs typeface="Times New Roman"/>
              </a:rPr>
              <a:t>and</a:t>
            </a:r>
            <a:endParaRPr>
              <a:latin typeface="Times New Roman"/>
              <a:cs typeface="Times New Roman"/>
            </a:endParaRPr>
          </a:p>
          <a:p>
            <a:pPr marL="187960" marR="180975" algn="ctr">
              <a:lnSpc>
                <a:spcPts val="3360"/>
              </a:lnSpc>
              <a:spcBef>
                <a:spcPts val="75"/>
              </a:spcBef>
            </a:pPr>
            <a:r>
              <a:rPr sz="2800" b="1" spc="-5" dirty="0">
                <a:latin typeface="Times New Roman"/>
                <a:cs typeface="Times New Roman"/>
              </a:rPr>
              <a:t>comm</a:t>
            </a:r>
            <a:r>
              <a:rPr sz="2800" b="1" dirty="0">
                <a:latin typeface="Times New Roman"/>
                <a:cs typeface="Times New Roman"/>
              </a:rPr>
              <a:t>u</a:t>
            </a:r>
            <a:r>
              <a:rPr sz="2800" b="1" spc="-5" dirty="0">
                <a:latin typeface="Times New Roman"/>
                <a:cs typeface="Times New Roman"/>
              </a:rPr>
              <a:t>nic</a:t>
            </a:r>
            <a:r>
              <a:rPr sz="2800" b="1" dirty="0">
                <a:latin typeface="Times New Roman"/>
                <a:cs typeface="Times New Roman"/>
              </a:rPr>
              <a:t>a</a:t>
            </a:r>
            <a:r>
              <a:rPr sz="2800" b="1" spc="-5" dirty="0">
                <a:latin typeface="Times New Roman"/>
                <a:cs typeface="Times New Roman"/>
              </a:rPr>
              <a:t>tes  </a:t>
            </a:r>
            <a:r>
              <a:rPr sz="2800" b="1" spc="-10" dirty="0">
                <a:latin typeface="Times New Roman"/>
                <a:cs typeface="Times New Roman"/>
              </a:rPr>
              <a:t>with</a:t>
            </a:r>
            <a:r>
              <a:rPr sz="2800" b="1" spc="1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2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joint</a:t>
            </a:r>
            <a:endParaRPr sz="2800">
              <a:latin typeface="Times New Roman"/>
              <a:cs typeface="Times New Roman"/>
            </a:endParaRPr>
          </a:p>
          <a:p>
            <a:pPr algn="ctr">
              <a:lnSpc>
                <a:spcPts val="3250"/>
              </a:lnSpc>
            </a:pPr>
            <a:r>
              <a:rPr sz="2800" b="1" spc="-5" dirty="0">
                <a:latin typeface="Times New Roman"/>
                <a:cs typeface="Times New Roman"/>
              </a:rPr>
              <a:t>cavity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56000" y="2438400"/>
            <a:ext cx="9388707" cy="5080000"/>
            <a:chOff x="-12255" y="1792223"/>
            <a:chExt cx="9170035" cy="50800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45308" y="1792223"/>
              <a:ext cx="4069079" cy="229057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887471" y="1975357"/>
              <a:ext cx="3819525" cy="2045970"/>
            </a:xfrm>
            <a:custGeom>
              <a:avLst/>
              <a:gdLst/>
              <a:ahLst/>
              <a:cxnLst/>
              <a:rect l="l" t="t" r="r" b="b"/>
              <a:pathLst>
                <a:path w="3819525" h="2045970">
                  <a:moveTo>
                    <a:pt x="3714594" y="40472"/>
                  </a:moveTo>
                  <a:lnTo>
                    <a:pt x="0" y="2012187"/>
                  </a:lnTo>
                  <a:lnTo>
                    <a:pt x="17779" y="2045842"/>
                  </a:lnTo>
                  <a:lnTo>
                    <a:pt x="3732176" y="74232"/>
                  </a:lnTo>
                  <a:lnTo>
                    <a:pt x="3752156" y="41987"/>
                  </a:lnTo>
                  <a:lnTo>
                    <a:pt x="3714594" y="40472"/>
                  </a:lnTo>
                  <a:close/>
                </a:path>
                <a:path w="3819525" h="2045970">
                  <a:moveTo>
                    <a:pt x="3818465" y="7492"/>
                  </a:moveTo>
                  <a:lnTo>
                    <a:pt x="3776726" y="7492"/>
                  </a:lnTo>
                  <a:lnTo>
                    <a:pt x="3794505" y="41147"/>
                  </a:lnTo>
                  <a:lnTo>
                    <a:pt x="3732176" y="74232"/>
                  </a:lnTo>
                  <a:lnTo>
                    <a:pt x="3699636" y="126745"/>
                  </a:lnTo>
                  <a:lnTo>
                    <a:pt x="3697037" y="133816"/>
                  </a:lnTo>
                  <a:lnTo>
                    <a:pt x="3697319" y="141112"/>
                  </a:lnTo>
                  <a:lnTo>
                    <a:pt x="3700315" y="147766"/>
                  </a:lnTo>
                  <a:lnTo>
                    <a:pt x="3705859" y="152907"/>
                  </a:lnTo>
                  <a:lnTo>
                    <a:pt x="3712930" y="155563"/>
                  </a:lnTo>
                  <a:lnTo>
                    <a:pt x="3720226" y="155289"/>
                  </a:lnTo>
                  <a:lnTo>
                    <a:pt x="3726880" y="152300"/>
                  </a:lnTo>
                  <a:lnTo>
                    <a:pt x="3732022" y="146812"/>
                  </a:lnTo>
                  <a:lnTo>
                    <a:pt x="3818465" y="7492"/>
                  </a:lnTo>
                  <a:close/>
                </a:path>
                <a:path w="3819525" h="2045970">
                  <a:moveTo>
                    <a:pt x="3752156" y="41987"/>
                  </a:moveTo>
                  <a:lnTo>
                    <a:pt x="3732176" y="74232"/>
                  </a:lnTo>
                  <a:lnTo>
                    <a:pt x="3790438" y="43306"/>
                  </a:lnTo>
                  <a:lnTo>
                    <a:pt x="3784854" y="43306"/>
                  </a:lnTo>
                  <a:lnTo>
                    <a:pt x="3752156" y="41987"/>
                  </a:lnTo>
                  <a:close/>
                </a:path>
                <a:path w="3819525" h="2045970">
                  <a:moveTo>
                    <a:pt x="3769359" y="14224"/>
                  </a:moveTo>
                  <a:lnTo>
                    <a:pt x="3752156" y="41987"/>
                  </a:lnTo>
                  <a:lnTo>
                    <a:pt x="3784854" y="43306"/>
                  </a:lnTo>
                  <a:lnTo>
                    <a:pt x="3769359" y="14224"/>
                  </a:lnTo>
                  <a:close/>
                </a:path>
                <a:path w="3819525" h="2045970">
                  <a:moveTo>
                    <a:pt x="3780281" y="14224"/>
                  </a:moveTo>
                  <a:lnTo>
                    <a:pt x="3769359" y="14224"/>
                  </a:lnTo>
                  <a:lnTo>
                    <a:pt x="3784854" y="43306"/>
                  </a:lnTo>
                  <a:lnTo>
                    <a:pt x="3790438" y="43306"/>
                  </a:lnTo>
                  <a:lnTo>
                    <a:pt x="3794505" y="41147"/>
                  </a:lnTo>
                  <a:lnTo>
                    <a:pt x="3780281" y="14224"/>
                  </a:lnTo>
                  <a:close/>
                </a:path>
                <a:path w="3819525" h="2045970">
                  <a:moveTo>
                    <a:pt x="3776726" y="7492"/>
                  </a:moveTo>
                  <a:lnTo>
                    <a:pt x="3714594" y="40472"/>
                  </a:lnTo>
                  <a:lnTo>
                    <a:pt x="3752156" y="41987"/>
                  </a:lnTo>
                  <a:lnTo>
                    <a:pt x="3769359" y="14224"/>
                  </a:lnTo>
                  <a:lnTo>
                    <a:pt x="3780281" y="14224"/>
                  </a:lnTo>
                  <a:lnTo>
                    <a:pt x="3776726" y="7492"/>
                  </a:lnTo>
                  <a:close/>
                </a:path>
                <a:path w="3819525" h="2045970">
                  <a:moveTo>
                    <a:pt x="3654171" y="0"/>
                  </a:moveTo>
                  <a:lnTo>
                    <a:pt x="3646681" y="1158"/>
                  </a:lnTo>
                  <a:lnTo>
                    <a:pt x="3640454" y="4984"/>
                  </a:lnTo>
                  <a:lnTo>
                    <a:pt x="3636133" y="10858"/>
                  </a:lnTo>
                  <a:lnTo>
                    <a:pt x="3634358" y="18161"/>
                  </a:lnTo>
                  <a:lnTo>
                    <a:pt x="3635519" y="25650"/>
                  </a:lnTo>
                  <a:lnTo>
                    <a:pt x="3639359" y="31876"/>
                  </a:lnTo>
                  <a:lnTo>
                    <a:pt x="3645271" y="36198"/>
                  </a:lnTo>
                  <a:lnTo>
                    <a:pt x="3652647" y="37972"/>
                  </a:lnTo>
                  <a:lnTo>
                    <a:pt x="3714594" y="40472"/>
                  </a:lnTo>
                  <a:lnTo>
                    <a:pt x="3776726" y="7492"/>
                  </a:lnTo>
                  <a:lnTo>
                    <a:pt x="3818465" y="7492"/>
                  </a:lnTo>
                  <a:lnTo>
                    <a:pt x="3819017" y="6603"/>
                  </a:lnTo>
                  <a:lnTo>
                    <a:pt x="36541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2" y="5657849"/>
              <a:ext cx="9144000" cy="1201420"/>
            </a:xfrm>
            <a:custGeom>
              <a:avLst/>
              <a:gdLst/>
              <a:ahLst/>
              <a:cxnLst/>
              <a:rect l="l" t="t" r="r" b="b"/>
              <a:pathLst>
                <a:path w="9144000" h="1201420">
                  <a:moveTo>
                    <a:pt x="9144000" y="0"/>
                  </a:moveTo>
                  <a:lnTo>
                    <a:pt x="0" y="0"/>
                  </a:lnTo>
                  <a:lnTo>
                    <a:pt x="0" y="1200912"/>
                  </a:lnTo>
                  <a:lnTo>
                    <a:pt x="9144000" y="12009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62" y="5657849"/>
              <a:ext cx="9144000" cy="1201420"/>
            </a:xfrm>
            <a:custGeom>
              <a:avLst/>
              <a:gdLst/>
              <a:ahLst/>
              <a:cxnLst/>
              <a:rect l="l" t="t" r="r" b="b"/>
              <a:pathLst>
                <a:path w="9144000" h="1201420">
                  <a:moveTo>
                    <a:pt x="0" y="1200912"/>
                  </a:moveTo>
                  <a:lnTo>
                    <a:pt x="9144000" y="120091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200912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039271" y="6330189"/>
            <a:ext cx="8407642" cy="577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ts val="2110"/>
              </a:lnSpc>
              <a:spcBef>
                <a:spcPts val="100"/>
              </a:spcBef>
            </a:pPr>
            <a:r>
              <a:rPr spc="-35" dirty="0">
                <a:latin typeface="Times New Roman"/>
                <a:cs typeface="Times New Roman"/>
              </a:rPr>
              <a:t>consequently,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abrasions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or</a:t>
            </a:r>
            <a:r>
              <a:rPr spc="-10" dirty="0">
                <a:latin typeface="Times New Roman"/>
                <a:cs typeface="Times New Roman"/>
              </a:rPr>
              <a:t> penetrating</a:t>
            </a:r>
            <a:r>
              <a:rPr spc="409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wounds</a:t>
            </a:r>
            <a:endParaRPr>
              <a:latin typeface="Times New Roman"/>
              <a:cs typeface="Times New Roman"/>
            </a:endParaRPr>
          </a:p>
          <a:p>
            <a:pPr algn="ctr">
              <a:lnSpc>
                <a:spcPts val="2230"/>
              </a:lnSpc>
            </a:pPr>
            <a:r>
              <a:rPr dirty="0">
                <a:latin typeface="Times New Roman"/>
                <a:cs typeface="Times New Roman"/>
              </a:rPr>
              <a:t>(e.g.,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stab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wound)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superior</a:t>
            </a:r>
            <a:r>
              <a:rPr spc="-10" dirty="0">
                <a:latin typeface="Times New Roman"/>
                <a:cs typeface="Times New Roman"/>
              </a:rPr>
              <a:t> to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patella</a:t>
            </a:r>
            <a:r>
              <a:rPr spc="3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may</a:t>
            </a:r>
            <a:r>
              <a:rPr spc="-15" dirty="0">
                <a:latin typeface="Times New Roman"/>
                <a:cs typeface="Times New Roman"/>
              </a:rPr>
              <a:t> result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z="1900" b="1" i="1" spc="-20" dirty="0">
                <a:latin typeface="Times New Roman"/>
                <a:cs typeface="Times New Roman"/>
              </a:rPr>
              <a:t>suprapatellar</a:t>
            </a:r>
            <a:r>
              <a:rPr sz="1900" b="1" i="1" spc="-55" dirty="0">
                <a:latin typeface="Times New Roman"/>
                <a:cs typeface="Times New Roman"/>
              </a:rPr>
              <a:t> </a:t>
            </a:r>
            <a:r>
              <a:rPr sz="1900" b="1" i="1" spc="-15" dirty="0">
                <a:latin typeface="Times New Roman"/>
                <a:cs typeface="Times New Roman"/>
              </a:rPr>
              <a:t>bursitis</a:t>
            </a:r>
            <a:r>
              <a:rPr sz="1900" b="1" i="1" spc="-20" dirty="0">
                <a:latin typeface="Times New Roman"/>
                <a:cs typeface="Times New Roman"/>
              </a:rPr>
              <a:t> </a:t>
            </a:r>
            <a:r>
              <a:rPr sz="1900" i="1" spc="-65" dirty="0">
                <a:latin typeface="Times New Roman"/>
                <a:cs typeface="Times New Roman"/>
              </a:rPr>
              <a:t>caused</a:t>
            </a:r>
            <a:r>
              <a:rPr sz="1900" i="1" spc="-70" dirty="0">
                <a:latin typeface="Times New Roman"/>
                <a:cs typeface="Times New Roman"/>
              </a:rPr>
              <a:t> </a:t>
            </a:r>
            <a:r>
              <a:rPr sz="1900" i="1" dirty="0">
                <a:latin typeface="Times New Roman"/>
                <a:cs typeface="Times New Roman"/>
              </a:rPr>
              <a:t>by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1005" y="6867075"/>
            <a:ext cx="33319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i="1" spc="-65" dirty="0">
                <a:latin typeface="Times New Roman"/>
                <a:cs typeface="Times New Roman"/>
              </a:rPr>
              <a:t>b</a:t>
            </a:r>
            <a:r>
              <a:rPr sz="1900" i="1" spc="-165" dirty="0">
                <a:latin typeface="Times New Roman"/>
                <a:cs typeface="Times New Roman"/>
              </a:rPr>
              <a:t>a</a:t>
            </a:r>
            <a:r>
              <a:rPr sz="1900" i="1" spc="-50" dirty="0">
                <a:latin typeface="Times New Roman"/>
                <a:cs typeface="Times New Roman"/>
              </a:rPr>
              <a:t>cte</a:t>
            </a:r>
            <a:r>
              <a:rPr sz="1900" i="1" spc="-155" dirty="0">
                <a:latin typeface="Times New Roman"/>
                <a:cs typeface="Times New Roman"/>
              </a:rPr>
              <a:t>r</a:t>
            </a:r>
            <a:r>
              <a:rPr sz="1900" i="1" spc="-40" dirty="0">
                <a:latin typeface="Times New Roman"/>
                <a:cs typeface="Times New Roman"/>
              </a:rPr>
              <a:t>i</a:t>
            </a:r>
            <a:r>
              <a:rPr sz="1900" i="1" spc="-155" dirty="0">
                <a:latin typeface="Times New Roman"/>
                <a:cs typeface="Times New Roman"/>
              </a:rPr>
              <a:t>a</a:t>
            </a:r>
            <a:r>
              <a:rPr sz="1900" i="1" spc="-55" dirty="0">
                <a:latin typeface="Times New Roman"/>
                <a:cs typeface="Times New Roman"/>
              </a:rPr>
              <a:t> e</a:t>
            </a:r>
            <a:r>
              <a:rPr sz="1900" i="1" spc="-65" dirty="0">
                <a:latin typeface="Times New Roman"/>
                <a:cs typeface="Times New Roman"/>
              </a:rPr>
              <a:t>n</a:t>
            </a:r>
            <a:r>
              <a:rPr sz="1900" i="1" spc="-50" dirty="0">
                <a:latin typeface="Times New Roman"/>
                <a:cs typeface="Times New Roman"/>
              </a:rPr>
              <a:t>te</a:t>
            </a:r>
            <a:r>
              <a:rPr sz="1900" i="1" spc="-155" dirty="0">
                <a:latin typeface="Times New Roman"/>
                <a:cs typeface="Times New Roman"/>
              </a:rPr>
              <a:t>r</a:t>
            </a:r>
            <a:r>
              <a:rPr sz="1900" i="1" spc="-40" dirty="0">
                <a:latin typeface="Times New Roman"/>
                <a:cs typeface="Times New Roman"/>
              </a:rPr>
              <a:t>i</a:t>
            </a:r>
            <a:r>
              <a:rPr sz="1900" i="1" spc="-65" dirty="0">
                <a:latin typeface="Times New Roman"/>
                <a:cs typeface="Times New Roman"/>
              </a:rPr>
              <a:t>n</a:t>
            </a:r>
            <a:r>
              <a:rPr sz="1900" i="1" spc="-50" dirty="0">
                <a:latin typeface="Times New Roman"/>
                <a:cs typeface="Times New Roman"/>
              </a:rPr>
              <a:t>g</a:t>
            </a:r>
            <a:r>
              <a:rPr sz="1900" i="1" spc="-45" dirty="0">
                <a:latin typeface="Times New Roman"/>
                <a:cs typeface="Times New Roman"/>
              </a:rPr>
              <a:t> </a:t>
            </a:r>
            <a:r>
              <a:rPr sz="1900" i="1" spc="-40" dirty="0">
                <a:latin typeface="Times New Roman"/>
                <a:cs typeface="Times New Roman"/>
              </a:rPr>
              <a:t>t</a:t>
            </a:r>
            <a:r>
              <a:rPr sz="1900" i="1" spc="-65" dirty="0">
                <a:latin typeface="Times New Roman"/>
                <a:cs typeface="Times New Roman"/>
              </a:rPr>
              <a:t>h</a:t>
            </a:r>
            <a:r>
              <a:rPr sz="1900" i="1" spc="-45" dirty="0">
                <a:latin typeface="Times New Roman"/>
                <a:cs typeface="Times New Roman"/>
              </a:rPr>
              <a:t>e </a:t>
            </a:r>
            <a:r>
              <a:rPr sz="1900" i="1" spc="-90" dirty="0">
                <a:latin typeface="Times New Roman"/>
                <a:cs typeface="Times New Roman"/>
              </a:rPr>
              <a:t>bursa</a:t>
            </a:r>
            <a:r>
              <a:rPr sz="1900" i="1" spc="-55" dirty="0">
                <a:latin typeface="Times New Roman"/>
                <a:cs typeface="Times New Roman"/>
              </a:rPr>
              <a:t> </a:t>
            </a:r>
            <a:r>
              <a:rPr sz="1900" i="1" spc="-25" dirty="0">
                <a:latin typeface="Times New Roman"/>
                <a:cs typeface="Times New Roman"/>
              </a:rPr>
              <a:t>from</a:t>
            </a:r>
            <a:r>
              <a:rPr sz="1900" i="1" spc="20" dirty="0">
                <a:latin typeface="Times New Roman"/>
                <a:cs typeface="Times New Roman"/>
              </a:rPr>
              <a:t> </a:t>
            </a:r>
            <a:r>
              <a:rPr sz="1900" i="1" spc="-40" dirty="0">
                <a:latin typeface="Times New Roman"/>
                <a:cs typeface="Times New Roman"/>
              </a:rPr>
              <a:t>t</a:t>
            </a:r>
            <a:r>
              <a:rPr sz="1900" i="1" spc="-65" dirty="0">
                <a:latin typeface="Times New Roman"/>
                <a:cs typeface="Times New Roman"/>
              </a:rPr>
              <a:t>h</a:t>
            </a:r>
            <a:r>
              <a:rPr sz="1900" i="1" spc="-45" dirty="0">
                <a:latin typeface="Times New Roman"/>
                <a:cs typeface="Times New Roman"/>
              </a:rPr>
              <a:t>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94029" y="7153758"/>
            <a:ext cx="518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torn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skin.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infection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may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spread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0" dirty="0">
                <a:latin typeface="Times New Roman"/>
                <a:cs typeface="Times New Roman"/>
              </a:rPr>
              <a:t>to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knee</a:t>
            </a:r>
            <a:r>
              <a:rPr b="1" spc="-16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joint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710744" y="5429505"/>
            <a:ext cx="771719" cy="886460"/>
            <a:chOff x="2142489" y="4783328"/>
            <a:chExt cx="753745" cy="886460"/>
          </a:xfrm>
        </p:grpSpPr>
        <p:sp>
          <p:nvSpPr>
            <p:cNvPr id="19" name="object 19"/>
            <p:cNvSpPr/>
            <p:nvPr/>
          </p:nvSpPr>
          <p:spPr>
            <a:xfrm>
              <a:off x="2155189" y="4796028"/>
              <a:ext cx="728345" cy="861060"/>
            </a:xfrm>
            <a:custGeom>
              <a:avLst/>
              <a:gdLst/>
              <a:ahLst/>
              <a:cxnLst/>
              <a:rect l="l" t="t" r="r" b="b"/>
              <a:pathLst>
                <a:path w="728344" h="861060">
                  <a:moveTo>
                    <a:pt x="195453" y="0"/>
                  </a:moveTo>
                  <a:lnTo>
                    <a:pt x="0" y="143256"/>
                  </a:lnTo>
                  <a:lnTo>
                    <a:pt x="434975" y="736981"/>
                  </a:lnTo>
                  <a:lnTo>
                    <a:pt x="337312" y="808570"/>
                  </a:lnTo>
                  <a:lnTo>
                    <a:pt x="676021" y="860806"/>
                  </a:lnTo>
                  <a:lnTo>
                    <a:pt x="728218" y="522097"/>
                  </a:lnTo>
                  <a:lnTo>
                    <a:pt x="630428" y="593725"/>
                  </a:lnTo>
                  <a:lnTo>
                    <a:pt x="195453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55189" y="4796028"/>
              <a:ext cx="728345" cy="861060"/>
            </a:xfrm>
            <a:custGeom>
              <a:avLst/>
              <a:gdLst/>
              <a:ahLst/>
              <a:cxnLst/>
              <a:rect l="l" t="t" r="r" b="b"/>
              <a:pathLst>
                <a:path w="728344" h="861060">
                  <a:moveTo>
                    <a:pt x="337312" y="808570"/>
                  </a:moveTo>
                  <a:lnTo>
                    <a:pt x="434975" y="736981"/>
                  </a:lnTo>
                  <a:lnTo>
                    <a:pt x="0" y="143256"/>
                  </a:lnTo>
                  <a:lnTo>
                    <a:pt x="195453" y="0"/>
                  </a:lnTo>
                  <a:lnTo>
                    <a:pt x="630428" y="593725"/>
                  </a:lnTo>
                  <a:lnTo>
                    <a:pt x="728218" y="522097"/>
                  </a:lnTo>
                  <a:lnTo>
                    <a:pt x="676021" y="860806"/>
                  </a:lnTo>
                  <a:lnTo>
                    <a:pt x="337312" y="80857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853899" y="4485776"/>
            <a:ext cx="7034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204" dirty="0">
                <a:latin typeface="Trebuchet MS"/>
                <a:cs typeface="Trebuchet MS"/>
              </a:rPr>
              <a:t>shatarat</a:t>
            </a:r>
            <a:endParaRPr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6761" y="762"/>
            <a:ext cx="2895600" cy="1754505"/>
          </a:xfrm>
          <a:custGeom>
            <a:avLst/>
            <a:gdLst/>
            <a:ahLst/>
            <a:cxnLst/>
            <a:rect l="l" t="t" r="r" b="b"/>
            <a:pathLst>
              <a:path w="2895600" h="1754505">
                <a:moveTo>
                  <a:pt x="0" y="1754124"/>
                </a:moveTo>
                <a:lnTo>
                  <a:pt x="2895600" y="1754124"/>
                </a:lnTo>
                <a:lnTo>
                  <a:pt x="2895600" y="0"/>
                </a:lnTo>
                <a:lnTo>
                  <a:pt x="0" y="0"/>
                </a:lnTo>
                <a:lnTo>
                  <a:pt x="0" y="1754124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8690" y="25401"/>
            <a:ext cx="262826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spcBef>
                <a:spcPts val="100"/>
              </a:spcBef>
            </a:pPr>
            <a:r>
              <a:rPr b="1" spc="-5" dirty="0">
                <a:latin typeface="Times New Roman"/>
                <a:cs typeface="Times New Roman"/>
              </a:rPr>
              <a:t>The prepatellar bursa </a:t>
            </a:r>
            <a:r>
              <a:rPr dirty="0">
                <a:latin typeface="Times New Roman"/>
                <a:cs typeface="Times New Roman"/>
              </a:rPr>
              <a:t>lies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the subcutaneous </a:t>
            </a:r>
            <a:r>
              <a:rPr spc="-5" dirty="0">
                <a:latin typeface="Times New Roman"/>
                <a:cs typeface="Times New Roman"/>
              </a:rPr>
              <a:t>tissue </a:t>
            </a:r>
            <a:r>
              <a:rPr dirty="0">
                <a:latin typeface="Times New Roman"/>
                <a:cs typeface="Times New Roman"/>
              </a:rPr>
              <a:t> between the skin and 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front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lower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half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patella and the upper part of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ligamentum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patellae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63107" y="268224"/>
            <a:ext cx="7137400" cy="6590030"/>
            <a:chOff x="2007107" y="268224"/>
            <a:chExt cx="7137400" cy="65900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8749" y="831272"/>
              <a:ext cx="4035250" cy="60267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7107" y="268224"/>
              <a:ext cx="6050280" cy="30876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049779" y="288417"/>
              <a:ext cx="5800090" cy="2849245"/>
            </a:xfrm>
            <a:custGeom>
              <a:avLst/>
              <a:gdLst/>
              <a:ahLst/>
              <a:cxnLst/>
              <a:rect l="l" t="t" r="r" b="b"/>
              <a:pathLst>
                <a:path w="5800090" h="2849245">
                  <a:moveTo>
                    <a:pt x="5693919" y="2806266"/>
                  </a:moveTo>
                  <a:lnTo>
                    <a:pt x="5632323" y="2810891"/>
                  </a:lnTo>
                  <a:lnTo>
                    <a:pt x="5614670" y="2831337"/>
                  </a:lnTo>
                  <a:lnTo>
                    <a:pt x="5616775" y="2838650"/>
                  </a:lnTo>
                  <a:lnTo>
                    <a:pt x="5621321" y="2844403"/>
                  </a:lnTo>
                  <a:lnTo>
                    <a:pt x="5627653" y="2848036"/>
                  </a:lnTo>
                  <a:lnTo>
                    <a:pt x="5635117" y="2848991"/>
                  </a:lnTo>
                  <a:lnTo>
                    <a:pt x="5791311" y="2837179"/>
                  </a:lnTo>
                  <a:lnTo>
                    <a:pt x="5757418" y="2837179"/>
                  </a:lnTo>
                  <a:lnTo>
                    <a:pt x="5693919" y="2806266"/>
                  </a:lnTo>
                  <a:close/>
                </a:path>
                <a:path w="5800090" h="2849245">
                  <a:moveTo>
                    <a:pt x="5731651" y="2803434"/>
                  </a:moveTo>
                  <a:lnTo>
                    <a:pt x="5693919" y="2806266"/>
                  </a:lnTo>
                  <a:lnTo>
                    <a:pt x="5757418" y="2837179"/>
                  </a:lnTo>
                  <a:lnTo>
                    <a:pt x="5760622" y="2830575"/>
                  </a:lnTo>
                  <a:lnTo>
                    <a:pt x="5749798" y="2830575"/>
                  </a:lnTo>
                  <a:lnTo>
                    <a:pt x="5731651" y="2803434"/>
                  </a:lnTo>
                  <a:close/>
                </a:path>
                <a:path w="5800090" h="2849245">
                  <a:moveTo>
                    <a:pt x="5688474" y="2691314"/>
                  </a:moveTo>
                  <a:lnTo>
                    <a:pt x="5681472" y="2694178"/>
                  </a:lnTo>
                  <a:lnTo>
                    <a:pt x="5676139" y="2699555"/>
                  </a:lnTo>
                  <a:lnTo>
                    <a:pt x="5673391" y="2706338"/>
                  </a:lnTo>
                  <a:lnTo>
                    <a:pt x="5673381" y="2713644"/>
                  </a:lnTo>
                  <a:lnTo>
                    <a:pt x="5676265" y="2720593"/>
                  </a:lnTo>
                  <a:lnTo>
                    <a:pt x="5710648" y="2772021"/>
                  </a:lnTo>
                  <a:lnTo>
                    <a:pt x="5774055" y="2802890"/>
                  </a:lnTo>
                  <a:lnTo>
                    <a:pt x="5757418" y="2837179"/>
                  </a:lnTo>
                  <a:lnTo>
                    <a:pt x="5791311" y="2837179"/>
                  </a:lnTo>
                  <a:lnTo>
                    <a:pt x="5799709" y="2836544"/>
                  </a:lnTo>
                  <a:lnTo>
                    <a:pt x="5707888" y="2699511"/>
                  </a:lnTo>
                  <a:lnTo>
                    <a:pt x="5702528" y="2694160"/>
                  </a:lnTo>
                  <a:lnTo>
                    <a:pt x="5695775" y="2691368"/>
                  </a:lnTo>
                  <a:lnTo>
                    <a:pt x="5688474" y="2691314"/>
                  </a:lnTo>
                  <a:close/>
                </a:path>
                <a:path w="5800090" h="2849245">
                  <a:moveTo>
                    <a:pt x="5764276" y="2800984"/>
                  </a:moveTo>
                  <a:lnTo>
                    <a:pt x="5731651" y="2803434"/>
                  </a:lnTo>
                  <a:lnTo>
                    <a:pt x="5749798" y="2830575"/>
                  </a:lnTo>
                  <a:lnTo>
                    <a:pt x="5764276" y="2800984"/>
                  </a:lnTo>
                  <a:close/>
                </a:path>
                <a:path w="5800090" h="2849245">
                  <a:moveTo>
                    <a:pt x="5770142" y="2800984"/>
                  </a:moveTo>
                  <a:lnTo>
                    <a:pt x="5764276" y="2800984"/>
                  </a:lnTo>
                  <a:lnTo>
                    <a:pt x="5749798" y="2830575"/>
                  </a:lnTo>
                  <a:lnTo>
                    <a:pt x="5760622" y="2830575"/>
                  </a:lnTo>
                  <a:lnTo>
                    <a:pt x="5774055" y="2802890"/>
                  </a:lnTo>
                  <a:lnTo>
                    <a:pt x="5770142" y="2800984"/>
                  </a:lnTo>
                  <a:close/>
                </a:path>
                <a:path w="5800090" h="2849245">
                  <a:moveTo>
                    <a:pt x="16764" y="0"/>
                  </a:moveTo>
                  <a:lnTo>
                    <a:pt x="0" y="34289"/>
                  </a:lnTo>
                  <a:lnTo>
                    <a:pt x="5693919" y="2806266"/>
                  </a:lnTo>
                  <a:lnTo>
                    <a:pt x="5731651" y="2803434"/>
                  </a:lnTo>
                  <a:lnTo>
                    <a:pt x="5710648" y="2772021"/>
                  </a:lnTo>
                  <a:lnTo>
                    <a:pt x="16764" y="0"/>
                  </a:lnTo>
                  <a:close/>
                </a:path>
                <a:path w="5800090" h="2849245">
                  <a:moveTo>
                    <a:pt x="5710648" y="2772021"/>
                  </a:moveTo>
                  <a:lnTo>
                    <a:pt x="5731651" y="2803434"/>
                  </a:lnTo>
                  <a:lnTo>
                    <a:pt x="5764276" y="2800984"/>
                  </a:lnTo>
                  <a:lnTo>
                    <a:pt x="5770142" y="2800984"/>
                  </a:lnTo>
                  <a:lnTo>
                    <a:pt x="5710648" y="2772021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34740" y="1918671"/>
            <a:ext cx="38728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900" i="1" spc="-110" dirty="0">
                <a:solidFill>
                  <a:srgbClr val="000000"/>
                </a:solidFill>
              </a:rPr>
              <a:t>Prepa</a:t>
            </a:r>
            <a:r>
              <a:rPr sz="1900" i="1" spc="-40" dirty="0">
                <a:solidFill>
                  <a:srgbClr val="000000"/>
                </a:solidFill>
              </a:rPr>
              <a:t>te</a:t>
            </a:r>
            <a:r>
              <a:rPr sz="1900" i="1" spc="-45" dirty="0">
                <a:solidFill>
                  <a:srgbClr val="000000"/>
                </a:solidFill>
              </a:rPr>
              <a:t>l</a:t>
            </a:r>
            <a:r>
              <a:rPr sz="1900" i="1" spc="-110" dirty="0">
                <a:solidFill>
                  <a:srgbClr val="000000"/>
                </a:solidFill>
              </a:rPr>
              <a:t>lar</a:t>
            </a:r>
            <a:r>
              <a:rPr sz="1900" i="1" spc="-80" dirty="0">
                <a:solidFill>
                  <a:srgbClr val="000000"/>
                </a:solidFill>
              </a:rPr>
              <a:t> </a:t>
            </a:r>
            <a:r>
              <a:rPr sz="1900" i="1" spc="-65" dirty="0">
                <a:solidFill>
                  <a:srgbClr val="000000"/>
                </a:solidFill>
              </a:rPr>
              <a:t>bu</a:t>
            </a:r>
            <a:r>
              <a:rPr sz="1900" i="1" spc="-155" dirty="0">
                <a:solidFill>
                  <a:srgbClr val="000000"/>
                </a:solidFill>
              </a:rPr>
              <a:t>r</a:t>
            </a:r>
            <a:r>
              <a:rPr sz="1900" i="1" spc="-60" dirty="0">
                <a:solidFill>
                  <a:srgbClr val="000000"/>
                </a:solidFill>
              </a:rPr>
              <a:t>s</a:t>
            </a:r>
            <a:r>
              <a:rPr sz="1900" i="1" spc="-40" dirty="0">
                <a:solidFill>
                  <a:srgbClr val="000000"/>
                </a:solidFill>
              </a:rPr>
              <a:t>itis</a:t>
            </a:r>
            <a:r>
              <a:rPr sz="1900" i="1" spc="-35" dirty="0">
                <a:solidFill>
                  <a:srgbClr val="000000"/>
                </a:solidFill>
              </a:rPr>
              <a:t> (</a:t>
            </a:r>
            <a:r>
              <a:rPr sz="1900" i="1" spc="-270" dirty="0">
                <a:solidFill>
                  <a:srgbClr val="000000"/>
                </a:solidFill>
              </a:rPr>
              <a:t>“</a:t>
            </a:r>
            <a:r>
              <a:rPr sz="1900" b="1" i="1" u="heavy" spc="-5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ho</a:t>
            </a:r>
            <a:r>
              <a:rPr sz="1900" b="1" i="1" u="heavy" spc="-7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u</a:t>
            </a:r>
            <a:r>
              <a:rPr sz="1900" b="1" i="1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semaid'</a:t>
            </a:r>
            <a:r>
              <a:rPr sz="1900" b="1" i="1" u="heavy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</a:t>
            </a:r>
            <a:r>
              <a:rPr sz="1900" b="1" i="1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1900" b="1" i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k</a:t>
            </a:r>
            <a:r>
              <a:rPr sz="1900" b="1" i="1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</a:t>
            </a:r>
            <a:r>
              <a:rPr sz="1900" b="1" i="1" u="heavy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</a:t>
            </a:r>
            <a:r>
              <a:rPr sz="1900" b="1" i="1" u="heavy" spc="-4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</a:t>
            </a:r>
            <a:r>
              <a:rPr sz="1900" b="1" i="1" u="heavy" spc="-4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”)</a:t>
            </a:r>
            <a:endParaRPr sz="1900"/>
          </a:p>
        </p:txBody>
      </p:sp>
      <p:grpSp>
        <p:nvGrpSpPr>
          <p:cNvPr id="9" name="object 9"/>
          <p:cNvGrpSpPr/>
          <p:nvPr/>
        </p:nvGrpSpPr>
        <p:grpSpPr>
          <a:xfrm>
            <a:off x="2971483" y="2642152"/>
            <a:ext cx="6655434" cy="364490"/>
            <a:chOff x="-12255" y="2502344"/>
            <a:chExt cx="6655434" cy="364490"/>
          </a:xfrm>
        </p:grpSpPr>
        <p:sp>
          <p:nvSpPr>
            <p:cNvPr id="10" name="object 10"/>
            <p:cNvSpPr/>
            <p:nvPr/>
          </p:nvSpPr>
          <p:spPr>
            <a:xfrm>
              <a:off x="762" y="2515362"/>
              <a:ext cx="6629400" cy="338455"/>
            </a:xfrm>
            <a:custGeom>
              <a:avLst/>
              <a:gdLst/>
              <a:ahLst/>
              <a:cxnLst/>
              <a:rect l="l" t="t" r="r" b="b"/>
              <a:pathLst>
                <a:path w="6629400" h="338455">
                  <a:moveTo>
                    <a:pt x="6629400" y="0"/>
                  </a:moveTo>
                  <a:lnTo>
                    <a:pt x="0" y="0"/>
                  </a:lnTo>
                  <a:lnTo>
                    <a:pt x="0" y="338327"/>
                  </a:lnTo>
                  <a:lnTo>
                    <a:pt x="6629400" y="338327"/>
                  </a:lnTo>
                  <a:lnTo>
                    <a:pt x="6629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2" y="2515362"/>
              <a:ext cx="6629400" cy="338455"/>
            </a:xfrm>
            <a:custGeom>
              <a:avLst/>
              <a:gdLst/>
              <a:ahLst/>
              <a:cxnLst/>
              <a:rect l="l" t="t" r="r" b="b"/>
              <a:pathLst>
                <a:path w="6629400" h="338455">
                  <a:moveTo>
                    <a:pt x="0" y="338327"/>
                  </a:moveTo>
                  <a:lnTo>
                    <a:pt x="6629400" y="338327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338327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216910" y="2677108"/>
            <a:ext cx="6396990" cy="27058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1650" i="1" spc="-20" dirty="0">
                <a:latin typeface="Times New Roman"/>
                <a:cs typeface="Times New Roman"/>
              </a:rPr>
              <a:t>is</a:t>
            </a:r>
            <a:r>
              <a:rPr sz="1650" i="1" spc="-15" dirty="0">
                <a:latin typeface="Times New Roman"/>
                <a:cs typeface="Times New Roman"/>
              </a:rPr>
              <a:t> </a:t>
            </a:r>
            <a:r>
              <a:rPr sz="1650" i="1" spc="-35" dirty="0">
                <a:latin typeface="Times New Roman"/>
                <a:cs typeface="Times New Roman"/>
              </a:rPr>
              <a:t>usually</a:t>
            </a:r>
            <a:r>
              <a:rPr sz="1650" i="1" spc="-5" dirty="0">
                <a:latin typeface="Times New Roman"/>
                <a:cs typeface="Times New Roman"/>
              </a:rPr>
              <a:t> </a:t>
            </a:r>
            <a:r>
              <a:rPr sz="1650" i="1" spc="-120" dirty="0">
                <a:latin typeface="Times New Roman"/>
                <a:cs typeface="Times New Roman"/>
              </a:rPr>
              <a:t>a</a:t>
            </a:r>
            <a:r>
              <a:rPr sz="1650" i="1" spc="-15" dirty="0">
                <a:latin typeface="Times New Roman"/>
                <a:cs typeface="Times New Roman"/>
              </a:rPr>
              <a:t> </a:t>
            </a:r>
            <a:r>
              <a:rPr sz="1650" i="1" spc="-20" dirty="0">
                <a:latin typeface="Times New Roman"/>
                <a:cs typeface="Times New Roman"/>
              </a:rPr>
              <a:t>friction</a:t>
            </a:r>
            <a:r>
              <a:rPr sz="1650" i="1" spc="-15" dirty="0">
                <a:latin typeface="Times New Roman"/>
                <a:cs typeface="Times New Roman"/>
              </a:rPr>
              <a:t> </a:t>
            </a:r>
            <a:r>
              <a:rPr sz="1650" i="1" spc="-45" dirty="0">
                <a:latin typeface="Times New Roman"/>
                <a:cs typeface="Times New Roman"/>
              </a:rPr>
              <a:t>bursitis</a:t>
            </a:r>
            <a:r>
              <a:rPr sz="1650" i="1" spc="15" dirty="0">
                <a:latin typeface="Times New Roman"/>
                <a:cs typeface="Times New Roman"/>
              </a:rPr>
              <a:t> </a:t>
            </a:r>
            <a:r>
              <a:rPr sz="1650" i="1" spc="-40" dirty="0">
                <a:latin typeface="Times New Roman"/>
                <a:cs typeface="Times New Roman"/>
              </a:rPr>
              <a:t>caused</a:t>
            </a:r>
            <a:r>
              <a:rPr sz="1650" i="1" spc="-50" dirty="0">
                <a:latin typeface="Times New Roman"/>
                <a:cs typeface="Times New Roman"/>
              </a:rPr>
              <a:t> </a:t>
            </a:r>
            <a:r>
              <a:rPr sz="1650" i="1" spc="15" dirty="0">
                <a:latin typeface="Times New Roman"/>
                <a:cs typeface="Times New Roman"/>
              </a:rPr>
              <a:t>by</a:t>
            </a:r>
            <a:r>
              <a:rPr sz="1650" i="1" spc="-15" dirty="0">
                <a:latin typeface="Times New Roman"/>
                <a:cs typeface="Times New Roman"/>
              </a:rPr>
              <a:t> </a:t>
            </a:r>
            <a:r>
              <a:rPr sz="1650" i="1" spc="-25" dirty="0">
                <a:latin typeface="Times New Roman"/>
                <a:cs typeface="Times New Roman"/>
              </a:rPr>
              <a:t>friction</a:t>
            </a:r>
            <a:r>
              <a:rPr sz="1650" i="1" spc="370" dirty="0">
                <a:latin typeface="Times New Roman"/>
                <a:cs typeface="Times New Roman"/>
              </a:rPr>
              <a:t> </a:t>
            </a:r>
            <a:r>
              <a:rPr sz="1650" i="1" spc="-15" dirty="0">
                <a:latin typeface="Times New Roman"/>
                <a:cs typeface="Times New Roman"/>
              </a:rPr>
              <a:t>between</a:t>
            </a:r>
            <a:r>
              <a:rPr sz="1650" i="1" spc="-20" dirty="0">
                <a:latin typeface="Times New Roman"/>
                <a:cs typeface="Times New Roman"/>
              </a:rPr>
              <a:t> </a:t>
            </a:r>
            <a:r>
              <a:rPr sz="1650" i="1" spc="-30" dirty="0">
                <a:latin typeface="Times New Roman"/>
                <a:cs typeface="Times New Roman"/>
              </a:rPr>
              <a:t>the</a:t>
            </a:r>
            <a:r>
              <a:rPr sz="1650" i="1" spc="-20" dirty="0">
                <a:latin typeface="Times New Roman"/>
                <a:cs typeface="Times New Roman"/>
              </a:rPr>
              <a:t> </a:t>
            </a:r>
            <a:r>
              <a:rPr sz="1650" i="1" dirty="0">
                <a:latin typeface="Times New Roman"/>
                <a:cs typeface="Times New Roman"/>
              </a:rPr>
              <a:t>skin</a:t>
            </a:r>
            <a:r>
              <a:rPr sz="1650" i="1" spc="-35" dirty="0">
                <a:latin typeface="Times New Roman"/>
                <a:cs typeface="Times New Roman"/>
              </a:rPr>
              <a:t> </a:t>
            </a:r>
            <a:r>
              <a:rPr sz="1650" i="1" spc="-70" dirty="0">
                <a:latin typeface="Times New Roman"/>
                <a:cs typeface="Times New Roman"/>
              </a:rPr>
              <a:t>and</a:t>
            </a:r>
            <a:r>
              <a:rPr sz="1650" i="1" spc="-30" dirty="0">
                <a:latin typeface="Times New Roman"/>
                <a:cs typeface="Times New Roman"/>
              </a:rPr>
              <a:t> </a:t>
            </a:r>
            <a:r>
              <a:rPr sz="1650" i="1" spc="-35" dirty="0">
                <a:latin typeface="Times New Roman"/>
                <a:cs typeface="Times New Roman"/>
              </a:rPr>
              <a:t>the</a:t>
            </a:r>
            <a:r>
              <a:rPr sz="1650" i="1" spc="20" dirty="0">
                <a:latin typeface="Times New Roman"/>
                <a:cs typeface="Times New Roman"/>
              </a:rPr>
              <a:t> </a:t>
            </a:r>
            <a:r>
              <a:rPr sz="1650" i="1" spc="-60" dirty="0">
                <a:latin typeface="Times New Roman"/>
                <a:cs typeface="Times New Roman"/>
              </a:rPr>
              <a:t>patella</a:t>
            </a:r>
            <a:endParaRPr sz="165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2800" y="2188464"/>
            <a:ext cx="3352800" cy="4212590"/>
            <a:chOff x="1066800" y="2188464"/>
            <a:chExt cx="3352800" cy="421259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6800" y="2895600"/>
              <a:ext cx="3352800" cy="3505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3364" y="2188464"/>
              <a:ext cx="574522" cy="276758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438979" y="2208276"/>
              <a:ext cx="391160" cy="2517140"/>
            </a:xfrm>
            <a:custGeom>
              <a:avLst/>
              <a:gdLst/>
              <a:ahLst/>
              <a:cxnLst/>
              <a:rect l="l" t="t" r="r" b="b"/>
              <a:pathLst>
                <a:path w="391160" h="2517140">
                  <a:moveTo>
                    <a:pt x="18895" y="2338905"/>
                  </a:moveTo>
                  <a:lnTo>
                    <a:pt x="11483" y="2340483"/>
                  </a:lnTo>
                  <a:lnTo>
                    <a:pt x="5274" y="2344802"/>
                  </a:lnTo>
                  <a:lnTo>
                    <a:pt x="1339" y="2350944"/>
                  </a:lnTo>
                  <a:lnTo>
                    <a:pt x="0" y="2358110"/>
                  </a:lnTo>
                  <a:lnTo>
                    <a:pt x="1577" y="2365502"/>
                  </a:lnTo>
                  <a:lnTo>
                    <a:pt x="66982" y="2517013"/>
                  </a:lnTo>
                  <a:lnTo>
                    <a:pt x="93734" y="2481707"/>
                  </a:lnTo>
                  <a:lnTo>
                    <a:pt x="90477" y="2481707"/>
                  </a:lnTo>
                  <a:lnTo>
                    <a:pt x="52631" y="2477135"/>
                  </a:lnTo>
                  <a:lnTo>
                    <a:pt x="61103" y="2407236"/>
                  </a:lnTo>
                  <a:lnTo>
                    <a:pt x="36629" y="2350389"/>
                  </a:lnTo>
                  <a:lnTo>
                    <a:pt x="32289" y="2344179"/>
                  </a:lnTo>
                  <a:lnTo>
                    <a:pt x="26104" y="2340244"/>
                  </a:lnTo>
                  <a:lnTo>
                    <a:pt x="18895" y="2338905"/>
                  </a:lnTo>
                  <a:close/>
                </a:path>
                <a:path w="391160" h="2517140">
                  <a:moveTo>
                    <a:pt x="61103" y="2407236"/>
                  </a:moveTo>
                  <a:lnTo>
                    <a:pt x="52631" y="2477135"/>
                  </a:lnTo>
                  <a:lnTo>
                    <a:pt x="90477" y="2481707"/>
                  </a:lnTo>
                  <a:lnTo>
                    <a:pt x="91662" y="2471928"/>
                  </a:lnTo>
                  <a:lnTo>
                    <a:pt x="88953" y="2471928"/>
                  </a:lnTo>
                  <a:lnTo>
                    <a:pt x="56314" y="2467991"/>
                  </a:lnTo>
                  <a:lnTo>
                    <a:pt x="76051" y="2441957"/>
                  </a:lnTo>
                  <a:lnTo>
                    <a:pt x="61103" y="2407236"/>
                  </a:lnTo>
                  <a:close/>
                </a:path>
                <a:path w="391160" h="2517140">
                  <a:moveTo>
                    <a:pt x="148897" y="2355088"/>
                  </a:moveTo>
                  <a:lnTo>
                    <a:pt x="141991" y="2357449"/>
                  </a:lnTo>
                  <a:lnTo>
                    <a:pt x="136324" y="2362454"/>
                  </a:lnTo>
                  <a:lnTo>
                    <a:pt x="98957" y="2411743"/>
                  </a:lnTo>
                  <a:lnTo>
                    <a:pt x="90477" y="2481707"/>
                  </a:lnTo>
                  <a:lnTo>
                    <a:pt x="93734" y="2481707"/>
                  </a:lnTo>
                  <a:lnTo>
                    <a:pt x="166677" y="2385441"/>
                  </a:lnTo>
                  <a:lnTo>
                    <a:pt x="169959" y="2378630"/>
                  </a:lnTo>
                  <a:lnTo>
                    <a:pt x="170360" y="2371344"/>
                  </a:lnTo>
                  <a:lnTo>
                    <a:pt x="167999" y="2364438"/>
                  </a:lnTo>
                  <a:lnTo>
                    <a:pt x="162994" y="2358771"/>
                  </a:lnTo>
                  <a:lnTo>
                    <a:pt x="156184" y="2355488"/>
                  </a:lnTo>
                  <a:lnTo>
                    <a:pt x="148897" y="2355088"/>
                  </a:lnTo>
                  <a:close/>
                </a:path>
                <a:path w="391160" h="2517140">
                  <a:moveTo>
                    <a:pt x="76051" y="2441957"/>
                  </a:moveTo>
                  <a:lnTo>
                    <a:pt x="56314" y="2467991"/>
                  </a:lnTo>
                  <a:lnTo>
                    <a:pt x="88953" y="2471928"/>
                  </a:lnTo>
                  <a:lnTo>
                    <a:pt x="76051" y="2441957"/>
                  </a:lnTo>
                  <a:close/>
                </a:path>
                <a:path w="391160" h="2517140">
                  <a:moveTo>
                    <a:pt x="98957" y="2411743"/>
                  </a:moveTo>
                  <a:lnTo>
                    <a:pt x="76051" y="2441957"/>
                  </a:lnTo>
                  <a:lnTo>
                    <a:pt x="88953" y="2471928"/>
                  </a:lnTo>
                  <a:lnTo>
                    <a:pt x="91662" y="2471928"/>
                  </a:lnTo>
                  <a:lnTo>
                    <a:pt x="98957" y="2411743"/>
                  </a:lnTo>
                  <a:close/>
                </a:path>
                <a:path w="391160" h="2517140">
                  <a:moveTo>
                    <a:pt x="352859" y="0"/>
                  </a:moveTo>
                  <a:lnTo>
                    <a:pt x="61103" y="2407236"/>
                  </a:lnTo>
                  <a:lnTo>
                    <a:pt x="76051" y="2441957"/>
                  </a:lnTo>
                  <a:lnTo>
                    <a:pt x="98957" y="2411743"/>
                  </a:lnTo>
                  <a:lnTo>
                    <a:pt x="390705" y="4572"/>
                  </a:lnTo>
                  <a:lnTo>
                    <a:pt x="352859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0328100" y="4345133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204" dirty="0">
                <a:latin typeface="Trebuchet MS"/>
                <a:cs typeface="Trebuchet MS"/>
              </a:rPr>
              <a:t>shatarat</a:t>
            </a:r>
            <a:endParaRPr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72101" y="1892300"/>
            <a:ext cx="4671695" cy="2211070"/>
            <a:chOff x="1816100" y="1892300"/>
            <a:chExt cx="4671695" cy="2211070"/>
          </a:xfrm>
        </p:grpSpPr>
        <p:sp>
          <p:nvSpPr>
            <p:cNvPr id="3" name="object 3"/>
            <p:cNvSpPr/>
            <p:nvPr/>
          </p:nvSpPr>
          <p:spPr>
            <a:xfrm>
              <a:off x="1828800" y="1905000"/>
              <a:ext cx="4646295" cy="2185670"/>
            </a:xfrm>
            <a:custGeom>
              <a:avLst/>
              <a:gdLst/>
              <a:ahLst/>
              <a:cxnLst/>
              <a:rect l="l" t="t" r="r" b="b"/>
              <a:pathLst>
                <a:path w="4646295" h="2185670">
                  <a:moveTo>
                    <a:pt x="0" y="1299845"/>
                  </a:moveTo>
                  <a:lnTo>
                    <a:pt x="4383278" y="0"/>
                  </a:lnTo>
                  <a:lnTo>
                    <a:pt x="4645787" y="885189"/>
                  </a:lnTo>
                  <a:lnTo>
                    <a:pt x="262508" y="2185162"/>
                  </a:lnTo>
                  <a:lnTo>
                    <a:pt x="0" y="1299845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2117" y="2335656"/>
              <a:ext cx="4191446" cy="16167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041135" y="4147184"/>
            <a:ext cx="3597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" dirty="0">
                <a:latin typeface="Calibri"/>
                <a:cs typeface="Calibri"/>
              </a:rPr>
              <a:t>Pain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can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be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perceived</a:t>
            </a:r>
            <a:r>
              <a:rPr spc="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in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5" dirty="0">
                <a:latin typeface="Calibri"/>
                <a:cs typeface="Calibri"/>
              </a:rPr>
              <a:t>hip???!!!!</a:t>
            </a:r>
            <a:endParaRPr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95269" y="1118235"/>
            <a:ext cx="59690" cy="6859270"/>
            <a:chOff x="47244" y="0"/>
            <a:chExt cx="59690" cy="6859270"/>
          </a:xfrm>
        </p:grpSpPr>
        <p:sp>
          <p:nvSpPr>
            <p:cNvPr id="3" name="object 3"/>
            <p:cNvSpPr/>
            <p:nvPr/>
          </p:nvSpPr>
          <p:spPr>
            <a:xfrm>
              <a:off x="89153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187225" y="1118235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19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1504472" y="6833235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44" y="4419"/>
                </a:lnTo>
                <a:lnTo>
                  <a:pt x="178561" y="17157"/>
                </a:lnTo>
                <a:lnTo>
                  <a:pt x="135890" y="37452"/>
                </a:lnTo>
                <a:lnTo>
                  <a:pt x="97535" y="64515"/>
                </a:lnTo>
                <a:lnTo>
                  <a:pt x="64516" y="97574"/>
                </a:lnTo>
                <a:lnTo>
                  <a:pt x="37465" y="135864"/>
                </a:lnTo>
                <a:lnTo>
                  <a:pt x="17145" y="178600"/>
                </a:lnTo>
                <a:lnTo>
                  <a:pt x="4445" y="225005"/>
                </a:lnTo>
                <a:lnTo>
                  <a:pt x="0" y="274319"/>
                </a:lnTo>
                <a:lnTo>
                  <a:pt x="4445" y="323634"/>
                </a:lnTo>
                <a:lnTo>
                  <a:pt x="17145" y="370039"/>
                </a:lnTo>
                <a:lnTo>
                  <a:pt x="37465" y="412775"/>
                </a:lnTo>
                <a:lnTo>
                  <a:pt x="64516" y="451053"/>
                </a:lnTo>
                <a:lnTo>
                  <a:pt x="97535" y="484123"/>
                </a:lnTo>
                <a:lnTo>
                  <a:pt x="135890" y="511187"/>
                </a:lnTo>
                <a:lnTo>
                  <a:pt x="178561" y="531482"/>
                </a:lnTo>
                <a:lnTo>
                  <a:pt x="225044" y="544220"/>
                </a:lnTo>
                <a:lnTo>
                  <a:pt x="274320" y="548640"/>
                </a:lnTo>
                <a:lnTo>
                  <a:pt x="323596" y="544220"/>
                </a:lnTo>
                <a:lnTo>
                  <a:pt x="370077" y="531482"/>
                </a:lnTo>
                <a:lnTo>
                  <a:pt x="412750" y="511187"/>
                </a:lnTo>
                <a:lnTo>
                  <a:pt x="451103" y="484123"/>
                </a:lnTo>
                <a:lnTo>
                  <a:pt x="484124" y="451053"/>
                </a:lnTo>
                <a:lnTo>
                  <a:pt x="511175" y="412775"/>
                </a:lnTo>
                <a:lnTo>
                  <a:pt x="531495" y="370039"/>
                </a:lnTo>
                <a:lnTo>
                  <a:pt x="544195" y="323634"/>
                </a:lnTo>
                <a:lnTo>
                  <a:pt x="548640" y="274319"/>
                </a:lnTo>
                <a:lnTo>
                  <a:pt x="544195" y="225005"/>
                </a:lnTo>
                <a:lnTo>
                  <a:pt x="531495" y="178600"/>
                </a:lnTo>
                <a:lnTo>
                  <a:pt x="511175" y="135864"/>
                </a:lnTo>
                <a:lnTo>
                  <a:pt x="484124" y="97574"/>
                </a:lnTo>
                <a:lnTo>
                  <a:pt x="451103" y="64515"/>
                </a:lnTo>
                <a:lnTo>
                  <a:pt x="412750" y="37452"/>
                </a:lnTo>
                <a:lnTo>
                  <a:pt x="370077" y="17157"/>
                </a:lnTo>
                <a:lnTo>
                  <a:pt x="323596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C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94608" y="1507617"/>
            <a:ext cx="7545653" cy="5633085"/>
          </a:xfrm>
          <a:custGeom>
            <a:avLst/>
            <a:gdLst/>
            <a:ahLst/>
            <a:cxnLst/>
            <a:rect l="l" t="t" r="r" b="b"/>
            <a:pathLst>
              <a:path w="6947534" h="5633085">
                <a:moveTo>
                  <a:pt x="0" y="5632577"/>
                </a:moveTo>
                <a:lnTo>
                  <a:pt x="6947408" y="5632577"/>
                </a:lnTo>
                <a:lnTo>
                  <a:pt x="6947408" y="0"/>
                </a:lnTo>
                <a:lnTo>
                  <a:pt x="0" y="0"/>
                </a:lnTo>
                <a:lnTo>
                  <a:pt x="0" y="5632577"/>
                </a:lnTo>
                <a:close/>
              </a:path>
            </a:pathLst>
          </a:custGeom>
          <a:ln w="25908">
            <a:solidFill>
              <a:srgbClr val="FC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94608" y="1524000"/>
            <a:ext cx="7316622" cy="5616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0">
              <a:spcBef>
                <a:spcPts val="100"/>
              </a:spcBef>
            </a:pPr>
            <a:r>
              <a:rPr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9-movements</a:t>
            </a:r>
            <a:r>
              <a:rPr b="1" spc="-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of</a:t>
            </a:r>
            <a:r>
              <a:rPr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the</a:t>
            </a:r>
            <a:r>
              <a:rPr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knee</a:t>
            </a:r>
            <a:r>
              <a:rPr b="1" spc="1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joint</a:t>
            </a:r>
            <a:endParaRPr dirty="0">
              <a:latin typeface="Times New Roman"/>
              <a:cs typeface="Times New Roman"/>
            </a:endParaRPr>
          </a:p>
          <a:p>
            <a:pPr marL="12700"/>
            <a:r>
              <a:rPr b="1" dirty="0">
                <a:solidFill>
                  <a:srgbClr val="660066"/>
                </a:solidFill>
                <a:latin typeface="Times New Roman"/>
                <a:cs typeface="Times New Roman"/>
              </a:rPr>
              <a:t>Flexion</a:t>
            </a:r>
            <a:endParaRPr dirty="0">
              <a:latin typeface="Times New Roman"/>
              <a:cs typeface="Times New Roman"/>
            </a:endParaRPr>
          </a:p>
          <a:p>
            <a:pPr marL="12700" marR="83185"/>
            <a:r>
              <a:rPr dirty="0">
                <a:latin typeface="Times New Roman"/>
                <a:cs typeface="Times New Roman"/>
              </a:rPr>
              <a:t>The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biceps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femoris,</a:t>
            </a:r>
            <a:r>
              <a:rPr b="1" spc="-55" dirty="0">
                <a:latin typeface="Times New Roman"/>
                <a:cs typeface="Times New Roman"/>
              </a:rPr>
              <a:t> </a:t>
            </a:r>
            <a:r>
              <a:rPr b="1" spc="-20" dirty="0">
                <a:latin typeface="Times New Roman"/>
                <a:cs typeface="Times New Roman"/>
              </a:rPr>
              <a:t>semitendinosus,</a:t>
            </a:r>
            <a:r>
              <a:rPr b="1" spc="3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and</a:t>
            </a:r>
            <a:r>
              <a:rPr b="1" spc="-2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semimembranosu</a:t>
            </a:r>
            <a:r>
              <a:rPr spc="-15" dirty="0">
                <a:latin typeface="Times New Roman"/>
                <a:cs typeface="Times New Roman"/>
              </a:rPr>
              <a:t>s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muscles,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assisted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gracilis,</a:t>
            </a:r>
            <a:r>
              <a:rPr b="1" spc="-5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and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sartorius</a:t>
            </a:r>
            <a:r>
              <a:rPr spc="-15" dirty="0">
                <a:latin typeface="Times New Roman"/>
                <a:cs typeface="Times New Roman"/>
              </a:rPr>
              <a:t>,</a:t>
            </a:r>
            <a:r>
              <a:rPr dirty="0">
                <a:latin typeface="Times New Roman"/>
                <a:cs typeface="Times New Roman"/>
              </a:rPr>
              <a:t> produce</a:t>
            </a:r>
            <a:r>
              <a:rPr spc="10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flexion.</a:t>
            </a:r>
            <a:endParaRPr dirty="0">
              <a:latin typeface="Times New Roman"/>
              <a:cs typeface="Times New Roman"/>
            </a:endParaRPr>
          </a:p>
          <a:p>
            <a:pPr marL="67310"/>
            <a:r>
              <a:rPr dirty="0">
                <a:latin typeface="Times New Roman"/>
                <a:cs typeface="Times New Roman"/>
              </a:rPr>
              <a:t>Flexion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is</a:t>
            </a:r>
            <a:r>
              <a:rPr spc="-5" dirty="0">
                <a:latin typeface="Times New Roman"/>
                <a:cs typeface="Times New Roman"/>
              </a:rPr>
              <a:t> limited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by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the contact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of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back</a:t>
            </a:r>
            <a:r>
              <a:rPr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the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leg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with</a:t>
            </a:r>
            <a:r>
              <a:rPr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b="1" spc="2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thigh.</a:t>
            </a:r>
            <a:endParaRPr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/>
            <a:r>
              <a:rPr b="1" spc="-5" dirty="0">
                <a:solidFill>
                  <a:srgbClr val="660066"/>
                </a:solidFill>
                <a:latin typeface="Times New Roman"/>
                <a:cs typeface="Times New Roman"/>
              </a:rPr>
              <a:t>Extension</a:t>
            </a:r>
            <a:endParaRPr dirty="0">
              <a:latin typeface="Times New Roman"/>
              <a:cs typeface="Times New Roman"/>
            </a:endParaRPr>
          </a:p>
          <a:p>
            <a:pPr marL="12700"/>
            <a:r>
              <a:rPr dirty="0">
                <a:latin typeface="Times New Roman"/>
                <a:cs typeface="Times New Roman"/>
              </a:rPr>
              <a:t>The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quadriceps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femoris</a:t>
            </a:r>
            <a:r>
              <a:rPr spc="-15" dirty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  <a:p>
            <a:pPr marL="67310"/>
            <a:r>
              <a:rPr dirty="0">
                <a:latin typeface="Times New Roman"/>
                <a:cs typeface="Times New Roman"/>
              </a:rPr>
              <a:t>Extension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limited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by</a:t>
            </a:r>
            <a:r>
              <a:rPr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tension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all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the </a:t>
            </a: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major</a:t>
            </a:r>
            <a:r>
              <a:rPr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ligaments </a:t>
            </a:r>
            <a:r>
              <a:rPr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of</a:t>
            </a:r>
            <a:r>
              <a:rPr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the</a:t>
            </a:r>
            <a:endParaRPr dirty="0">
              <a:latin typeface="Times New Roman"/>
              <a:cs typeface="Times New Roman"/>
            </a:endParaRPr>
          </a:p>
          <a:p>
            <a:pPr marL="12700"/>
            <a:r>
              <a:rPr b="1" dirty="0">
                <a:solidFill>
                  <a:srgbClr val="C00000"/>
                </a:solidFill>
                <a:latin typeface="Times New Roman"/>
                <a:cs typeface="Times New Roman"/>
              </a:rPr>
              <a:t>joint</a:t>
            </a:r>
            <a:r>
              <a:rPr dirty="0">
                <a:latin typeface="Times New Roman"/>
                <a:cs typeface="Times New Roman"/>
              </a:rPr>
              <a:t>.</a:t>
            </a:r>
          </a:p>
          <a:p>
            <a:pPr>
              <a:spcBef>
                <a:spcPts val="4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/>
            <a:r>
              <a:rPr b="1" dirty="0">
                <a:solidFill>
                  <a:srgbClr val="660066"/>
                </a:solidFill>
                <a:latin typeface="Times New Roman"/>
                <a:cs typeface="Times New Roman"/>
              </a:rPr>
              <a:t>M</a:t>
            </a:r>
            <a:r>
              <a:rPr b="1" spc="5" dirty="0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b="1" dirty="0">
                <a:solidFill>
                  <a:srgbClr val="660066"/>
                </a:solidFill>
                <a:latin typeface="Times New Roman"/>
                <a:cs typeface="Times New Roman"/>
              </a:rPr>
              <a:t>dial</a:t>
            </a:r>
            <a:r>
              <a:rPr b="1" spc="-10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otat</a:t>
            </a:r>
            <a:r>
              <a:rPr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o</a:t>
            </a:r>
            <a:r>
              <a:rPr b="1" spc="-5" dirty="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endParaRPr dirty="0">
              <a:latin typeface="Times New Roman"/>
              <a:cs typeface="Times New Roman"/>
            </a:endParaRPr>
          </a:p>
          <a:p>
            <a:pPr marL="12700"/>
            <a:r>
              <a:rPr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sartorius</a:t>
            </a:r>
            <a:r>
              <a:rPr spc="-15" dirty="0">
                <a:latin typeface="Times New Roman"/>
                <a:cs typeface="Times New Roman"/>
              </a:rPr>
              <a:t>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gracilis</a:t>
            </a:r>
            <a:r>
              <a:rPr spc="-5" dirty="0">
                <a:latin typeface="Times New Roman"/>
                <a:cs typeface="Times New Roman"/>
              </a:rPr>
              <a:t>,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3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semitendinosus</a:t>
            </a:r>
            <a:endParaRPr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/>
            <a:r>
              <a:rPr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Lateral</a:t>
            </a:r>
            <a:r>
              <a:rPr b="1" spc="-4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Rotation</a:t>
            </a:r>
            <a:endParaRPr dirty="0">
              <a:latin typeface="Times New Roman"/>
              <a:cs typeface="Times New Roman"/>
            </a:endParaRPr>
          </a:p>
          <a:p>
            <a:pPr marL="12700"/>
            <a:r>
              <a:rPr b="1" spc="-15" dirty="0">
                <a:latin typeface="Times New Roman"/>
                <a:cs typeface="Times New Roman"/>
              </a:rPr>
              <a:t>The</a:t>
            </a:r>
            <a:r>
              <a:rPr b="1" spc="-3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biceps</a:t>
            </a:r>
            <a:r>
              <a:rPr b="1" spc="-4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femoris</a:t>
            </a:r>
            <a:endParaRPr dirty="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ts val="2110"/>
              </a:lnSpc>
            </a:pPr>
            <a:r>
              <a:rPr spc="-5" dirty="0">
                <a:latin typeface="Times New Roman"/>
                <a:cs typeface="Times New Roman"/>
              </a:rPr>
              <a:t>Note:</a:t>
            </a:r>
            <a:endParaRPr dirty="0">
              <a:latin typeface="Times New Roman"/>
              <a:cs typeface="Times New Roman"/>
            </a:endParaRPr>
          </a:p>
          <a:p>
            <a:pPr marL="12700">
              <a:lnSpc>
                <a:spcPts val="2170"/>
              </a:lnSpc>
            </a:pPr>
            <a:r>
              <a:rPr spc="-10"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stability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knee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joint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depends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55" dirty="0">
                <a:latin typeface="Times New Roman"/>
                <a:cs typeface="Times New Roman"/>
              </a:rPr>
              <a:t>on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the</a:t>
            </a:r>
            <a:r>
              <a:rPr sz="1900" b="1" i="1" spc="-20" dirty="0">
                <a:latin typeface="Times New Roman"/>
                <a:cs typeface="Times New Roman"/>
              </a:rPr>
              <a:t> tone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45" dirty="0">
                <a:latin typeface="Times New Roman"/>
                <a:cs typeface="Times New Roman"/>
              </a:rPr>
              <a:t>of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the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z="1900" b="1" i="1" spc="-20" dirty="0">
                <a:latin typeface="Times New Roman"/>
                <a:cs typeface="Times New Roman"/>
              </a:rPr>
              <a:t>strong</a:t>
            </a: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ts val="2220"/>
              </a:lnSpc>
            </a:pPr>
            <a:r>
              <a:rPr sz="1900" b="1" i="1" spc="-45" dirty="0">
                <a:latin typeface="Times New Roman"/>
                <a:cs typeface="Times New Roman"/>
              </a:rPr>
              <a:t>muscles</a:t>
            </a:r>
            <a:r>
              <a:rPr sz="1900" b="1" i="1"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acting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on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joint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5" dirty="0">
                <a:latin typeface="Times New Roman"/>
                <a:cs typeface="Times New Roman"/>
              </a:rPr>
              <a:t> strength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ligaments.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1286" y="1092373"/>
            <a:ext cx="7295147" cy="651454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85325" y="749681"/>
            <a:ext cx="1748155" cy="307134"/>
          </a:xfrm>
          <a:prstGeom prst="rect">
            <a:avLst/>
          </a:prstGeom>
          <a:ln w="25908">
            <a:solidFill>
              <a:srgbClr val="C0504D"/>
            </a:solidFill>
          </a:ln>
        </p:spPr>
        <p:txBody>
          <a:bodyPr vert="horz" wrap="square" lIns="0" tIns="29844" rIns="0" bIns="0" rtlCol="0">
            <a:spAutoFit/>
          </a:bodyPr>
          <a:lstStyle/>
          <a:p>
            <a:pPr marL="90170">
              <a:spcBef>
                <a:spcPts val="234"/>
              </a:spcBef>
            </a:pPr>
            <a:r>
              <a:rPr spc="-5" dirty="0">
                <a:latin typeface="Calibri"/>
                <a:cs typeface="Calibri"/>
              </a:rPr>
              <a:t>10-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blood supply</a:t>
            </a:r>
            <a:endParaRPr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111585" y="946976"/>
            <a:ext cx="7409180" cy="4913630"/>
            <a:chOff x="1627022" y="198056"/>
            <a:chExt cx="7409180" cy="4913630"/>
          </a:xfrm>
        </p:grpSpPr>
        <p:sp>
          <p:nvSpPr>
            <p:cNvPr id="7" name="object 7"/>
            <p:cNvSpPr/>
            <p:nvPr/>
          </p:nvSpPr>
          <p:spPr>
            <a:xfrm>
              <a:off x="1815845" y="211074"/>
              <a:ext cx="1477010" cy="661670"/>
            </a:xfrm>
            <a:custGeom>
              <a:avLst/>
              <a:gdLst/>
              <a:ahLst/>
              <a:cxnLst/>
              <a:rect l="l" t="t" r="r" b="b"/>
              <a:pathLst>
                <a:path w="1477010" h="661669">
                  <a:moveTo>
                    <a:pt x="1251712" y="70357"/>
                  </a:moveTo>
                  <a:lnTo>
                    <a:pt x="1188391" y="74114"/>
                  </a:lnTo>
                  <a:lnTo>
                    <a:pt x="1149126" y="75203"/>
                  </a:lnTo>
                  <a:lnTo>
                    <a:pt x="1105491" y="75876"/>
                  </a:lnTo>
                  <a:lnTo>
                    <a:pt x="1058013" y="76216"/>
                  </a:lnTo>
                  <a:lnTo>
                    <a:pt x="1007217" y="76305"/>
                  </a:lnTo>
                  <a:lnTo>
                    <a:pt x="953627" y="76227"/>
                  </a:lnTo>
                  <a:lnTo>
                    <a:pt x="897770" y="76065"/>
                  </a:lnTo>
                  <a:lnTo>
                    <a:pt x="840171" y="75900"/>
                  </a:lnTo>
                  <a:lnTo>
                    <a:pt x="781356" y="75816"/>
                  </a:lnTo>
                  <a:lnTo>
                    <a:pt x="721850" y="75896"/>
                  </a:lnTo>
                  <a:lnTo>
                    <a:pt x="662178" y="76223"/>
                  </a:lnTo>
                  <a:lnTo>
                    <a:pt x="602867" y="76879"/>
                  </a:lnTo>
                  <a:lnTo>
                    <a:pt x="544441" y="77948"/>
                  </a:lnTo>
                  <a:lnTo>
                    <a:pt x="487425" y="79511"/>
                  </a:lnTo>
                  <a:lnTo>
                    <a:pt x="432346" y="81652"/>
                  </a:lnTo>
                  <a:lnTo>
                    <a:pt x="379730" y="84454"/>
                  </a:lnTo>
                  <a:lnTo>
                    <a:pt x="336550" y="128397"/>
                  </a:lnTo>
                  <a:lnTo>
                    <a:pt x="320365" y="161071"/>
                  </a:lnTo>
                  <a:lnTo>
                    <a:pt x="309372" y="183006"/>
                  </a:lnTo>
                  <a:lnTo>
                    <a:pt x="281305" y="211074"/>
                  </a:lnTo>
                  <a:lnTo>
                    <a:pt x="238142" y="243462"/>
                  </a:lnTo>
                  <a:lnTo>
                    <a:pt x="191347" y="269331"/>
                  </a:lnTo>
                  <a:lnTo>
                    <a:pt x="154686" y="281431"/>
                  </a:lnTo>
                  <a:lnTo>
                    <a:pt x="119572" y="317434"/>
                  </a:lnTo>
                  <a:lnTo>
                    <a:pt x="103997" y="333232"/>
                  </a:lnTo>
                  <a:lnTo>
                    <a:pt x="89159" y="344243"/>
                  </a:lnTo>
                  <a:lnTo>
                    <a:pt x="56261" y="365887"/>
                  </a:lnTo>
                  <a:lnTo>
                    <a:pt x="52647" y="376422"/>
                  </a:lnTo>
                  <a:lnTo>
                    <a:pt x="38496" y="422130"/>
                  </a:lnTo>
                  <a:lnTo>
                    <a:pt x="35210" y="436292"/>
                  </a:lnTo>
                  <a:lnTo>
                    <a:pt x="31877" y="450431"/>
                  </a:lnTo>
                  <a:lnTo>
                    <a:pt x="20091" y="489583"/>
                  </a:lnTo>
                  <a:lnTo>
                    <a:pt x="3188" y="539680"/>
                  </a:lnTo>
                  <a:lnTo>
                    <a:pt x="0" y="548893"/>
                  </a:lnTo>
                  <a:lnTo>
                    <a:pt x="2738" y="563256"/>
                  </a:lnTo>
                  <a:lnTo>
                    <a:pt x="14097" y="605154"/>
                  </a:lnTo>
                  <a:lnTo>
                    <a:pt x="47466" y="641715"/>
                  </a:lnTo>
                  <a:lnTo>
                    <a:pt x="70358" y="661415"/>
                  </a:lnTo>
                  <a:lnTo>
                    <a:pt x="126613" y="658284"/>
                  </a:lnTo>
                  <a:lnTo>
                    <a:pt x="182927" y="655415"/>
                  </a:lnTo>
                  <a:lnTo>
                    <a:pt x="239218" y="652021"/>
                  </a:lnTo>
                  <a:lnTo>
                    <a:pt x="295402" y="647318"/>
                  </a:lnTo>
                  <a:lnTo>
                    <a:pt x="337478" y="636496"/>
                  </a:lnTo>
                  <a:lnTo>
                    <a:pt x="351663" y="633222"/>
                  </a:lnTo>
                  <a:lnTo>
                    <a:pt x="379656" y="629074"/>
                  </a:lnTo>
                  <a:lnTo>
                    <a:pt x="407781" y="625665"/>
                  </a:lnTo>
                  <a:lnTo>
                    <a:pt x="435977" y="622542"/>
                  </a:lnTo>
                  <a:lnTo>
                    <a:pt x="464185" y="619251"/>
                  </a:lnTo>
                  <a:lnTo>
                    <a:pt x="512857" y="603052"/>
                  </a:lnTo>
                  <a:lnTo>
                    <a:pt x="547290" y="595944"/>
                  </a:lnTo>
                  <a:lnTo>
                    <a:pt x="558196" y="596201"/>
                  </a:lnTo>
                  <a:lnTo>
                    <a:pt x="572865" y="596956"/>
                  </a:lnTo>
                  <a:lnTo>
                    <a:pt x="593725" y="597718"/>
                  </a:lnTo>
                  <a:lnTo>
                    <a:pt x="663733" y="597309"/>
                  </a:lnTo>
                  <a:lnTo>
                    <a:pt x="717740" y="595158"/>
                  </a:lnTo>
                  <a:lnTo>
                    <a:pt x="787654" y="591058"/>
                  </a:lnTo>
                  <a:lnTo>
                    <a:pt x="858043" y="585009"/>
                  </a:lnTo>
                  <a:lnTo>
                    <a:pt x="928243" y="576961"/>
                  </a:lnTo>
                  <a:lnTo>
                    <a:pt x="970359" y="569198"/>
                  </a:lnTo>
                  <a:lnTo>
                    <a:pt x="991375" y="565263"/>
                  </a:lnTo>
                  <a:lnTo>
                    <a:pt x="1063540" y="560227"/>
                  </a:lnTo>
                  <a:lnTo>
                    <a:pt x="1114528" y="558055"/>
                  </a:lnTo>
                  <a:lnTo>
                    <a:pt x="1165527" y="556244"/>
                  </a:lnTo>
                  <a:lnTo>
                    <a:pt x="1216533" y="554688"/>
                  </a:lnTo>
                  <a:lnTo>
                    <a:pt x="1267538" y="553280"/>
                  </a:lnTo>
                  <a:lnTo>
                    <a:pt x="1318537" y="551916"/>
                  </a:lnTo>
                  <a:lnTo>
                    <a:pt x="1369525" y="550489"/>
                  </a:lnTo>
                  <a:lnTo>
                    <a:pt x="1420495" y="548893"/>
                  </a:lnTo>
                  <a:lnTo>
                    <a:pt x="1428025" y="542184"/>
                  </a:lnTo>
                  <a:lnTo>
                    <a:pt x="1435877" y="535701"/>
                  </a:lnTo>
                  <a:lnTo>
                    <a:pt x="1456912" y="493045"/>
                  </a:lnTo>
                  <a:lnTo>
                    <a:pt x="1459440" y="478623"/>
                  </a:lnTo>
                  <a:lnTo>
                    <a:pt x="1462658" y="464438"/>
                  </a:lnTo>
                  <a:lnTo>
                    <a:pt x="1465915" y="453759"/>
                  </a:lnTo>
                  <a:lnTo>
                    <a:pt x="1469469" y="443198"/>
                  </a:lnTo>
                  <a:lnTo>
                    <a:pt x="1473142" y="432685"/>
                  </a:lnTo>
                  <a:lnTo>
                    <a:pt x="1476756" y="422148"/>
                  </a:lnTo>
                  <a:lnTo>
                    <a:pt x="1470423" y="393815"/>
                  </a:lnTo>
                  <a:lnTo>
                    <a:pt x="1464579" y="365315"/>
                  </a:lnTo>
                  <a:lnTo>
                    <a:pt x="1457807" y="337101"/>
                  </a:lnTo>
                  <a:lnTo>
                    <a:pt x="1448689" y="309625"/>
                  </a:lnTo>
                  <a:lnTo>
                    <a:pt x="1443229" y="301577"/>
                  </a:lnTo>
                  <a:lnTo>
                    <a:pt x="1435496" y="295052"/>
                  </a:lnTo>
                  <a:lnTo>
                    <a:pt x="1427311" y="288766"/>
                  </a:lnTo>
                  <a:lnTo>
                    <a:pt x="1420495" y="281431"/>
                  </a:lnTo>
                  <a:lnTo>
                    <a:pt x="1412626" y="267854"/>
                  </a:lnTo>
                  <a:lnTo>
                    <a:pt x="1405937" y="253587"/>
                  </a:lnTo>
                  <a:lnTo>
                    <a:pt x="1399510" y="239176"/>
                  </a:lnTo>
                  <a:lnTo>
                    <a:pt x="1392428" y="225171"/>
                  </a:lnTo>
                  <a:lnTo>
                    <a:pt x="1376088" y="198010"/>
                  </a:lnTo>
                  <a:lnTo>
                    <a:pt x="1367522" y="186132"/>
                  </a:lnTo>
                  <a:lnTo>
                    <a:pt x="1363726" y="182580"/>
                  </a:lnTo>
                  <a:lnTo>
                    <a:pt x="1361696" y="180398"/>
                  </a:lnTo>
                  <a:lnTo>
                    <a:pt x="1358428" y="172632"/>
                  </a:lnTo>
                  <a:lnTo>
                    <a:pt x="1350920" y="152325"/>
                  </a:lnTo>
                  <a:lnTo>
                    <a:pt x="1336167" y="112522"/>
                  </a:lnTo>
                  <a:lnTo>
                    <a:pt x="1322070" y="70357"/>
                  </a:lnTo>
                  <a:lnTo>
                    <a:pt x="1317545" y="40941"/>
                  </a:lnTo>
                  <a:lnTo>
                    <a:pt x="1314515" y="26656"/>
                  </a:lnTo>
                  <a:lnTo>
                    <a:pt x="1307973" y="14097"/>
                  </a:lnTo>
                  <a:lnTo>
                    <a:pt x="1299456" y="7679"/>
                  </a:lnTo>
                  <a:lnTo>
                    <a:pt x="1288700" y="4476"/>
                  </a:lnTo>
                  <a:lnTo>
                    <a:pt x="1277040" y="2559"/>
                  </a:lnTo>
                  <a:lnTo>
                    <a:pt x="1265809" y="0"/>
                  </a:lnTo>
                  <a:lnTo>
                    <a:pt x="1261822" y="14114"/>
                  </a:lnTo>
                  <a:lnTo>
                    <a:pt x="1273633" y="26700"/>
                  </a:lnTo>
                  <a:lnTo>
                    <a:pt x="1292157" y="37862"/>
                  </a:lnTo>
                  <a:lnTo>
                    <a:pt x="1308312" y="47704"/>
                  </a:lnTo>
                  <a:lnTo>
                    <a:pt x="1313011" y="56331"/>
                  </a:lnTo>
                  <a:lnTo>
                    <a:pt x="1297173" y="63848"/>
                  </a:lnTo>
                  <a:lnTo>
                    <a:pt x="1251712" y="70357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31785" y="548767"/>
              <a:ext cx="7399655" cy="4558665"/>
            </a:xfrm>
            <a:custGeom>
              <a:avLst/>
              <a:gdLst/>
              <a:ahLst/>
              <a:cxnLst/>
              <a:rect l="l" t="t" r="r" b="b"/>
              <a:pathLst>
                <a:path w="7399655" h="4558665">
                  <a:moveTo>
                    <a:pt x="5430430" y="478028"/>
                  </a:moveTo>
                  <a:lnTo>
                    <a:pt x="5455227" y="428005"/>
                  </a:lnTo>
                  <a:lnTo>
                    <a:pt x="5486691" y="379603"/>
                  </a:lnTo>
                  <a:lnTo>
                    <a:pt x="5520568" y="349996"/>
                  </a:lnTo>
                  <a:lnTo>
                    <a:pt x="5556922" y="323342"/>
                  </a:lnTo>
                  <a:lnTo>
                    <a:pt x="5596118" y="298360"/>
                  </a:lnTo>
                  <a:lnTo>
                    <a:pt x="5638837" y="275320"/>
                  </a:lnTo>
                  <a:lnTo>
                    <a:pt x="5682795" y="255208"/>
                  </a:lnTo>
                  <a:lnTo>
                    <a:pt x="5725705" y="239013"/>
                  </a:lnTo>
                  <a:lnTo>
                    <a:pt x="5781776" y="224345"/>
                  </a:lnTo>
                  <a:lnTo>
                    <a:pt x="5810109" y="218011"/>
                  </a:lnTo>
                  <a:lnTo>
                    <a:pt x="5838227" y="210820"/>
                  </a:lnTo>
                  <a:lnTo>
                    <a:pt x="5882079" y="198176"/>
                  </a:lnTo>
                  <a:lnTo>
                    <a:pt x="5931076" y="183389"/>
                  </a:lnTo>
                  <a:lnTo>
                    <a:pt x="5942466" y="178933"/>
                  </a:lnTo>
                  <a:lnTo>
                    <a:pt x="5939308" y="179202"/>
                  </a:lnTo>
                  <a:lnTo>
                    <a:pt x="5933049" y="180403"/>
                  </a:lnTo>
                  <a:lnTo>
                    <a:pt x="5925788" y="181985"/>
                  </a:lnTo>
                  <a:lnTo>
                    <a:pt x="5919627" y="183397"/>
                  </a:lnTo>
                  <a:lnTo>
                    <a:pt x="5916665" y="184090"/>
                  </a:lnTo>
                  <a:lnTo>
                    <a:pt x="5919003" y="183513"/>
                  </a:lnTo>
                  <a:lnTo>
                    <a:pt x="5928741" y="181115"/>
                  </a:lnTo>
                  <a:lnTo>
                    <a:pt x="5947978" y="176346"/>
                  </a:lnTo>
                  <a:lnTo>
                    <a:pt x="5978816" y="168656"/>
                  </a:lnTo>
                  <a:lnTo>
                    <a:pt x="6008816" y="148201"/>
                  </a:lnTo>
                  <a:lnTo>
                    <a:pt x="6019351" y="141177"/>
                  </a:lnTo>
                  <a:lnTo>
                    <a:pt x="6024728" y="140163"/>
                  </a:lnTo>
                  <a:lnTo>
                    <a:pt x="6039256" y="137741"/>
                  </a:lnTo>
                  <a:lnTo>
                    <a:pt x="6077241" y="126492"/>
                  </a:lnTo>
                  <a:lnTo>
                    <a:pt x="6094932" y="119659"/>
                  </a:lnTo>
                  <a:lnTo>
                    <a:pt x="6112277" y="111934"/>
                  </a:lnTo>
                  <a:lnTo>
                    <a:pt x="6129694" y="104471"/>
                  </a:lnTo>
                  <a:lnTo>
                    <a:pt x="6147599" y="98425"/>
                  </a:lnTo>
                  <a:lnTo>
                    <a:pt x="6168384" y="93668"/>
                  </a:lnTo>
                  <a:lnTo>
                    <a:pt x="6189477" y="90185"/>
                  </a:lnTo>
                  <a:lnTo>
                    <a:pt x="6210714" y="87298"/>
                  </a:lnTo>
                  <a:lnTo>
                    <a:pt x="6231927" y="84328"/>
                  </a:lnTo>
                  <a:lnTo>
                    <a:pt x="6283120" y="76595"/>
                  </a:lnTo>
                  <a:lnTo>
                    <a:pt x="6348903" y="68309"/>
                  </a:lnTo>
                  <a:lnTo>
                    <a:pt x="6411869" y="63835"/>
                  </a:lnTo>
                  <a:lnTo>
                    <a:pt x="6459541" y="60868"/>
                  </a:lnTo>
                  <a:lnTo>
                    <a:pt x="6527202" y="56261"/>
                  </a:lnTo>
                  <a:lnTo>
                    <a:pt x="6548254" y="52611"/>
                  </a:lnTo>
                  <a:lnTo>
                    <a:pt x="6569319" y="48879"/>
                  </a:lnTo>
                  <a:lnTo>
                    <a:pt x="6590407" y="45313"/>
                  </a:lnTo>
                  <a:lnTo>
                    <a:pt x="6611530" y="42163"/>
                  </a:lnTo>
                  <a:lnTo>
                    <a:pt x="6643280" y="38943"/>
                  </a:lnTo>
                  <a:lnTo>
                    <a:pt x="6675125" y="36591"/>
                  </a:lnTo>
                  <a:lnTo>
                    <a:pt x="6706828" y="33502"/>
                  </a:lnTo>
                  <a:lnTo>
                    <a:pt x="6738149" y="28067"/>
                  </a:lnTo>
                  <a:lnTo>
                    <a:pt x="6752923" y="23020"/>
                  </a:lnTo>
                  <a:lnTo>
                    <a:pt x="6766899" y="15795"/>
                  </a:lnTo>
                  <a:lnTo>
                    <a:pt x="6780565" y="7689"/>
                  </a:lnTo>
                  <a:lnTo>
                    <a:pt x="6794410" y="0"/>
                  </a:lnTo>
                  <a:lnTo>
                    <a:pt x="6846090" y="2778"/>
                  </a:lnTo>
                  <a:lnTo>
                    <a:pt x="6894403" y="2151"/>
                  </a:lnTo>
                  <a:lnTo>
                    <a:pt x="6939424" y="678"/>
                  </a:lnTo>
                  <a:lnTo>
                    <a:pt x="6981227" y="920"/>
                  </a:lnTo>
                  <a:lnTo>
                    <a:pt x="7019887" y="5437"/>
                  </a:lnTo>
                  <a:lnTo>
                    <a:pt x="7088075" y="37532"/>
                  </a:lnTo>
                  <a:lnTo>
                    <a:pt x="7117752" y="70231"/>
                  </a:lnTo>
                  <a:lnTo>
                    <a:pt x="7139291" y="112236"/>
                  </a:lnTo>
                  <a:lnTo>
                    <a:pt x="7145946" y="126492"/>
                  </a:lnTo>
                  <a:lnTo>
                    <a:pt x="7153796" y="161532"/>
                  </a:lnTo>
                  <a:lnTo>
                    <a:pt x="7162266" y="196500"/>
                  </a:lnTo>
                  <a:lnTo>
                    <a:pt x="7169592" y="231612"/>
                  </a:lnTo>
                  <a:lnTo>
                    <a:pt x="7177926" y="328107"/>
                  </a:lnTo>
                  <a:lnTo>
                    <a:pt x="7180628" y="374351"/>
                  </a:lnTo>
                  <a:lnTo>
                    <a:pt x="7183406" y="431451"/>
                  </a:lnTo>
                  <a:lnTo>
                    <a:pt x="7183983" y="446792"/>
                  </a:lnTo>
                  <a:lnTo>
                    <a:pt x="7184353" y="456316"/>
                  </a:lnTo>
                  <a:lnTo>
                    <a:pt x="7184766" y="462264"/>
                  </a:lnTo>
                  <a:lnTo>
                    <a:pt x="7185474" y="466877"/>
                  </a:lnTo>
                  <a:lnTo>
                    <a:pt x="7186727" y="472398"/>
                  </a:lnTo>
                  <a:lnTo>
                    <a:pt x="7188776" y="481067"/>
                  </a:lnTo>
                  <a:lnTo>
                    <a:pt x="7191872" y="495127"/>
                  </a:lnTo>
                  <a:lnTo>
                    <a:pt x="7196266" y="516819"/>
                  </a:lnTo>
                  <a:lnTo>
                    <a:pt x="7202207" y="548386"/>
                  </a:lnTo>
                  <a:lnTo>
                    <a:pt x="7210308" y="596190"/>
                  </a:lnTo>
                  <a:lnTo>
                    <a:pt x="7213458" y="618496"/>
                  </a:lnTo>
                  <a:lnTo>
                    <a:pt x="7215365" y="629548"/>
                  </a:lnTo>
                  <a:lnTo>
                    <a:pt x="7219735" y="643593"/>
                  </a:lnTo>
                  <a:lnTo>
                    <a:pt x="7230274" y="674878"/>
                  </a:lnTo>
                  <a:lnTo>
                    <a:pt x="7228942" y="723319"/>
                  </a:lnTo>
                  <a:lnTo>
                    <a:pt x="7227961" y="771780"/>
                  </a:lnTo>
                  <a:lnTo>
                    <a:pt x="7227156" y="820250"/>
                  </a:lnTo>
                  <a:lnTo>
                    <a:pt x="7226350" y="868720"/>
                  </a:lnTo>
                  <a:lnTo>
                    <a:pt x="7225369" y="917181"/>
                  </a:lnTo>
                  <a:lnTo>
                    <a:pt x="7224037" y="965623"/>
                  </a:lnTo>
                  <a:lnTo>
                    <a:pt x="7222178" y="1014036"/>
                  </a:lnTo>
                  <a:lnTo>
                    <a:pt x="7219617" y="1062413"/>
                  </a:lnTo>
                  <a:lnTo>
                    <a:pt x="7216177" y="1110742"/>
                  </a:lnTo>
                  <a:lnTo>
                    <a:pt x="7205382" y="1153731"/>
                  </a:lnTo>
                  <a:lnTo>
                    <a:pt x="7188110" y="1195197"/>
                  </a:lnTo>
                  <a:lnTo>
                    <a:pt x="7163028" y="1246314"/>
                  </a:lnTo>
                  <a:lnTo>
                    <a:pt x="7131849" y="1293622"/>
                  </a:lnTo>
                  <a:lnTo>
                    <a:pt x="7099385" y="1337976"/>
                  </a:lnTo>
                  <a:lnTo>
                    <a:pt x="7061491" y="1377950"/>
                  </a:lnTo>
                  <a:lnTo>
                    <a:pt x="7019593" y="1409900"/>
                  </a:lnTo>
                  <a:lnTo>
                    <a:pt x="7005230" y="1420114"/>
                  </a:lnTo>
                  <a:lnTo>
                    <a:pt x="6995124" y="1427948"/>
                  </a:lnTo>
                  <a:lnTo>
                    <a:pt x="6942425" y="1453634"/>
                  </a:lnTo>
                  <a:lnTo>
                    <a:pt x="6899951" y="1459380"/>
                  </a:lnTo>
                  <a:lnTo>
                    <a:pt x="6878738" y="1462278"/>
                  </a:lnTo>
                  <a:lnTo>
                    <a:pt x="6855769" y="1485832"/>
                  </a:lnTo>
                  <a:lnTo>
                    <a:pt x="6844432" y="1493456"/>
                  </a:lnTo>
                  <a:lnTo>
                    <a:pt x="6825642" y="1496032"/>
                  </a:lnTo>
                  <a:lnTo>
                    <a:pt x="6780313" y="1504442"/>
                  </a:lnTo>
                  <a:lnTo>
                    <a:pt x="6752212" y="1511776"/>
                  </a:lnTo>
                  <a:lnTo>
                    <a:pt x="6724290" y="1519777"/>
                  </a:lnTo>
                  <a:lnTo>
                    <a:pt x="6696249" y="1527159"/>
                  </a:lnTo>
                  <a:lnTo>
                    <a:pt x="6667791" y="1532636"/>
                  </a:lnTo>
                  <a:lnTo>
                    <a:pt x="6622086" y="1539209"/>
                  </a:lnTo>
                  <a:lnTo>
                    <a:pt x="6590006" y="1543831"/>
                  </a:lnTo>
                  <a:lnTo>
                    <a:pt x="6548219" y="1549085"/>
                  </a:lnTo>
                  <a:lnTo>
                    <a:pt x="6505429" y="1552128"/>
                  </a:lnTo>
                  <a:lnTo>
                    <a:pt x="6472094" y="1553985"/>
                  </a:lnTo>
                  <a:lnTo>
                    <a:pt x="6424633" y="1556688"/>
                  </a:lnTo>
                  <a:lnTo>
                    <a:pt x="6358419" y="1560703"/>
                  </a:lnTo>
                  <a:lnTo>
                    <a:pt x="6119405" y="1574800"/>
                  </a:lnTo>
                  <a:lnTo>
                    <a:pt x="6053601" y="1573625"/>
                  </a:lnTo>
                  <a:lnTo>
                    <a:pt x="5994497" y="1573822"/>
                  </a:lnTo>
                  <a:lnTo>
                    <a:pt x="5941007" y="1574842"/>
                  </a:lnTo>
                  <a:lnTo>
                    <a:pt x="5892048" y="1576135"/>
                  </a:lnTo>
                  <a:lnTo>
                    <a:pt x="5846536" y="1577153"/>
                  </a:lnTo>
                  <a:lnTo>
                    <a:pt x="5803386" y="1577347"/>
                  </a:lnTo>
                  <a:lnTo>
                    <a:pt x="5761514" y="1576167"/>
                  </a:lnTo>
                  <a:lnTo>
                    <a:pt x="5719835" y="1573064"/>
                  </a:lnTo>
                  <a:lnTo>
                    <a:pt x="5677265" y="1567491"/>
                  </a:lnTo>
                  <a:lnTo>
                    <a:pt x="5632720" y="1558896"/>
                  </a:lnTo>
                  <a:lnTo>
                    <a:pt x="5585116" y="1546733"/>
                  </a:lnTo>
                  <a:lnTo>
                    <a:pt x="5553434" y="1536249"/>
                  </a:lnTo>
                  <a:lnTo>
                    <a:pt x="5542952" y="1532636"/>
                  </a:lnTo>
                  <a:lnTo>
                    <a:pt x="5539803" y="1521904"/>
                  </a:lnTo>
                  <a:lnTo>
                    <a:pt x="5536904" y="1511077"/>
                  </a:lnTo>
                  <a:lnTo>
                    <a:pt x="5533505" y="1500489"/>
                  </a:lnTo>
                  <a:lnTo>
                    <a:pt x="5528855" y="1490472"/>
                  </a:lnTo>
                  <a:lnTo>
                    <a:pt x="5518606" y="1476144"/>
                  </a:lnTo>
                  <a:lnTo>
                    <a:pt x="5506773" y="1462817"/>
                  </a:lnTo>
                  <a:lnTo>
                    <a:pt x="5495440" y="1449252"/>
                  </a:lnTo>
                  <a:lnTo>
                    <a:pt x="5475799" y="1398547"/>
                  </a:lnTo>
                  <a:lnTo>
                    <a:pt x="5463942" y="1347406"/>
                  </a:lnTo>
                  <a:lnTo>
                    <a:pt x="5452919" y="1293979"/>
                  </a:lnTo>
                  <a:lnTo>
                    <a:pt x="5444527" y="1251458"/>
                  </a:lnTo>
                  <a:lnTo>
                    <a:pt x="5446022" y="1198325"/>
                  </a:lnTo>
                  <a:lnTo>
                    <a:pt x="5447410" y="1145186"/>
                  </a:lnTo>
                  <a:lnTo>
                    <a:pt x="5448742" y="1092044"/>
                  </a:lnTo>
                  <a:lnTo>
                    <a:pt x="5450071" y="1038902"/>
                  </a:lnTo>
                  <a:lnTo>
                    <a:pt x="5451449" y="985764"/>
                  </a:lnTo>
                  <a:lnTo>
                    <a:pt x="5452928" y="932631"/>
                  </a:lnTo>
                  <a:lnTo>
                    <a:pt x="5454561" y="879508"/>
                  </a:lnTo>
                  <a:lnTo>
                    <a:pt x="5456400" y="826397"/>
                  </a:lnTo>
                  <a:lnTo>
                    <a:pt x="5458497" y="773303"/>
                  </a:lnTo>
                  <a:lnTo>
                    <a:pt x="5460557" y="726643"/>
                  </a:lnTo>
                  <a:lnTo>
                    <a:pt x="5462417" y="687815"/>
                  </a:lnTo>
                  <a:lnTo>
                    <a:pt x="5465572" y="631006"/>
                  </a:lnTo>
                  <a:lnTo>
                    <a:pt x="5469047" y="588001"/>
                  </a:lnTo>
                  <a:lnTo>
                    <a:pt x="5470640" y="579757"/>
                  </a:lnTo>
                  <a:lnTo>
                    <a:pt x="5471250" y="579781"/>
                  </a:lnTo>
                  <a:lnTo>
                    <a:pt x="5472826" y="594912"/>
                  </a:lnTo>
                  <a:lnTo>
                    <a:pt x="5472916" y="596315"/>
                  </a:lnTo>
                  <a:lnTo>
                    <a:pt x="5472955" y="595633"/>
                  </a:lnTo>
                  <a:lnTo>
                    <a:pt x="5472951" y="592208"/>
                  </a:lnTo>
                  <a:lnTo>
                    <a:pt x="5472916" y="585377"/>
                  </a:lnTo>
                  <a:lnTo>
                    <a:pt x="5472859" y="574479"/>
                  </a:lnTo>
                  <a:lnTo>
                    <a:pt x="5472790" y="558855"/>
                  </a:lnTo>
                  <a:lnTo>
                    <a:pt x="5472720" y="537842"/>
                  </a:lnTo>
                  <a:lnTo>
                    <a:pt x="5472657" y="510779"/>
                  </a:lnTo>
                  <a:lnTo>
                    <a:pt x="5472611" y="477007"/>
                  </a:lnTo>
                  <a:lnTo>
                    <a:pt x="5472594" y="435863"/>
                  </a:lnTo>
                </a:path>
                <a:path w="7399655" h="4558665">
                  <a:moveTo>
                    <a:pt x="1379130" y="1982978"/>
                  </a:moveTo>
                  <a:lnTo>
                    <a:pt x="788326" y="1997075"/>
                  </a:lnTo>
                  <a:lnTo>
                    <a:pt x="749619" y="1999724"/>
                  </a:lnTo>
                  <a:lnTo>
                    <a:pt x="710983" y="2003885"/>
                  </a:lnTo>
                  <a:lnTo>
                    <a:pt x="672347" y="2008165"/>
                  </a:lnTo>
                  <a:lnTo>
                    <a:pt x="633640" y="2011172"/>
                  </a:lnTo>
                  <a:lnTo>
                    <a:pt x="580914" y="2013548"/>
                  </a:lnTo>
                  <a:lnTo>
                    <a:pt x="528179" y="2015587"/>
                  </a:lnTo>
                  <a:lnTo>
                    <a:pt x="475437" y="2017366"/>
                  </a:lnTo>
                  <a:lnTo>
                    <a:pt x="422693" y="2018966"/>
                  </a:lnTo>
                  <a:lnTo>
                    <a:pt x="369949" y="2020465"/>
                  </a:lnTo>
                  <a:lnTo>
                    <a:pt x="317208" y="2021941"/>
                  </a:lnTo>
                  <a:lnTo>
                    <a:pt x="264473" y="2023473"/>
                  </a:lnTo>
                  <a:lnTo>
                    <a:pt x="211746" y="2025142"/>
                  </a:lnTo>
                  <a:lnTo>
                    <a:pt x="153247" y="2034143"/>
                  </a:lnTo>
                  <a:lnTo>
                    <a:pt x="113216" y="2042697"/>
                  </a:lnTo>
                  <a:lnTo>
                    <a:pt x="73538" y="2062622"/>
                  </a:lnTo>
                  <a:lnTo>
                    <a:pt x="53123" y="2084625"/>
                  </a:lnTo>
                  <a:lnTo>
                    <a:pt x="42963" y="2095627"/>
                  </a:lnTo>
                  <a:lnTo>
                    <a:pt x="35843" y="2113156"/>
                  </a:lnTo>
                  <a:lnTo>
                    <a:pt x="28676" y="2130710"/>
                  </a:lnTo>
                  <a:lnTo>
                    <a:pt x="21603" y="2148312"/>
                  </a:lnTo>
                  <a:lnTo>
                    <a:pt x="14769" y="2165985"/>
                  </a:lnTo>
                  <a:lnTo>
                    <a:pt x="10370" y="2176343"/>
                  </a:lnTo>
                  <a:lnTo>
                    <a:pt x="5768" y="2186749"/>
                  </a:lnTo>
                  <a:lnTo>
                    <a:pt x="2143" y="2197346"/>
                  </a:lnTo>
                  <a:lnTo>
                    <a:pt x="672" y="2208276"/>
                  </a:lnTo>
                  <a:lnTo>
                    <a:pt x="0" y="2251098"/>
                  </a:lnTo>
                  <a:lnTo>
                    <a:pt x="53" y="2294159"/>
                  </a:lnTo>
                  <a:lnTo>
                    <a:pt x="3940" y="2336506"/>
                  </a:lnTo>
                  <a:lnTo>
                    <a:pt x="14769" y="2377186"/>
                  </a:lnTo>
                  <a:lnTo>
                    <a:pt x="49996" y="2425033"/>
                  </a:lnTo>
                  <a:lnTo>
                    <a:pt x="99224" y="2461641"/>
                  </a:lnTo>
                  <a:lnTo>
                    <a:pt x="109331" y="2469903"/>
                  </a:lnTo>
                  <a:lnTo>
                    <a:pt x="192130" y="2491920"/>
                  </a:lnTo>
                  <a:lnTo>
                    <a:pt x="242884" y="2493709"/>
                  </a:lnTo>
                  <a:lnTo>
                    <a:pt x="293647" y="2495227"/>
                  </a:lnTo>
                  <a:lnTo>
                    <a:pt x="344419" y="2496501"/>
                  </a:lnTo>
                  <a:lnTo>
                    <a:pt x="395199" y="2497559"/>
                  </a:lnTo>
                  <a:lnTo>
                    <a:pt x="445986" y="2498428"/>
                  </a:lnTo>
                  <a:lnTo>
                    <a:pt x="496780" y="2499135"/>
                  </a:lnTo>
                  <a:lnTo>
                    <a:pt x="547578" y="2499706"/>
                  </a:lnTo>
                  <a:lnTo>
                    <a:pt x="598382" y="2500169"/>
                  </a:lnTo>
                  <a:lnTo>
                    <a:pt x="649189" y="2500551"/>
                  </a:lnTo>
                  <a:lnTo>
                    <a:pt x="699998" y="2500879"/>
                  </a:lnTo>
                  <a:lnTo>
                    <a:pt x="750809" y="2501180"/>
                  </a:lnTo>
                  <a:lnTo>
                    <a:pt x="801621" y="2501481"/>
                  </a:lnTo>
                  <a:lnTo>
                    <a:pt x="852433" y="2501809"/>
                  </a:lnTo>
                  <a:lnTo>
                    <a:pt x="903244" y="2502191"/>
                  </a:lnTo>
                  <a:lnTo>
                    <a:pt x="954053" y="2502654"/>
                  </a:lnTo>
                  <a:lnTo>
                    <a:pt x="1004859" y="2503225"/>
                  </a:lnTo>
                  <a:lnTo>
                    <a:pt x="1055661" y="2503932"/>
                  </a:lnTo>
                  <a:lnTo>
                    <a:pt x="1097893" y="2507114"/>
                  </a:lnTo>
                  <a:lnTo>
                    <a:pt x="1140148" y="2510059"/>
                  </a:lnTo>
                  <a:lnTo>
                    <a:pt x="1182356" y="2513433"/>
                  </a:lnTo>
                  <a:lnTo>
                    <a:pt x="1224444" y="2517902"/>
                  </a:lnTo>
                  <a:lnTo>
                    <a:pt x="1266574" y="2528689"/>
                  </a:lnTo>
                  <a:lnTo>
                    <a:pt x="1280705" y="2531999"/>
                  </a:lnTo>
                  <a:lnTo>
                    <a:pt x="1305264" y="2535951"/>
                  </a:lnTo>
                  <a:lnTo>
                    <a:pt x="1329918" y="2539238"/>
                  </a:lnTo>
                  <a:lnTo>
                    <a:pt x="1354572" y="2542428"/>
                  </a:lnTo>
                  <a:lnTo>
                    <a:pt x="1379130" y="2546096"/>
                  </a:lnTo>
                  <a:lnTo>
                    <a:pt x="1396785" y="2549298"/>
                  </a:lnTo>
                  <a:lnTo>
                    <a:pt x="1414357" y="2552858"/>
                  </a:lnTo>
                  <a:lnTo>
                    <a:pt x="1431905" y="2556561"/>
                  </a:lnTo>
                  <a:lnTo>
                    <a:pt x="1449488" y="2560193"/>
                  </a:lnTo>
                  <a:lnTo>
                    <a:pt x="1489528" y="2542799"/>
                  </a:lnTo>
                  <a:lnTo>
                    <a:pt x="1522493" y="2528905"/>
                  </a:lnTo>
                  <a:lnTo>
                    <a:pt x="1548957" y="2517504"/>
                  </a:lnTo>
                  <a:lnTo>
                    <a:pt x="1584674" y="2498148"/>
                  </a:lnTo>
                  <a:lnTo>
                    <a:pt x="1603809" y="2462625"/>
                  </a:lnTo>
                  <a:lnTo>
                    <a:pt x="1603295" y="2445025"/>
                  </a:lnTo>
                  <a:lnTo>
                    <a:pt x="1600290" y="2422866"/>
                  </a:lnTo>
                  <a:lnTo>
                    <a:pt x="1595365" y="2395143"/>
                  </a:lnTo>
                  <a:lnTo>
                    <a:pt x="1589095" y="2360846"/>
                  </a:lnTo>
                  <a:lnTo>
                    <a:pt x="1582051" y="2318970"/>
                  </a:lnTo>
                  <a:lnTo>
                    <a:pt x="1574808" y="2268507"/>
                  </a:lnTo>
                  <a:lnTo>
                    <a:pt x="1567936" y="2208449"/>
                  </a:lnTo>
                  <a:lnTo>
                    <a:pt x="1562010" y="2137791"/>
                  </a:lnTo>
                  <a:lnTo>
                    <a:pt x="1556583" y="2111003"/>
                  </a:lnTo>
                  <a:lnTo>
                    <a:pt x="1546405" y="2093515"/>
                  </a:lnTo>
                  <a:lnTo>
                    <a:pt x="1533489" y="2077051"/>
                  </a:lnTo>
                  <a:lnTo>
                    <a:pt x="1519846" y="2053336"/>
                  </a:lnTo>
                  <a:lnTo>
                    <a:pt x="1510351" y="2028727"/>
                  </a:lnTo>
                  <a:lnTo>
                    <a:pt x="1501225" y="2000964"/>
                  </a:lnTo>
                  <a:lnTo>
                    <a:pt x="1494361" y="1978273"/>
                  </a:lnTo>
                  <a:lnTo>
                    <a:pt x="1491652" y="1968881"/>
                  </a:lnTo>
                </a:path>
                <a:path w="7399655" h="4558665">
                  <a:moveTo>
                    <a:pt x="5542698" y="2236851"/>
                  </a:moveTo>
                  <a:lnTo>
                    <a:pt x="5549532" y="2226135"/>
                  </a:lnTo>
                  <a:lnTo>
                    <a:pt x="5556224" y="2215324"/>
                  </a:lnTo>
                  <a:lnTo>
                    <a:pt x="5563201" y="2204704"/>
                  </a:lnTo>
                  <a:lnTo>
                    <a:pt x="5588140" y="2175549"/>
                  </a:lnTo>
                  <a:lnTo>
                    <a:pt x="5632400" y="2137481"/>
                  </a:lnTo>
                  <a:lnTo>
                    <a:pt x="5701500" y="2105808"/>
                  </a:lnTo>
                  <a:lnTo>
                    <a:pt x="5764770" y="2091771"/>
                  </a:lnTo>
                  <a:lnTo>
                    <a:pt x="5809906" y="2082038"/>
                  </a:lnTo>
                  <a:lnTo>
                    <a:pt x="5853657" y="2070723"/>
                  </a:lnTo>
                  <a:lnTo>
                    <a:pt x="5881497" y="2062817"/>
                  </a:lnTo>
                  <a:lnTo>
                    <a:pt x="5898897" y="2057226"/>
                  </a:lnTo>
                  <a:lnTo>
                    <a:pt x="5911332" y="2052859"/>
                  </a:lnTo>
                  <a:lnTo>
                    <a:pt x="5924272" y="2048623"/>
                  </a:lnTo>
                  <a:lnTo>
                    <a:pt x="5973560" y="2036174"/>
                  </a:lnTo>
                  <a:lnTo>
                    <a:pt x="6020853" y="2025777"/>
                  </a:lnTo>
                  <a:lnTo>
                    <a:pt x="6063176" y="2019109"/>
                  </a:lnTo>
                  <a:lnTo>
                    <a:pt x="6084361" y="2015990"/>
                  </a:lnTo>
                  <a:lnTo>
                    <a:pt x="6105308" y="2011680"/>
                  </a:lnTo>
                  <a:lnTo>
                    <a:pt x="6126610" y="2005490"/>
                  </a:lnTo>
                  <a:lnTo>
                    <a:pt x="6147615" y="1998170"/>
                  </a:lnTo>
                  <a:lnTo>
                    <a:pt x="6168548" y="1990588"/>
                  </a:lnTo>
                  <a:lnTo>
                    <a:pt x="6189636" y="1983613"/>
                  </a:lnTo>
                  <a:lnTo>
                    <a:pt x="6224080" y="1973648"/>
                  </a:lnTo>
                  <a:lnTo>
                    <a:pt x="6240710" y="1969575"/>
                  </a:lnTo>
                  <a:lnTo>
                    <a:pt x="6245773" y="1969115"/>
                  </a:lnTo>
                  <a:lnTo>
                    <a:pt x="6245516" y="1969992"/>
                  </a:lnTo>
                  <a:lnTo>
                    <a:pt x="6246188" y="1969928"/>
                  </a:lnTo>
                  <a:lnTo>
                    <a:pt x="6254037" y="1966646"/>
                  </a:lnTo>
                  <a:lnTo>
                    <a:pt x="6275310" y="1957870"/>
                  </a:lnTo>
                  <a:lnTo>
                    <a:pt x="6316255" y="1941322"/>
                  </a:lnTo>
                  <a:lnTo>
                    <a:pt x="6366657" y="1942261"/>
                  </a:lnTo>
                  <a:lnTo>
                    <a:pt x="6417083" y="1942816"/>
                  </a:lnTo>
                  <a:lnTo>
                    <a:pt x="6467526" y="1943113"/>
                  </a:lnTo>
                  <a:lnTo>
                    <a:pt x="6517978" y="1943283"/>
                  </a:lnTo>
                  <a:lnTo>
                    <a:pt x="6568432" y="1943452"/>
                  </a:lnTo>
                  <a:lnTo>
                    <a:pt x="6618880" y="1943750"/>
                  </a:lnTo>
                  <a:lnTo>
                    <a:pt x="6669315" y="1944305"/>
                  </a:lnTo>
                  <a:lnTo>
                    <a:pt x="6719729" y="1945244"/>
                  </a:lnTo>
                  <a:lnTo>
                    <a:pt x="6770116" y="1946697"/>
                  </a:lnTo>
                  <a:lnTo>
                    <a:pt x="6820466" y="1948792"/>
                  </a:lnTo>
                  <a:lnTo>
                    <a:pt x="6870773" y="1951656"/>
                  </a:lnTo>
                  <a:lnTo>
                    <a:pt x="6921029" y="1955419"/>
                  </a:lnTo>
                  <a:lnTo>
                    <a:pt x="6988641" y="1966995"/>
                  </a:lnTo>
                  <a:lnTo>
                    <a:pt x="7062348" y="1986026"/>
                  </a:lnTo>
                  <a:lnTo>
                    <a:pt x="7121626" y="2003817"/>
                  </a:lnTo>
                  <a:lnTo>
                    <a:pt x="7167000" y="2022395"/>
                  </a:lnTo>
                  <a:lnTo>
                    <a:pt x="7187983" y="2033206"/>
                  </a:lnTo>
                  <a:lnTo>
                    <a:pt x="7209061" y="2043826"/>
                  </a:lnTo>
                  <a:lnTo>
                    <a:pt x="7261306" y="2067345"/>
                  </a:lnTo>
                  <a:lnTo>
                    <a:pt x="7313304" y="2086332"/>
                  </a:lnTo>
                  <a:lnTo>
                    <a:pt x="7342923" y="2096135"/>
                  </a:lnTo>
                  <a:lnTo>
                    <a:pt x="7354065" y="2106241"/>
                  </a:lnTo>
                  <a:lnTo>
                    <a:pt x="7385087" y="2138299"/>
                  </a:lnTo>
                  <a:lnTo>
                    <a:pt x="7398339" y="2180000"/>
                  </a:lnTo>
                  <a:lnTo>
                    <a:pt x="7399603" y="2241901"/>
                  </a:lnTo>
                  <a:lnTo>
                    <a:pt x="7398753" y="2292022"/>
                  </a:lnTo>
                  <a:lnTo>
                    <a:pt x="7393478" y="2342400"/>
                  </a:lnTo>
                  <a:lnTo>
                    <a:pt x="7380620" y="2390509"/>
                  </a:lnTo>
                  <a:lnTo>
                    <a:pt x="7357020" y="2433828"/>
                  </a:lnTo>
                  <a:lnTo>
                    <a:pt x="7330985" y="2464149"/>
                  </a:lnTo>
                  <a:lnTo>
                    <a:pt x="7300759" y="2490089"/>
                  </a:lnTo>
                  <a:lnTo>
                    <a:pt x="7269273" y="2501001"/>
                  </a:lnTo>
                  <a:lnTo>
                    <a:pt x="7258468" y="2504186"/>
                  </a:lnTo>
                  <a:lnTo>
                    <a:pt x="7240815" y="2511018"/>
                  </a:lnTo>
                  <a:lnTo>
                    <a:pt x="7223257" y="2518076"/>
                  </a:lnTo>
                  <a:lnTo>
                    <a:pt x="7205747" y="2525206"/>
                  </a:lnTo>
                  <a:lnTo>
                    <a:pt x="7188237" y="2532253"/>
                  </a:lnTo>
                  <a:lnTo>
                    <a:pt x="7151112" y="2564189"/>
                  </a:lnTo>
                  <a:lnTo>
                    <a:pt x="7121365" y="2589977"/>
                  </a:lnTo>
                  <a:lnTo>
                    <a:pt x="7081266" y="2625263"/>
                  </a:lnTo>
                  <a:lnTo>
                    <a:pt x="7019454" y="2644902"/>
                  </a:lnTo>
                  <a:lnTo>
                    <a:pt x="6988468" y="2677298"/>
                  </a:lnTo>
                  <a:lnTo>
                    <a:pt x="6977290" y="2687066"/>
                  </a:lnTo>
                  <a:lnTo>
                    <a:pt x="6967450" y="2692197"/>
                  </a:lnTo>
                  <a:lnTo>
                    <a:pt x="6956859" y="2695733"/>
                  </a:lnTo>
                  <a:lnTo>
                    <a:pt x="6945911" y="2698460"/>
                  </a:lnTo>
                  <a:lnTo>
                    <a:pt x="6934999" y="2701163"/>
                  </a:lnTo>
                  <a:lnTo>
                    <a:pt x="6907006" y="2708530"/>
                  </a:lnTo>
                  <a:lnTo>
                    <a:pt x="6878881" y="2715529"/>
                  </a:lnTo>
                  <a:lnTo>
                    <a:pt x="6850685" y="2722362"/>
                  </a:lnTo>
                  <a:lnTo>
                    <a:pt x="6822477" y="2729230"/>
                  </a:lnTo>
                  <a:lnTo>
                    <a:pt x="6776194" y="2740991"/>
                  </a:lnTo>
                  <a:lnTo>
                    <a:pt x="6745650" y="2748928"/>
                  </a:lnTo>
                  <a:lnTo>
                    <a:pt x="6725572" y="2754029"/>
                  </a:lnTo>
                  <a:lnTo>
                    <a:pt x="6710685" y="2757281"/>
                  </a:lnTo>
                  <a:lnTo>
                    <a:pt x="6695715" y="2759669"/>
                  </a:lnTo>
                  <a:lnTo>
                    <a:pt x="6675387" y="2762180"/>
                  </a:lnTo>
                  <a:lnTo>
                    <a:pt x="6644427" y="2765802"/>
                  </a:lnTo>
                  <a:lnTo>
                    <a:pt x="6597560" y="2771521"/>
                  </a:lnTo>
                  <a:lnTo>
                    <a:pt x="6541252" y="2768389"/>
                  </a:lnTo>
                  <a:lnTo>
                    <a:pt x="6484943" y="2765520"/>
                  </a:lnTo>
                  <a:lnTo>
                    <a:pt x="6428682" y="2762126"/>
                  </a:lnTo>
                  <a:lnTo>
                    <a:pt x="6372516" y="2757424"/>
                  </a:lnTo>
                  <a:lnTo>
                    <a:pt x="6338855" y="2750943"/>
                  </a:lnTo>
                  <a:lnTo>
                    <a:pt x="6308302" y="2740247"/>
                  </a:lnTo>
                  <a:lnTo>
                    <a:pt x="6278201" y="2727598"/>
                  </a:lnTo>
                  <a:lnTo>
                    <a:pt x="6245897" y="2715260"/>
                  </a:lnTo>
                  <a:lnTo>
                    <a:pt x="6232034" y="2711039"/>
                  </a:lnTo>
                  <a:lnTo>
                    <a:pt x="6217957" y="2707497"/>
                  </a:lnTo>
                  <a:lnTo>
                    <a:pt x="6203785" y="2704312"/>
                  </a:lnTo>
                  <a:lnTo>
                    <a:pt x="6189636" y="2701163"/>
                  </a:lnTo>
                  <a:lnTo>
                    <a:pt x="6158136" y="2693578"/>
                  </a:lnTo>
                  <a:lnTo>
                    <a:pt x="6094946" y="2678838"/>
                  </a:lnTo>
                  <a:lnTo>
                    <a:pt x="6028013" y="2668444"/>
                  </a:lnTo>
                  <a:lnTo>
                    <a:pt x="5957575" y="2662396"/>
                  </a:lnTo>
                  <a:lnTo>
                    <a:pt x="5922428" y="2658872"/>
                  </a:lnTo>
                  <a:lnTo>
                    <a:pt x="5862226" y="2651610"/>
                  </a:lnTo>
                  <a:lnTo>
                    <a:pt x="5820864" y="2645938"/>
                  </a:lnTo>
                  <a:lnTo>
                    <a:pt x="5757470" y="2638761"/>
                  </a:lnTo>
                  <a:lnTo>
                    <a:pt x="5717845" y="2635199"/>
                  </a:lnTo>
                  <a:lnTo>
                    <a:pt x="5669317" y="2630805"/>
                  </a:lnTo>
                  <a:lnTo>
                    <a:pt x="5640278" y="2610948"/>
                  </a:lnTo>
                  <a:lnTo>
                    <a:pt x="5627716" y="2602923"/>
                  </a:lnTo>
                  <a:lnTo>
                    <a:pt x="5618422" y="2600611"/>
                  </a:lnTo>
                  <a:lnTo>
                    <a:pt x="5599185" y="2597890"/>
                  </a:lnTo>
                  <a:lnTo>
                    <a:pt x="5556795" y="2588641"/>
                  </a:lnTo>
                  <a:lnTo>
                    <a:pt x="5546153" y="2585420"/>
                  </a:lnTo>
                  <a:lnTo>
                    <a:pt x="5535666" y="2581640"/>
                  </a:lnTo>
                  <a:lnTo>
                    <a:pt x="5525202" y="2577836"/>
                  </a:lnTo>
                  <a:lnTo>
                    <a:pt x="5514631" y="2574544"/>
                  </a:lnTo>
                  <a:lnTo>
                    <a:pt x="5487459" y="2567918"/>
                  </a:lnTo>
                  <a:lnTo>
                    <a:pt x="5444035" y="2557446"/>
                  </a:lnTo>
                  <a:lnTo>
                    <a:pt x="5397206" y="2544951"/>
                  </a:lnTo>
                  <a:lnTo>
                    <a:pt x="5359818" y="2532253"/>
                  </a:lnTo>
                  <a:lnTo>
                    <a:pt x="5317152" y="2512071"/>
                  </a:lnTo>
                  <a:lnTo>
                    <a:pt x="5274252" y="2484612"/>
                  </a:lnTo>
                  <a:lnTo>
                    <a:pt x="5239250" y="2452252"/>
                  </a:lnTo>
                  <a:lnTo>
                    <a:pt x="5225903" y="2430587"/>
                  </a:lnTo>
                  <a:lnTo>
                    <a:pt x="5219229" y="2419731"/>
                  </a:lnTo>
                  <a:lnTo>
                    <a:pt x="5220057" y="2369879"/>
                  </a:lnTo>
                  <a:lnTo>
                    <a:pt x="5219086" y="2319623"/>
                  </a:lnTo>
                  <a:lnTo>
                    <a:pt x="5221712" y="2270176"/>
                  </a:lnTo>
                  <a:lnTo>
                    <a:pt x="5233326" y="2222754"/>
                  </a:lnTo>
                  <a:lnTo>
                    <a:pt x="5268061" y="2186813"/>
                  </a:lnTo>
                  <a:lnTo>
                    <a:pt x="5317654" y="2166493"/>
                  </a:lnTo>
                  <a:lnTo>
                    <a:pt x="5402109" y="2138299"/>
                  </a:lnTo>
                  <a:lnTo>
                    <a:pt x="5432509" y="2128126"/>
                  </a:lnTo>
                  <a:lnTo>
                    <a:pt x="5454126" y="2121129"/>
                  </a:lnTo>
                  <a:lnTo>
                    <a:pt x="5469821" y="2116842"/>
                  </a:lnTo>
                  <a:lnTo>
                    <a:pt x="5482456" y="2114800"/>
                  </a:lnTo>
                  <a:lnTo>
                    <a:pt x="5494893" y="2114539"/>
                  </a:lnTo>
                  <a:lnTo>
                    <a:pt x="5509993" y="2115593"/>
                  </a:lnTo>
                  <a:lnTo>
                    <a:pt x="5530616" y="2117498"/>
                  </a:lnTo>
                  <a:lnTo>
                    <a:pt x="5559625" y="2119789"/>
                  </a:lnTo>
                  <a:lnTo>
                    <a:pt x="5599881" y="2122001"/>
                  </a:lnTo>
                  <a:lnTo>
                    <a:pt x="5654245" y="2123669"/>
                  </a:lnTo>
                  <a:lnTo>
                    <a:pt x="5725578" y="2124329"/>
                  </a:lnTo>
                </a:path>
                <a:path w="7399655" h="4558665">
                  <a:moveTo>
                    <a:pt x="210730" y="3854577"/>
                  </a:moveTo>
                  <a:lnTo>
                    <a:pt x="304504" y="3842956"/>
                  </a:lnTo>
                  <a:lnTo>
                    <a:pt x="368303" y="3834003"/>
                  </a:lnTo>
                  <a:lnTo>
                    <a:pt x="407707" y="3826383"/>
                  </a:lnTo>
                  <a:lnTo>
                    <a:pt x="450173" y="3805967"/>
                  </a:lnTo>
                  <a:lnTo>
                    <a:pt x="470840" y="3794343"/>
                  </a:lnTo>
                  <a:lnTo>
                    <a:pt x="492162" y="3784219"/>
                  </a:lnTo>
                  <a:lnTo>
                    <a:pt x="518465" y="3776724"/>
                  </a:lnTo>
                  <a:lnTo>
                    <a:pt x="556853" y="3768359"/>
                  </a:lnTo>
                  <a:lnTo>
                    <a:pt x="594550" y="3760876"/>
                  </a:lnTo>
                  <a:lnTo>
                    <a:pt x="618781" y="3756025"/>
                  </a:lnTo>
                  <a:lnTo>
                    <a:pt x="658604" y="3746549"/>
                  </a:lnTo>
                  <a:lnTo>
                    <a:pt x="678662" y="3740991"/>
                  </a:lnTo>
                  <a:lnTo>
                    <a:pt x="700434" y="3735933"/>
                  </a:lnTo>
                  <a:lnTo>
                    <a:pt x="745400" y="3727958"/>
                  </a:lnTo>
                  <a:lnTo>
                    <a:pt x="769941" y="3724112"/>
                  </a:lnTo>
                  <a:lnTo>
                    <a:pt x="794565" y="3720623"/>
                  </a:lnTo>
                  <a:lnTo>
                    <a:pt x="819213" y="3717278"/>
                  </a:lnTo>
                  <a:lnTo>
                    <a:pt x="843825" y="3713861"/>
                  </a:lnTo>
                  <a:lnTo>
                    <a:pt x="893057" y="3715174"/>
                  </a:lnTo>
                  <a:lnTo>
                    <a:pt x="942301" y="3716339"/>
                  </a:lnTo>
                  <a:lnTo>
                    <a:pt x="991552" y="3717418"/>
                  </a:lnTo>
                  <a:lnTo>
                    <a:pt x="1040807" y="3718475"/>
                  </a:lnTo>
                  <a:lnTo>
                    <a:pt x="1090062" y="3719576"/>
                  </a:lnTo>
                  <a:lnTo>
                    <a:pt x="1139314" y="3720783"/>
                  </a:lnTo>
                  <a:lnTo>
                    <a:pt x="1188557" y="3722160"/>
                  </a:lnTo>
                  <a:lnTo>
                    <a:pt x="1237789" y="3723773"/>
                  </a:lnTo>
                  <a:lnTo>
                    <a:pt x="1287006" y="3725684"/>
                  </a:lnTo>
                  <a:lnTo>
                    <a:pt x="1336204" y="3727958"/>
                  </a:lnTo>
                  <a:lnTo>
                    <a:pt x="1378342" y="3732111"/>
                  </a:lnTo>
                  <a:lnTo>
                    <a:pt x="1416518" y="3746513"/>
                  </a:lnTo>
                  <a:lnTo>
                    <a:pt x="1448726" y="3756025"/>
                  </a:lnTo>
                  <a:lnTo>
                    <a:pt x="1469798" y="3759977"/>
                  </a:lnTo>
                  <a:lnTo>
                    <a:pt x="1491001" y="3763073"/>
                  </a:lnTo>
                  <a:lnTo>
                    <a:pt x="1512181" y="3766169"/>
                  </a:lnTo>
                  <a:lnTo>
                    <a:pt x="1533181" y="3770122"/>
                  </a:lnTo>
                  <a:lnTo>
                    <a:pt x="1543841" y="3773271"/>
                  </a:lnTo>
                  <a:lnTo>
                    <a:pt x="1554263" y="3777218"/>
                  </a:lnTo>
                  <a:lnTo>
                    <a:pt x="1564685" y="3781141"/>
                  </a:lnTo>
                  <a:lnTo>
                    <a:pt x="1575345" y="3784219"/>
                  </a:lnTo>
                  <a:lnTo>
                    <a:pt x="1596382" y="3788386"/>
                  </a:lnTo>
                  <a:lnTo>
                    <a:pt x="1617525" y="3791839"/>
                  </a:lnTo>
                  <a:lnTo>
                    <a:pt x="1638692" y="3795006"/>
                  </a:lnTo>
                  <a:lnTo>
                    <a:pt x="1659800" y="3798316"/>
                  </a:lnTo>
                  <a:lnTo>
                    <a:pt x="1666670" y="3808993"/>
                  </a:lnTo>
                  <a:lnTo>
                    <a:pt x="1673421" y="3819731"/>
                  </a:lnTo>
                  <a:lnTo>
                    <a:pt x="1680410" y="3830302"/>
                  </a:lnTo>
                  <a:lnTo>
                    <a:pt x="1687994" y="3840480"/>
                  </a:lnTo>
                  <a:lnTo>
                    <a:pt x="1694898" y="3847671"/>
                  </a:lnTo>
                  <a:lnTo>
                    <a:pt x="1702552" y="3854196"/>
                  </a:lnTo>
                  <a:lnTo>
                    <a:pt x="1709943" y="3860911"/>
                  </a:lnTo>
                  <a:lnTo>
                    <a:pt x="1716061" y="3868674"/>
                  </a:lnTo>
                  <a:lnTo>
                    <a:pt x="1720818" y="3878637"/>
                  </a:lnTo>
                  <a:lnTo>
                    <a:pt x="1724205" y="3889232"/>
                  </a:lnTo>
                  <a:lnTo>
                    <a:pt x="1727045" y="3900088"/>
                  </a:lnTo>
                  <a:lnTo>
                    <a:pt x="1730158" y="3910838"/>
                  </a:lnTo>
                  <a:lnTo>
                    <a:pt x="1728303" y="3962498"/>
                  </a:lnTo>
                  <a:lnTo>
                    <a:pt x="1727040" y="4014197"/>
                  </a:lnTo>
                  <a:lnTo>
                    <a:pt x="1725777" y="4065889"/>
                  </a:lnTo>
                  <a:lnTo>
                    <a:pt x="1723921" y="4117528"/>
                  </a:lnTo>
                  <a:lnTo>
                    <a:pt x="1720880" y="4169068"/>
                  </a:lnTo>
                  <a:lnTo>
                    <a:pt x="1716061" y="4220464"/>
                  </a:lnTo>
                  <a:lnTo>
                    <a:pt x="1695170" y="4269549"/>
                  </a:lnTo>
                  <a:lnTo>
                    <a:pt x="1678342" y="4285472"/>
                  </a:lnTo>
                  <a:lnTo>
                    <a:pt x="1659800" y="4304919"/>
                  </a:lnTo>
                  <a:lnTo>
                    <a:pt x="1652968" y="4315829"/>
                  </a:lnTo>
                  <a:lnTo>
                    <a:pt x="1647148" y="4327620"/>
                  </a:lnTo>
                  <a:lnTo>
                    <a:pt x="1640637" y="4338601"/>
                  </a:lnTo>
                  <a:lnTo>
                    <a:pt x="1631733" y="4347083"/>
                  </a:lnTo>
                  <a:lnTo>
                    <a:pt x="1611661" y="4356256"/>
                  </a:lnTo>
                  <a:lnTo>
                    <a:pt x="1590030" y="4362084"/>
                  </a:lnTo>
                  <a:lnTo>
                    <a:pt x="1568136" y="4367460"/>
                  </a:lnTo>
                  <a:lnTo>
                    <a:pt x="1547278" y="4375277"/>
                  </a:lnTo>
                  <a:lnTo>
                    <a:pt x="1519302" y="4389800"/>
                  </a:lnTo>
                  <a:lnTo>
                    <a:pt x="1491493" y="4404598"/>
                  </a:lnTo>
                  <a:lnTo>
                    <a:pt x="1463446" y="4418800"/>
                  </a:lnTo>
                  <a:lnTo>
                    <a:pt x="1434756" y="4431538"/>
                  </a:lnTo>
                  <a:lnTo>
                    <a:pt x="1417173" y="4438657"/>
                  </a:lnTo>
                  <a:lnTo>
                    <a:pt x="1399625" y="4445825"/>
                  </a:lnTo>
                  <a:lnTo>
                    <a:pt x="1382053" y="4452897"/>
                  </a:lnTo>
                  <a:lnTo>
                    <a:pt x="1364398" y="4459732"/>
                  </a:lnTo>
                  <a:lnTo>
                    <a:pt x="1353772" y="4463184"/>
                  </a:lnTo>
                  <a:lnTo>
                    <a:pt x="1343015" y="4466209"/>
                  </a:lnTo>
                  <a:lnTo>
                    <a:pt x="1332376" y="4469518"/>
                  </a:lnTo>
                  <a:lnTo>
                    <a:pt x="1322107" y="4473829"/>
                  </a:lnTo>
                  <a:lnTo>
                    <a:pt x="1311269" y="4480321"/>
                  </a:lnTo>
                  <a:lnTo>
                    <a:pt x="1301025" y="4487862"/>
                  </a:lnTo>
                  <a:lnTo>
                    <a:pt x="1290782" y="4495403"/>
                  </a:lnTo>
                  <a:lnTo>
                    <a:pt x="1279943" y="4501896"/>
                  </a:lnTo>
                  <a:lnTo>
                    <a:pt x="1269694" y="4506063"/>
                  </a:lnTo>
                  <a:lnTo>
                    <a:pt x="1259004" y="4509230"/>
                  </a:lnTo>
                  <a:lnTo>
                    <a:pt x="1248243" y="4512254"/>
                  </a:lnTo>
                  <a:lnTo>
                    <a:pt x="1237779" y="4515993"/>
                  </a:lnTo>
                  <a:lnTo>
                    <a:pt x="1201227" y="4532645"/>
                  </a:lnTo>
                  <a:lnTo>
                    <a:pt x="1185987" y="4541091"/>
                  </a:lnTo>
                  <a:lnTo>
                    <a:pt x="1180709" y="4544599"/>
                  </a:lnTo>
                  <a:lnTo>
                    <a:pt x="1174044" y="4546435"/>
                  </a:lnTo>
                  <a:lnTo>
                    <a:pt x="1154644" y="4549865"/>
                  </a:lnTo>
                  <a:lnTo>
                    <a:pt x="1111160" y="4558157"/>
                  </a:lnTo>
                  <a:lnTo>
                    <a:pt x="1061900" y="4556676"/>
                  </a:lnTo>
                  <a:lnTo>
                    <a:pt x="1012618" y="4555599"/>
                  </a:lnTo>
                  <a:lnTo>
                    <a:pt x="963327" y="4554685"/>
                  </a:lnTo>
                  <a:lnTo>
                    <a:pt x="914040" y="4553696"/>
                  </a:lnTo>
                  <a:lnTo>
                    <a:pt x="864772" y="4552391"/>
                  </a:lnTo>
                  <a:lnTo>
                    <a:pt x="815534" y="4550531"/>
                  </a:lnTo>
                  <a:lnTo>
                    <a:pt x="766341" y="4547876"/>
                  </a:lnTo>
                  <a:lnTo>
                    <a:pt x="717206" y="4544187"/>
                  </a:lnTo>
                  <a:lnTo>
                    <a:pt x="650420" y="4524946"/>
                  </a:lnTo>
                  <a:lnTo>
                    <a:pt x="590587" y="4487799"/>
                  </a:lnTo>
                  <a:lnTo>
                    <a:pt x="562393" y="4459732"/>
                  </a:lnTo>
                  <a:lnTo>
                    <a:pt x="535530" y="4426801"/>
                  </a:lnTo>
                  <a:lnTo>
                    <a:pt x="519702" y="4404404"/>
                  </a:lnTo>
                  <a:lnTo>
                    <a:pt x="520204" y="4403638"/>
                  </a:lnTo>
                  <a:lnTo>
                    <a:pt x="519293" y="4402295"/>
                  </a:lnTo>
                  <a:lnTo>
                    <a:pt x="511701" y="4394724"/>
                  </a:lnTo>
                  <a:lnTo>
                    <a:pt x="492162" y="4375277"/>
                  </a:lnTo>
                  <a:lnTo>
                    <a:pt x="482174" y="4344499"/>
                  </a:lnTo>
                  <a:lnTo>
                    <a:pt x="478628" y="4333041"/>
                  </a:lnTo>
                  <a:lnTo>
                    <a:pt x="478046" y="4333052"/>
                  </a:lnTo>
                  <a:lnTo>
                    <a:pt x="476949" y="4336685"/>
                  </a:lnTo>
                  <a:lnTo>
                    <a:pt x="471857" y="4336090"/>
                  </a:lnTo>
                  <a:lnTo>
                    <a:pt x="435774" y="4290822"/>
                  </a:lnTo>
                  <a:lnTo>
                    <a:pt x="425791" y="4258978"/>
                  </a:lnTo>
                  <a:lnTo>
                    <a:pt x="421804" y="4248658"/>
                  </a:lnTo>
                  <a:lnTo>
                    <a:pt x="397678" y="4206311"/>
                  </a:lnTo>
                  <a:lnTo>
                    <a:pt x="369861" y="4160202"/>
                  </a:lnTo>
                  <a:lnTo>
                    <a:pt x="346902" y="4123142"/>
                  </a:lnTo>
                  <a:lnTo>
                    <a:pt x="337349" y="4107942"/>
                  </a:lnTo>
                  <a:lnTo>
                    <a:pt x="333950" y="4093809"/>
                  </a:lnTo>
                  <a:lnTo>
                    <a:pt x="323252" y="4051554"/>
                  </a:lnTo>
                  <a:lnTo>
                    <a:pt x="306028" y="3998706"/>
                  </a:lnTo>
                  <a:lnTo>
                    <a:pt x="295185" y="3967099"/>
                  </a:lnTo>
                  <a:lnTo>
                    <a:pt x="281088" y="3713861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053006" y="3713755"/>
              <a:ext cx="1838960" cy="958215"/>
            </a:xfrm>
            <a:custGeom>
              <a:avLst/>
              <a:gdLst/>
              <a:ahLst/>
              <a:cxnLst/>
              <a:rect l="l" t="t" r="r" b="b"/>
              <a:pathLst>
                <a:path w="1838959" h="958214">
                  <a:moveTo>
                    <a:pt x="9336" y="535918"/>
                  </a:moveTo>
                  <a:lnTo>
                    <a:pt x="18290" y="526196"/>
                  </a:lnTo>
                  <a:lnTo>
                    <a:pt x="23866" y="521746"/>
                  </a:lnTo>
                  <a:lnTo>
                    <a:pt x="30995" y="520063"/>
                  </a:lnTo>
                  <a:lnTo>
                    <a:pt x="44610" y="518646"/>
                  </a:lnTo>
                  <a:lnTo>
                    <a:pt x="69644" y="514990"/>
                  </a:lnTo>
                  <a:lnTo>
                    <a:pt x="111027" y="506593"/>
                  </a:lnTo>
                  <a:lnTo>
                    <a:pt x="173693" y="490951"/>
                  </a:lnTo>
                  <a:lnTo>
                    <a:pt x="262574" y="465560"/>
                  </a:lnTo>
                  <a:lnTo>
                    <a:pt x="297312" y="456690"/>
                  </a:lnTo>
                  <a:lnTo>
                    <a:pt x="332551" y="449844"/>
                  </a:lnTo>
                  <a:lnTo>
                    <a:pt x="367980" y="443807"/>
                  </a:lnTo>
                  <a:lnTo>
                    <a:pt x="403290" y="437366"/>
                  </a:lnTo>
                  <a:lnTo>
                    <a:pt x="427886" y="426688"/>
                  </a:lnTo>
                  <a:lnTo>
                    <a:pt x="452423" y="415855"/>
                  </a:lnTo>
                  <a:lnTo>
                    <a:pt x="477031" y="405237"/>
                  </a:lnTo>
                  <a:lnTo>
                    <a:pt x="501842" y="395202"/>
                  </a:lnTo>
                  <a:lnTo>
                    <a:pt x="523325" y="388725"/>
                  </a:lnTo>
                  <a:lnTo>
                    <a:pt x="545403" y="383582"/>
                  </a:lnTo>
                  <a:lnTo>
                    <a:pt x="566814" y="377200"/>
                  </a:lnTo>
                  <a:lnTo>
                    <a:pt x="586297" y="367008"/>
                  </a:lnTo>
                  <a:lnTo>
                    <a:pt x="615436" y="339800"/>
                  </a:lnTo>
                  <a:lnTo>
                    <a:pt x="641002" y="308128"/>
                  </a:lnTo>
                  <a:lnTo>
                    <a:pt x="667379" y="277765"/>
                  </a:lnTo>
                  <a:lnTo>
                    <a:pt x="698946" y="254486"/>
                  </a:lnTo>
                  <a:lnTo>
                    <a:pt x="727136" y="240534"/>
                  </a:lnTo>
                  <a:lnTo>
                    <a:pt x="755397" y="226689"/>
                  </a:lnTo>
                  <a:lnTo>
                    <a:pt x="783564" y="212677"/>
                  </a:lnTo>
                  <a:lnTo>
                    <a:pt x="811468" y="198225"/>
                  </a:lnTo>
                  <a:lnTo>
                    <a:pt x="836011" y="183898"/>
                  </a:lnTo>
                  <a:lnTo>
                    <a:pt x="860077" y="168666"/>
                  </a:lnTo>
                  <a:lnTo>
                    <a:pt x="884477" y="154148"/>
                  </a:lnTo>
                  <a:lnTo>
                    <a:pt x="910020" y="141964"/>
                  </a:lnTo>
                  <a:lnTo>
                    <a:pt x="937623" y="133165"/>
                  </a:lnTo>
                  <a:lnTo>
                    <a:pt x="966059" y="127010"/>
                  </a:lnTo>
                  <a:lnTo>
                    <a:pt x="994638" y="121283"/>
                  </a:lnTo>
                  <a:lnTo>
                    <a:pt x="1022669" y="113770"/>
                  </a:lnTo>
                  <a:lnTo>
                    <a:pt x="1047496" y="103878"/>
                  </a:lnTo>
                  <a:lnTo>
                    <a:pt x="1071739" y="92355"/>
                  </a:lnTo>
                  <a:lnTo>
                    <a:pt x="1096053" y="80998"/>
                  </a:lnTo>
                  <a:lnTo>
                    <a:pt x="1121094" y="71606"/>
                  </a:lnTo>
                  <a:lnTo>
                    <a:pt x="1141880" y="66653"/>
                  </a:lnTo>
                  <a:lnTo>
                    <a:pt x="1163083" y="63510"/>
                  </a:lnTo>
                  <a:lnTo>
                    <a:pt x="1184405" y="60890"/>
                  </a:lnTo>
                  <a:lnTo>
                    <a:pt x="1205549" y="57509"/>
                  </a:lnTo>
                  <a:lnTo>
                    <a:pt x="1233931" y="51246"/>
                  </a:lnTo>
                  <a:lnTo>
                    <a:pt x="1256301" y="45127"/>
                  </a:lnTo>
                  <a:lnTo>
                    <a:pt x="1277933" y="38149"/>
                  </a:lnTo>
                  <a:lnTo>
                    <a:pt x="1304101" y="29315"/>
                  </a:lnTo>
                  <a:lnTo>
                    <a:pt x="1376922" y="29557"/>
                  </a:lnTo>
                  <a:lnTo>
                    <a:pt x="1440775" y="26374"/>
                  </a:lnTo>
                  <a:lnTo>
                    <a:pt x="1496568" y="20935"/>
                  </a:lnTo>
                  <a:lnTo>
                    <a:pt x="1545207" y="14408"/>
                  </a:lnTo>
                  <a:lnTo>
                    <a:pt x="1587600" y="7964"/>
                  </a:lnTo>
                  <a:lnTo>
                    <a:pt x="1624653" y="2772"/>
                  </a:lnTo>
                  <a:lnTo>
                    <a:pt x="1657274" y="0"/>
                  </a:lnTo>
                  <a:lnTo>
                    <a:pt x="1686369" y="817"/>
                  </a:lnTo>
                  <a:lnTo>
                    <a:pt x="1712845" y="6394"/>
                  </a:lnTo>
                  <a:lnTo>
                    <a:pt x="1761570" y="36500"/>
                  </a:lnTo>
                  <a:lnTo>
                    <a:pt x="1810704" y="99673"/>
                  </a:lnTo>
                  <a:lnTo>
                    <a:pt x="1832100" y="141768"/>
                  </a:lnTo>
                  <a:lnTo>
                    <a:pt x="1838898" y="155934"/>
                  </a:lnTo>
                  <a:lnTo>
                    <a:pt x="1832670" y="223997"/>
                  </a:lnTo>
                  <a:lnTo>
                    <a:pt x="1827955" y="280789"/>
                  </a:lnTo>
                  <a:lnTo>
                    <a:pt x="1824560" y="327305"/>
                  </a:lnTo>
                  <a:lnTo>
                    <a:pt x="1820963" y="393478"/>
                  </a:lnTo>
                  <a:lnTo>
                    <a:pt x="1820667" y="440479"/>
                  </a:lnTo>
                  <a:lnTo>
                    <a:pt x="1792991" y="484019"/>
                  </a:lnTo>
                  <a:lnTo>
                    <a:pt x="1763430" y="556621"/>
                  </a:lnTo>
                  <a:lnTo>
                    <a:pt x="1748437" y="604006"/>
                  </a:lnTo>
                  <a:lnTo>
                    <a:pt x="1744512" y="614308"/>
                  </a:lnTo>
                  <a:lnTo>
                    <a:pt x="1737541" y="623559"/>
                  </a:lnTo>
                  <a:lnTo>
                    <a:pt x="1723454" y="637666"/>
                  </a:lnTo>
                  <a:lnTo>
                    <a:pt x="1698182" y="662537"/>
                  </a:lnTo>
                  <a:lnTo>
                    <a:pt x="1691449" y="684853"/>
                  </a:lnTo>
                  <a:lnTo>
                    <a:pt x="1655891" y="732895"/>
                  </a:lnTo>
                  <a:lnTo>
                    <a:pt x="1624476" y="743879"/>
                  </a:lnTo>
                  <a:lnTo>
                    <a:pt x="1613727" y="746992"/>
                  </a:lnTo>
                  <a:lnTo>
                    <a:pt x="1591185" y="769662"/>
                  </a:lnTo>
                  <a:lnTo>
                    <a:pt x="1579085" y="780890"/>
                  </a:lnTo>
                  <a:lnTo>
                    <a:pt x="1566992" y="789228"/>
                  </a:lnTo>
                  <a:lnTo>
                    <a:pt x="1544468" y="803230"/>
                  </a:lnTo>
                  <a:lnTo>
                    <a:pt x="1501078" y="831447"/>
                  </a:lnTo>
                  <a:lnTo>
                    <a:pt x="1456533" y="860816"/>
                  </a:lnTo>
                  <a:lnTo>
                    <a:pt x="1402653" y="873611"/>
                  </a:lnTo>
                  <a:lnTo>
                    <a:pt x="1364015" y="878046"/>
                  </a:lnTo>
                  <a:lnTo>
                    <a:pt x="1325294" y="881469"/>
                  </a:lnTo>
                  <a:lnTo>
                    <a:pt x="1286549" y="884487"/>
                  </a:lnTo>
                  <a:lnTo>
                    <a:pt x="1247840" y="887708"/>
                  </a:lnTo>
                  <a:lnTo>
                    <a:pt x="1213673" y="894559"/>
                  </a:lnTo>
                  <a:lnTo>
                    <a:pt x="1192280" y="898881"/>
                  </a:lnTo>
                  <a:lnTo>
                    <a:pt x="1180925" y="901186"/>
                  </a:lnTo>
                  <a:lnTo>
                    <a:pt x="1176871" y="901988"/>
                  </a:lnTo>
                  <a:lnTo>
                    <a:pt x="1177381" y="901802"/>
                  </a:lnTo>
                  <a:lnTo>
                    <a:pt x="1179720" y="901138"/>
                  </a:lnTo>
                  <a:lnTo>
                    <a:pt x="1181152" y="900512"/>
                  </a:lnTo>
                  <a:lnTo>
                    <a:pt x="1123079" y="908644"/>
                  </a:lnTo>
                  <a:lnTo>
                    <a:pt x="1078930" y="915902"/>
                  </a:lnTo>
                  <a:lnTo>
                    <a:pt x="1025995" y="925832"/>
                  </a:lnTo>
                  <a:lnTo>
                    <a:pt x="987426" y="937111"/>
                  </a:lnTo>
                  <a:lnTo>
                    <a:pt x="976961" y="940945"/>
                  </a:lnTo>
                  <a:lnTo>
                    <a:pt x="966281" y="943969"/>
                  </a:lnTo>
                  <a:lnTo>
                    <a:pt x="945316" y="948136"/>
                  </a:lnTo>
                  <a:lnTo>
                    <a:pt x="924196" y="951589"/>
                  </a:lnTo>
                  <a:lnTo>
                    <a:pt x="903005" y="954756"/>
                  </a:lnTo>
                  <a:lnTo>
                    <a:pt x="881826" y="958066"/>
                  </a:lnTo>
                  <a:lnTo>
                    <a:pt x="834935" y="955911"/>
                  </a:lnTo>
                  <a:lnTo>
                    <a:pt x="788006" y="953988"/>
                  </a:lnTo>
                  <a:lnTo>
                    <a:pt x="741062" y="952065"/>
                  </a:lnTo>
                  <a:lnTo>
                    <a:pt x="694129" y="949910"/>
                  </a:lnTo>
                  <a:lnTo>
                    <a:pt x="647232" y="947289"/>
                  </a:lnTo>
                  <a:lnTo>
                    <a:pt x="600394" y="943969"/>
                  </a:lnTo>
                  <a:lnTo>
                    <a:pt x="559554" y="937256"/>
                  </a:lnTo>
                  <a:lnTo>
                    <a:pt x="513701" y="925411"/>
                  </a:lnTo>
                  <a:lnTo>
                    <a:pt x="468967" y="912304"/>
                  </a:lnTo>
                  <a:lnTo>
                    <a:pt x="431484" y="901805"/>
                  </a:lnTo>
                  <a:lnTo>
                    <a:pt x="413990" y="897799"/>
                  </a:lnTo>
                  <a:lnTo>
                    <a:pt x="396400" y="894328"/>
                  </a:lnTo>
                  <a:lnTo>
                    <a:pt x="378763" y="891072"/>
                  </a:lnTo>
                  <a:lnTo>
                    <a:pt x="361126" y="887708"/>
                  </a:lnTo>
                  <a:lnTo>
                    <a:pt x="347120" y="880499"/>
                  </a:lnTo>
                  <a:lnTo>
                    <a:pt x="333186" y="873182"/>
                  </a:lnTo>
                  <a:lnTo>
                    <a:pt x="319156" y="866080"/>
                  </a:lnTo>
                  <a:lnTo>
                    <a:pt x="304865" y="859514"/>
                  </a:lnTo>
                  <a:lnTo>
                    <a:pt x="294292" y="855867"/>
                  </a:lnTo>
                  <a:lnTo>
                    <a:pt x="283434" y="853005"/>
                  </a:lnTo>
                  <a:lnTo>
                    <a:pt x="272718" y="849906"/>
                  </a:lnTo>
                  <a:lnTo>
                    <a:pt x="238837" y="830270"/>
                  </a:lnTo>
                  <a:lnTo>
                    <a:pt x="195264" y="800983"/>
                  </a:lnTo>
                  <a:lnTo>
                    <a:pt x="150167" y="769338"/>
                  </a:lnTo>
                  <a:lnTo>
                    <a:pt x="113917" y="737225"/>
                  </a:lnTo>
                  <a:lnTo>
                    <a:pt x="100891" y="715310"/>
                  </a:lnTo>
                  <a:lnTo>
                    <a:pt x="93664" y="704828"/>
                  </a:lnTo>
                  <a:lnTo>
                    <a:pt x="87118" y="697351"/>
                  </a:lnTo>
                  <a:lnTo>
                    <a:pt x="80059" y="690350"/>
                  </a:lnTo>
                  <a:lnTo>
                    <a:pt x="72786" y="683540"/>
                  </a:lnTo>
                  <a:lnTo>
                    <a:pt x="65597" y="676634"/>
                  </a:lnTo>
                  <a:lnTo>
                    <a:pt x="39429" y="621339"/>
                  </a:lnTo>
                  <a:lnTo>
                    <a:pt x="13797" y="585464"/>
                  </a:lnTo>
                  <a:lnTo>
                    <a:pt x="0" y="559994"/>
                  </a:lnTo>
                  <a:lnTo>
                    <a:pt x="9336" y="535918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37725" y="1435482"/>
            <a:ext cx="1219200" cy="203200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24460" marR="118745" algn="ctr">
              <a:lnSpc>
                <a:spcPct val="99700"/>
              </a:lnSpc>
              <a:spcBef>
                <a:spcPts val="300"/>
              </a:spcBef>
            </a:pPr>
            <a:r>
              <a:rPr b="1" spc="-5" dirty="0">
                <a:latin typeface="Times New Roman"/>
                <a:cs typeface="Times New Roman"/>
              </a:rPr>
              <a:t>Branch</a:t>
            </a:r>
            <a:r>
              <a:rPr b="1" spc="-100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of </a:t>
            </a:r>
            <a:r>
              <a:rPr b="1" spc="-44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 femoral 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artery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in </a:t>
            </a:r>
            <a:r>
              <a:rPr b="1" spc="-434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adductor </a:t>
            </a:r>
            <a:r>
              <a:rPr b="1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canal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775200" y="1219200"/>
            <a:ext cx="7791450" cy="5172710"/>
            <a:chOff x="1290637" y="470280"/>
            <a:chExt cx="7791450" cy="5172710"/>
          </a:xfrm>
        </p:grpSpPr>
        <p:sp>
          <p:nvSpPr>
            <p:cNvPr id="12" name="object 12"/>
            <p:cNvSpPr/>
            <p:nvPr/>
          </p:nvSpPr>
          <p:spPr>
            <a:xfrm>
              <a:off x="1369694" y="470280"/>
              <a:ext cx="600075" cy="221615"/>
            </a:xfrm>
            <a:custGeom>
              <a:avLst/>
              <a:gdLst/>
              <a:ahLst/>
              <a:cxnLst/>
              <a:rect l="l" t="t" r="r" b="b"/>
              <a:pathLst>
                <a:path w="600075" h="221615">
                  <a:moveTo>
                    <a:pt x="563596" y="27014"/>
                  </a:moveTo>
                  <a:lnTo>
                    <a:pt x="0" y="209423"/>
                  </a:lnTo>
                  <a:lnTo>
                    <a:pt x="3810" y="221488"/>
                  </a:lnTo>
                  <a:lnTo>
                    <a:pt x="567376" y="39129"/>
                  </a:lnTo>
                  <a:lnTo>
                    <a:pt x="575824" y="29680"/>
                  </a:lnTo>
                  <a:lnTo>
                    <a:pt x="563596" y="27014"/>
                  </a:lnTo>
                  <a:close/>
                </a:path>
                <a:path w="600075" h="221615">
                  <a:moveTo>
                    <a:pt x="589974" y="19812"/>
                  </a:moveTo>
                  <a:lnTo>
                    <a:pt x="585851" y="19812"/>
                  </a:lnTo>
                  <a:lnTo>
                    <a:pt x="589788" y="31877"/>
                  </a:lnTo>
                  <a:lnTo>
                    <a:pt x="567376" y="39129"/>
                  </a:lnTo>
                  <a:lnTo>
                    <a:pt x="521969" y="89916"/>
                  </a:lnTo>
                  <a:lnTo>
                    <a:pt x="522097" y="93980"/>
                  </a:lnTo>
                  <a:lnTo>
                    <a:pt x="524763" y="96266"/>
                  </a:lnTo>
                  <a:lnTo>
                    <a:pt x="527431" y="98679"/>
                  </a:lnTo>
                  <a:lnTo>
                    <a:pt x="531368" y="98425"/>
                  </a:lnTo>
                  <a:lnTo>
                    <a:pt x="533781" y="95885"/>
                  </a:lnTo>
                  <a:lnTo>
                    <a:pt x="599821" y="21971"/>
                  </a:lnTo>
                  <a:lnTo>
                    <a:pt x="589974" y="19812"/>
                  </a:lnTo>
                  <a:close/>
                </a:path>
                <a:path w="600075" h="221615">
                  <a:moveTo>
                    <a:pt x="575824" y="29680"/>
                  </a:moveTo>
                  <a:lnTo>
                    <a:pt x="567376" y="39129"/>
                  </a:lnTo>
                  <a:lnTo>
                    <a:pt x="589395" y="32004"/>
                  </a:lnTo>
                  <a:lnTo>
                    <a:pt x="586486" y="32004"/>
                  </a:lnTo>
                  <a:lnTo>
                    <a:pt x="575824" y="29680"/>
                  </a:lnTo>
                  <a:close/>
                </a:path>
                <a:path w="600075" h="221615">
                  <a:moveTo>
                    <a:pt x="583057" y="21590"/>
                  </a:moveTo>
                  <a:lnTo>
                    <a:pt x="575824" y="29680"/>
                  </a:lnTo>
                  <a:lnTo>
                    <a:pt x="586486" y="32004"/>
                  </a:lnTo>
                  <a:lnTo>
                    <a:pt x="583057" y="21590"/>
                  </a:lnTo>
                  <a:close/>
                </a:path>
                <a:path w="600075" h="221615">
                  <a:moveTo>
                    <a:pt x="586431" y="21590"/>
                  </a:moveTo>
                  <a:lnTo>
                    <a:pt x="583057" y="21590"/>
                  </a:lnTo>
                  <a:lnTo>
                    <a:pt x="586486" y="32004"/>
                  </a:lnTo>
                  <a:lnTo>
                    <a:pt x="589395" y="32004"/>
                  </a:lnTo>
                  <a:lnTo>
                    <a:pt x="589788" y="31877"/>
                  </a:lnTo>
                  <a:lnTo>
                    <a:pt x="586431" y="21590"/>
                  </a:lnTo>
                  <a:close/>
                </a:path>
                <a:path w="600075" h="221615">
                  <a:moveTo>
                    <a:pt x="585851" y="19812"/>
                  </a:moveTo>
                  <a:lnTo>
                    <a:pt x="563596" y="27014"/>
                  </a:lnTo>
                  <a:lnTo>
                    <a:pt x="575824" y="29680"/>
                  </a:lnTo>
                  <a:lnTo>
                    <a:pt x="583057" y="21590"/>
                  </a:lnTo>
                  <a:lnTo>
                    <a:pt x="586431" y="21590"/>
                  </a:lnTo>
                  <a:lnTo>
                    <a:pt x="585851" y="19812"/>
                  </a:lnTo>
                  <a:close/>
                </a:path>
                <a:path w="600075" h="221615">
                  <a:moveTo>
                    <a:pt x="499618" y="0"/>
                  </a:moveTo>
                  <a:lnTo>
                    <a:pt x="496188" y="2286"/>
                  </a:lnTo>
                  <a:lnTo>
                    <a:pt x="495427" y="5588"/>
                  </a:lnTo>
                  <a:lnTo>
                    <a:pt x="494665" y="9017"/>
                  </a:lnTo>
                  <a:lnTo>
                    <a:pt x="496824" y="12446"/>
                  </a:lnTo>
                  <a:lnTo>
                    <a:pt x="563596" y="27014"/>
                  </a:lnTo>
                  <a:lnTo>
                    <a:pt x="585851" y="19812"/>
                  </a:lnTo>
                  <a:lnTo>
                    <a:pt x="589974" y="19812"/>
                  </a:lnTo>
                  <a:lnTo>
                    <a:pt x="499618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95400" y="2819400"/>
              <a:ext cx="381000" cy="304800"/>
            </a:xfrm>
            <a:custGeom>
              <a:avLst/>
              <a:gdLst/>
              <a:ahLst/>
              <a:cxnLst/>
              <a:rect l="l" t="t" r="r" b="b"/>
              <a:pathLst>
                <a:path w="381000" h="304800">
                  <a:moveTo>
                    <a:pt x="0" y="304800"/>
                  </a:moveTo>
                  <a:lnTo>
                    <a:pt x="38100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5400" y="4655820"/>
              <a:ext cx="674370" cy="982980"/>
            </a:xfrm>
            <a:custGeom>
              <a:avLst/>
              <a:gdLst/>
              <a:ahLst/>
              <a:cxnLst/>
              <a:rect l="l" t="t" r="r" b="b"/>
              <a:pathLst>
                <a:path w="674369" h="982979">
                  <a:moveTo>
                    <a:pt x="0" y="982395"/>
                  </a:moveTo>
                  <a:lnTo>
                    <a:pt x="674116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99754" y="2492501"/>
              <a:ext cx="368935" cy="2537460"/>
            </a:xfrm>
            <a:custGeom>
              <a:avLst/>
              <a:gdLst/>
              <a:ahLst/>
              <a:cxnLst/>
              <a:rect l="l" t="t" r="r" b="b"/>
              <a:pathLst>
                <a:path w="368934" h="2537460">
                  <a:moveTo>
                    <a:pt x="368807" y="0"/>
                  </a:moveTo>
                  <a:lnTo>
                    <a:pt x="0" y="0"/>
                  </a:lnTo>
                  <a:lnTo>
                    <a:pt x="0" y="2537460"/>
                  </a:lnTo>
                  <a:lnTo>
                    <a:pt x="368807" y="2537460"/>
                  </a:lnTo>
                  <a:lnTo>
                    <a:pt x="3688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99754" y="2492501"/>
              <a:ext cx="368935" cy="2537460"/>
            </a:xfrm>
            <a:custGeom>
              <a:avLst/>
              <a:gdLst/>
              <a:ahLst/>
              <a:cxnLst/>
              <a:rect l="l" t="t" r="r" b="b"/>
              <a:pathLst>
                <a:path w="368934" h="2537460">
                  <a:moveTo>
                    <a:pt x="0" y="2537460"/>
                  </a:moveTo>
                  <a:lnTo>
                    <a:pt x="368807" y="2537460"/>
                  </a:lnTo>
                  <a:lnTo>
                    <a:pt x="368807" y="0"/>
                  </a:lnTo>
                  <a:lnTo>
                    <a:pt x="0" y="0"/>
                  </a:lnTo>
                  <a:lnTo>
                    <a:pt x="0" y="253746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99725" y="3851021"/>
            <a:ext cx="276999" cy="2537460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vert270" wrap="square" lIns="0" tIns="37465" rIns="0" bIns="0" rtlCol="0">
            <a:spAutoFit/>
          </a:bodyPr>
          <a:lstStyle/>
          <a:p>
            <a:pPr marL="90805">
              <a:spcBef>
                <a:spcPts val="295"/>
              </a:spcBef>
            </a:pPr>
            <a:r>
              <a:rPr spc="-5" dirty="0">
                <a:latin typeface="Times New Roman"/>
                <a:cs typeface="Times New Roman"/>
              </a:rPr>
              <a:t>From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popliteal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artery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234499" y="3320671"/>
            <a:ext cx="269304" cy="230568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pc="-5" dirty="0">
                <a:latin typeface="Times New Roman"/>
                <a:cs typeface="Times New Roman"/>
              </a:rPr>
              <a:t>From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the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popliteal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artery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866563" y="3517139"/>
            <a:ext cx="381000" cy="1398905"/>
          </a:xfrm>
          <a:custGeom>
            <a:avLst/>
            <a:gdLst/>
            <a:ahLst/>
            <a:cxnLst/>
            <a:rect l="l" t="t" r="r" b="b"/>
            <a:pathLst>
              <a:path w="381000" h="1398904">
                <a:moveTo>
                  <a:pt x="304800" y="46482"/>
                </a:moveTo>
                <a:lnTo>
                  <a:pt x="36017" y="45085"/>
                </a:lnTo>
                <a:lnTo>
                  <a:pt x="36233" y="44958"/>
                </a:lnTo>
                <a:lnTo>
                  <a:pt x="95250" y="10922"/>
                </a:lnTo>
                <a:lnTo>
                  <a:pt x="96266" y="7112"/>
                </a:lnTo>
                <a:lnTo>
                  <a:pt x="92710" y="1016"/>
                </a:lnTo>
                <a:lnTo>
                  <a:pt x="88900" y="0"/>
                </a:lnTo>
                <a:lnTo>
                  <a:pt x="85852" y="1651"/>
                </a:lnTo>
                <a:lnTo>
                  <a:pt x="0" y="51181"/>
                </a:lnTo>
                <a:lnTo>
                  <a:pt x="88392" y="103378"/>
                </a:lnTo>
                <a:lnTo>
                  <a:pt x="36144" y="57785"/>
                </a:lnTo>
                <a:lnTo>
                  <a:pt x="304800" y="59182"/>
                </a:lnTo>
                <a:lnTo>
                  <a:pt x="304800" y="46482"/>
                </a:lnTo>
                <a:close/>
              </a:path>
              <a:path w="381000" h="1398904">
                <a:moveTo>
                  <a:pt x="381000" y="1341755"/>
                </a:moveTo>
                <a:lnTo>
                  <a:pt x="36182" y="1340332"/>
                </a:lnTo>
                <a:lnTo>
                  <a:pt x="36347" y="1340231"/>
                </a:lnTo>
                <a:lnTo>
                  <a:pt x="95123" y="1306195"/>
                </a:lnTo>
                <a:lnTo>
                  <a:pt x="96266" y="1302385"/>
                </a:lnTo>
                <a:lnTo>
                  <a:pt x="92710" y="1296289"/>
                </a:lnTo>
                <a:lnTo>
                  <a:pt x="88773" y="1295273"/>
                </a:lnTo>
                <a:lnTo>
                  <a:pt x="0" y="1346581"/>
                </a:lnTo>
                <a:lnTo>
                  <a:pt x="88392" y="1398651"/>
                </a:lnTo>
                <a:lnTo>
                  <a:pt x="92329" y="1397635"/>
                </a:lnTo>
                <a:lnTo>
                  <a:pt x="95885" y="1391539"/>
                </a:lnTo>
                <a:lnTo>
                  <a:pt x="94869" y="1387729"/>
                </a:lnTo>
                <a:lnTo>
                  <a:pt x="35953" y="1353032"/>
                </a:lnTo>
                <a:lnTo>
                  <a:pt x="381000" y="1354455"/>
                </a:lnTo>
                <a:lnTo>
                  <a:pt x="381000" y="1341755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016678" y="4607596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204" dirty="0">
                <a:latin typeface="Trebuchet MS"/>
                <a:cs typeface="Trebuchet MS"/>
              </a:rPr>
              <a:t>shatarat</a:t>
            </a:r>
            <a:endParaRPr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56000" y="609600"/>
            <a:ext cx="59690" cy="6859270"/>
            <a:chOff x="47244" y="0"/>
            <a:chExt cx="59690" cy="6859270"/>
          </a:xfrm>
        </p:grpSpPr>
        <p:sp>
          <p:nvSpPr>
            <p:cNvPr id="3" name="object 3"/>
            <p:cNvSpPr/>
            <p:nvPr/>
          </p:nvSpPr>
          <p:spPr>
            <a:xfrm>
              <a:off x="89153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347956" y="60960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19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764787" y="693419"/>
            <a:ext cx="8449310" cy="6179820"/>
            <a:chOff x="256031" y="83819"/>
            <a:chExt cx="8449310" cy="6179820"/>
          </a:xfrm>
        </p:grpSpPr>
        <p:sp>
          <p:nvSpPr>
            <p:cNvPr id="9" name="object 9"/>
            <p:cNvSpPr/>
            <p:nvPr/>
          </p:nvSpPr>
          <p:spPr>
            <a:xfrm>
              <a:off x="8156448" y="5714999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44" y="4419"/>
                  </a:lnTo>
                  <a:lnTo>
                    <a:pt x="178561" y="17157"/>
                  </a:lnTo>
                  <a:lnTo>
                    <a:pt x="135890" y="37452"/>
                  </a:lnTo>
                  <a:lnTo>
                    <a:pt x="97535" y="64515"/>
                  </a:lnTo>
                  <a:lnTo>
                    <a:pt x="64516" y="97574"/>
                  </a:lnTo>
                  <a:lnTo>
                    <a:pt x="37465" y="135864"/>
                  </a:lnTo>
                  <a:lnTo>
                    <a:pt x="17145" y="178600"/>
                  </a:lnTo>
                  <a:lnTo>
                    <a:pt x="4445" y="225005"/>
                  </a:lnTo>
                  <a:lnTo>
                    <a:pt x="0" y="274319"/>
                  </a:lnTo>
                  <a:lnTo>
                    <a:pt x="4445" y="323634"/>
                  </a:lnTo>
                  <a:lnTo>
                    <a:pt x="17145" y="370039"/>
                  </a:lnTo>
                  <a:lnTo>
                    <a:pt x="37465" y="412775"/>
                  </a:lnTo>
                  <a:lnTo>
                    <a:pt x="64516" y="451053"/>
                  </a:lnTo>
                  <a:lnTo>
                    <a:pt x="97535" y="484123"/>
                  </a:lnTo>
                  <a:lnTo>
                    <a:pt x="135890" y="511187"/>
                  </a:lnTo>
                  <a:lnTo>
                    <a:pt x="178561" y="531482"/>
                  </a:lnTo>
                  <a:lnTo>
                    <a:pt x="225044" y="544220"/>
                  </a:lnTo>
                  <a:lnTo>
                    <a:pt x="274320" y="548640"/>
                  </a:lnTo>
                  <a:lnTo>
                    <a:pt x="323596" y="544220"/>
                  </a:lnTo>
                  <a:lnTo>
                    <a:pt x="370077" y="531482"/>
                  </a:lnTo>
                  <a:lnTo>
                    <a:pt x="412750" y="511187"/>
                  </a:lnTo>
                  <a:lnTo>
                    <a:pt x="451103" y="484123"/>
                  </a:lnTo>
                  <a:lnTo>
                    <a:pt x="484124" y="451053"/>
                  </a:lnTo>
                  <a:lnTo>
                    <a:pt x="511175" y="412775"/>
                  </a:lnTo>
                  <a:lnTo>
                    <a:pt x="531495" y="370039"/>
                  </a:lnTo>
                  <a:lnTo>
                    <a:pt x="544195" y="323634"/>
                  </a:lnTo>
                  <a:lnTo>
                    <a:pt x="548640" y="274319"/>
                  </a:lnTo>
                  <a:lnTo>
                    <a:pt x="544195" y="225005"/>
                  </a:lnTo>
                  <a:lnTo>
                    <a:pt x="531495" y="178600"/>
                  </a:lnTo>
                  <a:lnTo>
                    <a:pt x="511175" y="135864"/>
                  </a:lnTo>
                  <a:lnTo>
                    <a:pt x="484124" y="97574"/>
                  </a:lnTo>
                  <a:lnTo>
                    <a:pt x="451103" y="64515"/>
                  </a:lnTo>
                  <a:lnTo>
                    <a:pt x="412750" y="37452"/>
                  </a:lnTo>
                  <a:lnTo>
                    <a:pt x="370077" y="17157"/>
                  </a:lnTo>
                  <a:lnTo>
                    <a:pt x="323596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6031" y="83819"/>
              <a:ext cx="5090160" cy="28254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1599" y="1112628"/>
              <a:ext cx="3215471" cy="5150794"/>
            </a:xfrm>
            <a:prstGeom prst="rect">
              <a:avLst/>
            </a:prstGeom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65600" y="1524000"/>
            <a:ext cx="8001000" cy="6172200"/>
            <a:chOff x="450850" y="641502"/>
            <a:chExt cx="7216775" cy="56692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8270" y="641502"/>
              <a:ext cx="3988974" cy="566893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57200" y="1737994"/>
              <a:ext cx="3386454" cy="1780539"/>
            </a:xfrm>
            <a:custGeom>
              <a:avLst/>
              <a:gdLst/>
              <a:ahLst/>
              <a:cxnLst/>
              <a:rect l="l" t="t" r="r" b="b"/>
              <a:pathLst>
                <a:path w="3386454" h="1780539">
                  <a:moveTo>
                    <a:pt x="3133598" y="0"/>
                  </a:moveTo>
                  <a:lnTo>
                    <a:pt x="0" y="892301"/>
                  </a:lnTo>
                  <a:lnTo>
                    <a:pt x="252882" y="1780285"/>
                  </a:lnTo>
                  <a:lnTo>
                    <a:pt x="3386454" y="887983"/>
                  </a:lnTo>
                  <a:lnTo>
                    <a:pt x="31335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1737994"/>
              <a:ext cx="3386454" cy="1780539"/>
            </a:xfrm>
            <a:custGeom>
              <a:avLst/>
              <a:gdLst/>
              <a:ahLst/>
              <a:cxnLst/>
              <a:rect l="l" t="t" r="r" b="b"/>
              <a:pathLst>
                <a:path w="3386454" h="1780539">
                  <a:moveTo>
                    <a:pt x="0" y="892301"/>
                  </a:moveTo>
                  <a:lnTo>
                    <a:pt x="3133598" y="0"/>
                  </a:lnTo>
                  <a:lnTo>
                    <a:pt x="3386454" y="887983"/>
                  </a:lnTo>
                  <a:lnTo>
                    <a:pt x="252882" y="1780285"/>
                  </a:lnTo>
                  <a:lnTo>
                    <a:pt x="0" y="892301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35951" y="2442591"/>
              <a:ext cx="332105" cy="165735"/>
            </a:xfrm>
            <a:custGeom>
              <a:avLst/>
              <a:gdLst/>
              <a:ahLst/>
              <a:cxnLst/>
              <a:rect l="l" t="t" r="r" b="b"/>
              <a:pathLst>
                <a:path w="332105" h="165735">
                  <a:moveTo>
                    <a:pt x="59954" y="60833"/>
                  </a:moveTo>
                  <a:lnTo>
                    <a:pt x="43065" y="60833"/>
                  </a:lnTo>
                  <a:lnTo>
                    <a:pt x="72783" y="165481"/>
                  </a:lnTo>
                  <a:lnTo>
                    <a:pt x="88531" y="161036"/>
                  </a:lnTo>
                  <a:lnTo>
                    <a:pt x="59954" y="60833"/>
                  </a:lnTo>
                  <a:close/>
                </a:path>
                <a:path w="332105" h="165735">
                  <a:moveTo>
                    <a:pt x="93992" y="31242"/>
                  </a:moveTo>
                  <a:lnTo>
                    <a:pt x="0" y="58038"/>
                  </a:lnTo>
                  <a:lnTo>
                    <a:pt x="3975" y="72009"/>
                  </a:lnTo>
                  <a:lnTo>
                    <a:pt x="43065" y="60833"/>
                  </a:lnTo>
                  <a:lnTo>
                    <a:pt x="59954" y="60833"/>
                  </a:lnTo>
                  <a:lnTo>
                    <a:pt x="58686" y="56387"/>
                  </a:lnTo>
                  <a:lnTo>
                    <a:pt x="97929" y="45212"/>
                  </a:lnTo>
                  <a:lnTo>
                    <a:pt x="93992" y="31242"/>
                  </a:lnTo>
                  <a:close/>
                </a:path>
                <a:path w="332105" h="165735">
                  <a:moveTo>
                    <a:pt x="143036" y="51337"/>
                  </a:moveTo>
                  <a:lnTo>
                    <a:pt x="109105" y="73151"/>
                  </a:lnTo>
                  <a:lnTo>
                    <a:pt x="104803" y="89900"/>
                  </a:lnTo>
                  <a:lnTo>
                    <a:pt x="105265" y="99530"/>
                  </a:lnTo>
                  <a:lnTo>
                    <a:pt x="121134" y="134342"/>
                  </a:lnTo>
                  <a:lnTo>
                    <a:pt x="143205" y="144383"/>
                  </a:lnTo>
                  <a:lnTo>
                    <a:pt x="151777" y="144301"/>
                  </a:lnTo>
                  <a:lnTo>
                    <a:pt x="179585" y="132461"/>
                  </a:lnTo>
                  <a:lnTo>
                    <a:pt x="150507" y="132461"/>
                  </a:lnTo>
                  <a:lnTo>
                    <a:pt x="143776" y="131699"/>
                  </a:lnTo>
                  <a:lnTo>
                    <a:pt x="137553" y="128016"/>
                  </a:lnTo>
                  <a:lnTo>
                    <a:pt x="131330" y="124460"/>
                  </a:lnTo>
                  <a:lnTo>
                    <a:pt x="126631" y="117983"/>
                  </a:lnTo>
                  <a:lnTo>
                    <a:pt x="123329" y="108712"/>
                  </a:lnTo>
                  <a:lnTo>
                    <a:pt x="166086" y="96520"/>
                  </a:lnTo>
                  <a:lnTo>
                    <a:pt x="120789" y="96520"/>
                  </a:lnTo>
                  <a:lnTo>
                    <a:pt x="119138" y="88773"/>
                  </a:lnTo>
                  <a:lnTo>
                    <a:pt x="119900" y="82169"/>
                  </a:lnTo>
                  <a:lnTo>
                    <a:pt x="123202" y="76326"/>
                  </a:lnTo>
                  <a:lnTo>
                    <a:pt x="126504" y="70612"/>
                  </a:lnTo>
                  <a:lnTo>
                    <a:pt x="131457" y="66801"/>
                  </a:lnTo>
                  <a:lnTo>
                    <a:pt x="138188" y="64897"/>
                  </a:lnTo>
                  <a:lnTo>
                    <a:pt x="145554" y="62737"/>
                  </a:lnTo>
                  <a:lnTo>
                    <a:pt x="173536" y="62737"/>
                  </a:lnTo>
                  <a:lnTo>
                    <a:pt x="172696" y="61733"/>
                  </a:lnTo>
                  <a:lnTo>
                    <a:pt x="166128" y="56642"/>
                  </a:lnTo>
                  <a:lnTo>
                    <a:pt x="158796" y="53191"/>
                  </a:lnTo>
                  <a:lnTo>
                    <a:pt x="151095" y="51419"/>
                  </a:lnTo>
                  <a:lnTo>
                    <a:pt x="143036" y="51337"/>
                  </a:lnTo>
                  <a:close/>
                </a:path>
                <a:path w="332105" h="165735">
                  <a:moveTo>
                    <a:pt x="190766" y="104012"/>
                  </a:moveTo>
                  <a:lnTo>
                    <a:pt x="175272" y="106425"/>
                  </a:lnTo>
                  <a:lnTo>
                    <a:pt x="174764" y="113157"/>
                  </a:lnTo>
                  <a:lnTo>
                    <a:pt x="173113" y="118491"/>
                  </a:lnTo>
                  <a:lnTo>
                    <a:pt x="167144" y="126237"/>
                  </a:lnTo>
                  <a:lnTo>
                    <a:pt x="162953" y="128905"/>
                  </a:lnTo>
                  <a:lnTo>
                    <a:pt x="150507" y="132461"/>
                  </a:lnTo>
                  <a:lnTo>
                    <a:pt x="179585" y="132461"/>
                  </a:lnTo>
                  <a:lnTo>
                    <a:pt x="183527" y="128143"/>
                  </a:lnTo>
                  <a:lnTo>
                    <a:pt x="188480" y="121538"/>
                  </a:lnTo>
                  <a:lnTo>
                    <a:pt x="191020" y="113411"/>
                  </a:lnTo>
                  <a:lnTo>
                    <a:pt x="190766" y="104012"/>
                  </a:lnTo>
                  <a:close/>
                </a:path>
                <a:path w="332105" h="165735">
                  <a:moveTo>
                    <a:pt x="173536" y="62737"/>
                  </a:moveTo>
                  <a:lnTo>
                    <a:pt x="145554" y="62737"/>
                  </a:lnTo>
                  <a:lnTo>
                    <a:pt x="152412" y="63881"/>
                  </a:lnTo>
                  <a:lnTo>
                    <a:pt x="158635" y="68072"/>
                  </a:lnTo>
                  <a:lnTo>
                    <a:pt x="162699" y="70866"/>
                  </a:lnTo>
                  <a:lnTo>
                    <a:pt x="166001" y="75819"/>
                  </a:lnTo>
                  <a:lnTo>
                    <a:pt x="168668" y="82804"/>
                  </a:lnTo>
                  <a:lnTo>
                    <a:pt x="120789" y="96520"/>
                  </a:lnTo>
                  <a:lnTo>
                    <a:pt x="166086" y="96520"/>
                  </a:lnTo>
                  <a:lnTo>
                    <a:pt x="187464" y="90424"/>
                  </a:lnTo>
                  <a:lnTo>
                    <a:pt x="186575" y="87375"/>
                  </a:lnTo>
                  <a:lnTo>
                    <a:pt x="186448" y="86487"/>
                  </a:lnTo>
                  <a:lnTo>
                    <a:pt x="182880" y="76680"/>
                  </a:lnTo>
                  <a:lnTo>
                    <a:pt x="178288" y="68421"/>
                  </a:lnTo>
                  <a:lnTo>
                    <a:pt x="173536" y="62737"/>
                  </a:lnTo>
                  <a:close/>
                </a:path>
                <a:path w="332105" h="165735">
                  <a:moveTo>
                    <a:pt x="266331" y="36830"/>
                  </a:moveTo>
                  <a:lnTo>
                    <a:pt x="236613" y="36830"/>
                  </a:lnTo>
                  <a:lnTo>
                    <a:pt x="242582" y="36957"/>
                  </a:lnTo>
                  <a:lnTo>
                    <a:pt x="247281" y="39243"/>
                  </a:lnTo>
                  <a:lnTo>
                    <a:pt x="250710" y="40767"/>
                  </a:lnTo>
                  <a:lnTo>
                    <a:pt x="253250" y="44576"/>
                  </a:lnTo>
                  <a:lnTo>
                    <a:pt x="255028" y="50546"/>
                  </a:lnTo>
                  <a:lnTo>
                    <a:pt x="255155" y="51054"/>
                  </a:lnTo>
                  <a:lnTo>
                    <a:pt x="255536" y="52324"/>
                  </a:lnTo>
                  <a:lnTo>
                    <a:pt x="225945" y="69087"/>
                  </a:lnTo>
                  <a:lnTo>
                    <a:pt x="221754" y="71120"/>
                  </a:lnTo>
                  <a:lnTo>
                    <a:pt x="203974" y="94996"/>
                  </a:lnTo>
                  <a:lnTo>
                    <a:pt x="204101" y="99060"/>
                  </a:lnTo>
                  <a:lnTo>
                    <a:pt x="232168" y="122174"/>
                  </a:lnTo>
                  <a:lnTo>
                    <a:pt x="247408" y="117856"/>
                  </a:lnTo>
                  <a:lnTo>
                    <a:pt x="252488" y="115443"/>
                  </a:lnTo>
                  <a:lnTo>
                    <a:pt x="256933" y="112013"/>
                  </a:lnTo>
                  <a:lnTo>
                    <a:pt x="261378" y="108712"/>
                  </a:lnTo>
                  <a:lnTo>
                    <a:pt x="236232" y="108712"/>
                  </a:lnTo>
                  <a:lnTo>
                    <a:pt x="231533" y="108585"/>
                  </a:lnTo>
                  <a:lnTo>
                    <a:pt x="227850" y="106934"/>
                  </a:lnTo>
                  <a:lnTo>
                    <a:pt x="224167" y="105156"/>
                  </a:lnTo>
                  <a:lnTo>
                    <a:pt x="221754" y="102362"/>
                  </a:lnTo>
                  <a:lnTo>
                    <a:pt x="220700" y="98298"/>
                  </a:lnTo>
                  <a:lnTo>
                    <a:pt x="219976" y="95885"/>
                  </a:lnTo>
                  <a:lnTo>
                    <a:pt x="219976" y="93345"/>
                  </a:lnTo>
                  <a:lnTo>
                    <a:pt x="221500" y="88519"/>
                  </a:lnTo>
                  <a:lnTo>
                    <a:pt x="223024" y="86360"/>
                  </a:lnTo>
                  <a:lnTo>
                    <a:pt x="227342" y="82804"/>
                  </a:lnTo>
                  <a:lnTo>
                    <a:pt x="231279" y="80645"/>
                  </a:lnTo>
                  <a:lnTo>
                    <a:pt x="236994" y="78105"/>
                  </a:lnTo>
                  <a:lnTo>
                    <a:pt x="244092" y="74769"/>
                  </a:lnTo>
                  <a:lnTo>
                    <a:pt x="250155" y="71612"/>
                  </a:lnTo>
                  <a:lnTo>
                    <a:pt x="255193" y="68621"/>
                  </a:lnTo>
                  <a:lnTo>
                    <a:pt x="259219" y="65786"/>
                  </a:lnTo>
                  <a:lnTo>
                    <a:pt x="275143" y="65786"/>
                  </a:lnTo>
                  <a:lnTo>
                    <a:pt x="270360" y="49149"/>
                  </a:lnTo>
                  <a:lnTo>
                    <a:pt x="268574" y="42672"/>
                  </a:lnTo>
                  <a:lnTo>
                    <a:pt x="267093" y="38354"/>
                  </a:lnTo>
                  <a:lnTo>
                    <a:pt x="266331" y="36830"/>
                  </a:lnTo>
                  <a:close/>
                </a:path>
                <a:path w="332105" h="165735">
                  <a:moveTo>
                    <a:pt x="275143" y="65786"/>
                  </a:moveTo>
                  <a:lnTo>
                    <a:pt x="259219" y="65786"/>
                  </a:lnTo>
                  <a:lnTo>
                    <a:pt x="262521" y="77470"/>
                  </a:lnTo>
                  <a:lnTo>
                    <a:pt x="263156" y="82550"/>
                  </a:lnTo>
                  <a:lnTo>
                    <a:pt x="262441" y="86868"/>
                  </a:lnTo>
                  <a:lnTo>
                    <a:pt x="261759" y="91186"/>
                  </a:lnTo>
                  <a:lnTo>
                    <a:pt x="259473" y="95504"/>
                  </a:lnTo>
                  <a:lnTo>
                    <a:pt x="252107" y="102870"/>
                  </a:lnTo>
                  <a:lnTo>
                    <a:pt x="247535" y="105537"/>
                  </a:lnTo>
                  <a:lnTo>
                    <a:pt x="241947" y="107061"/>
                  </a:lnTo>
                  <a:lnTo>
                    <a:pt x="236232" y="108712"/>
                  </a:lnTo>
                  <a:lnTo>
                    <a:pt x="261378" y="108712"/>
                  </a:lnTo>
                  <a:lnTo>
                    <a:pt x="265569" y="104012"/>
                  </a:lnTo>
                  <a:lnTo>
                    <a:pt x="269760" y="97917"/>
                  </a:lnTo>
                  <a:lnTo>
                    <a:pt x="286159" y="97917"/>
                  </a:lnTo>
                  <a:lnTo>
                    <a:pt x="278531" y="77470"/>
                  </a:lnTo>
                  <a:lnTo>
                    <a:pt x="275143" y="65786"/>
                  </a:lnTo>
                  <a:close/>
                </a:path>
                <a:path w="332105" h="165735">
                  <a:moveTo>
                    <a:pt x="286159" y="97917"/>
                  </a:moveTo>
                  <a:lnTo>
                    <a:pt x="269760" y="97917"/>
                  </a:lnTo>
                  <a:lnTo>
                    <a:pt x="271284" y="101854"/>
                  </a:lnTo>
                  <a:lnTo>
                    <a:pt x="273316" y="105156"/>
                  </a:lnTo>
                  <a:lnTo>
                    <a:pt x="275602" y="107696"/>
                  </a:lnTo>
                  <a:lnTo>
                    <a:pt x="290842" y="103378"/>
                  </a:lnTo>
                  <a:lnTo>
                    <a:pt x="288048" y="100584"/>
                  </a:lnTo>
                  <a:lnTo>
                    <a:pt x="286159" y="97917"/>
                  </a:lnTo>
                  <a:close/>
                </a:path>
                <a:path w="332105" h="165735">
                  <a:moveTo>
                    <a:pt x="297446" y="8636"/>
                  </a:moveTo>
                  <a:lnTo>
                    <a:pt x="284365" y="12319"/>
                  </a:lnTo>
                  <a:lnTo>
                    <a:pt x="308876" y="98298"/>
                  </a:lnTo>
                  <a:lnTo>
                    <a:pt x="323354" y="94107"/>
                  </a:lnTo>
                  <a:lnTo>
                    <a:pt x="310654" y="49149"/>
                  </a:lnTo>
                  <a:lnTo>
                    <a:pt x="308876" y="42925"/>
                  </a:lnTo>
                  <a:lnTo>
                    <a:pt x="308114" y="37084"/>
                  </a:lnTo>
                  <a:lnTo>
                    <a:pt x="311579" y="21589"/>
                  </a:lnTo>
                  <a:lnTo>
                    <a:pt x="301256" y="21589"/>
                  </a:lnTo>
                  <a:lnTo>
                    <a:pt x="297446" y="8636"/>
                  </a:lnTo>
                  <a:close/>
                </a:path>
                <a:path w="332105" h="165735">
                  <a:moveTo>
                    <a:pt x="241566" y="23368"/>
                  </a:moveTo>
                  <a:lnTo>
                    <a:pt x="204355" y="38481"/>
                  </a:lnTo>
                  <a:lnTo>
                    <a:pt x="199021" y="47244"/>
                  </a:lnTo>
                  <a:lnTo>
                    <a:pt x="197116" y="51816"/>
                  </a:lnTo>
                  <a:lnTo>
                    <a:pt x="196354" y="57276"/>
                  </a:lnTo>
                  <a:lnTo>
                    <a:pt x="196735" y="63754"/>
                  </a:lnTo>
                  <a:lnTo>
                    <a:pt x="211594" y="61722"/>
                  </a:lnTo>
                  <a:lnTo>
                    <a:pt x="211340" y="55118"/>
                  </a:lnTo>
                  <a:lnTo>
                    <a:pt x="212610" y="50164"/>
                  </a:lnTo>
                  <a:lnTo>
                    <a:pt x="217690" y="43561"/>
                  </a:lnTo>
                  <a:lnTo>
                    <a:pt x="222516" y="40894"/>
                  </a:lnTo>
                  <a:lnTo>
                    <a:pt x="229247" y="38988"/>
                  </a:lnTo>
                  <a:lnTo>
                    <a:pt x="236613" y="36830"/>
                  </a:lnTo>
                  <a:lnTo>
                    <a:pt x="266331" y="36830"/>
                  </a:lnTo>
                  <a:lnTo>
                    <a:pt x="265950" y="36068"/>
                  </a:lnTo>
                  <a:lnTo>
                    <a:pt x="246646" y="23875"/>
                  </a:lnTo>
                  <a:lnTo>
                    <a:pt x="241566" y="23368"/>
                  </a:lnTo>
                  <a:close/>
                </a:path>
                <a:path w="332105" h="165735">
                  <a:moveTo>
                    <a:pt x="320433" y="0"/>
                  </a:moveTo>
                  <a:lnTo>
                    <a:pt x="312178" y="2412"/>
                  </a:lnTo>
                  <a:lnTo>
                    <a:pt x="309257" y="4191"/>
                  </a:lnTo>
                  <a:lnTo>
                    <a:pt x="307098" y="6985"/>
                  </a:lnTo>
                  <a:lnTo>
                    <a:pt x="304812" y="9651"/>
                  </a:lnTo>
                  <a:lnTo>
                    <a:pt x="302780" y="14605"/>
                  </a:lnTo>
                  <a:lnTo>
                    <a:pt x="301256" y="21589"/>
                  </a:lnTo>
                  <a:lnTo>
                    <a:pt x="311579" y="21589"/>
                  </a:lnTo>
                  <a:lnTo>
                    <a:pt x="313321" y="19304"/>
                  </a:lnTo>
                  <a:lnTo>
                    <a:pt x="315988" y="17525"/>
                  </a:lnTo>
                  <a:lnTo>
                    <a:pt x="322719" y="15621"/>
                  </a:lnTo>
                  <a:lnTo>
                    <a:pt x="330807" y="15621"/>
                  </a:lnTo>
                  <a:lnTo>
                    <a:pt x="331863" y="1778"/>
                  </a:lnTo>
                  <a:lnTo>
                    <a:pt x="325894" y="126"/>
                  </a:lnTo>
                  <a:lnTo>
                    <a:pt x="320433" y="0"/>
                  </a:lnTo>
                  <a:close/>
                </a:path>
                <a:path w="332105" h="165735">
                  <a:moveTo>
                    <a:pt x="330807" y="15621"/>
                  </a:moveTo>
                  <a:lnTo>
                    <a:pt x="326529" y="15621"/>
                  </a:lnTo>
                  <a:lnTo>
                    <a:pt x="330720" y="16763"/>
                  </a:lnTo>
                  <a:lnTo>
                    <a:pt x="330807" y="1562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2933" y="2355723"/>
              <a:ext cx="130556" cy="1508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465577" y="2069591"/>
              <a:ext cx="408305" cy="201295"/>
            </a:xfrm>
            <a:custGeom>
              <a:avLst/>
              <a:gdLst/>
              <a:ahLst/>
              <a:cxnLst/>
              <a:rect l="l" t="t" r="r" b="b"/>
              <a:pathLst>
                <a:path w="408305" h="201294">
                  <a:moveTo>
                    <a:pt x="70022" y="115570"/>
                  </a:moveTo>
                  <a:lnTo>
                    <a:pt x="40386" y="115570"/>
                  </a:lnTo>
                  <a:lnTo>
                    <a:pt x="46355" y="115697"/>
                  </a:lnTo>
                  <a:lnTo>
                    <a:pt x="51054" y="117983"/>
                  </a:lnTo>
                  <a:lnTo>
                    <a:pt x="54483" y="119507"/>
                  </a:lnTo>
                  <a:lnTo>
                    <a:pt x="57023" y="123317"/>
                  </a:lnTo>
                  <a:lnTo>
                    <a:pt x="58801" y="129794"/>
                  </a:lnTo>
                  <a:lnTo>
                    <a:pt x="59182" y="131063"/>
                  </a:lnTo>
                  <a:lnTo>
                    <a:pt x="29591" y="147828"/>
                  </a:lnTo>
                  <a:lnTo>
                    <a:pt x="25527" y="149860"/>
                  </a:lnTo>
                  <a:lnTo>
                    <a:pt x="8572" y="169925"/>
                  </a:lnTo>
                  <a:lnTo>
                    <a:pt x="7620" y="173736"/>
                  </a:lnTo>
                  <a:lnTo>
                    <a:pt x="35941" y="200913"/>
                  </a:lnTo>
                  <a:lnTo>
                    <a:pt x="51054" y="196596"/>
                  </a:lnTo>
                  <a:lnTo>
                    <a:pt x="56134" y="194183"/>
                  </a:lnTo>
                  <a:lnTo>
                    <a:pt x="60579" y="190754"/>
                  </a:lnTo>
                  <a:lnTo>
                    <a:pt x="65024" y="187452"/>
                  </a:lnTo>
                  <a:lnTo>
                    <a:pt x="39878" y="187452"/>
                  </a:lnTo>
                  <a:lnTo>
                    <a:pt x="35306" y="187325"/>
                  </a:lnTo>
                  <a:lnTo>
                    <a:pt x="23749" y="174625"/>
                  </a:lnTo>
                  <a:lnTo>
                    <a:pt x="23749" y="172085"/>
                  </a:lnTo>
                  <a:lnTo>
                    <a:pt x="40767" y="156845"/>
                  </a:lnTo>
                  <a:lnTo>
                    <a:pt x="47865" y="153509"/>
                  </a:lnTo>
                  <a:lnTo>
                    <a:pt x="53927" y="150352"/>
                  </a:lnTo>
                  <a:lnTo>
                    <a:pt x="58965" y="147361"/>
                  </a:lnTo>
                  <a:lnTo>
                    <a:pt x="62992" y="144525"/>
                  </a:lnTo>
                  <a:lnTo>
                    <a:pt x="78921" y="144525"/>
                  </a:lnTo>
                  <a:lnTo>
                    <a:pt x="74168" y="128016"/>
                  </a:lnTo>
                  <a:lnTo>
                    <a:pt x="72223" y="121412"/>
                  </a:lnTo>
                  <a:lnTo>
                    <a:pt x="70866" y="117094"/>
                  </a:lnTo>
                  <a:lnTo>
                    <a:pt x="70022" y="115570"/>
                  </a:lnTo>
                  <a:close/>
                </a:path>
                <a:path w="408305" h="201294">
                  <a:moveTo>
                    <a:pt x="78921" y="144525"/>
                  </a:moveTo>
                  <a:lnTo>
                    <a:pt x="62992" y="144525"/>
                  </a:lnTo>
                  <a:lnTo>
                    <a:pt x="66294" y="156210"/>
                  </a:lnTo>
                  <a:lnTo>
                    <a:pt x="66929" y="161290"/>
                  </a:lnTo>
                  <a:lnTo>
                    <a:pt x="45593" y="185800"/>
                  </a:lnTo>
                  <a:lnTo>
                    <a:pt x="39878" y="187452"/>
                  </a:lnTo>
                  <a:lnTo>
                    <a:pt x="65024" y="187452"/>
                  </a:lnTo>
                  <a:lnTo>
                    <a:pt x="69342" y="182753"/>
                  </a:lnTo>
                  <a:lnTo>
                    <a:pt x="73406" y="176657"/>
                  </a:lnTo>
                  <a:lnTo>
                    <a:pt x="89820" y="176657"/>
                  </a:lnTo>
                  <a:lnTo>
                    <a:pt x="82285" y="156210"/>
                  </a:lnTo>
                  <a:lnTo>
                    <a:pt x="78921" y="144525"/>
                  </a:lnTo>
                  <a:close/>
                </a:path>
                <a:path w="408305" h="201294">
                  <a:moveTo>
                    <a:pt x="89820" y="176657"/>
                  </a:moveTo>
                  <a:lnTo>
                    <a:pt x="73406" y="176657"/>
                  </a:lnTo>
                  <a:lnTo>
                    <a:pt x="75057" y="180594"/>
                  </a:lnTo>
                  <a:lnTo>
                    <a:pt x="76962" y="183896"/>
                  </a:lnTo>
                  <a:lnTo>
                    <a:pt x="79375" y="186436"/>
                  </a:lnTo>
                  <a:lnTo>
                    <a:pt x="94615" y="182118"/>
                  </a:lnTo>
                  <a:lnTo>
                    <a:pt x="91821" y="179324"/>
                  </a:lnTo>
                  <a:lnTo>
                    <a:pt x="89820" y="176657"/>
                  </a:lnTo>
                  <a:close/>
                </a:path>
                <a:path w="408305" h="201294">
                  <a:moveTo>
                    <a:pt x="101219" y="87375"/>
                  </a:moveTo>
                  <a:lnTo>
                    <a:pt x="88138" y="91059"/>
                  </a:lnTo>
                  <a:lnTo>
                    <a:pt x="112522" y="177037"/>
                  </a:lnTo>
                  <a:lnTo>
                    <a:pt x="127127" y="172847"/>
                  </a:lnTo>
                  <a:lnTo>
                    <a:pt x="112522" y="121666"/>
                  </a:lnTo>
                  <a:lnTo>
                    <a:pt x="111760" y="115824"/>
                  </a:lnTo>
                  <a:lnTo>
                    <a:pt x="111887" y="110236"/>
                  </a:lnTo>
                  <a:lnTo>
                    <a:pt x="112014" y="106553"/>
                  </a:lnTo>
                  <a:lnTo>
                    <a:pt x="113030" y="103378"/>
                  </a:lnTo>
                  <a:lnTo>
                    <a:pt x="115352" y="100330"/>
                  </a:lnTo>
                  <a:lnTo>
                    <a:pt x="104902" y="100330"/>
                  </a:lnTo>
                  <a:lnTo>
                    <a:pt x="101219" y="87375"/>
                  </a:lnTo>
                  <a:close/>
                </a:path>
                <a:path w="408305" h="201294">
                  <a:moveTo>
                    <a:pt x="45212" y="102108"/>
                  </a:moveTo>
                  <a:lnTo>
                    <a:pt x="38989" y="102997"/>
                  </a:lnTo>
                  <a:lnTo>
                    <a:pt x="24257" y="107187"/>
                  </a:lnTo>
                  <a:lnTo>
                    <a:pt x="18161" y="109982"/>
                  </a:lnTo>
                  <a:lnTo>
                    <a:pt x="13081" y="113665"/>
                  </a:lnTo>
                  <a:lnTo>
                    <a:pt x="8001" y="117221"/>
                  </a:lnTo>
                  <a:lnTo>
                    <a:pt x="4572" y="121412"/>
                  </a:lnTo>
                  <a:lnTo>
                    <a:pt x="762" y="130556"/>
                  </a:lnTo>
                  <a:lnTo>
                    <a:pt x="0" y="136017"/>
                  </a:lnTo>
                  <a:lnTo>
                    <a:pt x="508" y="142494"/>
                  </a:lnTo>
                  <a:lnTo>
                    <a:pt x="15240" y="140462"/>
                  </a:lnTo>
                  <a:lnTo>
                    <a:pt x="15113" y="133858"/>
                  </a:lnTo>
                  <a:lnTo>
                    <a:pt x="16256" y="128905"/>
                  </a:lnTo>
                  <a:lnTo>
                    <a:pt x="18923" y="125603"/>
                  </a:lnTo>
                  <a:lnTo>
                    <a:pt x="21463" y="122300"/>
                  </a:lnTo>
                  <a:lnTo>
                    <a:pt x="26162" y="119634"/>
                  </a:lnTo>
                  <a:lnTo>
                    <a:pt x="33020" y="117729"/>
                  </a:lnTo>
                  <a:lnTo>
                    <a:pt x="40386" y="115570"/>
                  </a:lnTo>
                  <a:lnTo>
                    <a:pt x="70022" y="115570"/>
                  </a:lnTo>
                  <a:lnTo>
                    <a:pt x="50292" y="102616"/>
                  </a:lnTo>
                  <a:lnTo>
                    <a:pt x="45212" y="102108"/>
                  </a:lnTo>
                  <a:close/>
                </a:path>
                <a:path w="408305" h="201294">
                  <a:moveTo>
                    <a:pt x="124206" y="78740"/>
                  </a:moveTo>
                  <a:lnTo>
                    <a:pt x="119253" y="80137"/>
                  </a:lnTo>
                  <a:lnTo>
                    <a:pt x="115824" y="81153"/>
                  </a:lnTo>
                  <a:lnTo>
                    <a:pt x="113030" y="82931"/>
                  </a:lnTo>
                  <a:lnTo>
                    <a:pt x="110744" y="85725"/>
                  </a:lnTo>
                  <a:lnTo>
                    <a:pt x="108458" y="88392"/>
                  </a:lnTo>
                  <a:lnTo>
                    <a:pt x="106553" y="93345"/>
                  </a:lnTo>
                  <a:lnTo>
                    <a:pt x="104902" y="100330"/>
                  </a:lnTo>
                  <a:lnTo>
                    <a:pt x="115352" y="100330"/>
                  </a:lnTo>
                  <a:lnTo>
                    <a:pt x="117094" y="98044"/>
                  </a:lnTo>
                  <a:lnTo>
                    <a:pt x="119634" y="96266"/>
                  </a:lnTo>
                  <a:lnTo>
                    <a:pt x="126365" y="94361"/>
                  </a:lnTo>
                  <a:lnTo>
                    <a:pt x="134453" y="94361"/>
                  </a:lnTo>
                  <a:lnTo>
                    <a:pt x="135509" y="80518"/>
                  </a:lnTo>
                  <a:lnTo>
                    <a:pt x="129540" y="78867"/>
                  </a:lnTo>
                  <a:lnTo>
                    <a:pt x="124206" y="78740"/>
                  </a:lnTo>
                  <a:close/>
                </a:path>
                <a:path w="408305" h="201294">
                  <a:moveTo>
                    <a:pt x="134453" y="94361"/>
                  </a:moveTo>
                  <a:lnTo>
                    <a:pt x="130175" y="94361"/>
                  </a:lnTo>
                  <a:lnTo>
                    <a:pt x="134366" y="95504"/>
                  </a:lnTo>
                  <a:lnTo>
                    <a:pt x="134453" y="94361"/>
                  </a:lnTo>
                  <a:close/>
                </a:path>
                <a:path w="408305" h="201294">
                  <a:moveTo>
                    <a:pt x="165500" y="85725"/>
                  </a:moveTo>
                  <a:lnTo>
                    <a:pt x="149860" y="85725"/>
                  </a:lnTo>
                  <a:lnTo>
                    <a:pt x="163957" y="135128"/>
                  </a:lnTo>
                  <a:lnTo>
                    <a:pt x="166370" y="143891"/>
                  </a:lnTo>
                  <a:lnTo>
                    <a:pt x="181991" y="157480"/>
                  </a:lnTo>
                  <a:lnTo>
                    <a:pt x="186309" y="157225"/>
                  </a:lnTo>
                  <a:lnTo>
                    <a:pt x="194818" y="154812"/>
                  </a:lnTo>
                  <a:lnTo>
                    <a:pt x="198374" y="153288"/>
                  </a:lnTo>
                  <a:lnTo>
                    <a:pt x="202311" y="151257"/>
                  </a:lnTo>
                  <a:lnTo>
                    <a:pt x="197929" y="142112"/>
                  </a:lnTo>
                  <a:lnTo>
                    <a:pt x="186309" y="142112"/>
                  </a:lnTo>
                  <a:lnTo>
                    <a:pt x="184980" y="141716"/>
                  </a:lnTo>
                  <a:lnTo>
                    <a:pt x="178645" y="131675"/>
                  </a:lnTo>
                  <a:lnTo>
                    <a:pt x="165500" y="85725"/>
                  </a:lnTo>
                  <a:close/>
                </a:path>
                <a:path w="408305" h="201294">
                  <a:moveTo>
                    <a:pt x="196469" y="139065"/>
                  </a:moveTo>
                  <a:lnTo>
                    <a:pt x="193929" y="140081"/>
                  </a:lnTo>
                  <a:lnTo>
                    <a:pt x="191897" y="140970"/>
                  </a:lnTo>
                  <a:lnTo>
                    <a:pt x="190246" y="141350"/>
                  </a:lnTo>
                  <a:lnTo>
                    <a:pt x="188087" y="141986"/>
                  </a:lnTo>
                  <a:lnTo>
                    <a:pt x="186309" y="142112"/>
                  </a:lnTo>
                  <a:lnTo>
                    <a:pt x="197929" y="142112"/>
                  </a:lnTo>
                  <a:lnTo>
                    <a:pt x="196469" y="139065"/>
                  </a:lnTo>
                  <a:close/>
                </a:path>
                <a:path w="408305" h="201294">
                  <a:moveTo>
                    <a:pt x="232558" y="48670"/>
                  </a:moveTo>
                  <a:lnTo>
                    <a:pt x="198628" y="70485"/>
                  </a:lnTo>
                  <a:lnTo>
                    <a:pt x="194399" y="88773"/>
                  </a:lnTo>
                  <a:lnTo>
                    <a:pt x="194788" y="96863"/>
                  </a:lnTo>
                  <a:lnTo>
                    <a:pt x="210657" y="131675"/>
                  </a:lnTo>
                  <a:lnTo>
                    <a:pt x="232727" y="141716"/>
                  </a:lnTo>
                  <a:lnTo>
                    <a:pt x="241300" y="141634"/>
                  </a:lnTo>
                  <a:lnTo>
                    <a:pt x="269108" y="129794"/>
                  </a:lnTo>
                  <a:lnTo>
                    <a:pt x="240030" y="129794"/>
                  </a:lnTo>
                  <a:lnTo>
                    <a:pt x="233299" y="129032"/>
                  </a:lnTo>
                  <a:lnTo>
                    <a:pt x="227076" y="125349"/>
                  </a:lnTo>
                  <a:lnTo>
                    <a:pt x="220853" y="121793"/>
                  </a:lnTo>
                  <a:lnTo>
                    <a:pt x="216154" y="115316"/>
                  </a:lnTo>
                  <a:lnTo>
                    <a:pt x="212852" y="106045"/>
                  </a:lnTo>
                  <a:lnTo>
                    <a:pt x="255608" y="93853"/>
                  </a:lnTo>
                  <a:lnTo>
                    <a:pt x="210312" y="93853"/>
                  </a:lnTo>
                  <a:lnTo>
                    <a:pt x="208661" y="86233"/>
                  </a:lnTo>
                  <a:lnTo>
                    <a:pt x="209423" y="79502"/>
                  </a:lnTo>
                  <a:lnTo>
                    <a:pt x="212725" y="73660"/>
                  </a:lnTo>
                  <a:lnTo>
                    <a:pt x="216027" y="67945"/>
                  </a:lnTo>
                  <a:lnTo>
                    <a:pt x="220980" y="64135"/>
                  </a:lnTo>
                  <a:lnTo>
                    <a:pt x="227711" y="62230"/>
                  </a:lnTo>
                  <a:lnTo>
                    <a:pt x="235077" y="60071"/>
                  </a:lnTo>
                  <a:lnTo>
                    <a:pt x="263058" y="60071"/>
                  </a:lnTo>
                  <a:lnTo>
                    <a:pt x="262219" y="59066"/>
                  </a:lnTo>
                  <a:lnTo>
                    <a:pt x="255651" y="53975"/>
                  </a:lnTo>
                  <a:lnTo>
                    <a:pt x="248318" y="50524"/>
                  </a:lnTo>
                  <a:lnTo>
                    <a:pt x="240617" y="48752"/>
                  </a:lnTo>
                  <a:lnTo>
                    <a:pt x="232558" y="48670"/>
                  </a:lnTo>
                  <a:close/>
                </a:path>
                <a:path w="408305" h="201294">
                  <a:moveTo>
                    <a:pt x="280416" y="101346"/>
                  </a:moveTo>
                  <a:lnTo>
                    <a:pt x="264795" y="103759"/>
                  </a:lnTo>
                  <a:lnTo>
                    <a:pt x="264287" y="110490"/>
                  </a:lnTo>
                  <a:lnTo>
                    <a:pt x="262636" y="115824"/>
                  </a:lnTo>
                  <a:lnTo>
                    <a:pt x="256667" y="123571"/>
                  </a:lnTo>
                  <a:lnTo>
                    <a:pt x="252476" y="126237"/>
                  </a:lnTo>
                  <a:lnTo>
                    <a:pt x="240030" y="129794"/>
                  </a:lnTo>
                  <a:lnTo>
                    <a:pt x="269108" y="129794"/>
                  </a:lnTo>
                  <a:lnTo>
                    <a:pt x="273050" y="125475"/>
                  </a:lnTo>
                  <a:lnTo>
                    <a:pt x="278003" y="118872"/>
                  </a:lnTo>
                  <a:lnTo>
                    <a:pt x="280543" y="110744"/>
                  </a:lnTo>
                  <a:lnTo>
                    <a:pt x="280416" y="101346"/>
                  </a:lnTo>
                  <a:close/>
                </a:path>
                <a:path w="408305" h="201294">
                  <a:moveTo>
                    <a:pt x="263058" y="60071"/>
                  </a:moveTo>
                  <a:lnTo>
                    <a:pt x="235077" y="60071"/>
                  </a:lnTo>
                  <a:lnTo>
                    <a:pt x="241935" y="61213"/>
                  </a:lnTo>
                  <a:lnTo>
                    <a:pt x="248158" y="65405"/>
                  </a:lnTo>
                  <a:lnTo>
                    <a:pt x="252222" y="68199"/>
                  </a:lnTo>
                  <a:lnTo>
                    <a:pt x="255524" y="73152"/>
                  </a:lnTo>
                  <a:lnTo>
                    <a:pt x="258191" y="80137"/>
                  </a:lnTo>
                  <a:lnTo>
                    <a:pt x="210312" y="93853"/>
                  </a:lnTo>
                  <a:lnTo>
                    <a:pt x="255608" y="93853"/>
                  </a:lnTo>
                  <a:lnTo>
                    <a:pt x="276987" y="87757"/>
                  </a:lnTo>
                  <a:lnTo>
                    <a:pt x="276098" y="84709"/>
                  </a:lnTo>
                  <a:lnTo>
                    <a:pt x="275971" y="83820"/>
                  </a:lnTo>
                  <a:lnTo>
                    <a:pt x="272403" y="74013"/>
                  </a:lnTo>
                  <a:lnTo>
                    <a:pt x="267811" y="65754"/>
                  </a:lnTo>
                  <a:lnTo>
                    <a:pt x="263058" y="60071"/>
                  </a:lnTo>
                  <a:close/>
                </a:path>
                <a:path w="408305" h="201294">
                  <a:moveTo>
                    <a:pt x="152527" y="40259"/>
                  </a:moveTo>
                  <a:lnTo>
                    <a:pt x="140589" y="53212"/>
                  </a:lnTo>
                  <a:lnTo>
                    <a:pt x="146685" y="74422"/>
                  </a:lnTo>
                  <a:lnTo>
                    <a:pt x="136017" y="77470"/>
                  </a:lnTo>
                  <a:lnTo>
                    <a:pt x="139192" y="88773"/>
                  </a:lnTo>
                  <a:lnTo>
                    <a:pt x="149860" y="85725"/>
                  </a:lnTo>
                  <a:lnTo>
                    <a:pt x="165500" y="85725"/>
                  </a:lnTo>
                  <a:lnTo>
                    <a:pt x="164338" y="81661"/>
                  </a:lnTo>
                  <a:lnTo>
                    <a:pt x="178943" y="77470"/>
                  </a:lnTo>
                  <a:lnTo>
                    <a:pt x="176945" y="70358"/>
                  </a:lnTo>
                  <a:lnTo>
                    <a:pt x="161163" y="70358"/>
                  </a:lnTo>
                  <a:lnTo>
                    <a:pt x="152527" y="40259"/>
                  </a:lnTo>
                  <a:close/>
                </a:path>
                <a:path w="408305" h="201294">
                  <a:moveTo>
                    <a:pt x="175768" y="66167"/>
                  </a:moveTo>
                  <a:lnTo>
                    <a:pt x="161163" y="70358"/>
                  </a:lnTo>
                  <a:lnTo>
                    <a:pt x="176945" y="70358"/>
                  </a:lnTo>
                  <a:lnTo>
                    <a:pt x="175768" y="66167"/>
                  </a:lnTo>
                  <a:close/>
                </a:path>
                <a:path w="408305" h="201294">
                  <a:moveTo>
                    <a:pt x="294640" y="32258"/>
                  </a:moveTo>
                  <a:lnTo>
                    <a:pt x="281559" y="35941"/>
                  </a:lnTo>
                  <a:lnTo>
                    <a:pt x="306070" y="121920"/>
                  </a:lnTo>
                  <a:lnTo>
                    <a:pt x="320548" y="117729"/>
                  </a:lnTo>
                  <a:lnTo>
                    <a:pt x="307848" y="72771"/>
                  </a:lnTo>
                  <a:lnTo>
                    <a:pt x="306070" y="66675"/>
                  </a:lnTo>
                  <a:lnTo>
                    <a:pt x="305308" y="60706"/>
                  </a:lnTo>
                  <a:lnTo>
                    <a:pt x="305435" y="55118"/>
                  </a:lnTo>
                  <a:lnTo>
                    <a:pt x="305562" y="51435"/>
                  </a:lnTo>
                  <a:lnTo>
                    <a:pt x="306578" y="48260"/>
                  </a:lnTo>
                  <a:lnTo>
                    <a:pt x="308676" y="45338"/>
                  </a:lnTo>
                  <a:lnTo>
                    <a:pt x="298450" y="45338"/>
                  </a:lnTo>
                  <a:lnTo>
                    <a:pt x="294640" y="32258"/>
                  </a:lnTo>
                  <a:close/>
                </a:path>
                <a:path w="408305" h="201294">
                  <a:moveTo>
                    <a:pt x="317627" y="23622"/>
                  </a:moveTo>
                  <a:lnTo>
                    <a:pt x="298450" y="45338"/>
                  </a:lnTo>
                  <a:lnTo>
                    <a:pt x="308676" y="45338"/>
                  </a:lnTo>
                  <a:lnTo>
                    <a:pt x="310515" y="42925"/>
                  </a:lnTo>
                  <a:lnTo>
                    <a:pt x="313055" y="41148"/>
                  </a:lnTo>
                  <a:lnTo>
                    <a:pt x="316357" y="40259"/>
                  </a:lnTo>
                  <a:lnTo>
                    <a:pt x="319913" y="39243"/>
                  </a:lnTo>
                  <a:lnTo>
                    <a:pt x="328001" y="39243"/>
                  </a:lnTo>
                  <a:lnTo>
                    <a:pt x="329057" y="25400"/>
                  </a:lnTo>
                  <a:lnTo>
                    <a:pt x="323088" y="23749"/>
                  </a:lnTo>
                  <a:lnTo>
                    <a:pt x="317627" y="23622"/>
                  </a:lnTo>
                  <a:close/>
                </a:path>
                <a:path w="408305" h="201294">
                  <a:moveTo>
                    <a:pt x="328001" y="39243"/>
                  </a:moveTo>
                  <a:lnTo>
                    <a:pt x="323723" y="39243"/>
                  </a:lnTo>
                  <a:lnTo>
                    <a:pt x="327914" y="40386"/>
                  </a:lnTo>
                  <a:lnTo>
                    <a:pt x="328001" y="39243"/>
                  </a:lnTo>
                  <a:close/>
                </a:path>
                <a:path w="408305" h="201294">
                  <a:moveTo>
                    <a:pt x="344932" y="18034"/>
                  </a:moveTo>
                  <a:lnTo>
                    <a:pt x="329184" y="22479"/>
                  </a:lnTo>
                  <a:lnTo>
                    <a:pt x="386334" y="99187"/>
                  </a:lnTo>
                  <a:lnTo>
                    <a:pt x="386207" y="100965"/>
                  </a:lnTo>
                  <a:lnTo>
                    <a:pt x="386080" y="102235"/>
                  </a:lnTo>
                  <a:lnTo>
                    <a:pt x="385953" y="103124"/>
                  </a:lnTo>
                  <a:lnTo>
                    <a:pt x="385572" y="109474"/>
                  </a:lnTo>
                  <a:lnTo>
                    <a:pt x="368554" y="125984"/>
                  </a:lnTo>
                  <a:lnTo>
                    <a:pt x="365125" y="125984"/>
                  </a:lnTo>
                  <a:lnTo>
                    <a:pt x="370713" y="139192"/>
                  </a:lnTo>
                  <a:lnTo>
                    <a:pt x="374523" y="139446"/>
                  </a:lnTo>
                  <a:lnTo>
                    <a:pt x="377825" y="139192"/>
                  </a:lnTo>
                  <a:lnTo>
                    <a:pt x="380619" y="138303"/>
                  </a:lnTo>
                  <a:lnTo>
                    <a:pt x="385191" y="137033"/>
                  </a:lnTo>
                  <a:lnTo>
                    <a:pt x="388874" y="134747"/>
                  </a:lnTo>
                  <a:lnTo>
                    <a:pt x="391541" y="131572"/>
                  </a:lnTo>
                  <a:lnTo>
                    <a:pt x="394335" y="128397"/>
                  </a:lnTo>
                  <a:lnTo>
                    <a:pt x="400050" y="96647"/>
                  </a:lnTo>
                  <a:lnTo>
                    <a:pt x="401343" y="80772"/>
                  </a:lnTo>
                  <a:lnTo>
                    <a:pt x="388874" y="80772"/>
                  </a:lnTo>
                  <a:lnTo>
                    <a:pt x="385064" y="74295"/>
                  </a:lnTo>
                  <a:lnTo>
                    <a:pt x="381000" y="68325"/>
                  </a:lnTo>
                  <a:lnTo>
                    <a:pt x="376936" y="62611"/>
                  </a:lnTo>
                  <a:lnTo>
                    <a:pt x="344932" y="18034"/>
                  </a:lnTo>
                  <a:close/>
                </a:path>
                <a:path w="408305" h="201294">
                  <a:moveTo>
                    <a:pt x="407924" y="0"/>
                  </a:moveTo>
                  <a:lnTo>
                    <a:pt x="393319" y="4191"/>
                  </a:lnTo>
                  <a:lnTo>
                    <a:pt x="389255" y="59436"/>
                  </a:lnTo>
                  <a:lnTo>
                    <a:pt x="388747" y="66548"/>
                  </a:lnTo>
                  <a:lnTo>
                    <a:pt x="388646" y="74295"/>
                  </a:lnTo>
                  <a:lnTo>
                    <a:pt x="388874" y="80772"/>
                  </a:lnTo>
                  <a:lnTo>
                    <a:pt x="401343" y="80772"/>
                  </a:lnTo>
                  <a:lnTo>
                    <a:pt x="407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01875" y="2172716"/>
              <a:ext cx="1259586" cy="57467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5621" y="2651251"/>
              <a:ext cx="1200404" cy="39801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4557632" y="1309100"/>
            <a:ext cx="3608070" cy="9537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0" dirty="0">
                <a:latin typeface="Calibri"/>
                <a:cs typeface="Calibri"/>
              </a:rPr>
              <a:t>Posterior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Dislocation</a:t>
            </a:r>
            <a:r>
              <a:rPr b="1" spc="-5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of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the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knee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joint</a:t>
            </a:r>
            <a:endParaRPr dirty="0">
              <a:latin typeface="Calibri"/>
              <a:cs typeface="Calibri"/>
            </a:endParaRPr>
          </a:p>
          <a:p>
            <a:pPr>
              <a:spcBef>
                <a:spcPts val="60"/>
              </a:spcBef>
            </a:pPr>
            <a:endParaRPr sz="2400" dirty="0">
              <a:latin typeface="Calibri"/>
              <a:cs typeface="Calibri"/>
            </a:endParaRPr>
          </a:p>
          <a:p>
            <a:pPr marL="469900"/>
            <a:r>
              <a:rPr b="1" spc="-15" dirty="0">
                <a:latin typeface="Calibri"/>
                <a:cs typeface="Calibri"/>
              </a:rPr>
              <a:t>May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cause</a:t>
            </a:r>
            <a:endParaRPr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336743" y="2515683"/>
            <a:ext cx="546100" cy="622300"/>
            <a:chOff x="1822704" y="1365503"/>
            <a:chExt cx="546100" cy="622300"/>
          </a:xfrm>
        </p:grpSpPr>
        <p:sp>
          <p:nvSpPr>
            <p:cNvPr id="15" name="object 15"/>
            <p:cNvSpPr/>
            <p:nvPr/>
          </p:nvSpPr>
          <p:spPr>
            <a:xfrm>
              <a:off x="1828800" y="1371599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400050" y="0"/>
                  </a:moveTo>
                  <a:lnTo>
                    <a:pt x="133350" y="0"/>
                  </a:lnTo>
                  <a:lnTo>
                    <a:pt x="133350" y="342900"/>
                  </a:lnTo>
                  <a:lnTo>
                    <a:pt x="0" y="342900"/>
                  </a:lnTo>
                  <a:lnTo>
                    <a:pt x="266700" y="609600"/>
                  </a:lnTo>
                  <a:lnTo>
                    <a:pt x="533400" y="342900"/>
                  </a:lnTo>
                  <a:lnTo>
                    <a:pt x="400050" y="34290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28800" y="1371599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533400" y="342900"/>
                  </a:moveTo>
                  <a:lnTo>
                    <a:pt x="400050" y="342900"/>
                  </a:lnTo>
                  <a:lnTo>
                    <a:pt x="400050" y="0"/>
                  </a:lnTo>
                  <a:lnTo>
                    <a:pt x="133350" y="0"/>
                  </a:lnTo>
                  <a:lnTo>
                    <a:pt x="133350" y="342900"/>
                  </a:lnTo>
                  <a:lnTo>
                    <a:pt x="0" y="342900"/>
                  </a:lnTo>
                  <a:lnTo>
                    <a:pt x="266700" y="609600"/>
                  </a:lnTo>
                  <a:lnTo>
                    <a:pt x="533400" y="3429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79800" y="1447800"/>
            <a:ext cx="5257800" cy="2068830"/>
            <a:chOff x="320001" y="443230"/>
            <a:chExt cx="4438650" cy="2068830"/>
          </a:xfrm>
        </p:grpSpPr>
        <p:sp>
          <p:nvSpPr>
            <p:cNvPr id="3" name="object 3"/>
            <p:cNvSpPr/>
            <p:nvPr/>
          </p:nvSpPr>
          <p:spPr>
            <a:xfrm>
              <a:off x="332701" y="455930"/>
              <a:ext cx="4413250" cy="2043430"/>
            </a:xfrm>
            <a:custGeom>
              <a:avLst/>
              <a:gdLst/>
              <a:ahLst/>
              <a:cxnLst/>
              <a:rect l="l" t="t" r="r" b="b"/>
              <a:pathLst>
                <a:path w="4413250" h="2043430">
                  <a:moveTo>
                    <a:pt x="0" y="944753"/>
                  </a:moveTo>
                  <a:lnTo>
                    <a:pt x="4163606" y="0"/>
                  </a:lnTo>
                  <a:lnTo>
                    <a:pt x="4412907" y="1098677"/>
                  </a:lnTo>
                  <a:lnTo>
                    <a:pt x="249288" y="2043430"/>
                  </a:lnTo>
                  <a:lnTo>
                    <a:pt x="0" y="944753"/>
                  </a:lnTo>
                  <a:close/>
                </a:path>
              </a:pathLst>
            </a:custGeom>
            <a:ln w="254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67697" y="804418"/>
              <a:ext cx="185229" cy="1893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5086" y="565023"/>
              <a:ext cx="3971197" cy="1721653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14000" y="1576378"/>
            <a:ext cx="5029200" cy="568909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33388" y="4191000"/>
            <a:ext cx="3858895" cy="2112645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144780" marR="172720" algn="ctr">
              <a:lnSpc>
                <a:spcPct val="99100"/>
              </a:lnSpc>
              <a:spcBef>
                <a:spcPts val="105"/>
              </a:spcBef>
            </a:pPr>
            <a:r>
              <a:rPr spc="-35" dirty="0">
                <a:latin typeface="Times New Roman"/>
                <a:cs typeface="Times New Roman"/>
              </a:rPr>
              <a:t>However,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distal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fragment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smaller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 is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rotated </a:t>
            </a:r>
            <a:r>
              <a:rPr spc="-15" dirty="0">
                <a:latin typeface="Times New Roman"/>
                <a:cs typeface="Times New Roman"/>
              </a:rPr>
              <a:t>backward </a:t>
            </a:r>
            <a:r>
              <a:rPr spc="-10" dirty="0">
                <a:latin typeface="Times New Roman"/>
                <a:cs typeface="Times New Roman"/>
              </a:rPr>
              <a:t>by the 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gastrocnemius </a:t>
            </a:r>
            <a:r>
              <a:rPr spc="-5" dirty="0">
                <a:latin typeface="Times New Roman"/>
                <a:cs typeface="Times New Roman"/>
              </a:rPr>
              <a:t>muscle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to </a:t>
            </a:r>
            <a:r>
              <a:rPr dirty="0">
                <a:latin typeface="Times New Roman"/>
                <a:cs typeface="Times New Roman"/>
              </a:rPr>
              <a:t>a </a:t>
            </a:r>
            <a:r>
              <a:rPr spc="-20" dirty="0">
                <a:latin typeface="Times New Roman"/>
                <a:cs typeface="Times New Roman"/>
              </a:rPr>
              <a:t>greater </a:t>
            </a:r>
            <a:r>
              <a:rPr spc="-15" dirty="0">
                <a:latin typeface="Times New Roman"/>
                <a:cs typeface="Times New Roman"/>
              </a:rPr>
              <a:t> degree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may </a:t>
            </a:r>
            <a:r>
              <a:rPr spc="-20" dirty="0">
                <a:latin typeface="Times New Roman"/>
                <a:cs typeface="Times New Roman"/>
              </a:rPr>
              <a:t>exert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pressure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on</a:t>
            </a:r>
            <a:r>
              <a:rPr spc="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marR="31115" algn="ctr">
              <a:lnSpc>
                <a:spcPts val="3285"/>
              </a:lnSpc>
            </a:pPr>
            <a:r>
              <a:rPr sz="2800" b="1" spc="-5" dirty="0">
                <a:latin typeface="Times New Roman"/>
                <a:cs typeface="Times New Roman"/>
              </a:rPr>
              <a:t>popliteal</a:t>
            </a:r>
            <a:r>
              <a:rPr sz="2800" b="1" spc="-1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artery</a:t>
            </a:r>
            <a:endParaRPr sz="2800">
              <a:latin typeface="Times New Roman"/>
              <a:cs typeface="Times New Roman"/>
            </a:endParaRPr>
          </a:p>
          <a:p>
            <a:pPr marR="31115" algn="ctr">
              <a:spcBef>
                <a:spcPts val="135"/>
              </a:spcBef>
            </a:pPr>
            <a:r>
              <a:rPr b="1" spc="-5" dirty="0">
                <a:latin typeface="Times New Roman"/>
                <a:cs typeface="Times New Roman"/>
              </a:rPr>
              <a:t>and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spc="-25" dirty="0">
                <a:latin typeface="Times New Roman"/>
                <a:cs typeface="Times New Roman"/>
              </a:rPr>
              <a:t>interfere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with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blood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flow</a:t>
            </a:r>
            <a:endParaRPr>
              <a:latin typeface="Times New Roman"/>
              <a:cs typeface="Times New Roman"/>
            </a:endParaRPr>
          </a:p>
          <a:p>
            <a:pPr marR="31115" algn="ctr"/>
            <a:r>
              <a:rPr spc="-15" dirty="0">
                <a:latin typeface="Times New Roman"/>
                <a:cs typeface="Times New Roman"/>
              </a:rPr>
              <a:t>through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4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leg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foot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0" y="3694100"/>
            <a:ext cx="3886200" cy="20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5024" y="916816"/>
            <a:ext cx="2924174" cy="8260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500" b="1" dirty="0">
                <a:latin typeface="Times New Roman"/>
                <a:cs typeface="Times New Roman"/>
              </a:rPr>
              <a:t>B-</a:t>
            </a:r>
            <a:r>
              <a:rPr spc="-5" dirty="0">
                <a:solidFill>
                  <a:srgbClr val="000000"/>
                </a:solidFill>
              </a:rPr>
              <a:t> </a:t>
            </a:r>
            <a:r>
              <a:rPr sz="2500" dirty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sz="25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glid</a:t>
            </a:r>
            <a:r>
              <a:rPr sz="2500" b="1" spc="-20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sz="2500" b="1" spc="-10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sz="25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g</a:t>
            </a:r>
            <a:r>
              <a:rPr sz="2500" b="1" spc="-12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500" b="1" spc="-10" dirty="0">
                <a:solidFill>
                  <a:schemeClr val="accent5">
                    <a:lumMod val="75000"/>
                  </a:schemeClr>
                </a:solidFill>
              </a:rPr>
              <a:t>j</a:t>
            </a:r>
            <a:r>
              <a:rPr sz="25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o</a:t>
            </a:r>
            <a:r>
              <a:rPr sz="2500" b="1" spc="-25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sz="2500" b="1" spc="-10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sz="2500" b="1" dirty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97705" y="1701750"/>
            <a:ext cx="4208780" cy="11439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pc="-10" dirty="0">
                <a:latin typeface="Times New Roman"/>
                <a:cs typeface="Times New Roman"/>
              </a:rPr>
              <a:t>between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patella</a:t>
            </a:r>
            <a:r>
              <a:rPr b="1" spc="-6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and </a:t>
            </a:r>
            <a:r>
              <a:rPr b="1" spc="-5" dirty="0">
                <a:latin typeface="Times New Roman"/>
                <a:cs typeface="Times New Roman"/>
              </a:rPr>
              <a:t>the</a:t>
            </a:r>
            <a:r>
              <a:rPr b="1" spc="-15" dirty="0">
                <a:latin typeface="Times New Roman"/>
                <a:cs typeface="Times New Roman"/>
              </a:rPr>
              <a:t> </a:t>
            </a:r>
            <a:r>
              <a:rPr b="1" spc="-5" dirty="0">
                <a:latin typeface="Times New Roman"/>
                <a:cs typeface="Times New Roman"/>
              </a:rPr>
              <a:t>patellar</a:t>
            </a:r>
            <a:r>
              <a:rPr b="1" spc="5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surface</a:t>
            </a:r>
            <a:endParaRPr>
              <a:latin typeface="Times New Roman"/>
              <a:cs typeface="Times New Roman"/>
            </a:endParaRPr>
          </a:p>
          <a:p>
            <a:pPr marL="1270" algn="ctr">
              <a:spcBef>
                <a:spcPts val="5"/>
              </a:spcBef>
            </a:pPr>
            <a:r>
              <a:rPr b="1" spc="-10" dirty="0">
                <a:latin typeface="Times New Roman"/>
                <a:cs typeface="Times New Roman"/>
              </a:rPr>
              <a:t>of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spc="-15" dirty="0">
                <a:latin typeface="Times New Roman"/>
                <a:cs typeface="Times New Roman"/>
              </a:rPr>
              <a:t>the</a:t>
            </a:r>
            <a:r>
              <a:rPr b="1" spc="-75" dirty="0">
                <a:latin typeface="Times New Roman"/>
                <a:cs typeface="Times New Roman"/>
              </a:rPr>
              <a:t> </a:t>
            </a:r>
            <a:r>
              <a:rPr b="1" spc="-25" dirty="0">
                <a:latin typeface="Times New Roman"/>
                <a:cs typeface="Times New Roman"/>
              </a:rPr>
              <a:t>femur</a:t>
            </a:r>
            <a:endParaRPr>
              <a:latin typeface="Times New Roman"/>
              <a:cs typeface="Times New Roman"/>
            </a:endParaRPr>
          </a:p>
          <a:p>
            <a:pPr marL="24765" marR="16510" algn="ctr">
              <a:lnSpc>
                <a:spcPts val="2200"/>
              </a:lnSpc>
              <a:spcBef>
                <a:spcPts val="50"/>
              </a:spcBef>
            </a:pPr>
            <a:r>
              <a:rPr spc="-5" dirty="0">
                <a:latin typeface="Times New Roman"/>
                <a:cs typeface="Times New Roman"/>
              </a:rPr>
              <a:t>No</a:t>
            </a:r>
            <a:r>
              <a:rPr dirty="0">
                <a:latin typeface="Times New Roman"/>
                <a:cs typeface="Times New Roman"/>
              </a:rPr>
              <a:t>te th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fibu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dirty="0">
                <a:latin typeface="Times New Roman"/>
                <a:cs typeface="Times New Roman"/>
              </a:rPr>
              <a:t>a i</a:t>
            </a:r>
            <a:r>
              <a:rPr spc="-5" dirty="0">
                <a:latin typeface="Times New Roman"/>
                <a:cs typeface="Times New Roman"/>
              </a:rPr>
              <a:t>s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not</a:t>
            </a:r>
            <a:r>
              <a:rPr spc="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dir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c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ly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invo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spc="-1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ed</a:t>
            </a:r>
            <a:r>
              <a:rPr spc="-18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in  the</a:t>
            </a:r>
            <a:r>
              <a:rPr spc="-1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n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spc="130" dirty="0">
                <a:latin typeface="Cambria"/>
                <a:cs typeface="Cambria"/>
              </a:rPr>
              <a:t>.</a:t>
            </a:r>
            <a:endParaRPr>
              <a:latin typeface="Cambria"/>
              <a:cs typeface="Cambr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115745" y="381000"/>
            <a:ext cx="4313555" cy="5896610"/>
            <a:chOff x="4559744" y="381000"/>
            <a:chExt cx="4313555" cy="589661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0" y="381000"/>
              <a:ext cx="3386328" cy="589635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024628" y="2132202"/>
              <a:ext cx="1833880" cy="1906270"/>
            </a:xfrm>
            <a:custGeom>
              <a:avLst/>
              <a:gdLst/>
              <a:ahLst/>
              <a:cxnLst/>
              <a:rect l="l" t="t" r="r" b="b"/>
              <a:pathLst>
                <a:path w="1833879" h="1906270">
                  <a:moveTo>
                    <a:pt x="1738122" y="1865630"/>
                  </a:moveTo>
                  <a:lnTo>
                    <a:pt x="1734693" y="1867535"/>
                  </a:lnTo>
                  <a:lnTo>
                    <a:pt x="1733677" y="1870964"/>
                  </a:lnTo>
                  <a:lnTo>
                    <a:pt x="1732788" y="1874266"/>
                  </a:lnTo>
                  <a:lnTo>
                    <a:pt x="1734693" y="1877822"/>
                  </a:lnTo>
                  <a:lnTo>
                    <a:pt x="1738122" y="1878838"/>
                  </a:lnTo>
                  <a:lnTo>
                    <a:pt x="1833372" y="1905889"/>
                  </a:lnTo>
                  <a:lnTo>
                    <a:pt x="1832232" y="1901190"/>
                  </a:lnTo>
                  <a:lnTo>
                    <a:pt x="1820164" y="1901190"/>
                  </a:lnTo>
                  <a:lnTo>
                    <a:pt x="1803862" y="1884242"/>
                  </a:lnTo>
                  <a:lnTo>
                    <a:pt x="1741551" y="1866519"/>
                  </a:lnTo>
                  <a:lnTo>
                    <a:pt x="1738122" y="1865630"/>
                  </a:lnTo>
                  <a:close/>
                </a:path>
                <a:path w="1833879" h="1906270">
                  <a:moveTo>
                    <a:pt x="1803862" y="1884242"/>
                  </a:moveTo>
                  <a:lnTo>
                    <a:pt x="1820164" y="1901190"/>
                  </a:lnTo>
                  <a:lnTo>
                    <a:pt x="1823212" y="1898269"/>
                  </a:lnTo>
                  <a:lnTo>
                    <a:pt x="1818513" y="1898269"/>
                  </a:lnTo>
                  <a:lnTo>
                    <a:pt x="1815939" y="1887677"/>
                  </a:lnTo>
                  <a:lnTo>
                    <a:pt x="1803862" y="1884242"/>
                  </a:lnTo>
                  <a:close/>
                </a:path>
                <a:path w="1833879" h="1906270">
                  <a:moveTo>
                    <a:pt x="1805813" y="1804035"/>
                  </a:moveTo>
                  <a:lnTo>
                    <a:pt x="1802383" y="1804924"/>
                  </a:lnTo>
                  <a:lnTo>
                    <a:pt x="1798954" y="1805686"/>
                  </a:lnTo>
                  <a:lnTo>
                    <a:pt x="1796923" y="1809115"/>
                  </a:lnTo>
                  <a:lnTo>
                    <a:pt x="1797685" y="1812544"/>
                  </a:lnTo>
                  <a:lnTo>
                    <a:pt x="1812965" y="1875435"/>
                  </a:lnTo>
                  <a:lnTo>
                    <a:pt x="1829307" y="1892427"/>
                  </a:lnTo>
                  <a:lnTo>
                    <a:pt x="1820164" y="1901190"/>
                  </a:lnTo>
                  <a:lnTo>
                    <a:pt x="1832232" y="1901190"/>
                  </a:lnTo>
                  <a:lnTo>
                    <a:pt x="1809916" y="1809115"/>
                  </a:lnTo>
                  <a:lnTo>
                    <a:pt x="1809242" y="1806194"/>
                  </a:lnTo>
                  <a:lnTo>
                    <a:pt x="1805813" y="1804035"/>
                  </a:lnTo>
                  <a:close/>
                </a:path>
                <a:path w="1833879" h="1906270">
                  <a:moveTo>
                    <a:pt x="1815939" y="1887677"/>
                  </a:moveTo>
                  <a:lnTo>
                    <a:pt x="1818513" y="1898269"/>
                  </a:lnTo>
                  <a:lnTo>
                    <a:pt x="1826387" y="1890649"/>
                  </a:lnTo>
                  <a:lnTo>
                    <a:pt x="1815939" y="1887677"/>
                  </a:lnTo>
                  <a:close/>
                </a:path>
                <a:path w="1833879" h="1906270">
                  <a:moveTo>
                    <a:pt x="1812965" y="1875435"/>
                  </a:moveTo>
                  <a:lnTo>
                    <a:pt x="1815939" y="1887677"/>
                  </a:lnTo>
                  <a:lnTo>
                    <a:pt x="1826387" y="1890649"/>
                  </a:lnTo>
                  <a:lnTo>
                    <a:pt x="1818513" y="1898269"/>
                  </a:lnTo>
                  <a:lnTo>
                    <a:pt x="1823212" y="1898269"/>
                  </a:lnTo>
                  <a:lnTo>
                    <a:pt x="1829307" y="1892427"/>
                  </a:lnTo>
                  <a:lnTo>
                    <a:pt x="1812965" y="1875435"/>
                  </a:lnTo>
                  <a:close/>
                </a:path>
                <a:path w="1833879" h="1906270">
                  <a:moveTo>
                    <a:pt x="9144" y="0"/>
                  </a:moveTo>
                  <a:lnTo>
                    <a:pt x="0" y="8889"/>
                  </a:lnTo>
                  <a:lnTo>
                    <a:pt x="1803862" y="1884242"/>
                  </a:lnTo>
                  <a:lnTo>
                    <a:pt x="1815939" y="1887677"/>
                  </a:lnTo>
                  <a:lnTo>
                    <a:pt x="1812965" y="1875435"/>
                  </a:lnTo>
                  <a:lnTo>
                    <a:pt x="9144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2762" y="457961"/>
              <a:ext cx="1628139" cy="646430"/>
            </a:xfrm>
            <a:custGeom>
              <a:avLst/>
              <a:gdLst/>
              <a:ahLst/>
              <a:cxnLst/>
              <a:rect l="l" t="t" r="r" b="b"/>
              <a:pathLst>
                <a:path w="1628139" h="646430">
                  <a:moveTo>
                    <a:pt x="0" y="646176"/>
                  </a:moveTo>
                  <a:lnTo>
                    <a:pt x="1627632" y="646176"/>
                  </a:lnTo>
                  <a:lnTo>
                    <a:pt x="1627632" y="0"/>
                  </a:lnTo>
                  <a:lnTo>
                    <a:pt x="0" y="0"/>
                  </a:lnTo>
                  <a:lnTo>
                    <a:pt x="0" y="646176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207628" y="475234"/>
            <a:ext cx="1454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15" dirty="0">
                <a:latin typeface="Calibri"/>
                <a:cs typeface="Calibri"/>
              </a:rPr>
              <a:t>Patellar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surface </a:t>
            </a:r>
            <a:r>
              <a:rPr spc="-39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OF</a:t>
            </a:r>
            <a:r>
              <a:rPr spc="-4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THE</a:t>
            </a:r>
            <a:r>
              <a:rPr spc="-30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FEMUR</a:t>
            </a:r>
            <a:endParaRPr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06492" y="748283"/>
            <a:ext cx="6102350" cy="5918200"/>
            <a:chOff x="1650492" y="748283"/>
            <a:chExt cx="6102350" cy="59182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1720" y="752855"/>
              <a:ext cx="1001268" cy="161239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83630" y="771905"/>
              <a:ext cx="756285" cy="1362710"/>
            </a:xfrm>
            <a:custGeom>
              <a:avLst/>
              <a:gdLst/>
              <a:ahLst/>
              <a:cxnLst/>
              <a:rect l="l" t="t" r="r" b="b"/>
              <a:pathLst>
                <a:path w="756284" h="1362710">
                  <a:moveTo>
                    <a:pt x="622849" y="1241766"/>
                  </a:moveTo>
                  <a:lnTo>
                    <a:pt x="615553" y="1242091"/>
                  </a:lnTo>
                  <a:lnTo>
                    <a:pt x="608899" y="1245131"/>
                  </a:lnTo>
                  <a:lnTo>
                    <a:pt x="603758" y="1250696"/>
                  </a:lnTo>
                  <a:lnTo>
                    <a:pt x="601198" y="1257819"/>
                  </a:lnTo>
                  <a:lnTo>
                    <a:pt x="601567" y="1265110"/>
                  </a:lnTo>
                  <a:lnTo>
                    <a:pt x="604650" y="1271734"/>
                  </a:lnTo>
                  <a:lnTo>
                    <a:pt x="610235" y="1276858"/>
                  </a:lnTo>
                  <a:lnTo>
                    <a:pt x="751204" y="1362456"/>
                  </a:lnTo>
                  <a:lnTo>
                    <a:pt x="751948" y="1338326"/>
                  </a:lnTo>
                  <a:lnTo>
                    <a:pt x="716534" y="1338326"/>
                  </a:lnTo>
                  <a:lnTo>
                    <a:pt x="682974" y="1276499"/>
                  </a:lnTo>
                  <a:lnTo>
                    <a:pt x="629920" y="1244346"/>
                  </a:lnTo>
                  <a:lnTo>
                    <a:pt x="622849" y="1241766"/>
                  </a:lnTo>
                  <a:close/>
                </a:path>
                <a:path w="756284" h="1362710">
                  <a:moveTo>
                    <a:pt x="682974" y="1276499"/>
                  </a:moveTo>
                  <a:lnTo>
                    <a:pt x="716534" y="1338326"/>
                  </a:lnTo>
                  <a:lnTo>
                    <a:pt x="734285" y="1328674"/>
                  </a:lnTo>
                  <a:lnTo>
                    <a:pt x="714121" y="1328674"/>
                  </a:lnTo>
                  <a:lnTo>
                    <a:pt x="715155" y="1296003"/>
                  </a:lnTo>
                  <a:lnTo>
                    <a:pt x="682974" y="1276499"/>
                  </a:lnTo>
                  <a:close/>
                </a:path>
                <a:path w="756284" h="1362710">
                  <a:moveTo>
                    <a:pt x="737870" y="1177925"/>
                  </a:moveTo>
                  <a:lnTo>
                    <a:pt x="716350" y="1258276"/>
                  </a:lnTo>
                  <a:lnTo>
                    <a:pt x="749935" y="1320165"/>
                  </a:lnTo>
                  <a:lnTo>
                    <a:pt x="716534" y="1338326"/>
                  </a:lnTo>
                  <a:lnTo>
                    <a:pt x="751948" y="1338326"/>
                  </a:lnTo>
                  <a:lnTo>
                    <a:pt x="756285" y="1197610"/>
                  </a:lnTo>
                  <a:lnTo>
                    <a:pt x="755050" y="1190140"/>
                  </a:lnTo>
                  <a:lnTo>
                    <a:pt x="751173" y="1183957"/>
                  </a:lnTo>
                  <a:lnTo>
                    <a:pt x="745247" y="1179679"/>
                  </a:lnTo>
                  <a:lnTo>
                    <a:pt x="737870" y="1177925"/>
                  </a:lnTo>
                  <a:close/>
                </a:path>
                <a:path w="756284" h="1362710">
                  <a:moveTo>
                    <a:pt x="715155" y="1296003"/>
                  </a:moveTo>
                  <a:lnTo>
                    <a:pt x="714121" y="1328674"/>
                  </a:lnTo>
                  <a:lnTo>
                    <a:pt x="743076" y="1312926"/>
                  </a:lnTo>
                  <a:lnTo>
                    <a:pt x="715155" y="1296003"/>
                  </a:lnTo>
                  <a:close/>
                </a:path>
                <a:path w="756284" h="1362710">
                  <a:moveTo>
                    <a:pt x="716350" y="1258276"/>
                  </a:moveTo>
                  <a:lnTo>
                    <a:pt x="715155" y="1296003"/>
                  </a:lnTo>
                  <a:lnTo>
                    <a:pt x="743076" y="1312926"/>
                  </a:lnTo>
                  <a:lnTo>
                    <a:pt x="714121" y="1328674"/>
                  </a:lnTo>
                  <a:lnTo>
                    <a:pt x="734285" y="1328674"/>
                  </a:lnTo>
                  <a:lnTo>
                    <a:pt x="749935" y="1320165"/>
                  </a:lnTo>
                  <a:lnTo>
                    <a:pt x="716350" y="1258276"/>
                  </a:lnTo>
                  <a:close/>
                </a:path>
                <a:path w="756284" h="1362710">
                  <a:moveTo>
                    <a:pt x="33528" y="0"/>
                  </a:moveTo>
                  <a:lnTo>
                    <a:pt x="0" y="18288"/>
                  </a:lnTo>
                  <a:lnTo>
                    <a:pt x="682974" y="1276499"/>
                  </a:lnTo>
                  <a:lnTo>
                    <a:pt x="715155" y="1296003"/>
                  </a:lnTo>
                  <a:lnTo>
                    <a:pt x="716350" y="1258276"/>
                  </a:lnTo>
                  <a:lnTo>
                    <a:pt x="335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4768" y="748283"/>
              <a:ext cx="1607819" cy="161696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186932" y="767587"/>
              <a:ext cx="1357630" cy="1367155"/>
            </a:xfrm>
            <a:custGeom>
              <a:avLst/>
              <a:gdLst/>
              <a:ahLst/>
              <a:cxnLst/>
              <a:rect l="l" t="t" r="r" b="b"/>
              <a:pathLst>
                <a:path w="1357629" h="1367155">
                  <a:moveTo>
                    <a:pt x="1200461" y="1286948"/>
                  </a:moveTo>
                  <a:lnTo>
                    <a:pt x="1193530" y="1289319"/>
                  </a:lnTo>
                  <a:lnTo>
                    <a:pt x="1188003" y="1294096"/>
                  </a:lnTo>
                  <a:lnTo>
                    <a:pt x="1184656" y="1300861"/>
                  </a:lnTo>
                  <a:lnTo>
                    <a:pt x="1184205" y="1308423"/>
                  </a:lnTo>
                  <a:lnTo>
                    <a:pt x="1186576" y="1315354"/>
                  </a:lnTo>
                  <a:lnTo>
                    <a:pt x="1191353" y="1320881"/>
                  </a:lnTo>
                  <a:lnTo>
                    <a:pt x="1198117" y="1324228"/>
                  </a:lnTo>
                  <a:lnTo>
                    <a:pt x="1357629" y="1366774"/>
                  </a:lnTo>
                  <a:lnTo>
                    <a:pt x="1354130" y="1353312"/>
                  </a:lnTo>
                  <a:lnTo>
                    <a:pt x="1317370" y="1353312"/>
                  </a:lnTo>
                  <a:lnTo>
                    <a:pt x="1267774" y="1303376"/>
                  </a:lnTo>
                  <a:lnTo>
                    <a:pt x="1208023" y="1287399"/>
                  </a:lnTo>
                  <a:lnTo>
                    <a:pt x="1200461" y="1286948"/>
                  </a:lnTo>
                  <a:close/>
                </a:path>
                <a:path w="1357629" h="1367155">
                  <a:moveTo>
                    <a:pt x="1267774" y="1303376"/>
                  </a:moveTo>
                  <a:lnTo>
                    <a:pt x="1317370" y="1353312"/>
                  </a:lnTo>
                  <a:lnTo>
                    <a:pt x="1326088" y="1344676"/>
                  </a:lnTo>
                  <a:lnTo>
                    <a:pt x="1312544" y="1344676"/>
                  </a:lnTo>
                  <a:lnTo>
                    <a:pt x="1304352" y="1313156"/>
                  </a:lnTo>
                  <a:lnTo>
                    <a:pt x="1267774" y="1303376"/>
                  </a:lnTo>
                  <a:close/>
                </a:path>
                <a:path w="1357629" h="1367155">
                  <a:moveTo>
                    <a:pt x="1300456" y="1192988"/>
                  </a:moveTo>
                  <a:lnTo>
                    <a:pt x="1292860" y="1193419"/>
                  </a:lnTo>
                  <a:lnTo>
                    <a:pt x="1286075" y="1196746"/>
                  </a:lnTo>
                  <a:lnTo>
                    <a:pt x="1281255" y="1202229"/>
                  </a:lnTo>
                  <a:lnTo>
                    <a:pt x="1278840" y="1209117"/>
                  </a:lnTo>
                  <a:lnTo>
                    <a:pt x="1279270" y="1216660"/>
                  </a:lnTo>
                  <a:lnTo>
                    <a:pt x="1294852" y="1276605"/>
                  </a:lnTo>
                  <a:lnTo>
                    <a:pt x="1344421" y="1326514"/>
                  </a:lnTo>
                  <a:lnTo>
                    <a:pt x="1317370" y="1353312"/>
                  </a:lnTo>
                  <a:lnTo>
                    <a:pt x="1354130" y="1353312"/>
                  </a:lnTo>
                  <a:lnTo>
                    <a:pt x="1316100" y="1207008"/>
                  </a:lnTo>
                  <a:lnTo>
                    <a:pt x="1312791" y="1200223"/>
                  </a:lnTo>
                  <a:lnTo>
                    <a:pt x="1307338" y="1195403"/>
                  </a:lnTo>
                  <a:lnTo>
                    <a:pt x="1300456" y="1192988"/>
                  </a:lnTo>
                  <a:close/>
                </a:path>
                <a:path w="1357629" h="1367155">
                  <a:moveTo>
                    <a:pt x="1304352" y="1313156"/>
                  </a:moveTo>
                  <a:lnTo>
                    <a:pt x="1312544" y="1344676"/>
                  </a:lnTo>
                  <a:lnTo>
                    <a:pt x="1335786" y="1321562"/>
                  </a:lnTo>
                  <a:lnTo>
                    <a:pt x="1304352" y="1313156"/>
                  </a:lnTo>
                  <a:close/>
                </a:path>
                <a:path w="1357629" h="1367155">
                  <a:moveTo>
                    <a:pt x="1294852" y="1276605"/>
                  </a:moveTo>
                  <a:lnTo>
                    <a:pt x="1304352" y="1313156"/>
                  </a:lnTo>
                  <a:lnTo>
                    <a:pt x="1335786" y="1321562"/>
                  </a:lnTo>
                  <a:lnTo>
                    <a:pt x="1312544" y="1344676"/>
                  </a:lnTo>
                  <a:lnTo>
                    <a:pt x="1326088" y="1344676"/>
                  </a:lnTo>
                  <a:lnTo>
                    <a:pt x="1344421" y="1326514"/>
                  </a:lnTo>
                  <a:lnTo>
                    <a:pt x="1294852" y="1276605"/>
                  </a:lnTo>
                  <a:close/>
                </a:path>
                <a:path w="1357629" h="1367155">
                  <a:moveTo>
                    <a:pt x="26923" y="0"/>
                  </a:moveTo>
                  <a:lnTo>
                    <a:pt x="0" y="26924"/>
                  </a:lnTo>
                  <a:lnTo>
                    <a:pt x="1267774" y="1303376"/>
                  </a:lnTo>
                  <a:lnTo>
                    <a:pt x="1304352" y="1313156"/>
                  </a:lnTo>
                  <a:lnTo>
                    <a:pt x="1294852" y="1276605"/>
                  </a:lnTo>
                  <a:lnTo>
                    <a:pt x="26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95520" y="1103375"/>
              <a:ext cx="590550" cy="805180"/>
            </a:xfrm>
            <a:custGeom>
              <a:avLst/>
              <a:gdLst/>
              <a:ahLst/>
              <a:cxnLst/>
              <a:rect l="l" t="t" r="r" b="b"/>
              <a:pathLst>
                <a:path w="590550" h="805180">
                  <a:moveTo>
                    <a:pt x="575465" y="20375"/>
                  </a:moveTo>
                  <a:lnTo>
                    <a:pt x="563925" y="25419"/>
                  </a:lnTo>
                  <a:lnTo>
                    <a:pt x="0" y="797687"/>
                  </a:lnTo>
                  <a:lnTo>
                    <a:pt x="10159" y="805179"/>
                  </a:lnTo>
                  <a:lnTo>
                    <a:pt x="574191" y="32766"/>
                  </a:lnTo>
                  <a:lnTo>
                    <a:pt x="575465" y="20375"/>
                  </a:lnTo>
                  <a:close/>
                </a:path>
                <a:path w="590550" h="805180">
                  <a:moveTo>
                    <a:pt x="589768" y="6350"/>
                  </a:moveTo>
                  <a:lnTo>
                    <a:pt x="577850" y="6350"/>
                  </a:lnTo>
                  <a:lnTo>
                    <a:pt x="588009" y="13843"/>
                  </a:lnTo>
                  <a:lnTo>
                    <a:pt x="574191" y="32766"/>
                  </a:lnTo>
                  <a:lnTo>
                    <a:pt x="567563" y="97282"/>
                  </a:lnTo>
                  <a:lnTo>
                    <a:pt x="567181" y="100711"/>
                  </a:lnTo>
                  <a:lnTo>
                    <a:pt x="569721" y="103886"/>
                  </a:lnTo>
                  <a:lnTo>
                    <a:pt x="573277" y="104266"/>
                  </a:lnTo>
                  <a:lnTo>
                    <a:pt x="576706" y="104521"/>
                  </a:lnTo>
                  <a:lnTo>
                    <a:pt x="579881" y="102108"/>
                  </a:lnTo>
                  <a:lnTo>
                    <a:pt x="580263" y="98551"/>
                  </a:lnTo>
                  <a:lnTo>
                    <a:pt x="589768" y="6350"/>
                  </a:lnTo>
                  <a:close/>
                </a:path>
                <a:path w="590550" h="805180">
                  <a:moveTo>
                    <a:pt x="590422" y="0"/>
                  </a:moveTo>
                  <a:lnTo>
                    <a:pt x="499617" y="39624"/>
                  </a:lnTo>
                  <a:lnTo>
                    <a:pt x="496315" y="41021"/>
                  </a:lnTo>
                  <a:lnTo>
                    <a:pt x="494918" y="44831"/>
                  </a:lnTo>
                  <a:lnTo>
                    <a:pt x="497713" y="51181"/>
                  </a:lnTo>
                  <a:lnTo>
                    <a:pt x="501395" y="52704"/>
                  </a:lnTo>
                  <a:lnTo>
                    <a:pt x="504697" y="51308"/>
                  </a:lnTo>
                  <a:lnTo>
                    <a:pt x="563925" y="25419"/>
                  </a:lnTo>
                  <a:lnTo>
                    <a:pt x="577850" y="6350"/>
                  </a:lnTo>
                  <a:lnTo>
                    <a:pt x="589768" y="6350"/>
                  </a:lnTo>
                  <a:lnTo>
                    <a:pt x="590422" y="0"/>
                  </a:lnTo>
                  <a:close/>
                </a:path>
                <a:path w="590550" h="805180">
                  <a:moveTo>
                    <a:pt x="582155" y="9525"/>
                  </a:moveTo>
                  <a:lnTo>
                    <a:pt x="576579" y="9525"/>
                  </a:lnTo>
                  <a:lnTo>
                    <a:pt x="585469" y="16001"/>
                  </a:lnTo>
                  <a:lnTo>
                    <a:pt x="575465" y="20375"/>
                  </a:lnTo>
                  <a:lnTo>
                    <a:pt x="574191" y="32766"/>
                  </a:lnTo>
                  <a:lnTo>
                    <a:pt x="588009" y="13843"/>
                  </a:lnTo>
                  <a:lnTo>
                    <a:pt x="582155" y="9525"/>
                  </a:lnTo>
                  <a:close/>
                </a:path>
                <a:path w="590550" h="805180">
                  <a:moveTo>
                    <a:pt x="577850" y="6350"/>
                  </a:moveTo>
                  <a:lnTo>
                    <a:pt x="563925" y="25419"/>
                  </a:lnTo>
                  <a:lnTo>
                    <a:pt x="575465" y="20375"/>
                  </a:lnTo>
                  <a:lnTo>
                    <a:pt x="576579" y="9525"/>
                  </a:lnTo>
                  <a:lnTo>
                    <a:pt x="582155" y="9525"/>
                  </a:lnTo>
                  <a:lnTo>
                    <a:pt x="577850" y="6350"/>
                  </a:lnTo>
                  <a:close/>
                </a:path>
                <a:path w="590550" h="805180">
                  <a:moveTo>
                    <a:pt x="576579" y="9525"/>
                  </a:moveTo>
                  <a:lnTo>
                    <a:pt x="575465" y="20375"/>
                  </a:lnTo>
                  <a:lnTo>
                    <a:pt x="585469" y="16001"/>
                  </a:lnTo>
                  <a:lnTo>
                    <a:pt x="576579" y="9525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09800" y="1905000"/>
              <a:ext cx="2819400" cy="232410"/>
            </a:xfrm>
            <a:custGeom>
              <a:avLst/>
              <a:gdLst/>
              <a:ahLst/>
              <a:cxnLst/>
              <a:rect l="l" t="t" r="r" b="b"/>
              <a:pathLst>
                <a:path w="2819400" h="232410">
                  <a:moveTo>
                    <a:pt x="0" y="0"/>
                  </a:moveTo>
                  <a:lnTo>
                    <a:pt x="2819400" y="232155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6400" y="2895600"/>
              <a:ext cx="3558540" cy="374446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663446" y="2882645"/>
              <a:ext cx="3584575" cy="3770629"/>
            </a:xfrm>
            <a:custGeom>
              <a:avLst/>
              <a:gdLst/>
              <a:ahLst/>
              <a:cxnLst/>
              <a:rect l="l" t="t" r="r" b="b"/>
              <a:pathLst>
                <a:path w="3584575" h="3770629">
                  <a:moveTo>
                    <a:pt x="0" y="3770376"/>
                  </a:moveTo>
                  <a:lnTo>
                    <a:pt x="3584448" y="3770376"/>
                  </a:lnTo>
                  <a:lnTo>
                    <a:pt x="3584448" y="0"/>
                  </a:lnTo>
                  <a:lnTo>
                    <a:pt x="0" y="0"/>
                  </a:lnTo>
                  <a:lnTo>
                    <a:pt x="0" y="3770376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0964" y="2104644"/>
              <a:ext cx="1940052" cy="186080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353435" y="2123566"/>
              <a:ext cx="1689735" cy="1610995"/>
            </a:xfrm>
            <a:custGeom>
              <a:avLst/>
              <a:gdLst/>
              <a:ahLst/>
              <a:cxnLst/>
              <a:rect l="l" t="t" r="r" b="b"/>
              <a:pathLst>
                <a:path w="1689735" h="1610995">
                  <a:moveTo>
                    <a:pt x="61975" y="1438417"/>
                  </a:moveTo>
                  <a:lnTo>
                    <a:pt x="55054" y="1440656"/>
                  </a:lnTo>
                  <a:lnTo>
                    <a:pt x="49466" y="1445323"/>
                  </a:lnTo>
                  <a:lnTo>
                    <a:pt x="45974" y="1451991"/>
                  </a:lnTo>
                  <a:lnTo>
                    <a:pt x="0" y="1610487"/>
                  </a:lnTo>
                  <a:lnTo>
                    <a:pt x="51368" y="1598295"/>
                  </a:lnTo>
                  <a:lnTo>
                    <a:pt x="40512" y="1598295"/>
                  </a:lnTo>
                  <a:lnTo>
                    <a:pt x="14350" y="1570609"/>
                  </a:lnTo>
                  <a:lnTo>
                    <a:pt x="65346" y="1522040"/>
                  </a:lnTo>
                  <a:lnTo>
                    <a:pt x="82550" y="1462659"/>
                  </a:lnTo>
                  <a:lnTo>
                    <a:pt x="83167" y="1455092"/>
                  </a:lnTo>
                  <a:lnTo>
                    <a:pt x="80914" y="1448133"/>
                  </a:lnTo>
                  <a:lnTo>
                    <a:pt x="76209" y="1442531"/>
                  </a:lnTo>
                  <a:lnTo>
                    <a:pt x="69468" y="1439037"/>
                  </a:lnTo>
                  <a:lnTo>
                    <a:pt x="61975" y="1438417"/>
                  </a:lnTo>
                  <a:close/>
                </a:path>
                <a:path w="1689735" h="1610995">
                  <a:moveTo>
                    <a:pt x="65346" y="1522040"/>
                  </a:moveTo>
                  <a:lnTo>
                    <a:pt x="14350" y="1570609"/>
                  </a:lnTo>
                  <a:lnTo>
                    <a:pt x="40512" y="1598295"/>
                  </a:lnTo>
                  <a:lnTo>
                    <a:pt x="49447" y="1589786"/>
                  </a:lnTo>
                  <a:lnTo>
                    <a:pt x="45719" y="1589786"/>
                  </a:lnTo>
                  <a:lnTo>
                    <a:pt x="22987" y="1565910"/>
                  </a:lnTo>
                  <a:lnTo>
                    <a:pt x="54829" y="1558341"/>
                  </a:lnTo>
                  <a:lnTo>
                    <a:pt x="65346" y="1522040"/>
                  </a:lnTo>
                  <a:close/>
                </a:path>
                <a:path w="1689735" h="1610995">
                  <a:moveTo>
                    <a:pt x="159357" y="1535060"/>
                  </a:moveTo>
                  <a:lnTo>
                    <a:pt x="151764" y="1535303"/>
                  </a:lnTo>
                  <a:lnTo>
                    <a:pt x="91651" y="1549590"/>
                  </a:lnTo>
                  <a:lnTo>
                    <a:pt x="40512" y="1598295"/>
                  </a:lnTo>
                  <a:lnTo>
                    <a:pt x="51368" y="1598295"/>
                  </a:lnTo>
                  <a:lnTo>
                    <a:pt x="160527" y="1572387"/>
                  </a:lnTo>
                  <a:lnTo>
                    <a:pt x="167429" y="1569225"/>
                  </a:lnTo>
                  <a:lnTo>
                    <a:pt x="172402" y="1563862"/>
                  </a:lnTo>
                  <a:lnTo>
                    <a:pt x="174994" y="1557045"/>
                  </a:lnTo>
                  <a:lnTo>
                    <a:pt x="174751" y="1549527"/>
                  </a:lnTo>
                  <a:lnTo>
                    <a:pt x="171588" y="1542625"/>
                  </a:lnTo>
                  <a:lnTo>
                    <a:pt x="166211" y="1537652"/>
                  </a:lnTo>
                  <a:lnTo>
                    <a:pt x="159357" y="1535060"/>
                  </a:lnTo>
                  <a:close/>
                </a:path>
                <a:path w="1689735" h="1610995">
                  <a:moveTo>
                    <a:pt x="54829" y="1558341"/>
                  </a:moveTo>
                  <a:lnTo>
                    <a:pt x="22987" y="1565910"/>
                  </a:lnTo>
                  <a:lnTo>
                    <a:pt x="45719" y="1589786"/>
                  </a:lnTo>
                  <a:lnTo>
                    <a:pt x="54829" y="1558341"/>
                  </a:lnTo>
                  <a:close/>
                </a:path>
                <a:path w="1689735" h="1610995">
                  <a:moveTo>
                    <a:pt x="91651" y="1549590"/>
                  </a:moveTo>
                  <a:lnTo>
                    <a:pt x="54829" y="1558341"/>
                  </a:lnTo>
                  <a:lnTo>
                    <a:pt x="45719" y="1589786"/>
                  </a:lnTo>
                  <a:lnTo>
                    <a:pt x="49447" y="1589786"/>
                  </a:lnTo>
                  <a:lnTo>
                    <a:pt x="91651" y="1549590"/>
                  </a:lnTo>
                  <a:close/>
                </a:path>
                <a:path w="1689735" h="1610995">
                  <a:moveTo>
                    <a:pt x="1663445" y="0"/>
                  </a:moveTo>
                  <a:lnTo>
                    <a:pt x="65346" y="1522040"/>
                  </a:lnTo>
                  <a:lnTo>
                    <a:pt x="54829" y="1558341"/>
                  </a:lnTo>
                  <a:lnTo>
                    <a:pt x="91651" y="1549590"/>
                  </a:lnTo>
                  <a:lnTo>
                    <a:pt x="1689607" y="27686"/>
                  </a:lnTo>
                  <a:lnTo>
                    <a:pt x="16634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31564" y="2112263"/>
              <a:ext cx="954036" cy="238658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308580" y="2131567"/>
              <a:ext cx="739775" cy="2136140"/>
            </a:xfrm>
            <a:custGeom>
              <a:avLst/>
              <a:gdLst/>
              <a:ahLst/>
              <a:cxnLst/>
              <a:rect l="l" t="t" r="r" b="b"/>
              <a:pathLst>
                <a:path w="739775" h="2136140">
                  <a:moveTo>
                    <a:pt x="22197" y="1951968"/>
                  </a:moveTo>
                  <a:lnTo>
                    <a:pt x="14626" y="1952117"/>
                  </a:lnTo>
                  <a:lnTo>
                    <a:pt x="7703" y="1955186"/>
                  </a:lnTo>
                  <a:lnTo>
                    <a:pt x="2672" y="1960483"/>
                  </a:lnTo>
                  <a:lnTo>
                    <a:pt x="0" y="1967279"/>
                  </a:lnTo>
                  <a:lnTo>
                    <a:pt x="148" y="1974850"/>
                  </a:lnTo>
                  <a:lnTo>
                    <a:pt x="35581" y="2135886"/>
                  </a:lnTo>
                  <a:lnTo>
                    <a:pt x="69152" y="2105787"/>
                  </a:lnTo>
                  <a:lnTo>
                    <a:pt x="65299" y="2105787"/>
                  </a:lnTo>
                  <a:lnTo>
                    <a:pt x="28977" y="2094103"/>
                  </a:lnTo>
                  <a:lnTo>
                    <a:pt x="50623" y="2026874"/>
                  </a:lnTo>
                  <a:lnTo>
                    <a:pt x="37359" y="1966595"/>
                  </a:lnTo>
                  <a:lnTo>
                    <a:pt x="34289" y="1959671"/>
                  </a:lnTo>
                  <a:lnTo>
                    <a:pt x="28993" y="1954641"/>
                  </a:lnTo>
                  <a:lnTo>
                    <a:pt x="22197" y="1951968"/>
                  </a:lnTo>
                  <a:close/>
                </a:path>
                <a:path w="739775" h="2136140">
                  <a:moveTo>
                    <a:pt x="50623" y="2026874"/>
                  </a:moveTo>
                  <a:lnTo>
                    <a:pt x="28977" y="2094103"/>
                  </a:lnTo>
                  <a:lnTo>
                    <a:pt x="65299" y="2105787"/>
                  </a:lnTo>
                  <a:lnTo>
                    <a:pt x="68489" y="2095881"/>
                  </a:lnTo>
                  <a:lnTo>
                    <a:pt x="65807" y="2095881"/>
                  </a:lnTo>
                  <a:lnTo>
                    <a:pt x="34438" y="2085721"/>
                  </a:lnTo>
                  <a:lnTo>
                    <a:pt x="58770" y="2063900"/>
                  </a:lnTo>
                  <a:lnTo>
                    <a:pt x="50623" y="2026874"/>
                  </a:lnTo>
                  <a:close/>
                </a:path>
                <a:path w="739775" h="2136140">
                  <a:moveTo>
                    <a:pt x="146659" y="1992534"/>
                  </a:moveTo>
                  <a:lnTo>
                    <a:pt x="139410" y="1993566"/>
                  </a:lnTo>
                  <a:lnTo>
                    <a:pt x="132863" y="1997456"/>
                  </a:lnTo>
                  <a:lnTo>
                    <a:pt x="86911" y="2038665"/>
                  </a:lnTo>
                  <a:lnTo>
                    <a:pt x="65299" y="2105787"/>
                  </a:lnTo>
                  <a:lnTo>
                    <a:pt x="69152" y="2105787"/>
                  </a:lnTo>
                  <a:lnTo>
                    <a:pt x="158390" y="2025777"/>
                  </a:lnTo>
                  <a:lnTo>
                    <a:pt x="162877" y="2019730"/>
                  </a:lnTo>
                  <a:lnTo>
                    <a:pt x="164661" y="2012648"/>
                  </a:lnTo>
                  <a:lnTo>
                    <a:pt x="163659" y="2005399"/>
                  </a:lnTo>
                  <a:lnTo>
                    <a:pt x="159787" y="1998853"/>
                  </a:lnTo>
                  <a:lnTo>
                    <a:pt x="153741" y="1994312"/>
                  </a:lnTo>
                  <a:lnTo>
                    <a:pt x="146659" y="1992534"/>
                  </a:lnTo>
                  <a:close/>
                </a:path>
                <a:path w="739775" h="2136140">
                  <a:moveTo>
                    <a:pt x="58770" y="2063900"/>
                  </a:moveTo>
                  <a:lnTo>
                    <a:pt x="34438" y="2085721"/>
                  </a:lnTo>
                  <a:lnTo>
                    <a:pt x="65807" y="2095881"/>
                  </a:lnTo>
                  <a:lnTo>
                    <a:pt x="58770" y="2063900"/>
                  </a:lnTo>
                  <a:close/>
                </a:path>
                <a:path w="739775" h="2136140">
                  <a:moveTo>
                    <a:pt x="86911" y="2038665"/>
                  </a:moveTo>
                  <a:lnTo>
                    <a:pt x="58770" y="2063900"/>
                  </a:lnTo>
                  <a:lnTo>
                    <a:pt x="65807" y="2095881"/>
                  </a:lnTo>
                  <a:lnTo>
                    <a:pt x="68489" y="2095881"/>
                  </a:lnTo>
                  <a:lnTo>
                    <a:pt x="86911" y="2038665"/>
                  </a:lnTo>
                  <a:close/>
                </a:path>
                <a:path w="739775" h="2136140">
                  <a:moveTo>
                    <a:pt x="703220" y="0"/>
                  </a:moveTo>
                  <a:lnTo>
                    <a:pt x="50623" y="2026874"/>
                  </a:lnTo>
                  <a:lnTo>
                    <a:pt x="58770" y="2063900"/>
                  </a:lnTo>
                  <a:lnTo>
                    <a:pt x="86911" y="2038665"/>
                  </a:lnTo>
                  <a:lnTo>
                    <a:pt x="739542" y="11684"/>
                  </a:lnTo>
                  <a:lnTo>
                    <a:pt x="7032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1043477" y="2838072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204" dirty="0">
                <a:latin typeface="Trebuchet MS"/>
                <a:cs typeface="Trebuchet MS"/>
              </a:rPr>
              <a:t>shatarat</a:t>
            </a:r>
            <a:endParaRPr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00500" y="6408673"/>
            <a:ext cx="101346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5" dirty="0">
                <a:solidFill>
                  <a:srgbClr val="888888"/>
                </a:solidFill>
                <a:latin typeface="Calibri"/>
                <a:cs typeface="Calibri"/>
              </a:rPr>
              <a:t>3/11/2020</a:t>
            </a:r>
            <a:endParaRPr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47736" y="6408673"/>
            <a:ext cx="11607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65" dirty="0">
                <a:solidFill>
                  <a:srgbClr val="888888"/>
                </a:solidFill>
                <a:latin typeface="Calibri"/>
                <a:cs typeface="Calibri"/>
              </a:rPr>
              <a:t>Dr.</a:t>
            </a:r>
            <a:r>
              <a:rPr spc="3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888888"/>
                </a:solidFill>
                <a:latin typeface="Calibri"/>
                <a:cs typeface="Calibri"/>
              </a:rPr>
              <a:t>Shatarat</a:t>
            </a:r>
            <a:endParaRPr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4961" y="610362"/>
            <a:ext cx="6248400" cy="393056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2917825">
              <a:spcBef>
                <a:spcPts val="185"/>
              </a:spcBef>
            </a:pPr>
            <a:r>
              <a:rPr sz="24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sz="24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2400" b="1" spc="-22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400" b="1" spc="-4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b="1" spc="-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400" b="1" spc="-19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J</a:t>
            </a:r>
            <a:r>
              <a:rPr sz="24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97365" y="2207895"/>
            <a:ext cx="3200400" cy="1169035"/>
          </a:xfrm>
          <a:custGeom>
            <a:avLst/>
            <a:gdLst/>
            <a:ahLst/>
            <a:cxnLst/>
            <a:rect l="l" t="t" r="r" b="b"/>
            <a:pathLst>
              <a:path w="3200400" h="1169035">
                <a:moveTo>
                  <a:pt x="0" y="1168908"/>
                </a:moveTo>
                <a:lnTo>
                  <a:pt x="3200399" y="1168908"/>
                </a:lnTo>
                <a:lnTo>
                  <a:pt x="3200399" y="0"/>
                </a:lnTo>
                <a:lnTo>
                  <a:pt x="0" y="0"/>
                </a:lnTo>
                <a:lnTo>
                  <a:pt x="0" y="1168908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41332" y="2225548"/>
            <a:ext cx="2430780" cy="56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2729" indent="-253365">
              <a:lnSpc>
                <a:spcPts val="2020"/>
              </a:lnSpc>
              <a:spcBef>
                <a:spcPts val="100"/>
              </a:spcBef>
              <a:buFont typeface="Wingdings"/>
              <a:buChar char=""/>
              <a:tabLst>
                <a:tab pos="253365" algn="l"/>
              </a:tabLst>
            </a:pPr>
            <a:r>
              <a:rPr spc="-10" dirty="0">
                <a:latin typeface="Times New Roman"/>
                <a:cs typeface="Times New Roman"/>
              </a:rPr>
              <a:t>The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joint</a:t>
            </a:r>
            <a:r>
              <a:rPr spc="-15" dirty="0">
                <a:latin typeface="Times New Roman"/>
                <a:cs typeface="Times New Roman"/>
              </a:rPr>
              <a:t> between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marL="252729">
              <a:lnSpc>
                <a:spcPts val="2260"/>
              </a:lnSpc>
            </a:pPr>
            <a:r>
              <a:rPr sz="2000" b="1" i="1" spc="25" dirty="0">
                <a:solidFill>
                  <a:srgbClr val="C00000"/>
                </a:solidFill>
                <a:latin typeface="Times New Roman"/>
                <a:cs typeface="Times New Roman"/>
              </a:rPr>
              <a:t>p</a:t>
            </a:r>
            <a:r>
              <a:rPr sz="2000" b="1" i="1" spc="-8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000" b="1" i="1" spc="5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2000" b="1" i="1" spc="-80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000" b="1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lla</a:t>
            </a:r>
            <a:r>
              <a:rPr sz="2000" b="1" i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80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2000" b="1" i="1" spc="-85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sz="2000" b="1" i="1" spc="50" dirty="0">
                <a:solidFill>
                  <a:srgbClr val="C00000"/>
                </a:solidFill>
                <a:latin typeface="Times New Roman"/>
                <a:cs typeface="Times New Roman"/>
              </a:rPr>
              <a:t>d</a:t>
            </a:r>
            <a:r>
              <a:rPr sz="2000" b="1" i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5" dirty="0">
                <a:solidFill>
                  <a:srgbClr val="C00000"/>
                </a:solidFill>
                <a:latin typeface="Times New Roman"/>
                <a:cs typeface="Times New Roman"/>
              </a:rPr>
              <a:t>f</a:t>
            </a:r>
            <a:r>
              <a:rPr sz="2000" b="1" i="1" spc="-80" dirty="0">
                <a:solidFill>
                  <a:srgbClr val="C00000"/>
                </a:solidFill>
                <a:latin typeface="Times New Roman"/>
                <a:cs typeface="Times New Roman"/>
              </a:rPr>
              <a:t>e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2000" b="1" i="1" spc="-85" dirty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r>
              <a:rPr sz="2000" b="1" i="1" spc="60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2000" b="1" i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is</a:t>
            </a:r>
            <a:r>
              <a:rPr dirty="0">
                <a:latin typeface="Times New Roman"/>
                <a:cs typeface="Times New Roman"/>
              </a:rPr>
              <a:t> a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94318" y="2758948"/>
            <a:ext cx="18440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spcBef>
                <a:spcPts val="100"/>
              </a:spcBef>
            </a:pPr>
            <a:r>
              <a:rPr spc="-5" dirty="0">
                <a:latin typeface="Times New Roman"/>
                <a:cs typeface="Times New Roman"/>
              </a:rPr>
              <a:t>synovial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joint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94317" y="2906396"/>
            <a:ext cx="2480310" cy="4267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>
              <a:spcBef>
                <a:spcPts val="130"/>
              </a:spcBef>
            </a:pPr>
            <a:r>
              <a:rPr sz="2600" b="1" i="1" spc="-40" dirty="0">
                <a:solidFill>
                  <a:srgbClr val="C00000"/>
                </a:solidFill>
                <a:latin typeface="Times New Roman"/>
                <a:cs typeface="Times New Roman"/>
              </a:rPr>
              <a:t>plane</a:t>
            </a:r>
            <a:r>
              <a:rPr sz="2600" b="1" i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b="1" i="1" spc="-45" dirty="0">
                <a:solidFill>
                  <a:srgbClr val="C00000"/>
                </a:solidFill>
                <a:latin typeface="Times New Roman"/>
                <a:cs typeface="Times New Roman"/>
              </a:rPr>
              <a:t>gliding</a:t>
            </a:r>
            <a:r>
              <a:rPr sz="2600" b="1" i="1" spc="-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pc="-35" dirty="0">
                <a:latin typeface="Times New Roman"/>
                <a:cs typeface="Times New Roman"/>
              </a:rPr>
              <a:t>variety.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97858" y="2207895"/>
            <a:ext cx="4953000" cy="2061718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170" marR="86360">
              <a:lnSpc>
                <a:spcPct val="98000"/>
              </a:lnSpc>
              <a:spcBef>
                <a:spcPts val="240"/>
              </a:spcBef>
            </a:pP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jo</a:t>
            </a:r>
            <a:r>
              <a:rPr sz="1800" spc="5" dirty="0">
                <a:solidFill>
                  <a:srgbClr val="000000"/>
                </a:solidFill>
              </a:rPr>
              <a:t>i</a:t>
            </a:r>
            <a:r>
              <a:rPr sz="1800" dirty="0">
                <a:solidFill>
                  <a:srgbClr val="000000"/>
                </a:solidFill>
              </a:rPr>
              <a:t>nt </a:t>
            </a:r>
            <a:r>
              <a:rPr sz="1800" spc="-15" dirty="0">
                <a:solidFill>
                  <a:srgbClr val="000000"/>
                </a:solidFill>
              </a:rPr>
              <a:t>b</a:t>
            </a:r>
            <a:r>
              <a:rPr sz="1800" spc="-10" dirty="0">
                <a:solidFill>
                  <a:srgbClr val="000000"/>
                </a:solidFill>
              </a:rPr>
              <a:t>et</a:t>
            </a:r>
            <a:r>
              <a:rPr sz="1800" spc="-25" dirty="0">
                <a:solidFill>
                  <a:srgbClr val="000000"/>
                </a:solidFill>
              </a:rPr>
              <a:t>w</a:t>
            </a:r>
            <a:r>
              <a:rPr sz="1800" spc="-10" dirty="0">
                <a:solidFill>
                  <a:srgbClr val="000000"/>
                </a:solidFill>
              </a:rPr>
              <a:t>ee</a:t>
            </a:r>
            <a:r>
              <a:rPr sz="1800" dirty="0">
                <a:solidFill>
                  <a:srgbClr val="000000"/>
                </a:solidFill>
              </a:rPr>
              <a:t>n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the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2600" b="1" i="1" spc="-55" dirty="0">
                <a:solidFill>
                  <a:srgbClr val="C00000"/>
                </a:solidFill>
              </a:rPr>
              <a:t>f</a:t>
            </a:r>
            <a:r>
              <a:rPr sz="2600" b="1" i="1" spc="-80" dirty="0">
                <a:solidFill>
                  <a:srgbClr val="C00000"/>
                </a:solidFill>
              </a:rPr>
              <a:t>e</a:t>
            </a:r>
            <a:r>
              <a:rPr sz="2600" b="1" i="1" dirty="0">
                <a:solidFill>
                  <a:srgbClr val="C00000"/>
                </a:solidFill>
                <a:latin typeface="Times New Roman"/>
                <a:cs typeface="Times New Roman"/>
              </a:rPr>
              <a:t>m</a:t>
            </a:r>
            <a:r>
              <a:rPr sz="2600" b="1" i="1" spc="-85" dirty="0">
                <a:solidFill>
                  <a:srgbClr val="C00000"/>
                </a:solidFill>
              </a:rPr>
              <a:t>u</a:t>
            </a:r>
            <a:r>
              <a:rPr sz="2600" b="1" i="1" spc="60" dirty="0">
                <a:solidFill>
                  <a:srgbClr val="C00000"/>
                </a:solidFill>
              </a:rPr>
              <a:t>r</a:t>
            </a:r>
            <a:r>
              <a:rPr sz="2600" b="1" i="1" spc="-135" dirty="0">
                <a:solidFill>
                  <a:srgbClr val="C00000"/>
                </a:solidFill>
              </a:rPr>
              <a:t> </a:t>
            </a:r>
            <a:r>
              <a:rPr sz="2600" b="1" i="1" spc="-80" dirty="0">
                <a:solidFill>
                  <a:srgbClr val="C00000"/>
                </a:solidFill>
              </a:rPr>
              <a:t>a</a:t>
            </a:r>
            <a:r>
              <a:rPr sz="2600" b="1" i="1" spc="-85" dirty="0">
                <a:solidFill>
                  <a:srgbClr val="C00000"/>
                </a:solidFill>
              </a:rPr>
              <a:t>n</a:t>
            </a:r>
            <a:r>
              <a:rPr sz="2600" b="1" i="1" spc="50" dirty="0">
                <a:solidFill>
                  <a:srgbClr val="C00000"/>
                </a:solidFill>
              </a:rPr>
              <a:t>d</a:t>
            </a:r>
            <a:r>
              <a:rPr sz="2600" b="1" i="1" spc="-85" dirty="0">
                <a:solidFill>
                  <a:srgbClr val="C00000"/>
                </a:solidFill>
              </a:rPr>
              <a:t> </a:t>
            </a:r>
            <a:r>
              <a:rPr sz="2600" b="1" i="1" spc="25" dirty="0">
                <a:solidFill>
                  <a:srgbClr val="C00000"/>
                </a:solidFill>
              </a:rPr>
              <a:t>ti</a:t>
            </a:r>
            <a:r>
              <a:rPr sz="2600" b="1" i="1" spc="50" dirty="0">
                <a:solidFill>
                  <a:srgbClr val="C00000"/>
                </a:solidFill>
              </a:rPr>
              <a:t>b</a:t>
            </a:r>
            <a:r>
              <a:rPr sz="2600" b="1" i="1" spc="-45" dirty="0">
                <a:solidFill>
                  <a:srgbClr val="C00000"/>
                </a:solidFill>
              </a:rPr>
              <a:t>ia</a:t>
            </a:r>
            <a:r>
              <a:rPr sz="2600" b="1" i="1" spc="-20" dirty="0">
                <a:solidFill>
                  <a:srgbClr val="C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is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a  </a:t>
            </a:r>
            <a:r>
              <a:rPr sz="2600" b="1" i="1" spc="-45" dirty="0">
                <a:solidFill>
                  <a:srgbClr val="000000"/>
                </a:solidFill>
              </a:rPr>
              <a:t>synovial</a:t>
            </a:r>
            <a:r>
              <a:rPr b="1" i="1" spc="38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joint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of the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2600" b="1" i="1" spc="-90" dirty="0"/>
              <a:t>hinge</a:t>
            </a:r>
            <a:r>
              <a:rPr sz="2600" b="1" i="1" spc="-95" dirty="0"/>
              <a:t> </a:t>
            </a:r>
            <a:r>
              <a:rPr sz="2600" b="1" i="1" spc="50" dirty="0"/>
              <a:t>variety</a:t>
            </a:r>
            <a:r>
              <a:rPr sz="1800" spc="50" dirty="0">
                <a:solidFill>
                  <a:srgbClr val="000000"/>
                </a:solidFill>
              </a:rPr>
              <a:t>,</a:t>
            </a:r>
            <a:r>
              <a:rPr sz="1800" spc="12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but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some </a:t>
            </a:r>
            <a:r>
              <a:rPr sz="1800" spc="-434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degree </a:t>
            </a:r>
            <a:r>
              <a:rPr sz="3200" b="1" dirty="0">
                <a:solidFill>
                  <a:srgbClr val="000000"/>
                </a:solidFill>
              </a:rPr>
              <a:t>of </a:t>
            </a:r>
            <a:r>
              <a:rPr sz="3200" b="1" spc="-5" dirty="0">
                <a:solidFill>
                  <a:srgbClr val="000000"/>
                </a:solidFill>
              </a:rPr>
              <a:t>rotatory </a:t>
            </a:r>
            <a:r>
              <a:rPr sz="3200" b="1" spc="-10" dirty="0">
                <a:solidFill>
                  <a:srgbClr val="000000"/>
                </a:solidFill>
              </a:rPr>
              <a:t>movement </a:t>
            </a:r>
            <a:r>
              <a:rPr sz="1800" spc="-5" dirty="0">
                <a:solidFill>
                  <a:srgbClr val="000000"/>
                </a:solidFill>
              </a:rPr>
              <a:t>is 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possible.</a:t>
            </a:r>
            <a:endParaRPr sz="1800" dirty="0"/>
          </a:p>
        </p:txBody>
      </p:sp>
      <p:sp>
        <p:nvSpPr>
          <p:cNvPr id="8" name="object 8"/>
          <p:cNvSpPr/>
          <p:nvPr/>
        </p:nvSpPr>
        <p:spPr>
          <a:xfrm>
            <a:off x="6367017" y="1091565"/>
            <a:ext cx="760730" cy="812165"/>
          </a:xfrm>
          <a:custGeom>
            <a:avLst/>
            <a:gdLst/>
            <a:ahLst/>
            <a:cxnLst/>
            <a:rect l="l" t="t" r="r" b="b"/>
            <a:pathLst>
              <a:path w="760729" h="812164">
                <a:moveTo>
                  <a:pt x="760730" y="160909"/>
                </a:moveTo>
                <a:lnTo>
                  <a:pt x="271780" y="711200"/>
                </a:lnTo>
                <a:lnTo>
                  <a:pt x="362331" y="791718"/>
                </a:lnTo>
                <a:lnTo>
                  <a:pt x="20193" y="811784"/>
                </a:lnTo>
                <a:lnTo>
                  <a:pt x="0" y="469773"/>
                </a:lnTo>
                <a:lnTo>
                  <a:pt x="90677" y="550163"/>
                </a:lnTo>
                <a:lnTo>
                  <a:pt x="579628" y="0"/>
                </a:lnTo>
                <a:lnTo>
                  <a:pt x="760730" y="160909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97365" y="1078738"/>
            <a:ext cx="795020" cy="769620"/>
          </a:xfrm>
          <a:custGeom>
            <a:avLst/>
            <a:gdLst/>
            <a:ahLst/>
            <a:cxnLst/>
            <a:rect l="l" t="t" r="r" b="b"/>
            <a:pathLst>
              <a:path w="795020" h="769619">
                <a:moveTo>
                  <a:pt x="166115" y="0"/>
                </a:moveTo>
                <a:lnTo>
                  <a:pt x="701802" y="504951"/>
                </a:lnTo>
                <a:lnTo>
                  <a:pt x="784860" y="416813"/>
                </a:lnTo>
                <a:lnTo>
                  <a:pt x="795019" y="759333"/>
                </a:lnTo>
                <a:lnTo>
                  <a:pt x="452500" y="769365"/>
                </a:lnTo>
                <a:lnTo>
                  <a:pt x="535559" y="681227"/>
                </a:lnTo>
                <a:lnTo>
                  <a:pt x="0" y="176402"/>
                </a:lnTo>
                <a:lnTo>
                  <a:pt x="166115" y="0"/>
                </a:lnTo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830061" y="4387601"/>
            <a:ext cx="510540" cy="1004569"/>
            <a:chOff x="2273807" y="3416808"/>
            <a:chExt cx="510540" cy="1004569"/>
          </a:xfrm>
        </p:grpSpPr>
        <p:sp>
          <p:nvSpPr>
            <p:cNvPr id="11" name="object 11"/>
            <p:cNvSpPr/>
            <p:nvPr/>
          </p:nvSpPr>
          <p:spPr>
            <a:xfrm>
              <a:off x="2286761" y="3429762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363474" y="0"/>
                  </a:moveTo>
                  <a:lnTo>
                    <a:pt x="121157" y="0"/>
                  </a:lnTo>
                  <a:lnTo>
                    <a:pt x="121157" y="736092"/>
                  </a:lnTo>
                  <a:lnTo>
                    <a:pt x="0" y="736092"/>
                  </a:lnTo>
                  <a:lnTo>
                    <a:pt x="242315" y="978407"/>
                  </a:lnTo>
                  <a:lnTo>
                    <a:pt x="484631" y="736092"/>
                  </a:lnTo>
                  <a:lnTo>
                    <a:pt x="363474" y="736092"/>
                  </a:lnTo>
                  <a:lnTo>
                    <a:pt x="363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86761" y="3429762"/>
              <a:ext cx="485140" cy="978535"/>
            </a:xfrm>
            <a:custGeom>
              <a:avLst/>
              <a:gdLst/>
              <a:ahLst/>
              <a:cxnLst/>
              <a:rect l="l" t="t" r="r" b="b"/>
              <a:pathLst>
                <a:path w="485139" h="978535">
                  <a:moveTo>
                    <a:pt x="0" y="736092"/>
                  </a:moveTo>
                  <a:lnTo>
                    <a:pt x="121157" y="736092"/>
                  </a:lnTo>
                  <a:lnTo>
                    <a:pt x="121157" y="0"/>
                  </a:lnTo>
                  <a:lnTo>
                    <a:pt x="363474" y="0"/>
                  </a:lnTo>
                  <a:lnTo>
                    <a:pt x="363474" y="736092"/>
                  </a:lnTo>
                  <a:lnTo>
                    <a:pt x="484631" y="736092"/>
                  </a:lnTo>
                  <a:lnTo>
                    <a:pt x="242315" y="978407"/>
                  </a:lnTo>
                  <a:lnTo>
                    <a:pt x="0" y="736092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141279" y="5487436"/>
            <a:ext cx="3888104" cy="316112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>
              <a:spcBef>
                <a:spcPts val="305"/>
              </a:spcBef>
            </a:pPr>
            <a:r>
              <a:rPr spc="-5" dirty="0">
                <a:latin typeface="Times New Roman"/>
                <a:cs typeface="Times New Roman"/>
              </a:rPr>
              <a:t>MEDI</a:t>
            </a:r>
            <a:r>
              <a:rPr spc="-1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L</a:t>
            </a:r>
            <a:r>
              <a:rPr spc="-16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A</a:t>
            </a:r>
            <a:r>
              <a:rPr spc="-15" dirty="0">
                <a:latin typeface="Times New Roman"/>
                <a:cs typeface="Times New Roman"/>
              </a:rPr>
              <a:t>N</a:t>
            </a:r>
            <a:r>
              <a:rPr spc="-5" dirty="0">
                <a:latin typeface="Times New Roman"/>
                <a:cs typeface="Times New Roman"/>
              </a:rPr>
              <a:t>D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L</a:t>
            </a:r>
            <a:r>
              <a:rPr spc="-21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RAL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RO</a:t>
            </a:r>
            <a:r>
              <a:rPr spc="-145" dirty="0">
                <a:latin typeface="Times New Roman"/>
                <a:cs typeface="Times New Roman"/>
              </a:rPr>
              <a:t>T</a:t>
            </a:r>
            <a:r>
              <a:rPr spc="-215" dirty="0">
                <a:latin typeface="Times New Roman"/>
                <a:cs typeface="Times New Roman"/>
              </a:rPr>
              <a:t>A</a:t>
            </a:r>
            <a:r>
              <a:rPr spc="-5" dirty="0">
                <a:latin typeface="Times New Roman"/>
                <a:cs typeface="Times New Roman"/>
              </a:rPr>
              <a:t>TION</a:t>
            </a:r>
            <a:endParaRPr>
              <a:latin typeface="Times New Roman"/>
              <a:cs typeface="Times New Roman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43745" y="0"/>
            <a:ext cx="9156700" cy="6858000"/>
            <a:chOff x="-12255" y="0"/>
            <a:chExt cx="91567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399" y="0"/>
              <a:ext cx="5181599" cy="6857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2" y="543305"/>
              <a:ext cx="4953000" cy="2429510"/>
            </a:xfrm>
            <a:custGeom>
              <a:avLst/>
              <a:gdLst/>
              <a:ahLst/>
              <a:cxnLst/>
              <a:rect l="l" t="t" r="r" b="b"/>
              <a:pathLst>
                <a:path w="4953000" h="2429510">
                  <a:moveTo>
                    <a:pt x="4953000" y="0"/>
                  </a:moveTo>
                  <a:lnTo>
                    <a:pt x="0" y="0"/>
                  </a:lnTo>
                  <a:lnTo>
                    <a:pt x="0" y="2429256"/>
                  </a:lnTo>
                  <a:lnTo>
                    <a:pt x="4953000" y="2429256"/>
                  </a:lnTo>
                  <a:lnTo>
                    <a:pt x="4953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" y="543305"/>
              <a:ext cx="4953000" cy="2429510"/>
            </a:xfrm>
            <a:custGeom>
              <a:avLst/>
              <a:gdLst/>
              <a:ahLst/>
              <a:cxnLst/>
              <a:rect l="l" t="t" r="r" b="b"/>
              <a:pathLst>
                <a:path w="4953000" h="2429510">
                  <a:moveTo>
                    <a:pt x="0" y="2429256"/>
                  </a:moveTo>
                  <a:lnTo>
                    <a:pt x="4953000" y="2429256"/>
                  </a:lnTo>
                  <a:lnTo>
                    <a:pt x="4953000" y="0"/>
                  </a:lnTo>
                  <a:lnTo>
                    <a:pt x="0" y="0"/>
                  </a:lnTo>
                  <a:lnTo>
                    <a:pt x="0" y="2429256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56432" y="2540889"/>
              <a:ext cx="340360" cy="36830"/>
            </a:xfrm>
            <a:custGeom>
              <a:avLst/>
              <a:gdLst/>
              <a:ahLst/>
              <a:cxnLst/>
              <a:rect l="l" t="t" r="r" b="b"/>
              <a:pathLst>
                <a:path w="340360" h="36830">
                  <a:moveTo>
                    <a:pt x="339851" y="0"/>
                  </a:moveTo>
                  <a:lnTo>
                    <a:pt x="0" y="0"/>
                  </a:lnTo>
                  <a:lnTo>
                    <a:pt x="0" y="36575"/>
                  </a:lnTo>
                  <a:lnTo>
                    <a:pt x="339851" y="36575"/>
                  </a:lnTo>
                  <a:lnTo>
                    <a:pt x="3398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46931" y="538587"/>
            <a:ext cx="4532630" cy="2368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indent="-181610">
              <a:lnSpc>
                <a:spcPts val="2035"/>
              </a:lnSpc>
              <a:spcBef>
                <a:spcPts val="95"/>
              </a:spcBef>
              <a:buSzPct val="93750"/>
              <a:buFont typeface="Wingdings"/>
              <a:buChar char=""/>
              <a:tabLst>
                <a:tab pos="194310" algn="l"/>
              </a:tabLst>
            </a:pP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capsule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attached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i="1" u="sng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i="1" u="sng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margins</a:t>
            </a:r>
            <a:r>
              <a:rPr i="1" u="sng" spc="-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i="1" u="sng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i="1" u="sng" spc="-1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i="1" u="sng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marL="1730375">
              <a:lnSpc>
                <a:spcPts val="2010"/>
              </a:lnSpc>
            </a:pPr>
            <a:r>
              <a:rPr i="1" u="sng" spc="-2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i="1" u="sng" spc="-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i="1" u="sng" spc="-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ti</a:t>
            </a:r>
            <a:r>
              <a:rPr i="1" u="sng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cu</a:t>
            </a:r>
            <a:r>
              <a:rPr i="1" u="sng" spc="-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i="1" u="sng" spc="-2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i="1" u="sng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i="1" u="sng" spc="-2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i="1" u="sng" spc="-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i="1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</a:t>
            </a:r>
            <a:r>
              <a:rPr i="1" u="sng" spc="-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i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i="1" u="sng" spc="-2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i="1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</a:t>
            </a:r>
            <a:r>
              <a:rPr i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endParaRPr>
              <a:latin typeface="Times New Roman"/>
              <a:cs typeface="Times New Roman"/>
            </a:endParaRPr>
          </a:p>
          <a:p>
            <a:pPr marL="266700" lvl="1" indent="-193675">
              <a:lnSpc>
                <a:spcPts val="1845"/>
              </a:lnSpc>
              <a:buFont typeface="Wingdings"/>
              <a:buChar char=""/>
              <a:tabLst>
                <a:tab pos="267335" algn="l"/>
              </a:tabLst>
            </a:pP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surrounds</a:t>
            </a:r>
            <a:r>
              <a:rPr sz="1600" u="sng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600" u="sng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sides</a:t>
            </a:r>
            <a:r>
              <a:rPr sz="1600" u="sng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1600" u="sng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posterior</a:t>
            </a:r>
            <a:r>
              <a:rPr sz="1600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aspect</a:t>
            </a:r>
            <a:r>
              <a:rPr sz="1600" u="sng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</a:t>
            </a:r>
            <a:r>
              <a:rPr sz="1600" u="sng" spc="4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</a:t>
            </a:r>
            <a:r>
              <a:rPr sz="1600" u="sng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joint.</a:t>
            </a:r>
            <a:endParaRPr sz="1600">
              <a:latin typeface="Times New Roman"/>
              <a:cs typeface="Times New Roman"/>
            </a:endParaRPr>
          </a:p>
          <a:p>
            <a:pPr marL="264795" marR="594995" lvl="1" indent="-264795">
              <a:lnSpc>
                <a:spcPts val="2910"/>
              </a:lnSpc>
              <a:spcBef>
                <a:spcPts val="100"/>
              </a:spcBef>
              <a:buSzPct val="93750"/>
              <a:buFont typeface="Wingdings"/>
              <a:buChar char=""/>
              <a:tabLst>
                <a:tab pos="264795" algn="l"/>
              </a:tabLst>
            </a:pPr>
            <a:r>
              <a:rPr sz="1600" spc="-5" dirty="0">
                <a:latin typeface="Times New Roman"/>
                <a:cs typeface="Times New Roman"/>
              </a:rPr>
              <a:t>On the </a:t>
            </a:r>
            <a:r>
              <a:rPr sz="1600" dirty="0">
                <a:latin typeface="Times New Roman"/>
                <a:cs typeface="Times New Roman"/>
              </a:rPr>
              <a:t>front </a:t>
            </a:r>
            <a:r>
              <a:rPr sz="1600" spc="-5" dirty="0">
                <a:latin typeface="Times New Roman"/>
                <a:cs typeface="Times New Roman"/>
              </a:rPr>
              <a:t>of the </a:t>
            </a:r>
            <a:r>
              <a:rPr sz="1600" dirty="0">
                <a:latin typeface="Times New Roman"/>
                <a:cs typeface="Times New Roman"/>
              </a:rPr>
              <a:t>joint, </a:t>
            </a:r>
            <a:r>
              <a:rPr sz="2600" b="1" i="1" dirty="0">
                <a:latin typeface="Times New Roman"/>
                <a:cs typeface="Times New Roman"/>
              </a:rPr>
              <a:t>the </a:t>
            </a:r>
            <a:r>
              <a:rPr sz="2600" b="1" i="1" spc="-50" dirty="0">
                <a:latin typeface="Times New Roman"/>
                <a:cs typeface="Times New Roman"/>
              </a:rPr>
              <a:t>capsule </a:t>
            </a:r>
            <a:r>
              <a:rPr sz="2600" b="1" i="1" spc="-45" dirty="0">
                <a:latin typeface="Times New Roman"/>
                <a:cs typeface="Times New Roman"/>
              </a:rPr>
              <a:t> </a:t>
            </a:r>
            <a:r>
              <a:rPr sz="2600" b="1" i="1" spc="-65" dirty="0">
                <a:latin typeface="Times New Roman"/>
                <a:cs typeface="Times New Roman"/>
              </a:rPr>
              <a:t>i</a:t>
            </a:r>
            <a:r>
              <a:rPr sz="2600" b="1" i="1" spc="-45" dirty="0">
                <a:latin typeface="Times New Roman"/>
                <a:cs typeface="Times New Roman"/>
              </a:rPr>
              <a:t>s</a:t>
            </a:r>
            <a:r>
              <a:rPr sz="2600" b="1" i="1" spc="-85" dirty="0">
                <a:latin typeface="Times New Roman"/>
                <a:cs typeface="Times New Roman"/>
              </a:rPr>
              <a:t> </a:t>
            </a:r>
            <a:r>
              <a:rPr sz="2600" b="1" i="1" dirty="0">
                <a:latin typeface="Times New Roman"/>
                <a:cs typeface="Times New Roman"/>
              </a:rPr>
              <a:t>absent</a:t>
            </a:r>
            <a:r>
              <a:rPr sz="2600" b="1" i="1" spc="-36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per</a:t>
            </a:r>
            <a:r>
              <a:rPr sz="1600" spc="-40" dirty="0">
                <a:latin typeface="Times New Roman"/>
                <a:cs typeface="Times New Roman"/>
              </a:rPr>
              <a:t>m</a:t>
            </a:r>
            <a:r>
              <a:rPr sz="1600" spc="-5" dirty="0">
                <a:latin typeface="Times New Roman"/>
                <a:cs typeface="Times New Roman"/>
              </a:rPr>
              <a:t>i</a:t>
            </a:r>
            <a:r>
              <a:rPr sz="1600" spc="5" dirty="0">
                <a:latin typeface="Times New Roman"/>
                <a:cs typeface="Times New Roman"/>
              </a:rPr>
              <a:t>t</a:t>
            </a:r>
            <a:r>
              <a:rPr sz="1600" spc="-5" dirty="0">
                <a:latin typeface="Times New Roman"/>
                <a:cs typeface="Times New Roman"/>
              </a:rPr>
              <a:t>ting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syn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vial</a:t>
            </a:r>
            <a:endParaRPr sz="1600">
              <a:latin typeface="Times New Roman"/>
              <a:cs typeface="Times New Roman"/>
            </a:endParaRPr>
          </a:p>
          <a:p>
            <a:pPr marL="241935" algn="ctr">
              <a:lnSpc>
                <a:spcPts val="1850"/>
              </a:lnSpc>
            </a:pPr>
            <a:r>
              <a:rPr sz="1600" spc="-10" dirty="0">
                <a:latin typeface="Times New Roman"/>
                <a:cs typeface="Times New Roman"/>
              </a:rPr>
              <a:t>membrane</a:t>
            </a:r>
            <a:r>
              <a:rPr sz="1600" spc="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pouch upward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beneath</a:t>
            </a:r>
            <a:r>
              <a:rPr sz="1600" spc="-1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endParaRPr sz="1600">
              <a:latin typeface="Times New Roman"/>
              <a:cs typeface="Times New Roman"/>
            </a:endParaRPr>
          </a:p>
          <a:p>
            <a:pPr marL="241935" algn="ctr">
              <a:lnSpc>
                <a:spcPts val="2390"/>
              </a:lnSpc>
            </a:pPr>
            <a:r>
              <a:rPr sz="1600" spc="-5" dirty="0">
                <a:latin typeface="Times New Roman"/>
                <a:cs typeface="Times New Roman"/>
              </a:rPr>
              <a:t>quadriceps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tendon, </a:t>
            </a:r>
            <a:r>
              <a:rPr sz="1600" spc="-10" dirty="0">
                <a:latin typeface="Times New Roman"/>
                <a:cs typeface="Times New Roman"/>
              </a:rPr>
              <a:t>forming</a:t>
            </a:r>
            <a:r>
              <a:rPr sz="1600" spc="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the</a:t>
            </a:r>
            <a:endParaRPr sz="2000">
              <a:latin typeface="Times New Roman"/>
              <a:cs typeface="Times New Roman"/>
            </a:endParaRPr>
          </a:p>
          <a:p>
            <a:pPr marL="243204" algn="ctr"/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supr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at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ll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000" b="1" u="heavy" spc="-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bursa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017004" y="2097024"/>
            <a:ext cx="3987165" cy="727075"/>
            <a:chOff x="3461003" y="2097023"/>
            <a:chExt cx="3987165" cy="7270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1003" y="2097023"/>
              <a:ext cx="3986784" cy="72694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503675" y="2220033"/>
              <a:ext cx="3736340" cy="542925"/>
            </a:xfrm>
            <a:custGeom>
              <a:avLst/>
              <a:gdLst/>
              <a:ahLst/>
              <a:cxnLst/>
              <a:rect l="l" t="t" r="r" b="b"/>
              <a:pathLst>
                <a:path w="3736340" h="542925">
                  <a:moveTo>
                    <a:pt x="3626365" y="60945"/>
                  </a:moveTo>
                  <a:lnTo>
                    <a:pt x="0" y="505005"/>
                  </a:lnTo>
                  <a:lnTo>
                    <a:pt x="4572" y="542851"/>
                  </a:lnTo>
                  <a:lnTo>
                    <a:pt x="3630991" y="98800"/>
                  </a:lnTo>
                  <a:lnTo>
                    <a:pt x="3661116" y="75906"/>
                  </a:lnTo>
                  <a:lnTo>
                    <a:pt x="3626365" y="60945"/>
                  </a:lnTo>
                  <a:close/>
                </a:path>
                <a:path w="3736340" h="542925">
                  <a:moveTo>
                    <a:pt x="3702811" y="52377"/>
                  </a:moveTo>
                  <a:lnTo>
                    <a:pt x="3696334" y="52377"/>
                  </a:lnTo>
                  <a:lnTo>
                    <a:pt x="3701033" y="90223"/>
                  </a:lnTo>
                  <a:lnTo>
                    <a:pt x="3630991" y="98800"/>
                  </a:lnTo>
                  <a:lnTo>
                    <a:pt x="3581780" y="136197"/>
                  </a:lnTo>
                  <a:lnTo>
                    <a:pt x="3576776" y="141864"/>
                  </a:lnTo>
                  <a:lnTo>
                    <a:pt x="3574414" y="148770"/>
                  </a:lnTo>
                  <a:lnTo>
                    <a:pt x="3574815" y="156057"/>
                  </a:lnTo>
                  <a:lnTo>
                    <a:pt x="3578098" y="162867"/>
                  </a:lnTo>
                  <a:lnTo>
                    <a:pt x="3583765" y="167872"/>
                  </a:lnTo>
                  <a:lnTo>
                    <a:pt x="3590670" y="170233"/>
                  </a:lnTo>
                  <a:lnTo>
                    <a:pt x="3597957" y="169832"/>
                  </a:lnTo>
                  <a:lnTo>
                    <a:pt x="3604768" y="166550"/>
                  </a:lnTo>
                  <a:lnTo>
                    <a:pt x="3736213" y="66728"/>
                  </a:lnTo>
                  <a:lnTo>
                    <a:pt x="3702811" y="52377"/>
                  </a:lnTo>
                  <a:close/>
                </a:path>
                <a:path w="3736340" h="542925">
                  <a:moveTo>
                    <a:pt x="3661116" y="75906"/>
                  </a:moveTo>
                  <a:lnTo>
                    <a:pt x="3630991" y="98800"/>
                  </a:lnTo>
                  <a:lnTo>
                    <a:pt x="3701033" y="90223"/>
                  </a:lnTo>
                  <a:lnTo>
                    <a:pt x="3700860" y="88826"/>
                  </a:lnTo>
                  <a:lnTo>
                    <a:pt x="3691128" y="88826"/>
                  </a:lnTo>
                  <a:lnTo>
                    <a:pt x="3661116" y="75906"/>
                  </a:lnTo>
                  <a:close/>
                </a:path>
                <a:path w="3736340" h="542925">
                  <a:moveTo>
                    <a:pt x="3687064" y="56187"/>
                  </a:moveTo>
                  <a:lnTo>
                    <a:pt x="3661116" y="75906"/>
                  </a:lnTo>
                  <a:lnTo>
                    <a:pt x="3691128" y="88826"/>
                  </a:lnTo>
                  <a:lnTo>
                    <a:pt x="3687064" y="56187"/>
                  </a:lnTo>
                  <a:close/>
                </a:path>
                <a:path w="3736340" h="542925">
                  <a:moveTo>
                    <a:pt x="3696808" y="56187"/>
                  </a:moveTo>
                  <a:lnTo>
                    <a:pt x="3687064" y="56187"/>
                  </a:lnTo>
                  <a:lnTo>
                    <a:pt x="3691128" y="88826"/>
                  </a:lnTo>
                  <a:lnTo>
                    <a:pt x="3700860" y="88826"/>
                  </a:lnTo>
                  <a:lnTo>
                    <a:pt x="3696808" y="56187"/>
                  </a:lnTo>
                  <a:close/>
                </a:path>
                <a:path w="3736340" h="542925">
                  <a:moveTo>
                    <a:pt x="3696334" y="52377"/>
                  </a:moveTo>
                  <a:lnTo>
                    <a:pt x="3626365" y="60945"/>
                  </a:lnTo>
                  <a:lnTo>
                    <a:pt x="3661116" y="75906"/>
                  </a:lnTo>
                  <a:lnTo>
                    <a:pt x="3687064" y="56187"/>
                  </a:lnTo>
                  <a:lnTo>
                    <a:pt x="3696808" y="56187"/>
                  </a:lnTo>
                  <a:lnTo>
                    <a:pt x="3696334" y="52377"/>
                  </a:lnTo>
                  <a:close/>
                </a:path>
                <a:path w="3736340" h="542925">
                  <a:moveTo>
                    <a:pt x="3577183" y="0"/>
                  </a:moveTo>
                  <a:lnTo>
                    <a:pt x="3570017" y="1339"/>
                  </a:lnTo>
                  <a:lnTo>
                    <a:pt x="3563875" y="5274"/>
                  </a:lnTo>
                  <a:lnTo>
                    <a:pt x="3559555" y="11483"/>
                  </a:lnTo>
                  <a:lnTo>
                    <a:pt x="3558051" y="18875"/>
                  </a:lnTo>
                  <a:lnTo>
                    <a:pt x="3559429" y="26040"/>
                  </a:lnTo>
                  <a:lnTo>
                    <a:pt x="3563377" y="32182"/>
                  </a:lnTo>
                  <a:lnTo>
                    <a:pt x="3569589" y="36502"/>
                  </a:lnTo>
                  <a:lnTo>
                    <a:pt x="3626365" y="60945"/>
                  </a:lnTo>
                  <a:lnTo>
                    <a:pt x="3696334" y="52377"/>
                  </a:lnTo>
                  <a:lnTo>
                    <a:pt x="3702811" y="52377"/>
                  </a:lnTo>
                  <a:lnTo>
                    <a:pt x="3584575" y="1577"/>
                  </a:lnTo>
                  <a:lnTo>
                    <a:pt x="3577183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04561" y="761"/>
            <a:ext cx="2514600" cy="423834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102870">
              <a:spcBef>
                <a:spcPts val="425"/>
              </a:spcBef>
            </a:pPr>
            <a:r>
              <a:rPr sz="2400" b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3</a:t>
            </a:r>
            <a:r>
              <a:rPr sz="2400" b="1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-</a:t>
            </a:r>
            <a:r>
              <a:rPr sz="2400" b="1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C</a:t>
            </a:r>
            <a:r>
              <a:rPr sz="2400" b="1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</a:t>
            </a:r>
            <a:r>
              <a:rPr sz="2400" b="1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p</a:t>
            </a:r>
            <a:r>
              <a:rPr sz="2400" b="1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</a:t>
            </a:r>
            <a:r>
              <a:rPr sz="2400" b="1" u="heavy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u</a:t>
            </a:r>
            <a:r>
              <a:rPr sz="2400" b="1" u="heavy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l</a:t>
            </a:r>
            <a:r>
              <a:rPr sz="2400" b="1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400" b="1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</a:t>
            </a:r>
            <a:r>
              <a:rPr sz="2400" b="1" u="heavy" spc="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10480714" y="3830062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204" dirty="0">
                <a:latin typeface="Trebuchet MS"/>
                <a:cs typeface="Trebuchet MS"/>
              </a:rPr>
              <a:t>shatarat</a:t>
            </a:r>
            <a:endParaRPr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03244" y="0"/>
            <a:ext cx="59690" cy="6859270"/>
            <a:chOff x="47244" y="0"/>
            <a:chExt cx="59690" cy="6859270"/>
          </a:xfrm>
        </p:grpSpPr>
        <p:sp>
          <p:nvSpPr>
            <p:cNvPr id="3" name="object 3"/>
            <p:cNvSpPr/>
            <p:nvPr/>
          </p:nvSpPr>
          <p:spPr>
            <a:xfrm>
              <a:off x="89153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395200" y="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19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848544" y="0"/>
            <a:ext cx="8470900" cy="6858000"/>
            <a:chOff x="292544" y="0"/>
            <a:chExt cx="8470900" cy="6858000"/>
          </a:xfrm>
        </p:grpSpPr>
        <p:sp>
          <p:nvSpPr>
            <p:cNvPr id="9" name="object 9"/>
            <p:cNvSpPr/>
            <p:nvPr/>
          </p:nvSpPr>
          <p:spPr>
            <a:xfrm>
              <a:off x="8156448" y="5715000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44" y="4419"/>
                  </a:lnTo>
                  <a:lnTo>
                    <a:pt x="178561" y="17157"/>
                  </a:lnTo>
                  <a:lnTo>
                    <a:pt x="135890" y="37452"/>
                  </a:lnTo>
                  <a:lnTo>
                    <a:pt x="97535" y="64515"/>
                  </a:lnTo>
                  <a:lnTo>
                    <a:pt x="64516" y="97574"/>
                  </a:lnTo>
                  <a:lnTo>
                    <a:pt x="37465" y="135864"/>
                  </a:lnTo>
                  <a:lnTo>
                    <a:pt x="17145" y="178600"/>
                  </a:lnTo>
                  <a:lnTo>
                    <a:pt x="4445" y="225005"/>
                  </a:lnTo>
                  <a:lnTo>
                    <a:pt x="0" y="274319"/>
                  </a:lnTo>
                  <a:lnTo>
                    <a:pt x="4445" y="323634"/>
                  </a:lnTo>
                  <a:lnTo>
                    <a:pt x="17145" y="370039"/>
                  </a:lnTo>
                  <a:lnTo>
                    <a:pt x="37465" y="412775"/>
                  </a:lnTo>
                  <a:lnTo>
                    <a:pt x="64516" y="451053"/>
                  </a:lnTo>
                  <a:lnTo>
                    <a:pt x="97535" y="484123"/>
                  </a:lnTo>
                  <a:lnTo>
                    <a:pt x="135890" y="511187"/>
                  </a:lnTo>
                  <a:lnTo>
                    <a:pt x="178561" y="531482"/>
                  </a:lnTo>
                  <a:lnTo>
                    <a:pt x="225044" y="544220"/>
                  </a:lnTo>
                  <a:lnTo>
                    <a:pt x="274320" y="548640"/>
                  </a:lnTo>
                  <a:lnTo>
                    <a:pt x="323596" y="544220"/>
                  </a:lnTo>
                  <a:lnTo>
                    <a:pt x="370077" y="531482"/>
                  </a:lnTo>
                  <a:lnTo>
                    <a:pt x="412750" y="511187"/>
                  </a:lnTo>
                  <a:lnTo>
                    <a:pt x="451103" y="484123"/>
                  </a:lnTo>
                  <a:lnTo>
                    <a:pt x="484124" y="451053"/>
                  </a:lnTo>
                  <a:lnTo>
                    <a:pt x="511175" y="412775"/>
                  </a:lnTo>
                  <a:lnTo>
                    <a:pt x="531495" y="370039"/>
                  </a:lnTo>
                  <a:lnTo>
                    <a:pt x="544195" y="323634"/>
                  </a:lnTo>
                  <a:lnTo>
                    <a:pt x="548640" y="274319"/>
                  </a:lnTo>
                  <a:lnTo>
                    <a:pt x="544195" y="225005"/>
                  </a:lnTo>
                  <a:lnTo>
                    <a:pt x="531495" y="178600"/>
                  </a:lnTo>
                  <a:lnTo>
                    <a:pt x="511175" y="135864"/>
                  </a:lnTo>
                  <a:lnTo>
                    <a:pt x="484124" y="97574"/>
                  </a:lnTo>
                  <a:lnTo>
                    <a:pt x="451103" y="64515"/>
                  </a:lnTo>
                  <a:lnTo>
                    <a:pt x="412750" y="37452"/>
                  </a:lnTo>
                  <a:lnTo>
                    <a:pt x="370077" y="17157"/>
                  </a:lnTo>
                  <a:lnTo>
                    <a:pt x="323596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199" y="0"/>
              <a:ext cx="6400800" cy="68579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8164" y="1981200"/>
              <a:ext cx="725436" cy="14508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40581" y="2001011"/>
              <a:ext cx="501650" cy="1201420"/>
            </a:xfrm>
            <a:custGeom>
              <a:avLst/>
              <a:gdLst/>
              <a:ahLst/>
              <a:cxnLst/>
              <a:rect l="l" t="t" r="r" b="b"/>
              <a:pathLst>
                <a:path w="501650" h="1201420">
                  <a:moveTo>
                    <a:pt x="356314" y="1063752"/>
                  </a:moveTo>
                  <a:lnTo>
                    <a:pt x="349347" y="1065922"/>
                  </a:lnTo>
                  <a:lnTo>
                    <a:pt x="343534" y="1070737"/>
                  </a:lnTo>
                  <a:lnTo>
                    <a:pt x="340044" y="1077477"/>
                  </a:lnTo>
                  <a:lnTo>
                    <a:pt x="339423" y="1084754"/>
                  </a:lnTo>
                  <a:lnTo>
                    <a:pt x="341588" y="1091721"/>
                  </a:lnTo>
                  <a:lnTo>
                    <a:pt x="346455" y="1097534"/>
                  </a:lnTo>
                  <a:lnTo>
                    <a:pt x="474979" y="1200912"/>
                  </a:lnTo>
                  <a:lnTo>
                    <a:pt x="479639" y="1172464"/>
                  </a:lnTo>
                  <a:lnTo>
                    <a:pt x="443738" y="1172464"/>
                  </a:lnTo>
                  <a:lnTo>
                    <a:pt x="418496" y="1106548"/>
                  </a:lnTo>
                  <a:lnTo>
                    <a:pt x="370331" y="1067815"/>
                  </a:lnTo>
                  <a:lnTo>
                    <a:pt x="363591" y="1064343"/>
                  </a:lnTo>
                  <a:lnTo>
                    <a:pt x="356314" y="1063752"/>
                  </a:lnTo>
                  <a:close/>
                </a:path>
                <a:path w="501650" h="1201420">
                  <a:moveTo>
                    <a:pt x="418496" y="1106548"/>
                  </a:moveTo>
                  <a:lnTo>
                    <a:pt x="443738" y="1172464"/>
                  </a:lnTo>
                  <a:lnTo>
                    <a:pt x="469420" y="1162558"/>
                  </a:lnTo>
                  <a:lnTo>
                    <a:pt x="442721" y="1162558"/>
                  </a:lnTo>
                  <a:lnTo>
                    <a:pt x="447993" y="1130270"/>
                  </a:lnTo>
                  <a:lnTo>
                    <a:pt x="418496" y="1106548"/>
                  </a:lnTo>
                  <a:close/>
                </a:path>
                <a:path w="501650" h="1201420">
                  <a:moveTo>
                    <a:pt x="485901" y="1016253"/>
                  </a:moveTo>
                  <a:lnTo>
                    <a:pt x="454090" y="1092923"/>
                  </a:lnTo>
                  <a:lnTo>
                    <a:pt x="479297" y="1158748"/>
                  </a:lnTo>
                  <a:lnTo>
                    <a:pt x="443738" y="1172464"/>
                  </a:lnTo>
                  <a:lnTo>
                    <a:pt x="479639" y="1172464"/>
                  </a:lnTo>
                  <a:lnTo>
                    <a:pt x="501650" y="1038098"/>
                  </a:lnTo>
                  <a:lnTo>
                    <a:pt x="501403" y="1030523"/>
                  </a:lnTo>
                  <a:lnTo>
                    <a:pt x="498347" y="1023889"/>
                  </a:lnTo>
                  <a:lnTo>
                    <a:pt x="493006" y="1018899"/>
                  </a:lnTo>
                  <a:lnTo>
                    <a:pt x="485901" y="1016253"/>
                  </a:lnTo>
                  <a:close/>
                </a:path>
                <a:path w="501650" h="1201420">
                  <a:moveTo>
                    <a:pt x="447993" y="1130270"/>
                  </a:moveTo>
                  <a:lnTo>
                    <a:pt x="442721" y="1162558"/>
                  </a:lnTo>
                  <a:lnTo>
                    <a:pt x="473455" y="1150747"/>
                  </a:lnTo>
                  <a:lnTo>
                    <a:pt x="447993" y="1130270"/>
                  </a:lnTo>
                  <a:close/>
                </a:path>
                <a:path w="501650" h="1201420">
                  <a:moveTo>
                    <a:pt x="454090" y="1092923"/>
                  </a:moveTo>
                  <a:lnTo>
                    <a:pt x="447993" y="1130270"/>
                  </a:lnTo>
                  <a:lnTo>
                    <a:pt x="473455" y="1150747"/>
                  </a:lnTo>
                  <a:lnTo>
                    <a:pt x="442721" y="1162558"/>
                  </a:lnTo>
                  <a:lnTo>
                    <a:pt x="469420" y="1162558"/>
                  </a:lnTo>
                  <a:lnTo>
                    <a:pt x="479297" y="1158748"/>
                  </a:lnTo>
                  <a:lnTo>
                    <a:pt x="454090" y="1092923"/>
                  </a:lnTo>
                  <a:close/>
                </a:path>
                <a:path w="501650" h="1201420">
                  <a:moveTo>
                    <a:pt x="35559" y="0"/>
                  </a:moveTo>
                  <a:lnTo>
                    <a:pt x="0" y="13715"/>
                  </a:lnTo>
                  <a:lnTo>
                    <a:pt x="418496" y="1106548"/>
                  </a:lnTo>
                  <a:lnTo>
                    <a:pt x="447993" y="1130270"/>
                  </a:lnTo>
                  <a:lnTo>
                    <a:pt x="454090" y="1092923"/>
                  </a:lnTo>
                  <a:lnTo>
                    <a:pt x="3555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5561" y="1524761"/>
              <a:ext cx="3352800" cy="965200"/>
            </a:xfrm>
            <a:custGeom>
              <a:avLst/>
              <a:gdLst/>
              <a:ahLst/>
              <a:cxnLst/>
              <a:rect l="l" t="t" r="r" b="b"/>
              <a:pathLst>
                <a:path w="3352800" h="965200">
                  <a:moveTo>
                    <a:pt x="0" y="964691"/>
                  </a:moveTo>
                  <a:lnTo>
                    <a:pt x="3352800" y="964691"/>
                  </a:lnTo>
                  <a:lnTo>
                    <a:pt x="3352800" y="0"/>
                  </a:lnTo>
                  <a:lnTo>
                    <a:pt x="0" y="0"/>
                  </a:lnTo>
                  <a:lnTo>
                    <a:pt x="0" y="964691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991356" y="1493266"/>
            <a:ext cx="2842895" cy="995044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54"/>
              </a:spcBef>
              <a:buSzPct val="93750"/>
              <a:buFont typeface="Wingdings"/>
              <a:buChar char=""/>
              <a:tabLst>
                <a:tab pos="194310" algn="l"/>
              </a:tabLst>
            </a:pPr>
            <a:r>
              <a:rPr sz="1600" spc="-5" dirty="0">
                <a:latin typeface="Times New Roman"/>
                <a:cs typeface="Times New Roman"/>
              </a:rPr>
              <a:t>On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each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side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of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patella,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caps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le</a:t>
            </a:r>
            <a:r>
              <a:rPr sz="1600" spc="-1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strengthe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5" dirty="0">
                <a:latin typeface="Times New Roman"/>
                <a:cs typeface="Times New Roman"/>
              </a:rPr>
              <a:t>ed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by  </a:t>
            </a:r>
            <a:r>
              <a:rPr b="1" i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b="1" i="1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b="1" i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b="1" i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b="1" i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b="1" i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b="1" i="1" u="heavy" spc="-1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</a:t>
            </a:r>
            <a:r>
              <a:rPr b="1" i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b="1" i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b="1" i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</a:t>
            </a:r>
            <a:r>
              <a:rPr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b="1" i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-1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b="1" i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 </a:t>
            </a:r>
            <a:r>
              <a:rPr b="1" i="1" spc="-25" dirty="0">
                <a:latin typeface="Times New Roman"/>
                <a:cs typeface="Times New Roman"/>
              </a:rPr>
              <a:t> </a:t>
            </a:r>
            <a:r>
              <a:rPr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vastus</a:t>
            </a:r>
            <a:r>
              <a:rPr b="1" i="1" u="heavy" spc="-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lateralis</a:t>
            </a:r>
            <a:r>
              <a:rPr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andmedialis.</a:t>
            </a:r>
            <a:endParaRPr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163308" y="1970532"/>
            <a:ext cx="3230880" cy="1690370"/>
            <a:chOff x="3607308" y="1970532"/>
            <a:chExt cx="3230880" cy="169037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7308" y="1970532"/>
              <a:ext cx="3230880" cy="169011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650107" y="1990725"/>
              <a:ext cx="2980690" cy="1453515"/>
            </a:xfrm>
            <a:custGeom>
              <a:avLst/>
              <a:gdLst/>
              <a:ahLst/>
              <a:cxnLst/>
              <a:rect l="l" t="t" r="r" b="b"/>
              <a:pathLst>
                <a:path w="2980690" h="1453514">
                  <a:moveTo>
                    <a:pt x="2874275" y="1410170"/>
                  </a:moveTo>
                  <a:lnTo>
                    <a:pt x="2812541" y="1415161"/>
                  </a:lnTo>
                  <a:lnTo>
                    <a:pt x="2795142" y="1435735"/>
                  </a:lnTo>
                  <a:lnTo>
                    <a:pt x="2797250" y="1443025"/>
                  </a:lnTo>
                  <a:lnTo>
                    <a:pt x="2801810" y="1448720"/>
                  </a:lnTo>
                  <a:lnTo>
                    <a:pt x="2808180" y="1452272"/>
                  </a:lnTo>
                  <a:lnTo>
                    <a:pt x="2815716" y="1453134"/>
                  </a:lnTo>
                  <a:lnTo>
                    <a:pt x="2970784" y="1440561"/>
                  </a:lnTo>
                  <a:lnTo>
                    <a:pt x="2937764" y="1440561"/>
                  </a:lnTo>
                  <a:lnTo>
                    <a:pt x="2874275" y="1410170"/>
                  </a:lnTo>
                  <a:close/>
                </a:path>
                <a:path w="2980690" h="1453514">
                  <a:moveTo>
                    <a:pt x="2911973" y="1407122"/>
                  </a:moveTo>
                  <a:lnTo>
                    <a:pt x="2874275" y="1410170"/>
                  </a:lnTo>
                  <a:lnTo>
                    <a:pt x="2937764" y="1440561"/>
                  </a:lnTo>
                  <a:lnTo>
                    <a:pt x="2940882" y="1434084"/>
                  </a:lnTo>
                  <a:lnTo>
                    <a:pt x="2930270" y="1434084"/>
                  </a:lnTo>
                  <a:lnTo>
                    <a:pt x="2911973" y="1407122"/>
                  </a:lnTo>
                  <a:close/>
                </a:path>
                <a:path w="2980690" h="1453514">
                  <a:moveTo>
                    <a:pt x="2875311" y="1295209"/>
                  </a:moveTo>
                  <a:lnTo>
                    <a:pt x="2868005" y="1295237"/>
                  </a:lnTo>
                  <a:lnTo>
                    <a:pt x="2861056" y="1298194"/>
                  </a:lnTo>
                  <a:lnTo>
                    <a:pt x="2855725" y="1303571"/>
                  </a:lnTo>
                  <a:lnTo>
                    <a:pt x="2852991" y="1310354"/>
                  </a:lnTo>
                  <a:lnTo>
                    <a:pt x="2853019" y="1317660"/>
                  </a:lnTo>
                  <a:lnTo>
                    <a:pt x="2855975" y="1324610"/>
                  </a:lnTo>
                  <a:lnTo>
                    <a:pt x="2890763" y="1375869"/>
                  </a:lnTo>
                  <a:lnTo>
                    <a:pt x="2954273" y="1406271"/>
                  </a:lnTo>
                  <a:lnTo>
                    <a:pt x="2937764" y="1440561"/>
                  </a:lnTo>
                  <a:lnTo>
                    <a:pt x="2970784" y="1440561"/>
                  </a:lnTo>
                  <a:lnTo>
                    <a:pt x="2980182" y="1439799"/>
                  </a:lnTo>
                  <a:lnTo>
                    <a:pt x="2887471" y="1303274"/>
                  </a:lnTo>
                  <a:lnTo>
                    <a:pt x="2882094" y="1297943"/>
                  </a:lnTo>
                  <a:lnTo>
                    <a:pt x="2875311" y="1295209"/>
                  </a:lnTo>
                  <a:close/>
                </a:path>
                <a:path w="2980690" h="1453514">
                  <a:moveTo>
                    <a:pt x="2944494" y="1404492"/>
                  </a:moveTo>
                  <a:lnTo>
                    <a:pt x="2911973" y="1407122"/>
                  </a:lnTo>
                  <a:lnTo>
                    <a:pt x="2930270" y="1434084"/>
                  </a:lnTo>
                  <a:lnTo>
                    <a:pt x="2944494" y="1404492"/>
                  </a:lnTo>
                  <a:close/>
                </a:path>
                <a:path w="2980690" h="1453514">
                  <a:moveTo>
                    <a:pt x="2950559" y="1404492"/>
                  </a:moveTo>
                  <a:lnTo>
                    <a:pt x="2944494" y="1404492"/>
                  </a:lnTo>
                  <a:lnTo>
                    <a:pt x="2930270" y="1434084"/>
                  </a:lnTo>
                  <a:lnTo>
                    <a:pt x="2940882" y="1434084"/>
                  </a:lnTo>
                  <a:lnTo>
                    <a:pt x="2954273" y="1406271"/>
                  </a:lnTo>
                  <a:lnTo>
                    <a:pt x="2950559" y="1404492"/>
                  </a:lnTo>
                  <a:close/>
                </a:path>
                <a:path w="2980690" h="1453514">
                  <a:moveTo>
                    <a:pt x="16509" y="0"/>
                  </a:moveTo>
                  <a:lnTo>
                    <a:pt x="0" y="34289"/>
                  </a:lnTo>
                  <a:lnTo>
                    <a:pt x="2874275" y="1410170"/>
                  </a:lnTo>
                  <a:lnTo>
                    <a:pt x="2911973" y="1407122"/>
                  </a:lnTo>
                  <a:lnTo>
                    <a:pt x="2890763" y="1375869"/>
                  </a:lnTo>
                  <a:lnTo>
                    <a:pt x="16509" y="0"/>
                  </a:lnTo>
                  <a:close/>
                </a:path>
                <a:path w="2980690" h="1453514">
                  <a:moveTo>
                    <a:pt x="2890763" y="1375869"/>
                  </a:moveTo>
                  <a:lnTo>
                    <a:pt x="2911973" y="1407122"/>
                  </a:lnTo>
                  <a:lnTo>
                    <a:pt x="2944494" y="1404492"/>
                  </a:lnTo>
                  <a:lnTo>
                    <a:pt x="2950559" y="1404492"/>
                  </a:lnTo>
                  <a:lnTo>
                    <a:pt x="2890763" y="1375869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547736" y="6351523"/>
            <a:ext cx="11607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65" dirty="0">
                <a:solidFill>
                  <a:srgbClr val="888888"/>
                </a:solidFill>
                <a:latin typeface="Calibri"/>
                <a:cs typeface="Calibri"/>
              </a:rPr>
              <a:t>Dr.</a:t>
            </a:r>
            <a:r>
              <a:rPr spc="3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888888"/>
                </a:solidFill>
                <a:latin typeface="Calibri"/>
                <a:cs typeface="Calibri"/>
              </a:rPr>
              <a:t>Shatarat</a:t>
            </a:r>
            <a:endParaRPr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73349" y="6624720"/>
            <a:ext cx="68707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i="1" spc="-204" dirty="0">
                <a:latin typeface="Trebuchet MS"/>
                <a:cs typeface="Trebuchet MS"/>
              </a:rPr>
              <a:t>shatarat</a:t>
            </a:r>
            <a:endParaRPr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7461" y="0"/>
            <a:ext cx="7052539" cy="66294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08854" y="41909"/>
            <a:ext cx="2413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dirty="0">
                <a:latin typeface="Calibri"/>
                <a:cs typeface="Calibri"/>
              </a:rPr>
              <a:t>po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37761" y="3963161"/>
            <a:ext cx="3810000" cy="893444"/>
          </a:xfrm>
          <a:custGeom>
            <a:avLst/>
            <a:gdLst/>
            <a:ahLst/>
            <a:cxnLst/>
            <a:rect l="l" t="t" r="r" b="b"/>
            <a:pathLst>
              <a:path w="3810000" h="893445">
                <a:moveTo>
                  <a:pt x="0" y="893063"/>
                </a:moveTo>
                <a:lnTo>
                  <a:pt x="3810000" y="893063"/>
                </a:lnTo>
                <a:lnTo>
                  <a:pt x="3810000" y="0"/>
                </a:lnTo>
                <a:lnTo>
                  <a:pt x="0" y="0"/>
                </a:lnTo>
                <a:lnTo>
                  <a:pt x="0" y="893063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72737" y="3990214"/>
            <a:ext cx="3539490" cy="815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52400">
              <a:spcBef>
                <a:spcPts val="95"/>
              </a:spcBef>
              <a:buSzPct val="93750"/>
              <a:buFont typeface="Wingdings"/>
              <a:buChar char=""/>
              <a:tabLst>
                <a:tab pos="347345" algn="l"/>
              </a:tabLst>
            </a:pPr>
            <a:r>
              <a:rPr sz="1600" spc="-15" dirty="0">
                <a:latin typeface="Times New Roman"/>
                <a:cs typeface="Times New Roman"/>
              </a:rPr>
              <a:t>An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opening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capsule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behind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lateral</a:t>
            </a:r>
            <a:r>
              <a:rPr sz="1600" spc="38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tibial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condyle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permits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tendon of</a:t>
            </a:r>
            <a:endParaRPr sz="1600">
              <a:latin typeface="Times New Roman"/>
              <a:cs typeface="Times New Roman"/>
            </a:endParaRPr>
          </a:p>
          <a:p>
            <a:pPr marL="550545">
              <a:lnSpc>
                <a:spcPts val="2385"/>
              </a:lnSpc>
            </a:pP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pl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</a:t>
            </a:r>
            <a:r>
              <a:rPr sz="2000" b="1" spc="-13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emer</a:t>
            </a:r>
            <a:r>
              <a:rPr sz="2000" b="1" dirty="0">
                <a:latin typeface="Times New Roman"/>
                <a:cs typeface="Times New Roman"/>
              </a:rPr>
              <a:t>ge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43746" y="1"/>
            <a:ext cx="4598035" cy="1152525"/>
            <a:chOff x="-12255" y="0"/>
            <a:chExt cx="4598035" cy="1152525"/>
          </a:xfrm>
        </p:grpSpPr>
        <p:sp>
          <p:nvSpPr>
            <p:cNvPr id="7" name="object 7"/>
            <p:cNvSpPr/>
            <p:nvPr/>
          </p:nvSpPr>
          <p:spPr>
            <a:xfrm>
              <a:off x="762" y="762"/>
              <a:ext cx="4572000" cy="1126490"/>
            </a:xfrm>
            <a:custGeom>
              <a:avLst/>
              <a:gdLst/>
              <a:ahLst/>
              <a:cxnLst/>
              <a:rect l="l" t="t" r="r" b="b"/>
              <a:pathLst>
                <a:path w="4572000" h="1126490">
                  <a:moveTo>
                    <a:pt x="4572000" y="0"/>
                  </a:moveTo>
                  <a:lnTo>
                    <a:pt x="0" y="0"/>
                  </a:lnTo>
                  <a:lnTo>
                    <a:pt x="0" y="1126236"/>
                  </a:lnTo>
                  <a:lnTo>
                    <a:pt x="4572000" y="1126236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2" y="762"/>
              <a:ext cx="4572000" cy="1126490"/>
            </a:xfrm>
            <a:custGeom>
              <a:avLst/>
              <a:gdLst/>
              <a:ahLst/>
              <a:cxnLst/>
              <a:rect l="l" t="t" r="r" b="b"/>
              <a:pathLst>
                <a:path w="4572000" h="1126490">
                  <a:moveTo>
                    <a:pt x="0" y="1126236"/>
                  </a:moveTo>
                  <a:lnTo>
                    <a:pt x="4572000" y="1126236"/>
                  </a:lnTo>
                  <a:lnTo>
                    <a:pt x="4572000" y="0"/>
                  </a:lnTo>
                  <a:lnTo>
                    <a:pt x="0" y="0"/>
                  </a:lnTo>
                  <a:lnTo>
                    <a:pt x="0" y="1126236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35552" y="16256"/>
            <a:ext cx="3089275" cy="105854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ct val="92400"/>
              </a:lnSpc>
              <a:spcBef>
                <a:spcPts val="240"/>
              </a:spcBef>
              <a:buSzPct val="93750"/>
              <a:buFont typeface="Wingdings"/>
              <a:buChar char=""/>
              <a:tabLst>
                <a:tab pos="194310" algn="l"/>
              </a:tabLst>
            </a:pPr>
            <a:r>
              <a:rPr sz="1600" spc="-5" dirty="0">
                <a:latin typeface="Times New Roman"/>
                <a:cs typeface="Times New Roman"/>
              </a:rPr>
              <a:t>Behind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joint,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capsule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 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strengthened by an </a:t>
            </a:r>
            <a:r>
              <a:rPr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expansion </a:t>
            </a:r>
            <a:r>
              <a:rPr b="1" i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</a:t>
            </a:r>
            <a:r>
              <a:rPr b="1" i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the </a:t>
            </a:r>
            <a:r>
              <a:rPr b="1" i="1" spc="-434" dirty="0">
                <a:latin typeface="Times New Roman"/>
                <a:cs typeface="Times New Roman"/>
              </a:rPr>
              <a:t> </a:t>
            </a:r>
            <a:r>
              <a:rPr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b="1" i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b="1" i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b="1" i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</a:t>
            </a:r>
            <a:r>
              <a:rPr b="1" i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b="1" i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b="1" i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b="1" i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</a:t>
            </a:r>
            <a:r>
              <a:rPr b="1" i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b="1" i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i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b="1" i="1" u="heavy" spc="-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</a:t>
            </a:r>
            <a:r>
              <a:rPr b="1" i="1" u="heavy" spc="-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</a:t>
            </a:r>
            <a:r>
              <a:rPr b="1" i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</a:t>
            </a:r>
            <a:r>
              <a:rPr b="1" i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b="1" i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b="1" i="1" spc="-14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called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 </a:t>
            </a:r>
            <a:r>
              <a:rPr sz="2000" b="1" spc="-10" dirty="0">
                <a:latin typeface="Times New Roman"/>
                <a:cs typeface="Times New Roman"/>
              </a:rPr>
              <a:t>oblique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popliteal</a:t>
            </a:r>
            <a:r>
              <a:rPr sz="2000" b="1" spc="-9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ligament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90183" y="1091197"/>
            <a:ext cx="4930140" cy="3580129"/>
            <a:chOff x="2234183" y="1091196"/>
            <a:chExt cx="4930140" cy="3580129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4183" y="1091196"/>
              <a:ext cx="1327404" cy="8930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77109" y="1110614"/>
              <a:ext cx="1076960" cy="642620"/>
            </a:xfrm>
            <a:custGeom>
              <a:avLst/>
              <a:gdLst/>
              <a:ahLst/>
              <a:cxnLst/>
              <a:rect l="l" t="t" r="r" b="b"/>
              <a:pathLst>
                <a:path w="1076960" h="642619">
                  <a:moveTo>
                    <a:pt x="911606" y="604012"/>
                  </a:moveTo>
                  <a:lnTo>
                    <a:pt x="904182" y="605506"/>
                  </a:lnTo>
                  <a:lnTo>
                    <a:pt x="898128" y="609584"/>
                  </a:lnTo>
                  <a:lnTo>
                    <a:pt x="894050" y="615638"/>
                  </a:lnTo>
                  <a:lnTo>
                    <a:pt x="892556" y="623062"/>
                  </a:lnTo>
                  <a:lnTo>
                    <a:pt x="894050" y="630485"/>
                  </a:lnTo>
                  <a:lnTo>
                    <a:pt x="898128" y="636539"/>
                  </a:lnTo>
                  <a:lnTo>
                    <a:pt x="904182" y="640617"/>
                  </a:lnTo>
                  <a:lnTo>
                    <a:pt x="911606" y="642112"/>
                  </a:lnTo>
                  <a:lnTo>
                    <a:pt x="1076578" y="642620"/>
                  </a:lnTo>
                  <a:lnTo>
                    <a:pt x="1075008" y="639826"/>
                  </a:lnTo>
                  <a:lnTo>
                    <a:pt x="1034288" y="639826"/>
                  </a:lnTo>
                  <a:lnTo>
                    <a:pt x="973573" y="604190"/>
                  </a:lnTo>
                  <a:lnTo>
                    <a:pt x="911606" y="604012"/>
                  </a:lnTo>
                  <a:close/>
                </a:path>
                <a:path w="1076960" h="642619">
                  <a:moveTo>
                    <a:pt x="973573" y="604190"/>
                  </a:moveTo>
                  <a:lnTo>
                    <a:pt x="1034288" y="639826"/>
                  </a:lnTo>
                  <a:lnTo>
                    <a:pt x="1038478" y="632713"/>
                  </a:lnTo>
                  <a:lnTo>
                    <a:pt x="1027302" y="632713"/>
                  </a:lnTo>
                  <a:lnTo>
                    <a:pt x="1011343" y="604299"/>
                  </a:lnTo>
                  <a:lnTo>
                    <a:pt x="973573" y="604190"/>
                  </a:lnTo>
                  <a:close/>
                </a:path>
                <a:path w="1076960" h="642619">
                  <a:moveTo>
                    <a:pt x="976963" y="489138"/>
                  </a:moveTo>
                  <a:lnTo>
                    <a:pt x="969771" y="491489"/>
                  </a:lnTo>
                  <a:lnTo>
                    <a:pt x="964051" y="496395"/>
                  </a:lnTo>
                  <a:lnTo>
                    <a:pt x="960770" y="502920"/>
                  </a:lnTo>
                  <a:lnTo>
                    <a:pt x="960181" y="510206"/>
                  </a:lnTo>
                  <a:lnTo>
                    <a:pt x="962532" y="517398"/>
                  </a:lnTo>
                  <a:lnTo>
                    <a:pt x="992878" y="571425"/>
                  </a:lnTo>
                  <a:lnTo>
                    <a:pt x="1053591" y="607060"/>
                  </a:lnTo>
                  <a:lnTo>
                    <a:pt x="1034288" y="639826"/>
                  </a:lnTo>
                  <a:lnTo>
                    <a:pt x="1075008" y="639826"/>
                  </a:lnTo>
                  <a:lnTo>
                    <a:pt x="995679" y="498729"/>
                  </a:lnTo>
                  <a:lnTo>
                    <a:pt x="990774" y="493008"/>
                  </a:lnTo>
                  <a:lnTo>
                    <a:pt x="984250" y="489727"/>
                  </a:lnTo>
                  <a:lnTo>
                    <a:pt x="976963" y="489138"/>
                  </a:lnTo>
                  <a:close/>
                </a:path>
                <a:path w="1076960" h="642619">
                  <a:moveTo>
                    <a:pt x="992878" y="571425"/>
                  </a:moveTo>
                  <a:lnTo>
                    <a:pt x="1027302" y="632713"/>
                  </a:lnTo>
                  <a:lnTo>
                    <a:pt x="1043939" y="604393"/>
                  </a:lnTo>
                  <a:lnTo>
                    <a:pt x="1048888" y="604299"/>
                  </a:lnTo>
                  <a:lnTo>
                    <a:pt x="992878" y="571425"/>
                  </a:lnTo>
                  <a:close/>
                </a:path>
                <a:path w="1076960" h="642619">
                  <a:moveTo>
                    <a:pt x="1048888" y="604299"/>
                  </a:moveTo>
                  <a:lnTo>
                    <a:pt x="1011343" y="604299"/>
                  </a:lnTo>
                  <a:lnTo>
                    <a:pt x="1043939" y="604393"/>
                  </a:lnTo>
                  <a:lnTo>
                    <a:pt x="1027302" y="632713"/>
                  </a:lnTo>
                  <a:lnTo>
                    <a:pt x="1038478" y="632713"/>
                  </a:lnTo>
                  <a:lnTo>
                    <a:pt x="1053591" y="607060"/>
                  </a:lnTo>
                  <a:lnTo>
                    <a:pt x="1048888" y="604299"/>
                  </a:lnTo>
                  <a:close/>
                </a:path>
                <a:path w="1076960" h="642619">
                  <a:moveTo>
                    <a:pt x="19303" y="0"/>
                  </a:moveTo>
                  <a:lnTo>
                    <a:pt x="0" y="32765"/>
                  </a:lnTo>
                  <a:lnTo>
                    <a:pt x="973573" y="604190"/>
                  </a:lnTo>
                  <a:lnTo>
                    <a:pt x="1011343" y="604299"/>
                  </a:lnTo>
                  <a:lnTo>
                    <a:pt x="992878" y="571425"/>
                  </a:lnTo>
                  <a:lnTo>
                    <a:pt x="1930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8327" y="4358601"/>
              <a:ext cx="3015996" cy="31245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191380" y="4396739"/>
              <a:ext cx="2820035" cy="157480"/>
            </a:xfrm>
            <a:custGeom>
              <a:avLst/>
              <a:gdLst/>
              <a:ahLst/>
              <a:cxnLst/>
              <a:rect l="l" t="t" r="r" b="b"/>
              <a:pathLst>
                <a:path w="2820034" h="157479">
                  <a:moveTo>
                    <a:pt x="2745761" y="110784"/>
                  </a:moveTo>
                  <a:lnTo>
                    <a:pt x="2702560" y="134239"/>
                  </a:lnTo>
                  <a:lnTo>
                    <a:pt x="2700274" y="142112"/>
                  </a:lnTo>
                  <a:lnTo>
                    <a:pt x="2703703" y="148336"/>
                  </a:lnTo>
                  <a:lnTo>
                    <a:pt x="2707132" y="154686"/>
                  </a:lnTo>
                  <a:lnTo>
                    <a:pt x="2715005" y="156972"/>
                  </a:lnTo>
                  <a:lnTo>
                    <a:pt x="2797308" y="112268"/>
                  </a:lnTo>
                  <a:lnTo>
                    <a:pt x="2793746" y="112268"/>
                  </a:lnTo>
                  <a:lnTo>
                    <a:pt x="2745761" y="110784"/>
                  </a:lnTo>
                  <a:close/>
                </a:path>
                <a:path w="2820034" h="157479">
                  <a:moveTo>
                    <a:pt x="2768417" y="98473"/>
                  </a:moveTo>
                  <a:lnTo>
                    <a:pt x="2745761" y="110784"/>
                  </a:lnTo>
                  <a:lnTo>
                    <a:pt x="2793746" y="112268"/>
                  </a:lnTo>
                  <a:lnTo>
                    <a:pt x="2793805" y="110236"/>
                  </a:lnTo>
                  <a:lnTo>
                    <a:pt x="2787269" y="110236"/>
                  </a:lnTo>
                  <a:lnTo>
                    <a:pt x="2768417" y="98473"/>
                  </a:lnTo>
                  <a:close/>
                </a:path>
                <a:path w="2820034" h="157479">
                  <a:moveTo>
                    <a:pt x="2718689" y="36830"/>
                  </a:moveTo>
                  <a:lnTo>
                    <a:pt x="2710688" y="38608"/>
                  </a:lnTo>
                  <a:lnTo>
                    <a:pt x="2703068" y="50800"/>
                  </a:lnTo>
                  <a:lnTo>
                    <a:pt x="2704973" y="58801"/>
                  </a:lnTo>
                  <a:lnTo>
                    <a:pt x="2710942" y="62611"/>
                  </a:lnTo>
                  <a:lnTo>
                    <a:pt x="2746631" y="84880"/>
                  </a:lnTo>
                  <a:lnTo>
                    <a:pt x="2794508" y="86360"/>
                  </a:lnTo>
                  <a:lnTo>
                    <a:pt x="2793746" y="112268"/>
                  </a:lnTo>
                  <a:lnTo>
                    <a:pt x="2797308" y="112268"/>
                  </a:lnTo>
                  <a:lnTo>
                    <a:pt x="2819780" y="100076"/>
                  </a:lnTo>
                  <a:lnTo>
                    <a:pt x="2718689" y="36830"/>
                  </a:lnTo>
                  <a:close/>
                </a:path>
                <a:path w="2820034" h="157479">
                  <a:moveTo>
                    <a:pt x="762" y="0"/>
                  </a:moveTo>
                  <a:lnTo>
                    <a:pt x="0" y="25908"/>
                  </a:lnTo>
                  <a:lnTo>
                    <a:pt x="2745761" y="110784"/>
                  </a:lnTo>
                  <a:lnTo>
                    <a:pt x="2768417" y="98473"/>
                  </a:lnTo>
                  <a:lnTo>
                    <a:pt x="2746631" y="84880"/>
                  </a:lnTo>
                  <a:lnTo>
                    <a:pt x="762" y="0"/>
                  </a:lnTo>
                  <a:close/>
                </a:path>
                <a:path w="2820034" h="157479">
                  <a:moveTo>
                    <a:pt x="2787904" y="87884"/>
                  </a:moveTo>
                  <a:lnTo>
                    <a:pt x="2768417" y="98473"/>
                  </a:lnTo>
                  <a:lnTo>
                    <a:pt x="2787269" y="110236"/>
                  </a:lnTo>
                  <a:lnTo>
                    <a:pt x="2787904" y="87884"/>
                  </a:lnTo>
                  <a:close/>
                </a:path>
                <a:path w="2820034" h="157479">
                  <a:moveTo>
                    <a:pt x="2794463" y="87884"/>
                  </a:moveTo>
                  <a:lnTo>
                    <a:pt x="2787904" y="87884"/>
                  </a:lnTo>
                  <a:lnTo>
                    <a:pt x="2787269" y="110236"/>
                  </a:lnTo>
                  <a:lnTo>
                    <a:pt x="2793805" y="110236"/>
                  </a:lnTo>
                  <a:lnTo>
                    <a:pt x="2794463" y="87884"/>
                  </a:lnTo>
                  <a:close/>
                </a:path>
                <a:path w="2820034" h="157479">
                  <a:moveTo>
                    <a:pt x="2746631" y="84880"/>
                  </a:moveTo>
                  <a:lnTo>
                    <a:pt x="2768417" y="98473"/>
                  </a:lnTo>
                  <a:lnTo>
                    <a:pt x="2787904" y="87884"/>
                  </a:lnTo>
                  <a:lnTo>
                    <a:pt x="2794463" y="87884"/>
                  </a:lnTo>
                  <a:lnTo>
                    <a:pt x="2794508" y="86360"/>
                  </a:lnTo>
                  <a:lnTo>
                    <a:pt x="2746631" y="8488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8814561" y="229362"/>
            <a:ext cx="3147060" cy="314189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spcBef>
                <a:spcPts val="290"/>
              </a:spcBef>
            </a:pPr>
            <a:r>
              <a:rPr spc="-5" dirty="0">
                <a:latin typeface="Times New Roman"/>
                <a:cs typeface="Times New Roman"/>
              </a:rPr>
              <a:t>Posterior view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knee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joint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47736" y="6408673"/>
            <a:ext cx="11607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65" dirty="0">
                <a:solidFill>
                  <a:srgbClr val="888888"/>
                </a:solidFill>
                <a:latin typeface="Calibri"/>
                <a:cs typeface="Calibri"/>
              </a:rPr>
              <a:t>Dr.</a:t>
            </a:r>
            <a:r>
              <a:rPr spc="34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pc="-15" dirty="0">
                <a:solidFill>
                  <a:srgbClr val="888888"/>
                </a:solidFill>
                <a:latin typeface="Calibri"/>
                <a:cs typeface="Calibri"/>
              </a:rPr>
              <a:t>Shatarat</a:t>
            </a:r>
            <a:endParaRPr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54882" y="3896831"/>
            <a:ext cx="687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204" dirty="0">
                <a:latin typeface="Trebuchet MS"/>
                <a:cs typeface="Trebuchet MS"/>
              </a:rPr>
              <a:t>shatarat</a:t>
            </a:r>
            <a:endParaRPr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9000" y="76200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38100">
            <a:solidFill>
              <a:srgbClr val="FCC3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02483" y="761239"/>
            <a:ext cx="59690" cy="6859270"/>
            <a:chOff x="47244" y="0"/>
            <a:chExt cx="59690" cy="6859270"/>
          </a:xfrm>
        </p:grpSpPr>
        <p:sp>
          <p:nvSpPr>
            <p:cNvPr id="4" name="object 4"/>
            <p:cNvSpPr/>
            <p:nvPr/>
          </p:nvSpPr>
          <p:spPr>
            <a:xfrm>
              <a:off x="89153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4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2394439" y="761239"/>
            <a:ext cx="304800" cy="6858000"/>
            <a:chOff x="8839200" y="0"/>
            <a:chExt cx="304800" cy="6858000"/>
          </a:xfrm>
        </p:grpSpPr>
        <p:sp>
          <p:nvSpPr>
            <p:cNvPr id="7" name="object 7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19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776719" y="1178816"/>
            <a:ext cx="4693920" cy="5846445"/>
            <a:chOff x="4221479" y="417576"/>
            <a:chExt cx="4483735" cy="5846445"/>
          </a:xfrm>
        </p:grpSpPr>
        <p:sp>
          <p:nvSpPr>
            <p:cNvPr id="10" name="object 10"/>
            <p:cNvSpPr/>
            <p:nvPr/>
          </p:nvSpPr>
          <p:spPr>
            <a:xfrm>
              <a:off x="8156447" y="5714999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44" y="4419"/>
                  </a:lnTo>
                  <a:lnTo>
                    <a:pt x="178561" y="17157"/>
                  </a:lnTo>
                  <a:lnTo>
                    <a:pt x="135890" y="37452"/>
                  </a:lnTo>
                  <a:lnTo>
                    <a:pt x="97535" y="64515"/>
                  </a:lnTo>
                  <a:lnTo>
                    <a:pt x="64516" y="97574"/>
                  </a:lnTo>
                  <a:lnTo>
                    <a:pt x="37465" y="135864"/>
                  </a:lnTo>
                  <a:lnTo>
                    <a:pt x="17145" y="178600"/>
                  </a:lnTo>
                  <a:lnTo>
                    <a:pt x="4445" y="225005"/>
                  </a:lnTo>
                  <a:lnTo>
                    <a:pt x="0" y="274319"/>
                  </a:lnTo>
                  <a:lnTo>
                    <a:pt x="4445" y="323634"/>
                  </a:lnTo>
                  <a:lnTo>
                    <a:pt x="17145" y="370039"/>
                  </a:lnTo>
                  <a:lnTo>
                    <a:pt x="37465" y="412775"/>
                  </a:lnTo>
                  <a:lnTo>
                    <a:pt x="64516" y="451053"/>
                  </a:lnTo>
                  <a:lnTo>
                    <a:pt x="97535" y="484123"/>
                  </a:lnTo>
                  <a:lnTo>
                    <a:pt x="135890" y="511187"/>
                  </a:lnTo>
                  <a:lnTo>
                    <a:pt x="178561" y="531482"/>
                  </a:lnTo>
                  <a:lnTo>
                    <a:pt x="225044" y="544220"/>
                  </a:lnTo>
                  <a:lnTo>
                    <a:pt x="274320" y="548640"/>
                  </a:lnTo>
                  <a:lnTo>
                    <a:pt x="323596" y="544220"/>
                  </a:lnTo>
                  <a:lnTo>
                    <a:pt x="370077" y="531482"/>
                  </a:lnTo>
                  <a:lnTo>
                    <a:pt x="412750" y="511187"/>
                  </a:lnTo>
                  <a:lnTo>
                    <a:pt x="451103" y="484123"/>
                  </a:lnTo>
                  <a:lnTo>
                    <a:pt x="484124" y="451053"/>
                  </a:lnTo>
                  <a:lnTo>
                    <a:pt x="511175" y="412775"/>
                  </a:lnTo>
                  <a:lnTo>
                    <a:pt x="531495" y="370039"/>
                  </a:lnTo>
                  <a:lnTo>
                    <a:pt x="544195" y="323634"/>
                  </a:lnTo>
                  <a:lnTo>
                    <a:pt x="548640" y="274319"/>
                  </a:lnTo>
                  <a:lnTo>
                    <a:pt x="544195" y="225005"/>
                  </a:lnTo>
                  <a:lnTo>
                    <a:pt x="531495" y="178600"/>
                  </a:lnTo>
                  <a:lnTo>
                    <a:pt x="511175" y="135864"/>
                  </a:lnTo>
                  <a:lnTo>
                    <a:pt x="484124" y="97574"/>
                  </a:lnTo>
                  <a:lnTo>
                    <a:pt x="451103" y="64515"/>
                  </a:lnTo>
                  <a:lnTo>
                    <a:pt x="412750" y="37452"/>
                  </a:lnTo>
                  <a:lnTo>
                    <a:pt x="370077" y="17157"/>
                  </a:lnTo>
                  <a:lnTo>
                    <a:pt x="323596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479" y="417576"/>
              <a:ext cx="4328160" cy="55595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7011" y="484632"/>
              <a:ext cx="4142232" cy="53736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267961" y="467106"/>
              <a:ext cx="4182110" cy="5410200"/>
            </a:xfrm>
            <a:custGeom>
              <a:avLst/>
              <a:gdLst/>
              <a:ahLst/>
              <a:cxnLst/>
              <a:rect l="l" t="t" r="r" b="b"/>
              <a:pathLst>
                <a:path w="4182109" h="5410200">
                  <a:moveTo>
                    <a:pt x="0" y="5410073"/>
                  </a:moveTo>
                  <a:lnTo>
                    <a:pt x="4181855" y="5410073"/>
                  </a:lnTo>
                  <a:lnTo>
                    <a:pt x="4181855" y="0"/>
                  </a:lnTo>
                  <a:lnTo>
                    <a:pt x="0" y="0"/>
                  </a:lnTo>
                  <a:lnTo>
                    <a:pt x="0" y="541007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3798790" y="1447802"/>
            <a:ext cx="3576738" cy="2059305"/>
          </a:xfrm>
          <a:custGeom>
            <a:avLst/>
            <a:gdLst/>
            <a:ahLst/>
            <a:cxnLst/>
            <a:rect l="l" t="t" r="r" b="b"/>
            <a:pathLst>
              <a:path w="3286125" h="2059305">
                <a:moveTo>
                  <a:pt x="0" y="2058924"/>
                </a:moveTo>
                <a:lnTo>
                  <a:pt x="3285744" y="2058924"/>
                </a:lnTo>
                <a:lnTo>
                  <a:pt x="3285744" y="0"/>
                </a:lnTo>
                <a:lnTo>
                  <a:pt x="0" y="0"/>
                </a:lnTo>
                <a:lnTo>
                  <a:pt x="0" y="2058924"/>
                </a:lnTo>
                <a:close/>
              </a:path>
            </a:pathLst>
          </a:custGeom>
          <a:ln w="25908">
            <a:solidFill>
              <a:srgbClr val="FC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094227" y="1448690"/>
            <a:ext cx="3241675" cy="7467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808355" marR="5080" indent="-796290">
              <a:lnSpc>
                <a:spcPts val="2800"/>
              </a:lnSpc>
              <a:spcBef>
                <a:spcPts val="260"/>
              </a:spcBef>
              <a:tabLst>
                <a:tab pos="1681480" algn="l"/>
                <a:tab pos="2399665" algn="l"/>
              </a:tabLst>
            </a:pPr>
            <a:r>
              <a:rPr sz="2400" b="1" dirty="0">
                <a:solidFill>
                  <a:srgbClr val="000000"/>
                </a:solidFill>
              </a:rPr>
              <a:t>4-</a:t>
            </a:r>
            <a:r>
              <a:rPr sz="2400" b="1" spc="175" dirty="0">
                <a:solidFill>
                  <a:srgbClr val="000000"/>
                </a:solidFill>
              </a:rPr>
              <a:t>L</a:t>
            </a:r>
            <a:r>
              <a:rPr sz="2400" b="1" dirty="0">
                <a:solidFill>
                  <a:srgbClr val="000000"/>
                </a:solidFill>
              </a:rPr>
              <a:t>i</a:t>
            </a:r>
            <a:r>
              <a:rPr sz="2400" b="1" spc="-285" dirty="0">
                <a:solidFill>
                  <a:srgbClr val="000000"/>
                </a:solidFill>
              </a:rPr>
              <a:t> </a:t>
            </a:r>
            <a:r>
              <a:rPr sz="2400" b="1" dirty="0">
                <a:solidFill>
                  <a:srgbClr val="000000"/>
                </a:solidFill>
              </a:rPr>
              <a:t>g</a:t>
            </a:r>
            <a:r>
              <a:rPr sz="2400" b="1" spc="-305" dirty="0">
                <a:solidFill>
                  <a:srgbClr val="000000"/>
                </a:solidFill>
              </a:rPr>
              <a:t> </a:t>
            </a:r>
            <a:r>
              <a:rPr sz="2400" b="1" dirty="0">
                <a:solidFill>
                  <a:srgbClr val="000000"/>
                </a:solidFill>
              </a:rPr>
              <a:t>a</a:t>
            </a:r>
            <a:r>
              <a:rPr sz="2400" b="1" spc="-290" dirty="0">
                <a:solidFill>
                  <a:srgbClr val="000000"/>
                </a:solidFill>
              </a:rPr>
              <a:t> </a:t>
            </a:r>
            <a:r>
              <a:rPr sz="2400" b="1" spc="145" dirty="0">
                <a:solidFill>
                  <a:srgbClr val="000000"/>
                </a:solidFill>
              </a:rPr>
              <a:t>m</a:t>
            </a:r>
            <a:r>
              <a:rPr sz="2400" b="1" dirty="0">
                <a:solidFill>
                  <a:srgbClr val="000000"/>
                </a:solidFill>
              </a:rPr>
              <a:t>e</a:t>
            </a:r>
            <a:r>
              <a:rPr sz="2400" b="1" spc="-170" dirty="0">
                <a:solidFill>
                  <a:srgbClr val="000000"/>
                </a:solidFill>
              </a:rPr>
              <a:t> </a:t>
            </a:r>
            <a:r>
              <a:rPr sz="2400" b="1" spc="-5" dirty="0">
                <a:solidFill>
                  <a:srgbClr val="000000"/>
                </a:solidFill>
              </a:rPr>
              <a:t>n</a:t>
            </a:r>
            <a:r>
              <a:rPr sz="2400" b="1" spc="-280" dirty="0">
                <a:solidFill>
                  <a:srgbClr val="000000"/>
                </a:solidFill>
              </a:rPr>
              <a:t> </a:t>
            </a:r>
            <a:r>
              <a:rPr sz="2400" b="1" dirty="0">
                <a:solidFill>
                  <a:srgbClr val="000000"/>
                </a:solidFill>
              </a:rPr>
              <a:t>t</a:t>
            </a:r>
            <a:r>
              <a:rPr sz="2400" b="1" spc="-310" dirty="0">
                <a:solidFill>
                  <a:srgbClr val="000000"/>
                </a:solidFill>
              </a:rPr>
              <a:t> </a:t>
            </a:r>
            <a:r>
              <a:rPr sz="2400" b="1" spc="-5" dirty="0">
                <a:solidFill>
                  <a:srgbClr val="000000"/>
                </a:solidFill>
              </a:rPr>
              <a:t>s</a:t>
            </a:r>
            <a:r>
              <a:rPr sz="2400" b="1" dirty="0">
                <a:solidFill>
                  <a:srgbClr val="000000"/>
                </a:solidFill>
              </a:rPr>
              <a:t>	o</a:t>
            </a:r>
            <a:r>
              <a:rPr sz="2400" b="1" spc="-290" dirty="0">
                <a:solidFill>
                  <a:srgbClr val="000000"/>
                </a:solidFill>
              </a:rPr>
              <a:t> </a:t>
            </a:r>
            <a:r>
              <a:rPr sz="2400" b="1" dirty="0">
                <a:solidFill>
                  <a:srgbClr val="000000"/>
                </a:solidFill>
              </a:rPr>
              <a:t>f</a:t>
            </a:r>
            <a:r>
              <a:rPr sz="2400" b="1" spc="-105" dirty="0">
                <a:solidFill>
                  <a:srgbClr val="000000"/>
                </a:solidFill>
              </a:rPr>
              <a:t> </a:t>
            </a:r>
            <a:r>
              <a:rPr sz="2400" b="1" spc="240" dirty="0">
                <a:solidFill>
                  <a:srgbClr val="000000"/>
                </a:solidFill>
              </a:rPr>
              <a:t>t</a:t>
            </a:r>
            <a:r>
              <a:rPr sz="2400" b="1" spc="265" dirty="0">
                <a:solidFill>
                  <a:srgbClr val="000000"/>
                </a:solidFill>
              </a:rPr>
              <a:t>h</a:t>
            </a:r>
            <a:r>
              <a:rPr sz="2400" b="1" dirty="0">
                <a:solidFill>
                  <a:srgbClr val="000000"/>
                </a:solidFill>
              </a:rPr>
              <a:t>e  k</a:t>
            </a:r>
            <a:r>
              <a:rPr sz="2400" b="1" spc="-280" dirty="0">
                <a:solidFill>
                  <a:srgbClr val="000000"/>
                </a:solidFill>
              </a:rPr>
              <a:t> </a:t>
            </a:r>
            <a:r>
              <a:rPr sz="2400" b="1" dirty="0">
                <a:solidFill>
                  <a:srgbClr val="000000"/>
                </a:solidFill>
              </a:rPr>
              <a:t>n</a:t>
            </a:r>
            <a:r>
              <a:rPr sz="2400" b="1" spc="-295" dirty="0">
                <a:solidFill>
                  <a:srgbClr val="000000"/>
                </a:solidFill>
              </a:rPr>
              <a:t> </a:t>
            </a:r>
            <a:r>
              <a:rPr sz="2400" b="1" dirty="0">
                <a:solidFill>
                  <a:srgbClr val="000000"/>
                </a:solidFill>
              </a:rPr>
              <a:t>e</a:t>
            </a:r>
            <a:r>
              <a:rPr sz="2400" b="1" spc="-300" dirty="0">
                <a:solidFill>
                  <a:srgbClr val="000000"/>
                </a:solidFill>
              </a:rPr>
              <a:t> </a:t>
            </a:r>
            <a:r>
              <a:rPr sz="2400" b="1" dirty="0">
                <a:solidFill>
                  <a:srgbClr val="000000"/>
                </a:solidFill>
              </a:rPr>
              <a:t>e	</a:t>
            </a:r>
            <a:r>
              <a:rPr sz="2400" b="1" spc="280" dirty="0">
                <a:solidFill>
                  <a:srgbClr val="000000"/>
                </a:solidFill>
              </a:rPr>
              <a:t>j</a:t>
            </a:r>
            <a:r>
              <a:rPr sz="2400" b="1" spc="285" dirty="0">
                <a:solidFill>
                  <a:srgbClr val="000000"/>
                </a:solidFill>
              </a:rPr>
              <a:t>o</a:t>
            </a:r>
            <a:r>
              <a:rPr sz="2400" b="1" spc="280" dirty="0">
                <a:solidFill>
                  <a:srgbClr val="000000"/>
                </a:solidFill>
              </a:rPr>
              <a:t>i</a:t>
            </a:r>
            <a:r>
              <a:rPr sz="2400" b="1" dirty="0">
                <a:solidFill>
                  <a:srgbClr val="000000"/>
                </a:solidFill>
              </a:rPr>
              <a:t>n</a:t>
            </a:r>
            <a:r>
              <a:rPr sz="2400" b="1" spc="-305" dirty="0">
                <a:solidFill>
                  <a:srgbClr val="000000"/>
                </a:solidFill>
              </a:rPr>
              <a:t> </a:t>
            </a:r>
            <a:r>
              <a:rPr sz="2400" b="1" dirty="0">
                <a:solidFill>
                  <a:srgbClr val="000000"/>
                </a:solidFill>
              </a:rPr>
              <a:t>t</a:t>
            </a:r>
            <a:endParaRPr sz="2400" dirty="0"/>
          </a:p>
        </p:txBody>
      </p:sp>
      <p:sp>
        <p:nvSpPr>
          <p:cNvPr id="16" name="object 16"/>
          <p:cNvSpPr txBox="1"/>
          <p:nvPr/>
        </p:nvSpPr>
        <p:spPr>
          <a:xfrm>
            <a:off x="4031434" y="2150677"/>
            <a:ext cx="3105966" cy="133858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17170" marR="5080" indent="-217170">
              <a:lnSpc>
                <a:spcPts val="2200"/>
              </a:lnSpc>
              <a:spcBef>
                <a:spcPts val="335"/>
              </a:spcBef>
              <a:buSzPct val="85000"/>
              <a:buFont typeface="Wingdings"/>
              <a:buChar char=""/>
              <a:tabLst>
                <a:tab pos="217170" algn="l"/>
              </a:tabLst>
            </a:pPr>
            <a:r>
              <a:rPr sz="2000" b="1" i="1" spc="10" dirty="0">
                <a:latin typeface="Times New Roman"/>
                <a:cs typeface="Times New Roman"/>
              </a:rPr>
              <a:t>T</a:t>
            </a:r>
            <a:r>
              <a:rPr sz="2000" b="1" i="1" spc="-85" dirty="0">
                <a:latin typeface="Times New Roman"/>
                <a:cs typeface="Times New Roman"/>
              </a:rPr>
              <a:t>h</a:t>
            </a:r>
            <a:r>
              <a:rPr sz="2000" b="1" i="1" spc="-50" dirty="0">
                <a:latin typeface="Times New Roman"/>
                <a:cs typeface="Times New Roman"/>
              </a:rPr>
              <a:t>e</a:t>
            </a:r>
            <a:r>
              <a:rPr sz="2000" b="1" i="1" spc="-60" dirty="0">
                <a:latin typeface="Times New Roman"/>
                <a:cs typeface="Times New Roman"/>
              </a:rPr>
              <a:t> </a:t>
            </a:r>
            <a:r>
              <a:rPr sz="2000" b="1" i="1" spc="-85" dirty="0">
                <a:latin typeface="Times New Roman"/>
                <a:cs typeface="Times New Roman"/>
              </a:rPr>
              <a:t>liga</a:t>
            </a:r>
            <a:r>
              <a:rPr sz="2000" b="1" i="1" spc="-15" dirty="0">
                <a:latin typeface="Times New Roman"/>
                <a:cs typeface="Times New Roman"/>
              </a:rPr>
              <a:t>m</a:t>
            </a:r>
            <a:r>
              <a:rPr sz="2000" b="1" i="1" spc="-90" dirty="0">
                <a:latin typeface="Times New Roman"/>
                <a:cs typeface="Times New Roman"/>
              </a:rPr>
              <a:t>e</a:t>
            </a:r>
            <a:r>
              <a:rPr sz="2000" b="1" i="1" spc="-95" dirty="0">
                <a:latin typeface="Times New Roman"/>
                <a:cs typeface="Times New Roman"/>
              </a:rPr>
              <a:t>n</a:t>
            </a:r>
            <a:r>
              <a:rPr sz="2000" b="1" i="1" spc="40" dirty="0">
                <a:latin typeface="Times New Roman"/>
                <a:cs typeface="Times New Roman"/>
              </a:rPr>
              <a:t>t</a:t>
            </a:r>
            <a:r>
              <a:rPr sz="2000" b="1" i="1" spc="-45" dirty="0">
                <a:latin typeface="Times New Roman"/>
                <a:cs typeface="Times New Roman"/>
              </a:rPr>
              <a:t>s</a:t>
            </a:r>
            <a:r>
              <a:rPr sz="2000" b="1" i="1" spc="-70" dirty="0">
                <a:latin typeface="Times New Roman"/>
                <a:cs typeface="Times New Roman"/>
              </a:rPr>
              <a:t> </a:t>
            </a:r>
            <a:r>
              <a:rPr sz="2000" b="1" i="1" spc="-20" dirty="0">
                <a:latin typeface="Times New Roman"/>
                <a:cs typeface="Times New Roman"/>
              </a:rPr>
              <a:t>m</a:t>
            </a:r>
            <a:r>
              <a:rPr sz="2000" b="1" i="1" spc="-35" dirty="0">
                <a:latin typeface="Times New Roman"/>
                <a:cs typeface="Times New Roman"/>
              </a:rPr>
              <a:t>a</a:t>
            </a:r>
            <a:r>
              <a:rPr sz="2000" b="1" i="1" spc="60" dirty="0">
                <a:latin typeface="Times New Roman"/>
                <a:cs typeface="Times New Roman"/>
              </a:rPr>
              <a:t>y</a:t>
            </a:r>
            <a:r>
              <a:rPr sz="2000" b="1" i="1" spc="1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be  </a:t>
            </a:r>
            <a:r>
              <a:rPr sz="2000" b="1" i="1" spc="15" dirty="0">
                <a:latin typeface="Times New Roman"/>
                <a:cs typeface="Times New Roman"/>
              </a:rPr>
              <a:t>divided</a:t>
            </a:r>
            <a:r>
              <a:rPr sz="2000" b="1" i="1" spc="-85" dirty="0">
                <a:latin typeface="Times New Roman"/>
                <a:cs typeface="Times New Roman"/>
              </a:rPr>
              <a:t> </a:t>
            </a:r>
            <a:r>
              <a:rPr sz="2000" b="1" i="1" spc="-35" dirty="0">
                <a:latin typeface="Times New Roman"/>
                <a:cs typeface="Times New Roman"/>
              </a:rPr>
              <a:t>into</a:t>
            </a:r>
            <a:endParaRPr sz="2000" dirty="0">
              <a:latin typeface="Times New Roman"/>
              <a:cs typeface="Times New Roman"/>
            </a:endParaRPr>
          </a:p>
          <a:p>
            <a:pPr marL="1270" algn="ctr">
              <a:lnSpc>
                <a:spcPts val="2650"/>
              </a:lnSpc>
            </a:pPr>
            <a:r>
              <a:rPr sz="2400" spc="-5" dirty="0">
                <a:latin typeface="Times New Roman"/>
                <a:cs typeface="Times New Roman"/>
              </a:rPr>
              <a:t>A-Extracapsular</a:t>
            </a:r>
            <a:endParaRPr sz="2400" dirty="0">
              <a:latin typeface="Times New Roman"/>
              <a:cs typeface="Times New Roman"/>
            </a:endParaRPr>
          </a:p>
          <a:p>
            <a:pPr algn="ctr">
              <a:spcBef>
                <a:spcPts val="170"/>
              </a:spcBef>
            </a:pPr>
            <a:r>
              <a:rPr sz="2400" spc="-15" dirty="0">
                <a:latin typeface="Times New Roman"/>
                <a:cs typeface="Times New Roman"/>
              </a:rPr>
              <a:t>Ligaments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98922" y="4267201"/>
            <a:ext cx="3338479" cy="2352295"/>
          </a:xfrm>
          <a:custGeom>
            <a:avLst/>
            <a:gdLst/>
            <a:ahLst/>
            <a:cxnLst/>
            <a:rect l="l" t="t" r="r" b="b"/>
            <a:pathLst>
              <a:path w="3048000" h="2028825">
                <a:moveTo>
                  <a:pt x="0" y="2028444"/>
                </a:moveTo>
                <a:lnTo>
                  <a:pt x="3048000" y="2028444"/>
                </a:lnTo>
                <a:lnTo>
                  <a:pt x="3048000" y="0"/>
                </a:lnTo>
                <a:lnTo>
                  <a:pt x="0" y="0"/>
                </a:lnTo>
                <a:lnTo>
                  <a:pt x="0" y="2028444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798789" y="4289680"/>
            <a:ext cx="3338611" cy="19492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8185" marR="219710" indent="-553720"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T</a:t>
            </a:r>
            <a:r>
              <a:rPr sz="2400" b="1" spc="-15" dirty="0">
                <a:latin typeface="Times New Roman"/>
                <a:cs typeface="Times New Roman"/>
              </a:rPr>
              <a:t>h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g</a:t>
            </a:r>
            <a:r>
              <a:rPr sz="2400" b="1" spc="-15" dirty="0"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me</a:t>
            </a:r>
            <a:r>
              <a:rPr sz="2400" b="1" spc="-10" dirty="0">
                <a:latin typeface="Times New Roman"/>
                <a:cs typeface="Times New Roman"/>
              </a:rPr>
              <a:t>n</a:t>
            </a:r>
            <a:r>
              <a:rPr sz="2400" b="1" spc="-5" dirty="0">
                <a:latin typeface="Times New Roman"/>
                <a:cs typeface="Times New Roman"/>
              </a:rPr>
              <a:t>t</a:t>
            </a:r>
            <a:r>
              <a:rPr sz="2400" b="1" spc="-15" dirty="0">
                <a:latin typeface="Times New Roman"/>
                <a:cs typeface="Times New Roman"/>
              </a:rPr>
              <a:t>u</a:t>
            </a:r>
            <a:r>
              <a:rPr sz="2400" b="1" dirty="0">
                <a:latin typeface="Times New Roman"/>
                <a:cs typeface="Times New Roman"/>
              </a:rPr>
              <a:t>m  patellae</a:t>
            </a:r>
            <a:endParaRPr sz="2400" dirty="0">
              <a:latin typeface="Times New Roman"/>
              <a:cs typeface="Times New Roman"/>
            </a:endParaRPr>
          </a:p>
          <a:p>
            <a:pPr marL="5080" algn="ctr">
              <a:spcBef>
                <a:spcPts val="620"/>
              </a:spcBef>
            </a:pPr>
            <a:r>
              <a:rPr dirty="0">
                <a:latin typeface="Times New Roman"/>
                <a:cs typeface="Times New Roman"/>
              </a:rPr>
              <a:t>is</a:t>
            </a:r>
            <a:r>
              <a:rPr spc="-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</a:t>
            </a:r>
            <a:r>
              <a:rPr spc="5" dirty="0">
                <a:latin typeface="Times New Roman"/>
                <a:cs typeface="Times New Roman"/>
              </a:rPr>
              <a:t>t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ched</a:t>
            </a:r>
          </a:p>
          <a:p>
            <a:pPr marL="12700" marR="5080" indent="635" algn="ctr">
              <a:spcBef>
                <a:spcPts val="100"/>
              </a:spcBef>
            </a:pPr>
            <a:r>
              <a:rPr dirty="0">
                <a:latin typeface="Times New Roman"/>
                <a:cs typeface="Times New Roman"/>
              </a:rPr>
              <a:t>above to the lower border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the</a:t>
            </a:r>
            <a:r>
              <a:rPr spc="44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patella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below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tub</a:t>
            </a:r>
            <a:r>
              <a:rPr spc="5" dirty="0">
                <a:latin typeface="Times New Roman"/>
                <a:cs typeface="Times New Roman"/>
              </a:rPr>
              <a:t>e</a:t>
            </a:r>
            <a:r>
              <a:rPr dirty="0">
                <a:latin typeface="Times New Roman"/>
                <a:cs typeface="Times New Roman"/>
              </a:rPr>
              <a:t>rosity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r>
              <a:rPr spc="-15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</a:t>
            </a:r>
            <a:r>
              <a:rPr spc="5" dirty="0">
                <a:latin typeface="Times New Roman"/>
                <a:cs typeface="Times New Roman"/>
              </a:rPr>
              <a:t>i</a:t>
            </a:r>
            <a:r>
              <a:rPr dirty="0">
                <a:latin typeface="Times New Roman"/>
                <a:cs typeface="Times New Roman"/>
              </a:rPr>
              <a:t>bi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.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6252719" y="4229876"/>
            <a:ext cx="3150235" cy="803275"/>
            <a:chOff x="2697479" y="3468636"/>
            <a:chExt cx="3150235" cy="803275"/>
          </a:xfrm>
        </p:grpSpPr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7479" y="3468636"/>
              <a:ext cx="3150108" cy="8031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740532" y="3601267"/>
              <a:ext cx="2899410" cy="609600"/>
            </a:xfrm>
            <a:custGeom>
              <a:avLst/>
              <a:gdLst/>
              <a:ahLst/>
              <a:cxnLst/>
              <a:rect l="l" t="t" r="r" b="b"/>
              <a:pathLst>
                <a:path w="2899410" h="609600">
                  <a:moveTo>
                    <a:pt x="2789080" y="57946"/>
                  </a:moveTo>
                  <a:lnTo>
                    <a:pt x="0" y="571698"/>
                  </a:lnTo>
                  <a:lnTo>
                    <a:pt x="6858" y="609290"/>
                  </a:lnTo>
                  <a:lnTo>
                    <a:pt x="2796078" y="95388"/>
                  </a:lnTo>
                  <a:lnTo>
                    <a:pt x="2824710" y="70780"/>
                  </a:lnTo>
                  <a:lnTo>
                    <a:pt x="2789080" y="57946"/>
                  </a:lnTo>
                  <a:close/>
                </a:path>
                <a:path w="2899410" h="609600">
                  <a:moveTo>
                    <a:pt x="2866076" y="45156"/>
                  </a:moveTo>
                  <a:lnTo>
                    <a:pt x="2858516" y="45156"/>
                  </a:lnTo>
                  <a:lnTo>
                    <a:pt x="2865374" y="82621"/>
                  </a:lnTo>
                  <a:lnTo>
                    <a:pt x="2796078" y="95388"/>
                  </a:lnTo>
                  <a:lnTo>
                    <a:pt x="2749169" y="135707"/>
                  </a:lnTo>
                  <a:lnTo>
                    <a:pt x="2744511" y="141682"/>
                  </a:lnTo>
                  <a:lnTo>
                    <a:pt x="2742580" y="148740"/>
                  </a:lnTo>
                  <a:lnTo>
                    <a:pt x="2743436" y="156013"/>
                  </a:lnTo>
                  <a:lnTo>
                    <a:pt x="2747137" y="162631"/>
                  </a:lnTo>
                  <a:lnTo>
                    <a:pt x="2753111" y="167288"/>
                  </a:lnTo>
                  <a:lnTo>
                    <a:pt x="2760170" y="169219"/>
                  </a:lnTo>
                  <a:lnTo>
                    <a:pt x="2767443" y="168364"/>
                  </a:lnTo>
                  <a:lnTo>
                    <a:pt x="2774061" y="164663"/>
                  </a:lnTo>
                  <a:lnTo>
                    <a:pt x="2899156" y="57094"/>
                  </a:lnTo>
                  <a:lnTo>
                    <a:pt x="2866076" y="45156"/>
                  </a:lnTo>
                  <a:close/>
                </a:path>
                <a:path w="2899410" h="609600">
                  <a:moveTo>
                    <a:pt x="2824710" y="70780"/>
                  </a:moveTo>
                  <a:lnTo>
                    <a:pt x="2796078" y="95388"/>
                  </a:lnTo>
                  <a:lnTo>
                    <a:pt x="2865374" y="82621"/>
                  </a:lnTo>
                  <a:lnTo>
                    <a:pt x="2865234" y="81859"/>
                  </a:lnTo>
                  <a:lnTo>
                    <a:pt x="2855468" y="81859"/>
                  </a:lnTo>
                  <a:lnTo>
                    <a:pt x="2824710" y="70780"/>
                  </a:lnTo>
                  <a:close/>
                </a:path>
                <a:path w="2899410" h="609600">
                  <a:moveTo>
                    <a:pt x="2849499" y="49474"/>
                  </a:moveTo>
                  <a:lnTo>
                    <a:pt x="2824710" y="70780"/>
                  </a:lnTo>
                  <a:lnTo>
                    <a:pt x="2855468" y="81859"/>
                  </a:lnTo>
                  <a:lnTo>
                    <a:pt x="2849499" y="49474"/>
                  </a:lnTo>
                  <a:close/>
                </a:path>
                <a:path w="2899410" h="609600">
                  <a:moveTo>
                    <a:pt x="2859306" y="49474"/>
                  </a:moveTo>
                  <a:lnTo>
                    <a:pt x="2849499" y="49474"/>
                  </a:lnTo>
                  <a:lnTo>
                    <a:pt x="2855468" y="81859"/>
                  </a:lnTo>
                  <a:lnTo>
                    <a:pt x="2865234" y="81859"/>
                  </a:lnTo>
                  <a:lnTo>
                    <a:pt x="2859306" y="49474"/>
                  </a:lnTo>
                  <a:close/>
                </a:path>
                <a:path w="2899410" h="609600">
                  <a:moveTo>
                    <a:pt x="2858516" y="45156"/>
                  </a:moveTo>
                  <a:lnTo>
                    <a:pt x="2789080" y="57946"/>
                  </a:lnTo>
                  <a:lnTo>
                    <a:pt x="2824710" y="70780"/>
                  </a:lnTo>
                  <a:lnTo>
                    <a:pt x="2849499" y="49474"/>
                  </a:lnTo>
                  <a:lnTo>
                    <a:pt x="2859306" y="49474"/>
                  </a:lnTo>
                  <a:lnTo>
                    <a:pt x="2858516" y="45156"/>
                  </a:lnTo>
                  <a:close/>
                </a:path>
                <a:path w="2899410" h="609600">
                  <a:moveTo>
                    <a:pt x="2736472" y="0"/>
                  </a:moveTo>
                  <a:lnTo>
                    <a:pt x="2729388" y="1817"/>
                  </a:lnTo>
                  <a:lnTo>
                    <a:pt x="2723495" y="6159"/>
                  </a:lnTo>
                  <a:lnTo>
                    <a:pt x="2719578" y="12644"/>
                  </a:lnTo>
                  <a:lnTo>
                    <a:pt x="2718417" y="20133"/>
                  </a:lnTo>
                  <a:lnTo>
                    <a:pt x="2720197" y="27217"/>
                  </a:lnTo>
                  <a:lnTo>
                    <a:pt x="2724525" y="33111"/>
                  </a:lnTo>
                  <a:lnTo>
                    <a:pt x="2731008" y="37028"/>
                  </a:lnTo>
                  <a:lnTo>
                    <a:pt x="2789080" y="57946"/>
                  </a:lnTo>
                  <a:lnTo>
                    <a:pt x="2858516" y="45156"/>
                  </a:lnTo>
                  <a:lnTo>
                    <a:pt x="2866076" y="45156"/>
                  </a:lnTo>
                  <a:lnTo>
                    <a:pt x="2743962" y="1087"/>
                  </a:lnTo>
                  <a:lnTo>
                    <a:pt x="273647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9557356" y="4634781"/>
            <a:ext cx="518159" cy="21800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spcBef>
                <a:spcPts val="140"/>
              </a:spcBef>
            </a:pPr>
            <a:r>
              <a:rPr sz="1300" i="1" spc="-135" dirty="0">
                <a:latin typeface="Trebuchet MS"/>
                <a:cs typeface="Trebuchet MS"/>
              </a:rPr>
              <a:t>shatarat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56000" y="914400"/>
            <a:ext cx="59690" cy="6859270"/>
            <a:chOff x="47244" y="0"/>
            <a:chExt cx="59690" cy="6859270"/>
          </a:xfrm>
        </p:grpSpPr>
        <p:sp>
          <p:nvSpPr>
            <p:cNvPr id="3" name="object 3"/>
            <p:cNvSpPr/>
            <p:nvPr/>
          </p:nvSpPr>
          <p:spPr>
            <a:xfrm>
              <a:off x="89153" y="761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3505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334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5"/>
                  </a:lnTo>
                </a:path>
              </a:pathLst>
            </a:custGeom>
            <a:ln w="12192">
              <a:solidFill>
                <a:srgbClr val="FCC3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347956" y="914400"/>
            <a:ext cx="304800" cy="6858000"/>
            <a:chOff x="8839200" y="0"/>
            <a:chExt cx="304800" cy="6858000"/>
          </a:xfrm>
        </p:grpSpPr>
        <p:sp>
          <p:nvSpPr>
            <p:cNvPr id="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CC3AC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8"/>
                  </a:lnTo>
                </a:path>
              </a:pathLst>
            </a:custGeom>
            <a:ln w="12192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96372" y="1331976"/>
            <a:ext cx="8217534" cy="6109970"/>
            <a:chOff x="487616" y="417576"/>
            <a:chExt cx="8217534" cy="6109970"/>
          </a:xfrm>
        </p:grpSpPr>
        <p:sp>
          <p:nvSpPr>
            <p:cNvPr id="9" name="object 9"/>
            <p:cNvSpPr/>
            <p:nvPr/>
          </p:nvSpPr>
          <p:spPr>
            <a:xfrm>
              <a:off x="8156447" y="5714999"/>
              <a:ext cx="548640" cy="548640"/>
            </a:xfrm>
            <a:custGeom>
              <a:avLst/>
              <a:gdLst/>
              <a:ahLst/>
              <a:cxnLst/>
              <a:rect l="l" t="t" r="r" b="b"/>
              <a:pathLst>
                <a:path w="548640" h="548639">
                  <a:moveTo>
                    <a:pt x="274320" y="0"/>
                  </a:moveTo>
                  <a:lnTo>
                    <a:pt x="225044" y="4419"/>
                  </a:lnTo>
                  <a:lnTo>
                    <a:pt x="178561" y="17157"/>
                  </a:lnTo>
                  <a:lnTo>
                    <a:pt x="135890" y="37452"/>
                  </a:lnTo>
                  <a:lnTo>
                    <a:pt x="97535" y="64515"/>
                  </a:lnTo>
                  <a:lnTo>
                    <a:pt x="64516" y="97574"/>
                  </a:lnTo>
                  <a:lnTo>
                    <a:pt x="37465" y="135864"/>
                  </a:lnTo>
                  <a:lnTo>
                    <a:pt x="17145" y="178600"/>
                  </a:lnTo>
                  <a:lnTo>
                    <a:pt x="4445" y="225005"/>
                  </a:lnTo>
                  <a:lnTo>
                    <a:pt x="0" y="274319"/>
                  </a:lnTo>
                  <a:lnTo>
                    <a:pt x="4445" y="323634"/>
                  </a:lnTo>
                  <a:lnTo>
                    <a:pt x="17145" y="370039"/>
                  </a:lnTo>
                  <a:lnTo>
                    <a:pt x="37465" y="412775"/>
                  </a:lnTo>
                  <a:lnTo>
                    <a:pt x="64516" y="451053"/>
                  </a:lnTo>
                  <a:lnTo>
                    <a:pt x="97535" y="484123"/>
                  </a:lnTo>
                  <a:lnTo>
                    <a:pt x="135890" y="511187"/>
                  </a:lnTo>
                  <a:lnTo>
                    <a:pt x="178561" y="531482"/>
                  </a:lnTo>
                  <a:lnTo>
                    <a:pt x="225044" y="544220"/>
                  </a:lnTo>
                  <a:lnTo>
                    <a:pt x="274320" y="548640"/>
                  </a:lnTo>
                  <a:lnTo>
                    <a:pt x="323596" y="544220"/>
                  </a:lnTo>
                  <a:lnTo>
                    <a:pt x="370077" y="531482"/>
                  </a:lnTo>
                  <a:lnTo>
                    <a:pt x="412750" y="511187"/>
                  </a:lnTo>
                  <a:lnTo>
                    <a:pt x="451103" y="484123"/>
                  </a:lnTo>
                  <a:lnTo>
                    <a:pt x="484124" y="451053"/>
                  </a:lnTo>
                  <a:lnTo>
                    <a:pt x="511175" y="412775"/>
                  </a:lnTo>
                  <a:lnTo>
                    <a:pt x="531495" y="370039"/>
                  </a:lnTo>
                  <a:lnTo>
                    <a:pt x="544195" y="323634"/>
                  </a:lnTo>
                  <a:lnTo>
                    <a:pt x="548640" y="274319"/>
                  </a:lnTo>
                  <a:lnTo>
                    <a:pt x="544195" y="225005"/>
                  </a:lnTo>
                  <a:lnTo>
                    <a:pt x="531495" y="178600"/>
                  </a:lnTo>
                  <a:lnTo>
                    <a:pt x="511175" y="135864"/>
                  </a:lnTo>
                  <a:lnTo>
                    <a:pt x="484124" y="97574"/>
                  </a:lnTo>
                  <a:lnTo>
                    <a:pt x="451103" y="64515"/>
                  </a:lnTo>
                  <a:lnTo>
                    <a:pt x="412750" y="37452"/>
                  </a:lnTo>
                  <a:lnTo>
                    <a:pt x="370077" y="17157"/>
                  </a:lnTo>
                  <a:lnTo>
                    <a:pt x="323596" y="4419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21480" y="417576"/>
              <a:ext cx="4328160" cy="55595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7012" y="484632"/>
              <a:ext cx="4142232" cy="53736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67962" y="467106"/>
              <a:ext cx="4182110" cy="5410200"/>
            </a:xfrm>
            <a:custGeom>
              <a:avLst/>
              <a:gdLst/>
              <a:ahLst/>
              <a:cxnLst/>
              <a:rect l="l" t="t" r="r" b="b"/>
              <a:pathLst>
                <a:path w="4182109" h="5410200">
                  <a:moveTo>
                    <a:pt x="0" y="5410073"/>
                  </a:moveTo>
                  <a:lnTo>
                    <a:pt x="4181855" y="5410073"/>
                  </a:lnTo>
                  <a:lnTo>
                    <a:pt x="4181855" y="0"/>
                  </a:lnTo>
                  <a:lnTo>
                    <a:pt x="0" y="0"/>
                  </a:lnTo>
                  <a:lnTo>
                    <a:pt x="0" y="5410073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0634" y="3716273"/>
              <a:ext cx="3580129" cy="2403475"/>
            </a:xfrm>
            <a:custGeom>
              <a:avLst/>
              <a:gdLst/>
              <a:ahLst/>
              <a:cxnLst/>
              <a:rect l="l" t="t" r="r" b="b"/>
              <a:pathLst>
                <a:path w="3580129" h="2403475">
                  <a:moveTo>
                    <a:pt x="0" y="995680"/>
                  </a:moveTo>
                  <a:lnTo>
                    <a:pt x="3131819" y="0"/>
                  </a:lnTo>
                  <a:lnTo>
                    <a:pt x="3579749" y="1407287"/>
                  </a:lnTo>
                  <a:lnTo>
                    <a:pt x="447789" y="2403030"/>
                  </a:lnTo>
                  <a:lnTo>
                    <a:pt x="0" y="995680"/>
                  </a:lnTo>
                  <a:close/>
                </a:path>
              </a:pathLst>
            </a:custGeom>
            <a:ln w="2590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672" y="3988308"/>
              <a:ext cx="3060191" cy="17541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76756" y="4805172"/>
              <a:ext cx="2400300" cy="774065"/>
            </a:xfrm>
            <a:custGeom>
              <a:avLst/>
              <a:gdLst/>
              <a:ahLst/>
              <a:cxnLst/>
              <a:rect l="l" t="t" r="r" b="b"/>
              <a:pathLst>
                <a:path w="2400300" h="774064">
                  <a:moveTo>
                    <a:pt x="2396235" y="0"/>
                  </a:moveTo>
                  <a:lnTo>
                    <a:pt x="0" y="762253"/>
                  </a:lnTo>
                  <a:lnTo>
                    <a:pt x="3682" y="773937"/>
                  </a:lnTo>
                  <a:lnTo>
                    <a:pt x="2400046" y="11683"/>
                  </a:lnTo>
                  <a:lnTo>
                    <a:pt x="23962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2184" y="5042916"/>
              <a:ext cx="2010155" cy="78028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475231" y="5212079"/>
              <a:ext cx="2025650" cy="655320"/>
            </a:xfrm>
            <a:custGeom>
              <a:avLst/>
              <a:gdLst/>
              <a:ahLst/>
              <a:cxnLst/>
              <a:rect l="l" t="t" r="r" b="b"/>
              <a:pathLst>
                <a:path w="2025650" h="655320">
                  <a:moveTo>
                    <a:pt x="2021332" y="0"/>
                  </a:moveTo>
                  <a:lnTo>
                    <a:pt x="0" y="643585"/>
                  </a:lnTo>
                  <a:lnTo>
                    <a:pt x="3683" y="655218"/>
                  </a:lnTo>
                  <a:lnTo>
                    <a:pt x="2025142" y="11684"/>
                  </a:lnTo>
                  <a:lnTo>
                    <a:pt x="20213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30273" y="6144005"/>
              <a:ext cx="2536190" cy="370840"/>
            </a:xfrm>
            <a:custGeom>
              <a:avLst/>
              <a:gdLst/>
              <a:ahLst/>
              <a:cxnLst/>
              <a:rect l="l" t="t" r="r" b="b"/>
              <a:pathLst>
                <a:path w="2536190" h="370840">
                  <a:moveTo>
                    <a:pt x="0" y="370332"/>
                  </a:moveTo>
                  <a:lnTo>
                    <a:pt x="2535936" y="370332"/>
                  </a:lnTo>
                  <a:lnTo>
                    <a:pt x="2535936" y="0"/>
                  </a:lnTo>
                  <a:lnTo>
                    <a:pt x="0" y="0"/>
                  </a:lnTo>
                  <a:lnTo>
                    <a:pt x="0" y="370332"/>
                  </a:lnTo>
                  <a:close/>
                </a:path>
              </a:pathLst>
            </a:custGeom>
            <a:ln w="25908">
              <a:solidFill>
                <a:srgbClr val="FC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14116" y="5430011"/>
              <a:ext cx="214629" cy="643255"/>
            </a:xfrm>
            <a:custGeom>
              <a:avLst/>
              <a:gdLst/>
              <a:ahLst/>
              <a:cxnLst/>
              <a:rect l="l" t="t" r="r" b="b"/>
              <a:pathLst>
                <a:path w="214629" h="643254">
                  <a:moveTo>
                    <a:pt x="214630" y="535698"/>
                  </a:moveTo>
                  <a:lnTo>
                    <a:pt x="160909" y="535698"/>
                  </a:lnTo>
                  <a:lnTo>
                    <a:pt x="160909" y="0"/>
                  </a:lnTo>
                  <a:lnTo>
                    <a:pt x="53594" y="0"/>
                  </a:lnTo>
                  <a:lnTo>
                    <a:pt x="53594" y="535698"/>
                  </a:lnTo>
                  <a:lnTo>
                    <a:pt x="0" y="535698"/>
                  </a:lnTo>
                  <a:lnTo>
                    <a:pt x="107302" y="642823"/>
                  </a:lnTo>
                  <a:lnTo>
                    <a:pt x="214630" y="535698"/>
                  </a:lnTo>
                  <a:close/>
                </a:path>
              </a:pathLst>
            </a:custGeom>
            <a:solidFill>
              <a:srgbClr val="FC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14877" y="5430773"/>
              <a:ext cx="214629" cy="643255"/>
            </a:xfrm>
            <a:custGeom>
              <a:avLst/>
              <a:gdLst/>
              <a:ahLst/>
              <a:cxnLst/>
              <a:rect l="l" t="t" r="r" b="b"/>
              <a:pathLst>
                <a:path w="214629" h="643254">
                  <a:moveTo>
                    <a:pt x="0" y="535698"/>
                  </a:moveTo>
                  <a:lnTo>
                    <a:pt x="53594" y="535698"/>
                  </a:lnTo>
                  <a:lnTo>
                    <a:pt x="53594" y="0"/>
                  </a:lnTo>
                  <a:lnTo>
                    <a:pt x="160909" y="0"/>
                  </a:lnTo>
                  <a:lnTo>
                    <a:pt x="160909" y="535698"/>
                  </a:lnTo>
                  <a:lnTo>
                    <a:pt x="214630" y="535698"/>
                  </a:lnTo>
                  <a:lnTo>
                    <a:pt x="107314" y="642823"/>
                  </a:lnTo>
                  <a:lnTo>
                    <a:pt x="0" y="535698"/>
                  </a:lnTo>
                  <a:close/>
                </a:path>
              </a:pathLst>
            </a:custGeom>
            <a:ln w="25908">
              <a:solidFill>
                <a:srgbClr val="B95F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42918" y="1372362"/>
            <a:ext cx="3144520" cy="2185670"/>
          </a:xfrm>
          <a:prstGeom prst="rect">
            <a:avLst/>
          </a:prstGeom>
          <a:ln w="25907">
            <a:solidFill>
              <a:srgbClr val="FC8537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368300" marR="360680" indent="360680">
              <a:spcBef>
                <a:spcPts val="100"/>
              </a:spcBef>
              <a:buSzPct val="95833"/>
              <a:buFont typeface="Wingdings"/>
              <a:buChar char=""/>
              <a:tabLst>
                <a:tab pos="100203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The lateral </a:t>
            </a:r>
            <a:r>
              <a:rPr sz="2400" b="1" dirty="0">
                <a:latin typeface="Times New Roman"/>
                <a:cs typeface="Times New Roman"/>
              </a:rPr>
              <a:t> colla</a:t>
            </a:r>
            <a:r>
              <a:rPr sz="2400" b="1" spc="-10" dirty="0">
                <a:latin typeface="Times New Roman"/>
                <a:cs typeface="Times New Roman"/>
              </a:rPr>
              <a:t>ter</a:t>
            </a:r>
            <a:r>
              <a:rPr sz="2400" b="1" dirty="0">
                <a:latin typeface="Times New Roman"/>
                <a:cs typeface="Times New Roman"/>
              </a:rPr>
              <a:t>al</a:t>
            </a:r>
            <a:r>
              <a:rPr sz="2400" b="1" spc="-15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l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ga</a:t>
            </a:r>
            <a:r>
              <a:rPr sz="2400" b="1" spc="-10" dirty="0">
                <a:latin typeface="Times New Roman"/>
                <a:cs typeface="Times New Roman"/>
              </a:rPr>
              <a:t>m</a:t>
            </a:r>
            <a:r>
              <a:rPr sz="2400" b="1" spc="-5" dirty="0">
                <a:latin typeface="Times New Roman"/>
                <a:cs typeface="Times New Roman"/>
              </a:rPr>
              <a:t>ent</a:t>
            </a:r>
            <a:endParaRPr sz="2400">
              <a:latin typeface="Times New Roman"/>
              <a:cs typeface="Times New Roman"/>
            </a:endParaRPr>
          </a:p>
          <a:p>
            <a:pPr marL="127000" marR="112395" indent="86360" algn="ctr">
              <a:lnSpc>
                <a:spcPct val="96700"/>
              </a:lnSpc>
              <a:spcBef>
                <a:spcPts val="275"/>
              </a:spcBef>
            </a:pPr>
            <a:r>
              <a:rPr dirty="0">
                <a:latin typeface="Times New Roman"/>
                <a:cs typeface="Times New Roman"/>
              </a:rPr>
              <a:t>is </a:t>
            </a:r>
            <a:r>
              <a:rPr sz="2600" b="1" i="1" spc="5" dirty="0">
                <a:latin typeface="Times New Roman"/>
                <a:cs typeface="Times New Roman"/>
              </a:rPr>
              <a:t>cordlike </a:t>
            </a:r>
            <a:r>
              <a:rPr dirty="0">
                <a:latin typeface="Times New Roman"/>
                <a:cs typeface="Times New Roman"/>
              </a:rPr>
              <a:t>and is attached </a:t>
            </a:r>
            <a:r>
              <a:rPr spc="-434" dirty="0">
                <a:latin typeface="Times New Roman"/>
                <a:cs typeface="Times New Roman"/>
              </a:rPr>
              <a:t> </a:t>
            </a:r>
            <a:r>
              <a:rPr spc="5" dirty="0">
                <a:latin typeface="Times New Roman"/>
                <a:cs typeface="Times New Roman"/>
              </a:rPr>
              <a:t>a</a:t>
            </a:r>
            <a:r>
              <a:rPr dirty="0">
                <a:latin typeface="Times New Roman"/>
                <a:cs typeface="Times New Roman"/>
              </a:rPr>
              <a:t>bo</a:t>
            </a:r>
            <a:r>
              <a:rPr spc="5" dirty="0">
                <a:latin typeface="Times New Roman"/>
                <a:cs typeface="Times New Roman"/>
              </a:rPr>
              <a:t>v</a:t>
            </a:r>
            <a:r>
              <a:rPr dirty="0">
                <a:latin typeface="Times New Roman"/>
                <a:cs typeface="Times New Roman"/>
              </a:rPr>
              <a:t>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 the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z="2000" b="1" i="1" spc="-70" dirty="0">
                <a:latin typeface="Times New Roman"/>
                <a:cs typeface="Times New Roman"/>
              </a:rPr>
              <a:t>la</a:t>
            </a:r>
            <a:r>
              <a:rPr sz="2000" b="1" i="1" spc="55" dirty="0">
                <a:latin typeface="Times New Roman"/>
                <a:cs typeface="Times New Roman"/>
              </a:rPr>
              <a:t>t</a:t>
            </a:r>
            <a:r>
              <a:rPr sz="2000" b="1" i="1" spc="-80" dirty="0">
                <a:latin typeface="Times New Roman"/>
                <a:cs typeface="Times New Roman"/>
              </a:rPr>
              <a:t>e</a:t>
            </a:r>
            <a:r>
              <a:rPr sz="2000" b="1" i="1" spc="30" dirty="0">
                <a:latin typeface="Times New Roman"/>
                <a:cs typeface="Times New Roman"/>
              </a:rPr>
              <a:t>r</a:t>
            </a:r>
            <a:r>
              <a:rPr sz="2000" b="1" i="1" spc="-80" dirty="0">
                <a:latin typeface="Times New Roman"/>
                <a:cs typeface="Times New Roman"/>
              </a:rPr>
              <a:t>a</a:t>
            </a:r>
            <a:r>
              <a:rPr sz="2000" b="1" i="1" spc="-30" dirty="0">
                <a:latin typeface="Times New Roman"/>
                <a:cs typeface="Times New Roman"/>
              </a:rPr>
              <a:t>l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spc="-75" dirty="0">
                <a:latin typeface="Times New Roman"/>
                <a:cs typeface="Times New Roman"/>
              </a:rPr>
              <a:t>co</a:t>
            </a:r>
            <a:r>
              <a:rPr sz="2000" b="1" i="1" spc="-80" dirty="0">
                <a:latin typeface="Times New Roman"/>
                <a:cs typeface="Times New Roman"/>
              </a:rPr>
              <a:t>n</a:t>
            </a:r>
            <a:r>
              <a:rPr sz="2000" b="1" i="1" spc="30" dirty="0">
                <a:latin typeface="Times New Roman"/>
                <a:cs typeface="Times New Roman"/>
              </a:rPr>
              <a:t>d</a:t>
            </a:r>
            <a:r>
              <a:rPr sz="2000" b="1" i="1" spc="35" dirty="0">
                <a:latin typeface="Times New Roman"/>
                <a:cs typeface="Times New Roman"/>
              </a:rPr>
              <a:t>y</a:t>
            </a:r>
            <a:r>
              <a:rPr sz="2000" b="1" i="1" spc="-55" dirty="0">
                <a:latin typeface="Times New Roman"/>
                <a:cs typeface="Times New Roman"/>
              </a:rPr>
              <a:t>l</a:t>
            </a:r>
            <a:r>
              <a:rPr sz="2000" b="1" i="1" spc="-50" dirty="0">
                <a:latin typeface="Times New Roman"/>
                <a:cs typeface="Times New Roman"/>
              </a:rPr>
              <a:t>e</a:t>
            </a:r>
            <a:r>
              <a:rPr sz="2000" b="1" i="1" spc="-8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of  the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femur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and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below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to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</a:t>
            </a:r>
            <a:endParaRPr>
              <a:latin typeface="Times New Roman"/>
              <a:cs typeface="Times New Roman"/>
            </a:endParaRPr>
          </a:p>
          <a:p>
            <a:pPr marL="4445" algn="ctr">
              <a:spcBef>
                <a:spcPts val="390"/>
              </a:spcBef>
            </a:pPr>
            <a:r>
              <a:rPr sz="2000" b="1" i="1" spc="-95" dirty="0">
                <a:latin typeface="Times New Roman"/>
                <a:cs typeface="Times New Roman"/>
              </a:rPr>
              <a:t>h</a:t>
            </a:r>
            <a:r>
              <a:rPr sz="2000" b="1" i="1" spc="-90" dirty="0">
                <a:latin typeface="Times New Roman"/>
                <a:cs typeface="Times New Roman"/>
              </a:rPr>
              <a:t>ea</a:t>
            </a:r>
            <a:r>
              <a:rPr sz="2000" b="1" i="1" spc="50" dirty="0">
                <a:latin typeface="Times New Roman"/>
                <a:cs typeface="Times New Roman"/>
              </a:rPr>
              <a:t>d</a:t>
            </a:r>
            <a:r>
              <a:rPr sz="2000" b="1" i="1" spc="-80" dirty="0">
                <a:latin typeface="Times New Roman"/>
                <a:cs typeface="Times New Roman"/>
              </a:rPr>
              <a:t> </a:t>
            </a:r>
            <a:r>
              <a:rPr sz="2000" b="1" i="1" spc="-105" dirty="0">
                <a:latin typeface="Times New Roman"/>
                <a:cs typeface="Times New Roman"/>
              </a:rPr>
              <a:t>o</a:t>
            </a:r>
            <a:r>
              <a:rPr sz="2000" b="1" i="1" spc="-35" dirty="0">
                <a:latin typeface="Times New Roman"/>
                <a:cs typeface="Times New Roman"/>
              </a:rPr>
              <a:t>f</a:t>
            </a:r>
            <a:r>
              <a:rPr sz="2000" b="1" i="1" spc="-125" dirty="0">
                <a:latin typeface="Times New Roman"/>
                <a:cs typeface="Times New Roman"/>
              </a:rPr>
              <a:t> </a:t>
            </a:r>
            <a:r>
              <a:rPr sz="2000" b="1" i="1" spc="65" dirty="0">
                <a:latin typeface="Times New Roman"/>
                <a:cs typeface="Times New Roman"/>
              </a:rPr>
              <a:t>t</a:t>
            </a:r>
            <a:r>
              <a:rPr sz="2000" b="1" i="1" spc="-70" dirty="0">
                <a:latin typeface="Times New Roman"/>
                <a:cs typeface="Times New Roman"/>
              </a:rPr>
              <a:t>h</a:t>
            </a:r>
            <a:r>
              <a:rPr sz="2000" b="1" i="1" spc="-50" dirty="0">
                <a:latin typeface="Times New Roman"/>
                <a:cs typeface="Times New Roman"/>
              </a:rPr>
              <a:t>e</a:t>
            </a:r>
            <a:r>
              <a:rPr sz="2000" b="1" i="1" spc="-70" dirty="0">
                <a:latin typeface="Times New Roman"/>
                <a:cs typeface="Times New Roman"/>
              </a:rPr>
              <a:t> </a:t>
            </a:r>
            <a:r>
              <a:rPr sz="2000" b="1" i="1" spc="-55" dirty="0">
                <a:latin typeface="Times New Roman"/>
                <a:cs typeface="Times New Roman"/>
              </a:rPr>
              <a:t>fi</a:t>
            </a:r>
            <a:r>
              <a:rPr sz="2000" b="1" i="1" spc="25" dirty="0">
                <a:latin typeface="Times New Roman"/>
                <a:cs typeface="Times New Roman"/>
              </a:rPr>
              <a:t>b</a:t>
            </a:r>
            <a:r>
              <a:rPr sz="2000" b="1" i="1" spc="-85" dirty="0">
                <a:latin typeface="Times New Roman"/>
                <a:cs typeface="Times New Roman"/>
              </a:rPr>
              <a:t>u</a:t>
            </a:r>
            <a:r>
              <a:rPr sz="2000" b="1" i="1" spc="-70" dirty="0">
                <a:latin typeface="Times New Roman"/>
                <a:cs typeface="Times New Roman"/>
              </a:rPr>
              <a:t>la</a:t>
            </a:r>
            <a:r>
              <a:rPr dirty="0"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87470" y="7076338"/>
            <a:ext cx="3479546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0930">
              <a:lnSpc>
                <a:spcPts val="1825"/>
              </a:lnSpc>
              <a:spcBef>
                <a:spcPts val="100"/>
              </a:spcBef>
            </a:pPr>
            <a:r>
              <a:rPr spc="105" dirty="0">
                <a:latin typeface="Cambria"/>
                <a:cs typeface="Cambria"/>
              </a:rPr>
              <a:t>What</a:t>
            </a:r>
            <a:r>
              <a:rPr spc="80" dirty="0">
                <a:latin typeface="Cambria"/>
                <a:cs typeface="Cambria"/>
              </a:rPr>
              <a:t> </a:t>
            </a:r>
            <a:r>
              <a:rPr spc="10" dirty="0">
                <a:latin typeface="Cambria"/>
                <a:cs typeface="Cambria"/>
              </a:rPr>
              <a:t>does</a:t>
            </a:r>
            <a:r>
              <a:rPr spc="90" dirty="0">
                <a:latin typeface="Cambria"/>
                <a:cs typeface="Cambria"/>
              </a:rPr>
              <a:t> </a:t>
            </a:r>
            <a:r>
              <a:rPr spc="75" dirty="0">
                <a:latin typeface="Cambria"/>
                <a:cs typeface="Cambria"/>
              </a:rPr>
              <a:t>this</a:t>
            </a:r>
            <a:r>
              <a:rPr spc="-60" dirty="0">
                <a:latin typeface="Cambria"/>
                <a:cs typeface="Cambria"/>
              </a:rPr>
              <a:t> </a:t>
            </a:r>
            <a:r>
              <a:rPr spc="70" dirty="0">
                <a:latin typeface="Cambria"/>
                <a:cs typeface="Cambria"/>
              </a:rPr>
              <a:t>mean</a:t>
            </a:r>
            <a:r>
              <a:rPr spc="70" dirty="0" smtClean="0">
                <a:latin typeface="Cambria"/>
                <a:cs typeface="Cambria"/>
              </a:rPr>
              <a:t>?</a:t>
            </a:r>
            <a:endParaRPr dirty="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818884" y="4078224"/>
            <a:ext cx="4979670" cy="1260475"/>
            <a:chOff x="3310128" y="3163823"/>
            <a:chExt cx="4979670" cy="1260475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3404" y="3163823"/>
              <a:ext cx="3834384" cy="72694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655949" y="3287615"/>
              <a:ext cx="3583940" cy="542290"/>
            </a:xfrm>
            <a:custGeom>
              <a:avLst/>
              <a:gdLst/>
              <a:ahLst/>
              <a:cxnLst/>
              <a:rect l="l" t="t" r="r" b="b"/>
              <a:pathLst>
                <a:path w="3583940" h="542289">
                  <a:moveTo>
                    <a:pt x="3474102" y="60763"/>
                  </a:moveTo>
                  <a:lnTo>
                    <a:pt x="0" y="504223"/>
                  </a:lnTo>
                  <a:lnTo>
                    <a:pt x="4825" y="542069"/>
                  </a:lnTo>
                  <a:lnTo>
                    <a:pt x="3479009" y="98474"/>
                  </a:lnTo>
                  <a:lnTo>
                    <a:pt x="3508900" y="75532"/>
                  </a:lnTo>
                  <a:lnTo>
                    <a:pt x="3474102" y="60763"/>
                  </a:lnTo>
                  <a:close/>
                </a:path>
                <a:path w="3583940" h="542289">
                  <a:moveTo>
                    <a:pt x="3550685" y="51849"/>
                  </a:moveTo>
                  <a:lnTo>
                    <a:pt x="3543934" y="51849"/>
                  </a:lnTo>
                  <a:lnTo>
                    <a:pt x="3548760" y="89568"/>
                  </a:lnTo>
                  <a:lnTo>
                    <a:pt x="3479009" y="98474"/>
                  </a:lnTo>
                  <a:lnTo>
                    <a:pt x="3429889" y="136177"/>
                  </a:lnTo>
                  <a:lnTo>
                    <a:pt x="3424904" y="141918"/>
                  </a:lnTo>
                  <a:lnTo>
                    <a:pt x="3422586" y="148861"/>
                  </a:lnTo>
                  <a:lnTo>
                    <a:pt x="3423030" y="156162"/>
                  </a:lnTo>
                  <a:lnTo>
                    <a:pt x="3426332" y="162974"/>
                  </a:lnTo>
                  <a:lnTo>
                    <a:pt x="3432071" y="167903"/>
                  </a:lnTo>
                  <a:lnTo>
                    <a:pt x="3439001" y="170213"/>
                  </a:lnTo>
                  <a:lnTo>
                    <a:pt x="3446264" y="169761"/>
                  </a:lnTo>
                  <a:lnTo>
                    <a:pt x="3453003" y="166403"/>
                  </a:lnTo>
                  <a:lnTo>
                    <a:pt x="3583940" y="65946"/>
                  </a:lnTo>
                  <a:lnTo>
                    <a:pt x="3550685" y="51849"/>
                  </a:lnTo>
                  <a:close/>
                </a:path>
                <a:path w="3583940" h="542289">
                  <a:moveTo>
                    <a:pt x="3508900" y="75532"/>
                  </a:moveTo>
                  <a:lnTo>
                    <a:pt x="3479009" y="98474"/>
                  </a:lnTo>
                  <a:lnTo>
                    <a:pt x="3548760" y="89568"/>
                  </a:lnTo>
                  <a:lnTo>
                    <a:pt x="3548598" y="88298"/>
                  </a:lnTo>
                  <a:lnTo>
                    <a:pt x="3538981" y="88298"/>
                  </a:lnTo>
                  <a:lnTo>
                    <a:pt x="3508900" y="75532"/>
                  </a:lnTo>
                  <a:close/>
                </a:path>
                <a:path w="3583940" h="542289">
                  <a:moveTo>
                    <a:pt x="3534791" y="55659"/>
                  </a:moveTo>
                  <a:lnTo>
                    <a:pt x="3508900" y="75532"/>
                  </a:lnTo>
                  <a:lnTo>
                    <a:pt x="3538981" y="88298"/>
                  </a:lnTo>
                  <a:lnTo>
                    <a:pt x="3534791" y="55659"/>
                  </a:lnTo>
                  <a:close/>
                </a:path>
                <a:path w="3583940" h="542289">
                  <a:moveTo>
                    <a:pt x="3544422" y="55659"/>
                  </a:moveTo>
                  <a:lnTo>
                    <a:pt x="3534791" y="55659"/>
                  </a:lnTo>
                  <a:lnTo>
                    <a:pt x="3538981" y="88298"/>
                  </a:lnTo>
                  <a:lnTo>
                    <a:pt x="3548598" y="88298"/>
                  </a:lnTo>
                  <a:lnTo>
                    <a:pt x="3544422" y="55659"/>
                  </a:lnTo>
                  <a:close/>
                </a:path>
                <a:path w="3583940" h="542289">
                  <a:moveTo>
                    <a:pt x="3543934" y="51849"/>
                  </a:moveTo>
                  <a:lnTo>
                    <a:pt x="3474102" y="60763"/>
                  </a:lnTo>
                  <a:lnTo>
                    <a:pt x="3508900" y="75532"/>
                  </a:lnTo>
                  <a:lnTo>
                    <a:pt x="3534791" y="55659"/>
                  </a:lnTo>
                  <a:lnTo>
                    <a:pt x="3544422" y="55659"/>
                  </a:lnTo>
                  <a:lnTo>
                    <a:pt x="3543934" y="51849"/>
                  </a:lnTo>
                  <a:close/>
                </a:path>
                <a:path w="3583940" h="542289">
                  <a:moveTo>
                    <a:pt x="3424584" y="0"/>
                  </a:moveTo>
                  <a:lnTo>
                    <a:pt x="3417395" y="1383"/>
                  </a:lnTo>
                  <a:lnTo>
                    <a:pt x="3411277" y="5361"/>
                  </a:lnTo>
                  <a:lnTo>
                    <a:pt x="3407029" y="11590"/>
                  </a:lnTo>
                  <a:lnTo>
                    <a:pt x="3405526" y="19053"/>
                  </a:lnTo>
                  <a:lnTo>
                    <a:pt x="3406917" y="26243"/>
                  </a:lnTo>
                  <a:lnTo>
                    <a:pt x="3410904" y="32361"/>
                  </a:lnTo>
                  <a:lnTo>
                    <a:pt x="3417189" y="36609"/>
                  </a:lnTo>
                  <a:lnTo>
                    <a:pt x="3474102" y="60763"/>
                  </a:lnTo>
                  <a:lnTo>
                    <a:pt x="3543934" y="51849"/>
                  </a:lnTo>
                  <a:lnTo>
                    <a:pt x="3550685" y="51849"/>
                  </a:lnTo>
                  <a:lnTo>
                    <a:pt x="3432048" y="1557"/>
                  </a:lnTo>
                  <a:lnTo>
                    <a:pt x="34245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10128" y="4000487"/>
              <a:ext cx="4748783" cy="42368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353562" y="4039361"/>
              <a:ext cx="4648200" cy="304800"/>
            </a:xfrm>
            <a:custGeom>
              <a:avLst/>
              <a:gdLst/>
              <a:ahLst/>
              <a:cxnLst/>
              <a:rect l="l" t="t" r="r" b="b"/>
              <a:pathLst>
                <a:path w="4648200" h="304800">
                  <a:moveTo>
                    <a:pt x="0" y="0"/>
                  </a:moveTo>
                  <a:lnTo>
                    <a:pt x="4648199" y="304800"/>
                  </a:lnTo>
                </a:path>
              </a:pathLst>
            </a:custGeom>
            <a:ln w="3810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409865" y="3756659"/>
              <a:ext cx="875665" cy="660400"/>
            </a:xfrm>
            <a:custGeom>
              <a:avLst/>
              <a:gdLst/>
              <a:ahLst/>
              <a:cxnLst/>
              <a:rect l="l" t="t" r="r" b="b"/>
              <a:pathLst>
                <a:path w="875665" h="660400">
                  <a:moveTo>
                    <a:pt x="242393" y="70231"/>
                  </a:moveTo>
                  <a:lnTo>
                    <a:pt x="264018" y="64184"/>
                  </a:lnTo>
                  <a:lnTo>
                    <a:pt x="285954" y="58816"/>
                  </a:lnTo>
                  <a:lnTo>
                    <a:pt x="307222" y="52139"/>
                  </a:lnTo>
                  <a:lnTo>
                    <a:pt x="326848" y="42163"/>
                  </a:lnTo>
                  <a:lnTo>
                    <a:pt x="337151" y="34635"/>
                  </a:lnTo>
                  <a:lnTo>
                    <a:pt x="347263" y="26796"/>
                  </a:lnTo>
                  <a:lnTo>
                    <a:pt x="357709" y="19625"/>
                  </a:lnTo>
                  <a:lnTo>
                    <a:pt x="369012" y="14096"/>
                  </a:lnTo>
                  <a:lnTo>
                    <a:pt x="386131" y="9018"/>
                  </a:lnTo>
                  <a:lnTo>
                    <a:pt x="403762" y="5667"/>
                  </a:lnTo>
                  <a:lnTo>
                    <a:pt x="421608" y="3006"/>
                  </a:lnTo>
                  <a:lnTo>
                    <a:pt x="439370" y="0"/>
                  </a:lnTo>
                  <a:lnTo>
                    <a:pt x="492824" y="2490"/>
                  </a:lnTo>
                  <a:lnTo>
                    <a:pt x="546320" y="4651"/>
                  </a:lnTo>
                  <a:lnTo>
                    <a:pt x="599810" y="6976"/>
                  </a:lnTo>
                  <a:lnTo>
                    <a:pt x="653246" y="9960"/>
                  </a:lnTo>
                  <a:lnTo>
                    <a:pt x="706578" y="14096"/>
                  </a:lnTo>
                  <a:lnTo>
                    <a:pt x="748138" y="26971"/>
                  </a:lnTo>
                  <a:lnTo>
                    <a:pt x="755512" y="38832"/>
                  </a:lnTo>
                  <a:lnTo>
                    <a:pt x="776936" y="56133"/>
                  </a:lnTo>
                  <a:lnTo>
                    <a:pt x="786917" y="60890"/>
                  </a:lnTo>
                  <a:lnTo>
                    <a:pt x="797541" y="64277"/>
                  </a:lnTo>
                  <a:lnTo>
                    <a:pt x="808404" y="67117"/>
                  </a:lnTo>
                  <a:lnTo>
                    <a:pt x="819100" y="70231"/>
                  </a:lnTo>
                  <a:lnTo>
                    <a:pt x="826880" y="76759"/>
                  </a:lnTo>
                  <a:lnTo>
                    <a:pt x="835149" y="83026"/>
                  </a:lnTo>
                  <a:lnTo>
                    <a:pt x="842442" y="89912"/>
                  </a:lnTo>
                  <a:lnTo>
                    <a:pt x="847294" y="98297"/>
                  </a:lnTo>
                  <a:lnTo>
                    <a:pt x="853175" y="122283"/>
                  </a:lnTo>
                  <a:lnTo>
                    <a:pt x="856342" y="146923"/>
                  </a:lnTo>
                  <a:lnTo>
                    <a:pt x="858509" y="171825"/>
                  </a:lnTo>
                  <a:lnTo>
                    <a:pt x="861391" y="196595"/>
                  </a:lnTo>
                  <a:lnTo>
                    <a:pt x="864752" y="217646"/>
                  </a:lnTo>
                  <a:lnTo>
                    <a:pt x="868280" y="238696"/>
                  </a:lnTo>
                  <a:lnTo>
                    <a:pt x="871856" y="259746"/>
                  </a:lnTo>
                  <a:lnTo>
                    <a:pt x="875361" y="280796"/>
                  </a:lnTo>
                  <a:lnTo>
                    <a:pt x="874332" y="311708"/>
                  </a:lnTo>
                  <a:lnTo>
                    <a:pt x="873071" y="357464"/>
                  </a:lnTo>
                  <a:lnTo>
                    <a:pt x="869518" y="410230"/>
                  </a:lnTo>
                  <a:lnTo>
                    <a:pt x="861612" y="462173"/>
                  </a:lnTo>
                  <a:lnTo>
                    <a:pt x="847294" y="505459"/>
                  </a:lnTo>
                  <a:lnTo>
                    <a:pt x="840638" y="516245"/>
                  </a:lnTo>
                  <a:lnTo>
                    <a:pt x="832911" y="526399"/>
                  </a:lnTo>
                  <a:lnTo>
                    <a:pt x="825327" y="536624"/>
                  </a:lnTo>
                  <a:lnTo>
                    <a:pt x="819100" y="547623"/>
                  </a:lnTo>
                  <a:lnTo>
                    <a:pt x="802053" y="590882"/>
                  </a:lnTo>
                  <a:lnTo>
                    <a:pt x="795840" y="614717"/>
                  </a:lnTo>
                  <a:lnTo>
                    <a:pt x="793938" y="626332"/>
                  </a:lnTo>
                  <a:lnTo>
                    <a:pt x="789824" y="632930"/>
                  </a:lnTo>
                  <a:lnTo>
                    <a:pt x="776975" y="641715"/>
                  </a:lnTo>
                  <a:lnTo>
                    <a:pt x="748869" y="659891"/>
                  </a:lnTo>
                  <a:lnTo>
                    <a:pt x="700992" y="657389"/>
                  </a:lnTo>
                  <a:lnTo>
                    <a:pt x="653096" y="655204"/>
                  </a:lnTo>
                  <a:lnTo>
                    <a:pt x="605226" y="652860"/>
                  </a:lnTo>
                  <a:lnTo>
                    <a:pt x="557422" y="649882"/>
                  </a:lnTo>
                  <a:lnTo>
                    <a:pt x="509728" y="645794"/>
                  </a:lnTo>
                  <a:lnTo>
                    <a:pt x="478027" y="635525"/>
                  </a:lnTo>
                  <a:lnTo>
                    <a:pt x="467437" y="631825"/>
                  </a:lnTo>
                  <a:lnTo>
                    <a:pt x="453449" y="628122"/>
                  </a:lnTo>
                  <a:lnTo>
                    <a:pt x="439354" y="624776"/>
                  </a:lnTo>
                  <a:lnTo>
                    <a:pt x="425235" y="621430"/>
                  </a:lnTo>
                  <a:lnTo>
                    <a:pt x="411176" y="617727"/>
                  </a:lnTo>
                  <a:lnTo>
                    <a:pt x="400623" y="614277"/>
                  </a:lnTo>
                  <a:lnTo>
                    <a:pt x="390189" y="610409"/>
                  </a:lnTo>
                  <a:lnTo>
                    <a:pt x="379707" y="606708"/>
                  </a:lnTo>
                  <a:lnTo>
                    <a:pt x="330025" y="596675"/>
                  </a:lnTo>
                  <a:lnTo>
                    <a:pt x="276191" y="588438"/>
                  </a:lnTo>
                  <a:lnTo>
                    <a:pt x="223047" y="580844"/>
                  </a:lnTo>
                  <a:lnTo>
                    <a:pt x="186132" y="575690"/>
                  </a:lnTo>
                  <a:lnTo>
                    <a:pt x="164061" y="570269"/>
                  </a:lnTo>
                  <a:lnTo>
                    <a:pt x="141301" y="565943"/>
                  </a:lnTo>
                  <a:lnTo>
                    <a:pt x="119873" y="559474"/>
                  </a:lnTo>
                  <a:lnTo>
                    <a:pt x="101804" y="547623"/>
                  </a:lnTo>
                  <a:lnTo>
                    <a:pt x="81363" y="526938"/>
                  </a:lnTo>
                  <a:lnTo>
                    <a:pt x="71530" y="517778"/>
                  </a:lnTo>
                  <a:lnTo>
                    <a:pt x="59245" y="509476"/>
                  </a:lnTo>
                  <a:lnTo>
                    <a:pt x="31446" y="491363"/>
                  </a:lnTo>
                  <a:lnTo>
                    <a:pt x="14496" y="443019"/>
                  </a:lnTo>
                  <a:lnTo>
                    <a:pt x="3715" y="408867"/>
                  </a:lnTo>
                  <a:lnTo>
                    <a:pt x="0" y="377831"/>
                  </a:lnTo>
                  <a:lnTo>
                    <a:pt x="4245" y="338832"/>
                  </a:lnTo>
                  <a:lnTo>
                    <a:pt x="17349" y="280796"/>
                  </a:lnTo>
                  <a:lnTo>
                    <a:pt x="36137" y="247364"/>
                  </a:lnTo>
                  <a:lnTo>
                    <a:pt x="77118" y="228345"/>
                  </a:lnTo>
                  <a:lnTo>
                    <a:pt x="87707" y="224662"/>
                  </a:lnTo>
                  <a:lnTo>
                    <a:pt x="98688" y="218366"/>
                  </a:lnTo>
                  <a:lnTo>
                    <a:pt x="109170" y="211248"/>
                  </a:lnTo>
                  <a:lnTo>
                    <a:pt x="119461" y="203821"/>
                  </a:lnTo>
                  <a:lnTo>
                    <a:pt x="129871" y="196595"/>
                  </a:lnTo>
                  <a:lnTo>
                    <a:pt x="133127" y="185918"/>
                  </a:lnTo>
                  <a:lnTo>
                    <a:pt x="136205" y="175180"/>
                  </a:lnTo>
                  <a:lnTo>
                    <a:pt x="139640" y="164609"/>
                  </a:lnTo>
                  <a:lnTo>
                    <a:pt x="143968" y="154431"/>
                  </a:lnTo>
                  <a:lnTo>
                    <a:pt x="154467" y="135034"/>
                  </a:lnTo>
                  <a:lnTo>
                    <a:pt x="163573" y="121840"/>
                  </a:lnTo>
                  <a:lnTo>
                    <a:pt x="173418" y="110908"/>
                  </a:lnTo>
                  <a:lnTo>
                    <a:pt x="186132" y="98297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70318" y="3200399"/>
              <a:ext cx="255904" cy="688340"/>
            </a:xfrm>
            <a:custGeom>
              <a:avLst/>
              <a:gdLst/>
              <a:ahLst/>
              <a:cxnLst/>
              <a:rect l="l" t="t" r="r" b="b"/>
              <a:pathLst>
                <a:path w="255904" h="688339">
                  <a:moveTo>
                    <a:pt x="29021" y="23841"/>
                  </a:moveTo>
                  <a:lnTo>
                    <a:pt x="26448" y="36161"/>
                  </a:lnTo>
                  <a:lnTo>
                    <a:pt x="243712" y="687832"/>
                  </a:lnTo>
                  <a:lnTo>
                    <a:pt x="255650" y="683768"/>
                  </a:lnTo>
                  <a:lnTo>
                    <a:pt x="38550" y="32220"/>
                  </a:lnTo>
                  <a:lnTo>
                    <a:pt x="29021" y="23841"/>
                  </a:lnTo>
                  <a:close/>
                </a:path>
                <a:path w="255904" h="688339">
                  <a:moveTo>
                    <a:pt x="21081" y="0"/>
                  </a:moveTo>
                  <a:lnTo>
                    <a:pt x="761" y="97027"/>
                  </a:lnTo>
                  <a:lnTo>
                    <a:pt x="0" y="100457"/>
                  </a:lnTo>
                  <a:lnTo>
                    <a:pt x="2285" y="103759"/>
                  </a:lnTo>
                  <a:lnTo>
                    <a:pt x="5714" y="104521"/>
                  </a:lnTo>
                  <a:lnTo>
                    <a:pt x="9143" y="105155"/>
                  </a:lnTo>
                  <a:lnTo>
                    <a:pt x="12446" y="102997"/>
                  </a:lnTo>
                  <a:lnTo>
                    <a:pt x="13207" y="99567"/>
                  </a:lnTo>
                  <a:lnTo>
                    <a:pt x="26448" y="36161"/>
                  </a:lnTo>
                  <a:lnTo>
                    <a:pt x="19050" y="13970"/>
                  </a:lnTo>
                  <a:lnTo>
                    <a:pt x="31114" y="9905"/>
                  </a:lnTo>
                  <a:lnTo>
                    <a:pt x="32353" y="9905"/>
                  </a:lnTo>
                  <a:lnTo>
                    <a:pt x="21081" y="0"/>
                  </a:lnTo>
                  <a:close/>
                </a:path>
                <a:path w="255904" h="688339">
                  <a:moveTo>
                    <a:pt x="32353" y="9905"/>
                  </a:moveTo>
                  <a:lnTo>
                    <a:pt x="31114" y="9905"/>
                  </a:lnTo>
                  <a:lnTo>
                    <a:pt x="38550" y="32220"/>
                  </a:lnTo>
                  <a:lnTo>
                    <a:pt x="87122" y="74929"/>
                  </a:lnTo>
                  <a:lnTo>
                    <a:pt x="89788" y="77215"/>
                  </a:lnTo>
                  <a:lnTo>
                    <a:pt x="93725" y="76962"/>
                  </a:lnTo>
                  <a:lnTo>
                    <a:pt x="98425" y="71754"/>
                  </a:lnTo>
                  <a:lnTo>
                    <a:pt x="98171" y="67690"/>
                  </a:lnTo>
                  <a:lnTo>
                    <a:pt x="95503" y="65404"/>
                  </a:lnTo>
                  <a:lnTo>
                    <a:pt x="32353" y="9905"/>
                  </a:lnTo>
                  <a:close/>
                </a:path>
                <a:path w="255904" h="688339">
                  <a:moveTo>
                    <a:pt x="31114" y="9905"/>
                  </a:moveTo>
                  <a:lnTo>
                    <a:pt x="19050" y="13970"/>
                  </a:lnTo>
                  <a:lnTo>
                    <a:pt x="26448" y="36161"/>
                  </a:lnTo>
                  <a:lnTo>
                    <a:pt x="29021" y="23841"/>
                  </a:lnTo>
                  <a:lnTo>
                    <a:pt x="20827" y="16637"/>
                  </a:lnTo>
                  <a:lnTo>
                    <a:pt x="31241" y="13208"/>
                  </a:lnTo>
                  <a:lnTo>
                    <a:pt x="32215" y="13208"/>
                  </a:lnTo>
                  <a:lnTo>
                    <a:pt x="31114" y="9905"/>
                  </a:lnTo>
                  <a:close/>
                </a:path>
                <a:path w="255904" h="688339">
                  <a:moveTo>
                    <a:pt x="32215" y="13208"/>
                  </a:moveTo>
                  <a:lnTo>
                    <a:pt x="31241" y="13208"/>
                  </a:lnTo>
                  <a:lnTo>
                    <a:pt x="29021" y="23841"/>
                  </a:lnTo>
                  <a:lnTo>
                    <a:pt x="38550" y="32220"/>
                  </a:lnTo>
                  <a:lnTo>
                    <a:pt x="32215" y="13208"/>
                  </a:lnTo>
                  <a:close/>
                </a:path>
                <a:path w="255904" h="688339">
                  <a:moveTo>
                    <a:pt x="31241" y="13208"/>
                  </a:moveTo>
                  <a:lnTo>
                    <a:pt x="20827" y="16637"/>
                  </a:lnTo>
                  <a:lnTo>
                    <a:pt x="29021" y="23841"/>
                  </a:lnTo>
                  <a:lnTo>
                    <a:pt x="31241" y="132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9616936" y="4718948"/>
            <a:ext cx="463550" cy="19620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200" i="1" spc="-140" dirty="0">
                <a:latin typeface="Trebuchet MS"/>
                <a:cs typeface="Trebuchet MS"/>
              </a:rPr>
              <a:t>shatarat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ediTec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iTec" id="{3EA94F44-3CAA-4F07-A04D-18680F993538}" vid="{E18E6CEB-8343-4464-A9C4-A1E83E27BE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MediTec</Template>
  <TotalTime>34</TotalTime>
  <Words>1079</Words>
  <Application>Microsoft Office PowerPoint</Application>
  <PresentationFormat>Custom</PresentationFormat>
  <Paragraphs>166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</vt:lpstr>
      <vt:lpstr>Simplified Arabic Fixed</vt:lpstr>
      <vt:lpstr>Times New Roman</vt:lpstr>
      <vt:lpstr>Trebuchet MS</vt:lpstr>
      <vt:lpstr>Wingdings</vt:lpstr>
      <vt:lpstr>MediTec</vt:lpstr>
      <vt:lpstr>PowerPoint Presentation</vt:lpstr>
      <vt:lpstr>PowerPoint Presentation</vt:lpstr>
      <vt:lpstr>B- a gliding joint</vt:lpstr>
      <vt:lpstr>The joint between the femur and tibia is a  synovial joint of the hinge variety, but some  degree of rotatory movement is  possible.</vt:lpstr>
      <vt:lpstr>3 - C a p s u l e </vt:lpstr>
      <vt:lpstr>PowerPoint Presentation</vt:lpstr>
      <vt:lpstr>PowerPoint Presentation</vt:lpstr>
      <vt:lpstr>4-Li g a me n t s o f the  k n e e join t</vt:lpstr>
      <vt:lpstr>PowerPoint Presentation</vt:lpstr>
      <vt:lpstr>is a flat band and is attached above to the  medial condyle of the femur and below to  the medial surface  of the shaft of the tibia.</vt:lpstr>
      <vt:lpstr>PowerPoint Presentation</vt:lpstr>
      <vt:lpstr>PowerPoint Presentation</vt:lpstr>
      <vt:lpstr>PowerPoint Presentation</vt:lpstr>
      <vt:lpstr>PowerPoint Presentation</vt:lpstr>
      <vt:lpstr>Anterior Cruciate Ligament</vt:lpstr>
      <vt:lpstr>Posterior Cruciate Ligament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Prepatellar bursitis (“housemaid's knee”)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the lower limbs</dc:title>
  <dc:creator>user</dc:creator>
  <cp:lastModifiedBy>Rasha</cp:lastModifiedBy>
  <cp:revision>5</cp:revision>
  <dcterms:created xsi:type="dcterms:W3CDTF">2021-05-10T08:44:33Z</dcterms:created>
  <dcterms:modified xsi:type="dcterms:W3CDTF">2021-11-22T14:31:07Z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2021-05-10T00:00:00Z</vt:filetime>
  </property>
</Properties>
</file>