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3.jpg" ContentType="image/jpg"/>
  <Override PartName="/ppt/media/image5.jpg" ContentType="image/jpg"/>
  <Override PartName="/ppt/media/image9.jpg" ContentType="image/jpg"/>
  <Override PartName="/ppt/media/image17.jpg" ContentType="image/jpg"/>
  <Override PartName="/ppt/media/image20.jpg" ContentType="image/jpg"/>
  <Override PartName="/ppt/media/image21.jpg" ContentType="image/jpg"/>
  <Override PartName="/ppt/media/image24.jpg" ContentType="image/jpg"/>
  <Override PartName="/ppt/media/image29.jpg" ContentType="image/jpg"/>
  <Override PartName="/ppt/media/image32.jpg" ContentType="image/jpg"/>
  <Override PartName="/ppt/media/image34.jpg" ContentType="image/jpg"/>
  <Override PartName="/ppt/media/image36.jpg" ContentType="image/jpg"/>
  <Override PartName="/ppt/media/image37.jpg" ContentType="image/jpg"/>
  <Override PartName="/ppt/media/image41.jpg" ContentType="image/jpg"/>
  <Override PartName="/ppt/media/image44.jpg" ContentType="image/jpg"/>
  <Override PartName="/ppt/media/image45.jpg" ContentType="image/jpg"/>
  <Override PartName="/ppt/media/image49.jpg" ContentType="image/jpg"/>
  <Override PartName="/ppt/media/image53.jpg" ContentType="image/jpg"/>
  <Override PartName="/ppt/media/image62.jpg" ContentType="image/jpg"/>
  <Override PartName="/ppt/media/image65.jpg" ContentType="image/jpg"/>
  <Override PartName="/ppt/media/image66.jpg" ContentType="image/jpg"/>
  <Override PartName="/ppt/media/image68.jpg" ContentType="image/jpg"/>
  <Override PartName="/ppt/media/image72.jpg" ContentType="image/jpg"/>
  <Override PartName="/ppt/media/image76.jpg" ContentType="image/jpg"/>
  <Override PartName="/ppt/media/image78.jpg" ContentType="image/jpg"/>
  <Override PartName="/ppt/media/image80.jpg" ContentType="image/jpg"/>
  <Override PartName="/ppt/media/image88.jpg" ContentType="image/jpg"/>
  <Override PartName="/ppt/media/image89.jpg" ContentType="image/jpg"/>
  <Override PartName="/ppt/media/image95.jpg" ContentType="image/jpg"/>
  <Override PartName="/ppt/media/image97.jpg" ContentType="image/jpg"/>
  <Override PartName="/ppt/media/image98.jpg" ContentType="image/jpg"/>
  <Override PartName="/ppt/media/image101.jpg" ContentType="image/jpg"/>
  <Override PartName="/ppt/media/image106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14" r:id="rId1"/>
  </p:sldMasterIdLst>
  <p:sldIdLst>
    <p:sldId id="29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7" r:id="rId41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730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315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119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413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631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75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328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643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27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555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873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91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016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8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g"/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g"/><Relationship Id="rId2" Type="http://schemas.openxmlformats.org/officeDocument/2006/relationships/image" Target="../media/image9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362200" y="4419600"/>
            <a:ext cx="5334000" cy="8911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srgbClr val="00B0F0"/>
                </a:solidFill>
                <a:latin typeface="Simplified Arabic Fixed" panose="02070309020205020404" pitchFamily="49" charset="-78"/>
                <a:cs typeface="Simplified Arabic Fixed" panose="02070309020205020404" pitchFamily="49" charset="-78"/>
              </a:rPr>
              <a:t>Lumber Plexus and Anterior </a:t>
            </a:r>
            <a:r>
              <a:rPr lang="en-US" sz="4400" dirty="0" err="1" smtClean="0">
                <a:solidFill>
                  <a:srgbClr val="00B0F0"/>
                </a:solidFill>
                <a:latin typeface="Simplified Arabic Fixed" panose="02070309020205020404" pitchFamily="49" charset="-78"/>
                <a:cs typeface="Simplified Arabic Fixed" panose="02070309020205020404" pitchFamily="49" charset="-78"/>
              </a:rPr>
              <a:t>Fasial</a:t>
            </a:r>
            <a:r>
              <a:rPr lang="en-US" sz="4400" dirty="0" smtClean="0">
                <a:solidFill>
                  <a:srgbClr val="00B0F0"/>
                </a:solidFill>
                <a:latin typeface="Simplified Arabic Fixed" panose="02070309020205020404" pitchFamily="49" charset="-78"/>
                <a:cs typeface="Simplified Arabic Fixed" panose="02070309020205020404" pitchFamily="49" charset="-78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Simplified Arabic Fixed" panose="02070309020205020404" pitchFamily="49" charset="-78"/>
                <a:cs typeface="Simplified Arabic Fixed" panose="02070309020205020404" pitchFamily="49" charset="-78"/>
              </a:rPr>
              <a:t>Ompartment</a:t>
            </a:r>
            <a:r>
              <a:rPr lang="en-US" sz="4400" dirty="0" smtClean="0">
                <a:solidFill>
                  <a:srgbClr val="00B0F0"/>
                </a:solidFill>
                <a:latin typeface="Simplified Arabic Fixed" panose="02070309020205020404" pitchFamily="49" charset="-78"/>
                <a:cs typeface="Simplified Arabic Fixed" panose="02070309020205020404" pitchFamily="49" charset="-78"/>
              </a:rPr>
              <a:t> </a:t>
            </a:r>
            <a:endParaRPr lang="en-US" sz="4400" dirty="0">
              <a:solidFill>
                <a:srgbClr val="00B0F0"/>
              </a:solidFill>
              <a:latin typeface="Simplified Arabic Fixed" panose="02070309020205020404" pitchFamily="49" charset="-78"/>
              <a:cs typeface="Simplified Arabic Fixed" panose="02070309020205020404" pitchFamily="49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728077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19397" y="793954"/>
            <a:ext cx="3293110" cy="5911850"/>
            <a:chOff x="619397" y="793954"/>
            <a:chExt cx="3293110" cy="59118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9397" y="793954"/>
              <a:ext cx="2809602" cy="591164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56203" y="2566454"/>
              <a:ext cx="755891" cy="23783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277362" y="2628900"/>
              <a:ext cx="597535" cy="78105"/>
            </a:xfrm>
            <a:custGeom>
              <a:avLst/>
              <a:gdLst/>
              <a:ahLst/>
              <a:cxnLst/>
              <a:rect l="l" t="t" r="r" b="b"/>
              <a:pathLst>
                <a:path w="597535" h="78105">
                  <a:moveTo>
                    <a:pt x="77724" y="0"/>
                  </a:moveTo>
                  <a:lnTo>
                    <a:pt x="0" y="38862"/>
                  </a:lnTo>
                  <a:lnTo>
                    <a:pt x="77724" y="77724"/>
                  </a:lnTo>
                  <a:lnTo>
                    <a:pt x="77724" y="51815"/>
                  </a:lnTo>
                  <a:lnTo>
                    <a:pt x="64770" y="51815"/>
                  </a:lnTo>
                  <a:lnTo>
                    <a:pt x="64770" y="25908"/>
                  </a:lnTo>
                  <a:lnTo>
                    <a:pt x="77724" y="25908"/>
                  </a:lnTo>
                  <a:lnTo>
                    <a:pt x="77724" y="0"/>
                  </a:lnTo>
                  <a:close/>
                </a:path>
                <a:path w="597535" h="78105">
                  <a:moveTo>
                    <a:pt x="77724" y="25908"/>
                  </a:moveTo>
                  <a:lnTo>
                    <a:pt x="64770" y="25908"/>
                  </a:lnTo>
                  <a:lnTo>
                    <a:pt x="64770" y="51815"/>
                  </a:lnTo>
                  <a:lnTo>
                    <a:pt x="77724" y="51815"/>
                  </a:lnTo>
                  <a:lnTo>
                    <a:pt x="77724" y="25908"/>
                  </a:lnTo>
                  <a:close/>
                </a:path>
                <a:path w="597535" h="78105">
                  <a:moveTo>
                    <a:pt x="597026" y="25908"/>
                  </a:moveTo>
                  <a:lnTo>
                    <a:pt x="77724" y="25908"/>
                  </a:lnTo>
                  <a:lnTo>
                    <a:pt x="77724" y="51815"/>
                  </a:lnTo>
                  <a:lnTo>
                    <a:pt x="597026" y="51815"/>
                  </a:lnTo>
                  <a:lnTo>
                    <a:pt x="597026" y="259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126484" y="2354072"/>
            <a:ext cx="4208145" cy="8794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5740" marR="5080" indent="-193675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299085" algn="l"/>
                <a:tab pos="299720" algn="l"/>
              </a:tabLst>
            </a:pPr>
            <a:r>
              <a:rPr dirty="0"/>
              <a:t>	</a:t>
            </a:r>
            <a:r>
              <a:rPr sz="1400" b="1" spc="-15" dirty="0">
                <a:latin typeface="Times New Roman"/>
                <a:cs typeface="Times New Roman"/>
              </a:rPr>
              <a:t>provides </a:t>
            </a:r>
            <a:r>
              <a:rPr sz="1400" b="1" spc="-25" dirty="0">
                <a:latin typeface="Times New Roman"/>
                <a:cs typeface="Times New Roman"/>
              </a:rPr>
              <a:t>cutaneous </a:t>
            </a:r>
            <a:r>
              <a:rPr sz="1400" b="1" spc="-15" dirty="0">
                <a:latin typeface="Times New Roman"/>
                <a:cs typeface="Times New Roman"/>
              </a:rPr>
              <a:t>innervation </a:t>
            </a:r>
            <a:r>
              <a:rPr sz="1400" b="1" spc="-10" dirty="0">
                <a:latin typeface="Times New Roman"/>
                <a:cs typeface="Times New Roman"/>
              </a:rPr>
              <a:t>to </a:t>
            </a:r>
            <a:r>
              <a:rPr sz="1400" b="1" spc="-20" dirty="0">
                <a:latin typeface="Times New Roman"/>
                <a:cs typeface="Times New Roman"/>
              </a:rPr>
              <a:t>the </a:t>
            </a:r>
            <a:r>
              <a:rPr sz="1400" b="1" spc="-25" dirty="0">
                <a:latin typeface="Times New Roman"/>
                <a:cs typeface="Times New Roman"/>
              </a:rPr>
              <a:t>upper </a:t>
            </a:r>
            <a:r>
              <a:rPr sz="1400" b="1" spc="-15" dirty="0">
                <a:latin typeface="Times New Roman"/>
                <a:cs typeface="Times New Roman"/>
              </a:rPr>
              <a:t>medial </a:t>
            </a:r>
            <a:r>
              <a:rPr sz="1400" b="1" spc="-10" dirty="0">
                <a:latin typeface="Times New Roman"/>
                <a:cs typeface="Times New Roman"/>
              </a:rPr>
              <a:t> </a:t>
            </a:r>
            <a:r>
              <a:rPr sz="1400" b="1" spc="-25" dirty="0">
                <a:latin typeface="Times New Roman"/>
                <a:cs typeface="Times New Roman"/>
              </a:rPr>
              <a:t>t</a:t>
            </a:r>
            <a:r>
              <a:rPr sz="1400" b="1" spc="-30" dirty="0">
                <a:latin typeface="Times New Roman"/>
                <a:cs typeface="Times New Roman"/>
              </a:rPr>
              <a:t>h</a:t>
            </a:r>
            <a:r>
              <a:rPr sz="1400" b="1" spc="-20" dirty="0">
                <a:latin typeface="Times New Roman"/>
                <a:cs typeface="Times New Roman"/>
              </a:rPr>
              <a:t>ig</a:t>
            </a:r>
            <a:r>
              <a:rPr sz="1400" b="1" spc="-30" dirty="0">
                <a:latin typeface="Times New Roman"/>
                <a:cs typeface="Times New Roman"/>
              </a:rPr>
              <a:t>h</a:t>
            </a:r>
            <a:r>
              <a:rPr sz="1400" b="1" dirty="0">
                <a:latin typeface="Times New Roman"/>
                <a:cs typeface="Times New Roman"/>
              </a:rPr>
              <a:t>,</a:t>
            </a:r>
            <a:r>
              <a:rPr sz="1400" b="1" spc="-55" dirty="0">
                <a:latin typeface="Times New Roman"/>
                <a:cs typeface="Times New Roman"/>
              </a:rPr>
              <a:t> </a:t>
            </a:r>
            <a:r>
              <a:rPr sz="1400" b="1" spc="-25" dirty="0">
                <a:latin typeface="Times New Roman"/>
                <a:cs typeface="Times New Roman"/>
              </a:rPr>
              <a:t>t</a:t>
            </a:r>
            <a:r>
              <a:rPr sz="1400" b="1" spc="-30" dirty="0">
                <a:latin typeface="Times New Roman"/>
                <a:cs typeface="Times New Roman"/>
              </a:rPr>
              <a:t>h</a:t>
            </a:r>
            <a:r>
              <a:rPr sz="1400" b="1" dirty="0">
                <a:latin typeface="Times New Roman"/>
                <a:cs typeface="Times New Roman"/>
              </a:rPr>
              <a:t>e</a:t>
            </a:r>
            <a:r>
              <a:rPr sz="1400" b="1" spc="-40" dirty="0">
                <a:latin typeface="Times New Roman"/>
                <a:cs typeface="Times New Roman"/>
              </a:rPr>
              <a:t> </a:t>
            </a:r>
            <a:r>
              <a:rPr sz="1400" b="1" spc="-50" dirty="0">
                <a:latin typeface="Times New Roman"/>
                <a:cs typeface="Times New Roman"/>
              </a:rPr>
              <a:t>r</a:t>
            </a:r>
            <a:r>
              <a:rPr sz="1400" b="1" spc="-20" dirty="0">
                <a:latin typeface="Times New Roman"/>
                <a:cs typeface="Times New Roman"/>
              </a:rPr>
              <a:t>oo</a:t>
            </a:r>
            <a:r>
              <a:rPr sz="1400" b="1" dirty="0">
                <a:latin typeface="Times New Roman"/>
                <a:cs typeface="Times New Roman"/>
              </a:rPr>
              <a:t>t</a:t>
            </a:r>
            <a:r>
              <a:rPr sz="1400" b="1" spc="-5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o</a:t>
            </a:r>
            <a:r>
              <a:rPr sz="1400" b="1" dirty="0">
                <a:latin typeface="Times New Roman"/>
                <a:cs typeface="Times New Roman"/>
              </a:rPr>
              <a:t>f</a:t>
            </a:r>
            <a:r>
              <a:rPr sz="1400" b="1" spc="-50" dirty="0">
                <a:latin typeface="Times New Roman"/>
                <a:cs typeface="Times New Roman"/>
              </a:rPr>
              <a:t> </a:t>
            </a:r>
            <a:r>
              <a:rPr sz="1400" b="1" spc="-25" dirty="0">
                <a:latin typeface="Times New Roman"/>
                <a:cs typeface="Times New Roman"/>
              </a:rPr>
              <a:t>t</a:t>
            </a:r>
            <a:r>
              <a:rPr sz="1400" b="1" spc="-30" dirty="0">
                <a:latin typeface="Times New Roman"/>
                <a:cs typeface="Times New Roman"/>
              </a:rPr>
              <a:t>h</a:t>
            </a:r>
            <a:r>
              <a:rPr sz="1400" b="1" dirty="0">
                <a:latin typeface="Times New Roman"/>
                <a:cs typeface="Times New Roman"/>
              </a:rPr>
              <a:t>e</a:t>
            </a:r>
            <a:r>
              <a:rPr sz="1400" b="1" spc="-40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pen</a:t>
            </a:r>
            <a:r>
              <a:rPr sz="1400" b="1" spc="-10" dirty="0">
                <a:latin typeface="Times New Roman"/>
                <a:cs typeface="Times New Roman"/>
              </a:rPr>
              <a:t>is</a:t>
            </a:r>
            <a:r>
              <a:rPr sz="1400" b="1" dirty="0">
                <a:latin typeface="Times New Roman"/>
                <a:cs typeface="Times New Roman"/>
              </a:rPr>
              <a:t>,</a:t>
            </a:r>
            <a:r>
              <a:rPr sz="1400" b="1" spc="-3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a</a:t>
            </a:r>
            <a:r>
              <a:rPr sz="1400" b="1" spc="-15" dirty="0">
                <a:latin typeface="Times New Roman"/>
                <a:cs typeface="Times New Roman"/>
              </a:rPr>
              <a:t>n</a:t>
            </a:r>
            <a:r>
              <a:rPr sz="1400" b="1" dirty="0">
                <a:latin typeface="Times New Roman"/>
                <a:cs typeface="Times New Roman"/>
              </a:rPr>
              <a:t>d</a:t>
            </a:r>
            <a:r>
              <a:rPr sz="1400" b="1" spc="-65" dirty="0">
                <a:latin typeface="Times New Roman"/>
                <a:cs typeface="Times New Roman"/>
              </a:rPr>
              <a:t> </a:t>
            </a:r>
            <a:r>
              <a:rPr sz="1400" b="1" spc="-25" dirty="0">
                <a:latin typeface="Times New Roman"/>
                <a:cs typeface="Times New Roman"/>
              </a:rPr>
              <a:t>t</a:t>
            </a:r>
            <a:r>
              <a:rPr sz="1400" b="1" spc="-30" dirty="0">
                <a:latin typeface="Times New Roman"/>
                <a:cs typeface="Times New Roman"/>
              </a:rPr>
              <a:t>h</a:t>
            </a:r>
            <a:r>
              <a:rPr sz="1400" b="1" dirty="0">
                <a:latin typeface="Times New Roman"/>
                <a:cs typeface="Times New Roman"/>
              </a:rPr>
              <a:t>e</a:t>
            </a:r>
            <a:r>
              <a:rPr sz="1400" b="1" spc="-4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a</a:t>
            </a:r>
            <a:r>
              <a:rPr sz="1400" b="1" spc="-15" dirty="0">
                <a:latin typeface="Times New Roman"/>
                <a:cs typeface="Times New Roman"/>
              </a:rPr>
              <a:t>nter</a:t>
            </a:r>
            <a:r>
              <a:rPr sz="1400" b="1" spc="-20" dirty="0">
                <a:latin typeface="Times New Roman"/>
                <a:cs typeface="Times New Roman"/>
              </a:rPr>
              <a:t>io</a:t>
            </a:r>
            <a:r>
              <a:rPr sz="1400" b="1" dirty="0">
                <a:latin typeface="Times New Roman"/>
                <a:cs typeface="Times New Roman"/>
              </a:rPr>
              <a:t>r</a:t>
            </a:r>
            <a:r>
              <a:rPr sz="1400" b="1" spc="-8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s</a:t>
            </a:r>
            <a:r>
              <a:rPr sz="1400" b="1" spc="-15" dirty="0">
                <a:latin typeface="Times New Roman"/>
                <a:cs typeface="Times New Roman"/>
              </a:rPr>
              <a:t>urf</a:t>
            </a:r>
            <a:r>
              <a:rPr sz="1400" b="1" spc="-10" dirty="0">
                <a:latin typeface="Times New Roman"/>
                <a:cs typeface="Times New Roman"/>
              </a:rPr>
              <a:t>a</a:t>
            </a:r>
            <a:r>
              <a:rPr sz="1400" b="1" spc="-15" dirty="0">
                <a:latin typeface="Times New Roman"/>
                <a:cs typeface="Times New Roman"/>
              </a:rPr>
              <a:t>c</a:t>
            </a:r>
            <a:r>
              <a:rPr sz="1400" b="1" dirty="0">
                <a:latin typeface="Times New Roman"/>
                <a:cs typeface="Times New Roman"/>
              </a:rPr>
              <a:t>e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o</a:t>
            </a:r>
            <a:r>
              <a:rPr sz="1400" b="1" dirty="0">
                <a:latin typeface="Times New Roman"/>
                <a:cs typeface="Times New Roman"/>
              </a:rPr>
              <a:t>f</a:t>
            </a:r>
            <a:endParaRPr sz="1400">
              <a:latin typeface="Times New Roman"/>
              <a:cs typeface="Times New Roman"/>
            </a:endParaRPr>
          </a:p>
          <a:p>
            <a:pPr marL="1559560" marR="120014" indent="-1236345">
              <a:lnSpc>
                <a:spcPct val="100000"/>
              </a:lnSpc>
            </a:pPr>
            <a:r>
              <a:rPr sz="1400" b="1" spc="-20" dirty="0">
                <a:latin typeface="Times New Roman"/>
                <a:cs typeface="Times New Roman"/>
              </a:rPr>
              <a:t>the</a:t>
            </a:r>
            <a:r>
              <a:rPr sz="1400" b="1" spc="-40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scrotum</a:t>
            </a:r>
            <a:r>
              <a:rPr sz="1400" b="1" spc="-8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in</a:t>
            </a:r>
            <a:r>
              <a:rPr sz="1400" b="1" spc="325" dirty="0">
                <a:latin typeface="Times New Roman"/>
                <a:cs typeface="Times New Roman"/>
              </a:rPr>
              <a:t> </a:t>
            </a:r>
            <a:r>
              <a:rPr sz="1400" b="1" spc="-25" dirty="0">
                <a:latin typeface="Times New Roman"/>
                <a:cs typeface="Times New Roman"/>
              </a:rPr>
              <a:t>men,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or</a:t>
            </a:r>
            <a:r>
              <a:rPr sz="1400" b="1" spc="-65" dirty="0">
                <a:latin typeface="Times New Roman"/>
                <a:cs typeface="Times New Roman"/>
              </a:rPr>
              <a:t> </a:t>
            </a:r>
            <a:r>
              <a:rPr sz="1400" b="1" spc="-20" dirty="0">
                <a:latin typeface="Times New Roman"/>
                <a:cs typeface="Times New Roman"/>
              </a:rPr>
              <a:t>the</a:t>
            </a:r>
            <a:r>
              <a:rPr sz="1400" b="1" spc="-50" dirty="0">
                <a:latin typeface="Times New Roman"/>
                <a:cs typeface="Times New Roman"/>
              </a:rPr>
              <a:t> </a:t>
            </a:r>
            <a:r>
              <a:rPr sz="1400" b="1" spc="-25" dirty="0">
                <a:latin typeface="Times New Roman"/>
                <a:cs typeface="Times New Roman"/>
              </a:rPr>
              <a:t>mons</a:t>
            </a:r>
            <a:r>
              <a:rPr sz="1400" b="1" spc="-4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pubis</a:t>
            </a:r>
            <a:r>
              <a:rPr sz="1400" b="1" spc="-70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and</a:t>
            </a:r>
            <a:r>
              <a:rPr sz="1400" b="1" spc="-50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labium </a:t>
            </a:r>
            <a:r>
              <a:rPr sz="1400" b="1" spc="-335" dirty="0">
                <a:latin typeface="Times New Roman"/>
                <a:cs typeface="Times New Roman"/>
              </a:rPr>
              <a:t> </a:t>
            </a:r>
            <a:r>
              <a:rPr sz="1400" b="1" spc="-25" dirty="0">
                <a:latin typeface="Times New Roman"/>
                <a:cs typeface="Times New Roman"/>
              </a:rPr>
              <a:t>majus</a:t>
            </a:r>
            <a:r>
              <a:rPr sz="1400" b="1" spc="-4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in</a:t>
            </a:r>
            <a:r>
              <a:rPr sz="1400" b="1" spc="140" dirty="0">
                <a:latin typeface="Times New Roman"/>
                <a:cs typeface="Times New Roman"/>
              </a:rPr>
              <a:t> </a:t>
            </a:r>
            <a:r>
              <a:rPr sz="1400" b="1" spc="-20" dirty="0">
                <a:latin typeface="Times New Roman"/>
                <a:cs typeface="Times New Roman"/>
              </a:rPr>
              <a:t>women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958845" y="41909"/>
            <a:ext cx="3027045" cy="524510"/>
          </a:xfrm>
          <a:prstGeom prst="rect">
            <a:avLst/>
          </a:prstGeom>
          <a:ln w="25907">
            <a:solidFill>
              <a:srgbClr val="F79546"/>
            </a:solidFill>
          </a:ln>
        </p:spPr>
        <p:txBody>
          <a:bodyPr vert="horz" wrap="square" lIns="0" tIns="33019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59"/>
              </a:spcBef>
            </a:pPr>
            <a:r>
              <a:rPr sz="2800" i="0" dirty="0">
                <a:latin typeface="Times New Roman"/>
                <a:cs typeface="Times New Roman"/>
              </a:rPr>
              <a:t>Ilio-inguinal</a:t>
            </a:r>
            <a:r>
              <a:rPr sz="2800" i="0" spc="-55" dirty="0">
                <a:latin typeface="Times New Roman"/>
                <a:cs typeface="Times New Roman"/>
              </a:rPr>
              <a:t> </a:t>
            </a:r>
            <a:r>
              <a:rPr sz="2800" i="0" spc="-5" dirty="0">
                <a:latin typeface="Times New Roman"/>
                <a:cs typeface="Times New Roman"/>
              </a:rPr>
              <a:t>nerve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08375" y="891285"/>
            <a:ext cx="425069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99720" algn="l"/>
              </a:tabLst>
            </a:pPr>
            <a:r>
              <a:rPr sz="1800" dirty="0">
                <a:latin typeface="Times New Roman"/>
                <a:cs typeface="Times New Roman"/>
              </a:rPr>
              <a:t>It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is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branch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from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lumber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plexsus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(L1)</a:t>
            </a:r>
            <a:endParaRPr sz="1800">
              <a:latin typeface="Times New Roman"/>
              <a:cs typeface="Times New Roman"/>
            </a:endParaRPr>
          </a:p>
          <a:p>
            <a:pPr marL="127000" marR="780415" indent="-114300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800" spc="-5" dirty="0">
                <a:latin typeface="Times New Roman"/>
                <a:cs typeface="Times New Roman"/>
              </a:rPr>
              <a:t>Emerges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from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lateral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border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Psoas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major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muscle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377260" y="2575155"/>
            <a:ext cx="6130925" cy="2934335"/>
            <a:chOff x="1377260" y="2575155"/>
            <a:chExt cx="6130925" cy="293433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77260" y="2575155"/>
              <a:ext cx="6130834" cy="293425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725162" y="4267962"/>
              <a:ext cx="1676400" cy="388620"/>
            </a:xfrm>
            <a:custGeom>
              <a:avLst/>
              <a:gdLst/>
              <a:ahLst/>
              <a:cxnLst/>
              <a:rect l="l" t="t" r="r" b="b"/>
              <a:pathLst>
                <a:path w="1676400" h="388620">
                  <a:moveTo>
                    <a:pt x="0" y="194310"/>
                  </a:moveTo>
                  <a:lnTo>
                    <a:pt x="26936" y="145258"/>
                  </a:lnTo>
                  <a:lnTo>
                    <a:pt x="72725" y="115024"/>
                  </a:lnTo>
                  <a:lnTo>
                    <a:pt x="138432" y="87307"/>
                  </a:lnTo>
                  <a:lnTo>
                    <a:pt x="178125" y="74538"/>
                  </a:lnTo>
                  <a:lnTo>
                    <a:pt x="222042" y="62574"/>
                  </a:lnTo>
                  <a:lnTo>
                    <a:pt x="269932" y="51472"/>
                  </a:lnTo>
                  <a:lnTo>
                    <a:pt x="321544" y="41291"/>
                  </a:lnTo>
                  <a:lnTo>
                    <a:pt x="376625" y="32090"/>
                  </a:lnTo>
                  <a:lnTo>
                    <a:pt x="434923" y="23926"/>
                  </a:lnTo>
                  <a:lnTo>
                    <a:pt x="496188" y="16858"/>
                  </a:lnTo>
                  <a:lnTo>
                    <a:pt x="560168" y="10945"/>
                  </a:lnTo>
                  <a:lnTo>
                    <a:pt x="626610" y="6244"/>
                  </a:lnTo>
                  <a:lnTo>
                    <a:pt x="695264" y="2814"/>
                  </a:lnTo>
                  <a:lnTo>
                    <a:pt x="765878" y="713"/>
                  </a:lnTo>
                  <a:lnTo>
                    <a:pt x="838200" y="0"/>
                  </a:lnTo>
                  <a:lnTo>
                    <a:pt x="910521" y="713"/>
                  </a:lnTo>
                  <a:lnTo>
                    <a:pt x="981135" y="2814"/>
                  </a:lnTo>
                  <a:lnTo>
                    <a:pt x="1049789" y="6244"/>
                  </a:lnTo>
                  <a:lnTo>
                    <a:pt x="1116231" y="10945"/>
                  </a:lnTo>
                  <a:lnTo>
                    <a:pt x="1180211" y="16858"/>
                  </a:lnTo>
                  <a:lnTo>
                    <a:pt x="1241476" y="23926"/>
                  </a:lnTo>
                  <a:lnTo>
                    <a:pt x="1299774" y="32090"/>
                  </a:lnTo>
                  <a:lnTo>
                    <a:pt x="1354855" y="41291"/>
                  </a:lnTo>
                  <a:lnTo>
                    <a:pt x="1406467" y="51472"/>
                  </a:lnTo>
                  <a:lnTo>
                    <a:pt x="1454357" y="62574"/>
                  </a:lnTo>
                  <a:lnTo>
                    <a:pt x="1498274" y="74538"/>
                  </a:lnTo>
                  <a:lnTo>
                    <a:pt x="1537967" y="87307"/>
                  </a:lnTo>
                  <a:lnTo>
                    <a:pt x="1603674" y="115024"/>
                  </a:lnTo>
                  <a:lnTo>
                    <a:pt x="1649463" y="145258"/>
                  </a:lnTo>
                  <a:lnTo>
                    <a:pt x="1673323" y="177544"/>
                  </a:lnTo>
                  <a:lnTo>
                    <a:pt x="1676400" y="194310"/>
                  </a:lnTo>
                  <a:lnTo>
                    <a:pt x="1673323" y="211075"/>
                  </a:lnTo>
                  <a:lnTo>
                    <a:pt x="1649463" y="243361"/>
                  </a:lnTo>
                  <a:lnTo>
                    <a:pt x="1603674" y="273595"/>
                  </a:lnTo>
                  <a:lnTo>
                    <a:pt x="1537967" y="301312"/>
                  </a:lnTo>
                  <a:lnTo>
                    <a:pt x="1498274" y="314081"/>
                  </a:lnTo>
                  <a:lnTo>
                    <a:pt x="1454357" y="326045"/>
                  </a:lnTo>
                  <a:lnTo>
                    <a:pt x="1406467" y="337147"/>
                  </a:lnTo>
                  <a:lnTo>
                    <a:pt x="1354855" y="347328"/>
                  </a:lnTo>
                  <a:lnTo>
                    <a:pt x="1299774" y="356529"/>
                  </a:lnTo>
                  <a:lnTo>
                    <a:pt x="1241476" y="364693"/>
                  </a:lnTo>
                  <a:lnTo>
                    <a:pt x="1180211" y="371761"/>
                  </a:lnTo>
                  <a:lnTo>
                    <a:pt x="1116231" y="377674"/>
                  </a:lnTo>
                  <a:lnTo>
                    <a:pt x="1049789" y="382375"/>
                  </a:lnTo>
                  <a:lnTo>
                    <a:pt x="981135" y="385805"/>
                  </a:lnTo>
                  <a:lnTo>
                    <a:pt x="910521" y="387906"/>
                  </a:lnTo>
                  <a:lnTo>
                    <a:pt x="838200" y="388619"/>
                  </a:lnTo>
                  <a:lnTo>
                    <a:pt x="765878" y="387906"/>
                  </a:lnTo>
                  <a:lnTo>
                    <a:pt x="695264" y="385805"/>
                  </a:lnTo>
                  <a:lnTo>
                    <a:pt x="626610" y="382375"/>
                  </a:lnTo>
                  <a:lnTo>
                    <a:pt x="560168" y="377674"/>
                  </a:lnTo>
                  <a:lnTo>
                    <a:pt x="496188" y="371761"/>
                  </a:lnTo>
                  <a:lnTo>
                    <a:pt x="434923" y="364693"/>
                  </a:lnTo>
                  <a:lnTo>
                    <a:pt x="376625" y="356529"/>
                  </a:lnTo>
                  <a:lnTo>
                    <a:pt x="321544" y="347328"/>
                  </a:lnTo>
                  <a:lnTo>
                    <a:pt x="269932" y="337147"/>
                  </a:lnTo>
                  <a:lnTo>
                    <a:pt x="222042" y="326045"/>
                  </a:lnTo>
                  <a:lnTo>
                    <a:pt x="178125" y="314081"/>
                  </a:lnTo>
                  <a:lnTo>
                    <a:pt x="138432" y="301312"/>
                  </a:lnTo>
                  <a:lnTo>
                    <a:pt x="72725" y="273595"/>
                  </a:lnTo>
                  <a:lnTo>
                    <a:pt x="26936" y="243361"/>
                  </a:lnTo>
                  <a:lnTo>
                    <a:pt x="3076" y="211075"/>
                  </a:lnTo>
                  <a:lnTo>
                    <a:pt x="0" y="194310"/>
                  </a:lnTo>
                  <a:close/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476247" y="1189695"/>
            <a:ext cx="6082030" cy="52578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24765" marR="5080" indent="-12700">
              <a:lnSpc>
                <a:spcPts val="1920"/>
              </a:lnSpc>
              <a:spcBef>
                <a:spcPts val="245"/>
              </a:spcBef>
            </a:pPr>
            <a:r>
              <a:rPr sz="1600" spc="-5" dirty="0">
                <a:latin typeface="Times New Roman"/>
                <a:cs typeface="Times New Roman"/>
              </a:rPr>
              <a:t>The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surgeon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should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be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very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careful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to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the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Ilio-inguinal</a:t>
            </a:r>
            <a:r>
              <a:rPr sz="1600" spc="37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nerve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while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50" b="1" i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giving </a:t>
            </a:r>
            <a:r>
              <a:rPr sz="1650" b="1" i="1" spc="-395" dirty="0">
                <a:latin typeface="Times New Roman"/>
                <a:cs typeface="Times New Roman"/>
              </a:rPr>
              <a:t> </a:t>
            </a:r>
            <a:r>
              <a:rPr sz="1650" b="1" i="1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incision</a:t>
            </a:r>
            <a:r>
              <a:rPr sz="1650" b="1" i="1" u="heavy" spc="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50" b="1" i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and</a:t>
            </a:r>
            <a:r>
              <a:rPr sz="1650" b="1" i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50" b="1" i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hernia</a:t>
            </a:r>
            <a:r>
              <a:rPr sz="1650" b="1" i="1" u="heavy" spc="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repair</a:t>
            </a:r>
            <a:r>
              <a:rPr sz="1650" b="1" i="1" spc="-3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as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it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could  be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injured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during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these</a:t>
            </a:r>
            <a:r>
              <a:rPr sz="1600" spc="-19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procedures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437789" y="295128"/>
            <a:ext cx="20097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0" dirty="0">
                <a:latin typeface="Times New Roman"/>
                <a:cs typeface="Times New Roman"/>
              </a:rPr>
              <a:t>Clinical</a:t>
            </a:r>
            <a:r>
              <a:rPr sz="1800" i="0" spc="-65" dirty="0">
                <a:latin typeface="Times New Roman"/>
                <a:cs typeface="Times New Roman"/>
              </a:rPr>
              <a:t> </a:t>
            </a:r>
            <a:r>
              <a:rPr sz="1800" i="0" spc="-5" dirty="0">
                <a:latin typeface="Times New Roman"/>
                <a:cs typeface="Times New Roman"/>
              </a:rPr>
              <a:t>correlations</a:t>
            </a:r>
            <a:endParaRPr sz="1800" dirty="0">
              <a:latin typeface="Times New Roman"/>
              <a:cs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22170" y="1003503"/>
            <a:ext cx="374142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Times New Roman"/>
                <a:cs typeface="Times New Roman"/>
              </a:rPr>
              <a:t>Genitofemoral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nerve</a:t>
            </a:r>
            <a:endParaRPr sz="1800">
              <a:latin typeface="Times New Roman"/>
              <a:cs typeface="Times New Roman"/>
            </a:endParaRPr>
          </a:p>
          <a:p>
            <a:pPr marL="57785" algn="ctr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Times New Roman"/>
                <a:cs typeface="Times New Roman"/>
              </a:rPr>
              <a:t>(L1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1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L2)</a:t>
            </a:r>
            <a:endParaRPr sz="1800">
              <a:latin typeface="Times New Roman"/>
              <a:cs typeface="Times New Roman"/>
            </a:endParaRPr>
          </a:p>
          <a:p>
            <a:pPr marL="12065" marR="5080" indent="-3175" algn="ctr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The </a:t>
            </a:r>
            <a:r>
              <a:rPr sz="1800" spc="-15" dirty="0">
                <a:latin typeface="Times New Roman"/>
                <a:cs typeface="Times New Roman"/>
              </a:rPr>
              <a:t>genitofemoral </a:t>
            </a:r>
            <a:r>
              <a:rPr sz="1800" dirty="0">
                <a:latin typeface="Times New Roman"/>
                <a:cs typeface="Times New Roman"/>
              </a:rPr>
              <a:t>nerve arises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from the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anterior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rami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 the</a:t>
            </a:r>
            <a:r>
              <a:rPr sz="1800" spc="4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nerves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 </a:t>
            </a:r>
            <a:r>
              <a:rPr sz="1800" spc="-5" dirty="0">
                <a:latin typeface="Times New Roman"/>
                <a:cs typeface="Times New Roman"/>
              </a:rPr>
              <a:t>L1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9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L2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emerges</a:t>
            </a:r>
            <a:r>
              <a:rPr sz="1800" b="1" spc="-7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on</a:t>
            </a:r>
            <a:r>
              <a:rPr sz="1800" b="1" spc="-15" dirty="0">
                <a:latin typeface="Times New Roman"/>
                <a:cs typeface="Times New Roman"/>
              </a:rPr>
              <a:t> the</a:t>
            </a:r>
            <a:r>
              <a:rPr sz="1800" b="1" spc="55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anterior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b="1" spc="-15" dirty="0">
                <a:latin typeface="Times New Roman"/>
                <a:cs typeface="Times New Roman"/>
              </a:rPr>
              <a:t>surface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of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psoas</a:t>
            </a:r>
            <a:r>
              <a:rPr sz="1800" b="1" spc="15" dirty="0">
                <a:latin typeface="Times New Roman"/>
                <a:cs typeface="Times New Roman"/>
              </a:rPr>
              <a:t> </a:t>
            </a:r>
            <a:r>
              <a:rPr sz="1800" b="1" spc="-40" dirty="0">
                <a:latin typeface="Times New Roman"/>
                <a:cs typeface="Times New Roman"/>
              </a:rPr>
              <a:t>major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48736" y="3638804"/>
            <a:ext cx="27152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8859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It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ev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ntua</a:t>
            </a:r>
            <a:r>
              <a:rPr sz="1800" spc="-15" dirty="0">
                <a:latin typeface="Times New Roman"/>
                <a:cs typeface="Times New Roman"/>
              </a:rPr>
              <a:t>l</a:t>
            </a:r>
            <a:r>
              <a:rPr sz="1800" spc="-10" dirty="0">
                <a:latin typeface="Times New Roman"/>
                <a:cs typeface="Times New Roman"/>
              </a:rPr>
              <a:t>l</a:t>
            </a:r>
            <a:r>
              <a:rPr sz="1800" dirty="0">
                <a:latin typeface="Times New Roman"/>
                <a:cs typeface="Times New Roman"/>
              </a:rPr>
              <a:t>y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div</a:t>
            </a:r>
            <a:r>
              <a:rPr sz="1800" spc="5" dirty="0">
                <a:latin typeface="Times New Roman"/>
                <a:cs typeface="Times New Roman"/>
              </a:rPr>
              <a:t>i</a:t>
            </a:r>
            <a:r>
              <a:rPr sz="1800" spc="-5" dirty="0">
                <a:latin typeface="Times New Roman"/>
                <a:cs typeface="Times New Roman"/>
              </a:rPr>
              <a:t>des</a:t>
            </a:r>
            <a:r>
              <a:rPr sz="1800" spc="-1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5" dirty="0">
                <a:latin typeface="Times New Roman"/>
                <a:cs typeface="Times New Roman"/>
              </a:rPr>
              <a:t>t</a:t>
            </a:r>
            <a:r>
              <a:rPr sz="1800" dirty="0">
                <a:latin typeface="Times New Roman"/>
                <a:cs typeface="Times New Roman"/>
              </a:rPr>
              <a:t>o  genital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femoral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branches</a:t>
            </a:r>
            <a:r>
              <a:rPr sz="18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62961" y="9905"/>
            <a:ext cx="3253740" cy="524510"/>
          </a:xfrm>
          <a:prstGeom prst="rect">
            <a:avLst/>
          </a:prstGeom>
          <a:ln w="25907">
            <a:solidFill>
              <a:srgbClr val="C0504D"/>
            </a:solidFill>
          </a:ln>
        </p:spPr>
        <p:txBody>
          <a:bodyPr vert="horz" wrap="square" lIns="0" tIns="8255" rIns="0" bIns="0" rtlCol="0">
            <a:spAutoFit/>
          </a:bodyPr>
          <a:lstStyle/>
          <a:p>
            <a:pPr marL="93980">
              <a:lnSpc>
                <a:spcPct val="100000"/>
              </a:lnSpc>
              <a:spcBef>
                <a:spcPts val="65"/>
              </a:spcBef>
            </a:pPr>
            <a:r>
              <a:rPr sz="2800" b="0" i="0" spc="-5" dirty="0">
                <a:latin typeface="Times New Roman"/>
                <a:cs typeface="Times New Roman"/>
              </a:rPr>
              <a:t>Genitofemoral</a:t>
            </a:r>
            <a:r>
              <a:rPr sz="2800" b="0" i="0" spc="-170" dirty="0">
                <a:latin typeface="Times New Roman"/>
                <a:cs typeface="Times New Roman"/>
              </a:rPr>
              <a:t> </a:t>
            </a:r>
            <a:r>
              <a:rPr sz="2800" b="0" i="0" dirty="0">
                <a:latin typeface="Times New Roman"/>
                <a:cs typeface="Times New Roman"/>
              </a:rPr>
              <a:t>nerve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938778" y="4496561"/>
            <a:ext cx="485140" cy="978535"/>
          </a:xfrm>
          <a:custGeom>
            <a:avLst/>
            <a:gdLst/>
            <a:ahLst/>
            <a:cxnLst/>
            <a:rect l="l" t="t" r="r" b="b"/>
            <a:pathLst>
              <a:path w="485139" h="978535">
                <a:moveTo>
                  <a:pt x="0" y="736091"/>
                </a:moveTo>
                <a:lnTo>
                  <a:pt x="121158" y="736091"/>
                </a:lnTo>
                <a:lnTo>
                  <a:pt x="121158" y="0"/>
                </a:lnTo>
                <a:lnTo>
                  <a:pt x="363474" y="0"/>
                </a:lnTo>
                <a:lnTo>
                  <a:pt x="363474" y="736091"/>
                </a:lnTo>
                <a:lnTo>
                  <a:pt x="484632" y="736091"/>
                </a:lnTo>
                <a:lnTo>
                  <a:pt x="242316" y="978407"/>
                </a:lnTo>
                <a:lnTo>
                  <a:pt x="0" y="736091"/>
                </a:lnTo>
                <a:close/>
              </a:path>
            </a:pathLst>
          </a:custGeom>
          <a:ln w="25908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8908" y="871335"/>
            <a:ext cx="5563870" cy="5986780"/>
            <a:chOff x="768908" y="871335"/>
            <a:chExt cx="5563870" cy="59867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8908" y="871335"/>
              <a:ext cx="4277055" cy="598666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20691" y="2990596"/>
              <a:ext cx="84200" cy="14236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557141" y="1673859"/>
              <a:ext cx="1775460" cy="1420495"/>
            </a:xfrm>
            <a:custGeom>
              <a:avLst/>
              <a:gdLst/>
              <a:ahLst/>
              <a:cxnLst/>
              <a:rect l="l" t="t" r="r" b="b"/>
              <a:pathLst>
                <a:path w="1775460" h="1420495">
                  <a:moveTo>
                    <a:pt x="1774825" y="0"/>
                  </a:moveTo>
                  <a:lnTo>
                    <a:pt x="15621" y="1390268"/>
                  </a:lnTo>
                  <a:lnTo>
                    <a:pt x="0" y="1417827"/>
                  </a:lnTo>
                  <a:lnTo>
                    <a:pt x="15875" y="1420494"/>
                  </a:lnTo>
                  <a:lnTo>
                    <a:pt x="1775079" y="30225"/>
                  </a:lnTo>
                  <a:lnTo>
                    <a:pt x="177482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87627" y="92786"/>
            <a:ext cx="65468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i="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</a:t>
            </a:r>
            <a:r>
              <a:rPr sz="2800" b="0" i="0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i="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femoral</a:t>
            </a:r>
            <a:r>
              <a:rPr sz="2800" i="0" u="heavy" spc="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i="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branch</a:t>
            </a:r>
            <a:r>
              <a:rPr sz="2800" i="0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i="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of</a:t>
            </a:r>
            <a:r>
              <a:rPr sz="2800" i="0" u="heavy" spc="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i="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genitofemoral</a:t>
            </a:r>
            <a:r>
              <a:rPr sz="2800" i="0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i="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nerve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6667" y="6471818"/>
            <a:ext cx="72580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-10" dirty="0">
                <a:solidFill>
                  <a:srgbClr val="878787"/>
                </a:solidFill>
                <a:latin typeface="Calibri"/>
                <a:cs typeface="Calibri"/>
              </a:rPr>
              <a:t>30/01/2016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28613" y="1397253"/>
            <a:ext cx="26289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supply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skin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4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upper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anterior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thigh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961824" y="4937695"/>
            <a:ext cx="3195955" cy="1934210"/>
            <a:chOff x="5961824" y="4937695"/>
            <a:chExt cx="3195955" cy="1934210"/>
          </a:xfrm>
        </p:grpSpPr>
        <p:sp>
          <p:nvSpPr>
            <p:cNvPr id="11" name="object 11"/>
            <p:cNvSpPr/>
            <p:nvPr/>
          </p:nvSpPr>
          <p:spPr>
            <a:xfrm>
              <a:off x="5974841" y="4950713"/>
              <a:ext cx="3169920" cy="1908175"/>
            </a:xfrm>
            <a:custGeom>
              <a:avLst/>
              <a:gdLst/>
              <a:ahLst/>
              <a:cxnLst/>
              <a:rect l="l" t="t" r="r" b="b"/>
              <a:pathLst>
                <a:path w="3169920" h="1908175">
                  <a:moveTo>
                    <a:pt x="3169919" y="0"/>
                  </a:moveTo>
                  <a:lnTo>
                    <a:pt x="0" y="0"/>
                  </a:lnTo>
                  <a:lnTo>
                    <a:pt x="0" y="1908048"/>
                  </a:lnTo>
                  <a:lnTo>
                    <a:pt x="3169919" y="1908048"/>
                  </a:lnTo>
                  <a:lnTo>
                    <a:pt x="31699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974841" y="4950713"/>
              <a:ext cx="3169920" cy="1908175"/>
            </a:xfrm>
            <a:custGeom>
              <a:avLst/>
              <a:gdLst/>
              <a:ahLst/>
              <a:cxnLst/>
              <a:rect l="l" t="t" r="r" b="b"/>
              <a:pathLst>
                <a:path w="3169920" h="1908175">
                  <a:moveTo>
                    <a:pt x="0" y="1908048"/>
                  </a:moveTo>
                  <a:lnTo>
                    <a:pt x="3169919" y="1908048"/>
                  </a:lnTo>
                  <a:lnTo>
                    <a:pt x="3169919" y="0"/>
                  </a:lnTo>
                  <a:lnTo>
                    <a:pt x="0" y="0"/>
                  </a:lnTo>
                  <a:lnTo>
                    <a:pt x="0" y="1908048"/>
                  </a:lnTo>
                  <a:close/>
                </a:path>
              </a:pathLst>
            </a:custGeom>
            <a:ln w="25908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978144" y="4844168"/>
            <a:ext cx="3166745" cy="200469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96850" indent="-83185">
              <a:lnSpc>
                <a:spcPct val="100000"/>
              </a:lnSpc>
              <a:spcBef>
                <a:spcPts val="770"/>
              </a:spcBef>
              <a:buSzPct val="92857"/>
              <a:buFont typeface="Symbol"/>
              <a:buChar char=""/>
              <a:tabLst>
                <a:tab pos="197485" algn="l"/>
              </a:tabLst>
            </a:pPr>
            <a:r>
              <a:rPr sz="1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in</a:t>
            </a:r>
            <a:r>
              <a:rPr sz="1400" b="1" u="heavy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men</a:t>
            </a:r>
            <a:r>
              <a:rPr sz="1400" spc="-15" dirty="0">
                <a:latin typeface="Times New Roman"/>
                <a:cs typeface="Times New Roman"/>
              </a:rPr>
              <a:t>,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innervates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the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2000" b="1" spc="-20" dirty="0">
                <a:latin typeface="Times New Roman"/>
                <a:cs typeface="Times New Roman"/>
              </a:rPr>
              <a:t>cremasteric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470"/>
              </a:spcBef>
            </a:pPr>
            <a:r>
              <a:rPr sz="1400" spc="-25" dirty="0">
                <a:latin typeface="Times New Roman"/>
                <a:cs typeface="Times New Roman"/>
              </a:rPr>
              <a:t>muscle </a:t>
            </a:r>
            <a:r>
              <a:rPr sz="1400" spc="-10" dirty="0">
                <a:latin typeface="Times New Roman"/>
                <a:cs typeface="Times New Roman"/>
              </a:rPr>
              <a:t>and</a:t>
            </a:r>
            <a:r>
              <a:rPr sz="1400" spc="24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terminates</a:t>
            </a:r>
            <a:endParaRPr sz="1400">
              <a:latin typeface="Times New Roman"/>
              <a:cs typeface="Times New Roman"/>
            </a:endParaRPr>
          </a:p>
          <a:p>
            <a:pPr marL="91440" marR="85090" algn="ctr">
              <a:lnSpc>
                <a:spcPct val="100000"/>
              </a:lnSpc>
              <a:spcBef>
                <a:spcPts val="275"/>
              </a:spcBef>
            </a:pPr>
            <a:r>
              <a:rPr sz="1400" spc="5" dirty="0">
                <a:latin typeface="Times New Roman"/>
                <a:cs typeface="Times New Roman"/>
              </a:rPr>
              <a:t>o</a:t>
            </a:r>
            <a:r>
              <a:rPr sz="1400" dirty="0">
                <a:latin typeface="Times New Roman"/>
                <a:cs typeface="Times New Roman"/>
              </a:rPr>
              <a:t>n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t</a:t>
            </a:r>
            <a:r>
              <a:rPr sz="1400" dirty="0">
                <a:latin typeface="Times New Roman"/>
                <a:cs typeface="Times New Roman"/>
              </a:rPr>
              <a:t>he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ski</a:t>
            </a:r>
            <a:r>
              <a:rPr sz="1400" dirty="0">
                <a:latin typeface="Times New Roman"/>
                <a:cs typeface="Times New Roman"/>
              </a:rPr>
              <a:t>n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i</a:t>
            </a:r>
            <a:r>
              <a:rPr sz="1400" dirty="0">
                <a:latin typeface="Times New Roman"/>
                <a:cs typeface="Times New Roman"/>
              </a:rPr>
              <a:t>n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th</a:t>
            </a:r>
            <a:r>
              <a:rPr sz="1400" dirty="0">
                <a:latin typeface="Times New Roman"/>
                <a:cs typeface="Times New Roman"/>
              </a:rPr>
              <a:t>e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upp</a:t>
            </a:r>
            <a:r>
              <a:rPr sz="1400" spc="-15" dirty="0">
                <a:latin typeface="Times New Roman"/>
                <a:cs typeface="Times New Roman"/>
              </a:rPr>
              <a:t>e</a:t>
            </a:r>
            <a:r>
              <a:rPr sz="1400" dirty="0">
                <a:latin typeface="Times New Roman"/>
                <a:cs typeface="Times New Roman"/>
              </a:rPr>
              <a:t>r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a</a:t>
            </a:r>
            <a:r>
              <a:rPr sz="1400" spc="-10" dirty="0">
                <a:latin typeface="Times New Roman"/>
                <a:cs typeface="Times New Roman"/>
              </a:rPr>
              <a:t>nt</a:t>
            </a:r>
            <a:r>
              <a:rPr sz="1400" spc="-15" dirty="0">
                <a:latin typeface="Times New Roman"/>
                <a:cs typeface="Times New Roman"/>
              </a:rPr>
              <a:t>er</a:t>
            </a:r>
            <a:r>
              <a:rPr sz="1400" spc="-20" dirty="0">
                <a:latin typeface="Times New Roman"/>
                <a:cs typeface="Times New Roman"/>
              </a:rPr>
              <a:t>io</a:t>
            </a:r>
            <a:r>
              <a:rPr sz="1400" dirty="0">
                <a:latin typeface="Times New Roman"/>
                <a:cs typeface="Times New Roman"/>
              </a:rPr>
              <a:t>r</a:t>
            </a:r>
            <a:r>
              <a:rPr sz="1400" spc="-7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p</a:t>
            </a:r>
            <a:r>
              <a:rPr sz="1400" spc="-15" dirty="0">
                <a:latin typeface="Times New Roman"/>
                <a:cs typeface="Times New Roman"/>
              </a:rPr>
              <a:t>ar</a:t>
            </a:r>
            <a:r>
              <a:rPr sz="1400" dirty="0">
                <a:latin typeface="Times New Roman"/>
                <a:cs typeface="Times New Roman"/>
              </a:rPr>
              <a:t>t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th</a:t>
            </a:r>
            <a:r>
              <a:rPr sz="1400" dirty="0">
                <a:latin typeface="Times New Roman"/>
                <a:cs typeface="Times New Roman"/>
              </a:rPr>
              <a:t>e  </a:t>
            </a:r>
            <a:r>
              <a:rPr sz="1400" spc="-15" dirty="0">
                <a:latin typeface="Times New Roman"/>
                <a:cs typeface="Times New Roman"/>
              </a:rPr>
              <a:t>scrotum;</a:t>
            </a:r>
            <a:endParaRPr sz="1400">
              <a:latin typeface="Times New Roman"/>
              <a:cs typeface="Times New Roman"/>
            </a:endParaRPr>
          </a:p>
          <a:p>
            <a:pPr marL="95885" marR="5080" indent="-95885">
              <a:lnSpc>
                <a:spcPct val="100000"/>
              </a:lnSpc>
              <a:buSzPct val="92857"/>
              <a:buFont typeface="Symbol"/>
              <a:buChar char=""/>
              <a:tabLst>
                <a:tab pos="95885" algn="l"/>
              </a:tabLst>
            </a:pPr>
            <a:r>
              <a:rPr sz="1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in</a:t>
            </a:r>
            <a:r>
              <a:rPr sz="1400" b="1" u="heavy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women</a:t>
            </a:r>
            <a:r>
              <a:rPr sz="1400" spc="-20" dirty="0">
                <a:latin typeface="Times New Roman"/>
                <a:cs typeface="Times New Roman"/>
              </a:rPr>
              <a:t>,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accompanies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the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round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ligament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the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uterus</a:t>
            </a:r>
            <a:r>
              <a:rPr sz="1400" spc="204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and</a:t>
            </a:r>
            <a:endParaRPr sz="1400">
              <a:latin typeface="Times New Roman"/>
              <a:cs typeface="Times New Roman"/>
            </a:endParaRPr>
          </a:p>
          <a:p>
            <a:pPr marL="30480">
              <a:lnSpc>
                <a:spcPct val="100000"/>
              </a:lnSpc>
            </a:pPr>
            <a:r>
              <a:rPr sz="1400" spc="-15" dirty="0">
                <a:latin typeface="Times New Roman"/>
                <a:cs typeface="Times New Roman"/>
              </a:rPr>
              <a:t>terminates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on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the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skin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the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mons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pubis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and</a:t>
            </a:r>
            <a:endParaRPr sz="1400">
              <a:latin typeface="Times New Roman"/>
              <a:cs typeface="Times New Roman"/>
            </a:endParaRPr>
          </a:p>
          <a:p>
            <a:pPr marL="30480">
              <a:lnSpc>
                <a:spcPct val="100000"/>
              </a:lnSpc>
              <a:spcBef>
                <a:spcPts val="5"/>
              </a:spcBef>
            </a:pPr>
            <a:r>
              <a:rPr sz="1400" spc="-10" dirty="0">
                <a:latin typeface="Times New Roman"/>
                <a:cs typeface="Times New Roman"/>
              </a:rPr>
              <a:t>labium</a:t>
            </a:r>
            <a:r>
              <a:rPr sz="1400" spc="13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majus.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563361" y="4287773"/>
            <a:ext cx="3581400" cy="585470"/>
          </a:xfrm>
          <a:custGeom>
            <a:avLst/>
            <a:gdLst/>
            <a:ahLst/>
            <a:cxnLst/>
            <a:rect l="l" t="t" r="r" b="b"/>
            <a:pathLst>
              <a:path w="3581400" h="585470">
                <a:moveTo>
                  <a:pt x="0" y="585215"/>
                </a:moveTo>
                <a:lnTo>
                  <a:pt x="3581399" y="585215"/>
                </a:lnTo>
                <a:lnTo>
                  <a:pt x="3581399" y="0"/>
                </a:lnTo>
                <a:lnTo>
                  <a:pt x="0" y="0"/>
                </a:lnTo>
                <a:lnTo>
                  <a:pt x="0" y="585215"/>
                </a:lnTo>
                <a:close/>
              </a:path>
            </a:pathLst>
          </a:custGeom>
          <a:ln w="25908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642228" y="4315205"/>
            <a:ext cx="341820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Times New Roman"/>
                <a:cs typeface="Times New Roman"/>
              </a:rPr>
              <a:t>The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genital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branchof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genitofemoral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nerve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990590" y="3089782"/>
            <a:ext cx="2934970" cy="1210945"/>
            <a:chOff x="5990590" y="3089782"/>
            <a:chExt cx="2934970" cy="1210945"/>
          </a:xfrm>
        </p:grpSpPr>
        <p:sp>
          <p:nvSpPr>
            <p:cNvPr id="17" name="object 17"/>
            <p:cNvSpPr/>
            <p:nvPr/>
          </p:nvSpPr>
          <p:spPr>
            <a:xfrm>
              <a:off x="6003290" y="3102482"/>
              <a:ext cx="2909570" cy="1125855"/>
            </a:xfrm>
            <a:custGeom>
              <a:avLst/>
              <a:gdLst/>
              <a:ahLst/>
              <a:cxnLst/>
              <a:rect l="l" t="t" r="r" b="b"/>
              <a:pathLst>
                <a:path w="2909570" h="1125854">
                  <a:moveTo>
                    <a:pt x="0" y="890904"/>
                  </a:moveTo>
                  <a:lnTo>
                    <a:pt x="2835656" y="0"/>
                  </a:lnTo>
                  <a:lnTo>
                    <a:pt x="2909442" y="234950"/>
                  </a:lnTo>
                  <a:lnTo>
                    <a:pt x="73787" y="1125854"/>
                  </a:lnTo>
                  <a:lnTo>
                    <a:pt x="0" y="890904"/>
                  </a:lnTo>
                  <a:close/>
                </a:path>
              </a:pathLst>
            </a:custGeom>
            <a:ln w="2540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17717" y="3257168"/>
              <a:ext cx="2612898" cy="1043559"/>
            </a:xfrm>
            <a:prstGeom prst="rect">
              <a:avLst/>
            </a:prstGeom>
          </p:spPr>
        </p:pic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34873" y="991361"/>
            <a:ext cx="5043170" cy="2832100"/>
          </a:xfrm>
          <a:prstGeom prst="rect">
            <a:avLst/>
          </a:prstGeom>
          <a:ln w="25907">
            <a:solidFill>
              <a:srgbClr val="F79546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 marL="342265" marR="338455" indent="-342265">
              <a:lnSpc>
                <a:spcPts val="2160"/>
              </a:lnSpc>
              <a:spcBef>
                <a:spcPts val="5"/>
              </a:spcBef>
              <a:buFont typeface="Wingdings"/>
              <a:buChar char=""/>
              <a:tabLst>
                <a:tab pos="342265" algn="l"/>
              </a:tabLst>
            </a:pP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</a:t>
            </a:r>
            <a:r>
              <a:rPr sz="1800" spc="5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t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r</a:t>
            </a:r>
            <a:r>
              <a:rPr sz="1800" spc="-10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l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cu</a:t>
            </a:r>
            <a:r>
              <a:rPr sz="1800" spc="5" dirty="0">
                <a:latin typeface="Times New Roman"/>
                <a:cs typeface="Times New Roman"/>
              </a:rPr>
              <a:t>t</a:t>
            </a:r>
            <a:r>
              <a:rPr sz="1800" dirty="0">
                <a:latin typeface="Times New Roman"/>
                <a:cs typeface="Times New Roman"/>
              </a:rPr>
              <a:t>an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spc="-5" dirty="0">
                <a:latin typeface="Times New Roman"/>
                <a:cs typeface="Times New Roman"/>
              </a:rPr>
              <a:t>ous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rve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</a:t>
            </a:r>
            <a:r>
              <a:rPr sz="1800" spc="5" dirty="0">
                <a:latin typeface="Times New Roman"/>
                <a:cs typeface="Times New Roman"/>
              </a:rPr>
              <a:t>i</a:t>
            </a:r>
            <a:r>
              <a:rPr sz="1800" dirty="0">
                <a:latin typeface="Times New Roman"/>
                <a:cs typeface="Times New Roman"/>
              </a:rPr>
              <a:t>gh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ar</a:t>
            </a:r>
            <a:r>
              <a:rPr sz="1800" spc="5" dirty="0">
                <a:latin typeface="Times New Roman"/>
                <a:cs typeface="Times New Roman"/>
              </a:rPr>
              <a:t>i</a:t>
            </a:r>
            <a:r>
              <a:rPr sz="1800" spc="-5" dirty="0">
                <a:latin typeface="Times New Roman"/>
                <a:cs typeface="Times New Roman"/>
              </a:rPr>
              <a:t>ses</a:t>
            </a:r>
            <a:r>
              <a:rPr sz="1800" spc="-1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from  the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anterior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rami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nerves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L2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L3</a:t>
            </a:r>
            <a:endParaRPr sz="1800">
              <a:latin typeface="Times New Roman"/>
              <a:cs typeface="Times New Roman"/>
            </a:endParaRPr>
          </a:p>
          <a:p>
            <a:pPr marL="419734" lvl="1" indent="-287020">
              <a:lnSpc>
                <a:spcPct val="100000"/>
              </a:lnSpc>
              <a:spcBef>
                <a:spcPts val="1525"/>
              </a:spcBef>
              <a:buFont typeface="Wingdings"/>
              <a:buChar char=""/>
              <a:tabLst>
                <a:tab pos="420370" algn="l"/>
              </a:tabLst>
            </a:pPr>
            <a:r>
              <a:rPr sz="1800" dirty="0">
                <a:latin typeface="Times New Roman"/>
                <a:cs typeface="Times New Roman"/>
              </a:rPr>
              <a:t>It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emerges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from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lateral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border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psoas</a:t>
            </a:r>
            <a:endParaRPr sz="1800">
              <a:latin typeface="Times New Roman"/>
              <a:cs typeface="Times New Roman"/>
            </a:endParaRPr>
          </a:p>
          <a:p>
            <a:pPr marL="1910080">
              <a:lnSpc>
                <a:spcPct val="100000"/>
              </a:lnSpc>
              <a:spcBef>
                <a:spcPts val="5"/>
              </a:spcBef>
            </a:pPr>
            <a:r>
              <a:rPr sz="1800" spc="-15" dirty="0">
                <a:latin typeface="Times New Roman"/>
                <a:cs typeface="Times New Roman"/>
              </a:rPr>
              <a:t>major</a:t>
            </a:r>
            <a:r>
              <a:rPr sz="1800" spc="-9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muscle</a:t>
            </a:r>
            <a:endParaRPr sz="1800">
              <a:latin typeface="Times New Roman"/>
              <a:cs typeface="Times New Roman"/>
            </a:endParaRPr>
          </a:p>
          <a:p>
            <a:pPr marL="364490" indent="-287020">
              <a:lnSpc>
                <a:spcPct val="100000"/>
              </a:lnSpc>
              <a:spcBef>
                <a:spcPts val="1605"/>
              </a:spcBef>
              <a:buFont typeface="Wingdings"/>
              <a:buChar char=""/>
              <a:tabLst>
                <a:tab pos="365125" algn="l"/>
              </a:tabLst>
            </a:pPr>
            <a:r>
              <a:rPr sz="1800" dirty="0">
                <a:latin typeface="Times New Roman"/>
                <a:cs typeface="Times New Roman"/>
              </a:rPr>
              <a:t>It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passes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posterior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inguinal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ligament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endParaRPr sz="1800">
              <a:latin typeface="Times New Roman"/>
              <a:cs typeface="Times New Roman"/>
            </a:endParaRPr>
          </a:p>
          <a:p>
            <a:pPr marL="1793239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en</a:t>
            </a:r>
            <a:r>
              <a:rPr sz="1800" spc="5" dirty="0">
                <a:latin typeface="Times New Roman"/>
                <a:cs typeface="Times New Roman"/>
              </a:rPr>
              <a:t>t</a:t>
            </a:r>
            <a:r>
              <a:rPr sz="1800" spc="-5" dirty="0">
                <a:latin typeface="Times New Roman"/>
                <a:cs typeface="Times New Roman"/>
              </a:rPr>
              <a:t>ers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1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</a:t>
            </a:r>
            <a:r>
              <a:rPr sz="1800" spc="5" dirty="0">
                <a:latin typeface="Times New Roman"/>
                <a:cs typeface="Times New Roman"/>
              </a:rPr>
              <a:t>i</a:t>
            </a:r>
            <a:r>
              <a:rPr sz="1800" dirty="0">
                <a:latin typeface="Times New Roman"/>
                <a:cs typeface="Times New Roman"/>
              </a:rPr>
              <a:t>gh.</a:t>
            </a:r>
            <a:endParaRPr sz="1800">
              <a:latin typeface="Times New Roman"/>
              <a:cs typeface="Times New Roman"/>
            </a:endParaRPr>
          </a:p>
          <a:p>
            <a:pPr marL="460375" marR="404495" indent="-460375">
              <a:lnSpc>
                <a:spcPct val="100000"/>
              </a:lnSpc>
              <a:spcBef>
                <a:spcPts val="1600"/>
              </a:spcBef>
              <a:buFont typeface="Wingdings"/>
              <a:buChar char=""/>
              <a:tabLst>
                <a:tab pos="460375" algn="l"/>
                <a:tab pos="461009" algn="l"/>
              </a:tabLst>
            </a:pPr>
            <a:r>
              <a:rPr sz="1800" dirty="0">
                <a:latin typeface="Times New Roman"/>
                <a:cs typeface="Times New Roman"/>
              </a:rPr>
              <a:t>it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supplies</a:t>
            </a:r>
            <a:r>
              <a:rPr sz="1800" spc="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skin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on the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anterior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lateral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</a:t>
            </a:r>
            <a:r>
              <a:rPr sz="1800" spc="5" dirty="0">
                <a:latin typeface="Times New Roman"/>
                <a:cs typeface="Times New Roman"/>
              </a:rPr>
              <a:t>i</a:t>
            </a:r>
            <a:r>
              <a:rPr sz="1800" dirty="0">
                <a:latin typeface="Times New Roman"/>
                <a:cs typeface="Times New Roman"/>
              </a:rPr>
              <a:t>gh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1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 </a:t>
            </a:r>
            <a:r>
              <a:rPr sz="1800" spc="-10" dirty="0">
                <a:latin typeface="Times New Roman"/>
                <a:cs typeface="Times New Roman"/>
              </a:rPr>
              <a:t>le</a:t>
            </a:r>
            <a:r>
              <a:rPr sz="1800" spc="-15" dirty="0">
                <a:latin typeface="Times New Roman"/>
                <a:cs typeface="Times New Roman"/>
              </a:rPr>
              <a:t>v</a:t>
            </a:r>
            <a:r>
              <a:rPr sz="1800" spc="-10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l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1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knee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09038" y="761"/>
            <a:ext cx="4628515" cy="368935"/>
          </a:xfrm>
          <a:prstGeom prst="rect">
            <a:avLst/>
          </a:prstGeom>
          <a:ln w="25907">
            <a:solidFill>
              <a:srgbClr val="F79546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90"/>
              </a:spcBef>
            </a:pPr>
            <a:r>
              <a:rPr sz="1800" i="0" dirty="0">
                <a:latin typeface="Times New Roman"/>
                <a:cs typeface="Times New Roman"/>
              </a:rPr>
              <a:t>Lateral</a:t>
            </a:r>
            <a:r>
              <a:rPr sz="1800" i="0" spc="-20" dirty="0">
                <a:latin typeface="Times New Roman"/>
                <a:cs typeface="Times New Roman"/>
              </a:rPr>
              <a:t> </a:t>
            </a:r>
            <a:r>
              <a:rPr sz="1800" i="0" spc="-5" dirty="0">
                <a:latin typeface="Times New Roman"/>
                <a:cs typeface="Times New Roman"/>
              </a:rPr>
              <a:t>cutaneous</a:t>
            </a:r>
            <a:r>
              <a:rPr sz="1800" i="0" dirty="0">
                <a:latin typeface="Times New Roman"/>
                <a:cs typeface="Times New Roman"/>
              </a:rPr>
              <a:t> nerve of</a:t>
            </a:r>
            <a:r>
              <a:rPr sz="1800" i="0" spc="-5" dirty="0">
                <a:latin typeface="Times New Roman"/>
                <a:cs typeface="Times New Roman"/>
              </a:rPr>
              <a:t> thigh</a:t>
            </a:r>
            <a:r>
              <a:rPr sz="1800" i="0" dirty="0">
                <a:latin typeface="Times New Roman"/>
                <a:cs typeface="Times New Roman"/>
              </a:rPr>
              <a:t> </a:t>
            </a:r>
            <a:r>
              <a:rPr sz="1800" i="0" spc="5" dirty="0">
                <a:latin typeface="Times New Roman"/>
                <a:cs typeface="Times New Roman"/>
              </a:rPr>
              <a:t>(L2</a:t>
            </a:r>
            <a:r>
              <a:rPr sz="1800" i="0" spc="-15" dirty="0">
                <a:latin typeface="Times New Roman"/>
                <a:cs typeface="Times New Roman"/>
              </a:rPr>
              <a:t> </a:t>
            </a:r>
            <a:r>
              <a:rPr sz="1800" i="0" spc="-5" dirty="0">
                <a:latin typeface="Times New Roman"/>
                <a:cs typeface="Times New Roman"/>
              </a:rPr>
              <a:t>and</a:t>
            </a:r>
            <a:r>
              <a:rPr sz="1800" i="0" spc="5" dirty="0">
                <a:latin typeface="Times New Roman"/>
                <a:cs typeface="Times New Roman"/>
              </a:rPr>
              <a:t> </a:t>
            </a:r>
            <a:r>
              <a:rPr sz="1800" i="0" dirty="0">
                <a:latin typeface="Times New Roman"/>
                <a:cs typeface="Times New Roman"/>
              </a:rPr>
              <a:t>L3)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77028" y="685798"/>
            <a:ext cx="3966972" cy="617219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62533" y="1981961"/>
            <a:ext cx="3352800" cy="3139440"/>
          </a:xfrm>
          <a:custGeom>
            <a:avLst/>
            <a:gdLst/>
            <a:ahLst/>
            <a:cxnLst/>
            <a:rect l="l" t="t" r="r" b="b"/>
            <a:pathLst>
              <a:path w="3352800" h="3139440">
                <a:moveTo>
                  <a:pt x="0" y="3139440"/>
                </a:moveTo>
                <a:lnTo>
                  <a:pt x="3352800" y="3139440"/>
                </a:lnTo>
                <a:lnTo>
                  <a:pt x="3352800" y="0"/>
                </a:lnTo>
                <a:lnTo>
                  <a:pt x="0" y="0"/>
                </a:lnTo>
                <a:lnTo>
                  <a:pt x="0" y="3139440"/>
                </a:lnTo>
                <a:close/>
              </a:path>
            </a:pathLst>
          </a:custGeom>
          <a:ln w="25908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74954" y="1994871"/>
            <a:ext cx="3122930" cy="30562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065" marR="5080" indent="635" algn="ctr">
              <a:lnSpc>
                <a:spcPct val="99100"/>
              </a:lnSpc>
              <a:spcBef>
                <a:spcPts val="114"/>
              </a:spcBef>
            </a:pPr>
            <a:r>
              <a:rPr sz="1900" b="1" i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Intrapelvic: </a:t>
            </a:r>
            <a:r>
              <a:rPr sz="1800" dirty="0">
                <a:latin typeface="Times New Roman"/>
                <a:cs typeface="Times New Roman"/>
              </a:rPr>
              <a:t>causes include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pregnancy, </a:t>
            </a:r>
            <a:r>
              <a:rPr sz="1800" dirty="0">
                <a:latin typeface="Times New Roman"/>
                <a:cs typeface="Times New Roman"/>
              </a:rPr>
              <a:t>abdominal, tumors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900" b="1" i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Extrapelvic:</a:t>
            </a:r>
            <a:r>
              <a:rPr sz="1900" b="1" i="1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causes include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trauma </a:t>
            </a:r>
            <a:r>
              <a:rPr sz="1800" dirty="0">
                <a:latin typeface="Times New Roman"/>
                <a:cs typeface="Times New Roman"/>
              </a:rPr>
              <a:t>to the region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 the </a:t>
            </a:r>
            <a:r>
              <a:rPr sz="1800" spc="-5" dirty="0">
                <a:latin typeface="Times New Roman"/>
                <a:cs typeface="Times New Roman"/>
              </a:rPr>
              <a:t>ASIS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(eg, from a seatbelt in a </a:t>
            </a:r>
            <a:r>
              <a:rPr sz="1800" spc="-5" dirty="0">
                <a:latin typeface="Times New Roman"/>
                <a:cs typeface="Times New Roman"/>
              </a:rPr>
              <a:t>motor </a:t>
            </a:r>
            <a:r>
              <a:rPr sz="1800" dirty="0">
                <a:latin typeface="Times New Roman"/>
                <a:cs typeface="Times New Roman"/>
              </a:rPr>
              <a:t> vehicle</a:t>
            </a:r>
            <a:r>
              <a:rPr sz="1800" spc="4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accident),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tight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garments,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belts, girdles, or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stretch from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obesity,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bone</a:t>
            </a:r>
            <a:r>
              <a:rPr sz="1800" spc="-5" dirty="0">
                <a:latin typeface="Times New Roman"/>
                <a:cs typeface="Times New Roman"/>
              </a:rPr>
              <a:t> marrow </a:t>
            </a:r>
            <a:r>
              <a:rPr sz="1800" dirty="0">
                <a:latin typeface="Times New Roman"/>
                <a:cs typeface="Times New Roman"/>
              </a:rPr>
              <a:t>graft.</a:t>
            </a:r>
            <a:endParaRPr sz="1800">
              <a:latin typeface="Times New Roman"/>
              <a:cs typeface="Times New Roman"/>
            </a:endParaRPr>
          </a:p>
          <a:p>
            <a:pPr marL="1270" algn="ctr">
              <a:lnSpc>
                <a:spcPts val="2170"/>
              </a:lnSpc>
            </a:pPr>
            <a:r>
              <a:rPr sz="1900" b="1" i="1" u="heavy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Mechanical</a:t>
            </a:r>
            <a:r>
              <a:rPr sz="1900" b="1" i="1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:factors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include</a:t>
            </a:r>
            <a:endParaRPr sz="1800">
              <a:latin typeface="Times New Roman"/>
              <a:cs typeface="Times New Roman"/>
            </a:endParaRPr>
          </a:p>
          <a:p>
            <a:pPr marL="661670" marR="650240" algn="ctr">
              <a:lnSpc>
                <a:spcPts val="2160"/>
              </a:lnSpc>
              <a:spcBef>
                <a:spcPts val="65"/>
              </a:spcBef>
            </a:pPr>
            <a:r>
              <a:rPr sz="1800" dirty="0">
                <a:latin typeface="Times New Roman"/>
                <a:cs typeface="Times New Roman"/>
              </a:rPr>
              <a:t>prolonged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sitting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or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standing.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914349" y="0"/>
            <a:ext cx="8230234" cy="6720840"/>
            <a:chOff x="914349" y="0"/>
            <a:chExt cx="8230234" cy="672084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4349" y="0"/>
              <a:ext cx="2035124" cy="203784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40708" y="51815"/>
              <a:ext cx="5003292" cy="666902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934461" y="491490"/>
              <a:ext cx="3229610" cy="368935"/>
            </a:xfrm>
            <a:custGeom>
              <a:avLst/>
              <a:gdLst/>
              <a:ahLst/>
              <a:cxnLst/>
              <a:rect l="l" t="t" r="r" b="b"/>
              <a:pathLst>
                <a:path w="3229610" h="368934">
                  <a:moveTo>
                    <a:pt x="3229356" y="0"/>
                  </a:moveTo>
                  <a:lnTo>
                    <a:pt x="0" y="0"/>
                  </a:lnTo>
                  <a:lnTo>
                    <a:pt x="0" y="368808"/>
                  </a:lnTo>
                  <a:lnTo>
                    <a:pt x="3229356" y="368808"/>
                  </a:lnTo>
                  <a:lnTo>
                    <a:pt x="32293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934461" y="491490"/>
            <a:ext cx="3229610" cy="368935"/>
          </a:xfrm>
          <a:prstGeom prst="rect">
            <a:avLst/>
          </a:prstGeom>
          <a:ln w="25907">
            <a:solidFill>
              <a:srgbClr val="F79546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95"/>
              </a:spcBef>
            </a:pPr>
            <a:r>
              <a:rPr sz="1800" dirty="0">
                <a:latin typeface="Times New Roman"/>
                <a:cs typeface="Times New Roman"/>
              </a:rPr>
              <a:t>Lateral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cutaneous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nerve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thigh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605784" y="833627"/>
            <a:ext cx="2034539" cy="3342640"/>
            <a:chOff x="3605784" y="833627"/>
            <a:chExt cx="2034539" cy="3342640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89704" y="833627"/>
              <a:ext cx="1150607" cy="231495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532503" y="852550"/>
              <a:ext cx="961390" cy="2119630"/>
            </a:xfrm>
            <a:custGeom>
              <a:avLst/>
              <a:gdLst/>
              <a:ahLst/>
              <a:cxnLst/>
              <a:rect l="l" t="t" r="r" b="b"/>
              <a:pathLst>
                <a:path w="961389" h="2119630">
                  <a:moveTo>
                    <a:pt x="891405" y="2022793"/>
                  </a:moveTo>
                  <a:lnTo>
                    <a:pt x="856614" y="2038223"/>
                  </a:lnTo>
                  <a:lnTo>
                    <a:pt x="955294" y="2119503"/>
                  </a:lnTo>
                  <a:lnTo>
                    <a:pt x="958921" y="2040254"/>
                  </a:lnTo>
                  <a:lnTo>
                    <a:pt x="899160" y="2040254"/>
                  </a:lnTo>
                  <a:lnTo>
                    <a:pt x="891405" y="2022793"/>
                  </a:lnTo>
                  <a:close/>
                </a:path>
                <a:path w="961389" h="2119630">
                  <a:moveTo>
                    <a:pt x="926226" y="2007350"/>
                  </a:moveTo>
                  <a:lnTo>
                    <a:pt x="891405" y="2022793"/>
                  </a:lnTo>
                  <a:lnTo>
                    <a:pt x="899160" y="2040254"/>
                  </a:lnTo>
                  <a:lnTo>
                    <a:pt x="933958" y="2024761"/>
                  </a:lnTo>
                  <a:lnTo>
                    <a:pt x="926226" y="2007350"/>
                  </a:lnTo>
                  <a:close/>
                </a:path>
                <a:path w="961389" h="2119630">
                  <a:moveTo>
                    <a:pt x="961136" y="1991868"/>
                  </a:moveTo>
                  <a:lnTo>
                    <a:pt x="926226" y="2007350"/>
                  </a:lnTo>
                  <a:lnTo>
                    <a:pt x="933958" y="2024761"/>
                  </a:lnTo>
                  <a:lnTo>
                    <a:pt x="899160" y="2040254"/>
                  </a:lnTo>
                  <a:lnTo>
                    <a:pt x="958921" y="2040254"/>
                  </a:lnTo>
                  <a:lnTo>
                    <a:pt x="961136" y="1991868"/>
                  </a:lnTo>
                  <a:close/>
                </a:path>
                <a:path w="961389" h="2119630">
                  <a:moveTo>
                    <a:pt x="34798" y="0"/>
                  </a:moveTo>
                  <a:lnTo>
                    <a:pt x="0" y="15494"/>
                  </a:lnTo>
                  <a:lnTo>
                    <a:pt x="891405" y="2022793"/>
                  </a:lnTo>
                  <a:lnTo>
                    <a:pt x="926226" y="2007350"/>
                  </a:lnTo>
                  <a:lnTo>
                    <a:pt x="347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05784" y="2941307"/>
              <a:ext cx="1059167" cy="1234452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3648456" y="2964307"/>
              <a:ext cx="901065" cy="1075055"/>
            </a:xfrm>
            <a:custGeom>
              <a:avLst/>
              <a:gdLst/>
              <a:ahLst/>
              <a:cxnLst/>
              <a:rect l="l" t="t" r="r" b="b"/>
              <a:pathLst>
                <a:path w="901064" h="1075054">
                  <a:moveTo>
                    <a:pt x="841051" y="1023684"/>
                  </a:moveTo>
                  <a:lnTo>
                    <a:pt x="821182" y="1040256"/>
                  </a:lnTo>
                  <a:lnTo>
                    <a:pt x="900811" y="1075054"/>
                  </a:lnTo>
                  <a:lnTo>
                    <a:pt x="891051" y="1033652"/>
                  </a:lnTo>
                  <a:lnTo>
                    <a:pt x="849376" y="1033652"/>
                  </a:lnTo>
                  <a:lnTo>
                    <a:pt x="841051" y="1023684"/>
                  </a:lnTo>
                  <a:close/>
                </a:path>
                <a:path w="901064" h="1075054">
                  <a:moveTo>
                    <a:pt x="860992" y="1007052"/>
                  </a:moveTo>
                  <a:lnTo>
                    <a:pt x="841051" y="1023684"/>
                  </a:lnTo>
                  <a:lnTo>
                    <a:pt x="849376" y="1033652"/>
                  </a:lnTo>
                  <a:lnTo>
                    <a:pt x="869315" y="1017015"/>
                  </a:lnTo>
                  <a:lnTo>
                    <a:pt x="860992" y="1007052"/>
                  </a:lnTo>
                  <a:close/>
                </a:path>
                <a:path w="901064" h="1075054">
                  <a:moveTo>
                    <a:pt x="880872" y="990472"/>
                  </a:moveTo>
                  <a:lnTo>
                    <a:pt x="860992" y="1007052"/>
                  </a:lnTo>
                  <a:lnTo>
                    <a:pt x="869315" y="1017015"/>
                  </a:lnTo>
                  <a:lnTo>
                    <a:pt x="849376" y="1033652"/>
                  </a:lnTo>
                  <a:lnTo>
                    <a:pt x="891051" y="1033652"/>
                  </a:lnTo>
                  <a:lnTo>
                    <a:pt x="880872" y="990472"/>
                  </a:lnTo>
                  <a:close/>
                </a:path>
                <a:path w="901064" h="1075054">
                  <a:moveTo>
                    <a:pt x="19812" y="0"/>
                  </a:moveTo>
                  <a:lnTo>
                    <a:pt x="0" y="16509"/>
                  </a:lnTo>
                  <a:lnTo>
                    <a:pt x="841051" y="1023684"/>
                  </a:lnTo>
                  <a:lnTo>
                    <a:pt x="860992" y="1007052"/>
                  </a:lnTo>
                  <a:lnTo>
                    <a:pt x="1981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91411" y="2697479"/>
            <a:ext cx="6844665" cy="548640"/>
            <a:chOff x="1391411" y="2697479"/>
            <a:chExt cx="6844665" cy="548640"/>
          </a:xfrm>
        </p:grpSpPr>
        <p:sp>
          <p:nvSpPr>
            <p:cNvPr id="3" name="object 3"/>
            <p:cNvSpPr/>
            <p:nvPr/>
          </p:nvSpPr>
          <p:spPr>
            <a:xfrm>
              <a:off x="1404365" y="2710433"/>
              <a:ext cx="6818630" cy="523240"/>
            </a:xfrm>
            <a:custGeom>
              <a:avLst/>
              <a:gdLst/>
              <a:ahLst/>
              <a:cxnLst/>
              <a:rect l="l" t="t" r="r" b="b"/>
              <a:pathLst>
                <a:path w="6818630" h="523239">
                  <a:moveTo>
                    <a:pt x="0" y="522732"/>
                  </a:moveTo>
                  <a:lnTo>
                    <a:pt x="6818376" y="522732"/>
                  </a:lnTo>
                  <a:lnTo>
                    <a:pt x="6818376" y="0"/>
                  </a:lnTo>
                  <a:lnTo>
                    <a:pt x="0" y="0"/>
                  </a:lnTo>
                  <a:lnTo>
                    <a:pt x="0" y="522732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87423" y="2846781"/>
              <a:ext cx="6578346" cy="279704"/>
            </a:xfrm>
            <a:prstGeom prst="rect">
              <a:avLst/>
            </a:prstGeom>
          </p:spPr>
        </p:pic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15155" y="0"/>
            <a:ext cx="5228843" cy="685799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08965" y="37338"/>
            <a:ext cx="3697604" cy="368935"/>
          </a:xfrm>
          <a:prstGeom prst="rect">
            <a:avLst/>
          </a:prstGeom>
          <a:ln w="25907">
            <a:solidFill>
              <a:srgbClr val="9BBA58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290"/>
              </a:spcBef>
            </a:pPr>
            <a:r>
              <a:rPr sz="1800" b="1" spc="-5" dirty="0">
                <a:latin typeface="Times New Roman"/>
                <a:cs typeface="Times New Roman"/>
              </a:rPr>
              <a:t>Deep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fascia of</a:t>
            </a:r>
            <a:r>
              <a:rPr sz="1800" b="1" spc="-5" dirty="0">
                <a:latin typeface="Times New Roman"/>
                <a:cs typeface="Times New Roman"/>
              </a:rPr>
              <a:t> the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thigh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(fascia </a:t>
            </a:r>
            <a:r>
              <a:rPr sz="1800" b="1" spc="-5" dirty="0">
                <a:latin typeface="Times New Roman"/>
                <a:cs typeface="Times New Roman"/>
              </a:rPr>
              <a:t>lata)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102" y="621030"/>
            <a:ext cx="3807460" cy="2216150"/>
          </a:xfrm>
          <a:prstGeom prst="rect">
            <a:avLst/>
          </a:prstGeom>
          <a:ln w="25907">
            <a:solidFill>
              <a:srgbClr val="4F81BC"/>
            </a:solidFill>
          </a:ln>
        </p:spPr>
        <p:txBody>
          <a:bodyPr vert="horz" wrap="square" lIns="0" tIns="126364" rIns="0" bIns="0" rtlCol="0">
            <a:spAutoFit/>
          </a:bodyPr>
          <a:lstStyle/>
          <a:p>
            <a:pPr marL="554355" indent="-205104">
              <a:lnSpc>
                <a:spcPct val="100000"/>
              </a:lnSpc>
              <a:spcBef>
                <a:spcPts val="994"/>
              </a:spcBef>
              <a:buSzPct val="94444"/>
              <a:buFont typeface="Wingdings"/>
              <a:buChar char=""/>
              <a:tabLst>
                <a:tab pos="554990" algn="l"/>
              </a:tabLst>
            </a:pP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Fascia</a:t>
            </a:r>
            <a:r>
              <a:rPr sz="18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lata</a:t>
            </a:r>
            <a:r>
              <a:rPr sz="18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is</a:t>
            </a:r>
            <a:r>
              <a:rPr sz="18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connected</a:t>
            </a:r>
            <a:r>
              <a:rPr sz="18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to</a:t>
            </a:r>
            <a:r>
              <a:rPr sz="1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the</a:t>
            </a:r>
            <a:endParaRPr sz="1800">
              <a:latin typeface="Times New Roman"/>
              <a:cs typeface="Times New Roman"/>
            </a:endParaRPr>
          </a:p>
          <a:p>
            <a:pPr marL="1165860">
              <a:lnSpc>
                <a:spcPct val="100000"/>
              </a:lnSpc>
              <a:spcBef>
                <a:spcPts val="1080"/>
              </a:spcBef>
            </a:pPr>
            <a:r>
              <a:rPr sz="1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linea</a:t>
            </a:r>
            <a:r>
              <a:rPr sz="18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aspera</a:t>
            </a:r>
            <a:r>
              <a:rPr sz="18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by</a:t>
            </a:r>
            <a:endParaRPr sz="1800">
              <a:latin typeface="Times New Roman"/>
              <a:cs typeface="Times New Roman"/>
            </a:endParaRPr>
          </a:p>
          <a:p>
            <a:pPr marL="313690" marR="309880" indent="185420">
              <a:lnSpc>
                <a:spcPct val="104500"/>
              </a:lnSpc>
              <a:spcBef>
                <a:spcPts val="1035"/>
              </a:spcBef>
            </a:pPr>
            <a:r>
              <a:rPr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three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intermuscular septa; </a:t>
            </a:r>
            <a:r>
              <a:rPr sz="20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900" b="1" i="1" spc="-45" dirty="0">
                <a:solidFill>
                  <a:srgbClr val="001F5F"/>
                </a:solidFill>
                <a:latin typeface="Times New Roman"/>
                <a:cs typeface="Times New Roman"/>
              </a:rPr>
              <a:t>1- </a:t>
            </a:r>
            <a:r>
              <a:rPr sz="19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Medial </a:t>
            </a:r>
            <a:r>
              <a:rPr sz="1900" b="1" i="1" spc="-20" dirty="0">
                <a:solidFill>
                  <a:srgbClr val="001F5F"/>
                </a:solidFill>
                <a:latin typeface="Times New Roman"/>
                <a:cs typeface="Times New Roman"/>
              </a:rPr>
              <a:t>intermuscular </a:t>
            </a:r>
            <a:r>
              <a:rPr sz="19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septum </a:t>
            </a:r>
            <a:r>
              <a:rPr sz="1900" b="1" i="1" spc="-459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900" b="1" i="1" spc="-45" dirty="0">
                <a:solidFill>
                  <a:srgbClr val="001F5F"/>
                </a:solidFill>
                <a:latin typeface="Times New Roman"/>
                <a:cs typeface="Times New Roman"/>
              </a:rPr>
              <a:t>2-</a:t>
            </a:r>
            <a:r>
              <a:rPr sz="1900" b="1" i="1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900" b="1" i="1" dirty="0">
                <a:solidFill>
                  <a:srgbClr val="001F5F"/>
                </a:solidFill>
                <a:latin typeface="Times New Roman"/>
                <a:cs typeface="Times New Roman"/>
              </a:rPr>
              <a:t>Lateral</a:t>
            </a:r>
            <a:r>
              <a:rPr sz="1900" b="1" i="1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9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intermuscular</a:t>
            </a:r>
            <a:r>
              <a:rPr sz="1900" b="1" i="1" spc="-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9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septum</a:t>
            </a:r>
            <a:endParaRPr sz="1900">
              <a:latin typeface="Times New Roman"/>
              <a:cs typeface="Times New Roman"/>
            </a:endParaRPr>
          </a:p>
          <a:p>
            <a:pPr marL="226695">
              <a:lnSpc>
                <a:spcPts val="2160"/>
              </a:lnSpc>
            </a:pPr>
            <a:r>
              <a:rPr sz="1900" b="1" i="1" spc="-45" dirty="0">
                <a:solidFill>
                  <a:srgbClr val="001F5F"/>
                </a:solidFill>
                <a:latin typeface="Times New Roman"/>
                <a:cs typeface="Times New Roman"/>
              </a:rPr>
              <a:t>3- </a:t>
            </a:r>
            <a:r>
              <a:rPr sz="19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Posterior</a:t>
            </a:r>
            <a:r>
              <a:rPr sz="1900" b="1" i="1" spc="-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9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intermuscular</a:t>
            </a:r>
            <a:r>
              <a:rPr sz="1900" b="1" i="1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9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septum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8965" y="3573017"/>
            <a:ext cx="3286125" cy="1755775"/>
          </a:xfrm>
          <a:prstGeom prst="rect">
            <a:avLst/>
          </a:prstGeom>
          <a:ln w="25907">
            <a:solidFill>
              <a:srgbClr val="4F81BC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151130" marR="148590" algn="ctr">
              <a:lnSpc>
                <a:spcPct val="100000"/>
              </a:lnSpc>
              <a:spcBef>
                <a:spcPts val="305"/>
              </a:spcBef>
            </a:pPr>
            <a:r>
              <a:rPr sz="1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Thus</a:t>
            </a:r>
            <a:r>
              <a:rPr sz="18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the deep</a:t>
            </a:r>
            <a:r>
              <a:rPr sz="18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fascia</a:t>
            </a:r>
            <a:r>
              <a:rPr sz="1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and</a:t>
            </a:r>
            <a:r>
              <a:rPr sz="18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septa </a:t>
            </a:r>
            <a:r>
              <a:rPr sz="1800" b="1" spc="-43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divide the thigh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into </a:t>
            </a:r>
            <a:r>
              <a:rPr sz="1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three </a:t>
            </a:r>
            <a:r>
              <a:rPr sz="1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compartment;</a:t>
            </a:r>
            <a:endParaRPr sz="1800">
              <a:latin typeface="Times New Roman"/>
              <a:cs typeface="Times New Roman"/>
            </a:endParaRPr>
          </a:p>
          <a:p>
            <a:pPr marL="1190625" marR="1182370" indent="-4445" algn="ctr">
              <a:lnSpc>
                <a:spcPct val="100000"/>
              </a:lnSpc>
            </a:pPr>
            <a:r>
              <a:rPr sz="18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Anterior </a:t>
            </a:r>
            <a:r>
              <a:rPr sz="1800" b="1" spc="-43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u="heavy" spc="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P</a:t>
            </a:r>
            <a:r>
              <a:rPr sz="1800" b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ost</a:t>
            </a:r>
            <a:r>
              <a:rPr sz="1800" b="1" u="heavy" spc="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er</a:t>
            </a:r>
            <a:r>
              <a:rPr sz="1800" b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ior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Medial.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28943" y="1078484"/>
            <a:ext cx="8763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Anterior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177278" y="4895850"/>
            <a:ext cx="92836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Poster</a:t>
            </a:r>
            <a:r>
              <a:rPr sz="1800" b="1" u="heavy" spc="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i</a:t>
            </a:r>
            <a:r>
              <a:rPr sz="18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or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51628" y="3535807"/>
            <a:ext cx="7124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M</a:t>
            </a:r>
            <a:r>
              <a:rPr sz="1800" b="1" u="heavy" spc="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e</a:t>
            </a:r>
            <a:r>
              <a:rPr sz="1800" b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dial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8632" y="1046982"/>
            <a:ext cx="6682740" cy="3202305"/>
          </a:xfrm>
          <a:custGeom>
            <a:avLst/>
            <a:gdLst/>
            <a:ahLst/>
            <a:cxnLst/>
            <a:rect l="l" t="t" r="r" b="b"/>
            <a:pathLst>
              <a:path w="6682740" h="3202304">
                <a:moveTo>
                  <a:pt x="0" y="3201924"/>
                </a:moveTo>
                <a:lnTo>
                  <a:pt x="6682740" y="3201924"/>
                </a:lnTo>
                <a:lnTo>
                  <a:pt x="6682740" y="0"/>
                </a:lnTo>
                <a:lnTo>
                  <a:pt x="0" y="0"/>
                </a:lnTo>
                <a:lnTo>
                  <a:pt x="0" y="3201924"/>
                </a:lnTo>
                <a:close/>
              </a:path>
            </a:pathLst>
          </a:custGeom>
          <a:ln w="25908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12947" y="1070486"/>
            <a:ext cx="644842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Contents</a:t>
            </a:r>
            <a:r>
              <a:rPr sz="2400" b="1" u="heavy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of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</a:t>
            </a:r>
            <a:r>
              <a:rPr sz="2400" b="1" u="heavy" spc="-1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Anterior</a:t>
            </a:r>
            <a:r>
              <a:rPr sz="2400" b="1" u="heavy" spc="-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Fascial</a:t>
            </a:r>
            <a:r>
              <a:rPr sz="2400" b="1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Compartment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of</a:t>
            </a:r>
            <a:endParaRPr sz="2400">
              <a:latin typeface="Times New Roman"/>
              <a:cs typeface="Times New Roman"/>
            </a:endParaRPr>
          </a:p>
          <a:p>
            <a:pPr marR="1270" algn="ctr">
              <a:lnSpc>
                <a:spcPct val="100000"/>
              </a:lnSpc>
              <a:spcBef>
                <a:spcPts val="5"/>
              </a:spcBef>
            </a:pP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</a:t>
            </a:r>
            <a:r>
              <a:rPr sz="2400" b="1" u="heavy" spc="-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Thigh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49604" y="2087508"/>
            <a:ext cx="6337300" cy="77724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917700" marR="5080" indent="-1905635">
              <a:lnSpc>
                <a:spcPts val="2880"/>
              </a:lnSpc>
              <a:spcBef>
                <a:spcPts val="325"/>
              </a:spcBef>
            </a:pPr>
            <a:r>
              <a:rPr sz="2000" i="0" spc="-5" dirty="0">
                <a:latin typeface="Times New Roman"/>
                <a:cs typeface="Times New Roman"/>
              </a:rPr>
              <a:t>1-Muscles:</a:t>
            </a:r>
            <a:r>
              <a:rPr sz="2000" i="0" spc="-40" dirty="0"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17375E"/>
                </a:solidFill>
              </a:rPr>
              <a:t>Sartorius,</a:t>
            </a:r>
            <a:r>
              <a:rPr spc="-30" dirty="0">
                <a:solidFill>
                  <a:srgbClr val="17375E"/>
                </a:solidFill>
              </a:rPr>
              <a:t> </a:t>
            </a:r>
            <a:r>
              <a:rPr spc="-40" dirty="0">
                <a:solidFill>
                  <a:srgbClr val="17375E"/>
                </a:solidFill>
              </a:rPr>
              <a:t>iliacus,</a:t>
            </a:r>
            <a:r>
              <a:rPr spc="-45" dirty="0">
                <a:solidFill>
                  <a:srgbClr val="17375E"/>
                </a:solidFill>
              </a:rPr>
              <a:t> </a:t>
            </a:r>
            <a:r>
              <a:rPr spc="-20" dirty="0">
                <a:solidFill>
                  <a:srgbClr val="17375E"/>
                </a:solidFill>
              </a:rPr>
              <a:t>psoas,</a:t>
            </a:r>
            <a:r>
              <a:rPr spc="-10" dirty="0">
                <a:solidFill>
                  <a:srgbClr val="17375E"/>
                </a:solidFill>
              </a:rPr>
              <a:t> </a:t>
            </a:r>
            <a:r>
              <a:rPr spc="-15" dirty="0">
                <a:solidFill>
                  <a:srgbClr val="17375E"/>
                </a:solidFill>
              </a:rPr>
              <a:t>pectineus,</a:t>
            </a:r>
            <a:r>
              <a:rPr spc="-25" dirty="0">
                <a:solidFill>
                  <a:srgbClr val="17375E"/>
                </a:solidFill>
              </a:rPr>
              <a:t> </a:t>
            </a:r>
            <a:r>
              <a:rPr spc="-10" dirty="0">
                <a:solidFill>
                  <a:srgbClr val="17375E"/>
                </a:solidFill>
              </a:rPr>
              <a:t>and </a:t>
            </a:r>
            <a:r>
              <a:rPr spc="-610" dirty="0">
                <a:solidFill>
                  <a:srgbClr val="17375E"/>
                </a:solidFill>
              </a:rPr>
              <a:t> </a:t>
            </a:r>
            <a:r>
              <a:rPr spc="5" dirty="0">
                <a:solidFill>
                  <a:srgbClr val="17375E"/>
                </a:solidFill>
              </a:rPr>
              <a:t>quadriceps</a:t>
            </a:r>
            <a:r>
              <a:rPr spc="-30" dirty="0">
                <a:solidFill>
                  <a:srgbClr val="17375E"/>
                </a:solidFill>
              </a:rPr>
              <a:t> </a:t>
            </a:r>
            <a:r>
              <a:rPr spc="-5" dirty="0">
                <a:solidFill>
                  <a:srgbClr val="17375E"/>
                </a:solidFill>
              </a:rPr>
              <a:t>femoris</a:t>
            </a:r>
            <a:endParaRPr sz="2000" dirty="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752600" y="4495800"/>
            <a:ext cx="5131435" cy="1591945"/>
            <a:chOff x="1812035" y="3845052"/>
            <a:chExt cx="5131435" cy="1591945"/>
          </a:xfrm>
        </p:grpSpPr>
        <p:sp>
          <p:nvSpPr>
            <p:cNvPr id="6" name="object 6"/>
            <p:cNvSpPr/>
            <p:nvPr/>
          </p:nvSpPr>
          <p:spPr>
            <a:xfrm>
              <a:off x="1824989" y="3858006"/>
              <a:ext cx="5105400" cy="1478280"/>
            </a:xfrm>
            <a:custGeom>
              <a:avLst/>
              <a:gdLst/>
              <a:ahLst/>
              <a:cxnLst/>
              <a:rect l="l" t="t" r="r" b="b"/>
              <a:pathLst>
                <a:path w="5105400" h="1478279">
                  <a:moveTo>
                    <a:pt x="0" y="1478280"/>
                  </a:moveTo>
                  <a:lnTo>
                    <a:pt x="5105400" y="1478280"/>
                  </a:lnTo>
                  <a:lnTo>
                    <a:pt x="5105400" y="0"/>
                  </a:lnTo>
                  <a:lnTo>
                    <a:pt x="0" y="0"/>
                  </a:lnTo>
                  <a:lnTo>
                    <a:pt x="0" y="1478280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72483" y="4376940"/>
              <a:ext cx="1940814" cy="51128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58339" y="4925580"/>
              <a:ext cx="2269998" cy="511289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913001" y="2980461"/>
            <a:ext cx="4810760" cy="29540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628650" indent="-213995">
              <a:lnSpc>
                <a:spcPct val="100000"/>
              </a:lnSpc>
              <a:spcBef>
                <a:spcPts val="130"/>
              </a:spcBef>
              <a:buSzPct val="95000"/>
              <a:buAutoNum type="arabicPlain" startAt="2"/>
              <a:tabLst>
                <a:tab pos="629285" algn="l"/>
              </a:tabLst>
            </a:pPr>
            <a:r>
              <a:rPr sz="2000" b="1" dirty="0">
                <a:latin typeface="Times New Roman"/>
                <a:cs typeface="Times New Roman"/>
              </a:rPr>
              <a:t>Blood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supply: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500" b="1" i="1" spc="-35" dirty="0">
                <a:solidFill>
                  <a:srgbClr val="FF0000"/>
                </a:solidFill>
                <a:latin typeface="Times New Roman"/>
                <a:cs typeface="Times New Roman"/>
              </a:rPr>
              <a:t>Femoral</a:t>
            </a:r>
            <a:r>
              <a:rPr sz="2500" b="1" i="1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500" b="1" i="1" spc="45" dirty="0">
                <a:solidFill>
                  <a:srgbClr val="FF0000"/>
                </a:solidFill>
                <a:latin typeface="Times New Roman"/>
                <a:cs typeface="Times New Roman"/>
              </a:rPr>
              <a:t>artery</a:t>
            </a:r>
            <a:endParaRPr sz="2500" dirty="0">
              <a:latin typeface="Times New Roman"/>
              <a:cs typeface="Times New Roman"/>
            </a:endParaRPr>
          </a:p>
          <a:p>
            <a:pPr marL="664210" indent="-214629">
              <a:lnSpc>
                <a:spcPct val="100000"/>
              </a:lnSpc>
              <a:spcBef>
                <a:spcPts val="2280"/>
              </a:spcBef>
              <a:buSzPct val="95000"/>
              <a:buAutoNum type="arabicPlain" startAt="2"/>
              <a:tabLst>
                <a:tab pos="664845" algn="l"/>
              </a:tabLst>
            </a:pPr>
            <a:r>
              <a:rPr sz="2000" b="1" dirty="0">
                <a:latin typeface="Times New Roman"/>
                <a:cs typeface="Times New Roman"/>
              </a:rPr>
              <a:t>Nerve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supply</a:t>
            </a:r>
            <a:r>
              <a:rPr sz="2000" b="1" dirty="0">
                <a:solidFill>
                  <a:srgbClr val="FFFF00"/>
                </a:solidFill>
                <a:latin typeface="Times New Roman"/>
                <a:cs typeface="Times New Roman"/>
              </a:rPr>
              <a:t>:</a:t>
            </a:r>
            <a:r>
              <a:rPr sz="2000" b="1" spc="-3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500" b="1" i="1" spc="-35" dirty="0">
                <a:solidFill>
                  <a:srgbClr val="6F2F9F"/>
                </a:solidFill>
                <a:latin typeface="Times New Roman"/>
                <a:cs typeface="Times New Roman"/>
              </a:rPr>
              <a:t>Femoral</a:t>
            </a:r>
            <a:r>
              <a:rPr sz="2500" b="1" i="1" spc="-5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500" b="1" i="1" spc="5" dirty="0">
                <a:solidFill>
                  <a:srgbClr val="6F2F9F"/>
                </a:solidFill>
                <a:latin typeface="Times New Roman"/>
                <a:cs typeface="Times New Roman"/>
              </a:rPr>
              <a:t>nerve</a:t>
            </a:r>
            <a:endParaRPr sz="2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400" dirty="0">
              <a:latin typeface="Times New Roman"/>
              <a:cs typeface="Times New Roman"/>
            </a:endParaRPr>
          </a:p>
          <a:p>
            <a:pPr marL="12700" marR="5080" algn="ctr">
              <a:lnSpc>
                <a:spcPct val="94800"/>
              </a:lnSpc>
              <a:tabLst>
                <a:tab pos="2787015" algn="l"/>
                <a:tab pos="3679825" algn="l"/>
              </a:tabLst>
            </a:pPr>
            <a:r>
              <a:rPr sz="1900" b="1" i="1" spc="-30" dirty="0">
                <a:solidFill>
                  <a:srgbClr val="49452A"/>
                </a:solidFill>
                <a:latin typeface="Times New Roman"/>
                <a:cs typeface="Times New Roman"/>
              </a:rPr>
              <a:t>Note: </a:t>
            </a:r>
            <a:r>
              <a:rPr sz="1900" b="1" i="1" spc="5" dirty="0">
                <a:solidFill>
                  <a:srgbClr val="49452A"/>
                </a:solidFill>
                <a:latin typeface="Times New Roman"/>
                <a:cs typeface="Times New Roman"/>
              </a:rPr>
              <a:t>that </a:t>
            </a:r>
            <a:r>
              <a:rPr sz="1900" b="1" i="1" spc="-15" dirty="0">
                <a:solidFill>
                  <a:srgbClr val="49452A"/>
                </a:solidFill>
                <a:latin typeface="Times New Roman"/>
                <a:cs typeface="Times New Roman"/>
              </a:rPr>
              <a:t>not </a:t>
            </a:r>
            <a:r>
              <a:rPr sz="1900" b="1" i="1" spc="-35" dirty="0">
                <a:solidFill>
                  <a:srgbClr val="49452A"/>
                </a:solidFill>
                <a:latin typeface="Times New Roman"/>
                <a:cs typeface="Times New Roman"/>
              </a:rPr>
              <a:t>all </a:t>
            </a:r>
            <a:r>
              <a:rPr sz="1900" b="1" i="1" spc="-15" dirty="0">
                <a:solidFill>
                  <a:srgbClr val="49452A"/>
                </a:solidFill>
                <a:latin typeface="Times New Roman"/>
                <a:cs typeface="Times New Roman"/>
              </a:rPr>
              <a:t>the </a:t>
            </a:r>
            <a:r>
              <a:rPr sz="1900" b="1" i="1" spc="-20" dirty="0">
                <a:solidFill>
                  <a:srgbClr val="49452A"/>
                </a:solidFill>
                <a:latin typeface="Times New Roman"/>
                <a:cs typeface="Times New Roman"/>
              </a:rPr>
              <a:t>contents </a:t>
            </a:r>
            <a:r>
              <a:rPr sz="1900" b="1" i="1" spc="-45" dirty="0">
                <a:solidFill>
                  <a:srgbClr val="49452A"/>
                </a:solidFill>
                <a:latin typeface="Times New Roman"/>
                <a:cs typeface="Times New Roman"/>
              </a:rPr>
              <a:t>of </a:t>
            </a:r>
            <a:r>
              <a:rPr sz="1900" b="1" i="1" spc="-10" dirty="0">
                <a:solidFill>
                  <a:srgbClr val="49452A"/>
                </a:solidFill>
                <a:latin typeface="Times New Roman"/>
                <a:cs typeface="Times New Roman"/>
              </a:rPr>
              <a:t>the anterior </a:t>
            </a:r>
            <a:r>
              <a:rPr sz="1900" b="1" i="1" spc="-5" dirty="0">
                <a:solidFill>
                  <a:srgbClr val="49452A"/>
                </a:solidFill>
                <a:latin typeface="Times New Roman"/>
                <a:cs typeface="Times New Roman"/>
              </a:rPr>
              <a:t> </a:t>
            </a:r>
            <a:r>
              <a:rPr sz="1900" b="1" i="1" dirty="0">
                <a:solidFill>
                  <a:srgbClr val="49452A"/>
                </a:solidFill>
                <a:latin typeface="Times New Roman"/>
                <a:cs typeface="Times New Roman"/>
              </a:rPr>
              <a:t>compartment </a:t>
            </a:r>
            <a:r>
              <a:rPr sz="1900" b="1" i="1" spc="-25" dirty="0">
                <a:solidFill>
                  <a:srgbClr val="49452A"/>
                </a:solidFill>
                <a:latin typeface="Times New Roman"/>
                <a:cs typeface="Times New Roman"/>
              </a:rPr>
              <a:t>have </a:t>
            </a:r>
            <a:r>
              <a:rPr sz="1900" b="1" i="1" spc="-10" dirty="0">
                <a:solidFill>
                  <a:srgbClr val="49452A"/>
                </a:solidFill>
                <a:latin typeface="Times New Roman"/>
                <a:cs typeface="Times New Roman"/>
              </a:rPr>
              <a:t>the </a:t>
            </a:r>
            <a:r>
              <a:rPr sz="1900" b="1" i="1" spc="-35" dirty="0">
                <a:solidFill>
                  <a:srgbClr val="49452A"/>
                </a:solidFill>
                <a:latin typeface="Times New Roman"/>
                <a:cs typeface="Times New Roman"/>
              </a:rPr>
              <a:t>Same function. </a:t>
            </a:r>
            <a:r>
              <a:rPr sz="1900" b="1" i="1" spc="-55" dirty="0">
                <a:solidFill>
                  <a:srgbClr val="49452A"/>
                </a:solidFill>
                <a:latin typeface="Times New Roman"/>
                <a:cs typeface="Times New Roman"/>
              </a:rPr>
              <a:t>For </a:t>
            </a:r>
            <a:r>
              <a:rPr sz="1900" b="1" i="1" spc="-50" dirty="0">
                <a:solidFill>
                  <a:srgbClr val="49452A"/>
                </a:solidFill>
                <a:latin typeface="Times New Roman"/>
                <a:cs typeface="Times New Roman"/>
              </a:rPr>
              <a:t> </a:t>
            </a:r>
            <a:r>
              <a:rPr sz="1900" b="1" i="1" spc="-25" dirty="0">
                <a:solidFill>
                  <a:srgbClr val="49452A"/>
                </a:solidFill>
                <a:latin typeface="Times New Roman"/>
                <a:cs typeface="Times New Roman"/>
              </a:rPr>
              <a:t>example</a:t>
            </a:r>
            <a:r>
              <a:rPr sz="1900" b="1" i="1" spc="-20" dirty="0">
                <a:solidFill>
                  <a:srgbClr val="49452A"/>
                </a:solidFill>
                <a:latin typeface="Times New Roman"/>
                <a:cs typeface="Times New Roman"/>
              </a:rPr>
              <a:t> </a:t>
            </a:r>
            <a:r>
              <a:rPr sz="1900" b="1" i="1" spc="-30" dirty="0">
                <a:solidFill>
                  <a:srgbClr val="49452A"/>
                </a:solidFill>
                <a:latin typeface="Times New Roman"/>
                <a:cs typeface="Times New Roman"/>
              </a:rPr>
              <a:t>psoas </a:t>
            </a:r>
            <a:r>
              <a:rPr sz="1900" b="1" i="1" spc="-35" dirty="0">
                <a:solidFill>
                  <a:srgbClr val="49452A"/>
                </a:solidFill>
                <a:latin typeface="Times New Roman"/>
                <a:cs typeface="Times New Roman"/>
              </a:rPr>
              <a:t>is</a:t>
            </a:r>
            <a:r>
              <a:rPr sz="1900" b="1" i="1" spc="-20" dirty="0">
                <a:solidFill>
                  <a:srgbClr val="49452A"/>
                </a:solidFill>
                <a:latin typeface="Times New Roman"/>
                <a:cs typeface="Times New Roman"/>
              </a:rPr>
              <a:t> </a:t>
            </a:r>
            <a:r>
              <a:rPr sz="1900" b="1" i="1" spc="-10" dirty="0">
                <a:solidFill>
                  <a:srgbClr val="49452A"/>
                </a:solidFill>
                <a:latin typeface="Times New Roman"/>
                <a:cs typeface="Times New Roman"/>
              </a:rPr>
              <a:t>the</a:t>
            </a:r>
            <a:r>
              <a:rPr sz="1900" b="1" i="1" spc="-15" dirty="0">
                <a:solidFill>
                  <a:srgbClr val="49452A"/>
                </a:solidFill>
                <a:latin typeface="Times New Roman"/>
                <a:cs typeface="Times New Roman"/>
              </a:rPr>
              <a:t> </a:t>
            </a:r>
            <a:r>
              <a:rPr sz="1900" b="1" i="1" spc="20" dirty="0">
                <a:solidFill>
                  <a:srgbClr val="49452A"/>
                </a:solidFill>
                <a:latin typeface="Times New Roman"/>
                <a:cs typeface="Times New Roman"/>
              </a:rPr>
              <a:t>m</a:t>
            </a:r>
            <a:r>
              <a:rPr sz="1900" b="1" i="1" spc="-175" dirty="0">
                <a:solidFill>
                  <a:srgbClr val="49452A"/>
                </a:solidFill>
                <a:latin typeface="Times New Roman"/>
                <a:cs typeface="Times New Roman"/>
              </a:rPr>
              <a:t> </a:t>
            </a:r>
            <a:r>
              <a:rPr sz="1900" b="1" i="1" spc="-50" dirty="0">
                <a:solidFill>
                  <a:srgbClr val="49452A"/>
                </a:solidFill>
                <a:latin typeface="Times New Roman"/>
                <a:cs typeface="Times New Roman"/>
              </a:rPr>
              <a:t>a</a:t>
            </a:r>
            <a:r>
              <a:rPr sz="1900" b="1" i="1" spc="-175" dirty="0">
                <a:solidFill>
                  <a:srgbClr val="49452A"/>
                </a:solidFill>
                <a:latin typeface="Times New Roman"/>
                <a:cs typeface="Times New Roman"/>
              </a:rPr>
              <a:t> </a:t>
            </a:r>
            <a:r>
              <a:rPr sz="1900" b="1" i="1" spc="-30" dirty="0">
                <a:solidFill>
                  <a:srgbClr val="49452A"/>
                </a:solidFill>
                <a:latin typeface="Times New Roman"/>
                <a:cs typeface="Times New Roman"/>
              </a:rPr>
              <a:t>i</a:t>
            </a:r>
            <a:r>
              <a:rPr sz="1900" b="1" i="1" spc="-175" dirty="0">
                <a:solidFill>
                  <a:srgbClr val="49452A"/>
                </a:solidFill>
                <a:latin typeface="Times New Roman"/>
                <a:cs typeface="Times New Roman"/>
              </a:rPr>
              <a:t> </a:t>
            </a:r>
            <a:r>
              <a:rPr sz="1900" b="1" i="1" spc="-60" dirty="0">
                <a:solidFill>
                  <a:srgbClr val="49452A"/>
                </a:solidFill>
                <a:latin typeface="Times New Roman"/>
                <a:cs typeface="Times New Roman"/>
              </a:rPr>
              <a:t>n	</a:t>
            </a:r>
            <a:r>
              <a:rPr sz="1900" b="1" i="1" spc="-35" dirty="0">
                <a:solidFill>
                  <a:srgbClr val="49452A"/>
                </a:solidFill>
                <a:latin typeface="Times New Roman"/>
                <a:cs typeface="Times New Roman"/>
              </a:rPr>
              <a:t>f</a:t>
            </a:r>
            <a:r>
              <a:rPr sz="1900" b="1" i="1" spc="-175" dirty="0">
                <a:solidFill>
                  <a:srgbClr val="49452A"/>
                </a:solidFill>
                <a:latin typeface="Times New Roman"/>
                <a:cs typeface="Times New Roman"/>
              </a:rPr>
              <a:t> </a:t>
            </a:r>
            <a:r>
              <a:rPr sz="1900" b="1" i="1" spc="-30" dirty="0">
                <a:solidFill>
                  <a:srgbClr val="49452A"/>
                </a:solidFill>
                <a:latin typeface="Times New Roman"/>
                <a:cs typeface="Times New Roman"/>
              </a:rPr>
              <a:t>l</a:t>
            </a:r>
            <a:r>
              <a:rPr sz="1900" b="1" i="1" spc="-175" dirty="0">
                <a:solidFill>
                  <a:srgbClr val="49452A"/>
                </a:solidFill>
                <a:latin typeface="Times New Roman"/>
                <a:cs typeface="Times New Roman"/>
              </a:rPr>
              <a:t> </a:t>
            </a:r>
            <a:r>
              <a:rPr sz="1900" b="1" i="1" spc="-45" dirty="0">
                <a:solidFill>
                  <a:srgbClr val="49452A"/>
                </a:solidFill>
                <a:latin typeface="Times New Roman"/>
                <a:cs typeface="Times New Roman"/>
              </a:rPr>
              <a:t>e</a:t>
            </a:r>
            <a:r>
              <a:rPr sz="1900" b="1" i="1" spc="-175" dirty="0">
                <a:solidFill>
                  <a:srgbClr val="49452A"/>
                </a:solidFill>
                <a:latin typeface="Times New Roman"/>
                <a:cs typeface="Times New Roman"/>
              </a:rPr>
              <a:t> </a:t>
            </a:r>
            <a:r>
              <a:rPr sz="1900" b="1" i="1" spc="-50" dirty="0">
                <a:solidFill>
                  <a:srgbClr val="49452A"/>
                </a:solidFill>
                <a:latin typeface="Times New Roman"/>
                <a:cs typeface="Times New Roman"/>
              </a:rPr>
              <a:t>x</a:t>
            </a:r>
            <a:r>
              <a:rPr sz="1900" b="1" i="1" spc="-180" dirty="0">
                <a:solidFill>
                  <a:srgbClr val="49452A"/>
                </a:solidFill>
                <a:latin typeface="Times New Roman"/>
                <a:cs typeface="Times New Roman"/>
              </a:rPr>
              <a:t> </a:t>
            </a:r>
            <a:r>
              <a:rPr sz="1900" b="1" i="1" spc="-50" dirty="0">
                <a:solidFill>
                  <a:srgbClr val="49452A"/>
                </a:solidFill>
                <a:latin typeface="Times New Roman"/>
                <a:cs typeface="Times New Roman"/>
              </a:rPr>
              <a:t>o</a:t>
            </a:r>
            <a:r>
              <a:rPr sz="1900" b="1" i="1" spc="-180" dirty="0">
                <a:solidFill>
                  <a:srgbClr val="49452A"/>
                </a:solidFill>
                <a:latin typeface="Times New Roman"/>
                <a:cs typeface="Times New Roman"/>
              </a:rPr>
              <a:t> </a:t>
            </a:r>
            <a:r>
              <a:rPr sz="1900" b="1" i="1" spc="55" dirty="0">
                <a:solidFill>
                  <a:srgbClr val="49452A"/>
                </a:solidFill>
                <a:latin typeface="Times New Roman"/>
                <a:cs typeface="Times New Roman"/>
              </a:rPr>
              <a:t>r	</a:t>
            </a:r>
            <a:r>
              <a:rPr sz="1900" b="1" i="1" spc="-45" dirty="0">
                <a:solidFill>
                  <a:srgbClr val="49452A"/>
                </a:solidFill>
                <a:latin typeface="Times New Roman"/>
                <a:cs typeface="Times New Roman"/>
              </a:rPr>
              <a:t>of</a:t>
            </a:r>
            <a:r>
              <a:rPr sz="1900" b="1" i="1" spc="-60" dirty="0">
                <a:solidFill>
                  <a:srgbClr val="49452A"/>
                </a:solidFill>
                <a:latin typeface="Times New Roman"/>
                <a:cs typeface="Times New Roman"/>
              </a:rPr>
              <a:t> </a:t>
            </a:r>
            <a:r>
              <a:rPr sz="1900" b="1" i="1" spc="-15" dirty="0">
                <a:solidFill>
                  <a:srgbClr val="49452A"/>
                </a:solidFill>
                <a:latin typeface="Times New Roman"/>
                <a:cs typeface="Times New Roman"/>
              </a:rPr>
              <a:t>the</a:t>
            </a:r>
            <a:r>
              <a:rPr sz="1900" b="1" i="1" spc="-60" dirty="0">
                <a:solidFill>
                  <a:srgbClr val="49452A"/>
                </a:solidFill>
                <a:latin typeface="Times New Roman"/>
                <a:cs typeface="Times New Roman"/>
              </a:rPr>
              <a:t> </a:t>
            </a:r>
            <a:r>
              <a:rPr sz="1900" b="1" i="1" spc="-25" dirty="0">
                <a:solidFill>
                  <a:srgbClr val="49452A"/>
                </a:solidFill>
                <a:latin typeface="Times New Roman"/>
                <a:cs typeface="Times New Roman"/>
              </a:rPr>
              <a:t>thigh </a:t>
            </a:r>
            <a:r>
              <a:rPr sz="1900" b="1" i="1" spc="-459" dirty="0">
                <a:solidFill>
                  <a:srgbClr val="49452A"/>
                </a:solidFill>
                <a:latin typeface="Times New Roman"/>
                <a:cs typeface="Times New Roman"/>
              </a:rPr>
              <a:t> </a:t>
            </a:r>
            <a:r>
              <a:rPr sz="1900" b="1" i="1" spc="10" dirty="0">
                <a:solidFill>
                  <a:srgbClr val="49452A"/>
                </a:solidFill>
                <a:latin typeface="Times New Roman"/>
                <a:cs typeface="Times New Roman"/>
              </a:rPr>
              <a:t>at</a:t>
            </a:r>
            <a:r>
              <a:rPr sz="1900" b="1" i="1" spc="-25" dirty="0">
                <a:solidFill>
                  <a:srgbClr val="49452A"/>
                </a:solidFill>
                <a:latin typeface="Times New Roman"/>
                <a:cs typeface="Times New Roman"/>
              </a:rPr>
              <a:t> </a:t>
            </a:r>
            <a:r>
              <a:rPr sz="1900" b="1" i="1" spc="-15" dirty="0">
                <a:solidFill>
                  <a:srgbClr val="49452A"/>
                </a:solidFill>
                <a:latin typeface="Times New Roman"/>
                <a:cs typeface="Times New Roman"/>
              </a:rPr>
              <a:t>the</a:t>
            </a:r>
            <a:r>
              <a:rPr sz="1900" b="1" i="1" spc="-20" dirty="0">
                <a:solidFill>
                  <a:srgbClr val="49452A"/>
                </a:solidFill>
                <a:latin typeface="Times New Roman"/>
                <a:cs typeface="Times New Roman"/>
              </a:rPr>
              <a:t> </a:t>
            </a:r>
            <a:r>
              <a:rPr sz="1900" b="1" i="1" spc="-15" dirty="0">
                <a:solidFill>
                  <a:srgbClr val="49452A"/>
                </a:solidFill>
                <a:latin typeface="Times New Roman"/>
                <a:cs typeface="Times New Roman"/>
              </a:rPr>
              <a:t>hip</a:t>
            </a:r>
            <a:r>
              <a:rPr sz="1900" b="1" i="1" spc="-25" dirty="0">
                <a:solidFill>
                  <a:srgbClr val="49452A"/>
                </a:solidFill>
                <a:latin typeface="Times New Roman"/>
                <a:cs typeface="Times New Roman"/>
              </a:rPr>
              <a:t> </a:t>
            </a:r>
            <a:r>
              <a:rPr sz="1900" b="1" i="1" dirty="0">
                <a:solidFill>
                  <a:srgbClr val="49452A"/>
                </a:solidFill>
                <a:latin typeface="Times New Roman"/>
                <a:cs typeface="Times New Roman"/>
              </a:rPr>
              <a:t>joint</a:t>
            </a:r>
            <a:r>
              <a:rPr sz="1900" b="1" i="1" spc="-35" dirty="0">
                <a:solidFill>
                  <a:srgbClr val="49452A"/>
                </a:solidFill>
                <a:latin typeface="Times New Roman"/>
                <a:cs typeface="Times New Roman"/>
              </a:rPr>
              <a:t> </a:t>
            </a:r>
            <a:r>
              <a:rPr sz="1900" b="1" i="1" spc="-25" dirty="0">
                <a:solidFill>
                  <a:srgbClr val="49452A"/>
                </a:solidFill>
                <a:latin typeface="Times New Roman"/>
                <a:cs typeface="Times New Roman"/>
              </a:rPr>
              <a:t>while</a:t>
            </a:r>
            <a:r>
              <a:rPr sz="1900" b="1" i="1" spc="-35" dirty="0">
                <a:solidFill>
                  <a:srgbClr val="49452A"/>
                </a:solidFill>
                <a:latin typeface="Times New Roman"/>
                <a:cs typeface="Times New Roman"/>
              </a:rPr>
              <a:t> </a:t>
            </a:r>
            <a:r>
              <a:rPr sz="1900" b="1" i="1" spc="-10" dirty="0">
                <a:solidFill>
                  <a:srgbClr val="49452A"/>
                </a:solidFill>
                <a:latin typeface="Times New Roman"/>
                <a:cs typeface="Times New Roman"/>
              </a:rPr>
              <a:t>quadriceps</a:t>
            </a:r>
            <a:r>
              <a:rPr sz="1900" b="1" i="1" spc="-40" dirty="0">
                <a:solidFill>
                  <a:srgbClr val="49452A"/>
                </a:solidFill>
                <a:latin typeface="Times New Roman"/>
                <a:cs typeface="Times New Roman"/>
              </a:rPr>
              <a:t> </a:t>
            </a:r>
            <a:r>
              <a:rPr sz="1900" b="1" i="1" spc="-20" dirty="0">
                <a:solidFill>
                  <a:srgbClr val="49452A"/>
                </a:solidFill>
                <a:latin typeface="Times New Roman"/>
                <a:cs typeface="Times New Roman"/>
              </a:rPr>
              <a:t>femoris</a:t>
            </a:r>
            <a:r>
              <a:rPr sz="1900" b="1" i="1" spc="-40" dirty="0">
                <a:solidFill>
                  <a:srgbClr val="49452A"/>
                </a:solidFill>
                <a:latin typeface="Times New Roman"/>
                <a:cs typeface="Times New Roman"/>
              </a:rPr>
              <a:t> </a:t>
            </a:r>
            <a:r>
              <a:rPr sz="1900" b="1" i="1" spc="-35" dirty="0">
                <a:solidFill>
                  <a:srgbClr val="49452A"/>
                </a:solidFill>
                <a:latin typeface="Times New Roman"/>
                <a:cs typeface="Times New Roman"/>
              </a:rPr>
              <a:t>is</a:t>
            </a:r>
            <a:r>
              <a:rPr sz="1900" b="1" i="1" spc="-20" dirty="0">
                <a:solidFill>
                  <a:srgbClr val="49452A"/>
                </a:solidFill>
                <a:latin typeface="Times New Roman"/>
                <a:cs typeface="Times New Roman"/>
              </a:rPr>
              <a:t> </a:t>
            </a:r>
            <a:r>
              <a:rPr sz="1900" b="1" i="1" spc="-10" dirty="0">
                <a:solidFill>
                  <a:srgbClr val="49452A"/>
                </a:solidFill>
                <a:latin typeface="Times New Roman"/>
                <a:cs typeface="Times New Roman"/>
              </a:rPr>
              <a:t>the</a:t>
            </a:r>
            <a:endParaRPr sz="1900" dirty="0">
              <a:latin typeface="Times New Roman"/>
              <a:cs typeface="Times New Roman"/>
            </a:endParaRPr>
          </a:p>
          <a:p>
            <a:pPr algn="ctr">
              <a:lnSpc>
                <a:spcPts val="2160"/>
              </a:lnSpc>
              <a:tabLst>
                <a:tab pos="740410" algn="l"/>
                <a:tab pos="1964689" algn="l"/>
              </a:tabLst>
            </a:pPr>
            <a:r>
              <a:rPr sz="1900" b="1" i="1" spc="20" dirty="0">
                <a:solidFill>
                  <a:srgbClr val="49452A"/>
                </a:solidFill>
                <a:latin typeface="Times New Roman"/>
                <a:cs typeface="Times New Roman"/>
              </a:rPr>
              <a:t>m</a:t>
            </a:r>
            <a:r>
              <a:rPr sz="1900" b="1" i="1" spc="-180" dirty="0">
                <a:solidFill>
                  <a:srgbClr val="49452A"/>
                </a:solidFill>
                <a:latin typeface="Times New Roman"/>
                <a:cs typeface="Times New Roman"/>
              </a:rPr>
              <a:t> </a:t>
            </a:r>
            <a:r>
              <a:rPr sz="1900" b="1" i="1" spc="-50" dirty="0">
                <a:solidFill>
                  <a:srgbClr val="49452A"/>
                </a:solidFill>
                <a:latin typeface="Times New Roman"/>
                <a:cs typeface="Times New Roman"/>
              </a:rPr>
              <a:t>a</a:t>
            </a:r>
            <a:r>
              <a:rPr sz="1900" b="1" i="1" spc="-180" dirty="0">
                <a:solidFill>
                  <a:srgbClr val="49452A"/>
                </a:solidFill>
                <a:latin typeface="Times New Roman"/>
                <a:cs typeface="Times New Roman"/>
              </a:rPr>
              <a:t> </a:t>
            </a:r>
            <a:r>
              <a:rPr sz="1900" b="1" i="1" spc="-30" dirty="0">
                <a:solidFill>
                  <a:srgbClr val="49452A"/>
                </a:solidFill>
                <a:latin typeface="Times New Roman"/>
                <a:cs typeface="Times New Roman"/>
              </a:rPr>
              <a:t>i</a:t>
            </a:r>
            <a:r>
              <a:rPr sz="1900" b="1" i="1" spc="-175" dirty="0">
                <a:solidFill>
                  <a:srgbClr val="49452A"/>
                </a:solidFill>
                <a:latin typeface="Times New Roman"/>
                <a:cs typeface="Times New Roman"/>
              </a:rPr>
              <a:t> </a:t>
            </a:r>
            <a:r>
              <a:rPr sz="1900" b="1" i="1" spc="-60" dirty="0">
                <a:solidFill>
                  <a:srgbClr val="49452A"/>
                </a:solidFill>
                <a:latin typeface="Times New Roman"/>
                <a:cs typeface="Times New Roman"/>
              </a:rPr>
              <a:t>n	</a:t>
            </a:r>
            <a:r>
              <a:rPr sz="1900" b="1" i="1" spc="-45" dirty="0">
                <a:solidFill>
                  <a:srgbClr val="49452A"/>
                </a:solidFill>
                <a:latin typeface="Times New Roman"/>
                <a:cs typeface="Times New Roman"/>
              </a:rPr>
              <a:t>e</a:t>
            </a:r>
            <a:r>
              <a:rPr sz="1900" b="1" i="1" spc="-175" dirty="0">
                <a:solidFill>
                  <a:srgbClr val="49452A"/>
                </a:solidFill>
                <a:latin typeface="Times New Roman"/>
                <a:cs typeface="Times New Roman"/>
              </a:rPr>
              <a:t> </a:t>
            </a:r>
            <a:r>
              <a:rPr sz="1900" b="1" i="1" spc="-50" dirty="0">
                <a:solidFill>
                  <a:srgbClr val="49452A"/>
                </a:solidFill>
                <a:latin typeface="Times New Roman"/>
                <a:cs typeface="Times New Roman"/>
              </a:rPr>
              <a:t>x</a:t>
            </a:r>
            <a:r>
              <a:rPr sz="1900" b="1" i="1" spc="-175" dirty="0">
                <a:solidFill>
                  <a:srgbClr val="49452A"/>
                </a:solidFill>
                <a:latin typeface="Times New Roman"/>
                <a:cs typeface="Times New Roman"/>
              </a:rPr>
              <a:t> </a:t>
            </a:r>
            <a:r>
              <a:rPr sz="1900" b="1" i="1" spc="70" dirty="0">
                <a:solidFill>
                  <a:srgbClr val="49452A"/>
                </a:solidFill>
                <a:latin typeface="Times New Roman"/>
                <a:cs typeface="Times New Roman"/>
              </a:rPr>
              <a:t>t</a:t>
            </a:r>
            <a:r>
              <a:rPr sz="1900" b="1" i="1" spc="-180" dirty="0">
                <a:solidFill>
                  <a:srgbClr val="49452A"/>
                </a:solidFill>
                <a:latin typeface="Times New Roman"/>
                <a:cs typeface="Times New Roman"/>
              </a:rPr>
              <a:t> </a:t>
            </a:r>
            <a:r>
              <a:rPr sz="1900" b="1" i="1" spc="-45" dirty="0">
                <a:solidFill>
                  <a:srgbClr val="49452A"/>
                </a:solidFill>
                <a:latin typeface="Times New Roman"/>
                <a:cs typeface="Times New Roman"/>
              </a:rPr>
              <a:t>e</a:t>
            </a:r>
            <a:r>
              <a:rPr sz="1900" b="1" i="1" spc="-175" dirty="0">
                <a:solidFill>
                  <a:srgbClr val="49452A"/>
                </a:solidFill>
                <a:latin typeface="Times New Roman"/>
                <a:cs typeface="Times New Roman"/>
              </a:rPr>
              <a:t> </a:t>
            </a:r>
            <a:r>
              <a:rPr sz="1900" b="1" i="1" spc="-60" dirty="0">
                <a:solidFill>
                  <a:srgbClr val="49452A"/>
                </a:solidFill>
                <a:latin typeface="Times New Roman"/>
                <a:cs typeface="Times New Roman"/>
              </a:rPr>
              <a:t>n</a:t>
            </a:r>
            <a:r>
              <a:rPr sz="1900" b="1" i="1" spc="-185" dirty="0">
                <a:solidFill>
                  <a:srgbClr val="49452A"/>
                </a:solidFill>
                <a:latin typeface="Times New Roman"/>
                <a:cs typeface="Times New Roman"/>
              </a:rPr>
              <a:t> </a:t>
            </a:r>
            <a:r>
              <a:rPr sz="1900" b="1" i="1" spc="-40" dirty="0">
                <a:solidFill>
                  <a:srgbClr val="49452A"/>
                </a:solidFill>
                <a:latin typeface="Times New Roman"/>
                <a:cs typeface="Times New Roman"/>
              </a:rPr>
              <a:t>s</a:t>
            </a:r>
            <a:r>
              <a:rPr sz="1900" b="1" i="1" spc="-180" dirty="0">
                <a:solidFill>
                  <a:srgbClr val="49452A"/>
                </a:solidFill>
                <a:latin typeface="Times New Roman"/>
                <a:cs typeface="Times New Roman"/>
              </a:rPr>
              <a:t> </a:t>
            </a:r>
            <a:r>
              <a:rPr sz="1900" b="1" i="1" spc="-50" dirty="0">
                <a:solidFill>
                  <a:srgbClr val="49452A"/>
                </a:solidFill>
                <a:latin typeface="Times New Roman"/>
                <a:cs typeface="Times New Roman"/>
              </a:rPr>
              <a:t>o</a:t>
            </a:r>
            <a:r>
              <a:rPr sz="1900" b="1" i="1" spc="-180" dirty="0">
                <a:solidFill>
                  <a:srgbClr val="49452A"/>
                </a:solidFill>
                <a:latin typeface="Times New Roman"/>
                <a:cs typeface="Times New Roman"/>
              </a:rPr>
              <a:t> </a:t>
            </a:r>
            <a:r>
              <a:rPr sz="1900" b="1" i="1" spc="55" dirty="0">
                <a:solidFill>
                  <a:srgbClr val="49452A"/>
                </a:solidFill>
                <a:latin typeface="Times New Roman"/>
                <a:cs typeface="Times New Roman"/>
              </a:rPr>
              <a:t>r	</a:t>
            </a:r>
            <a:r>
              <a:rPr sz="1900" b="1" i="1" spc="-45" dirty="0">
                <a:solidFill>
                  <a:srgbClr val="49452A"/>
                </a:solidFill>
                <a:latin typeface="Times New Roman"/>
                <a:cs typeface="Times New Roman"/>
              </a:rPr>
              <a:t>of</a:t>
            </a:r>
            <a:r>
              <a:rPr sz="1900" b="1" i="1" spc="-35" dirty="0">
                <a:solidFill>
                  <a:srgbClr val="49452A"/>
                </a:solidFill>
                <a:latin typeface="Times New Roman"/>
                <a:cs typeface="Times New Roman"/>
              </a:rPr>
              <a:t> </a:t>
            </a:r>
            <a:r>
              <a:rPr sz="1900" b="1" i="1" spc="-15" dirty="0">
                <a:solidFill>
                  <a:srgbClr val="49452A"/>
                </a:solidFill>
                <a:latin typeface="Times New Roman"/>
                <a:cs typeface="Times New Roman"/>
              </a:rPr>
              <a:t>the</a:t>
            </a:r>
            <a:r>
              <a:rPr sz="1900" b="1" i="1" spc="-25" dirty="0">
                <a:solidFill>
                  <a:srgbClr val="49452A"/>
                </a:solidFill>
                <a:latin typeface="Times New Roman"/>
                <a:cs typeface="Times New Roman"/>
              </a:rPr>
              <a:t> </a:t>
            </a:r>
            <a:r>
              <a:rPr sz="1900" b="1" i="1" spc="-40" dirty="0">
                <a:solidFill>
                  <a:srgbClr val="49452A"/>
                </a:solidFill>
                <a:latin typeface="Times New Roman"/>
                <a:cs typeface="Times New Roman"/>
              </a:rPr>
              <a:t>leg</a:t>
            </a:r>
            <a:r>
              <a:rPr sz="1900" b="1" i="1" spc="-45" dirty="0">
                <a:solidFill>
                  <a:srgbClr val="49452A"/>
                </a:solidFill>
                <a:latin typeface="Times New Roman"/>
                <a:cs typeface="Times New Roman"/>
              </a:rPr>
              <a:t> </a:t>
            </a:r>
            <a:r>
              <a:rPr sz="1900" b="1" i="1" spc="10" dirty="0">
                <a:solidFill>
                  <a:srgbClr val="49452A"/>
                </a:solidFill>
                <a:latin typeface="Times New Roman"/>
                <a:cs typeface="Times New Roman"/>
              </a:rPr>
              <a:t>at</a:t>
            </a:r>
            <a:r>
              <a:rPr sz="1900" b="1" i="1" spc="-30" dirty="0">
                <a:solidFill>
                  <a:srgbClr val="49452A"/>
                </a:solidFill>
                <a:latin typeface="Times New Roman"/>
                <a:cs typeface="Times New Roman"/>
              </a:rPr>
              <a:t> </a:t>
            </a:r>
            <a:r>
              <a:rPr sz="1900" b="1" i="1" spc="-15" dirty="0">
                <a:solidFill>
                  <a:srgbClr val="49452A"/>
                </a:solidFill>
                <a:latin typeface="Times New Roman"/>
                <a:cs typeface="Times New Roman"/>
              </a:rPr>
              <a:t>the</a:t>
            </a:r>
            <a:r>
              <a:rPr sz="1900" b="1" i="1" spc="-30" dirty="0">
                <a:solidFill>
                  <a:srgbClr val="49452A"/>
                </a:solidFill>
                <a:latin typeface="Times New Roman"/>
                <a:cs typeface="Times New Roman"/>
              </a:rPr>
              <a:t> knee </a:t>
            </a:r>
            <a:r>
              <a:rPr sz="1900" b="1" i="1" dirty="0">
                <a:solidFill>
                  <a:srgbClr val="49452A"/>
                </a:solidFill>
                <a:latin typeface="Times New Roman"/>
                <a:cs typeface="Times New Roman"/>
              </a:rPr>
              <a:t>joint</a:t>
            </a:r>
            <a:r>
              <a:rPr sz="1800" dirty="0">
                <a:latin typeface="Times New Roman"/>
                <a:cs typeface="Times New Roman"/>
              </a:rPr>
              <a:t>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75282" y="761"/>
            <a:ext cx="2313940" cy="523240"/>
          </a:xfrm>
          <a:prstGeom prst="rect">
            <a:avLst/>
          </a:prstGeom>
          <a:ln w="25907">
            <a:solidFill>
              <a:srgbClr val="4F81BC"/>
            </a:solidFill>
          </a:ln>
        </p:spPr>
        <p:txBody>
          <a:bodyPr vert="horz" wrap="square" lIns="0" tIns="1333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05"/>
              </a:spcBef>
            </a:pPr>
            <a:r>
              <a:rPr sz="2950" spc="-85" dirty="0">
                <a:solidFill>
                  <a:srgbClr val="6F2F9F"/>
                </a:solidFill>
              </a:rPr>
              <a:t>S</a:t>
            </a:r>
            <a:r>
              <a:rPr sz="2950" spc="-140" dirty="0">
                <a:solidFill>
                  <a:srgbClr val="6F2F9F"/>
                </a:solidFill>
              </a:rPr>
              <a:t> </a:t>
            </a:r>
            <a:r>
              <a:rPr sz="2950" spc="-80" dirty="0">
                <a:solidFill>
                  <a:srgbClr val="6F2F9F"/>
                </a:solidFill>
              </a:rPr>
              <a:t>a</a:t>
            </a:r>
            <a:r>
              <a:rPr sz="2950" spc="-140" dirty="0">
                <a:solidFill>
                  <a:srgbClr val="6F2F9F"/>
                </a:solidFill>
              </a:rPr>
              <a:t> </a:t>
            </a:r>
            <a:r>
              <a:rPr sz="2950" spc="90" dirty="0">
                <a:solidFill>
                  <a:srgbClr val="6F2F9F"/>
                </a:solidFill>
              </a:rPr>
              <a:t>r</a:t>
            </a:r>
            <a:r>
              <a:rPr sz="2950" spc="-150" dirty="0">
                <a:solidFill>
                  <a:srgbClr val="6F2F9F"/>
                </a:solidFill>
              </a:rPr>
              <a:t> </a:t>
            </a:r>
            <a:r>
              <a:rPr sz="2950" spc="110" dirty="0">
                <a:solidFill>
                  <a:srgbClr val="6F2F9F"/>
                </a:solidFill>
              </a:rPr>
              <a:t>t</a:t>
            </a:r>
            <a:r>
              <a:rPr sz="2950" spc="-140" dirty="0">
                <a:solidFill>
                  <a:srgbClr val="6F2F9F"/>
                </a:solidFill>
              </a:rPr>
              <a:t> </a:t>
            </a:r>
            <a:r>
              <a:rPr sz="2950" spc="-80" dirty="0">
                <a:solidFill>
                  <a:srgbClr val="6F2F9F"/>
                </a:solidFill>
              </a:rPr>
              <a:t>o</a:t>
            </a:r>
            <a:r>
              <a:rPr sz="2950" spc="-140" dirty="0">
                <a:solidFill>
                  <a:srgbClr val="6F2F9F"/>
                </a:solidFill>
              </a:rPr>
              <a:t> </a:t>
            </a:r>
            <a:r>
              <a:rPr sz="2950" spc="90" dirty="0">
                <a:solidFill>
                  <a:srgbClr val="6F2F9F"/>
                </a:solidFill>
              </a:rPr>
              <a:t>r</a:t>
            </a:r>
            <a:r>
              <a:rPr sz="2950" spc="-150" dirty="0">
                <a:solidFill>
                  <a:srgbClr val="6F2F9F"/>
                </a:solidFill>
              </a:rPr>
              <a:t> </a:t>
            </a:r>
            <a:r>
              <a:rPr sz="2950" spc="-45" dirty="0">
                <a:solidFill>
                  <a:srgbClr val="6F2F9F"/>
                </a:solidFill>
              </a:rPr>
              <a:t>i</a:t>
            </a:r>
            <a:r>
              <a:rPr sz="2950" spc="-140" dirty="0">
                <a:solidFill>
                  <a:srgbClr val="6F2F9F"/>
                </a:solidFill>
              </a:rPr>
              <a:t> </a:t>
            </a:r>
            <a:r>
              <a:rPr sz="2950" spc="-85" dirty="0">
                <a:solidFill>
                  <a:srgbClr val="6F2F9F"/>
                </a:solidFill>
              </a:rPr>
              <a:t>u</a:t>
            </a:r>
            <a:r>
              <a:rPr sz="2950" spc="-140" dirty="0">
                <a:solidFill>
                  <a:srgbClr val="6F2F9F"/>
                </a:solidFill>
              </a:rPr>
              <a:t> </a:t>
            </a:r>
            <a:r>
              <a:rPr sz="2950" spc="-60" dirty="0">
                <a:solidFill>
                  <a:srgbClr val="6F2F9F"/>
                </a:solidFill>
              </a:rPr>
              <a:t>s</a:t>
            </a:r>
            <a:endParaRPr sz="2950"/>
          </a:p>
        </p:txBody>
      </p:sp>
      <p:sp>
        <p:nvSpPr>
          <p:cNvPr id="3" name="object 3"/>
          <p:cNvSpPr txBox="1"/>
          <p:nvPr/>
        </p:nvSpPr>
        <p:spPr>
          <a:xfrm>
            <a:off x="141413" y="987817"/>
            <a:ext cx="3365500" cy="338455"/>
          </a:xfrm>
          <a:prstGeom prst="rect">
            <a:avLst/>
          </a:prstGeom>
          <a:ln w="25907">
            <a:solidFill>
              <a:srgbClr val="4F81BC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254"/>
              </a:spcBef>
            </a:pPr>
            <a:r>
              <a:rPr sz="1600" b="1" spc="-5" dirty="0">
                <a:latin typeface="Times New Roman"/>
                <a:cs typeface="Times New Roman"/>
              </a:rPr>
              <a:t>Origin:</a:t>
            </a:r>
            <a:r>
              <a:rPr sz="1600" b="1" spc="15" dirty="0">
                <a:latin typeface="Times New Roman"/>
                <a:cs typeface="Times New Roman"/>
              </a:rPr>
              <a:t> </a:t>
            </a:r>
            <a:r>
              <a:rPr sz="1650" b="1" i="1" spc="20" dirty="0">
                <a:latin typeface="Times New Roman"/>
                <a:cs typeface="Times New Roman"/>
              </a:rPr>
              <a:t>Anterior</a:t>
            </a:r>
            <a:r>
              <a:rPr sz="1650" b="1" i="1" spc="-30" dirty="0">
                <a:latin typeface="Times New Roman"/>
                <a:cs typeface="Times New Roman"/>
              </a:rPr>
              <a:t> </a:t>
            </a:r>
            <a:r>
              <a:rPr sz="1650" b="1" i="1" spc="10" dirty="0">
                <a:latin typeface="Times New Roman"/>
                <a:cs typeface="Times New Roman"/>
              </a:rPr>
              <a:t>superior</a:t>
            </a:r>
            <a:r>
              <a:rPr sz="1650" b="1" i="1" spc="-40" dirty="0">
                <a:latin typeface="Times New Roman"/>
                <a:cs typeface="Times New Roman"/>
              </a:rPr>
              <a:t> </a:t>
            </a:r>
            <a:r>
              <a:rPr sz="1650" b="1" i="1" spc="-20" dirty="0">
                <a:latin typeface="Times New Roman"/>
                <a:cs typeface="Times New Roman"/>
              </a:rPr>
              <a:t>iliac</a:t>
            </a:r>
            <a:r>
              <a:rPr sz="1650" b="1" i="1" spc="-5" dirty="0">
                <a:latin typeface="Times New Roman"/>
                <a:cs typeface="Times New Roman"/>
              </a:rPr>
              <a:t> </a:t>
            </a:r>
            <a:r>
              <a:rPr sz="1650" b="1" i="1" spc="-10" dirty="0">
                <a:latin typeface="Times New Roman"/>
                <a:cs typeface="Times New Roman"/>
              </a:rPr>
              <a:t>spine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5614" y="1394640"/>
            <a:ext cx="4378960" cy="338455"/>
          </a:xfrm>
          <a:custGeom>
            <a:avLst/>
            <a:gdLst/>
            <a:ahLst/>
            <a:cxnLst/>
            <a:rect l="l" t="t" r="r" b="b"/>
            <a:pathLst>
              <a:path w="4378960" h="338455">
                <a:moveTo>
                  <a:pt x="0" y="338327"/>
                </a:moveTo>
                <a:lnTo>
                  <a:pt x="4378452" y="338327"/>
                </a:lnTo>
                <a:lnTo>
                  <a:pt x="4378452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ln w="25908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37849" y="1404439"/>
            <a:ext cx="4174490" cy="2819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00" b="1" spc="-5" dirty="0">
                <a:latin typeface="Times New Roman"/>
                <a:cs typeface="Times New Roman"/>
              </a:rPr>
              <a:t>Insertion:</a:t>
            </a:r>
            <a:r>
              <a:rPr sz="1600" b="1" spc="25" dirty="0">
                <a:latin typeface="Times New Roman"/>
                <a:cs typeface="Times New Roman"/>
              </a:rPr>
              <a:t> </a:t>
            </a:r>
            <a:r>
              <a:rPr sz="1650" b="1" i="1" spc="25" dirty="0">
                <a:latin typeface="Times New Roman"/>
                <a:cs typeface="Times New Roman"/>
              </a:rPr>
              <a:t>Upper</a:t>
            </a:r>
            <a:r>
              <a:rPr sz="1650" b="1" i="1" spc="-40" dirty="0">
                <a:latin typeface="Times New Roman"/>
                <a:cs typeface="Times New Roman"/>
              </a:rPr>
              <a:t> </a:t>
            </a:r>
            <a:r>
              <a:rPr sz="1650" b="1" i="1" dirty="0">
                <a:latin typeface="Times New Roman"/>
                <a:cs typeface="Times New Roman"/>
              </a:rPr>
              <a:t>medial</a:t>
            </a:r>
            <a:r>
              <a:rPr sz="1650" b="1" i="1" spc="20" dirty="0">
                <a:latin typeface="Times New Roman"/>
                <a:cs typeface="Times New Roman"/>
              </a:rPr>
              <a:t> </a:t>
            </a:r>
            <a:r>
              <a:rPr sz="1650" b="1" i="1" spc="-15" dirty="0">
                <a:latin typeface="Times New Roman"/>
                <a:cs typeface="Times New Roman"/>
              </a:rPr>
              <a:t>surface</a:t>
            </a:r>
            <a:r>
              <a:rPr sz="1650" b="1" i="1" dirty="0">
                <a:latin typeface="Times New Roman"/>
                <a:cs typeface="Times New Roman"/>
              </a:rPr>
              <a:t> </a:t>
            </a:r>
            <a:r>
              <a:rPr sz="1650" b="1" i="1" spc="-25" dirty="0">
                <a:latin typeface="Times New Roman"/>
                <a:cs typeface="Times New Roman"/>
              </a:rPr>
              <a:t>of</a:t>
            </a:r>
            <a:r>
              <a:rPr sz="1650" b="1" i="1" spc="-20" dirty="0">
                <a:latin typeface="Times New Roman"/>
                <a:cs typeface="Times New Roman"/>
              </a:rPr>
              <a:t> </a:t>
            </a:r>
            <a:r>
              <a:rPr sz="1650" b="1" i="1" spc="-5" dirty="0">
                <a:latin typeface="Times New Roman"/>
                <a:cs typeface="Times New Roman"/>
              </a:rPr>
              <a:t>shaft </a:t>
            </a:r>
            <a:r>
              <a:rPr sz="1650" b="1" i="1" spc="-25" dirty="0">
                <a:latin typeface="Times New Roman"/>
                <a:cs typeface="Times New Roman"/>
              </a:rPr>
              <a:t>of </a:t>
            </a:r>
            <a:r>
              <a:rPr sz="1650" b="1" i="1" spc="15" dirty="0">
                <a:latin typeface="Times New Roman"/>
                <a:cs typeface="Times New Roman"/>
              </a:rPr>
              <a:t>tibia</a:t>
            </a:r>
            <a:endParaRPr sz="165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4017" y="1735676"/>
            <a:ext cx="2746375" cy="394970"/>
          </a:xfrm>
          <a:prstGeom prst="rect">
            <a:avLst/>
          </a:prstGeom>
          <a:ln w="25908">
            <a:solidFill>
              <a:srgbClr val="4F81BC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254"/>
              </a:spcBef>
            </a:pPr>
            <a:r>
              <a:rPr sz="1600" b="1" spc="-5" dirty="0">
                <a:latin typeface="Times New Roman"/>
                <a:cs typeface="Times New Roman"/>
              </a:rPr>
              <a:t>Nerve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supply: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50" b="1" i="1" spc="-20" dirty="0">
                <a:latin typeface="Times New Roman"/>
                <a:cs typeface="Times New Roman"/>
              </a:rPr>
              <a:t>Femoral</a:t>
            </a:r>
            <a:r>
              <a:rPr sz="1650" b="1" i="1" spc="15" dirty="0">
                <a:latin typeface="Times New Roman"/>
                <a:cs typeface="Times New Roman"/>
              </a:rPr>
              <a:t> </a:t>
            </a:r>
            <a:r>
              <a:rPr sz="1650" b="1" i="1" spc="10" dirty="0">
                <a:latin typeface="Times New Roman"/>
                <a:cs typeface="Times New Roman"/>
              </a:rPr>
              <a:t>nerve</a:t>
            </a:r>
            <a:endParaRPr sz="1650" dirty="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43910" y="2137915"/>
            <a:ext cx="6399530" cy="672465"/>
            <a:chOff x="131063" y="1906523"/>
            <a:chExt cx="6399530" cy="672465"/>
          </a:xfrm>
        </p:grpSpPr>
        <p:sp>
          <p:nvSpPr>
            <p:cNvPr id="8" name="object 8"/>
            <p:cNvSpPr/>
            <p:nvPr/>
          </p:nvSpPr>
          <p:spPr>
            <a:xfrm>
              <a:off x="144017" y="1919477"/>
              <a:ext cx="6373495" cy="646430"/>
            </a:xfrm>
            <a:custGeom>
              <a:avLst/>
              <a:gdLst/>
              <a:ahLst/>
              <a:cxnLst/>
              <a:rect l="l" t="t" r="r" b="b"/>
              <a:pathLst>
                <a:path w="6373495" h="646430">
                  <a:moveTo>
                    <a:pt x="0" y="646176"/>
                  </a:moveTo>
                  <a:lnTo>
                    <a:pt x="6373368" y="646176"/>
                  </a:lnTo>
                  <a:lnTo>
                    <a:pt x="6373368" y="0"/>
                  </a:lnTo>
                  <a:lnTo>
                    <a:pt x="0" y="0"/>
                  </a:lnTo>
                  <a:lnTo>
                    <a:pt x="0" y="646176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864608" y="2209799"/>
              <a:ext cx="1053465" cy="21590"/>
            </a:xfrm>
            <a:custGeom>
              <a:avLst/>
              <a:gdLst/>
              <a:ahLst/>
              <a:cxnLst/>
              <a:rect l="l" t="t" r="r" b="b"/>
              <a:pathLst>
                <a:path w="1053464" h="21589">
                  <a:moveTo>
                    <a:pt x="1053084" y="0"/>
                  </a:moveTo>
                  <a:lnTo>
                    <a:pt x="0" y="0"/>
                  </a:lnTo>
                  <a:lnTo>
                    <a:pt x="0" y="21336"/>
                  </a:lnTo>
                  <a:lnTo>
                    <a:pt x="1053084" y="21336"/>
                  </a:lnTo>
                  <a:lnTo>
                    <a:pt x="10530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27654" y="2160335"/>
            <a:ext cx="6373495" cy="646430"/>
          </a:xfrm>
          <a:prstGeom prst="rect">
            <a:avLst/>
          </a:prstGeom>
          <a:ln w="25907">
            <a:solidFill>
              <a:srgbClr val="4F81BC"/>
            </a:solidFill>
          </a:ln>
        </p:spPr>
        <p:txBody>
          <a:bodyPr vert="horz" wrap="square" lIns="0" tIns="25400" rIns="0" bIns="0" rtlCol="0">
            <a:spAutoFit/>
          </a:bodyPr>
          <a:lstStyle/>
          <a:p>
            <a:pPr algn="ctr">
              <a:lnSpc>
                <a:spcPts val="2220"/>
              </a:lnSpc>
              <a:spcBef>
                <a:spcPts val="200"/>
              </a:spcBef>
            </a:pPr>
            <a:r>
              <a:rPr sz="1600" b="1" spc="-5" dirty="0">
                <a:latin typeface="Times New Roman"/>
                <a:cs typeface="Times New Roman"/>
              </a:rPr>
              <a:t>Actions:</a:t>
            </a:r>
            <a:r>
              <a:rPr sz="1600" b="1" spc="20" dirty="0">
                <a:latin typeface="Times New Roman"/>
                <a:cs typeface="Times New Roman"/>
              </a:rPr>
              <a:t> </a:t>
            </a:r>
            <a:r>
              <a:rPr sz="1650" b="1" i="1" spc="-40" dirty="0">
                <a:latin typeface="Times New Roman"/>
                <a:cs typeface="Times New Roman"/>
              </a:rPr>
              <a:t>Flexes,</a:t>
            </a:r>
            <a:r>
              <a:rPr sz="1650" b="1" i="1" spc="5" dirty="0">
                <a:latin typeface="Times New Roman"/>
                <a:cs typeface="Times New Roman"/>
              </a:rPr>
              <a:t> </a:t>
            </a:r>
            <a:r>
              <a:rPr sz="1650" b="1" i="1" spc="10" dirty="0">
                <a:latin typeface="Times New Roman"/>
                <a:cs typeface="Times New Roman"/>
              </a:rPr>
              <a:t>abducts,</a:t>
            </a:r>
            <a:r>
              <a:rPr sz="1650" b="1" i="1" spc="5" dirty="0">
                <a:latin typeface="Times New Roman"/>
                <a:cs typeface="Times New Roman"/>
              </a:rPr>
              <a:t> laterally</a:t>
            </a:r>
            <a:r>
              <a:rPr sz="1650" b="1" i="1" spc="20" dirty="0">
                <a:latin typeface="Times New Roman"/>
                <a:cs typeface="Times New Roman"/>
              </a:rPr>
              <a:t> </a:t>
            </a:r>
            <a:r>
              <a:rPr sz="1650" b="1" i="1" spc="10" dirty="0">
                <a:latin typeface="Times New Roman"/>
                <a:cs typeface="Times New Roman"/>
              </a:rPr>
              <a:t>rotates </a:t>
            </a:r>
            <a:r>
              <a:rPr sz="1650" b="1" i="1" spc="-10" dirty="0">
                <a:latin typeface="Times New Roman"/>
                <a:cs typeface="Times New Roman"/>
              </a:rPr>
              <a:t>thigh</a:t>
            </a:r>
            <a:r>
              <a:rPr sz="1650" b="1" i="1" spc="25" dirty="0">
                <a:latin typeface="Times New Roman"/>
                <a:cs typeface="Times New Roman"/>
              </a:rPr>
              <a:t> </a:t>
            </a:r>
            <a:r>
              <a:rPr sz="1650" b="1" i="1" spc="20" dirty="0">
                <a:latin typeface="Times New Roman"/>
                <a:cs typeface="Times New Roman"/>
              </a:rPr>
              <a:t>at</a:t>
            </a:r>
            <a:r>
              <a:rPr sz="1650" b="1" i="1" spc="-5" dirty="0">
                <a:latin typeface="Times New Roman"/>
                <a:cs typeface="Times New Roman"/>
              </a:rPr>
              <a:t> </a:t>
            </a:r>
            <a:r>
              <a:rPr sz="1900" b="1" i="1" spc="-15" dirty="0">
                <a:latin typeface="Times New Roman"/>
                <a:cs typeface="Times New Roman"/>
              </a:rPr>
              <a:t>hip</a:t>
            </a:r>
            <a:r>
              <a:rPr sz="1900" b="1" i="1" spc="-20" dirty="0">
                <a:latin typeface="Times New Roman"/>
                <a:cs typeface="Times New Roman"/>
              </a:rPr>
              <a:t> </a:t>
            </a:r>
            <a:r>
              <a:rPr sz="1900" b="1" i="1" dirty="0">
                <a:latin typeface="Times New Roman"/>
                <a:cs typeface="Times New Roman"/>
              </a:rPr>
              <a:t>joint</a:t>
            </a:r>
            <a:endParaRPr sz="1900">
              <a:latin typeface="Times New Roman"/>
              <a:cs typeface="Times New Roman"/>
            </a:endParaRPr>
          </a:p>
          <a:p>
            <a:pPr algn="ctr">
              <a:lnSpc>
                <a:spcPts val="2220"/>
              </a:lnSpc>
            </a:pPr>
            <a:r>
              <a:rPr sz="1650" b="1" i="1" spc="-40" dirty="0">
                <a:latin typeface="Times New Roman"/>
                <a:cs typeface="Times New Roman"/>
              </a:rPr>
              <a:t>Flexes</a:t>
            </a:r>
            <a:r>
              <a:rPr sz="1650" b="1" i="1" dirty="0">
                <a:latin typeface="Times New Roman"/>
                <a:cs typeface="Times New Roman"/>
              </a:rPr>
              <a:t> and</a:t>
            </a:r>
            <a:r>
              <a:rPr sz="1650" b="1" i="1" spc="-35" dirty="0">
                <a:latin typeface="Times New Roman"/>
                <a:cs typeface="Times New Roman"/>
              </a:rPr>
              <a:t> </a:t>
            </a:r>
            <a:r>
              <a:rPr sz="1650" b="1" i="1" spc="5" dirty="0">
                <a:latin typeface="Times New Roman"/>
                <a:cs typeface="Times New Roman"/>
              </a:rPr>
              <a:t>medially</a:t>
            </a:r>
            <a:r>
              <a:rPr sz="1650" b="1" i="1" spc="30" dirty="0">
                <a:latin typeface="Times New Roman"/>
                <a:cs typeface="Times New Roman"/>
              </a:rPr>
              <a:t> </a:t>
            </a:r>
            <a:r>
              <a:rPr sz="1650" b="1" i="1" spc="10" dirty="0">
                <a:latin typeface="Times New Roman"/>
                <a:cs typeface="Times New Roman"/>
              </a:rPr>
              <a:t>rotates</a:t>
            </a:r>
            <a:r>
              <a:rPr sz="1650" b="1" i="1" dirty="0">
                <a:latin typeface="Times New Roman"/>
                <a:cs typeface="Times New Roman"/>
              </a:rPr>
              <a:t> </a:t>
            </a:r>
            <a:r>
              <a:rPr sz="1650" b="1" i="1" spc="-25" dirty="0">
                <a:latin typeface="Times New Roman"/>
                <a:cs typeface="Times New Roman"/>
              </a:rPr>
              <a:t>leg</a:t>
            </a:r>
            <a:r>
              <a:rPr sz="1650" b="1" i="1" spc="20" dirty="0">
                <a:latin typeface="Times New Roman"/>
                <a:cs typeface="Times New Roman"/>
              </a:rPr>
              <a:t> </a:t>
            </a:r>
            <a:r>
              <a:rPr sz="1650" b="1" i="1" u="heavy" spc="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at</a:t>
            </a:r>
            <a:r>
              <a:rPr sz="1650" b="1" i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i="1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knee</a:t>
            </a:r>
            <a:r>
              <a:rPr sz="1900" b="1" i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i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joint</a:t>
            </a:r>
            <a:endParaRPr sz="190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136135" y="0"/>
            <a:ext cx="4180840" cy="6858000"/>
            <a:chOff x="4136135" y="0"/>
            <a:chExt cx="4180840" cy="6858000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29755" y="0"/>
              <a:ext cx="1886711" cy="685799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36135" y="227075"/>
              <a:ext cx="3500627" cy="236220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4178426" y="246888"/>
              <a:ext cx="3251835" cy="2112010"/>
            </a:xfrm>
            <a:custGeom>
              <a:avLst/>
              <a:gdLst/>
              <a:ahLst/>
              <a:cxnLst/>
              <a:rect l="l" t="t" r="r" b="b"/>
              <a:pathLst>
                <a:path w="3251834" h="2112010">
                  <a:moveTo>
                    <a:pt x="3088258" y="2066289"/>
                  </a:moveTo>
                  <a:lnTo>
                    <a:pt x="3080767" y="2067429"/>
                  </a:lnTo>
                  <a:lnTo>
                    <a:pt x="3074527" y="2071211"/>
                  </a:lnTo>
                  <a:lnTo>
                    <a:pt x="3070167" y="2077041"/>
                  </a:lnTo>
                  <a:lnTo>
                    <a:pt x="3068320" y="2084323"/>
                  </a:lnTo>
                  <a:lnTo>
                    <a:pt x="3069461" y="2091815"/>
                  </a:lnTo>
                  <a:lnTo>
                    <a:pt x="3073257" y="2098055"/>
                  </a:lnTo>
                  <a:lnTo>
                    <a:pt x="3079124" y="2102415"/>
                  </a:lnTo>
                  <a:lnTo>
                    <a:pt x="3086480" y="2104262"/>
                  </a:lnTo>
                  <a:lnTo>
                    <a:pt x="3251327" y="2111882"/>
                  </a:lnTo>
                  <a:lnTo>
                    <a:pt x="3249011" y="2107310"/>
                  </a:lnTo>
                  <a:lnTo>
                    <a:pt x="3209290" y="2107310"/>
                  </a:lnTo>
                  <a:lnTo>
                    <a:pt x="3150177" y="2069085"/>
                  </a:lnTo>
                  <a:lnTo>
                    <a:pt x="3088258" y="2066289"/>
                  </a:lnTo>
                  <a:close/>
                </a:path>
                <a:path w="3251834" h="2112010">
                  <a:moveTo>
                    <a:pt x="3150177" y="2069085"/>
                  </a:moveTo>
                  <a:lnTo>
                    <a:pt x="3209290" y="2107310"/>
                  </a:lnTo>
                  <a:lnTo>
                    <a:pt x="3214073" y="2099944"/>
                  </a:lnTo>
                  <a:lnTo>
                    <a:pt x="3202558" y="2099944"/>
                  </a:lnTo>
                  <a:lnTo>
                    <a:pt x="3187790" y="2070783"/>
                  </a:lnTo>
                  <a:lnTo>
                    <a:pt x="3150177" y="2069085"/>
                  </a:lnTo>
                  <a:close/>
                </a:path>
                <a:path w="3251834" h="2112010">
                  <a:moveTo>
                    <a:pt x="3158436" y="1954260"/>
                  </a:moveTo>
                  <a:lnTo>
                    <a:pt x="3151124" y="1956307"/>
                  </a:lnTo>
                  <a:lnTo>
                    <a:pt x="3145188" y="1960975"/>
                  </a:lnTo>
                  <a:lnTo>
                    <a:pt x="3141646" y="1967356"/>
                  </a:lnTo>
                  <a:lnTo>
                    <a:pt x="3140747" y="1974595"/>
                  </a:lnTo>
                  <a:lnTo>
                    <a:pt x="3142742" y="1981834"/>
                  </a:lnTo>
                  <a:lnTo>
                    <a:pt x="3170740" y="2037118"/>
                  </a:lnTo>
                  <a:lnTo>
                    <a:pt x="3229991" y="2075433"/>
                  </a:lnTo>
                  <a:lnTo>
                    <a:pt x="3209290" y="2107310"/>
                  </a:lnTo>
                  <a:lnTo>
                    <a:pt x="3249011" y="2107310"/>
                  </a:lnTo>
                  <a:lnTo>
                    <a:pt x="3176778" y="1964689"/>
                  </a:lnTo>
                  <a:lnTo>
                    <a:pt x="3172108" y="1958736"/>
                  </a:lnTo>
                  <a:lnTo>
                    <a:pt x="3165713" y="1955164"/>
                  </a:lnTo>
                  <a:lnTo>
                    <a:pt x="3158436" y="1954260"/>
                  </a:lnTo>
                  <a:close/>
                </a:path>
                <a:path w="3251834" h="2112010">
                  <a:moveTo>
                    <a:pt x="3187790" y="2070783"/>
                  </a:moveTo>
                  <a:lnTo>
                    <a:pt x="3202558" y="2099944"/>
                  </a:lnTo>
                  <a:lnTo>
                    <a:pt x="3220466" y="2072258"/>
                  </a:lnTo>
                  <a:lnTo>
                    <a:pt x="3187790" y="2070783"/>
                  </a:lnTo>
                  <a:close/>
                </a:path>
                <a:path w="3251834" h="2112010">
                  <a:moveTo>
                    <a:pt x="3170740" y="2037118"/>
                  </a:moveTo>
                  <a:lnTo>
                    <a:pt x="3187790" y="2070783"/>
                  </a:lnTo>
                  <a:lnTo>
                    <a:pt x="3220466" y="2072258"/>
                  </a:lnTo>
                  <a:lnTo>
                    <a:pt x="3202558" y="2099944"/>
                  </a:lnTo>
                  <a:lnTo>
                    <a:pt x="3214073" y="2099944"/>
                  </a:lnTo>
                  <a:lnTo>
                    <a:pt x="3229991" y="2075433"/>
                  </a:lnTo>
                  <a:lnTo>
                    <a:pt x="3170740" y="2037118"/>
                  </a:lnTo>
                  <a:close/>
                </a:path>
                <a:path w="3251834" h="2112010">
                  <a:moveTo>
                    <a:pt x="20574" y="0"/>
                  </a:moveTo>
                  <a:lnTo>
                    <a:pt x="0" y="32003"/>
                  </a:lnTo>
                  <a:lnTo>
                    <a:pt x="3150177" y="2069085"/>
                  </a:lnTo>
                  <a:lnTo>
                    <a:pt x="3187790" y="2070783"/>
                  </a:lnTo>
                  <a:lnTo>
                    <a:pt x="3170740" y="2037118"/>
                  </a:lnTo>
                  <a:lnTo>
                    <a:pt x="2057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/>
          <p:nvPr/>
        </p:nvSpPr>
        <p:spPr>
          <a:xfrm>
            <a:off x="5148834" y="3361182"/>
            <a:ext cx="1282065" cy="554990"/>
          </a:xfrm>
          <a:custGeom>
            <a:avLst/>
            <a:gdLst/>
            <a:ahLst/>
            <a:cxnLst/>
            <a:rect l="l" t="t" r="r" b="b"/>
            <a:pathLst>
              <a:path w="1282064" h="554989">
                <a:moveTo>
                  <a:pt x="0" y="554735"/>
                </a:moveTo>
                <a:lnTo>
                  <a:pt x="1281684" y="554735"/>
                </a:lnTo>
                <a:lnTo>
                  <a:pt x="1281684" y="0"/>
                </a:lnTo>
                <a:lnTo>
                  <a:pt x="0" y="0"/>
                </a:lnTo>
                <a:lnTo>
                  <a:pt x="0" y="554735"/>
                </a:lnTo>
                <a:close/>
              </a:path>
            </a:pathLst>
          </a:custGeom>
          <a:ln w="25908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234432" y="3382915"/>
            <a:ext cx="1110615" cy="49022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 indent="-1270" algn="ctr">
              <a:lnSpc>
                <a:spcPts val="1200"/>
              </a:lnSpc>
              <a:spcBef>
                <a:spcPts val="190"/>
              </a:spcBef>
            </a:pPr>
            <a:r>
              <a:rPr sz="1050" b="1" i="1" dirty="0">
                <a:latin typeface="Times New Roman"/>
                <a:cs typeface="Times New Roman"/>
              </a:rPr>
              <a:t>Anterior </a:t>
            </a:r>
            <a:r>
              <a:rPr sz="1050" b="1" i="1" spc="-5" dirty="0">
                <a:latin typeface="Times New Roman"/>
                <a:cs typeface="Times New Roman"/>
              </a:rPr>
              <a:t>superior </a:t>
            </a:r>
            <a:r>
              <a:rPr sz="1050" b="1" i="1" dirty="0">
                <a:latin typeface="Times New Roman"/>
                <a:cs typeface="Times New Roman"/>
              </a:rPr>
              <a:t> </a:t>
            </a:r>
            <a:r>
              <a:rPr sz="1050" b="1" i="1" spc="-20" dirty="0">
                <a:latin typeface="Times New Roman"/>
                <a:cs typeface="Times New Roman"/>
              </a:rPr>
              <a:t>iliac</a:t>
            </a:r>
            <a:r>
              <a:rPr sz="1050" b="1" i="1" spc="-30" dirty="0">
                <a:latin typeface="Times New Roman"/>
                <a:cs typeface="Times New Roman"/>
              </a:rPr>
              <a:t> </a:t>
            </a:r>
            <a:r>
              <a:rPr sz="1050" b="1" i="1" spc="-15" dirty="0">
                <a:latin typeface="Times New Roman"/>
                <a:cs typeface="Times New Roman"/>
              </a:rPr>
              <a:t>spine</a:t>
            </a:r>
            <a:r>
              <a:rPr sz="1050" b="1" i="1" spc="-30" dirty="0">
                <a:latin typeface="Times New Roman"/>
                <a:cs typeface="Times New Roman"/>
              </a:rPr>
              <a:t> </a:t>
            </a:r>
            <a:r>
              <a:rPr sz="1050" b="1" i="1" spc="-20" dirty="0">
                <a:latin typeface="Times New Roman"/>
                <a:cs typeface="Times New Roman"/>
              </a:rPr>
              <a:t>of</a:t>
            </a:r>
            <a:r>
              <a:rPr sz="1050" b="1" i="1" spc="-30" dirty="0">
                <a:latin typeface="Times New Roman"/>
                <a:cs typeface="Times New Roman"/>
              </a:rPr>
              <a:t> </a:t>
            </a:r>
            <a:r>
              <a:rPr sz="1050" b="1" i="1" spc="-5" dirty="0">
                <a:latin typeface="Times New Roman"/>
                <a:cs typeface="Times New Roman"/>
              </a:rPr>
              <a:t>the</a:t>
            </a:r>
            <a:r>
              <a:rPr sz="1050" b="1" i="1" spc="-30" dirty="0">
                <a:latin typeface="Times New Roman"/>
                <a:cs typeface="Times New Roman"/>
              </a:rPr>
              <a:t> </a:t>
            </a:r>
            <a:r>
              <a:rPr sz="1050" b="1" i="1" spc="-10" dirty="0">
                <a:latin typeface="Times New Roman"/>
                <a:cs typeface="Times New Roman"/>
              </a:rPr>
              <a:t>hip </a:t>
            </a:r>
            <a:r>
              <a:rPr sz="1050" b="1" i="1" spc="-250" dirty="0">
                <a:latin typeface="Times New Roman"/>
                <a:cs typeface="Times New Roman"/>
              </a:rPr>
              <a:t> </a:t>
            </a:r>
            <a:r>
              <a:rPr sz="1050" b="1" i="1" spc="-15" dirty="0">
                <a:latin typeface="Times New Roman"/>
                <a:cs typeface="Times New Roman"/>
              </a:rPr>
              <a:t>bone</a:t>
            </a:r>
            <a:endParaRPr sz="1050">
              <a:latin typeface="Times New Roman"/>
              <a:cs typeface="Times New Roman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475232" y="2884932"/>
            <a:ext cx="3717290" cy="3676015"/>
            <a:chOff x="1475232" y="2884932"/>
            <a:chExt cx="3717290" cy="3676015"/>
          </a:xfrm>
        </p:grpSpPr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75232" y="2884932"/>
              <a:ext cx="3592068" cy="367588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67327" y="3601212"/>
              <a:ext cx="1424939" cy="580644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3925061" y="3620262"/>
              <a:ext cx="1229995" cy="408305"/>
            </a:xfrm>
            <a:custGeom>
              <a:avLst/>
              <a:gdLst/>
              <a:ahLst/>
              <a:cxnLst/>
              <a:rect l="l" t="t" r="r" b="b"/>
              <a:pathLst>
                <a:path w="1229995" h="408304">
                  <a:moveTo>
                    <a:pt x="93090" y="298323"/>
                  </a:moveTo>
                  <a:lnTo>
                    <a:pt x="0" y="385952"/>
                  </a:lnTo>
                  <a:lnTo>
                    <a:pt x="125857" y="407796"/>
                  </a:lnTo>
                  <a:lnTo>
                    <a:pt x="116582" y="376808"/>
                  </a:lnTo>
                  <a:lnTo>
                    <a:pt x="96647" y="376808"/>
                  </a:lnTo>
                  <a:lnTo>
                    <a:pt x="85725" y="340232"/>
                  </a:lnTo>
                  <a:lnTo>
                    <a:pt x="103992" y="334747"/>
                  </a:lnTo>
                  <a:lnTo>
                    <a:pt x="93090" y="298323"/>
                  </a:lnTo>
                  <a:close/>
                </a:path>
                <a:path w="1229995" h="408304">
                  <a:moveTo>
                    <a:pt x="103992" y="334747"/>
                  </a:moveTo>
                  <a:lnTo>
                    <a:pt x="85725" y="340232"/>
                  </a:lnTo>
                  <a:lnTo>
                    <a:pt x="96647" y="376808"/>
                  </a:lnTo>
                  <a:lnTo>
                    <a:pt x="114938" y="371316"/>
                  </a:lnTo>
                  <a:lnTo>
                    <a:pt x="103992" y="334747"/>
                  </a:lnTo>
                  <a:close/>
                </a:path>
                <a:path w="1229995" h="408304">
                  <a:moveTo>
                    <a:pt x="114938" y="371316"/>
                  </a:moveTo>
                  <a:lnTo>
                    <a:pt x="96647" y="376808"/>
                  </a:lnTo>
                  <a:lnTo>
                    <a:pt x="116582" y="376808"/>
                  </a:lnTo>
                  <a:lnTo>
                    <a:pt x="114938" y="371316"/>
                  </a:lnTo>
                  <a:close/>
                </a:path>
                <a:path w="1229995" h="408304">
                  <a:moveTo>
                    <a:pt x="1218691" y="0"/>
                  </a:moveTo>
                  <a:lnTo>
                    <a:pt x="103992" y="334747"/>
                  </a:lnTo>
                  <a:lnTo>
                    <a:pt x="114938" y="371316"/>
                  </a:lnTo>
                  <a:lnTo>
                    <a:pt x="1229614" y="36575"/>
                  </a:lnTo>
                  <a:lnTo>
                    <a:pt x="1218691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6359144"/>
            <a:ext cx="9544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888888"/>
                </a:solidFill>
                <a:latin typeface="Times New Roman"/>
                <a:cs typeface="Times New Roman"/>
              </a:rPr>
              <a:t>4/18</a:t>
            </a:r>
            <a:r>
              <a:rPr sz="1800" spc="5" dirty="0">
                <a:solidFill>
                  <a:srgbClr val="888888"/>
                </a:solidFill>
                <a:latin typeface="Times New Roman"/>
                <a:cs typeface="Times New Roman"/>
              </a:rPr>
              <a:t>/</a:t>
            </a:r>
            <a:r>
              <a:rPr sz="1800" dirty="0">
                <a:solidFill>
                  <a:srgbClr val="888888"/>
                </a:solidFill>
                <a:latin typeface="Times New Roman"/>
                <a:cs typeface="Times New Roman"/>
              </a:rPr>
              <a:t>2021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399158" y="903732"/>
            <a:ext cx="6038215" cy="2485390"/>
            <a:chOff x="1399158" y="903732"/>
            <a:chExt cx="6038215" cy="2485390"/>
          </a:xfrm>
        </p:grpSpPr>
        <p:sp>
          <p:nvSpPr>
            <p:cNvPr id="4" name="object 4"/>
            <p:cNvSpPr/>
            <p:nvPr/>
          </p:nvSpPr>
          <p:spPr>
            <a:xfrm>
              <a:off x="1411858" y="916432"/>
              <a:ext cx="6012815" cy="2459990"/>
            </a:xfrm>
            <a:custGeom>
              <a:avLst/>
              <a:gdLst/>
              <a:ahLst/>
              <a:cxnLst/>
              <a:rect l="l" t="t" r="r" b="b"/>
              <a:pathLst>
                <a:path w="6012815" h="2459990">
                  <a:moveTo>
                    <a:pt x="0" y="1721992"/>
                  </a:moveTo>
                  <a:lnTo>
                    <a:pt x="5793105" y="0"/>
                  </a:lnTo>
                  <a:lnTo>
                    <a:pt x="6012307" y="737488"/>
                  </a:lnTo>
                  <a:lnTo>
                    <a:pt x="219202" y="2459481"/>
                  </a:lnTo>
                  <a:lnTo>
                    <a:pt x="0" y="1721992"/>
                  </a:lnTo>
                  <a:close/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53590" y="1266063"/>
              <a:ext cx="5639968" cy="1903476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2286761" y="3751326"/>
            <a:ext cx="4509770" cy="769620"/>
          </a:xfrm>
          <a:prstGeom prst="rect">
            <a:avLst/>
          </a:prstGeom>
          <a:ln w="25907">
            <a:solidFill>
              <a:srgbClr val="F79546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0"/>
              </a:spcBef>
            </a:pPr>
            <a:r>
              <a:rPr sz="4400" spc="-365" dirty="0">
                <a:latin typeface="Times New Roman"/>
                <a:cs typeface="Times New Roman"/>
              </a:rPr>
              <a:t>L</a:t>
            </a:r>
            <a:r>
              <a:rPr sz="4400" spc="-450" dirty="0">
                <a:latin typeface="Times New Roman"/>
                <a:cs typeface="Times New Roman"/>
              </a:rPr>
              <a:t>U</a:t>
            </a:r>
            <a:r>
              <a:rPr sz="4400" spc="-710" dirty="0">
                <a:latin typeface="Times New Roman"/>
                <a:cs typeface="Times New Roman"/>
              </a:rPr>
              <a:t>M</a:t>
            </a:r>
            <a:r>
              <a:rPr sz="4400" spc="-110" dirty="0">
                <a:latin typeface="Times New Roman"/>
                <a:cs typeface="Times New Roman"/>
              </a:rPr>
              <a:t>B</a:t>
            </a:r>
            <a:r>
              <a:rPr sz="4400" spc="30" dirty="0">
                <a:latin typeface="Times New Roman"/>
                <a:cs typeface="Times New Roman"/>
              </a:rPr>
              <a:t>E</a:t>
            </a:r>
            <a:r>
              <a:rPr sz="4400" spc="-140" dirty="0">
                <a:latin typeface="Times New Roman"/>
                <a:cs typeface="Times New Roman"/>
              </a:rPr>
              <a:t>R</a:t>
            </a:r>
            <a:r>
              <a:rPr sz="4400" spc="-70" dirty="0">
                <a:latin typeface="Times New Roman"/>
                <a:cs typeface="Times New Roman"/>
              </a:rPr>
              <a:t> </a:t>
            </a:r>
            <a:r>
              <a:rPr sz="4400" spc="-65" dirty="0">
                <a:latin typeface="Times New Roman"/>
                <a:cs typeface="Times New Roman"/>
              </a:rPr>
              <a:t>P</a:t>
            </a:r>
            <a:r>
              <a:rPr sz="4400" spc="-85" dirty="0">
                <a:latin typeface="Times New Roman"/>
                <a:cs typeface="Times New Roman"/>
              </a:rPr>
              <a:t>L</a:t>
            </a:r>
            <a:r>
              <a:rPr sz="4400" spc="35" dirty="0">
                <a:latin typeface="Times New Roman"/>
                <a:cs typeface="Times New Roman"/>
              </a:rPr>
              <a:t>E</a:t>
            </a:r>
            <a:r>
              <a:rPr sz="4400" spc="-120" dirty="0">
                <a:latin typeface="Times New Roman"/>
                <a:cs typeface="Times New Roman"/>
              </a:rPr>
              <a:t>X</a:t>
            </a:r>
            <a:r>
              <a:rPr sz="4400" spc="-260" dirty="0">
                <a:latin typeface="Times New Roman"/>
                <a:cs typeface="Times New Roman"/>
              </a:rPr>
              <a:t>US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02634" y="6359144"/>
            <a:ext cx="25387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43280" marR="5080" indent="-831215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888888"/>
                </a:solidFill>
                <a:latin typeface="Times New Roman"/>
                <a:cs typeface="Times New Roman"/>
              </a:rPr>
              <a:t>Dr.Amjad</a:t>
            </a:r>
            <a:r>
              <a:rPr sz="1800" spc="-40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888888"/>
                </a:solidFill>
                <a:latin typeface="Times New Roman"/>
                <a:cs typeface="Times New Roman"/>
              </a:rPr>
              <a:t>Shatarat,</a:t>
            </a:r>
            <a:r>
              <a:rPr sz="1800" spc="-40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888888"/>
                </a:solidFill>
                <a:latin typeface="Times New Roman"/>
                <a:cs typeface="Times New Roman"/>
              </a:rPr>
              <a:t>Dep.</a:t>
            </a:r>
            <a:r>
              <a:rPr sz="1800" spc="-25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888888"/>
                </a:solidFill>
                <a:latin typeface="Times New Roman"/>
                <a:cs typeface="Times New Roman"/>
              </a:rPr>
              <a:t>of </a:t>
            </a:r>
            <a:r>
              <a:rPr sz="1800" spc="-434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888888"/>
                </a:solidFill>
                <a:latin typeface="Times New Roman"/>
                <a:cs typeface="Times New Roman"/>
              </a:rPr>
              <a:t>Anatomy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8204" y="906272"/>
            <a:ext cx="6173409" cy="5362109"/>
            <a:chOff x="108204" y="0"/>
            <a:chExt cx="6012815" cy="67970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8204" y="0"/>
              <a:ext cx="3890772" cy="679703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999738" y="2205989"/>
              <a:ext cx="2108200" cy="462280"/>
            </a:xfrm>
            <a:custGeom>
              <a:avLst/>
              <a:gdLst/>
              <a:ahLst/>
              <a:cxnLst/>
              <a:rect l="l" t="t" r="r" b="b"/>
              <a:pathLst>
                <a:path w="2108200" h="462280">
                  <a:moveTo>
                    <a:pt x="0" y="461772"/>
                  </a:moveTo>
                  <a:lnTo>
                    <a:pt x="2107691" y="461772"/>
                  </a:lnTo>
                  <a:lnTo>
                    <a:pt x="2107691" y="0"/>
                  </a:lnTo>
                  <a:lnTo>
                    <a:pt x="0" y="0"/>
                  </a:lnTo>
                  <a:lnTo>
                    <a:pt x="0" y="461772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170990" y="2625708"/>
            <a:ext cx="1902419" cy="40139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0" b="1" i="1" spc="-60" dirty="0">
                <a:solidFill>
                  <a:srgbClr val="6F2F9F"/>
                </a:solidFill>
                <a:latin typeface="Times New Roman"/>
                <a:cs typeface="Times New Roman"/>
              </a:rPr>
              <a:t>S</a:t>
            </a:r>
            <a:r>
              <a:rPr sz="2500" b="1" i="1" spc="-4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500" b="1" i="1" spc="-50" dirty="0">
                <a:solidFill>
                  <a:srgbClr val="6F2F9F"/>
                </a:solidFill>
                <a:latin typeface="Times New Roman"/>
                <a:cs typeface="Times New Roman"/>
              </a:rPr>
              <a:t>a</a:t>
            </a:r>
            <a:r>
              <a:rPr sz="2500" b="1" i="1" spc="-4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500" b="1" i="1" spc="90" dirty="0">
                <a:solidFill>
                  <a:srgbClr val="6F2F9F"/>
                </a:solidFill>
                <a:latin typeface="Times New Roman"/>
                <a:cs typeface="Times New Roman"/>
              </a:rPr>
              <a:t>r</a:t>
            </a:r>
            <a:r>
              <a:rPr sz="2500" b="1" i="1" spc="-3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500" b="1" i="1" spc="100" dirty="0">
                <a:solidFill>
                  <a:srgbClr val="6F2F9F"/>
                </a:solidFill>
                <a:latin typeface="Times New Roman"/>
                <a:cs typeface="Times New Roman"/>
              </a:rPr>
              <a:t>t</a:t>
            </a:r>
            <a:r>
              <a:rPr sz="2500" b="1" i="1" spc="-3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500" b="1" i="1" spc="-50" dirty="0">
                <a:solidFill>
                  <a:srgbClr val="6F2F9F"/>
                </a:solidFill>
                <a:latin typeface="Times New Roman"/>
                <a:cs typeface="Times New Roman"/>
              </a:rPr>
              <a:t>o</a:t>
            </a:r>
            <a:r>
              <a:rPr sz="2500" b="1" i="1" spc="-4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500" b="1" i="1" spc="90" dirty="0">
                <a:solidFill>
                  <a:srgbClr val="6F2F9F"/>
                </a:solidFill>
                <a:latin typeface="Times New Roman"/>
                <a:cs typeface="Times New Roman"/>
              </a:rPr>
              <a:t>r</a:t>
            </a:r>
            <a:r>
              <a:rPr sz="2500" b="1" i="1" spc="-3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500" b="1" i="1" spc="-30" dirty="0">
                <a:solidFill>
                  <a:srgbClr val="6F2F9F"/>
                </a:solidFill>
                <a:latin typeface="Times New Roman"/>
                <a:cs typeface="Times New Roman"/>
              </a:rPr>
              <a:t>i</a:t>
            </a:r>
            <a:r>
              <a:rPr sz="2500" b="1" i="1" spc="-3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500" b="1" i="1" spc="-60" dirty="0">
                <a:solidFill>
                  <a:srgbClr val="6F2F9F"/>
                </a:solidFill>
                <a:latin typeface="Times New Roman"/>
                <a:cs typeface="Times New Roman"/>
              </a:rPr>
              <a:t>u</a:t>
            </a:r>
            <a:r>
              <a:rPr sz="2500" b="1" i="1" spc="-40" dirty="0">
                <a:solidFill>
                  <a:srgbClr val="6F2F9F"/>
                </a:solidFill>
                <a:latin typeface="Times New Roman"/>
                <a:cs typeface="Times New Roman"/>
              </a:rPr>
              <a:t> s</a:t>
            </a:r>
            <a:endParaRPr sz="2500" dirty="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191192" y="914400"/>
            <a:ext cx="5724208" cy="5410200"/>
            <a:chOff x="3191192" y="0"/>
            <a:chExt cx="5575300" cy="685800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04787" y="0"/>
              <a:ext cx="2461260" cy="685799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63995" y="2287587"/>
              <a:ext cx="1469136" cy="31095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107175" y="2366517"/>
              <a:ext cx="1273810" cy="114300"/>
            </a:xfrm>
            <a:custGeom>
              <a:avLst/>
              <a:gdLst/>
              <a:ahLst/>
              <a:cxnLst/>
              <a:rect l="l" t="t" r="r" b="b"/>
              <a:pathLst>
                <a:path w="1273809" h="114300">
                  <a:moveTo>
                    <a:pt x="1236597" y="37973"/>
                  </a:moveTo>
                  <a:lnTo>
                    <a:pt x="1178052" y="37973"/>
                  </a:lnTo>
                  <a:lnTo>
                    <a:pt x="1178432" y="76073"/>
                  </a:lnTo>
                  <a:lnTo>
                    <a:pt x="1159426" y="76294"/>
                  </a:lnTo>
                  <a:lnTo>
                    <a:pt x="1159891" y="114300"/>
                  </a:lnTo>
                  <a:lnTo>
                    <a:pt x="1273428" y="55880"/>
                  </a:lnTo>
                  <a:lnTo>
                    <a:pt x="1236597" y="37973"/>
                  </a:lnTo>
                  <a:close/>
                </a:path>
                <a:path w="1273809" h="114300">
                  <a:moveTo>
                    <a:pt x="1158960" y="38195"/>
                  </a:moveTo>
                  <a:lnTo>
                    <a:pt x="0" y="51689"/>
                  </a:lnTo>
                  <a:lnTo>
                    <a:pt x="508" y="89789"/>
                  </a:lnTo>
                  <a:lnTo>
                    <a:pt x="1159426" y="76294"/>
                  </a:lnTo>
                  <a:lnTo>
                    <a:pt x="1158960" y="38195"/>
                  </a:lnTo>
                  <a:close/>
                </a:path>
                <a:path w="1273809" h="114300">
                  <a:moveTo>
                    <a:pt x="1178052" y="37973"/>
                  </a:moveTo>
                  <a:lnTo>
                    <a:pt x="1158960" y="38195"/>
                  </a:lnTo>
                  <a:lnTo>
                    <a:pt x="1159426" y="76294"/>
                  </a:lnTo>
                  <a:lnTo>
                    <a:pt x="1178432" y="76073"/>
                  </a:lnTo>
                  <a:lnTo>
                    <a:pt x="1178052" y="37973"/>
                  </a:lnTo>
                  <a:close/>
                </a:path>
                <a:path w="1273809" h="114300">
                  <a:moveTo>
                    <a:pt x="1158494" y="0"/>
                  </a:moveTo>
                  <a:lnTo>
                    <a:pt x="1158960" y="38195"/>
                  </a:lnTo>
                  <a:lnTo>
                    <a:pt x="1178052" y="37973"/>
                  </a:lnTo>
                  <a:lnTo>
                    <a:pt x="1236597" y="37973"/>
                  </a:lnTo>
                  <a:lnTo>
                    <a:pt x="115849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204209" y="19050"/>
              <a:ext cx="3366770" cy="338455"/>
            </a:xfrm>
            <a:custGeom>
              <a:avLst/>
              <a:gdLst/>
              <a:ahLst/>
              <a:cxnLst/>
              <a:rect l="l" t="t" r="r" b="b"/>
              <a:pathLst>
                <a:path w="3366770" h="338455">
                  <a:moveTo>
                    <a:pt x="3366516" y="0"/>
                  </a:moveTo>
                  <a:lnTo>
                    <a:pt x="0" y="0"/>
                  </a:lnTo>
                  <a:lnTo>
                    <a:pt x="0" y="338327"/>
                  </a:lnTo>
                  <a:lnTo>
                    <a:pt x="3366516" y="338327"/>
                  </a:lnTo>
                  <a:lnTo>
                    <a:pt x="33665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204209" y="19050"/>
              <a:ext cx="3366770" cy="338455"/>
            </a:xfrm>
            <a:custGeom>
              <a:avLst/>
              <a:gdLst/>
              <a:ahLst/>
              <a:cxnLst/>
              <a:rect l="l" t="t" r="r" b="b"/>
              <a:pathLst>
                <a:path w="3366770" h="338455">
                  <a:moveTo>
                    <a:pt x="0" y="338327"/>
                  </a:moveTo>
                  <a:lnTo>
                    <a:pt x="3366516" y="338327"/>
                  </a:lnTo>
                  <a:lnTo>
                    <a:pt x="3366516" y="0"/>
                  </a:lnTo>
                  <a:lnTo>
                    <a:pt x="0" y="0"/>
                  </a:lnTo>
                  <a:lnTo>
                    <a:pt x="0" y="338327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337603" y="905070"/>
            <a:ext cx="3262408" cy="27058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00" i="0" spc="-5" dirty="0">
                <a:latin typeface="Times New Roman"/>
                <a:cs typeface="Times New Roman"/>
              </a:rPr>
              <a:t>Origin:</a:t>
            </a:r>
            <a:r>
              <a:rPr sz="1600" i="0" spc="15" dirty="0">
                <a:latin typeface="Times New Roman"/>
                <a:cs typeface="Times New Roman"/>
              </a:rPr>
              <a:t> </a:t>
            </a:r>
            <a:r>
              <a:rPr sz="1650" spc="20" dirty="0"/>
              <a:t>Anterior</a:t>
            </a:r>
            <a:r>
              <a:rPr sz="1650" spc="-30" dirty="0"/>
              <a:t> </a:t>
            </a:r>
            <a:r>
              <a:rPr sz="1650" spc="10" dirty="0"/>
              <a:t>superior</a:t>
            </a:r>
            <a:r>
              <a:rPr sz="1650" spc="-35" dirty="0"/>
              <a:t> </a:t>
            </a:r>
            <a:r>
              <a:rPr sz="1650" spc="-20" dirty="0"/>
              <a:t>iliac</a:t>
            </a:r>
            <a:r>
              <a:rPr sz="1650" spc="-5" dirty="0"/>
              <a:t> </a:t>
            </a:r>
            <a:r>
              <a:rPr sz="1650" spc="-10" dirty="0"/>
              <a:t>spine</a:t>
            </a:r>
            <a:endParaRPr sz="1650" dirty="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651695" y="762618"/>
            <a:ext cx="4591101" cy="3583255"/>
            <a:chOff x="2651696" y="156997"/>
            <a:chExt cx="4471670" cy="4542155"/>
          </a:xfrm>
        </p:grpSpPr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18148" y="156997"/>
              <a:ext cx="547090" cy="601954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6560947" y="179705"/>
              <a:ext cx="388620" cy="442595"/>
            </a:xfrm>
            <a:custGeom>
              <a:avLst/>
              <a:gdLst/>
              <a:ahLst/>
              <a:cxnLst/>
              <a:rect l="l" t="t" r="r" b="b"/>
              <a:pathLst>
                <a:path w="388620" h="442595">
                  <a:moveTo>
                    <a:pt x="327750" y="392297"/>
                  </a:moveTo>
                  <a:lnTo>
                    <a:pt x="308228" y="409321"/>
                  </a:lnTo>
                  <a:lnTo>
                    <a:pt x="388620" y="442341"/>
                  </a:lnTo>
                  <a:lnTo>
                    <a:pt x="378159" y="402082"/>
                  </a:lnTo>
                  <a:lnTo>
                    <a:pt x="336296" y="402082"/>
                  </a:lnTo>
                  <a:lnTo>
                    <a:pt x="327750" y="392297"/>
                  </a:lnTo>
                  <a:close/>
                </a:path>
                <a:path w="388620" h="442595">
                  <a:moveTo>
                    <a:pt x="347220" y="375319"/>
                  </a:moveTo>
                  <a:lnTo>
                    <a:pt x="327750" y="392297"/>
                  </a:lnTo>
                  <a:lnTo>
                    <a:pt x="336296" y="402082"/>
                  </a:lnTo>
                  <a:lnTo>
                    <a:pt x="355726" y="385064"/>
                  </a:lnTo>
                  <a:lnTo>
                    <a:pt x="347220" y="375319"/>
                  </a:lnTo>
                  <a:close/>
                </a:path>
                <a:path w="388620" h="442595">
                  <a:moveTo>
                    <a:pt x="366775" y="358267"/>
                  </a:moveTo>
                  <a:lnTo>
                    <a:pt x="347220" y="375319"/>
                  </a:lnTo>
                  <a:lnTo>
                    <a:pt x="355726" y="385064"/>
                  </a:lnTo>
                  <a:lnTo>
                    <a:pt x="336296" y="402082"/>
                  </a:lnTo>
                  <a:lnTo>
                    <a:pt x="378159" y="402082"/>
                  </a:lnTo>
                  <a:lnTo>
                    <a:pt x="366775" y="358267"/>
                  </a:lnTo>
                  <a:close/>
                </a:path>
                <a:path w="388620" h="442595">
                  <a:moveTo>
                    <a:pt x="19557" y="0"/>
                  </a:moveTo>
                  <a:lnTo>
                    <a:pt x="0" y="17018"/>
                  </a:lnTo>
                  <a:lnTo>
                    <a:pt x="327750" y="392297"/>
                  </a:lnTo>
                  <a:lnTo>
                    <a:pt x="347220" y="375319"/>
                  </a:lnTo>
                  <a:lnTo>
                    <a:pt x="1955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664713" y="4347209"/>
              <a:ext cx="4445635" cy="338455"/>
            </a:xfrm>
            <a:custGeom>
              <a:avLst/>
              <a:gdLst/>
              <a:ahLst/>
              <a:cxnLst/>
              <a:rect l="l" t="t" r="r" b="b"/>
              <a:pathLst>
                <a:path w="4445634" h="338454">
                  <a:moveTo>
                    <a:pt x="4445508" y="0"/>
                  </a:moveTo>
                  <a:lnTo>
                    <a:pt x="0" y="0"/>
                  </a:lnTo>
                  <a:lnTo>
                    <a:pt x="0" y="338327"/>
                  </a:lnTo>
                  <a:lnTo>
                    <a:pt x="4445508" y="338327"/>
                  </a:lnTo>
                  <a:lnTo>
                    <a:pt x="44455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664713" y="4347209"/>
              <a:ext cx="4445635" cy="338455"/>
            </a:xfrm>
            <a:custGeom>
              <a:avLst/>
              <a:gdLst/>
              <a:ahLst/>
              <a:cxnLst/>
              <a:rect l="l" t="t" r="r" b="b"/>
              <a:pathLst>
                <a:path w="4445634" h="338454">
                  <a:moveTo>
                    <a:pt x="0" y="338327"/>
                  </a:moveTo>
                  <a:lnTo>
                    <a:pt x="4445508" y="338327"/>
                  </a:lnTo>
                  <a:lnTo>
                    <a:pt x="4445508" y="0"/>
                  </a:lnTo>
                  <a:lnTo>
                    <a:pt x="0" y="0"/>
                  </a:lnTo>
                  <a:lnTo>
                    <a:pt x="0" y="338327"/>
                  </a:lnTo>
                  <a:close/>
                </a:path>
              </a:pathLst>
            </a:custGeom>
            <a:ln w="25908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2774055" y="4052090"/>
            <a:ext cx="4286636" cy="27058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00" b="1" spc="-5" dirty="0">
                <a:latin typeface="Times New Roman"/>
                <a:cs typeface="Times New Roman"/>
              </a:rPr>
              <a:t>Insertion:</a:t>
            </a:r>
            <a:r>
              <a:rPr sz="1600" b="1" spc="25" dirty="0">
                <a:latin typeface="Times New Roman"/>
                <a:cs typeface="Times New Roman"/>
              </a:rPr>
              <a:t> </a:t>
            </a:r>
            <a:r>
              <a:rPr sz="1650" b="1" i="1" spc="25" dirty="0">
                <a:latin typeface="Times New Roman"/>
                <a:cs typeface="Times New Roman"/>
              </a:rPr>
              <a:t>Upper</a:t>
            </a:r>
            <a:r>
              <a:rPr sz="1650" b="1" i="1" spc="-40" dirty="0">
                <a:latin typeface="Times New Roman"/>
                <a:cs typeface="Times New Roman"/>
              </a:rPr>
              <a:t> </a:t>
            </a:r>
            <a:r>
              <a:rPr sz="1650" b="1" i="1" dirty="0">
                <a:latin typeface="Times New Roman"/>
                <a:cs typeface="Times New Roman"/>
              </a:rPr>
              <a:t>medial</a:t>
            </a:r>
            <a:r>
              <a:rPr sz="1650" b="1" i="1" spc="20" dirty="0">
                <a:latin typeface="Times New Roman"/>
                <a:cs typeface="Times New Roman"/>
              </a:rPr>
              <a:t> </a:t>
            </a:r>
            <a:r>
              <a:rPr sz="1650" b="1" i="1" spc="-15" dirty="0">
                <a:latin typeface="Times New Roman"/>
                <a:cs typeface="Times New Roman"/>
              </a:rPr>
              <a:t>surface</a:t>
            </a:r>
            <a:r>
              <a:rPr sz="1650" b="1" i="1" dirty="0">
                <a:latin typeface="Times New Roman"/>
                <a:cs typeface="Times New Roman"/>
              </a:rPr>
              <a:t> </a:t>
            </a:r>
            <a:r>
              <a:rPr sz="1650" b="1" i="1" spc="-25" dirty="0">
                <a:latin typeface="Times New Roman"/>
                <a:cs typeface="Times New Roman"/>
              </a:rPr>
              <a:t>of</a:t>
            </a:r>
            <a:r>
              <a:rPr sz="1650" b="1" i="1" spc="-20" dirty="0">
                <a:latin typeface="Times New Roman"/>
                <a:cs typeface="Times New Roman"/>
              </a:rPr>
              <a:t> </a:t>
            </a:r>
            <a:r>
              <a:rPr sz="1650" b="1" i="1" spc="-5" dirty="0">
                <a:latin typeface="Times New Roman"/>
                <a:cs typeface="Times New Roman"/>
              </a:rPr>
              <a:t>shaft </a:t>
            </a:r>
            <a:r>
              <a:rPr sz="1650" b="1" i="1" spc="-25" dirty="0">
                <a:latin typeface="Times New Roman"/>
                <a:cs typeface="Times New Roman"/>
              </a:rPr>
              <a:t>of </a:t>
            </a:r>
            <a:r>
              <a:rPr sz="1650" b="1" i="1" spc="15" dirty="0">
                <a:latin typeface="Times New Roman"/>
                <a:cs typeface="Times New Roman"/>
              </a:rPr>
              <a:t>tibia</a:t>
            </a:r>
            <a:endParaRPr sz="1650" dirty="0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7060691" y="4536304"/>
            <a:ext cx="781048" cy="339140"/>
            <a:chOff x="7060692" y="4478985"/>
            <a:chExt cx="760730" cy="429895"/>
          </a:xfrm>
        </p:grpSpPr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60692" y="4478985"/>
              <a:ext cx="760488" cy="429818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7103364" y="4498593"/>
              <a:ext cx="565785" cy="246379"/>
            </a:xfrm>
            <a:custGeom>
              <a:avLst/>
              <a:gdLst/>
              <a:ahLst/>
              <a:cxnLst/>
              <a:rect l="l" t="t" r="r" b="b"/>
              <a:pathLst>
                <a:path w="565784" h="246379">
                  <a:moveTo>
                    <a:pt x="451938" y="210275"/>
                  </a:moveTo>
                  <a:lnTo>
                    <a:pt x="438150" y="245871"/>
                  </a:lnTo>
                  <a:lnTo>
                    <a:pt x="565403" y="233806"/>
                  </a:lnTo>
                  <a:lnTo>
                    <a:pt x="550265" y="217169"/>
                  </a:lnTo>
                  <a:lnTo>
                    <a:pt x="469772" y="217169"/>
                  </a:lnTo>
                  <a:lnTo>
                    <a:pt x="451938" y="210275"/>
                  </a:lnTo>
                  <a:close/>
                </a:path>
                <a:path w="565784" h="246379">
                  <a:moveTo>
                    <a:pt x="465664" y="174841"/>
                  </a:moveTo>
                  <a:lnTo>
                    <a:pt x="451938" y="210275"/>
                  </a:lnTo>
                  <a:lnTo>
                    <a:pt x="469772" y="217169"/>
                  </a:lnTo>
                  <a:lnTo>
                    <a:pt x="483488" y="181736"/>
                  </a:lnTo>
                  <a:lnTo>
                    <a:pt x="465664" y="174841"/>
                  </a:lnTo>
                  <a:close/>
                </a:path>
                <a:path w="565784" h="246379">
                  <a:moveTo>
                    <a:pt x="479425" y="139318"/>
                  </a:moveTo>
                  <a:lnTo>
                    <a:pt x="465664" y="174841"/>
                  </a:lnTo>
                  <a:lnTo>
                    <a:pt x="483488" y="181736"/>
                  </a:lnTo>
                  <a:lnTo>
                    <a:pt x="469772" y="217169"/>
                  </a:lnTo>
                  <a:lnTo>
                    <a:pt x="550265" y="217169"/>
                  </a:lnTo>
                  <a:lnTo>
                    <a:pt x="479425" y="139318"/>
                  </a:lnTo>
                  <a:close/>
                </a:path>
                <a:path w="565784" h="246379">
                  <a:moveTo>
                    <a:pt x="13715" y="0"/>
                  </a:moveTo>
                  <a:lnTo>
                    <a:pt x="0" y="35559"/>
                  </a:lnTo>
                  <a:lnTo>
                    <a:pt x="451938" y="210275"/>
                  </a:lnTo>
                  <a:lnTo>
                    <a:pt x="465664" y="174841"/>
                  </a:lnTo>
                  <a:lnTo>
                    <a:pt x="1371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" y="787145"/>
            <a:ext cx="4001261" cy="5613656"/>
            <a:chOff x="-12699" y="0"/>
            <a:chExt cx="380936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71244" y="0"/>
              <a:ext cx="2225039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214249"/>
              <a:ext cx="1951355" cy="1682750"/>
            </a:xfrm>
            <a:custGeom>
              <a:avLst/>
              <a:gdLst/>
              <a:ahLst/>
              <a:cxnLst/>
              <a:rect l="l" t="t" r="r" b="b"/>
              <a:pathLst>
                <a:path w="1951355" h="1682750">
                  <a:moveTo>
                    <a:pt x="1663699" y="0"/>
                  </a:moveTo>
                  <a:lnTo>
                    <a:pt x="0" y="1320927"/>
                  </a:lnTo>
                  <a:lnTo>
                    <a:pt x="287045" y="1682496"/>
                  </a:lnTo>
                  <a:lnTo>
                    <a:pt x="1950846" y="361568"/>
                  </a:lnTo>
                  <a:lnTo>
                    <a:pt x="16636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214249"/>
              <a:ext cx="1951355" cy="1682750"/>
            </a:xfrm>
            <a:custGeom>
              <a:avLst/>
              <a:gdLst/>
              <a:ahLst/>
              <a:cxnLst/>
              <a:rect l="l" t="t" r="r" b="b"/>
              <a:pathLst>
                <a:path w="1951355" h="1682750">
                  <a:moveTo>
                    <a:pt x="0" y="1320927"/>
                  </a:moveTo>
                  <a:lnTo>
                    <a:pt x="1663699" y="0"/>
                  </a:lnTo>
                  <a:lnTo>
                    <a:pt x="1950846" y="361568"/>
                  </a:lnTo>
                  <a:lnTo>
                    <a:pt x="287045" y="1682496"/>
                  </a:lnTo>
                  <a:lnTo>
                    <a:pt x="0" y="1320927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7220" y="466598"/>
              <a:ext cx="1492324" cy="127304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51075" y="362711"/>
              <a:ext cx="1458468" cy="165506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793747" y="383031"/>
              <a:ext cx="1207770" cy="1403350"/>
            </a:xfrm>
            <a:custGeom>
              <a:avLst/>
              <a:gdLst/>
              <a:ahLst/>
              <a:cxnLst/>
              <a:rect l="l" t="t" r="r" b="b"/>
              <a:pathLst>
                <a:path w="1207770" h="1403350">
                  <a:moveTo>
                    <a:pt x="1056719" y="1312294"/>
                  </a:moveTo>
                  <a:lnTo>
                    <a:pt x="1049655" y="1314164"/>
                  </a:lnTo>
                  <a:lnTo>
                    <a:pt x="1043828" y="1318557"/>
                  </a:lnTo>
                  <a:lnTo>
                    <a:pt x="1040002" y="1325117"/>
                  </a:lnTo>
                  <a:lnTo>
                    <a:pt x="1038988" y="1332587"/>
                  </a:lnTo>
                  <a:lnTo>
                    <a:pt x="1040844" y="1339627"/>
                  </a:lnTo>
                  <a:lnTo>
                    <a:pt x="1045200" y="1345477"/>
                  </a:lnTo>
                  <a:lnTo>
                    <a:pt x="1051687" y="1349375"/>
                  </a:lnTo>
                  <a:lnTo>
                    <a:pt x="1207643" y="1403350"/>
                  </a:lnTo>
                  <a:lnTo>
                    <a:pt x="1204666" y="1387093"/>
                  </a:lnTo>
                  <a:lnTo>
                    <a:pt x="1168527" y="1387093"/>
                  </a:lnTo>
                  <a:lnTo>
                    <a:pt x="1122562" y="1333511"/>
                  </a:lnTo>
                  <a:lnTo>
                    <a:pt x="1064259" y="1313306"/>
                  </a:lnTo>
                  <a:lnTo>
                    <a:pt x="1056719" y="1312294"/>
                  </a:lnTo>
                  <a:close/>
                </a:path>
                <a:path w="1207770" h="1403350">
                  <a:moveTo>
                    <a:pt x="1122562" y="1333511"/>
                  </a:moveTo>
                  <a:lnTo>
                    <a:pt x="1168527" y="1387093"/>
                  </a:lnTo>
                  <a:lnTo>
                    <a:pt x="1179069" y="1378077"/>
                  </a:lnTo>
                  <a:lnTo>
                    <a:pt x="1164208" y="1378077"/>
                  </a:lnTo>
                  <a:lnTo>
                    <a:pt x="1158340" y="1345910"/>
                  </a:lnTo>
                  <a:lnTo>
                    <a:pt x="1122562" y="1333511"/>
                  </a:lnTo>
                  <a:close/>
                </a:path>
                <a:path w="1207770" h="1403350">
                  <a:moveTo>
                    <a:pt x="1155827" y="1225803"/>
                  </a:moveTo>
                  <a:lnTo>
                    <a:pt x="1148764" y="1228613"/>
                  </a:lnTo>
                  <a:lnTo>
                    <a:pt x="1143523" y="1233709"/>
                  </a:lnTo>
                  <a:lnTo>
                    <a:pt x="1140592" y="1240377"/>
                  </a:lnTo>
                  <a:lnTo>
                    <a:pt x="1140459" y="1247902"/>
                  </a:lnTo>
                  <a:lnTo>
                    <a:pt x="1151570" y="1308801"/>
                  </a:lnTo>
                  <a:lnTo>
                    <a:pt x="1197483" y="1362328"/>
                  </a:lnTo>
                  <a:lnTo>
                    <a:pt x="1168527" y="1387093"/>
                  </a:lnTo>
                  <a:lnTo>
                    <a:pt x="1204666" y="1387093"/>
                  </a:lnTo>
                  <a:lnTo>
                    <a:pt x="1177925" y="1241043"/>
                  </a:lnTo>
                  <a:lnTo>
                    <a:pt x="1175115" y="1234055"/>
                  </a:lnTo>
                  <a:lnTo>
                    <a:pt x="1170019" y="1228852"/>
                  </a:lnTo>
                  <a:lnTo>
                    <a:pt x="1163351" y="1225934"/>
                  </a:lnTo>
                  <a:lnTo>
                    <a:pt x="1155827" y="1225803"/>
                  </a:lnTo>
                  <a:close/>
                </a:path>
                <a:path w="1207770" h="1403350">
                  <a:moveTo>
                    <a:pt x="1158340" y="1345910"/>
                  </a:moveTo>
                  <a:lnTo>
                    <a:pt x="1164208" y="1378077"/>
                  </a:lnTo>
                  <a:lnTo>
                    <a:pt x="1189227" y="1356614"/>
                  </a:lnTo>
                  <a:lnTo>
                    <a:pt x="1158340" y="1345910"/>
                  </a:lnTo>
                  <a:close/>
                </a:path>
                <a:path w="1207770" h="1403350">
                  <a:moveTo>
                    <a:pt x="1151570" y="1308801"/>
                  </a:moveTo>
                  <a:lnTo>
                    <a:pt x="1158340" y="1345910"/>
                  </a:lnTo>
                  <a:lnTo>
                    <a:pt x="1189227" y="1356614"/>
                  </a:lnTo>
                  <a:lnTo>
                    <a:pt x="1164208" y="1378077"/>
                  </a:lnTo>
                  <a:lnTo>
                    <a:pt x="1179069" y="1378077"/>
                  </a:lnTo>
                  <a:lnTo>
                    <a:pt x="1197483" y="1362328"/>
                  </a:lnTo>
                  <a:lnTo>
                    <a:pt x="1151570" y="1308801"/>
                  </a:lnTo>
                  <a:close/>
                </a:path>
                <a:path w="1207770" h="1403350">
                  <a:moveTo>
                    <a:pt x="28956" y="0"/>
                  </a:moveTo>
                  <a:lnTo>
                    <a:pt x="0" y="24891"/>
                  </a:lnTo>
                  <a:lnTo>
                    <a:pt x="1122562" y="1333511"/>
                  </a:lnTo>
                  <a:lnTo>
                    <a:pt x="1158340" y="1345910"/>
                  </a:lnTo>
                  <a:lnTo>
                    <a:pt x="1151570" y="1308801"/>
                  </a:lnTo>
                  <a:lnTo>
                    <a:pt x="2895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232397" y="761"/>
            <a:ext cx="2124710" cy="462280"/>
          </a:xfrm>
          <a:prstGeom prst="rect">
            <a:avLst/>
          </a:prstGeom>
          <a:ln w="25907">
            <a:solidFill>
              <a:srgbClr val="4F81BC"/>
            </a:solidFill>
          </a:ln>
        </p:spPr>
        <p:txBody>
          <a:bodyPr vert="horz" wrap="square" lIns="0" tIns="2159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70"/>
              </a:spcBef>
            </a:pPr>
            <a:r>
              <a:rPr sz="2500" b="1" i="1" spc="-65" dirty="0">
                <a:solidFill>
                  <a:srgbClr val="001F5F"/>
                </a:solidFill>
                <a:latin typeface="Times New Roman"/>
                <a:cs typeface="Times New Roman"/>
              </a:rPr>
              <a:t>P</a:t>
            </a:r>
            <a:r>
              <a:rPr sz="2500" b="1" i="1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500" b="1" i="1" spc="-45" dirty="0">
                <a:solidFill>
                  <a:srgbClr val="001F5F"/>
                </a:solidFill>
                <a:latin typeface="Times New Roman"/>
                <a:cs typeface="Times New Roman"/>
              </a:rPr>
              <a:t>e</a:t>
            </a:r>
            <a:r>
              <a:rPr sz="2500" b="1" i="1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500" b="1" i="1" spc="-45" dirty="0">
                <a:solidFill>
                  <a:srgbClr val="001F5F"/>
                </a:solidFill>
                <a:latin typeface="Times New Roman"/>
                <a:cs typeface="Times New Roman"/>
              </a:rPr>
              <a:t>c</a:t>
            </a:r>
            <a:r>
              <a:rPr sz="2500" b="1" i="1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500" b="1" i="1" spc="100" dirty="0">
                <a:solidFill>
                  <a:srgbClr val="001F5F"/>
                </a:solidFill>
                <a:latin typeface="Times New Roman"/>
                <a:cs typeface="Times New Roman"/>
              </a:rPr>
              <a:t>t</a:t>
            </a:r>
            <a:r>
              <a:rPr sz="2500" b="1" i="1" spc="-30" dirty="0">
                <a:solidFill>
                  <a:srgbClr val="001F5F"/>
                </a:solidFill>
                <a:latin typeface="Times New Roman"/>
                <a:cs typeface="Times New Roman"/>
              </a:rPr>
              <a:t> i </a:t>
            </a:r>
            <a:r>
              <a:rPr sz="2500" b="1" i="1" spc="-60" dirty="0">
                <a:solidFill>
                  <a:srgbClr val="001F5F"/>
                </a:solidFill>
                <a:latin typeface="Times New Roman"/>
                <a:cs typeface="Times New Roman"/>
              </a:rPr>
              <a:t>n</a:t>
            </a:r>
            <a:r>
              <a:rPr sz="2500" b="1" i="1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500" b="1" i="1" spc="-45" dirty="0">
                <a:solidFill>
                  <a:srgbClr val="001F5F"/>
                </a:solidFill>
                <a:latin typeface="Times New Roman"/>
                <a:cs typeface="Times New Roman"/>
              </a:rPr>
              <a:t>e</a:t>
            </a:r>
            <a:r>
              <a:rPr sz="2500" b="1" i="1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500" b="1" i="1" spc="-60" dirty="0">
                <a:solidFill>
                  <a:srgbClr val="001F5F"/>
                </a:solidFill>
                <a:latin typeface="Times New Roman"/>
                <a:cs typeface="Times New Roman"/>
              </a:rPr>
              <a:t>u</a:t>
            </a:r>
            <a:r>
              <a:rPr sz="2500" b="1" i="1" spc="-40" dirty="0">
                <a:solidFill>
                  <a:srgbClr val="001F5F"/>
                </a:solidFill>
                <a:latin typeface="Times New Roman"/>
                <a:cs typeface="Times New Roman"/>
              </a:rPr>
              <a:t> s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144517" y="787145"/>
            <a:ext cx="4436745" cy="462280"/>
          </a:xfrm>
          <a:prstGeom prst="rect">
            <a:avLst/>
          </a:prstGeom>
          <a:ln w="25907">
            <a:solidFill>
              <a:srgbClr val="4F81BC"/>
            </a:solidFill>
          </a:ln>
        </p:spPr>
        <p:txBody>
          <a:bodyPr vert="horz" wrap="square" lIns="0" tIns="2095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65"/>
              </a:spcBef>
            </a:pPr>
            <a:r>
              <a:rPr sz="2400" b="1" dirty="0">
                <a:latin typeface="Times New Roman"/>
                <a:cs typeface="Times New Roman"/>
              </a:rPr>
              <a:t>Origin: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500" b="1" i="1" dirty="0">
                <a:latin typeface="Times New Roman"/>
                <a:cs typeface="Times New Roman"/>
              </a:rPr>
              <a:t>Superior</a:t>
            </a:r>
            <a:r>
              <a:rPr sz="2500" b="1" i="1" spc="-80" dirty="0">
                <a:latin typeface="Times New Roman"/>
                <a:cs typeface="Times New Roman"/>
              </a:rPr>
              <a:t> </a:t>
            </a:r>
            <a:r>
              <a:rPr sz="2500" b="1" i="1" dirty="0">
                <a:latin typeface="Times New Roman"/>
                <a:cs typeface="Times New Roman"/>
              </a:rPr>
              <a:t>ramus</a:t>
            </a:r>
            <a:r>
              <a:rPr sz="2500" b="1" i="1" spc="-35" dirty="0">
                <a:latin typeface="Times New Roman"/>
                <a:cs typeface="Times New Roman"/>
              </a:rPr>
              <a:t> </a:t>
            </a:r>
            <a:r>
              <a:rPr sz="2500" b="1" i="1" spc="-45" dirty="0">
                <a:latin typeface="Times New Roman"/>
                <a:cs typeface="Times New Roman"/>
              </a:rPr>
              <a:t>of </a:t>
            </a:r>
            <a:r>
              <a:rPr sz="2500" b="1" i="1" spc="5" dirty="0">
                <a:latin typeface="Times New Roman"/>
                <a:cs typeface="Times New Roman"/>
              </a:rPr>
              <a:t>pubis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86250" y="1715261"/>
            <a:ext cx="4070985" cy="830580"/>
          </a:xfrm>
          <a:prstGeom prst="rect">
            <a:avLst/>
          </a:prstGeom>
          <a:ln w="25907">
            <a:solidFill>
              <a:srgbClr val="4F81BC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92075" marR="196850">
              <a:lnSpc>
                <a:spcPts val="2880"/>
              </a:lnSpc>
              <a:spcBef>
                <a:spcPts val="370"/>
              </a:spcBef>
            </a:pPr>
            <a:r>
              <a:rPr sz="2400" b="1" dirty="0">
                <a:latin typeface="Times New Roman"/>
                <a:cs typeface="Times New Roman"/>
              </a:rPr>
              <a:t>Insertion: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500" b="1" i="1" spc="25" dirty="0">
                <a:latin typeface="Times New Roman"/>
                <a:cs typeface="Times New Roman"/>
              </a:rPr>
              <a:t>Upper</a:t>
            </a:r>
            <a:r>
              <a:rPr sz="2500" b="1" i="1" spc="-75" dirty="0">
                <a:latin typeface="Times New Roman"/>
                <a:cs typeface="Times New Roman"/>
              </a:rPr>
              <a:t> </a:t>
            </a:r>
            <a:r>
              <a:rPr sz="2500" b="1" i="1" spc="-10" dirty="0">
                <a:latin typeface="Times New Roman"/>
                <a:cs typeface="Times New Roman"/>
              </a:rPr>
              <a:t>end</a:t>
            </a:r>
            <a:r>
              <a:rPr sz="2500" b="1" i="1" spc="-35" dirty="0">
                <a:latin typeface="Times New Roman"/>
                <a:cs typeface="Times New Roman"/>
              </a:rPr>
              <a:t> </a:t>
            </a:r>
            <a:r>
              <a:rPr sz="2500" b="1" i="1" spc="-45" dirty="0">
                <a:latin typeface="Times New Roman"/>
                <a:cs typeface="Times New Roman"/>
              </a:rPr>
              <a:t>of</a:t>
            </a:r>
            <a:r>
              <a:rPr sz="2500" b="1" i="1" spc="-30" dirty="0">
                <a:latin typeface="Times New Roman"/>
                <a:cs typeface="Times New Roman"/>
              </a:rPr>
              <a:t> </a:t>
            </a:r>
            <a:r>
              <a:rPr sz="2500" b="1" i="1" spc="-45" dirty="0">
                <a:latin typeface="Times New Roman"/>
                <a:cs typeface="Times New Roman"/>
              </a:rPr>
              <a:t>linea </a:t>
            </a:r>
            <a:r>
              <a:rPr sz="2500" b="1" i="1" spc="-610" dirty="0">
                <a:latin typeface="Times New Roman"/>
                <a:cs typeface="Times New Roman"/>
              </a:rPr>
              <a:t> </a:t>
            </a:r>
            <a:r>
              <a:rPr sz="2500" b="1" i="1" spc="-5" dirty="0">
                <a:latin typeface="Times New Roman"/>
                <a:cs typeface="Times New Roman"/>
              </a:rPr>
              <a:t>aspera</a:t>
            </a:r>
            <a:r>
              <a:rPr sz="2500" b="1" i="1" spc="-25" dirty="0">
                <a:latin typeface="Times New Roman"/>
                <a:cs typeface="Times New Roman"/>
              </a:rPr>
              <a:t> </a:t>
            </a:r>
            <a:r>
              <a:rPr sz="2500" b="1" i="1" spc="-45" dirty="0">
                <a:latin typeface="Times New Roman"/>
                <a:cs typeface="Times New Roman"/>
              </a:rPr>
              <a:t>of</a:t>
            </a:r>
            <a:r>
              <a:rPr sz="2500" b="1" i="1" spc="-30" dirty="0">
                <a:latin typeface="Times New Roman"/>
                <a:cs typeface="Times New Roman"/>
              </a:rPr>
              <a:t> </a:t>
            </a:r>
            <a:r>
              <a:rPr sz="2500" b="1" i="1" spc="-15" dirty="0">
                <a:latin typeface="Times New Roman"/>
                <a:cs typeface="Times New Roman"/>
              </a:rPr>
              <a:t>shaft</a:t>
            </a:r>
            <a:r>
              <a:rPr sz="2500" b="1" i="1" spc="-30" dirty="0">
                <a:latin typeface="Times New Roman"/>
                <a:cs typeface="Times New Roman"/>
              </a:rPr>
              <a:t> </a:t>
            </a:r>
            <a:r>
              <a:rPr sz="2500" b="1" i="1" spc="-45" dirty="0">
                <a:latin typeface="Times New Roman"/>
                <a:cs typeface="Times New Roman"/>
              </a:rPr>
              <a:t>of</a:t>
            </a:r>
            <a:r>
              <a:rPr sz="2500" b="1" i="1" spc="-30" dirty="0">
                <a:latin typeface="Times New Roman"/>
                <a:cs typeface="Times New Roman"/>
              </a:rPr>
              <a:t> </a:t>
            </a:r>
            <a:r>
              <a:rPr sz="2500" b="1" i="1" dirty="0">
                <a:latin typeface="Times New Roman"/>
                <a:cs typeface="Times New Roman"/>
              </a:rPr>
              <a:t>femur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01261" y="2786633"/>
            <a:ext cx="4226560" cy="585470"/>
          </a:xfrm>
          <a:prstGeom prst="rect">
            <a:avLst/>
          </a:prstGeom>
          <a:ln w="25907">
            <a:solidFill>
              <a:srgbClr val="4F81BC"/>
            </a:solidFill>
          </a:ln>
        </p:spPr>
        <p:txBody>
          <a:bodyPr vert="horz" wrap="square" lIns="0" tIns="1333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05"/>
              </a:spcBef>
            </a:pPr>
            <a:r>
              <a:rPr sz="2400" b="1" spc="-5" dirty="0">
                <a:latin typeface="Times New Roman"/>
                <a:cs typeface="Times New Roman"/>
              </a:rPr>
              <a:t>Nerve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supply:</a:t>
            </a:r>
            <a:r>
              <a:rPr sz="2400" b="1" spc="15" dirty="0">
                <a:latin typeface="Times New Roman"/>
                <a:cs typeface="Times New Roman"/>
              </a:rPr>
              <a:t> </a:t>
            </a:r>
            <a:r>
              <a:rPr sz="2500" b="1" i="1" spc="-35" dirty="0">
                <a:latin typeface="Times New Roman"/>
                <a:cs typeface="Times New Roman"/>
              </a:rPr>
              <a:t>Femoral</a:t>
            </a:r>
            <a:r>
              <a:rPr sz="2500" b="1" i="1" spc="-45" dirty="0">
                <a:latin typeface="Times New Roman"/>
                <a:cs typeface="Times New Roman"/>
              </a:rPr>
              <a:t> </a:t>
            </a:r>
            <a:r>
              <a:rPr sz="2500" b="1" i="1" spc="-5" dirty="0">
                <a:latin typeface="Times New Roman"/>
                <a:cs typeface="Times New Roman"/>
              </a:rPr>
              <a:t>nerve</a:t>
            </a:r>
            <a:r>
              <a:rPr sz="3350" b="1" i="1" spc="-5" dirty="0">
                <a:latin typeface="Times New Roman"/>
                <a:cs typeface="Times New Roman"/>
              </a:rPr>
              <a:t>?</a:t>
            </a:r>
            <a:endParaRPr sz="33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01261" y="3786378"/>
            <a:ext cx="4357370" cy="832485"/>
          </a:xfrm>
          <a:prstGeom prst="rect">
            <a:avLst/>
          </a:prstGeom>
          <a:ln w="25907">
            <a:solidFill>
              <a:srgbClr val="4F81BC"/>
            </a:solidFill>
          </a:ln>
        </p:spPr>
        <p:txBody>
          <a:bodyPr vert="horz" wrap="square" lIns="0" tIns="47625" rIns="0" bIns="0" rtlCol="0">
            <a:spAutoFit/>
          </a:bodyPr>
          <a:lstStyle/>
          <a:p>
            <a:pPr marL="1080770" marR="354965" indent="-720090">
              <a:lnSpc>
                <a:spcPts val="2880"/>
              </a:lnSpc>
              <a:spcBef>
                <a:spcPts val="375"/>
              </a:spcBef>
            </a:pPr>
            <a:r>
              <a:rPr sz="2400" b="1" dirty="0">
                <a:latin typeface="Times New Roman"/>
                <a:cs typeface="Times New Roman"/>
              </a:rPr>
              <a:t>Actions: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500" b="1" i="1" spc="-70" dirty="0">
                <a:latin typeface="Times New Roman"/>
                <a:cs typeface="Times New Roman"/>
              </a:rPr>
              <a:t>Flexes</a:t>
            </a:r>
            <a:r>
              <a:rPr sz="2500" b="1" i="1" spc="-50" dirty="0">
                <a:latin typeface="Times New Roman"/>
                <a:cs typeface="Times New Roman"/>
              </a:rPr>
              <a:t> </a:t>
            </a:r>
            <a:r>
              <a:rPr sz="2500" b="1" i="1" spc="-10" dirty="0">
                <a:latin typeface="Times New Roman"/>
                <a:cs typeface="Times New Roman"/>
              </a:rPr>
              <a:t>and</a:t>
            </a:r>
            <a:r>
              <a:rPr sz="2500" b="1" i="1" spc="-45" dirty="0">
                <a:latin typeface="Times New Roman"/>
                <a:cs typeface="Times New Roman"/>
              </a:rPr>
              <a:t> </a:t>
            </a:r>
            <a:r>
              <a:rPr sz="2500" b="1" i="1" spc="10" dirty="0">
                <a:latin typeface="Times New Roman"/>
                <a:cs typeface="Times New Roman"/>
              </a:rPr>
              <a:t>adducts </a:t>
            </a:r>
            <a:r>
              <a:rPr sz="2500" b="1" i="1" spc="-610" dirty="0">
                <a:latin typeface="Times New Roman"/>
                <a:cs typeface="Times New Roman"/>
              </a:rPr>
              <a:t> </a:t>
            </a:r>
            <a:r>
              <a:rPr sz="2500" b="1" i="1" spc="-20" dirty="0">
                <a:latin typeface="Times New Roman"/>
                <a:cs typeface="Times New Roman"/>
              </a:rPr>
              <a:t>thigh</a:t>
            </a:r>
            <a:r>
              <a:rPr sz="2500" b="1" i="1" spc="-35" dirty="0">
                <a:latin typeface="Times New Roman"/>
                <a:cs typeface="Times New Roman"/>
              </a:rPr>
              <a:t> </a:t>
            </a:r>
            <a:r>
              <a:rPr sz="2500" b="1" i="1" spc="25" dirty="0">
                <a:latin typeface="Times New Roman"/>
                <a:cs typeface="Times New Roman"/>
              </a:rPr>
              <a:t>at</a:t>
            </a:r>
            <a:r>
              <a:rPr sz="2500" b="1" i="1" spc="-45" dirty="0">
                <a:latin typeface="Times New Roman"/>
                <a:cs typeface="Times New Roman"/>
              </a:rPr>
              <a:t> </a:t>
            </a:r>
            <a:r>
              <a:rPr sz="2500" b="1" i="1" dirty="0">
                <a:latin typeface="Times New Roman"/>
                <a:cs typeface="Times New Roman"/>
              </a:rPr>
              <a:t>hip</a:t>
            </a:r>
            <a:r>
              <a:rPr sz="2500" b="1" i="1" spc="-25" dirty="0">
                <a:latin typeface="Times New Roman"/>
                <a:cs typeface="Times New Roman"/>
              </a:rPr>
              <a:t> </a:t>
            </a:r>
            <a:r>
              <a:rPr sz="2500" b="1" i="1" spc="15" dirty="0">
                <a:latin typeface="Times New Roman"/>
                <a:cs typeface="Times New Roman"/>
              </a:rPr>
              <a:t>joint</a:t>
            </a:r>
            <a:endParaRPr sz="2500">
              <a:latin typeface="Times New Roman"/>
              <a:cs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1066800"/>
            <a:ext cx="2591242" cy="52578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602992" y="1066800"/>
            <a:ext cx="6388608" cy="5257802"/>
            <a:chOff x="2494026" y="0"/>
            <a:chExt cx="6391275" cy="68580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71844" y="0"/>
              <a:ext cx="2513076" cy="685799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494026" y="1846326"/>
              <a:ext cx="4070985" cy="830580"/>
            </a:xfrm>
            <a:custGeom>
              <a:avLst/>
              <a:gdLst/>
              <a:ahLst/>
              <a:cxnLst/>
              <a:rect l="l" t="t" r="r" b="b"/>
              <a:pathLst>
                <a:path w="4070984" h="830580">
                  <a:moveTo>
                    <a:pt x="4070604" y="0"/>
                  </a:moveTo>
                  <a:lnTo>
                    <a:pt x="0" y="0"/>
                  </a:lnTo>
                  <a:lnTo>
                    <a:pt x="0" y="830579"/>
                  </a:lnTo>
                  <a:lnTo>
                    <a:pt x="4070604" y="830579"/>
                  </a:lnTo>
                  <a:lnTo>
                    <a:pt x="40706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545284" y="3298878"/>
            <a:ext cx="4069286" cy="789960"/>
          </a:xfrm>
          <a:prstGeom prst="rect">
            <a:avLst/>
          </a:prstGeom>
          <a:ln w="25907">
            <a:solidFill>
              <a:srgbClr val="4F81BC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91440" marR="197485">
              <a:lnSpc>
                <a:spcPts val="2880"/>
              </a:lnSpc>
              <a:spcBef>
                <a:spcPts val="360"/>
              </a:spcBef>
            </a:pPr>
            <a:r>
              <a:rPr sz="2400" b="1" dirty="0">
                <a:latin typeface="Times New Roman"/>
                <a:cs typeface="Times New Roman"/>
              </a:rPr>
              <a:t>Insertion: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500" b="1" i="1" spc="25" dirty="0">
                <a:latin typeface="Times New Roman"/>
                <a:cs typeface="Times New Roman"/>
              </a:rPr>
              <a:t>Upper</a:t>
            </a:r>
            <a:r>
              <a:rPr sz="2500" b="1" i="1" spc="-75" dirty="0">
                <a:latin typeface="Times New Roman"/>
                <a:cs typeface="Times New Roman"/>
              </a:rPr>
              <a:t> </a:t>
            </a:r>
            <a:r>
              <a:rPr sz="2500" b="1" i="1" spc="-10" dirty="0">
                <a:latin typeface="Times New Roman"/>
                <a:cs typeface="Times New Roman"/>
              </a:rPr>
              <a:t>end</a:t>
            </a:r>
            <a:r>
              <a:rPr sz="2500" b="1" i="1" spc="-35" dirty="0">
                <a:latin typeface="Times New Roman"/>
                <a:cs typeface="Times New Roman"/>
              </a:rPr>
              <a:t> </a:t>
            </a:r>
            <a:r>
              <a:rPr sz="2500" b="1" i="1" spc="-45" dirty="0">
                <a:latin typeface="Times New Roman"/>
                <a:cs typeface="Times New Roman"/>
              </a:rPr>
              <a:t>of</a:t>
            </a:r>
            <a:r>
              <a:rPr sz="2500" b="1" i="1" spc="-30" dirty="0">
                <a:latin typeface="Times New Roman"/>
                <a:cs typeface="Times New Roman"/>
              </a:rPr>
              <a:t> </a:t>
            </a:r>
            <a:r>
              <a:rPr sz="2500" b="1" i="1" spc="-45" dirty="0">
                <a:latin typeface="Times New Roman"/>
                <a:cs typeface="Times New Roman"/>
              </a:rPr>
              <a:t>linea </a:t>
            </a:r>
            <a:r>
              <a:rPr sz="2500" b="1" i="1" spc="-610" dirty="0">
                <a:latin typeface="Times New Roman"/>
                <a:cs typeface="Times New Roman"/>
              </a:rPr>
              <a:t> </a:t>
            </a:r>
            <a:r>
              <a:rPr sz="2500" b="1" i="1" spc="-5" dirty="0">
                <a:latin typeface="Times New Roman"/>
                <a:cs typeface="Times New Roman"/>
              </a:rPr>
              <a:t>aspera</a:t>
            </a:r>
            <a:r>
              <a:rPr sz="2500" b="1" i="1" spc="-25" dirty="0">
                <a:latin typeface="Times New Roman"/>
                <a:cs typeface="Times New Roman"/>
              </a:rPr>
              <a:t> </a:t>
            </a:r>
            <a:r>
              <a:rPr sz="2500" b="1" i="1" spc="-45" dirty="0">
                <a:latin typeface="Times New Roman"/>
                <a:cs typeface="Times New Roman"/>
              </a:rPr>
              <a:t>of</a:t>
            </a:r>
            <a:r>
              <a:rPr sz="2500" b="1" i="1" spc="-30" dirty="0">
                <a:latin typeface="Times New Roman"/>
                <a:cs typeface="Times New Roman"/>
              </a:rPr>
              <a:t> </a:t>
            </a:r>
            <a:r>
              <a:rPr sz="2500" b="1" i="1" spc="-15" dirty="0">
                <a:latin typeface="Times New Roman"/>
                <a:cs typeface="Times New Roman"/>
              </a:rPr>
              <a:t>shaft</a:t>
            </a:r>
            <a:r>
              <a:rPr sz="2500" b="1" i="1" spc="-30" dirty="0">
                <a:latin typeface="Times New Roman"/>
                <a:cs typeface="Times New Roman"/>
              </a:rPr>
              <a:t> </a:t>
            </a:r>
            <a:r>
              <a:rPr sz="2500" b="1" i="1" spc="-45" dirty="0">
                <a:latin typeface="Times New Roman"/>
                <a:cs typeface="Times New Roman"/>
              </a:rPr>
              <a:t>of</a:t>
            </a:r>
            <a:r>
              <a:rPr sz="2500" b="1" i="1" spc="-30" dirty="0">
                <a:latin typeface="Times New Roman"/>
                <a:cs typeface="Times New Roman"/>
              </a:rPr>
              <a:t> </a:t>
            </a:r>
            <a:r>
              <a:rPr sz="2500" b="1" i="1" dirty="0">
                <a:latin typeface="Times New Roman"/>
                <a:cs typeface="Times New Roman"/>
              </a:rPr>
              <a:t>femur</a:t>
            </a:r>
            <a:endParaRPr sz="25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545284" y="1131710"/>
            <a:ext cx="5349547" cy="831999"/>
            <a:chOff x="2469642" y="0"/>
            <a:chExt cx="5351780" cy="108521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76644" y="0"/>
              <a:ext cx="1144536" cy="108508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719062" y="0"/>
              <a:ext cx="949325" cy="909955"/>
            </a:xfrm>
            <a:custGeom>
              <a:avLst/>
              <a:gdLst/>
              <a:ahLst/>
              <a:cxnLst/>
              <a:rect l="l" t="t" r="r" b="b"/>
              <a:pathLst>
                <a:path w="949325" h="909955">
                  <a:moveTo>
                    <a:pt x="854004" y="843606"/>
                  </a:moveTo>
                  <a:lnTo>
                    <a:pt x="827532" y="870838"/>
                  </a:lnTo>
                  <a:lnTo>
                    <a:pt x="949325" y="909447"/>
                  </a:lnTo>
                  <a:lnTo>
                    <a:pt x="930931" y="856869"/>
                  </a:lnTo>
                  <a:lnTo>
                    <a:pt x="867664" y="856869"/>
                  </a:lnTo>
                  <a:lnTo>
                    <a:pt x="854004" y="843606"/>
                  </a:lnTo>
                  <a:close/>
                </a:path>
                <a:path w="949325" h="909955">
                  <a:moveTo>
                    <a:pt x="880609" y="816237"/>
                  </a:moveTo>
                  <a:lnTo>
                    <a:pt x="854004" y="843606"/>
                  </a:lnTo>
                  <a:lnTo>
                    <a:pt x="867664" y="856869"/>
                  </a:lnTo>
                  <a:lnTo>
                    <a:pt x="894207" y="829437"/>
                  </a:lnTo>
                  <a:lnTo>
                    <a:pt x="880609" y="816237"/>
                  </a:lnTo>
                  <a:close/>
                </a:path>
                <a:path w="949325" h="909955">
                  <a:moveTo>
                    <a:pt x="907161" y="788924"/>
                  </a:moveTo>
                  <a:lnTo>
                    <a:pt x="880609" y="816237"/>
                  </a:lnTo>
                  <a:lnTo>
                    <a:pt x="894207" y="829437"/>
                  </a:lnTo>
                  <a:lnTo>
                    <a:pt x="867664" y="856869"/>
                  </a:lnTo>
                  <a:lnTo>
                    <a:pt x="930931" y="856869"/>
                  </a:lnTo>
                  <a:lnTo>
                    <a:pt x="907161" y="788924"/>
                  </a:lnTo>
                  <a:close/>
                </a:path>
                <a:path w="949325" h="909955">
                  <a:moveTo>
                    <a:pt x="39760" y="0"/>
                  </a:moveTo>
                  <a:lnTo>
                    <a:pt x="13941" y="0"/>
                  </a:lnTo>
                  <a:lnTo>
                    <a:pt x="0" y="14477"/>
                  </a:lnTo>
                  <a:lnTo>
                    <a:pt x="854004" y="843606"/>
                  </a:lnTo>
                  <a:lnTo>
                    <a:pt x="880609" y="816237"/>
                  </a:lnTo>
                  <a:lnTo>
                    <a:pt x="3976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469642" y="12953"/>
              <a:ext cx="4436745" cy="462280"/>
            </a:xfrm>
            <a:custGeom>
              <a:avLst/>
              <a:gdLst/>
              <a:ahLst/>
              <a:cxnLst/>
              <a:rect l="l" t="t" r="r" b="b"/>
              <a:pathLst>
                <a:path w="4436745" h="462280">
                  <a:moveTo>
                    <a:pt x="4436363" y="0"/>
                  </a:moveTo>
                  <a:lnTo>
                    <a:pt x="0" y="0"/>
                  </a:lnTo>
                  <a:lnTo>
                    <a:pt x="0" y="461772"/>
                  </a:lnTo>
                  <a:lnTo>
                    <a:pt x="4436363" y="461772"/>
                  </a:lnTo>
                  <a:lnTo>
                    <a:pt x="44363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821371" y="786122"/>
            <a:ext cx="5208970" cy="529632"/>
          </a:xfrm>
          <a:prstGeom prst="rect">
            <a:avLst/>
          </a:prstGeom>
          <a:ln w="25907">
            <a:solidFill>
              <a:srgbClr val="4F81BC"/>
            </a:solidFill>
          </a:ln>
        </p:spPr>
        <p:txBody>
          <a:bodyPr vert="horz" wrap="square" lIns="0" tIns="2159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70"/>
              </a:spcBef>
            </a:pPr>
            <a:r>
              <a:rPr sz="2400" i="0" dirty="0">
                <a:latin typeface="Times New Roman"/>
                <a:cs typeface="Times New Roman"/>
              </a:rPr>
              <a:t>Origin:</a:t>
            </a:r>
            <a:r>
              <a:rPr sz="2400" i="0" spc="-35" dirty="0">
                <a:latin typeface="Times New Roman"/>
                <a:cs typeface="Times New Roman"/>
              </a:rPr>
              <a:t> </a:t>
            </a:r>
            <a:r>
              <a:rPr dirty="0"/>
              <a:t>Superior</a:t>
            </a:r>
            <a:r>
              <a:rPr spc="-80" dirty="0"/>
              <a:t> </a:t>
            </a:r>
            <a:r>
              <a:rPr dirty="0"/>
              <a:t>ramus</a:t>
            </a:r>
            <a:r>
              <a:rPr spc="-35" dirty="0"/>
              <a:t> </a:t>
            </a:r>
            <a:r>
              <a:rPr spc="-45" dirty="0"/>
              <a:t>of </a:t>
            </a:r>
            <a:r>
              <a:rPr spc="5" dirty="0"/>
              <a:t>pubis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674160" y="1867892"/>
            <a:ext cx="1811533" cy="282850"/>
          </a:xfrm>
          <a:custGeom>
            <a:avLst/>
            <a:gdLst/>
            <a:ahLst/>
            <a:cxnLst/>
            <a:rect l="l" t="t" r="r" b="b"/>
            <a:pathLst>
              <a:path w="1812289" h="368934">
                <a:moveTo>
                  <a:pt x="0" y="368808"/>
                </a:moveTo>
                <a:lnTo>
                  <a:pt x="1812036" y="368808"/>
                </a:lnTo>
                <a:lnTo>
                  <a:pt x="1812036" y="0"/>
                </a:lnTo>
                <a:lnTo>
                  <a:pt x="0" y="0"/>
                </a:lnTo>
                <a:lnTo>
                  <a:pt x="0" y="368808"/>
                </a:lnTo>
                <a:close/>
              </a:path>
            </a:pathLst>
          </a:custGeom>
          <a:ln w="25907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799202" y="1816476"/>
            <a:ext cx="1561448" cy="3045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i="1" spc="-65" dirty="0">
                <a:solidFill>
                  <a:srgbClr val="001F5F"/>
                </a:solidFill>
                <a:latin typeface="Times New Roman"/>
                <a:cs typeface="Times New Roman"/>
              </a:rPr>
              <a:t>P</a:t>
            </a:r>
            <a:r>
              <a:rPr sz="1900" b="1" i="1" spc="11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900" b="1" i="1" spc="-45" dirty="0">
                <a:solidFill>
                  <a:srgbClr val="001F5F"/>
                </a:solidFill>
                <a:latin typeface="Times New Roman"/>
                <a:cs typeface="Times New Roman"/>
              </a:rPr>
              <a:t>e</a:t>
            </a:r>
            <a:r>
              <a:rPr sz="1900" b="1" i="1" spc="11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900" b="1" i="1" spc="-45" dirty="0">
                <a:solidFill>
                  <a:srgbClr val="001F5F"/>
                </a:solidFill>
                <a:latin typeface="Times New Roman"/>
                <a:cs typeface="Times New Roman"/>
              </a:rPr>
              <a:t>c</a:t>
            </a:r>
            <a:r>
              <a:rPr sz="1900" b="1" i="1" spc="11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900" b="1" i="1" spc="70" dirty="0">
                <a:solidFill>
                  <a:srgbClr val="001F5F"/>
                </a:solidFill>
                <a:latin typeface="Times New Roman"/>
                <a:cs typeface="Times New Roman"/>
              </a:rPr>
              <a:t>t</a:t>
            </a:r>
            <a:r>
              <a:rPr sz="1900" b="1" i="1" spc="1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900" b="1" i="1" spc="-30" dirty="0">
                <a:solidFill>
                  <a:srgbClr val="001F5F"/>
                </a:solidFill>
                <a:latin typeface="Times New Roman"/>
                <a:cs typeface="Times New Roman"/>
              </a:rPr>
              <a:t>i</a:t>
            </a:r>
            <a:r>
              <a:rPr sz="1900" b="1" i="1" spc="11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900" b="1" i="1" spc="-60" dirty="0">
                <a:solidFill>
                  <a:srgbClr val="001F5F"/>
                </a:solidFill>
                <a:latin typeface="Times New Roman"/>
                <a:cs typeface="Times New Roman"/>
              </a:rPr>
              <a:t>n</a:t>
            </a:r>
            <a:r>
              <a:rPr sz="1900" b="1" i="1" spc="1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900" b="1" i="1" spc="-45" dirty="0">
                <a:solidFill>
                  <a:srgbClr val="001F5F"/>
                </a:solidFill>
                <a:latin typeface="Times New Roman"/>
                <a:cs typeface="Times New Roman"/>
              </a:rPr>
              <a:t>e</a:t>
            </a:r>
            <a:r>
              <a:rPr sz="1900" b="1" i="1" spc="11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900" b="1" i="1" spc="-60" dirty="0">
                <a:solidFill>
                  <a:srgbClr val="001F5F"/>
                </a:solidFill>
                <a:latin typeface="Times New Roman"/>
                <a:cs typeface="Times New Roman"/>
              </a:rPr>
              <a:t>u</a:t>
            </a:r>
            <a:r>
              <a:rPr sz="1900" b="1" i="1" spc="1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900" b="1" i="1" spc="-40" dirty="0">
                <a:solidFill>
                  <a:srgbClr val="001F5F"/>
                </a:solidFill>
                <a:latin typeface="Times New Roman"/>
                <a:cs typeface="Times New Roman"/>
              </a:rPr>
              <a:t>s</a:t>
            </a:r>
            <a:endParaRPr sz="1900" dirty="0">
              <a:latin typeface="Times New Roman"/>
              <a:cs typeface="Times New Roman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665665" y="1923733"/>
            <a:ext cx="6244524" cy="322770"/>
            <a:chOff x="1534667" y="1025715"/>
            <a:chExt cx="6247130" cy="421005"/>
          </a:xfrm>
        </p:grpSpPr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34667" y="1025715"/>
              <a:ext cx="2125980" cy="310959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692401" y="1103375"/>
              <a:ext cx="1930400" cy="114300"/>
            </a:xfrm>
            <a:custGeom>
              <a:avLst/>
              <a:gdLst/>
              <a:ahLst/>
              <a:cxnLst/>
              <a:rect l="l" t="t" r="r" b="b"/>
              <a:pathLst>
                <a:path w="1930400" h="114300">
                  <a:moveTo>
                    <a:pt x="114300" y="0"/>
                  </a:moveTo>
                  <a:lnTo>
                    <a:pt x="0" y="57150"/>
                  </a:lnTo>
                  <a:lnTo>
                    <a:pt x="114300" y="114300"/>
                  </a:lnTo>
                  <a:lnTo>
                    <a:pt x="114300" y="76200"/>
                  </a:lnTo>
                  <a:lnTo>
                    <a:pt x="95250" y="76200"/>
                  </a:lnTo>
                  <a:lnTo>
                    <a:pt x="95250" y="38100"/>
                  </a:lnTo>
                  <a:lnTo>
                    <a:pt x="114300" y="38100"/>
                  </a:lnTo>
                  <a:lnTo>
                    <a:pt x="114300" y="0"/>
                  </a:lnTo>
                  <a:close/>
                </a:path>
                <a:path w="1930400" h="114300">
                  <a:moveTo>
                    <a:pt x="114300" y="38100"/>
                  </a:moveTo>
                  <a:lnTo>
                    <a:pt x="95250" y="38100"/>
                  </a:lnTo>
                  <a:lnTo>
                    <a:pt x="95250" y="76200"/>
                  </a:lnTo>
                  <a:lnTo>
                    <a:pt x="114300" y="76200"/>
                  </a:lnTo>
                  <a:lnTo>
                    <a:pt x="114300" y="38100"/>
                  </a:lnTo>
                  <a:close/>
                </a:path>
                <a:path w="1930400" h="114300">
                  <a:moveTo>
                    <a:pt x="1930146" y="38100"/>
                  </a:moveTo>
                  <a:lnTo>
                    <a:pt x="114300" y="38100"/>
                  </a:lnTo>
                  <a:lnTo>
                    <a:pt x="114300" y="76200"/>
                  </a:lnTo>
                  <a:lnTo>
                    <a:pt x="1930146" y="76200"/>
                  </a:lnTo>
                  <a:lnTo>
                    <a:pt x="1930146" y="381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91911" y="1121663"/>
              <a:ext cx="2389632" cy="324612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5434457" y="1141475"/>
              <a:ext cx="2195195" cy="180340"/>
            </a:xfrm>
            <a:custGeom>
              <a:avLst/>
              <a:gdLst/>
              <a:ahLst/>
              <a:cxnLst/>
              <a:rect l="l" t="t" r="r" b="b"/>
              <a:pathLst>
                <a:path w="2195195" h="180340">
                  <a:moveTo>
                    <a:pt x="2083308" y="65659"/>
                  </a:moveTo>
                  <a:lnTo>
                    <a:pt x="2081403" y="103698"/>
                  </a:lnTo>
                  <a:lnTo>
                    <a:pt x="2100452" y="104648"/>
                  </a:lnTo>
                  <a:lnTo>
                    <a:pt x="2098547" y="142748"/>
                  </a:lnTo>
                  <a:lnTo>
                    <a:pt x="2079449" y="142748"/>
                  </a:lnTo>
                  <a:lnTo>
                    <a:pt x="2077592" y="179832"/>
                  </a:lnTo>
                  <a:lnTo>
                    <a:pt x="2162016" y="142748"/>
                  </a:lnTo>
                  <a:lnTo>
                    <a:pt x="2098547" y="142748"/>
                  </a:lnTo>
                  <a:lnTo>
                    <a:pt x="2079496" y="141797"/>
                  </a:lnTo>
                  <a:lnTo>
                    <a:pt x="2164179" y="141797"/>
                  </a:lnTo>
                  <a:lnTo>
                    <a:pt x="2194687" y="128397"/>
                  </a:lnTo>
                  <a:lnTo>
                    <a:pt x="2083308" y="65659"/>
                  </a:lnTo>
                  <a:close/>
                </a:path>
                <a:path w="2195195" h="180340">
                  <a:moveTo>
                    <a:pt x="2081403" y="103698"/>
                  </a:moveTo>
                  <a:lnTo>
                    <a:pt x="2079496" y="141797"/>
                  </a:lnTo>
                  <a:lnTo>
                    <a:pt x="2098547" y="142748"/>
                  </a:lnTo>
                  <a:lnTo>
                    <a:pt x="2100452" y="104648"/>
                  </a:lnTo>
                  <a:lnTo>
                    <a:pt x="2081403" y="103698"/>
                  </a:lnTo>
                  <a:close/>
                </a:path>
                <a:path w="2195195" h="180340">
                  <a:moveTo>
                    <a:pt x="1777" y="0"/>
                  </a:moveTo>
                  <a:lnTo>
                    <a:pt x="0" y="38100"/>
                  </a:lnTo>
                  <a:lnTo>
                    <a:pt x="2079496" y="141797"/>
                  </a:lnTo>
                  <a:lnTo>
                    <a:pt x="2081403" y="103698"/>
                  </a:lnTo>
                  <a:lnTo>
                    <a:pt x="177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90600" y="152400"/>
            <a:ext cx="6671309" cy="6248400"/>
            <a:chOff x="21137" y="0"/>
            <a:chExt cx="7052309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71116" y="0"/>
              <a:ext cx="5001767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3837" y="78231"/>
              <a:ext cx="2663190" cy="1637030"/>
            </a:xfrm>
            <a:custGeom>
              <a:avLst/>
              <a:gdLst/>
              <a:ahLst/>
              <a:cxnLst/>
              <a:rect l="l" t="t" r="r" b="b"/>
              <a:pathLst>
                <a:path w="2663190" h="1637030">
                  <a:moveTo>
                    <a:pt x="2394148" y="0"/>
                  </a:moveTo>
                  <a:lnTo>
                    <a:pt x="0" y="981964"/>
                  </a:lnTo>
                  <a:lnTo>
                    <a:pt x="268612" y="1636903"/>
                  </a:lnTo>
                  <a:lnTo>
                    <a:pt x="2662880" y="654939"/>
                  </a:lnTo>
                  <a:lnTo>
                    <a:pt x="23941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837" y="78231"/>
              <a:ext cx="2663190" cy="1637030"/>
            </a:xfrm>
            <a:custGeom>
              <a:avLst/>
              <a:gdLst/>
              <a:ahLst/>
              <a:cxnLst/>
              <a:rect l="l" t="t" r="r" b="b"/>
              <a:pathLst>
                <a:path w="2663190" h="1637030">
                  <a:moveTo>
                    <a:pt x="0" y="981964"/>
                  </a:moveTo>
                  <a:lnTo>
                    <a:pt x="2394148" y="0"/>
                  </a:lnTo>
                  <a:lnTo>
                    <a:pt x="2662880" y="654939"/>
                  </a:lnTo>
                  <a:lnTo>
                    <a:pt x="268612" y="1636903"/>
                  </a:lnTo>
                  <a:lnTo>
                    <a:pt x="0" y="981964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1749" y="333502"/>
              <a:ext cx="1936851" cy="101218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52372" y="1187196"/>
              <a:ext cx="2613660" cy="90068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495425" y="1206119"/>
              <a:ext cx="2363470" cy="695960"/>
            </a:xfrm>
            <a:custGeom>
              <a:avLst/>
              <a:gdLst/>
              <a:ahLst/>
              <a:cxnLst/>
              <a:rect l="l" t="t" r="r" b="b"/>
              <a:pathLst>
                <a:path w="2363470" h="695960">
                  <a:moveTo>
                    <a:pt x="2253566" y="641980"/>
                  </a:moveTo>
                  <a:lnTo>
                    <a:pt x="2193925" y="658240"/>
                  </a:lnTo>
                  <a:lnTo>
                    <a:pt x="2187160" y="661588"/>
                  </a:lnTo>
                  <a:lnTo>
                    <a:pt x="2182383" y="667115"/>
                  </a:lnTo>
                  <a:lnTo>
                    <a:pt x="2180012" y="674046"/>
                  </a:lnTo>
                  <a:lnTo>
                    <a:pt x="2180463" y="681608"/>
                  </a:lnTo>
                  <a:lnTo>
                    <a:pt x="2183884" y="688371"/>
                  </a:lnTo>
                  <a:lnTo>
                    <a:pt x="2189448" y="693134"/>
                  </a:lnTo>
                  <a:lnTo>
                    <a:pt x="2196393" y="695467"/>
                  </a:lnTo>
                  <a:lnTo>
                    <a:pt x="2203958" y="694943"/>
                  </a:lnTo>
                  <a:lnTo>
                    <a:pt x="2331356" y="660272"/>
                  </a:lnTo>
                  <a:lnTo>
                    <a:pt x="2321687" y="660272"/>
                  </a:lnTo>
                  <a:lnTo>
                    <a:pt x="2253566" y="641980"/>
                  </a:lnTo>
                  <a:close/>
                </a:path>
                <a:path w="2363470" h="695960">
                  <a:moveTo>
                    <a:pt x="2290097" y="632020"/>
                  </a:moveTo>
                  <a:lnTo>
                    <a:pt x="2253566" y="641980"/>
                  </a:lnTo>
                  <a:lnTo>
                    <a:pt x="2321687" y="660272"/>
                  </a:lnTo>
                  <a:lnTo>
                    <a:pt x="2323035" y="655192"/>
                  </a:lnTo>
                  <a:lnTo>
                    <a:pt x="2313051" y="655192"/>
                  </a:lnTo>
                  <a:lnTo>
                    <a:pt x="2290097" y="632020"/>
                  </a:lnTo>
                  <a:close/>
                </a:path>
                <a:path w="2363470" h="695960">
                  <a:moveTo>
                    <a:pt x="2233596" y="528732"/>
                  </a:moveTo>
                  <a:lnTo>
                    <a:pt x="2226419" y="530094"/>
                  </a:lnTo>
                  <a:lnTo>
                    <a:pt x="2220087" y="534288"/>
                  </a:lnTo>
                  <a:lnTo>
                    <a:pt x="2215870" y="540549"/>
                  </a:lnTo>
                  <a:lnTo>
                    <a:pt x="2214451" y="547703"/>
                  </a:lnTo>
                  <a:lnTo>
                    <a:pt x="2215818" y="554880"/>
                  </a:lnTo>
                  <a:lnTo>
                    <a:pt x="2219960" y="561213"/>
                  </a:lnTo>
                  <a:lnTo>
                    <a:pt x="2263530" y="605199"/>
                  </a:lnTo>
                  <a:lnTo>
                    <a:pt x="2331466" y="623442"/>
                  </a:lnTo>
                  <a:lnTo>
                    <a:pt x="2321687" y="660272"/>
                  </a:lnTo>
                  <a:lnTo>
                    <a:pt x="2331356" y="660272"/>
                  </a:lnTo>
                  <a:lnTo>
                    <a:pt x="2363089" y="651636"/>
                  </a:lnTo>
                  <a:lnTo>
                    <a:pt x="2247011" y="534415"/>
                  </a:lnTo>
                  <a:lnTo>
                    <a:pt x="2240750" y="530181"/>
                  </a:lnTo>
                  <a:lnTo>
                    <a:pt x="2233596" y="528732"/>
                  </a:lnTo>
                  <a:close/>
                </a:path>
                <a:path w="2363470" h="695960">
                  <a:moveTo>
                    <a:pt x="2321560" y="623442"/>
                  </a:moveTo>
                  <a:lnTo>
                    <a:pt x="2290097" y="632020"/>
                  </a:lnTo>
                  <a:lnTo>
                    <a:pt x="2313051" y="655192"/>
                  </a:lnTo>
                  <a:lnTo>
                    <a:pt x="2321560" y="623442"/>
                  </a:lnTo>
                  <a:close/>
                </a:path>
                <a:path w="2363470" h="695960">
                  <a:moveTo>
                    <a:pt x="2331466" y="623442"/>
                  </a:moveTo>
                  <a:lnTo>
                    <a:pt x="2321560" y="623442"/>
                  </a:lnTo>
                  <a:lnTo>
                    <a:pt x="2313051" y="655192"/>
                  </a:lnTo>
                  <a:lnTo>
                    <a:pt x="2323035" y="655192"/>
                  </a:lnTo>
                  <a:lnTo>
                    <a:pt x="2331466" y="623442"/>
                  </a:lnTo>
                  <a:close/>
                </a:path>
                <a:path w="2363470" h="695960">
                  <a:moveTo>
                    <a:pt x="9906" y="0"/>
                  </a:moveTo>
                  <a:lnTo>
                    <a:pt x="0" y="36829"/>
                  </a:lnTo>
                  <a:lnTo>
                    <a:pt x="2253566" y="641980"/>
                  </a:lnTo>
                  <a:lnTo>
                    <a:pt x="2290097" y="632020"/>
                  </a:lnTo>
                  <a:lnTo>
                    <a:pt x="2263530" y="605199"/>
                  </a:lnTo>
                  <a:lnTo>
                    <a:pt x="9906" y="0"/>
                  </a:lnTo>
                  <a:close/>
                </a:path>
                <a:path w="2363470" h="695960">
                  <a:moveTo>
                    <a:pt x="2263530" y="605199"/>
                  </a:moveTo>
                  <a:lnTo>
                    <a:pt x="2290097" y="632020"/>
                  </a:lnTo>
                  <a:lnTo>
                    <a:pt x="2321560" y="623442"/>
                  </a:lnTo>
                  <a:lnTo>
                    <a:pt x="2331466" y="623442"/>
                  </a:lnTo>
                  <a:lnTo>
                    <a:pt x="2263530" y="6051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57224" y="2571750"/>
              <a:ext cx="929640" cy="815975"/>
            </a:xfrm>
            <a:custGeom>
              <a:avLst/>
              <a:gdLst/>
              <a:ahLst/>
              <a:cxnLst/>
              <a:rect l="l" t="t" r="r" b="b"/>
              <a:pathLst>
                <a:path w="929639" h="815975">
                  <a:moveTo>
                    <a:pt x="0" y="517016"/>
                  </a:moveTo>
                  <a:lnTo>
                    <a:pt x="712495" y="0"/>
                  </a:lnTo>
                  <a:lnTo>
                    <a:pt x="929411" y="298958"/>
                  </a:lnTo>
                  <a:lnTo>
                    <a:pt x="216928" y="815975"/>
                  </a:lnTo>
                  <a:lnTo>
                    <a:pt x="0" y="517016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16381" y="2823210"/>
              <a:ext cx="539750" cy="422909"/>
            </a:xfrm>
            <a:custGeom>
              <a:avLst/>
              <a:gdLst/>
              <a:ahLst/>
              <a:cxnLst/>
              <a:rect l="l" t="t" r="r" b="b"/>
              <a:pathLst>
                <a:path w="539750" h="422910">
                  <a:moveTo>
                    <a:pt x="10426" y="277367"/>
                  </a:moveTo>
                  <a:lnTo>
                    <a:pt x="0" y="290322"/>
                  </a:lnTo>
                  <a:lnTo>
                    <a:pt x="673" y="293115"/>
                  </a:lnTo>
                  <a:lnTo>
                    <a:pt x="4343" y="298195"/>
                  </a:lnTo>
                  <a:lnTo>
                    <a:pt x="6819" y="299719"/>
                  </a:lnTo>
                  <a:lnTo>
                    <a:pt x="13055" y="300736"/>
                  </a:lnTo>
                  <a:lnTo>
                    <a:pt x="15875" y="299974"/>
                  </a:lnTo>
                  <a:lnTo>
                    <a:pt x="18402" y="298195"/>
                  </a:lnTo>
                  <a:lnTo>
                    <a:pt x="20942" y="296290"/>
                  </a:lnTo>
                  <a:lnTo>
                    <a:pt x="22428" y="293877"/>
                  </a:lnTo>
                  <a:lnTo>
                    <a:pt x="23368" y="287654"/>
                  </a:lnTo>
                  <a:lnTo>
                    <a:pt x="22682" y="284861"/>
                  </a:lnTo>
                  <a:lnTo>
                    <a:pt x="19011" y="279780"/>
                  </a:lnTo>
                  <a:lnTo>
                    <a:pt x="16560" y="278256"/>
                  </a:lnTo>
                  <a:lnTo>
                    <a:pt x="13487" y="277749"/>
                  </a:lnTo>
                  <a:lnTo>
                    <a:pt x="10426" y="277367"/>
                  </a:lnTo>
                  <a:close/>
                </a:path>
                <a:path w="539750" h="422910">
                  <a:moveTo>
                    <a:pt x="62579" y="344170"/>
                  </a:moveTo>
                  <a:lnTo>
                    <a:pt x="37198" y="344170"/>
                  </a:lnTo>
                  <a:lnTo>
                    <a:pt x="38823" y="345439"/>
                  </a:lnTo>
                  <a:lnTo>
                    <a:pt x="40652" y="346710"/>
                  </a:lnTo>
                  <a:lnTo>
                    <a:pt x="43116" y="349250"/>
                  </a:lnTo>
                  <a:lnTo>
                    <a:pt x="47599" y="354330"/>
                  </a:lnTo>
                  <a:lnTo>
                    <a:pt x="77254" y="394970"/>
                  </a:lnTo>
                  <a:lnTo>
                    <a:pt x="80975" y="401320"/>
                  </a:lnTo>
                  <a:lnTo>
                    <a:pt x="83083" y="403860"/>
                  </a:lnTo>
                  <a:lnTo>
                    <a:pt x="84074" y="408939"/>
                  </a:lnTo>
                  <a:lnTo>
                    <a:pt x="83921" y="411480"/>
                  </a:lnTo>
                  <a:lnTo>
                    <a:pt x="82283" y="415289"/>
                  </a:lnTo>
                  <a:lnTo>
                    <a:pt x="79857" y="417830"/>
                  </a:lnTo>
                  <a:lnTo>
                    <a:pt x="75818" y="420370"/>
                  </a:lnTo>
                  <a:lnTo>
                    <a:pt x="78181" y="422910"/>
                  </a:lnTo>
                  <a:lnTo>
                    <a:pt x="114881" y="396239"/>
                  </a:lnTo>
                  <a:lnTo>
                    <a:pt x="104927" y="396239"/>
                  </a:lnTo>
                  <a:lnTo>
                    <a:pt x="102882" y="394970"/>
                  </a:lnTo>
                  <a:lnTo>
                    <a:pt x="98894" y="393700"/>
                  </a:lnTo>
                  <a:lnTo>
                    <a:pt x="96012" y="389889"/>
                  </a:lnTo>
                  <a:lnTo>
                    <a:pt x="62579" y="344170"/>
                  </a:lnTo>
                  <a:close/>
                </a:path>
                <a:path w="539750" h="422910">
                  <a:moveTo>
                    <a:pt x="116014" y="391160"/>
                  </a:moveTo>
                  <a:lnTo>
                    <a:pt x="112102" y="393700"/>
                  </a:lnTo>
                  <a:lnTo>
                    <a:pt x="109105" y="394970"/>
                  </a:lnTo>
                  <a:lnTo>
                    <a:pt x="104927" y="396239"/>
                  </a:lnTo>
                  <a:lnTo>
                    <a:pt x="114881" y="396239"/>
                  </a:lnTo>
                  <a:lnTo>
                    <a:pt x="118376" y="393700"/>
                  </a:lnTo>
                  <a:lnTo>
                    <a:pt x="116014" y="391160"/>
                  </a:lnTo>
                  <a:close/>
                </a:path>
                <a:path w="539750" h="422910">
                  <a:moveTo>
                    <a:pt x="82837" y="262889"/>
                  </a:moveTo>
                  <a:lnTo>
                    <a:pt x="57594" y="262889"/>
                  </a:lnTo>
                  <a:lnTo>
                    <a:pt x="59334" y="264160"/>
                  </a:lnTo>
                  <a:lnTo>
                    <a:pt x="61302" y="266700"/>
                  </a:lnTo>
                  <a:lnTo>
                    <a:pt x="63271" y="267970"/>
                  </a:lnTo>
                  <a:lnTo>
                    <a:pt x="67652" y="273050"/>
                  </a:lnTo>
                  <a:lnTo>
                    <a:pt x="74422" y="283210"/>
                  </a:lnTo>
                  <a:lnTo>
                    <a:pt x="132689" y="363220"/>
                  </a:lnTo>
                  <a:lnTo>
                    <a:pt x="134810" y="367030"/>
                  </a:lnTo>
                  <a:lnTo>
                    <a:pt x="135864" y="372110"/>
                  </a:lnTo>
                  <a:lnTo>
                    <a:pt x="135724" y="373380"/>
                  </a:lnTo>
                  <a:lnTo>
                    <a:pt x="134086" y="377189"/>
                  </a:lnTo>
                  <a:lnTo>
                    <a:pt x="131775" y="379730"/>
                  </a:lnTo>
                  <a:lnTo>
                    <a:pt x="127990" y="382270"/>
                  </a:lnTo>
                  <a:lnTo>
                    <a:pt x="130340" y="386080"/>
                  </a:lnTo>
                  <a:lnTo>
                    <a:pt x="167523" y="358139"/>
                  </a:lnTo>
                  <a:lnTo>
                    <a:pt x="154546" y="358139"/>
                  </a:lnTo>
                  <a:lnTo>
                    <a:pt x="150596" y="355600"/>
                  </a:lnTo>
                  <a:lnTo>
                    <a:pt x="147726" y="351789"/>
                  </a:lnTo>
                  <a:lnTo>
                    <a:pt x="143967" y="346710"/>
                  </a:lnTo>
                  <a:lnTo>
                    <a:pt x="82837" y="262889"/>
                  </a:lnTo>
                  <a:close/>
                </a:path>
                <a:path w="539750" h="422910">
                  <a:moveTo>
                    <a:pt x="168541" y="353060"/>
                  </a:moveTo>
                  <a:lnTo>
                    <a:pt x="164274" y="355600"/>
                  </a:lnTo>
                  <a:lnTo>
                    <a:pt x="161035" y="358139"/>
                  </a:lnTo>
                  <a:lnTo>
                    <a:pt x="167523" y="358139"/>
                  </a:lnTo>
                  <a:lnTo>
                    <a:pt x="170903" y="355600"/>
                  </a:lnTo>
                  <a:lnTo>
                    <a:pt x="168541" y="353060"/>
                  </a:lnTo>
                  <a:close/>
                </a:path>
                <a:path w="539750" h="422910">
                  <a:moveTo>
                    <a:pt x="44005" y="318770"/>
                  </a:moveTo>
                  <a:lnTo>
                    <a:pt x="40030" y="321310"/>
                  </a:lnTo>
                  <a:lnTo>
                    <a:pt x="22428" y="349250"/>
                  </a:lnTo>
                  <a:lnTo>
                    <a:pt x="26060" y="351789"/>
                  </a:lnTo>
                  <a:lnTo>
                    <a:pt x="27812" y="349250"/>
                  </a:lnTo>
                  <a:lnTo>
                    <a:pt x="29527" y="346710"/>
                  </a:lnTo>
                  <a:lnTo>
                    <a:pt x="31216" y="345439"/>
                  </a:lnTo>
                  <a:lnTo>
                    <a:pt x="32778" y="344170"/>
                  </a:lnTo>
                  <a:lnTo>
                    <a:pt x="62579" y="344170"/>
                  </a:lnTo>
                  <a:lnTo>
                    <a:pt x="44005" y="318770"/>
                  </a:lnTo>
                  <a:close/>
                </a:path>
                <a:path w="539750" h="422910">
                  <a:moveTo>
                    <a:pt x="166772" y="269239"/>
                  </a:moveTo>
                  <a:lnTo>
                    <a:pt x="140804" y="269239"/>
                  </a:lnTo>
                  <a:lnTo>
                    <a:pt x="142430" y="270510"/>
                  </a:lnTo>
                  <a:lnTo>
                    <a:pt x="144259" y="271780"/>
                  </a:lnTo>
                  <a:lnTo>
                    <a:pt x="146723" y="274320"/>
                  </a:lnTo>
                  <a:lnTo>
                    <a:pt x="151206" y="279400"/>
                  </a:lnTo>
                  <a:lnTo>
                    <a:pt x="184581" y="325120"/>
                  </a:lnTo>
                  <a:lnTo>
                    <a:pt x="186690" y="328930"/>
                  </a:lnTo>
                  <a:lnTo>
                    <a:pt x="187680" y="334010"/>
                  </a:lnTo>
                  <a:lnTo>
                    <a:pt x="187528" y="336550"/>
                  </a:lnTo>
                  <a:lnTo>
                    <a:pt x="185889" y="340360"/>
                  </a:lnTo>
                  <a:lnTo>
                    <a:pt x="183464" y="341630"/>
                  </a:lnTo>
                  <a:lnTo>
                    <a:pt x="179425" y="345439"/>
                  </a:lnTo>
                  <a:lnTo>
                    <a:pt x="181787" y="347980"/>
                  </a:lnTo>
                  <a:lnTo>
                    <a:pt x="218488" y="321310"/>
                  </a:lnTo>
                  <a:lnTo>
                    <a:pt x="208534" y="321310"/>
                  </a:lnTo>
                  <a:lnTo>
                    <a:pt x="206489" y="320039"/>
                  </a:lnTo>
                  <a:lnTo>
                    <a:pt x="202501" y="317500"/>
                  </a:lnTo>
                  <a:lnTo>
                    <a:pt x="199618" y="314960"/>
                  </a:lnTo>
                  <a:lnTo>
                    <a:pt x="166772" y="269239"/>
                  </a:lnTo>
                  <a:close/>
                </a:path>
                <a:path w="539750" h="422910">
                  <a:moveTo>
                    <a:pt x="219633" y="316230"/>
                  </a:moveTo>
                  <a:lnTo>
                    <a:pt x="215709" y="318770"/>
                  </a:lnTo>
                  <a:lnTo>
                    <a:pt x="212712" y="320039"/>
                  </a:lnTo>
                  <a:lnTo>
                    <a:pt x="208534" y="321310"/>
                  </a:lnTo>
                  <a:lnTo>
                    <a:pt x="218488" y="321310"/>
                  </a:lnTo>
                  <a:lnTo>
                    <a:pt x="221983" y="318770"/>
                  </a:lnTo>
                  <a:lnTo>
                    <a:pt x="219633" y="316230"/>
                  </a:lnTo>
                  <a:close/>
                </a:path>
                <a:path w="539750" h="422910">
                  <a:moveTo>
                    <a:pt x="249368" y="204470"/>
                  </a:moveTo>
                  <a:lnTo>
                    <a:pt x="216319" y="204470"/>
                  </a:lnTo>
                  <a:lnTo>
                    <a:pt x="221157" y="205739"/>
                  </a:lnTo>
                  <a:lnTo>
                    <a:pt x="226009" y="205739"/>
                  </a:lnTo>
                  <a:lnTo>
                    <a:pt x="231432" y="210820"/>
                  </a:lnTo>
                  <a:lnTo>
                    <a:pt x="237413" y="219710"/>
                  </a:lnTo>
                  <a:lnTo>
                    <a:pt x="239775" y="222250"/>
                  </a:lnTo>
                  <a:lnTo>
                    <a:pt x="232589" y="233680"/>
                  </a:lnTo>
                  <a:lnTo>
                    <a:pt x="214128" y="271780"/>
                  </a:lnTo>
                  <a:lnTo>
                    <a:pt x="214004" y="274320"/>
                  </a:lnTo>
                  <a:lnTo>
                    <a:pt x="214375" y="278130"/>
                  </a:lnTo>
                  <a:lnTo>
                    <a:pt x="214718" y="283210"/>
                  </a:lnTo>
                  <a:lnTo>
                    <a:pt x="216344" y="287020"/>
                  </a:lnTo>
                  <a:lnTo>
                    <a:pt x="223900" y="297180"/>
                  </a:lnTo>
                  <a:lnTo>
                    <a:pt x="229501" y="300989"/>
                  </a:lnTo>
                  <a:lnTo>
                    <a:pt x="242582" y="303530"/>
                  </a:lnTo>
                  <a:lnTo>
                    <a:pt x="248716" y="302260"/>
                  </a:lnTo>
                  <a:lnTo>
                    <a:pt x="254381" y="298450"/>
                  </a:lnTo>
                  <a:lnTo>
                    <a:pt x="258063" y="295910"/>
                  </a:lnTo>
                  <a:lnTo>
                    <a:pt x="260984" y="292100"/>
                  </a:lnTo>
                  <a:lnTo>
                    <a:pt x="263144" y="288289"/>
                  </a:lnTo>
                  <a:lnTo>
                    <a:pt x="264668" y="285750"/>
                  </a:lnTo>
                  <a:lnTo>
                    <a:pt x="265091" y="284480"/>
                  </a:lnTo>
                  <a:lnTo>
                    <a:pt x="243090" y="284480"/>
                  </a:lnTo>
                  <a:lnTo>
                    <a:pt x="238417" y="283210"/>
                  </a:lnTo>
                  <a:lnTo>
                    <a:pt x="234518" y="280670"/>
                  </a:lnTo>
                  <a:lnTo>
                    <a:pt x="228879" y="273050"/>
                  </a:lnTo>
                  <a:lnTo>
                    <a:pt x="227609" y="267970"/>
                  </a:lnTo>
                  <a:lnTo>
                    <a:pt x="227507" y="260350"/>
                  </a:lnTo>
                  <a:lnTo>
                    <a:pt x="228904" y="254000"/>
                  </a:lnTo>
                  <a:lnTo>
                    <a:pt x="231736" y="248920"/>
                  </a:lnTo>
                  <a:lnTo>
                    <a:pt x="233286" y="245110"/>
                  </a:lnTo>
                  <a:lnTo>
                    <a:pt x="243776" y="228600"/>
                  </a:lnTo>
                  <a:lnTo>
                    <a:pt x="267179" y="228600"/>
                  </a:lnTo>
                  <a:lnTo>
                    <a:pt x="253237" y="209550"/>
                  </a:lnTo>
                  <a:lnTo>
                    <a:pt x="249368" y="204470"/>
                  </a:lnTo>
                  <a:close/>
                </a:path>
                <a:path w="539750" h="422910">
                  <a:moveTo>
                    <a:pt x="267179" y="228600"/>
                  </a:moveTo>
                  <a:lnTo>
                    <a:pt x="243776" y="228600"/>
                  </a:lnTo>
                  <a:lnTo>
                    <a:pt x="266700" y="259080"/>
                  </a:lnTo>
                  <a:lnTo>
                    <a:pt x="263525" y="270510"/>
                  </a:lnTo>
                  <a:lnTo>
                    <a:pt x="259715" y="278130"/>
                  </a:lnTo>
                  <a:lnTo>
                    <a:pt x="255143" y="281939"/>
                  </a:lnTo>
                  <a:lnTo>
                    <a:pt x="251777" y="284480"/>
                  </a:lnTo>
                  <a:lnTo>
                    <a:pt x="265091" y="284480"/>
                  </a:lnTo>
                  <a:lnTo>
                    <a:pt x="267207" y="278130"/>
                  </a:lnTo>
                  <a:lnTo>
                    <a:pt x="270891" y="265430"/>
                  </a:lnTo>
                  <a:lnTo>
                    <a:pt x="295725" y="265430"/>
                  </a:lnTo>
                  <a:lnTo>
                    <a:pt x="297497" y="261620"/>
                  </a:lnTo>
                  <a:lnTo>
                    <a:pt x="299307" y="254000"/>
                  </a:lnTo>
                  <a:lnTo>
                    <a:pt x="286257" y="254000"/>
                  </a:lnTo>
                  <a:lnTo>
                    <a:pt x="284606" y="251460"/>
                  </a:lnTo>
                  <a:lnTo>
                    <a:pt x="282956" y="250189"/>
                  </a:lnTo>
                  <a:lnTo>
                    <a:pt x="279400" y="245110"/>
                  </a:lnTo>
                  <a:lnTo>
                    <a:pt x="273684" y="237489"/>
                  </a:lnTo>
                  <a:lnTo>
                    <a:pt x="267179" y="228600"/>
                  </a:lnTo>
                  <a:close/>
                </a:path>
                <a:path w="539750" h="422910">
                  <a:moveTo>
                    <a:pt x="147612" y="242570"/>
                  </a:moveTo>
                  <a:lnTo>
                    <a:pt x="143637" y="246380"/>
                  </a:lnTo>
                  <a:lnTo>
                    <a:pt x="126047" y="274320"/>
                  </a:lnTo>
                  <a:lnTo>
                    <a:pt x="129666" y="276860"/>
                  </a:lnTo>
                  <a:lnTo>
                    <a:pt x="131419" y="274320"/>
                  </a:lnTo>
                  <a:lnTo>
                    <a:pt x="133134" y="271780"/>
                  </a:lnTo>
                  <a:lnTo>
                    <a:pt x="134823" y="270510"/>
                  </a:lnTo>
                  <a:lnTo>
                    <a:pt x="136397" y="269239"/>
                  </a:lnTo>
                  <a:lnTo>
                    <a:pt x="166772" y="269239"/>
                  </a:lnTo>
                  <a:lnTo>
                    <a:pt x="147612" y="242570"/>
                  </a:lnTo>
                  <a:close/>
                </a:path>
                <a:path w="539750" h="422910">
                  <a:moveTo>
                    <a:pt x="295725" y="265430"/>
                  </a:moveTo>
                  <a:lnTo>
                    <a:pt x="270891" y="265430"/>
                  </a:lnTo>
                  <a:lnTo>
                    <a:pt x="274574" y="270510"/>
                  </a:lnTo>
                  <a:lnTo>
                    <a:pt x="278003" y="273050"/>
                  </a:lnTo>
                  <a:lnTo>
                    <a:pt x="281178" y="274320"/>
                  </a:lnTo>
                  <a:lnTo>
                    <a:pt x="287528" y="274320"/>
                  </a:lnTo>
                  <a:lnTo>
                    <a:pt x="290449" y="271780"/>
                  </a:lnTo>
                  <a:lnTo>
                    <a:pt x="294544" y="267970"/>
                  </a:lnTo>
                  <a:lnTo>
                    <a:pt x="295725" y="265430"/>
                  </a:lnTo>
                  <a:close/>
                </a:path>
                <a:path w="539750" h="422910">
                  <a:moveTo>
                    <a:pt x="64312" y="237489"/>
                  </a:moveTo>
                  <a:lnTo>
                    <a:pt x="60248" y="240030"/>
                  </a:lnTo>
                  <a:lnTo>
                    <a:pt x="42925" y="267970"/>
                  </a:lnTo>
                  <a:lnTo>
                    <a:pt x="46761" y="270510"/>
                  </a:lnTo>
                  <a:lnTo>
                    <a:pt x="48463" y="267970"/>
                  </a:lnTo>
                  <a:lnTo>
                    <a:pt x="50101" y="265430"/>
                  </a:lnTo>
                  <a:lnTo>
                    <a:pt x="51663" y="264160"/>
                  </a:lnTo>
                  <a:lnTo>
                    <a:pt x="53111" y="264160"/>
                  </a:lnTo>
                  <a:lnTo>
                    <a:pt x="54584" y="262889"/>
                  </a:lnTo>
                  <a:lnTo>
                    <a:pt x="82837" y="262889"/>
                  </a:lnTo>
                  <a:lnTo>
                    <a:pt x="64312" y="237489"/>
                  </a:lnTo>
                  <a:close/>
                </a:path>
                <a:path w="539750" h="422910">
                  <a:moveTo>
                    <a:pt x="296291" y="238760"/>
                  </a:moveTo>
                  <a:lnTo>
                    <a:pt x="295402" y="245110"/>
                  </a:lnTo>
                  <a:lnTo>
                    <a:pt x="294513" y="248920"/>
                  </a:lnTo>
                  <a:lnTo>
                    <a:pt x="293750" y="251460"/>
                  </a:lnTo>
                  <a:lnTo>
                    <a:pt x="293369" y="251460"/>
                  </a:lnTo>
                  <a:lnTo>
                    <a:pt x="292734" y="252730"/>
                  </a:lnTo>
                  <a:lnTo>
                    <a:pt x="291719" y="254000"/>
                  </a:lnTo>
                  <a:lnTo>
                    <a:pt x="299307" y="254000"/>
                  </a:lnTo>
                  <a:lnTo>
                    <a:pt x="299974" y="243839"/>
                  </a:lnTo>
                  <a:lnTo>
                    <a:pt x="296291" y="238760"/>
                  </a:lnTo>
                  <a:close/>
                </a:path>
                <a:path w="539750" h="422910">
                  <a:moveTo>
                    <a:pt x="235508" y="191770"/>
                  </a:moveTo>
                  <a:lnTo>
                    <a:pt x="225856" y="191770"/>
                  </a:lnTo>
                  <a:lnTo>
                    <a:pt x="219367" y="193039"/>
                  </a:lnTo>
                  <a:lnTo>
                    <a:pt x="212445" y="195580"/>
                  </a:lnTo>
                  <a:lnTo>
                    <a:pt x="205105" y="201930"/>
                  </a:lnTo>
                  <a:lnTo>
                    <a:pt x="198618" y="207010"/>
                  </a:lnTo>
                  <a:lnTo>
                    <a:pt x="193524" y="212089"/>
                  </a:lnTo>
                  <a:lnTo>
                    <a:pt x="189822" y="218439"/>
                  </a:lnTo>
                  <a:lnTo>
                    <a:pt x="187515" y="223520"/>
                  </a:lnTo>
                  <a:lnTo>
                    <a:pt x="185356" y="232410"/>
                  </a:lnTo>
                  <a:lnTo>
                    <a:pt x="186156" y="238760"/>
                  </a:lnTo>
                  <a:lnTo>
                    <a:pt x="189915" y="243839"/>
                  </a:lnTo>
                  <a:lnTo>
                    <a:pt x="191884" y="246380"/>
                  </a:lnTo>
                  <a:lnTo>
                    <a:pt x="194144" y="248920"/>
                  </a:lnTo>
                  <a:lnTo>
                    <a:pt x="201637" y="248920"/>
                  </a:lnTo>
                  <a:lnTo>
                    <a:pt x="203860" y="247650"/>
                  </a:lnTo>
                  <a:lnTo>
                    <a:pt x="206159" y="245110"/>
                  </a:lnTo>
                  <a:lnTo>
                    <a:pt x="207454" y="243839"/>
                  </a:lnTo>
                  <a:lnTo>
                    <a:pt x="208102" y="238760"/>
                  </a:lnTo>
                  <a:lnTo>
                    <a:pt x="207263" y="236220"/>
                  </a:lnTo>
                  <a:lnTo>
                    <a:pt x="199339" y="224789"/>
                  </a:lnTo>
                  <a:lnTo>
                    <a:pt x="198780" y="222250"/>
                  </a:lnTo>
                  <a:lnTo>
                    <a:pt x="216319" y="204470"/>
                  </a:lnTo>
                  <a:lnTo>
                    <a:pt x="249368" y="204470"/>
                  </a:lnTo>
                  <a:lnTo>
                    <a:pt x="247434" y="201930"/>
                  </a:lnTo>
                  <a:lnTo>
                    <a:pt x="243039" y="196850"/>
                  </a:lnTo>
                  <a:lnTo>
                    <a:pt x="240080" y="195580"/>
                  </a:lnTo>
                  <a:lnTo>
                    <a:pt x="235508" y="191770"/>
                  </a:lnTo>
                  <a:close/>
                </a:path>
                <a:path w="539750" h="422910">
                  <a:moveTo>
                    <a:pt x="326644" y="129539"/>
                  </a:moveTo>
                  <a:lnTo>
                    <a:pt x="311999" y="129539"/>
                  </a:lnTo>
                  <a:lnTo>
                    <a:pt x="305784" y="130810"/>
                  </a:lnTo>
                  <a:lnTo>
                    <a:pt x="276709" y="160020"/>
                  </a:lnTo>
                  <a:lnTo>
                    <a:pt x="274161" y="180339"/>
                  </a:lnTo>
                  <a:lnTo>
                    <a:pt x="275970" y="190500"/>
                  </a:lnTo>
                  <a:lnTo>
                    <a:pt x="301625" y="226060"/>
                  </a:lnTo>
                  <a:lnTo>
                    <a:pt x="328874" y="234950"/>
                  </a:lnTo>
                  <a:lnTo>
                    <a:pt x="337470" y="234950"/>
                  </a:lnTo>
                  <a:lnTo>
                    <a:pt x="363804" y="214630"/>
                  </a:lnTo>
                  <a:lnTo>
                    <a:pt x="328707" y="214630"/>
                  </a:lnTo>
                  <a:lnTo>
                    <a:pt x="321182" y="212089"/>
                  </a:lnTo>
                  <a:lnTo>
                    <a:pt x="290349" y="184150"/>
                  </a:lnTo>
                  <a:lnTo>
                    <a:pt x="285327" y="165100"/>
                  </a:lnTo>
                  <a:lnTo>
                    <a:pt x="285432" y="158750"/>
                  </a:lnTo>
                  <a:lnTo>
                    <a:pt x="302259" y="140970"/>
                  </a:lnTo>
                  <a:lnTo>
                    <a:pt x="338074" y="140970"/>
                  </a:lnTo>
                  <a:lnTo>
                    <a:pt x="337566" y="138430"/>
                  </a:lnTo>
                  <a:lnTo>
                    <a:pt x="335915" y="137160"/>
                  </a:lnTo>
                  <a:lnTo>
                    <a:pt x="332485" y="132080"/>
                  </a:lnTo>
                  <a:lnTo>
                    <a:pt x="326644" y="129539"/>
                  </a:lnTo>
                  <a:close/>
                </a:path>
                <a:path w="539750" h="422910">
                  <a:moveTo>
                    <a:pt x="120167" y="203200"/>
                  </a:moveTo>
                  <a:lnTo>
                    <a:pt x="111239" y="203200"/>
                  </a:lnTo>
                  <a:lnTo>
                    <a:pt x="108712" y="205739"/>
                  </a:lnTo>
                  <a:lnTo>
                    <a:pt x="106121" y="207010"/>
                  </a:lnTo>
                  <a:lnTo>
                    <a:pt x="104571" y="209550"/>
                  </a:lnTo>
                  <a:lnTo>
                    <a:pt x="103606" y="215900"/>
                  </a:lnTo>
                  <a:lnTo>
                    <a:pt x="104279" y="218439"/>
                  </a:lnTo>
                  <a:lnTo>
                    <a:pt x="107950" y="223520"/>
                  </a:lnTo>
                  <a:lnTo>
                    <a:pt x="110426" y="224789"/>
                  </a:lnTo>
                  <a:lnTo>
                    <a:pt x="113537" y="226060"/>
                  </a:lnTo>
                  <a:lnTo>
                    <a:pt x="116662" y="226060"/>
                  </a:lnTo>
                  <a:lnTo>
                    <a:pt x="119481" y="224789"/>
                  </a:lnTo>
                  <a:lnTo>
                    <a:pt x="124548" y="222250"/>
                  </a:lnTo>
                  <a:lnTo>
                    <a:pt x="126047" y="219710"/>
                  </a:lnTo>
                  <a:lnTo>
                    <a:pt x="126504" y="215900"/>
                  </a:lnTo>
                  <a:lnTo>
                    <a:pt x="126974" y="213360"/>
                  </a:lnTo>
                  <a:lnTo>
                    <a:pt x="126288" y="210820"/>
                  </a:lnTo>
                  <a:lnTo>
                    <a:pt x="122618" y="205739"/>
                  </a:lnTo>
                  <a:lnTo>
                    <a:pt x="120167" y="203200"/>
                  </a:lnTo>
                  <a:close/>
                </a:path>
                <a:path w="539750" h="422910">
                  <a:moveTo>
                    <a:pt x="362838" y="168910"/>
                  </a:moveTo>
                  <a:lnTo>
                    <a:pt x="359282" y="170180"/>
                  </a:lnTo>
                  <a:lnTo>
                    <a:pt x="361441" y="179070"/>
                  </a:lnTo>
                  <a:lnTo>
                    <a:pt x="361822" y="186689"/>
                  </a:lnTo>
                  <a:lnTo>
                    <a:pt x="335851" y="214630"/>
                  </a:lnTo>
                  <a:lnTo>
                    <a:pt x="363804" y="214630"/>
                  </a:lnTo>
                  <a:lnTo>
                    <a:pt x="365754" y="210820"/>
                  </a:lnTo>
                  <a:lnTo>
                    <a:pt x="367919" y="203200"/>
                  </a:lnTo>
                  <a:lnTo>
                    <a:pt x="368875" y="195580"/>
                  </a:lnTo>
                  <a:lnTo>
                    <a:pt x="368331" y="186689"/>
                  </a:lnTo>
                  <a:lnTo>
                    <a:pt x="366311" y="177800"/>
                  </a:lnTo>
                  <a:lnTo>
                    <a:pt x="362838" y="168910"/>
                  </a:lnTo>
                  <a:close/>
                </a:path>
                <a:path w="539750" h="422910">
                  <a:moveTo>
                    <a:pt x="374996" y="110489"/>
                  </a:moveTo>
                  <a:lnTo>
                    <a:pt x="348869" y="110489"/>
                  </a:lnTo>
                  <a:lnTo>
                    <a:pt x="350774" y="111760"/>
                  </a:lnTo>
                  <a:lnTo>
                    <a:pt x="352806" y="111760"/>
                  </a:lnTo>
                  <a:lnTo>
                    <a:pt x="355091" y="114300"/>
                  </a:lnTo>
                  <a:lnTo>
                    <a:pt x="358013" y="118110"/>
                  </a:lnTo>
                  <a:lnTo>
                    <a:pt x="384809" y="156210"/>
                  </a:lnTo>
                  <a:lnTo>
                    <a:pt x="390397" y="163830"/>
                  </a:lnTo>
                  <a:lnTo>
                    <a:pt x="395350" y="168910"/>
                  </a:lnTo>
                  <a:lnTo>
                    <a:pt x="399796" y="171450"/>
                  </a:lnTo>
                  <a:lnTo>
                    <a:pt x="404113" y="175260"/>
                  </a:lnTo>
                  <a:lnTo>
                    <a:pt x="409066" y="176530"/>
                  </a:lnTo>
                  <a:lnTo>
                    <a:pt x="419734" y="177800"/>
                  </a:lnTo>
                  <a:lnTo>
                    <a:pt x="424688" y="175260"/>
                  </a:lnTo>
                  <a:lnTo>
                    <a:pt x="439449" y="160020"/>
                  </a:lnTo>
                  <a:lnTo>
                    <a:pt x="421005" y="160020"/>
                  </a:lnTo>
                  <a:lnTo>
                    <a:pt x="412115" y="158750"/>
                  </a:lnTo>
                  <a:lnTo>
                    <a:pt x="407034" y="154939"/>
                  </a:lnTo>
                  <a:lnTo>
                    <a:pt x="401447" y="147320"/>
                  </a:lnTo>
                  <a:lnTo>
                    <a:pt x="374996" y="110489"/>
                  </a:lnTo>
                  <a:close/>
                </a:path>
                <a:path w="539750" h="422910">
                  <a:moveTo>
                    <a:pt x="423176" y="73660"/>
                  </a:moveTo>
                  <a:lnTo>
                    <a:pt x="394462" y="73660"/>
                  </a:lnTo>
                  <a:lnTo>
                    <a:pt x="397382" y="74930"/>
                  </a:lnTo>
                  <a:lnTo>
                    <a:pt x="400303" y="74930"/>
                  </a:lnTo>
                  <a:lnTo>
                    <a:pt x="403478" y="77470"/>
                  </a:lnTo>
                  <a:lnTo>
                    <a:pt x="406781" y="82550"/>
                  </a:lnTo>
                  <a:lnTo>
                    <a:pt x="440816" y="129539"/>
                  </a:lnTo>
                  <a:lnTo>
                    <a:pt x="439674" y="137160"/>
                  </a:lnTo>
                  <a:lnTo>
                    <a:pt x="438022" y="143510"/>
                  </a:lnTo>
                  <a:lnTo>
                    <a:pt x="435863" y="147320"/>
                  </a:lnTo>
                  <a:lnTo>
                    <a:pt x="433831" y="151130"/>
                  </a:lnTo>
                  <a:lnTo>
                    <a:pt x="431419" y="153670"/>
                  </a:lnTo>
                  <a:lnTo>
                    <a:pt x="428878" y="156210"/>
                  </a:lnTo>
                  <a:lnTo>
                    <a:pt x="425069" y="158750"/>
                  </a:lnTo>
                  <a:lnTo>
                    <a:pt x="421005" y="160020"/>
                  </a:lnTo>
                  <a:lnTo>
                    <a:pt x="439449" y="160020"/>
                  </a:lnTo>
                  <a:lnTo>
                    <a:pt x="440682" y="156210"/>
                  </a:lnTo>
                  <a:lnTo>
                    <a:pt x="442182" y="151130"/>
                  </a:lnTo>
                  <a:lnTo>
                    <a:pt x="443539" y="143510"/>
                  </a:lnTo>
                  <a:lnTo>
                    <a:pt x="444753" y="134620"/>
                  </a:lnTo>
                  <a:lnTo>
                    <a:pt x="470153" y="134620"/>
                  </a:lnTo>
                  <a:lnTo>
                    <a:pt x="475649" y="125730"/>
                  </a:lnTo>
                  <a:lnTo>
                    <a:pt x="464057" y="125730"/>
                  </a:lnTo>
                  <a:lnTo>
                    <a:pt x="462280" y="124460"/>
                  </a:lnTo>
                  <a:lnTo>
                    <a:pt x="458216" y="121920"/>
                  </a:lnTo>
                  <a:lnTo>
                    <a:pt x="453771" y="115570"/>
                  </a:lnTo>
                  <a:lnTo>
                    <a:pt x="446785" y="106680"/>
                  </a:lnTo>
                  <a:lnTo>
                    <a:pt x="423176" y="73660"/>
                  </a:lnTo>
                  <a:close/>
                </a:path>
                <a:path w="539750" h="422910">
                  <a:moveTo>
                    <a:pt x="338074" y="140970"/>
                  </a:moveTo>
                  <a:lnTo>
                    <a:pt x="302259" y="140970"/>
                  </a:lnTo>
                  <a:lnTo>
                    <a:pt x="305688" y="142239"/>
                  </a:lnTo>
                  <a:lnTo>
                    <a:pt x="309118" y="142239"/>
                  </a:lnTo>
                  <a:lnTo>
                    <a:pt x="312293" y="143510"/>
                  </a:lnTo>
                  <a:lnTo>
                    <a:pt x="318134" y="151130"/>
                  </a:lnTo>
                  <a:lnTo>
                    <a:pt x="320547" y="152400"/>
                  </a:lnTo>
                  <a:lnTo>
                    <a:pt x="322453" y="152400"/>
                  </a:lnTo>
                  <a:lnTo>
                    <a:pt x="326009" y="153670"/>
                  </a:lnTo>
                  <a:lnTo>
                    <a:pt x="329438" y="153670"/>
                  </a:lnTo>
                  <a:lnTo>
                    <a:pt x="335660" y="148589"/>
                  </a:lnTo>
                  <a:lnTo>
                    <a:pt x="337184" y="146050"/>
                  </a:lnTo>
                  <a:lnTo>
                    <a:pt x="337693" y="143510"/>
                  </a:lnTo>
                  <a:lnTo>
                    <a:pt x="338074" y="140970"/>
                  </a:lnTo>
                  <a:close/>
                </a:path>
                <a:path w="539750" h="422910">
                  <a:moveTo>
                    <a:pt x="470153" y="134620"/>
                  </a:moveTo>
                  <a:lnTo>
                    <a:pt x="444753" y="134620"/>
                  </a:lnTo>
                  <a:lnTo>
                    <a:pt x="457453" y="152400"/>
                  </a:lnTo>
                  <a:lnTo>
                    <a:pt x="461518" y="148589"/>
                  </a:lnTo>
                  <a:lnTo>
                    <a:pt x="470153" y="134620"/>
                  </a:lnTo>
                  <a:close/>
                </a:path>
                <a:path w="539750" h="422910">
                  <a:moveTo>
                    <a:pt x="475234" y="118110"/>
                  </a:moveTo>
                  <a:lnTo>
                    <a:pt x="473709" y="121920"/>
                  </a:lnTo>
                  <a:lnTo>
                    <a:pt x="471931" y="123189"/>
                  </a:lnTo>
                  <a:lnTo>
                    <a:pt x="470027" y="124460"/>
                  </a:lnTo>
                  <a:lnTo>
                    <a:pt x="468756" y="125730"/>
                  </a:lnTo>
                  <a:lnTo>
                    <a:pt x="475649" y="125730"/>
                  </a:lnTo>
                  <a:lnTo>
                    <a:pt x="478790" y="120650"/>
                  </a:lnTo>
                  <a:lnTo>
                    <a:pt x="475234" y="118110"/>
                  </a:lnTo>
                  <a:close/>
                </a:path>
                <a:path w="539750" h="422910">
                  <a:moveTo>
                    <a:pt x="476503" y="91439"/>
                  </a:moveTo>
                  <a:lnTo>
                    <a:pt x="473582" y="93980"/>
                  </a:lnTo>
                  <a:lnTo>
                    <a:pt x="495046" y="123189"/>
                  </a:lnTo>
                  <a:lnTo>
                    <a:pt x="497966" y="120650"/>
                  </a:lnTo>
                  <a:lnTo>
                    <a:pt x="497585" y="118110"/>
                  </a:lnTo>
                  <a:lnTo>
                    <a:pt x="498094" y="116839"/>
                  </a:lnTo>
                  <a:lnTo>
                    <a:pt x="499491" y="115570"/>
                  </a:lnTo>
                  <a:lnTo>
                    <a:pt x="500760" y="115570"/>
                  </a:lnTo>
                  <a:lnTo>
                    <a:pt x="502666" y="114300"/>
                  </a:lnTo>
                  <a:lnTo>
                    <a:pt x="505078" y="113030"/>
                  </a:lnTo>
                  <a:lnTo>
                    <a:pt x="512825" y="110489"/>
                  </a:lnTo>
                  <a:lnTo>
                    <a:pt x="519303" y="106680"/>
                  </a:lnTo>
                  <a:lnTo>
                    <a:pt x="524382" y="104139"/>
                  </a:lnTo>
                  <a:lnTo>
                    <a:pt x="507872" y="104139"/>
                  </a:lnTo>
                  <a:lnTo>
                    <a:pt x="499999" y="102870"/>
                  </a:lnTo>
                  <a:lnTo>
                    <a:pt x="494113" y="101600"/>
                  </a:lnTo>
                  <a:lnTo>
                    <a:pt x="482389" y="96520"/>
                  </a:lnTo>
                  <a:lnTo>
                    <a:pt x="476503" y="91439"/>
                  </a:lnTo>
                  <a:close/>
                </a:path>
                <a:path w="539750" h="422910">
                  <a:moveTo>
                    <a:pt x="361315" y="91439"/>
                  </a:moveTo>
                  <a:lnTo>
                    <a:pt x="332359" y="113030"/>
                  </a:lnTo>
                  <a:lnTo>
                    <a:pt x="334772" y="115570"/>
                  </a:lnTo>
                  <a:lnTo>
                    <a:pt x="339090" y="113030"/>
                  </a:lnTo>
                  <a:lnTo>
                    <a:pt x="342265" y="110489"/>
                  </a:lnTo>
                  <a:lnTo>
                    <a:pt x="374996" y="110489"/>
                  </a:lnTo>
                  <a:lnTo>
                    <a:pt x="361315" y="91439"/>
                  </a:lnTo>
                  <a:close/>
                </a:path>
                <a:path w="539750" h="422910">
                  <a:moveTo>
                    <a:pt x="538088" y="67310"/>
                  </a:moveTo>
                  <a:lnTo>
                    <a:pt x="509355" y="67310"/>
                  </a:lnTo>
                  <a:lnTo>
                    <a:pt x="513715" y="68580"/>
                  </a:lnTo>
                  <a:lnTo>
                    <a:pt x="518668" y="68580"/>
                  </a:lnTo>
                  <a:lnTo>
                    <a:pt x="522731" y="71120"/>
                  </a:lnTo>
                  <a:lnTo>
                    <a:pt x="525780" y="74930"/>
                  </a:lnTo>
                  <a:lnTo>
                    <a:pt x="528193" y="78739"/>
                  </a:lnTo>
                  <a:lnTo>
                    <a:pt x="529082" y="82550"/>
                  </a:lnTo>
                  <a:lnTo>
                    <a:pt x="527304" y="91439"/>
                  </a:lnTo>
                  <a:lnTo>
                    <a:pt x="524891" y="95250"/>
                  </a:lnTo>
                  <a:lnTo>
                    <a:pt x="520700" y="97789"/>
                  </a:lnTo>
                  <a:lnTo>
                    <a:pt x="514731" y="102870"/>
                  </a:lnTo>
                  <a:lnTo>
                    <a:pt x="507872" y="104139"/>
                  </a:lnTo>
                  <a:lnTo>
                    <a:pt x="524382" y="104139"/>
                  </a:lnTo>
                  <a:lnTo>
                    <a:pt x="531368" y="97789"/>
                  </a:lnTo>
                  <a:lnTo>
                    <a:pt x="536066" y="91439"/>
                  </a:lnTo>
                  <a:lnTo>
                    <a:pt x="538480" y="82550"/>
                  </a:lnTo>
                  <a:lnTo>
                    <a:pt x="539478" y="76200"/>
                  </a:lnTo>
                  <a:lnTo>
                    <a:pt x="539035" y="69850"/>
                  </a:lnTo>
                  <a:lnTo>
                    <a:pt x="538088" y="67310"/>
                  </a:lnTo>
                  <a:close/>
                </a:path>
                <a:path w="539750" h="422910">
                  <a:moveTo>
                    <a:pt x="410463" y="55880"/>
                  </a:moveTo>
                  <a:lnTo>
                    <a:pt x="382269" y="76200"/>
                  </a:lnTo>
                  <a:lnTo>
                    <a:pt x="384682" y="80010"/>
                  </a:lnTo>
                  <a:lnTo>
                    <a:pt x="390144" y="76200"/>
                  </a:lnTo>
                  <a:lnTo>
                    <a:pt x="394462" y="73660"/>
                  </a:lnTo>
                  <a:lnTo>
                    <a:pt x="423176" y="73660"/>
                  </a:lnTo>
                  <a:lnTo>
                    <a:pt x="410463" y="55880"/>
                  </a:lnTo>
                  <a:close/>
                </a:path>
                <a:path w="539750" h="422910">
                  <a:moveTo>
                    <a:pt x="482091" y="0"/>
                  </a:moveTo>
                  <a:lnTo>
                    <a:pt x="479171" y="2539"/>
                  </a:lnTo>
                  <a:lnTo>
                    <a:pt x="479425" y="3810"/>
                  </a:lnTo>
                  <a:lnTo>
                    <a:pt x="479552" y="6350"/>
                  </a:lnTo>
                  <a:lnTo>
                    <a:pt x="479297" y="6350"/>
                  </a:lnTo>
                  <a:lnTo>
                    <a:pt x="479044" y="7620"/>
                  </a:lnTo>
                  <a:lnTo>
                    <a:pt x="478409" y="7620"/>
                  </a:lnTo>
                  <a:lnTo>
                    <a:pt x="477519" y="8889"/>
                  </a:lnTo>
                  <a:lnTo>
                    <a:pt x="476503" y="10160"/>
                  </a:lnTo>
                  <a:lnTo>
                    <a:pt x="474091" y="10160"/>
                  </a:lnTo>
                  <a:lnTo>
                    <a:pt x="470407" y="11430"/>
                  </a:lnTo>
                  <a:lnTo>
                    <a:pt x="464693" y="13970"/>
                  </a:lnTo>
                  <a:lnTo>
                    <a:pt x="460247" y="16510"/>
                  </a:lnTo>
                  <a:lnTo>
                    <a:pt x="457072" y="19050"/>
                  </a:lnTo>
                  <a:lnTo>
                    <a:pt x="449580" y="24130"/>
                  </a:lnTo>
                  <a:lnTo>
                    <a:pt x="445262" y="30480"/>
                  </a:lnTo>
                  <a:lnTo>
                    <a:pt x="443865" y="38100"/>
                  </a:lnTo>
                  <a:lnTo>
                    <a:pt x="442594" y="46989"/>
                  </a:lnTo>
                  <a:lnTo>
                    <a:pt x="444372" y="53339"/>
                  </a:lnTo>
                  <a:lnTo>
                    <a:pt x="453135" y="66039"/>
                  </a:lnTo>
                  <a:lnTo>
                    <a:pt x="457581" y="69850"/>
                  </a:lnTo>
                  <a:lnTo>
                    <a:pt x="462788" y="71120"/>
                  </a:lnTo>
                  <a:lnTo>
                    <a:pt x="480183" y="71120"/>
                  </a:lnTo>
                  <a:lnTo>
                    <a:pt x="496730" y="68580"/>
                  </a:lnTo>
                  <a:lnTo>
                    <a:pt x="503697" y="68580"/>
                  </a:lnTo>
                  <a:lnTo>
                    <a:pt x="509355" y="67310"/>
                  </a:lnTo>
                  <a:lnTo>
                    <a:pt x="538088" y="67310"/>
                  </a:lnTo>
                  <a:lnTo>
                    <a:pt x="537140" y="64770"/>
                  </a:lnTo>
                  <a:lnTo>
                    <a:pt x="533781" y="58420"/>
                  </a:lnTo>
                  <a:lnTo>
                    <a:pt x="528808" y="53339"/>
                  </a:lnTo>
                  <a:lnTo>
                    <a:pt x="467106" y="53339"/>
                  </a:lnTo>
                  <a:lnTo>
                    <a:pt x="459740" y="50800"/>
                  </a:lnTo>
                  <a:lnTo>
                    <a:pt x="456691" y="48260"/>
                  </a:lnTo>
                  <a:lnTo>
                    <a:pt x="454278" y="44450"/>
                  </a:lnTo>
                  <a:lnTo>
                    <a:pt x="452247" y="41910"/>
                  </a:lnTo>
                  <a:lnTo>
                    <a:pt x="460502" y="24130"/>
                  </a:lnTo>
                  <a:lnTo>
                    <a:pt x="466090" y="20320"/>
                  </a:lnTo>
                  <a:lnTo>
                    <a:pt x="471805" y="17780"/>
                  </a:lnTo>
                  <a:lnTo>
                    <a:pt x="495103" y="17780"/>
                  </a:lnTo>
                  <a:lnTo>
                    <a:pt x="482091" y="0"/>
                  </a:lnTo>
                  <a:close/>
                </a:path>
                <a:path w="539750" h="422910">
                  <a:moveTo>
                    <a:pt x="509849" y="46989"/>
                  </a:moveTo>
                  <a:lnTo>
                    <a:pt x="498347" y="48260"/>
                  </a:lnTo>
                  <a:lnTo>
                    <a:pt x="480441" y="50800"/>
                  </a:lnTo>
                  <a:lnTo>
                    <a:pt x="472821" y="52070"/>
                  </a:lnTo>
                  <a:lnTo>
                    <a:pt x="467106" y="53339"/>
                  </a:lnTo>
                  <a:lnTo>
                    <a:pt x="528808" y="53339"/>
                  </a:lnTo>
                  <a:lnTo>
                    <a:pt x="527565" y="52070"/>
                  </a:lnTo>
                  <a:lnTo>
                    <a:pt x="519588" y="48260"/>
                  </a:lnTo>
                  <a:lnTo>
                    <a:pt x="509849" y="46989"/>
                  </a:lnTo>
                  <a:close/>
                </a:path>
                <a:path w="539750" h="422910">
                  <a:moveTo>
                    <a:pt x="495103" y="17780"/>
                  </a:moveTo>
                  <a:lnTo>
                    <a:pt x="471805" y="17780"/>
                  </a:lnTo>
                  <a:lnTo>
                    <a:pt x="477647" y="19050"/>
                  </a:lnTo>
                  <a:lnTo>
                    <a:pt x="483616" y="19050"/>
                  </a:lnTo>
                  <a:lnTo>
                    <a:pt x="490855" y="22860"/>
                  </a:lnTo>
                  <a:lnTo>
                    <a:pt x="499618" y="30480"/>
                  </a:lnTo>
                  <a:lnTo>
                    <a:pt x="502538" y="27939"/>
                  </a:lnTo>
                  <a:lnTo>
                    <a:pt x="495103" y="177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86839" y="3090684"/>
              <a:ext cx="2179320" cy="426707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430273" y="3110483"/>
              <a:ext cx="1929130" cy="249554"/>
            </a:xfrm>
            <a:custGeom>
              <a:avLst/>
              <a:gdLst/>
              <a:ahLst/>
              <a:cxnLst/>
              <a:rect l="l" t="t" r="r" b="b"/>
              <a:pathLst>
                <a:path w="1929129" h="249554">
                  <a:moveTo>
                    <a:pt x="1819241" y="186177"/>
                  </a:moveTo>
                  <a:lnTo>
                    <a:pt x="1763521" y="212851"/>
                  </a:lnTo>
                  <a:lnTo>
                    <a:pt x="1757469" y="217429"/>
                  </a:lnTo>
                  <a:lnTo>
                    <a:pt x="1753774" y="223758"/>
                  </a:lnTo>
                  <a:lnTo>
                    <a:pt x="1752699" y="231014"/>
                  </a:lnTo>
                  <a:lnTo>
                    <a:pt x="1754505" y="238378"/>
                  </a:lnTo>
                  <a:lnTo>
                    <a:pt x="1759082" y="244375"/>
                  </a:lnTo>
                  <a:lnTo>
                    <a:pt x="1765411" y="248062"/>
                  </a:lnTo>
                  <a:lnTo>
                    <a:pt x="1772667" y="249130"/>
                  </a:lnTo>
                  <a:lnTo>
                    <a:pt x="1780032" y="247268"/>
                  </a:lnTo>
                  <a:lnTo>
                    <a:pt x="1895612" y="191896"/>
                  </a:lnTo>
                  <a:lnTo>
                    <a:pt x="1889505" y="191896"/>
                  </a:lnTo>
                  <a:lnTo>
                    <a:pt x="1819241" y="186177"/>
                  </a:lnTo>
                  <a:close/>
                </a:path>
                <a:path w="1929129" h="249554">
                  <a:moveTo>
                    <a:pt x="1853372" y="169838"/>
                  </a:moveTo>
                  <a:lnTo>
                    <a:pt x="1819241" y="186177"/>
                  </a:lnTo>
                  <a:lnTo>
                    <a:pt x="1889505" y="191896"/>
                  </a:lnTo>
                  <a:lnTo>
                    <a:pt x="1889782" y="188594"/>
                  </a:lnTo>
                  <a:lnTo>
                    <a:pt x="1880235" y="188594"/>
                  </a:lnTo>
                  <a:lnTo>
                    <a:pt x="1853372" y="169838"/>
                  </a:lnTo>
                  <a:close/>
                </a:path>
                <a:path w="1929129" h="249554">
                  <a:moveTo>
                    <a:pt x="1779222" y="78406"/>
                  </a:moveTo>
                  <a:lnTo>
                    <a:pt x="1772402" y="81016"/>
                  </a:lnTo>
                  <a:lnTo>
                    <a:pt x="1766951" y="86232"/>
                  </a:lnTo>
                  <a:lnTo>
                    <a:pt x="1763952" y="93184"/>
                  </a:lnTo>
                  <a:lnTo>
                    <a:pt x="1763823" y="100504"/>
                  </a:lnTo>
                  <a:lnTo>
                    <a:pt x="1766433" y="107324"/>
                  </a:lnTo>
                  <a:lnTo>
                    <a:pt x="1771650" y="112775"/>
                  </a:lnTo>
                  <a:lnTo>
                    <a:pt x="1822379" y="148197"/>
                  </a:lnTo>
                  <a:lnTo>
                    <a:pt x="1892680" y="153924"/>
                  </a:lnTo>
                  <a:lnTo>
                    <a:pt x="1889505" y="191896"/>
                  </a:lnTo>
                  <a:lnTo>
                    <a:pt x="1895612" y="191896"/>
                  </a:lnTo>
                  <a:lnTo>
                    <a:pt x="1928749" y="176021"/>
                  </a:lnTo>
                  <a:lnTo>
                    <a:pt x="1793494" y="81533"/>
                  </a:lnTo>
                  <a:lnTo>
                    <a:pt x="1786542" y="78535"/>
                  </a:lnTo>
                  <a:lnTo>
                    <a:pt x="1779222" y="78406"/>
                  </a:lnTo>
                  <a:close/>
                </a:path>
                <a:path w="1929129" h="249554">
                  <a:moveTo>
                    <a:pt x="1882902" y="155701"/>
                  </a:moveTo>
                  <a:lnTo>
                    <a:pt x="1853372" y="169838"/>
                  </a:lnTo>
                  <a:lnTo>
                    <a:pt x="1880235" y="188594"/>
                  </a:lnTo>
                  <a:lnTo>
                    <a:pt x="1882902" y="155701"/>
                  </a:lnTo>
                  <a:close/>
                </a:path>
                <a:path w="1929129" h="249554">
                  <a:moveTo>
                    <a:pt x="1892532" y="155701"/>
                  </a:moveTo>
                  <a:lnTo>
                    <a:pt x="1882902" y="155701"/>
                  </a:lnTo>
                  <a:lnTo>
                    <a:pt x="1880235" y="188594"/>
                  </a:lnTo>
                  <a:lnTo>
                    <a:pt x="1889782" y="188594"/>
                  </a:lnTo>
                  <a:lnTo>
                    <a:pt x="1892532" y="155701"/>
                  </a:lnTo>
                  <a:close/>
                </a:path>
                <a:path w="1929129" h="249554">
                  <a:moveTo>
                    <a:pt x="3048" y="0"/>
                  </a:moveTo>
                  <a:lnTo>
                    <a:pt x="0" y="38100"/>
                  </a:lnTo>
                  <a:lnTo>
                    <a:pt x="1819241" y="186177"/>
                  </a:lnTo>
                  <a:lnTo>
                    <a:pt x="1853372" y="169838"/>
                  </a:lnTo>
                  <a:lnTo>
                    <a:pt x="1822379" y="148197"/>
                  </a:lnTo>
                  <a:lnTo>
                    <a:pt x="3048" y="0"/>
                  </a:lnTo>
                  <a:close/>
                </a:path>
                <a:path w="1929129" h="249554">
                  <a:moveTo>
                    <a:pt x="1822379" y="148197"/>
                  </a:moveTo>
                  <a:lnTo>
                    <a:pt x="1853372" y="169838"/>
                  </a:lnTo>
                  <a:lnTo>
                    <a:pt x="1882902" y="155701"/>
                  </a:lnTo>
                  <a:lnTo>
                    <a:pt x="1892532" y="155701"/>
                  </a:lnTo>
                  <a:lnTo>
                    <a:pt x="1892680" y="153924"/>
                  </a:lnTo>
                  <a:lnTo>
                    <a:pt x="1822379" y="1481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45221" y="188068"/>
            <a:ext cx="3693312" cy="529632"/>
          </a:xfrm>
          <a:prstGeom prst="rect">
            <a:avLst/>
          </a:prstGeom>
          <a:ln w="25907">
            <a:solidFill>
              <a:srgbClr val="4F81BC"/>
            </a:solidFill>
          </a:ln>
        </p:spPr>
        <p:txBody>
          <a:bodyPr vert="horz" wrap="square" lIns="0" tIns="2159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70"/>
              </a:spcBef>
              <a:tabLst>
                <a:tab pos="1351280" algn="l"/>
              </a:tabLst>
            </a:pPr>
            <a:r>
              <a:rPr spc="-60" dirty="0"/>
              <a:t>P</a:t>
            </a:r>
            <a:r>
              <a:rPr spc="-35" dirty="0"/>
              <a:t> </a:t>
            </a:r>
            <a:r>
              <a:rPr spc="-40" dirty="0"/>
              <a:t>s</a:t>
            </a:r>
            <a:r>
              <a:rPr spc="-30" dirty="0"/>
              <a:t> </a:t>
            </a:r>
            <a:r>
              <a:rPr spc="-50" dirty="0"/>
              <a:t>o</a:t>
            </a:r>
            <a:r>
              <a:rPr spc="-30" dirty="0"/>
              <a:t> </a:t>
            </a:r>
            <a:r>
              <a:rPr spc="-50" dirty="0"/>
              <a:t>a</a:t>
            </a:r>
            <a:r>
              <a:rPr spc="-30" dirty="0"/>
              <a:t> </a:t>
            </a:r>
            <a:r>
              <a:rPr spc="-40" dirty="0"/>
              <a:t>s	</a:t>
            </a:r>
            <a:r>
              <a:rPr spc="55" dirty="0"/>
              <a:t>m</a:t>
            </a:r>
            <a:r>
              <a:rPr spc="-40" dirty="0"/>
              <a:t> </a:t>
            </a:r>
            <a:r>
              <a:rPr spc="-50" dirty="0"/>
              <a:t>a </a:t>
            </a:r>
            <a:r>
              <a:rPr spc="105" dirty="0"/>
              <a:t>j</a:t>
            </a:r>
            <a:r>
              <a:rPr spc="-40" dirty="0"/>
              <a:t> </a:t>
            </a:r>
            <a:r>
              <a:rPr spc="-50" dirty="0"/>
              <a:t>o</a:t>
            </a:r>
            <a:r>
              <a:rPr spc="-45" dirty="0"/>
              <a:t> </a:t>
            </a:r>
            <a:r>
              <a:rPr spc="90" dirty="0"/>
              <a:t>r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52400" y="914400"/>
            <a:ext cx="8534400" cy="5486400"/>
            <a:chOff x="288036" y="0"/>
            <a:chExt cx="8428990" cy="68338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5575" y="0"/>
              <a:ext cx="2326163" cy="683361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8036" y="0"/>
              <a:ext cx="2968752" cy="65227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00545" y="0"/>
              <a:ext cx="2719070" cy="591185"/>
            </a:xfrm>
            <a:custGeom>
              <a:avLst/>
              <a:gdLst/>
              <a:ahLst/>
              <a:cxnLst/>
              <a:rect l="l" t="t" r="r" b="b"/>
              <a:pathLst>
                <a:path w="2719070" h="591185">
                  <a:moveTo>
                    <a:pt x="109984" y="4383"/>
                  </a:moveTo>
                  <a:lnTo>
                    <a:pt x="74026" y="16347"/>
                  </a:lnTo>
                  <a:lnTo>
                    <a:pt x="102047" y="41702"/>
                  </a:lnTo>
                  <a:lnTo>
                    <a:pt x="2710776" y="590930"/>
                  </a:lnTo>
                  <a:lnTo>
                    <a:pt x="2718650" y="553592"/>
                  </a:lnTo>
                  <a:lnTo>
                    <a:pt x="109984" y="4383"/>
                  </a:lnTo>
                  <a:close/>
                </a:path>
                <a:path w="2719070" h="591185">
                  <a:moveTo>
                    <a:pt x="38771" y="0"/>
                  </a:moveTo>
                  <a:lnTo>
                    <a:pt x="2291" y="0"/>
                  </a:lnTo>
                  <a:lnTo>
                    <a:pt x="0" y="761"/>
                  </a:lnTo>
                  <a:lnTo>
                    <a:pt x="122326" y="111505"/>
                  </a:lnTo>
                  <a:lnTo>
                    <a:pt x="128833" y="115323"/>
                  </a:lnTo>
                  <a:lnTo>
                    <a:pt x="136063" y="116332"/>
                  </a:lnTo>
                  <a:lnTo>
                    <a:pt x="143152" y="114577"/>
                  </a:lnTo>
                  <a:lnTo>
                    <a:pt x="149237" y="110108"/>
                  </a:lnTo>
                  <a:lnTo>
                    <a:pt x="153102" y="103633"/>
                  </a:lnTo>
                  <a:lnTo>
                    <a:pt x="154136" y="96408"/>
                  </a:lnTo>
                  <a:lnTo>
                    <a:pt x="152384" y="89302"/>
                  </a:lnTo>
                  <a:lnTo>
                    <a:pt x="147891" y="83184"/>
                  </a:lnTo>
                  <a:lnTo>
                    <a:pt x="102047" y="41702"/>
                  </a:lnTo>
                  <a:lnTo>
                    <a:pt x="33058" y="27177"/>
                  </a:lnTo>
                  <a:lnTo>
                    <a:pt x="38771" y="0"/>
                  </a:lnTo>
                  <a:close/>
                </a:path>
                <a:path w="2719070" h="591185">
                  <a:moveTo>
                    <a:pt x="48609" y="0"/>
                  </a:moveTo>
                  <a:lnTo>
                    <a:pt x="38771" y="0"/>
                  </a:lnTo>
                  <a:lnTo>
                    <a:pt x="33058" y="27177"/>
                  </a:lnTo>
                  <a:lnTo>
                    <a:pt x="102047" y="41702"/>
                  </a:lnTo>
                  <a:lnTo>
                    <a:pt x="85433" y="26670"/>
                  </a:lnTo>
                  <a:lnTo>
                    <a:pt x="43002" y="26670"/>
                  </a:lnTo>
                  <a:lnTo>
                    <a:pt x="48609" y="0"/>
                  </a:lnTo>
                  <a:close/>
                </a:path>
                <a:path w="2719070" h="591185">
                  <a:moveTo>
                    <a:pt x="55959" y="0"/>
                  </a:moveTo>
                  <a:lnTo>
                    <a:pt x="48609" y="0"/>
                  </a:lnTo>
                  <a:lnTo>
                    <a:pt x="43002" y="26670"/>
                  </a:lnTo>
                  <a:lnTo>
                    <a:pt x="74026" y="16347"/>
                  </a:lnTo>
                  <a:lnTo>
                    <a:pt x="55959" y="0"/>
                  </a:lnTo>
                  <a:close/>
                </a:path>
                <a:path w="2719070" h="591185">
                  <a:moveTo>
                    <a:pt x="74026" y="16347"/>
                  </a:moveTo>
                  <a:lnTo>
                    <a:pt x="43002" y="26670"/>
                  </a:lnTo>
                  <a:lnTo>
                    <a:pt x="85433" y="26670"/>
                  </a:lnTo>
                  <a:lnTo>
                    <a:pt x="74026" y="16347"/>
                  </a:lnTo>
                  <a:close/>
                </a:path>
                <a:path w="2719070" h="591185">
                  <a:moveTo>
                    <a:pt x="123158" y="0"/>
                  </a:moveTo>
                  <a:lnTo>
                    <a:pt x="89165" y="0"/>
                  </a:lnTo>
                  <a:lnTo>
                    <a:pt x="109984" y="4383"/>
                  </a:lnTo>
                  <a:lnTo>
                    <a:pt x="12315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9664" y="310845"/>
              <a:ext cx="2895600" cy="42067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72173" y="423255"/>
              <a:ext cx="2644775" cy="239395"/>
            </a:xfrm>
            <a:custGeom>
              <a:avLst/>
              <a:gdLst/>
              <a:ahLst/>
              <a:cxnLst/>
              <a:rect l="l" t="t" r="r" b="b"/>
              <a:pathLst>
                <a:path w="2644775" h="239395">
                  <a:moveTo>
                    <a:pt x="109168" y="64164"/>
                  </a:moveTo>
                  <a:lnTo>
                    <a:pt x="75432" y="81449"/>
                  </a:lnTo>
                  <a:lnTo>
                    <a:pt x="107046" y="102261"/>
                  </a:lnTo>
                  <a:lnTo>
                    <a:pt x="2642323" y="239303"/>
                  </a:lnTo>
                  <a:lnTo>
                    <a:pt x="2644355" y="201203"/>
                  </a:lnTo>
                  <a:lnTo>
                    <a:pt x="109168" y="64164"/>
                  </a:lnTo>
                  <a:close/>
                </a:path>
                <a:path w="2644775" h="239395">
                  <a:moveTo>
                    <a:pt x="154066" y="0"/>
                  </a:moveTo>
                  <a:lnTo>
                    <a:pt x="146786" y="2067"/>
                  </a:lnTo>
                  <a:lnTo>
                    <a:pt x="0" y="77378"/>
                  </a:lnTo>
                  <a:lnTo>
                    <a:pt x="137820" y="168056"/>
                  </a:lnTo>
                  <a:lnTo>
                    <a:pt x="144836" y="170918"/>
                  </a:lnTo>
                  <a:lnTo>
                    <a:pt x="152138" y="170850"/>
                  </a:lnTo>
                  <a:lnTo>
                    <a:pt x="158874" y="168021"/>
                  </a:lnTo>
                  <a:lnTo>
                    <a:pt x="164198" y="162595"/>
                  </a:lnTo>
                  <a:lnTo>
                    <a:pt x="167028" y="155594"/>
                  </a:lnTo>
                  <a:lnTo>
                    <a:pt x="166947" y="148308"/>
                  </a:lnTo>
                  <a:lnTo>
                    <a:pt x="164134" y="141593"/>
                  </a:lnTo>
                  <a:lnTo>
                    <a:pt x="158762" y="136306"/>
                  </a:lnTo>
                  <a:lnTo>
                    <a:pt x="107046" y="102261"/>
                  </a:lnTo>
                  <a:lnTo>
                    <a:pt x="36741" y="98460"/>
                  </a:lnTo>
                  <a:lnTo>
                    <a:pt x="38798" y="60360"/>
                  </a:lnTo>
                  <a:lnTo>
                    <a:pt x="116593" y="60360"/>
                  </a:lnTo>
                  <a:lnTo>
                    <a:pt x="164185" y="35976"/>
                  </a:lnTo>
                  <a:lnTo>
                    <a:pt x="170099" y="31253"/>
                  </a:lnTo>
                  <a:lnTo>
                    <a:pt x="173623" y="24864"/>
                  </a:lnTo>
                  <a:lnTo>
                    <a:pt x="174492" y="17617"/>
                  </a:lnTo>
                  <a:lnTo>
                    <a:pt x="172440" y="10322"/>
                  </a:lnTo>
                  <a:lnTo>
                    <a:pt x="167717" y="4389"/>
                  </a:lnTo>
                  <a:lnTo>
                    <a:pt x="161318" y="861"/>
                  </a:lnTo>
                  <a:lnTo>
                    <a:pt x="154066" y="0"/>
                  </a:lnTo>
                  <a:close/>
                </a:path>
                <a:path w="2644775" h="239395">
                  <a:moveTo>
                    <a:pt x="38798" y="60360"/>
                  </a:moveTo>
                  <a:lnTo>
                    <a:pt x="36741" y="98460"/>
                  </a:lnTo>
                  <a:lnTo>
                    <a:pt x="107046" y="102261"/>
                  </a:lnTo>
                  <a:lnTo>
                    <a:pt x="97994" y="96301"/>
                  </a:lnTo>
                  <a:lnTo>
                    <a:pt x="46443" y="96301"/>
                  </a:lnTo>
                  <a:lnTo>
                    <a:pt x="48221" y="63535"/>
                  </a:lnTo>
                  <a:lnTo>
                    <a:pt x="97535" y="63535"/>
                  </a:lnTo>
                  <a:lnTo>
                    <a:pt x="38798" y="60360"/>
                  </a:lnTo>
                  <a:close/>
                </a:path>
                <a:path w="2644775" h="239395">
                  <a:moveTo>
                    <a:pt x="48221" y="63535"/>
                  </a:moveTo>
                  <a:lnTo>
                    <a:pt x="46443" y="96301"/>
                  </a:lnTo>
                  <a:lnTo>
                    <a:pt x="75432" y="81449"/>
                  </a:lnTo>
                  <a:lnTo>
                    <a:pt x="48221" y="63535"/>
                  </a:lnTo>
                  <a:close/>
                </a:path>
                <a:path w="2644775" h="239395">
                  <a:moveTo>
                    <a:pt x="75432" y="81449"/>
                  </a:moveTo>
                  <a:lnTo>
                    <a:pt x="46443" y="96301"/>
                  </a:lnTo>
                  <a:lnTo>
                    <a:pt x="97994" y="96301"/>
                  </a:lnTo>
                  <a:lnTo>
                    <a:pt x="75432" y="81449"/>
                  </a:lnTo>
                  <a:close/>
                </a:path>
                <a:path w="2644775" h="239395">
                  <a:moveTo>
                    <a:pt x="97535" y="63535"/>
                  </a:moveTo>
                  <a:lnTo>
                    <a:pt x="48221" y="63535"/>
                  </a:lnTo>
                  <a:lnTo>
                    <a:pt x="75432" y="81449"/>
                  </a:lnTo>
                  <a:lnTo>
                    <a:pt x="109168" y="64164"/>
                  </a:lnTo>
                  <a:lnTo>
                    <a:pt x="97535" y="63535"/>
                  </a:lnTo>
                  <a:close/>
                </a:path>
                <a:path w="2644775" h="239395">
                  <a:moveTo>
                    <a:pt x="116593" y="60360"/>
                  </a:moveTo>
                  <a:lnTo>
                    <a:pt x="38798" y="60360"/>
                  </a:lnTo>
                  <a:lnTo>
                    <a:pt x="109168" y="64164"/>
                  </a:lnTo>
                  <a:lnTo>
                    <a:pt x="116593" y="603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9664" y="533412"/>
              <a:ext cx="2895600" cy="554723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72173" y="553338"/>
              <a:ext cx="2645410" cy="374015"/>
            </a:xfrm>
            <a:custGeom>
              <a:avLst/>
              <a:gdLst/>
              <a:ahLst/>
              <a:cxnLst/>
              <a:rect l="l" t="t" r="r" b="b"/>
              <a:pathLst>
                <a:path w="2645410" h="374015">
                  <a:moveTo>
                    <a:pt x="146897" y="203247"/>
                  </a:moveTo>
                  <a:lnTo>
                    <a:pt x="139603" y="203567"/>
                  </a:lnTo>
                  <a:lnTo>
                    <a:pt x="132753" y="206756"/>
                  </a:lnTo>
                  <a:lnTo>
                    <a:pt x="0" y="304673"/>
                  </a:lnTo>
                  <a:lnTo>
                    <a:pt x="150622" y="371983"/>
                  </a:lnTo>
                  <a:lnTo>
                    <a:pt x="157999" y="373655"/>
                  </a:lnTo>
                  <a:lnTo>
                    <a:pt x="165192" y="372411"/>
                  </a:lnTo>
                  <a:lnTo>
                    <a:pt x="171388" y="368571"/>
                  </a:lnTo>
                  <a:lnTo>
                    <a:pt x="175780" y="362458"/>
                  </a:lnTo>
                  <a:lnTo>
                    <a:pt x="177439" y="355044"/>
                  </a:lnTo>
                  <a:lnTo>
                    <a:pt x="176183" y="347821"/>
                  </a:lnTo>
                  <a:lnTo>
                    <a:pt x="172323" y="341598"/>
                  </a:lnTo>
                  <a:lnTo>
                    <a:pt x="166166" y="337185"/>
                  </a:lnTo>
                  <a:lnTo>
                    <a:pt x="126657" y="319532"/>
                  </a:lnTo>
                  <a:lnTo>
                    <a:pt x="39624" y="319532"/>
                  </a:lnTo>
                  <a:lnTo>
                    <a:pt x="35521" y="281686"/>
                  </a:lnTo>
                  <a:lnTo>
                    <a:pt x="105606" y="274109"/>
                  </a:lnTo>
                  <a:lnTo>
                    <a:pt x="155371" y="237362"/>
                  </a:lnTo>
                  <a:lnTo>
                    <a:pt x="160451" y="231767"/>
                  </a:lnTo>
                  <a:lnTo>
                    <a:pt x="162898" y="224885"/>
                  </a:lnTo>
                  <a:lnTo>
                    <a:pt x="162585" y="217574"/>
                  </a:lnTo>
                  <a:lnTo>
                    <a:pt x="159385" y="210693"/>
                  </a:lnTo>
                  <a:lnTo>
                    <a:pt x="153777" y="205666"/>
                  </a:lnTo>
                  <a:lnTo>
                    <a:pt x="146897" y="203247"/>
                  </a:lnTo>
                  <a:close/>
                </a:path>
                <a:path w="2645410" h="374015">
                  <a:moveTo>
                    <a:pt x="105606" y="274109"/>
                  </a:moveTo>
                  <a:lnTo>
                    <a:pt x="35521" y="281686"/>
                  </a:lnTo>
                  <a:lnTo>
                    <a:pt x="39624" y="319532"/>
                  </a:lnTo>
                  <a:lnTo>
                    <a:pt x="72518" y="315975"/>
                  </a:lnTo>
                  <a:lnTo>
                    <a:pt x="48907" y="315975"/>
                  </a:lnTo>
                  <a:lnTo>
                    <a:pt x="45364" y="283210"/>
                  </a:lnTo>
                  <a:lnTo>
                    <a:pt x="93282" y="283210"/>
                  </a:lnTo>
                  <a:lnTo>
                    <a:pt x="105606" y="274109"/>
                  </a:lnTo>
                  <a:close/>
                </a:path>
                <a:path w="2645410" h="374015">
                  <a:moveTo>
                    <a:pt x="109702" y="311956"/>
                  </a:moveTo>
                  <a:lnTo>
                    <a:pt x="39624" y="319532"/>
                  </a:lnTo>
                  <a:lnTo>
                    <a:pt x="126657" y="319532"/>
                  </a:lnTo>
                  <a:lnTo>
                    <a:pt x="109702" y="311956"/>
                  </a:lnTo>
                  <a:close/>
                </a:path>
                <a:path w="2645410" h="374015">
                  <a:moveTo>
                    <a:pt x="45364" y="283210"/>
                  </a:moveTo>
                  <a:lnTo>
                    <a:pt x="48907" y="315975"/>
                  </a:lnTo>
                  <a:lnTo>
                    <a:pt x="75217" y="296548"/>
                  </a:lnTo>
                  <a:lnTo>
                    <a:pt x="45364" y="283210"/>
                  </a:lnTo>
                  <a:close/>
                </a:path>
                <a:path w="2645410" h="374015">
                  <a:moveTo>
                    <a:pt x="75217" y="296548"/>
                  </a:moveTo>
                  <a:lnTo>
                    <a:pt x="48907" y="315975"/>
                  </a:lnTo>
                  <a:lnTo>
                    <a:pt x="72518" y="315975"/>
                  </a:lnTo>
                  <a:lnTo>
                    <a:pt x="109702" y="311956"/>
                  </a:lnTo>
                  <a:lnTo>
                    <a:pt x="75217" y="296548"/>
                  </a:lnTo>
                  <a:close/>
                </a:path>
                <a:path w="2645410" h="374015">
                  <a:moveTo>
                    <a:pt x="2641307" y="0"/>
                  </a:moveTo>
                  <a:lnTo>
                    <a:pt x="105606" y="274109"/>
                  </a:lnTo>
                  <a:lnTo>
                    <a:pt x="75217" y="296548"/>
                  </a:lnTo>
                  <a:lnTo>
                    <a:pt x="109702" y="311956"/>
                  </a:lnTo>
                  <a:lnTo>
                    <a:pt x="2645371" y="37846"/>
                  </a:lnTo>
                  <a:lnTo>
                    <a:pt x="2641307" y="0"/>
                  </a:lnTo>
                  <a:close/>
                </a:path>
                <a:path w="2645410" h="374015">
                  <a:moveTo>
                    <a:pt x="93282" y="283210"/>
                  </a:moveTo>
                  <a:lnTo>
                    <a:pt x="45364" y="283210"/>
                  </a:lnTo>
                  <a:lnTo>
                    <a:pt x="75217" y="296548"/>
                  </a:lnTo>
                  <a:lnTo>
                    <a:pt x="93282" y="2832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8036" y="534911"/>
              <a:ext cx="2970276" cy="105462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00545" y="553973"/>
              <a:ext cx="2720340" cy="845185"/>
            </a:xfrm>
            <a:custGeom>
              <a:avLst/>
              <a:gdLst/>
              <a:ahLst/>
              <a:cxnLst/>
              <a:rect l="l" t="t" r="r" b="b"/>
              <a:pathLst>
                <a:path w="2720340" h="845185">
                  <a:moveTo>
                    <a:pt x="127109" y="678767"/>
                  </a:moveTo>
                  <a:lnTo>
                    <a:pt x="119975" y="680325"/>
                  </a:lnTo>
                  <a:lnTo>
                    <a:pt x="113779" y="684656"/>
                  </a:lnTo>
                  <a:lnTo>
                    <a:pt x="0" y="804163"/>
                  </a:lnTo>
                  <a:lnTo>
                    <a:pt x="160007" y="844296"/>
                  </a:lnTo>
                  <a:lnTo>
                    <a:pt x="167562" y="844706"/>
                  </a:lnTo>
                  <a:lnTo>
                    <a:pt x="174432" y="842248"/>
                  </a:lnTo>
                  <a:lnTo>
                    <a:pt x="179872" y="837384"/>
                  </a:lnTo>
                  <a:lnTo>
                    <a:pt x="183134" y="830579"/>
                  </a:lnTo>
                  <a:lnTo>
                    <a:pt x="183489" y="822985"/>
                  </a:lnTo>
                  <a:lnTo>
                    <a:pt x="181005" y="816117"/>
                  </a:lnTo>
                  <a:lnTo>
                    <a:pt x="177216" y="811911"/>
                  </a:lnTo>
                  <a:lnTo>
                    <a:pt x="41592" y="811911"/>
                  </a:lnTo>
                  <a:lnTo>
                    <a:pt x="30988" y="775335"/>
                  </a:lnTo>
                  <a:lnTo>
                    <a:pt x="98678" y="755740"/>
                  </a:lnTo>
                  <a:lnTo>
                    <a:pt x="141363" y="710946"/>
                  </a:lnTo>
                  <a:lnTo>
                    <a:pt x="145398" y="704542"/>
                  </a:lnTo>
                  <a:lnTo>
                    <a:pt x="146621" y="697341"/>
                  </a:lnTo>
                  <a:lnTo>
                    <a:pt x="145053" y="690211"/>
                  </a:lnTo>
                  <a:lnTo>
                    <a:pt x="140716" y="684022"/>
                  </a:lnTo>
                  <a:lnTo>
                    <a:pt x="134312" y="679995"/>
                  </a:lnTo>
                  <a:lnTo>
                    <a:pt x="127109" y="678767"/>
                  </a:lnTo>
                  <a:close/>
                </a:path>
                <a:path w="2720340" h="845185">
                  <a:moveTo>
                    <a:pt x="98678" y="755740"/>
                  </a:moveTo>
                  <a:lnTo>
                    <a:pt x="30988" y="775335"/>
                  </a:lnTo>
                  <a:lnTo>
                    <a:pt x="41592" y="811911"/>
                  </a:lnTo>
                  <a:lnTo>
                    <a:pt x="59580" y="806703"/>
                  </a:lnTo>
                  <a:lnTo>
                    <a:pt x="50114" y="806703"/>
                  </a:lnTo>
                  <a:lnTo>
                    <a:pt x="40970" y="775080"/>
                  </a:lnTo>
                  <a:lnTo>
                    <a:pt x="80248" y="775080"/>
                  </a:lnTo>
                  <a:lnTo>
                    <a:pt x="98678" y="755740"/>
                  </a:lnTo>
                  <a:close/>
                </a:path>
                <a:path w="2720340" h="845185">
                  <a:moveTo>
                    <a:pt x="109277" y="792318"/>
                  </a:moveTo>
                  <a:lnTo>
                    <a:pt x="41592" y="811911"/>
                  </a:lnTo>
                  <a:lnTo>
                    <a:pt x="177216" y="811911"/>
                  </a:lnTo>
                  <a:lnTo>
                    <a:pt x="176127" y="810702"/>
                  </a:lnTo>
                  <a:lnTo>
                    <a:pt x="169303" y="807465"/>
                  </a:lnTo>
                  <a:lnTo>
                    <a:pt x="109277" y="792318"/>
                  </a:lnTo>
                  <a:close/>
                </a:path>
                <a:path w="2720340" h="845185">
                  <a:moveTo>
                    <a:pt x="40970" y="775080"/>
                  </a:moveTo>
                  <a:lnTo>
                    <a:pt x="50114" y="806703"/>
                  </a:lnTo>
                  <a:lnTo>
                    <a:pt x="72634" y="783071"/>
                  </a:lnTo>
                  <a:lnTo>
                    <a:pt x="40970" y="775080"/>
                  </a:lnTo>
                  <a:close/>
                </a:path>
                <a:path w="2720340" h="845185">
                  <a:moveTo>
                    <a:pt x="72634" y="783071"/>
                  </a:moveTo>
                  <a:lnTo>
                    <a:pt x="50114" y="806703"/>
                  </a:lnTo>
                  <a:lnTo>
                    <a:pt x="59580" y="806703"/>
                  </a:lnTo>
                  <a:lnTo>
                    <a:pt x="109277" y="792318"/>
                  </a:lnTo>
                  <a:lnTo>
                    <a:pt x="72634" y="783071"/>
                  </a:lnTo>
                  <a:close/>
                </a:path>
                <a:path w="2720340" h="845185">
                  <a:moveTo>
                    <a:pt x="2709379" y="0"/>
                  </a:moveTo>
                  <a:lnTo>
                    <a:pt x="98678" y="755740"/>
                  </a:lnTo>
                  <a:lnTo>
                    <a:pt x="72634" y="783071"/>
                  </a:lnTo>
                  <a:lnTo>
                    <a:pt x="109277" y="792318"/>
                  </a:lnTo>
                  <a:lnTo>
                    <a:pt x="2720047" y="36575"/>
                  </a:lnTo>
                  <a:lnTo>
                    <a:pt x="2709379" y="0"/>
                  </a:lnTo>
                  <a:close/>
                </a:path>
                <a:path w="2720340" h="845185">
                  <a:moveTo>
                    <a:pt x="80248" y="775080"/>
                  </a:moveTo>
                  <a:lnTo>
                    <a:pt x="40970" y="775080"/>
                  </a:lnTo>
                  <a:lnTo>
                    <a:pt x="72634" y="783071"/>
                  </a:lnTo>
                  <a:lnTo>
                    <a:pt x="80248" y="7750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8036" y="606551"/>
              <a:ext cx="2901696" cy="1339596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500557" y="626237"/>
              <a:ext cx="2650490" cy="1113155"/>
            </a:xfrm>
            <a:custGeom>
              <a:avLst/>
              <a:gdLst/>
              <a:ahLst/>
              <a:cxnLst/>
              <a:rect l="l" t="t" r="r" b="b"/>
              <a:pathLst>
                <a:path w="2650490" h="1113155">
                  <a:moveTo>
                    <a:pt x="113480" y="951436"/>
                  </a:moveTo>
                  <a:lnTo>
                    <a:pt x="106547" y="953740"/>
                  </a:lnTo>
                  <a:lnTo>
                    <a:pt x="100825" y="958723"/>
                  </a:lnTo>
                  <a:lnTo>
                    <a:pt x="0" y="1089278"/>
                  </a:lnTo>
                  <a:lnTo>
                    <a:pt x="163296" y="1112774"/>
                  </a:lnTo>
                  <a:lnTo>
                    <a:pt x="170848" y="1112361"/>
                  </a:lnTo>
                  <a:lnTo>
                    <a:pt x="177422" y="1109186"/>
                  </a:lnTo>
                  <a:lnTo>
                    <a:pt x="182323" y="1103772"/>
                  </a:lnTo>
                  <a:lnTo>
                    <a:pt x="184861" y="1096645"/>
                  </a:lnTo>
                  <a:lnTo>
                    <a:pt x="184639" y="1092708"/>
                  </a:lnTo>
                  <a:lnTo>
                    <a:pt x="42189" y="1092708"/>
                  </a:lnTo>
                  <a:lnTo>
                    <a:pt x="27863" y="1057402"/>
                  </a:lnTo>
                  <a:lnTo>
                    <a:pt x="93206" y="1030911"/>
                  </a:lnTo>
                  <a:lnTo>
                    <a:pt x="130987" y="981963"/>
                  </a:lnTo>
                  <a:lnTo>
                    <a:pt x="134332" y="975153"/>
                  </a:lnTo>
                  <a:lnTo>
                    <a:pt x="134800" y="967866"/>
                  </a:lnTo>
                  <a:lnTo>
                    <a:pt x="132502" y="960961"/>
                  </a:lnTo>
                  <a:lnTo>
                    <a:pt x="127546" y="955293"/>
                  </a:lnTo>
                  <a:lnTo>
                    <a:pt x="120767" y="951918"/>
                  </a:lnTo>
                  <a:lnTo>
                    <a:pt x="113480" y="951436"/>
                  </a:lnTo>
                  <a:close/>
                </a:path>
                <a:path w="2650490" h="1113155">
                  <a:moveTo>
                    <a:pt x="93206" y="1030911"/>
                  </a:moveTo>
                  <a:lnTo>
                    <a:pt x="27863" y="1057402"/>
                  </a:lnTo>
                  <a:lnTo>
                    <a:pt x="42189" y="1092708"/>
                  </a:lnTo>
                  <a:lnTo>
                    <a:pt x="56912" y="1086739"/>
                  </a:lnTo>
                  <a:lnTo>
                    <a:pt x="50114" y="1086739"/>
                  </a:lnTo>
                  <a:lnTo>
                    <a:pt x="37744" y="1056132"/>
                  </a:lnTo>
                  <a:lnTo>
                    <a:pt x="73739" y="1056132"/>
                  </a:lnTo>
                  <a:lnTo>
                    <a:pt x="93206" y="1030911"/>
                  </a:lnTo>
                  <a:close/>
                </a:path>
                <a:path w="2650490" h="1113155">
                  <a:moveTo>
                    <a:pt x="107537" y="1066215"/>
                  </a:moveTo>
                  <a:lnTo>
                    <a:pt x="42189" y="1092708"/>
                  </a:lnTo>
                  <a:lnTo>
                    <a:pt x="184639" y="1092708"/>
                  </a:lnTo>
                  <a:lnTo>
                    <a:pt x="107537" y="1066215"/>
                  </a:lnTo>
                  <a:close/>
                </a:path>
                <a:path w="2650490" h="1113155">
                  <a:moveTo>
                    <a:pt x="37744" y="1056132"/>
                  </a:moveTo>
                  <a:lnTo>
                    <a:pt x="50114" y="1086739"/>
                  </a:lnTo>
                  <a:lnTo>
                    <a:pt x="70127" y="1060810"/>
                  </a:lnTo>
                  <a:lnTo>
                    <a:pt x="37744" y="1056132"/>
                  </a:lnTo>
                  <a:close/>
                </a:path>
                <a:path w="2650490" h="1113155">
                  <a:moveTo>
                    <a:pt x="70127" y="1060810"/>
                  </a:moveTo>
                  <a:lnTo>
                    <a:pt x="50114" y="1086739"/>
                  </a:lnTo>
                  <a:lnTo>
                    <a:pt x="56912" y="1086739"/>
                  </a:lnTo>
                  <a:lnTo>
                    <a:pt x="107537" y="1066215"/>
                  </a:lnTo>
                  <a:lnTo>
                    <a:pt x="70127" y="1060810"/>
                  </a:lnTo>
                  <a:close/>
                </a:path>
                <a:path w="2650490" h="1113155">
                  <a:moveTo>
                    <a:pt x="2636088" y="0"/>
                  </a:moveTo>
                  <a:lnTo>
                    <a:pt x="93206" y="1030911"/>
                  </a:lnTo>
                  <a:lnTo>
                    <a:pt x="70127" y="1060810"/>
                  </a:lnTo>
                  <a:lnTo>
                    <a:pt x="107537" y="1066215"/>
                  </a:lnTo>
                  <a:lnTo>
                    <a:pt x="2650439" y="35305"/>
                  </a:lnTo>
                  <a:lnTo>
                    <a:pt x="2636088" y="0"/>
                  </a:lnTo>
                  <a:close/>
                </a:path>
                <a:path w="2650490" h="1113155">
                  <a:moveTo>
                    <a:pt x="73739" y="1056132"/>
                  </a:moveTo>
                  <a:lnTo>
                    <a:pt x="37744" y="1056132"/>
                  </a:lnTo>
                  <a:lnTo>
                    <a:pt x="70127" y="1060810"/>
                  </a:lnTo>
                  <a:lnTo>
                    <a:pt x="73739" y="10561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143250" y="572262"/>
              <a:ext cx="5573395" cy="1201420"/>
            </a:xfrm>
            <a:custGeom>
              <a:avLst/>
              <a:gdLst/>
              <a:ahLst/>
              <a:cxnLst/>
              <a:rect l="l" t="t" r="r" b="b"/>
              <a:pathLst>
                <a:path w="5573395" h="1201420">
                  <a:moveTo>
                    <a:pt x="5573267" y="0"/>
                  </a:moveTo>
                  <a:lnTo>
                    <a:pt x="0" y="0"/>
                  </a:lnTo>
                  <a:lnTo>
                    <a:pt x="0" y="1200912"/>
                  </a:lnTo>
                  <a:lnTo>
                    <a:pt x="5573267" y="1200912"/>
                  </a:lnTo>
                  <a:lnTo>
                    <a:pt x="55732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2657929" y="996702"/>
            <a:ext cx="5643094" cy="1162498"/>
          </a:xfrm>
          <a:prstGeom prst="rect">
            <a:avLst/>
          </a:prstGeom>
          <a:ln w="25907">
            <a:solidFill>
              <a:srgbClr val="4F81BC"/>
            </a:solidFill>
          </a:ln>
        </p:spPr>
        <p:txBody>
          <a:bodyPr vert="horz" wrap="square" lIns="0" tIns="46355" rIns="0" bIns="0" rtlCol="0">
            <a:spAutoFit/>
          </a:bodyPr>
          <a:lstStyle/>
          <a:p>
            <a:pPr marL="504190" marR="370205" indent="-129539">
              <a:lnSpc>
                <a:spcPts val="2880"/>
              </a:lnSpc>
              <a:spcBef>
                <a:spcPts val="365"/>
              </a:spcBef>
            </a:pPr>
            <a:r>
              <a:rPr sz="2400" b="1" dirty="0">
                <a:latin typeface="Times New Roman"/>
                <a:cs typeface="Times New Roman"/>
              </a:rPr>
              <a:t>Origin:</a:t>
            </a:r>
            <a:r>
              <a:rPr sz="2400" b="1" spc="-40" dirty="0">
                <a:latin typeface="Times New Roman"/>
                <a:cs typeface="Times New Roman"/>
              </a:rPr>
              <a:t> </a:t>
            </a:r>
            <a:r>
              <a:rPr sz="2500" b="1" i="1" spc="-15" dirty="0">
                <a:latin typeface="Times New Roman"/>
                <a:cs typeface="Times New Roman"/>
              </a:rPr>
              <a:t>Transverse</a:t>
            </a:r>
            <a:r>
              <a:rPr sz="2500" b="1" i="1" spc="-35" dirty="0">
                <a:latin typeface="Times New Roman"/>
                <a:cs typeface="Times New Roman"/>
              </a:rPr>
              <a:t> </a:t>
            </a:r>
            <a:r>
              <a:rPr sz="2500" b="1" i="1" spc="-20" dirty="0">
                <a:latin typeface="Times New Roman"/>
                <a:cs typeface="Times New Roman"/>
              </a:rPr>
              <a:t>processes,</a:t>
            </a:r>
            <a:r>
              <a:rPr sz="2500" b="1" i="1" spc="-45" dirty="0">
                <a:latin typeface="Times New Roman"/>
                <a:cs typeface="Times New Roman"/>
              </a:rPr>
              <a:t> </a:t>
            </a:r>
            <a:r>
              <a:rPr sz="2500" b="1" i="1" spc="-5" dirty="0">
                <a:latin typeface="Times New Roman"/>
                <a:cs typeface="Times New Roman"/>
              </a:rPr>
              <a:t>bodies, </a:t>
            </a:r>
            <a:r>
              <a:rPr sz="2500" b="1" i="1" spc="-610" dirty="0">
                <a:latin typeface="Times New Roman"/>
                <a:cs typeface="Times New Roman"/>
              </a:rPr>
              <a:t> </a:t>
            </a:r>
            <a:r>
              <a:rPr sz="2500" b="1" i="1" spc="-10" dirty="0">
                <a:latin typeface="Times New Roman"/>
                <a:cs typeface="Times New Roman"/>
              </a:rPr>
              <a:t>and </a:t>
            </a:r>
            <a:r>
              <a:rPr sz="2500" b="1" i="1" spc="25" dirty="0">
                <a:latin typeface="Times New Roman"/>
                <a:cs typeface="Times New Roman"/>
              </a:rPr>
              <a:t>intervertebral </a:t>
            </a:r>
            <a:r>
              <a:rPr sz="2500" b="1" i="1" spc="-15" dirty="0">
                <a:latin typeface="Times New Roman"/>
                <a:cs typeface="Times New Roman"/>
              </a:rPr>
              <a:t>discs </a:t>
            </a:r>
            <a:r>
              <a:rPr sz="2500" b="1" i="1" spc="-45" dirty="0">
                <a:latin typeface="Times New Roman"/>
                <a:cs typeface="Times New Roman"/>
              </a:rPr>
              <a:t>of </a:t>
            </a:r>
            <a:r>
              <a:rPr sz="2500" b="1" i="1" dirty="0">
                <a:latin typeface="Times New Roman"/>
                <a:cs typeface="Times New Roman"/>
              </a:rPr>
              <a:t>the </a:t>
            </a:r>
            <a:r>
              <a:rPr sz="2500" b="1" i="1" spc="-15" dirty="0">
                <a:latin typeface="Times New Roman"/>
                <a:cs typeface="Times New Roman"/>
              </a:rPr>
              <a:t>12th </a:t>
            </a:r>
            <a:r>
              <a:rPr sz="2500" b="1" i="1" spc="-10" dirty="0">
                <a:latin typeface="Times New Roman"/>
                <a:cs typeface="Times New Roman"/>
              </a:rPr>
              <a:t> thoracic</a:t>
            </a:r>
            <a:r>
              <a:rPr sz="2500" b="1" i="1" spc="-55" dirty="0">
                <a:latin typeface="Times New Roman"/>
                <a:cs typeface="Times New Roman"/>
              </a:rPr>
              <a:t> </a:t>
            </a:r>
            <a:r>
              <a:rPr sz="2500" b="1" i="1" spc="-10" dirty="0">
                <a:latin typeface="Times New Roman"/>
                <a:cs typeface="Times New Roman"/>
              </a:rPr>
              <a:t>and</a:t>
            </a:r>
            <a:r>
              <a:rPr sz="2500" b="1" i="1" spc="-35" dirty="0">
                <a:latin typeface="Times New Roman"/>
                <a:cs typeface="Times New Roman"/>
              </a:rPr>
              <a:t> </a:t>
            </a:r>
            <a:r>
              <a:rPr sz="2500" b="1" i="1" spc="-5" dirty="0">
                <a:latin typeface="Times New Roman"/>
                <a:cs typeface="Times New Roman"/>
              </a:rPr>
              <a:t>five</a:t>
            </a:r>
            <a:r>
              <a:rPr sz="2500" b="1" i="1" spc="-55" dirty="0">
                <a:latin typeface="Times New Roman"/>
                <a:cs typeface="Times New Roman"/>
              </a:rPr>
              <a:t> </a:t>
            </a:r>
            <a:r>
              <a:rPr sz="2500" b="1" i="1" spc="15" dirty="0">
                <a:latin typeface="Times New Roman"/>
                <a:cs typeface="Times New Roman"/>
              </a:rPr>
              <a:t>lumbar</a:t>
            </a:r>
            <a:r>
              <a:rPr sz="2500" b="1" i="1" spc="-85" dirty="0">
                <a:latin typeface="Times New Roman"/>
                <a:cs typeface="Times New Roman"/>
              </a:rPr>
              <a:t> </a:t>
            </a:r>
            <a:r>
              <a:rPr sz="2500" b="1" i="1" spc="30" dirty="0">
                <a:latin typeface="Times New Roman"/>
                <a:cs typeface="Times New Roman"/>
              </a:rPr>
              <a:t>vertebrae</a:t>
            </a:r>
            <a:endParaRPr sz="2500">
              <a:latin typeface="Times New Roman"/>
              <a:cs typeface="Times New Roman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446423" y="2092324"/>
            <a:ext cx="7470333" cy="1746044"/>
            <a:chOff x="1565147" y="1801317"/>
            <a:chExt cx="7378065" cy="2174875"/>
          </a:xfrm>
        </p:grpSpPr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65147" y="1801317"/>
              <a:ext cx="3322320" cy="420674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777618" y="1908309"/>
              <a:ext cx="3072765" cy="171450"/>
            </a:xfrm>
            <a:custGeom>
              <a:avLst/>
              <a:gdLst/>
              <a:ahLst/>
              <a:cxnLst/>
              <a:rect l="l" t="t" r="r" b="b"/>
              <a:pathLst>
                <a:path w="3072765" h="171450">
                  <a:moveTo>
                    <a:pt x="151264" y="0"/>
                  </a:moveTo>
                  <a:lnTo>
                    <a:pt x="144018" y="2278"/>
                  </a:lnTo>
                  <a:lnTo>
                    <a:pt x="0" y="82796"/>
                  </a:lnTo>
                  <a:lnTo>
                    <a:pt x="140969" y="168521"/>
                  </a:lnTo>
                  <a:lnTo>
                    <a:pt x="148093" y="171100"/>
                  </a:lnTo>
                  <a:lnTo>
                    <a:pt x="155384" y="170775"/>
                  </a:lnTo>
                  <a:lnTo>
                    <a:pt x="162008" y="167735"/>
                  </a:lnTo>
                  <a:lnTo>
                    <a:pt x="167131" y="162171"/>
                  </a:lnTo>
                  <a:lnTo>
                    <a:pt x="169711" y="155047"/>
                  </a:lnTo>
                  <a:lnTo>
                    <a:pt x="169386" y="147756"/>
                  </a:lnTo>
                  <a:lnTo>
                    <a:pt x="166346" y="141132"/>
                  </a:lnTo>
                  <a:lnTo>
                    <a:pt x="160781" y="136009"/>
                  </a:lnTo>
                  <a:lnTo>
                    <a:pt x="108090" y="103920"/>
                  </a:lnTo>
                  <a:lnTo>
                    <a:pt x="37464" y="102608"/>
                  </a:lnTo>
                  <a:lnTo>
                    <a:pt x="38226" y="64508"/>
                  </a:lnTo>
                  <a:lnTo>
                    <a:pt x="110817" y="64508"/>
                  </a:lnTo>
                  <a:lnTo>
                    <a:pt x="162687" y="35552"/>
                  </a:lnTo>
                  <a:lnTo>
                    <a:pt x="168409" y="30664"/>
                  </a:lnTo>
                  <a:lnTo>
                    <a:pt x="171704" y="24169"/>
                  </a:lnTo>
                  <a:lnTo>
                    <a:pt x="172331" y="16889"/>
                  </a:lnTo>
                  <a:lnTo>
                    <a:pt x="170053" y="9644"/>
                  </a:lnTo>
                  <a:lnTo>
                    <a:pt x="165092" y="3921"/>
                  </a:lnTo>
                  <a:lnTo>
                    <a:pt x="158559" y="627"/>
                  </a:lnTo>
                  <a:lnTo>
                    <a:pt x="151264" y="0"/>
                  </a:lnTo>
                  <a:close/>
                </a:path>
                <a:path w="3072765" h="171450">
                  <a:moveTo>
                    <a:pt x="108478" y="65813"/>
                  </a:moveTo>
                  <a:lnTo>
                    <a:pt x="75628" y="84151"/>
                  </a:lnTo>
                  <a:lnTo>
                    <a:pt x="108090" y="103920"/>
                  </a:lnTo>
                  <a:lnTo>
                    <a:pt x="3071622" y="158996"/>
                  </a:lnTo>
                  <a:lnTo>
                    <a:pt x="3072257" y="120896"/>
                  </a:lnTo>
                  <a:lnTo>
                    <a:pt x="108478" y="65813"/>
                  </a:lnTo>
                  <a:close/>
                </a:path>
                <a:path w="3072765" h="171450">
                  <a:moveTo>
                    <a:pt x="38226" y="64508"/>
                  </a:moveTo>
                  <a:lnTo>
                    <a:pt x="37464" y="102608"/>
                  </a:lnTo>
                  <a:lnTo>
                    <a:pt x="108090" y="103920"/>
                  </a:lnTo>
                  <a:lnTo>
                    <a:pt x="101764" y="100068"/>
                  </a:lnTo>
                  <a:lnTo>
                    <a:pt x="47117" y="100068"/>
                  </a:lnTo>
                  <a:lnTo>
                    <a:pt x="47751" y="67175"/>
                  </a:lnTo>
                  <a:lnTo>
                    <a:pt x="106039" y="67175"/>
                  </a:lnTo>
                  <a:lnTo>
                    <a:pt x="108478" y="65813"/>
                  </a:lnTo>
                  <a:lnTo>
                    <a:pt x="38226" y="64508"/>
                  </a:lnTo>
                  <a:close/>
                </a:path>
                <a:path w="3072765" h="171450">
                  <a:moveTo>
                    <a:pt x="47751" y="67175"/>
                  </a:moveTo>
                  <a:lnTo>
                    <a:pt x="47117" y="100068"/>
                  </a:lnTo>
                  <a:lnTo>
                    <a:pt x="75628" y="84151"/>
                  </a:lnTo>
                  <a:lnTo>
                    <a:pt x="47751" y="67175"/>
                  </a:lnTo>
                  <a:close/>
                </a:path>
                <a:path w="3072765" h="171450">
                  <a:moveTo>
                    <a:pt x="75628" y="84151"/>
                  </a:moveTo>
                  <a:lnTo>
                    <a:pt x="47117" y="100068"/>
                  </a:lnTo>
                  <a:lnTo>
                    <a:pt x="101764" y="100068"/>
                  </a:lnTo>
                  <a:lnTo>
                    <a:pt x="75628" y="84151"/>
                  </a:lnTo>
                  <a:close/>
                </a:path>
                <a:path w="3072765" h="171450">
                  <a:moveTo>
                    <a:pt x="106039" y="67175"/>
                  </a:moveTo>
                  <a:lnTo>
                    <a:pt x="47751" y="67175"/>
                  </a:lnTo>
                  <a:lnTo>
                    <a:pt x="75628" y="84151"/>
                  </a:lnTo>
                  <a:lnTo>
                    <a:pt x="106039" y="67175"/>
                  </a:lnTo>
                  <a:close/>
                </a:path>
                <a:path w="3072765" h="171450">
                  <a:moveTo>
                    <a:pt x="110817" y="64508"/>
                  </a:moveTo>
                  <a:lnTo>
                    <a:pt x="38226" y="64508"/>
                  </a:lnTo>
                  <a:lnTo>
                    <a:pt x="108478" y="65813"/>
                  </a:lnTo>
                  <a:lnTo>
                    <a:pt x="110817" y="645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519933" y="3501389"/>
              <a:ext cx="6410325" cy="462280"/>
            </a:xfrm>
            <a:custGeom>
              <a:avLst/>
              <a:gdLst/>
              <a:ahLst/>
              <a:cxnLst/>
              <a:rect l="l" t="t" r="r" b="b"/>
              <a:pathLst>
                <a:path w="6410325" h="462279">
                  <a:moveTo>
                    <a:pt x="6409944" y="0"/>
                  </a:moveTo>
                  <a:lnTo>
                    <a:pt x="0" y="0"/>
                  </a:lnTo>
                  <a:lnTo>
                    <a:pt x="0" y="461772"/>
                  </a:lnTo>
                  <a:lnTo>
                    <a:pt x="6409944" y="461772"/>
                  </a:lnTo>
                  <a:lnTo>
                    <a:pt x="64099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519933" y="3501389"/>
              <a:ext cx="6410325" cy="462280"/>
            </a:xfrm>
            <a:custGeom>
              <a:avLst/>
              <a:gdLst/>
              <a:ahLst/>
              <a:cxnLst/>
              <a:rect l="l" t="t" r="r" b="b"/>
              <a:pathLst>
                <a:path w="6410325" h="462279">
                  <a:moveTo>
                    <a:pt x="0" y="461772"/>
                  </a:moveTo>
                  <a:lnTo>
                    <a:pt x="6409944" y="461772"/>
                  </a:lnTo>
                  <a:lnTo>
                    <a:pt x="6409944" y="0"/>
                  </a:lnTo>
                  <a:lnTo>
                    <a:pt x="0" y="0"/>
                  </a:lnTo>
                  <a:lnTo>
                    <a:pt x="0" y="461772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2617719" y="2588139"/>
            <a:ext cx="6121442" cy="589264"/>
          </a:xfrm>
          <a:prstGeom prst="rect">
            <a:avLst/>
          </a:prstGeom>
          <a:ln w="25907">
            <a:solidFill>
              <a:srgbClr val="4F81BC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5"/>
              </a:spcBef>
            </a:pPr>
            <a:r>
              <a:rPr sz="3600" b="1" spc="-5" dirty="0">
                <a:latin typeface="Times New Roman"/>
                <a:cs typeface="Times New Roman"/>
              </a:rPr>
              <a:t>Origin:</a:t>
            </a:r>
            <a:r>
              <a:rPr sz="3600" b="1" dirty="0">
                <a:latin typeface="Times New Roman"/>
                <a:cs typeface="Times New Roman"/>
              </a:rPr>
              <a:t> </a:t>
            </a:r>
            <a:r>
              <a:rPr sz="3800" b="1" i="1" spc="-75" dirty="0">
                <a:latin typeface="Times New Roman"/>
                <a:cs typeface="Times New Roman"/>
              </a:rPr>
              <a:t>Iliac</a:t>
            </a:r>
            <a:r>
              <a:rPr sz="3800" b="1" i="1" spc="-65" dirty="0">
                <a:latin typeface="Times New Roman"/>
                <a:cs typeface="Times New Roman"/>
              </a:rPr>
              <a:t> </a:t>
            </a:r>
            <a:r>
              <a:rPr sz="3800" b="1" i="1" spc="-85" dirty="0">
                <a:latin typeface="Times New Roman"/>
                <a:cs typeface="Times New Roman"/>
              </a:rPr>
              <a:t>fossa</a:t>
            </a:r>
            <a:r>
              <a:rPr sz="3800" b="1" i="1" spc="-55" dirty="0">
                <a:latin typeface="Times New Roman"/>
                <a:cs typeface="Times New Roman"/>
              </a:rPr>
              <a:t> </a:t>
            </a:r>
            <a:r>
              <a:rPr sz="3800" b="1" i="1" spc="-85" dirty="0">
                <a:latin typeface="Times New Roman"/>
                <a:cs typeface="Times New Roman"/>
              </a:rPr>
              <a:t>of</a:t>
            </a:r>
            <a:r>
              <a:rPr sz="3800" b="1" i="1" spc="-60" dirty="0">
                <a:latin typeface="Times New Roman"/>
                <a:cs typeface="Times New Roman"/>
              </a:rPr>
              <a:t> </a:t>
            </a:r>
            <a:r>
              <a:rPr sz="3800" b="1" i="1" spc="-30" dirty="0">
                <a:latin typeface="Times New Roman"/>
                <a:cs typeface="Times New Roman"/>
              </a:rPr>
              <a:t>hip</a:t>
            </a:r>
            <a:r>
              <a:rPr sz="3800" b="1" i="1" spc="-55" dirty="0">
                <a:latin typeface="Times New Roman"/>
                <a:cs typeface="Times New Roman"/>
              </a:rPr>
              <a:t> </a:t>
            </a:r>
            <a:r>
              <a:rPr sz="3800" b="1" i="1" spc="-50" dirty="0">
                <a:latin typeface="Times New Roman"/>
                <a:cs typeface="Times New Roman"/>
              </a:rPr>
              <a:t>bone</a:t>
            </a:r>
            <a:endParaRPr sz="38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499395" y="3466419"/>
            <a:ext cx="627124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imes New Roman"/>
                <a:cs typeface="Times New Roman"/>
              </a:rPr>
              <a:t>Both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muscles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pass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behind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the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inguinal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ligament</a:t>
            </a:r>
            <a:endParaRPr sz="2400" dirty="0">
              <a:latin typeface="Times New Roman"/>
              <a:cs typeface="Times New Roman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921251" y="3336173"/>
            <a:ext cx="5130670" cy="1866355"/>
            <a:chOff x="1002791" y="3025114"/>
            <a:chExt cx="5067300" cy="2324735"/>
          </a:xfrm>
        </p:grpSpPr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59407" y="3025114"/>
              <a:ext cx="1187183" cy="696493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571879" y="3199129"/>
              <a:ext cx="937260" cy="461645"/>
            </a:xfrm>
            <a:custGeom>
              <a:avLst/>
              <a:gdLst/>
              <a:ahLst/>
              <a:cxnLst/>
              <a:rect l="l" t="t" r="r" b="b"/>
              <a:pathLst>
                <a:path w="937260" h="461645">
                  <a:moveTo>
                    <a:pt x="106425" y="43773"/>
                  </a:moveTo>
                  <a:lnTo>
                    <a:pt x="68792" y="47402"/>
                  </a:lnTo>
                  <a:lnTo>
                    <a:pt x="90512" y="78472"/>
                  </a:lnTo>
                  <a:lnTo>
                    <a:pt x="920877" y="461645"/>
                  </a:lnTo>
                  <a:lnTo>
                    <a:pt x="936752" y="427101"/>
                  </a:lnTo>
                  <a:lnTo>
                    <a:pt x="106425" y="43773"/>
                  </a:lnTo>
                  <a:close/>
                </a:path>
                <a:path w="937260" h="461645">
                  <a:moveTo>
                    <a:pt x="164338" y="0"/>
                  </a:moveTo>
                  <a:lnTo>
                    <a:pt x="0" y="15748"/>
                  </a:lnTo>
                  <a:lnTo>
                    <a:pt x="94615" y="150875"/>
                  </a:lnTo>
                  <a:lnTo>
                    <a:pt x="100066" y="156110"/>
                  </a:lnTo>
                  <a:lnTo>
                    <a:pt x="106886" y="158750"/>
                  </a:lnTo>
                  <a:lnTo>
                    <a:pt x="114206" y="158626"/>
                  </a:lnTo>
                  <a:lnTo>
                    <a:pt x="90512" y="78472"/>
                  </a:lnTo>
                  <a:lnTo>
                    <a:pt x="26415" y="48895"/>
                  </a:lnTo>
                  <a:lnTo>
                    <a:pt x="42418" y="14224"/>
                  </a:lnTo>
                  <a:lnTo>
                    <a:pt x="184155" y="14224"/>
                  </a:lnTo>
                  <a:lnTo>
                    <a:pt x="182840" y="9876"/>
                  </a:lnTo>
                  <a:lnTo>
                    <a:pt x="178212" y="4238"/>
                  </a:lnTo>
                  <a:lnTo>
                    <a:pt x="171823" y="767"/>
                  </a:lnTo>
                  <a:lnTo>
                    <a:pt x="164338" y="0"/>
                  </a:lnTo>
                  <a:close/>
                </a:path>
                <a:path w="937260" h="461645">
                  <a:moveTo>
                    <a:pt x="42418" y="14224"/>
                  </a:moveTo>
                  <a:lnTo>
                    <a:pt x="26415" y="48895"/>
                  </a:lnTo>
                  <a:lnTo>
                    <a:pt x="90512" y="78472"/>
                  </a:lnTo>
                  <a:lnTo>
                    <a:pt x="70990" y="50546"/>
                  </a:lnTo>
                  <a:lnTo>
                    <a:pt x="36195" y="50546"/>
                  </a:lnTo>
                  <a:lnTo>
                    <a:pt x="50037" y="20574"/>
                  </a:lnTo>
                  <a:lnTo>
                    <a:pt x="56172" y="20574"/>
                  </a:lnTo>
                  <a:lnTo>
                    <a:pt x="42418" y="14224"/>
                  </a:lnTo>
                  <a:close/>
                </a:path>
                <a:path w="937260" h="461645">
                  <a:moveTo>
                    <a:pt x="50037" y="20574"/>
                  </a:moveTo>
                  <a:lnTo>
                    <a:pt x="36195" y="50546"/>
                  </a:lnTo>
                  <a:lnTo>
                    <a:pt x="68792" y="47402"/>
                  </a:lnTo>
                  <a:lnTo>
                    <a:pt x="50037" y="20574"/>
                  </a:lnTo>
                  <a:close/>
                </a:path>
                <a:path w="937260" h="461645">
                  <a:moveTo>
                    <a:pt x="68792" y="47402"/>
                  </a:moveTo>
                  <a:lnTo>
                    <a:pt x="36195" y="50546"/>
                  </a:lnTo>
                  <a:lnTo>
                    <a:pt x="70990" y="50546"/>
                  </a:lnTo>
                  <a:lnTo>
                    <a:pt x="68792" y="47402"/>
                  </a:lnTo>
                  <a:close/>
                </a:path>
                <a:path w="937260" h="461645">
                  <a:moveTo>
                    <a:pt x="56172" y="20574"/>
                  </a:moveTo>
                  <a:lnTo>
                    <a:pt x="50037" y="20574"/>
                  </a:lnTo>
                  <a:lnTo>
                    <a:pt x="68792" y="47402"/>
                  </a:lnTo>
                  <a:lnTo>
                    <a:pt x="106425" y="43773"/>
                  </a:lnTo>
                  <a:lnTo>
                    <a:pt x="56172" y="20574"/>
                  </a:lnTo>
                  <a:close/>
                </a:path>
                <a:path w="937260" h="461645">
                  <a:moveTo>
                    <a:pt x="184155" y="14224"/>
                  </a:moveTo>
                  <a:lnTo>
                    <a:pt x="42418" y="14224"/>
                  </a:lnTo>
                  <a:lnTo>
                    <a:pt x="106425" y="43773"/>
                  </a:lnTo>
                  <a:lnTo>
                    <a:pt x="167894" y="37846"/>
                  </a:lnTo>
                  <a:lnTo>
                    <a:pt x="185039" y="17145"/>
                  </a:lnTo>
                  <a:lnTo>
                    <a:pt x="184155" y="142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02791" y="3168383"/>
              <a:ext cx="1560575" cy="643140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215301" y="3317083"/>
              <a:ext cx="1310005" cy="433705"/>
            </a:xfrm>
            <a:custGeom>
              <a:avLst/>
              <a:gdLst/>
              <a:ahLst/>
              <a:cxnLst/>
              <a:rect l="l" t="t" r="r" b="b"/>
              <a:pathLst>
                <a:path w="1310005" h="433704">
                  <a:moveTo>
                    <a:pt x="109184" y="52532"/>
                  </a:moveTo>
                  <a:lnTo>
                    <a:pt x="72659" y="61831"/>
                  </a:lnTo>
                  <a:lnTo>
                    <a:pt x="98773" y="89139"/>
                  </a:lnTo>
                  <a:lnTo>
                    <a:pt x="1299425" y="433099"/>
                  </a:lnTo>
                  <a:lnTo>
                    <a:pt x="1309966" y="396396"/>
                  </a:lnTo>
                  <a:lnTo>
                    <a:pt x="109184" y="52532"/>
                  </a:lnTo>
                  <a:close/>
                </a:path>
                <a:path w="1310005" h="433704">
                  <a:moveTo>
                    <a:pt x="167451" y="0"/>
                  </a:moveTo>
                  <a:lnTo>
                    <a:pt x="159854" y="410"/>
                  </a:lnTo>
                  <a:lnTo>
                    <a:pt x="0" y="41050"/>
                  </a:lnTo>
                  <a:lnTo>
                    <a:pt x="114134" y="160176"/>
                  </a:lnTo>
                  <a:lnTo>
                    <a:pt x="120324" y="164508"/>
                  </a:lnTo>
                  <a:lnTo>
                    <a:pt x="127454" y="166066"/>
                  </a:lnTo>
                  <a:lnTo>
                    <a:pt x="134655" y="164838"/>
                  </a:lnTo>
                  <a:lnTo>
                    <a:pt x="98773" y="89139"/>
                  </a:lnTo>
                  <a:lnTo>
                    <a:pt x="31102" y="69752"/>
                  </a:lnTo>
                  <a:lnTo>
                    <a:pt x="41592" y="33176"/>
                  </a:lnTo>
                  <a:lnTo>
                    <a:pt x="176837" y="33176"/>
                  </a:lnTo>
                  <a:lnTo>
                    <a:pt x="180984" y="28541"/>
                  </a:lnTo>
                  <a:lnTo>
                    <a:pt x="183451" y="21667"/>
                  </a:lnTo>
                  <a:lnTo>
                    <a:pt x="183095" y="14126"/>
                  </a:lnTo>
                  <a:lnTo>
                    <a:pt x="179785" y="7322"/>
                  </a:lnTo>
                  <a:lnTo>
                    <a:pt x="174332" y="2458"/>
                  </a:lnTo>
                  <a:lnTo>
                    <a:pt x="167451" y="0"/>
                  </a:lnTo>
                  <a:close/>
                </a:path>
                <a:path w="1310005" h="433704">
                  <a:moveTo>
                    <a:pt x="41592" y="33176"/>
                  </a:moveTo>
                  <a:lnTo>
                    <a:pt x="31102" y="69752"/>
                  </a:lnTo>
                  <a:lnTo>
                    <a:pt x="98773" y="89139"/>
                  </a:lnTo>
                  <a:lnTo>
                    <a:pt x="80355" y="69879"/>
                  </a:lnTo>
                  <a:lnTo>
                    <a:pt x="41046" y="69879"/>
                  </a:lnTo>
                  <a:lnTo>
                    <a:pt x="50114" y="38256"/>
                  </a:lnTo>
                  <a:lnTo>
                    <a:pt x="59332" y="38256"/>
                  </a:lnTo>
                  <a:lnTo>
                    <a:pt x="41592" y="33176"/>
                  </a:lnTo>
                  <a:close/>
                </a:path>
                <a:path w="1310005" h="433704">
                  <a:moveTo>
                    <a:pt x="50114" y="38256"/>
                  </a:moveTo>
                  <a:lnTo>
                    <a:pt x="41046" y="69879"/>
                  </a:lnTo>
                  <a:lnTo>
                    <a:pt x="72659" y="61831"/>
                  </a:lnTo>
                  <a:lnTo>
                    <a:pt x="50114" y="38256"/>
                  </a:lnTo>
                  <a:close/>
                </a:path>
                <a:path w="1310005" h="433704">
                  <a:moveTo>
                    <a:pt x="72659" y="61831"/>
                  </a:moveTo>
                  <a:lnTo>
                    <a:pt x="41046" y="69879"/>
                  </a:lnTo>
                  <a:lnTo>
                    <a:pt x="80355" y="69879"/>
                  </a:lnTo>
                  <a:lnTo>
                    <a:pt x="72659" y="61831"/>
                  </a:lnTo>
                  <a:close/>
                </a:path>
                <a:path w="1310005" h="433704">
                  <a:moveTo>
                    <a:pt x="59332" y="38256"/>
                  </a:moveTo>
                  <a:lnTo>
                    <a:pt x="50114" y="38256"/>
                  </a:lnTo>
                  <a:lnTo>
                    <a:pt x="72659" y="61831"/>
                  </a:lnTo>
                  <a:lnTo>
                    <a:pt x="109184" y="52532"/>
                  </a:lnTo>
                  <a:lnTo>
                    <a:pt x="59332" y="38256"/>
                  </a:lnTo>
                  <a:close/>
                </a:path>
                <a:path w="1310005" h="433704">
                  <a:moveTo>
                    <a:pt x="176837" y="33176"/>
                  </a:moveTo>
                  <a:lnTo>
                    <a:pt x="41592" y="33176"/>
                  </a:lnTo>
                  <a:lnTo>
                    <a:pt x="109184" y="52532"/>
                  </a:lnTo>
                  <a:lnTo>
                    <a:pt x="169252" y="37240"/>
                  </a:lnTo>
                  <a:lnTo>
                    <a:pt x="176112" y="33986"/>
                  </a:lnTo>
                  <a:lnTo>
                    <a:pt x="176837" y="3317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572506" y="4357877"/>
              <a:ext cx="485140" cy="978535"/>
            </a:xfrm>
            <a:custGeom>
              <a:avLst/>
              <a:gdLst/>
              <a:ahLst/>
              <a:cxnLst/>
              <a:rect l="l" t="t" r="r" b="b"/>
              <a:pathLst>
                <a:path w="485139" h="978535">
                  <a:moveTo>
                    <a:pt x="363474" y="0"/>
                  </a:moveTo>
                  <a:lnTo>
                    <a:pt x="121158" y="0"/>
                  </a:lnTo>
                  <a:lnTo>
                    <a:pt x="121158" y="736092"/>
                  </a:lnTo>
                  <a:lnTo>
                    <a:pt x="0" y="736092"/>
                  </a:lnTo>
                  <a:lnTo>
                    <a:pt x="242316" y="978408"/>
                  </a:lnTo>
                  <a:lnTo>
                    <a:pt x="484632" y="736092"/>
                  </a:lnTo>
                  <a:lnTo>
                    <a:pt x="363474" y="736092"/>
                  </a:lnTo>
                  <a:lnTo>
                    <a:pt x="36347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572506" y="4357877"/>
              <a:ext cx="485140" cy="978535"/>
            </a:xfrm>
            <a:custGeom>
              <a:avLst/>
              <a:gdLst/>
              <a:ahLst/>
              <a:cxnLst/>
              <a:rect l="l" t="t" r="r" b="b"/>
              <a:pathLst>
                <a:path w="485139" h="978535">
                  <a:moveTo>
                    <a:pt x="0" y="736092"/>
                  </a:moveTo>
                  <a:lnTo>
                    <a:pt x="121158" y="736092"/>
                  </a:lnTo>
                  <a:lnTo>
                    <a:pt x="121158" y="0"/>
                  </a:lnTo>
                  <a:lnTo>
                    <a:pt x="363474" y="0"/>
                  </a:lnTo>
                  <a:lnTo>
                    <a:pt x="363474" y="736092"/>
                  </a:lnTo>
                  <a:lnTo>
                    <a:pt x="484632" y="736092"/>
                  </a:lnTo>
                  <a:lnTo>
                    <a:pt x="242316" y="978408"/>
                  </a:lnTo>
                  <a:lnTo>
                    <a:pt x="0" y="736092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285750" y="2071877"/>
            <a:ext cx="6381115" cy="370840"/>
          </a:xfrm>
          <a:prstGeom prst="rect">
            <a:avLst/>
          </a:prstGeom>
          <a:ln w="25907">
            <a:solidFill>
              <a:srgbClr val="4F81BC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00"/>
              </a:spcBef>
            </a:pPr>
            <a:r>
              <a:rPr sz="1800" dirty="0">
                <a:latin typeface="Times New Roman"/>
                <a:cs typeface="Times New Roman"/>
              </a:rPr>
              <a:t>This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means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that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 iliopsoas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crosses</a:t>
            </a:r>
            <a:r>
              <a:rPr sz="1800" dirty="0">
                <a:latin typeface="Times New Roman"/>
                <a:cs typeface="Times New Roman"/>
              </a:rPr>
              <a:t> anterior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hip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joint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61" y="3001517"/>
            <a:ext cx="6918959" cy="368935"/>
          </a:xfrm>
          <a:prstGeom prst="rect">
            <a:avLst/>
          </a:prstGeom>
          <a:ln w="25907">
            <a:solidFill>
              <a:srgbClr val="4F81BC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295"/>
              </a:spcBef>
            </a:pPr>
            <a:r>
              <a:rPr sz="1800" spc="-5" dirty="0">
                <a:latin typeface="Times New Roman"/>
                <a:cs typeface="Times New Roman"/>
              </a:rPr>
              <a:t>Any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muscle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crosses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anterior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hip joint</a:t>
            </a:r>
            <a:r>
              <a:rPr sz="1800" spc="4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will</a:t>
            </a:r>
            <a:r>
              <a:rPr sz="1800" dirty="0">
                <a:latin typeface="Times New Roman"/>
                <a:cs typeface="Times New Roman"/>
              </a:rPr>
              <a:t> flex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it,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therefore,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31000" y="3916616"/>
            <a:ext cx="7599045" cy="1595755"/>
            <a:chOff x="131000" y="3916616"/>
            <a:chExt cx="7599045" cy="1595755"/>
          </a:xfrm>
        </p:grpSpPr>
        <p:sp>
          <p:nvSpPr>
            <p:cNvPr id="13" name="object 13"/>
            <p:cNvSpPr/>
            <p:nvPr/>
          </p:nvSpPr>
          <p:spPr>
            <a:xfrm>
              <a:off x="144017" y="3929633"/>
              <a:ext cx="7573009" cy="1569720"/>
            </a:xfrm>
            <a:custGeom>
              <a:avLst/>
              <a:gdLst/>
              <a:ahLst/>
              <a:cxnLst/>
              <a:rect l="l" t="t" r="r" b="b"/>
              <a:pathLst>
                <a:path w="7573009" h="1569720">
                  <a:moveTo>
                    <a:pt x="7572756" y="0"/>
                  </a:moveTo>
                  <a:lnTo>
                    <a:pt x="0" y="0"/>
                  </a:lnTo>
                  <a:lnTo>
                    <a:pt x="0" y="1569719"/>
                  </a:lnTo>
                  <a:lnTo>
                    <a:pt x="7572756" y="1569719"/>
                  </a:lnTo>
                  <a:lnTo>
                    <a:pt x="75727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44017" y="3929633"/>
              <a:ext cx="7573009" cy="1569720"/>
            </a:xfrm>
            <a:custGeom>
              <a:avLst/>
              <a:gdLst/>
              <a:ahLst/>
              <a:cxnLst/>
              <a:rect l="l" t="t" r="r" b="b"/>
              <a:pathLst>
                <a:path w="7573009" h="1569720">
                  <a:moveTo>
                    <a:pt x="0" y="1569719"/>
                  </a:moveTo>
                  <a:lnTo>
                    <a:pt x="7572756" y="1569719"/>
                  </a:lnTo>
                  <a:lnTo>
                    <a:pt x="7572756" y="0"/>
                  </a:lnTo>
                  <a:lnTo>
                    <a:pt x="0" y="0"/>
                  </a:lnTo>
                  <a:lnTo>
                    <a:pt x="0" y="1569719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1917128" y="3345116"/>
            <a:ext cx="4725035" cy="3305810"/>
            <a:chOff x="1917128" y="3345116"/>
            <a:chExt cx="4725035" cy="3305810"/>
          </a:xfrm>
        </p:grpSpPr>
        <p:sp>
          <p:nvSpPr>
            <p:cNvPr id="17" name="object 17"/>
            <p:cNvSpPr/>
            <p:nvPr/>
          </p:nvSpPr>
          <p:spPr>
            <a:xfrm>
              <a:off x="6144006" y="3358133"/>
              <a:ext cx="485140" cy="571500"/>
            </a:xfrm>
            <a:custGeom>
              <a:avLst/>
              <a:gdLst/>
              <a:ahLst/>
              <a:cxnLst/>
              <a:rect l="l" t="t" r="r" b="b"/>
              <a:pathLst>
                <a:path w="485140" h="571500">
                  <a:moveTo>
                    <a:pt x="363474" y="0"/>
                  </a:moveTo>
                  <a:lnTo>
                    <a:pt x="121158" y="0"/>
                  </a:lnTo>
                  <a:lnTo>
                    <a:pt x="121158" y="329183"/>
                  </a:lnTo>
                  <a:lnTo>
                    <a:pt x="0" y="329183"/>
                  </a:lnTo>
                  <a:lnTo>
                    <a:pt x="242316" y="571499"/>
                  </a:lnTo>
                  <a:lnTo>
                    <a:pt x="484632" y="329183"/>
                  </a:lnTo>
                  <a:lnTo>
                    <a:pt x="363474" y="329183"/>
                  </a:lnTo>
                  <a:lnTo>
                    <a:pt x="36347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144006" y="3358133"/>
              <a:ext cx="485140" cy="571500"/>
            </a:xfrm>
            <a:custGeom>
              <a:avLst/>
              <a:gdLst/>
              <a:ahLst/>
              <a:cxnLst/>
              <a:rect l="l" t="t" r="r" b="b"/>
              <a:pathLst>
                <a:path w="485140" h="571500">
                  <a:moveTo>
                    <a:pt x="0" y="329183"/>
                  </a:moveTo>
                  <a:lnTo>
                    <a:pt x="121158" y="329183"/>
                  </a:lnTo>
                  <a:lnTo>
                    <a:pt x="121158" y="0"/>
                  </a:lnTo>
                  <a:lnTo>
                    <a:pt x="363474" y="0"/>
                  </a:lnTo>
                  <a:lnTo>
                    <a:pt x="363474" y="329183"/>
                  </a:lnTo>
                  <a:lnTo>
                    <a:pt x="484632" y="329183"/>
                  </a:lnTo>
                  <a:lnTo>
                    <a:pt x="242316" y="571499"/>
                  </a:lnTo>
                  <a:lnTo>
                    <a:pt x="0" y="329183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930146" y="5930645"/>
              <a:ext cx="3403600" cy="707390"/>
            </a:xfrm>
            <a:custGeom>
              <a:avLst/>
              <a:gdLst/>
              <a:ahLst/>
              <a:cxnLst/>
              <a:rect l="l" t="t" r="r" b="b"/>
              <a:pathLst>
                <a:path w="3403600" h="707390">
                  <a:moveTo>
                    <a:pt x="0" y="707135"/>
                  </a:moveTo>
                  <a:lnTo>
                    <a:pt x="3403091" y="707135"/>
                  </a:lnTo>
                  <a:lnTo>
                    <a:pt x="3403091" y="0"/>
                  </a:lnTo>
                  <a:lnTo>
                    <a:pt x="0" y="0"/>
                  </a:lnTo>
                  <a:lnTo>
                    <a:pt x="0" y="707135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2007870" y="5947054"/>
            <a:ext cx="31070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latin typeface="Times New Roman"/>
                <a:cs typeface="Times New Roman"/>
              </a:rPr>
              <a:t>sit</a:t>
            </a:r>
            <a:r>
              <a:rPr sz="4000" spc="-5" dirty="0">
                <a:latin typeface="Times New Roman"/>
                <a:cs typeface="Times New Roman"/>
              </a:rPr>
              <a:t>-</a:t>
            </a:r>
            <a:r>
              <a:rPr sz="4000" dirty="0">
                <a:latin typeface="Times New Roman"/>
                <a:cs typeface="Times New Roman"/>
              </a:rPr>
              <a:t>up</a:t>
            </a:r>
            <a:r>
              <a:rPr sz="4000" spc="-5" dirty="0">
                <a:latin typeface="Times New Roman"/>
                <a:cs typeface="Times New Roman"/>
              </a:rPr>
              <a:t>’</a:t>
            </a:r>
            <a:r>
              <a:rPr sz="4000" spc="-305" dirty="0">
                <a:latin typeface="Times New Roman"/>
                <a:cs typeface="Times New Roman"/>
              </a:rPr>
              <a:t> </a:t>
            </a:r>
            <a:r>
              <a:rPr sz="4000" spc="-5" dirty="0">
                <a:latin typeface="Times New Roman"/>
                <a:cs typeface="Times New Roman"/>
              </a:rPr>
              <a:t>exer</a:t>
            </a:r>
            <a:r>
              <a:rPr sz="4000" dirty="0">
                <a:latin typeface="Times New Roman"/>
                <a:cs typeface="Times New Roman"/>
              </a:rPr>
              <a:t>c</a:t>
            </a:r>
            <a:r>
              <a:rPr sz="4000" spc="-5" dirty="0">
                <a:latin typeface="Times New Roman"/>
                <a:cs typeface="Times New Roman"/>
              </a:rPr>
              <a:t>ise</a:t>
            </a:r>
            <a:endParaRPr sz="4000">
              <a:latin typeface="Times New Roman"/>
              <a:cs typeface="Times New Roman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4846320" y="5417820"/>
            <a:ext cx="510540" cy="597535"/>
            <a:chOff x="4846320" y="5417820"/>
            <a:chExt cx="510540" cy="597535"/>
          </a:xfrm>
        </p:grpSpPr>
        <p:sp>
          <p:nvSpPr>
            <p:cNvPr id="23" name="object 23"/>
            <p:cNvSpPr/>
            <p:nvPr/>
          </p:nvSpPr>
          <p:spPr>
            <a:xfrm>
              <a:off x="4859274" y="5430774"/>
              <a:ext cx="485140" cy="571500"/>
            </a:xfrm>
            <a:custGeom>
              <a:avLst/>
              <a:gdLst/>
              <a:ahLst/>
              <a:cxnLst/>
              <a:rect l="l" t="t" r="r" b="b"/>
              <a:pathLst>
                <a:path w="485139" h="571500">
                  <a:moveTo>
                    <a:pt x="363474" y="0"/>
                  </a:moveTo>
                  <a:lnTo>
                    <a:pt x="121158" y="0"/>
                  </a:lnTo>
                  <a:lnTo>
                    <a:pt x="121158" y="329184"/>
                  </a:lnTo>
                  <a:lnTo>
                    <a:pt x="0" y="329184"/>
                  </a:lnTo>
                  <a:lnTo>
                    <a:pt x="242315" y="571500"/>
                  </a:lnTo>
                  <a:lnTo>
                    <a:pt x="484631" y="329184"/>
                  </a:lnTo>
                  <a:lnTo>
                    <a:pt x="363474" y="329184"/>
                  </a:lnTo>
                  <a:lnTo>
                    <a:pt x="36347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859274" y="5430774"/>
              <a:ext cx="485140" cy="571500"/>
            </a:xfrm>
            <a:custGeom>
              <a:avLst/>
              <a:gdLst/>
              <a:ahLst/>
              <a:cxnLst/>
              <a:rect l="l" t="t" r="r" b="b"/>
              <a:pathLst>
                <a:path w="485139" h="571500">
                  <a:moveTo>
                    <a:pt x="0" y="329184"/>
                  </a:moveTo>
                  <a:lnTo>
                    <a:pt x="121158" y="329184"/>
                  </a:lnTo>
                  <a:lnTo>
                    <a:pt x="121158" y="0"/>
                  </a:lnTo>
                  <a:lnTo>
                    <a:pt x="363474" y="0"/>
                  </a:lnTo>
                  <a:lnTo>
                    <a:pt x="363474" y="329184"/>
                  </a:lnTo>
                  <a:lnTo>
                    <a:pt x="484631" y="329184"/>
                  </a:lnTo>
                  <a:lnTo>
                    <a:pt x="242315" y="571500"/>
                  </a:lnTo>
                  <a:lnTo>
                    <a:pt x="0" y="329184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86295" y="-58547"/>
            <a:ext cx="1935774" cy="6857998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186297" y="3946872"/>
            <a:ext cx="6923405" cy="148717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79375" algn="ctr">
              <a:lnSpc>
                <a:spcPts val="2905"/>
              </a:lnSpc>
              <a:spcBef>
                <a:spcPts val="130"/>
              </a:spcBef>
            </a:pPr>
            <a:r>
              <a:rPr sz="2500" b="1" i="1" spc="35" dirty="0">
                <a:latin typeface="Times New Roman"/>
                <a:cs typeface="Times New Roman"/>
              </a:rPr>
              <a:t>it</a:t>
            </a:r>
            <a:r>
              <a:rPr sz="2500" b="1" i="1" spc="-30" dirty="0">
                <a:latin typeface="Times New Roman"/>
                <a:cs typeface="Times New Roman"/>
              </a:rPr>
              <a:t> </a:t>
            </a:r>
            <a:r>
              <a:rPr sz="2500" b="1" i="1" spc="-70" dirty="0">
                <a:latin typeface="Times New Roman"/>
                <a:cs typeface="Times New Roman"/>
              </a:rPr>
              <a:t>Flexes</a:t>
            </a:r>
            <a:r>
              <a:rPr sz="2500" b="1" i="1" spc="-45" dirty="0">
                <a:latin typeface="Times New Roman"/>
                <a:cs typeface="Times New Roman"/>
              </a:rPr>
              <a:t> </a:t>
            </a:r>
            <a:r>
              <a:rPr sz="2500" b="1" i="1" spc="-20" dirty="0">
                <a:latin typeface="Times New Roman"/>
                <a:cs typeface="Times New Roman"/>
              </a:rPr>
              <a:t>thigh</a:t>
            </a:r>
            <a:r>
              <a:rPr sz="2500" b="1" i="1" spc="-25" dirty="0">
                <a:latin typeface="Times New Roman"/>
                <a:cs typeface="Times New Roman"/>
              </a:rPr>
              <a:t> </a:t>
            </a:r>
            <a:r>
              <a:rPr sz="2500" b="1" i="1" spc="-55" dirty="0">
                <a:latin typeface="Times New Roman"/>
                <a:cs typeface="Times New Roman"/>
              </a:rPr>
              <a:t>on</a:t>
            </a:r>
            <a:r>
              <a:rPr sz="2500" b="1" i="1" spc="-25" dirty="0">
                <a:latin typeface="Times New Roman"/>
                <a:cs typeface="Times New Roman"/>
              </a:rPr>
              <a:t> </a:t>
            </a:r>
            <a:r>
              <a:rPr sz="2500" b="1" i="1" spc="20" dirty="0">
                <a:latin typeface="Times New Roman"/>
                <a:cs typeface="Times New Roman"/>
              </a:rPr>
              <a:t>trunk;</a:t>
            </a:r>
            <a:r>
              <a:rPr sz="2500" b="1" i="1" spc="-20" dirty="0">
                <a:latin typeface="Times New Roman"/>
                <a:cs typeface="Times New Roman"/>
              </a:rPr>
              <a:t> </a:t>
            </a:r>
            <a:r>
              <a:rPr sz="2500" b="1" i="1" spc="-35" dirty="0">
                <a:latin typeface="Times New Roman"/>
                <a:cs typeface="Times New Roman"/>
              </a:rPr>
              <a:t>if</a:t>
            </a:r>
            <a:r>
              <a:rPr sz="2500" b="1" i="1" spc="-30" dirty="0">
                <a:latin typeface="Times New Roman"/>
                <a:cs typeface="Times New Roman"/>
              </a:rPr>
              <a:t> </a:t>
            </a:r>
            <a:r>
              <a:rPr sz="2500" b="1" i="1" spc="-20" dirty="0">
                <a:latin typeface="Times New Roman"/>
                <a:cs typeface="Times New Roman"/>
              </a:rPr>
              <a:t>thigh</a:t>
            </a:r>
            <a:r>
              <a:rPr sz="2500" b="1" i="1" spc="-35" dirty="0">
                <a:latin typeface="Times New Roman"/>
                <a:cs typeface="Times New Roman"/>
              </a:rPr>
              <a:t> is</a:t>
            </a:r>
            <a:r>
              <a:rPr sz="2500" b="1" i="1" spc="-5" dirty="0">
                <a:latin typeface="Times New Roman"/>
                <a:cs typeface="Times New Roman"/>
              </a:rPr>
              <a:t> </a:t>
            </a:r>
            <a:r>
              <a:rPr sz="2500" b="1" i="1" spc="-15" dirty="0">
                <a:latin typeface="Times New Roman"/>
                <a:cs typeface="Times New Roman"/>
              </a:rPr>
              <a:t>fixed</a:t>
            </a:r>
            <a:endParaRPr sz="2500" dirty="0">
              <a:latin typeface="Times New Roman"/>
              <a:cs typeface="Times New Roman"/>
            </a:endParaRPr>
          </a:p>
          <a:p>
            <a:pPr marL="3175" algn="ctr">
              <a:lnSpc>
                <a:spcPts val="2785"/>
              </a:lnSpc>
            </a:pPr>
            <a:r>
              <a:rPr sz="2400" spc="-35" dirty="0">
                <a:latin typeface="Times New Roman"/>
                <a:cs typeface="Times New Roman"/>
              </a:rPr>
              <a:t>(The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30" dirty="0">
                <a:latin typeface="Times New Roman"/>
                <a:cs typeface="Times New Roman"/>
              </a:rPr>
              <a:t>insertion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is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fixed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25" dirty="0">
                <a:latin typeface="Times New Roman"/>
                <a:cs typeface="Times New Roman"/>
              </a:rPr>
              <a:t>while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45" dirty="0">
                <a:latin typeface="Times New Roman"/>
                <a:cs typeface="Times New Roman"/>
              </a:rPr>
              <a:t>the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35" dirty="0">
                <a:latin typeface="Times New Roman"/>
                <a:cs typeface="Times New Roman"/>
              </a:rPr>
              <a:t>origin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is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moving)</a:t>
            </a:r>
          </a:p>
          <a:p>
            <a:pPr algn="ctr">
              <a:lnSpc>
                <a:spcPts val="2855"/>
              </a:lnSpc>
              <a:spcBef>
                <a:spcPts val="65"/>
              </a:spcBef>
            </a:pPr>
            <a:r>
              <a:rPr sz="2500" b="1" i="1" spc="30" dirty="0">
                <a:latin typeface="Times New Roman"/>
                <a:cs typeface="Times New Roman"/>
              </a:rPr>
              <a:t>It</a:t>
            </a:r>
            <a:r>
              <a:rPr sz="2500" b="1" i="1" spc="-25" dirty="0">
                <a:latin typeface="Times New Roman"/>
                <a:cs typeface="Times New Roman"/>
              </a:rPr>
              <a:t> </a:t>
            </a:r>
            <a:r>
              <a:rPr sz="2500" b="1" i="1" spc="-40" dirty="0">
                <a:latin typeface="Times New Roman"/>
                <a:cs typeface="Times New Roman"/>
              </a:rPr>
              <a:t>flexes</a:t>
            </a:r>
            <a:r>
              <a:rPr sz="2500" b="1" i="1" spc="-50" dirty="0">
                <a:latin typeface="Times New Roman"/>
                <a:cs typeface="Times New Roman"/>
              </a:rPr>
              <a:t> </a:t>
            </a:r>
            <a:r>
              <a:rPr sz="2500" b="1" i="1" dirty="0">
                <a:latin typeface="Times New Roman"/>
                <a:cs typeface="Times New Roman"/>
              </a:rPr>
              <a:t>the</a:t>
            </a:r>
            <a:r>
              <a:rPr sz="2500" b="1" i="1" spc="-25" dirty="0">
                <a:latin typeface="Times New Roman"/>
                <a:cs typeface="Times New Roman"/>
              </a:rPr>
              <a:t> </a:t>
            </a:r>
            <a:r>
              <a:rPr sz="2500" b="1" i="1" spc="35" dirty="0">
                <a:latin typeface="Times New Roman"/>
                <a:cs typeface="Times New Roman"/>
              </a:rPr>
              <a:t>trunk</a:t>
            </a:r>
            <a:r>
              <a:rPr sz="2500" b="1" i="1" spc="-25" dirty="0">
                <a:latin typeface="Times New Roman"/>
                <a:cs typeface="Times New Roman"/>
              </a:rPr>
              <a:t> </a:t>
            </a:r>
            <a:r>
              <a:rPr sz="2500" b="1" i="1" spc="-55" dirty="0">
                <a:latin typeface="Times New Roman"/>
                <a:cs typeface="Times New Roman"/>
              </a:rPr>
              <a:t>on</a:t>
            </a:r>
            <a:r>
              <a:rPr sz="2500" b="1" i="1" spc="-25" dirty="0">
                <a:latin typeface="Times New Roman"/>
                <a:cs typeface="Times New Roman"/>
              </a:rPr>
              <a:t> </a:t>
            </a:r>
            <a:r>
              <a:rPr sz="2500" b="1" i="1" spc="-20" dirty="0">
                <a:latin typeface="Times New Roman"/>
                <a:cs typeface="Times New Roman"/>
              </a:rPr>
              <a:t>thigh</a:t>
            </a:r>
            <a:r>
              <a:rPr sz="2500" b="1" i="1" spc="-40" dirty="0">
                <a:latin typeface="Times New Roman"/>
                <a:cs typeface="Times New Roman"/>
              </a:rPr>
              <a:t> </a:t>
            </a:r>
            <a:r>
              <a:rPr sz="2500" b="1" i="1" spc="-45" dirty="0">
                <a:latin typeface="Times New Roman"/>
                <a:cs typeface="Times New Roman"/>
              </a:rPr>
              <a:t>as</a:t>
            </a:r>
            <a:r>
              <a:rPr sz="2500" b="1" i="1" spc="-15" dirty="0">
                <a:latin typeface="Times New Roman"/>
                <a:cs typeface="Times New Roman"/>
              </a:rPr>
              <a:t> </a:t>
            </a:r>
            <a:r>
              <a:rPr sz="2500" b="1" i="1" spc="-45" dirty="0">
                <a:latin typeface="Times New Roman"/>
                <a:cs typeface="Times New Roman"/>
              </a:rPr>
              <a:t>in</a:t>
            </a:r>
            <a:r>
              <a:rPr sz="2500" b="1" i="1" spc="-40" dirty="0">
                <a:latin typeface="Times New Roman"/>
                <a:cs typeface="Times New Roman"/>
              </a:rPr>
              <a:t> </a:t>
            </a:r>
            <a:r>
              <a:rPr sz="2500" b="1" i="1" dirty="0">
                <a:latin typeface="Times New Roman"/>
                <a:cs typeface="Times New Roman"/>
              </a:rPr>
              <a:t>sitting</a:t>
            </a:r>
            <a:r>
              <a:rPr sz="2500" b="1" i="1" spc="-45" dirty="0">
                <a:latin typeface="Times New Roman"/>
                <a:cs typeface="Times New Roman"/>
              </a:rPr>
              <a:t> </a:t>
            </a:r>
            <a:r>
              <a:rPr sz="2500" b="1" i="1" spc="15" dirty="0">
                <a:latin typeface="Times New Roman"/>
                <a:cs typeface="Times New Roman"/>
              </a:rPr>
              <a:t>up</a:t>
            </a:r>
            <a:r>
              <a:rPr sz="2500" b="1" i="1" spc="-35" dirty="0">
                <a:latin typeface="Times New Roman"/>
                <a:cs typeface="Times New Roman"/>
              </a:rPr>
              <a:t> </a:t>
            </a:r>
            <a:r>
              <a:rPr sz="2500" b="1" i="1" spc="5" dirty="0">
                <a:latin typeface="Times New Roman"/>
                <a:cs typeface="Times New Roman"/>
              </a:rPr>
              <a:t>from</a:t>
            </a:r>
            <a:r>
              <a:rPr sz="2500" b="1" i="1" spc="-25" dirty="0">
                <a:latin typeface="Times New Roman"/>
                <a:cs typeface="Times New Roman"/>
              </a:rPr>
              <a:t> </a:t>
            </a:r>
            <a:r>
              <a:rPr sz="2500" b="1" i="1" spc="-15" dirty="0">
                <a:latin typeface="Times New Roman"/>
                <a:cs typeface="Times New Roman"/>
              </a:rPr>
              <a:t>lying</a:t>
            </a:r>
            <a:endParaRPr sz="2500" dirty="0">
              <a:latin typeface="Times New Roman"/>
              <a:cs typeface="Times New Roman"/>
            </a:endParaRPr>
          </a:p>
          <a:p>
            <a:pPr marL="1905" algn="ctr">
              <a:lnSpc>
                <a:spcPts val="2855"/>
              </a:lnSpc>
            </a:pPr>
            <a:r>
              <a:rPr sz="2500" b="1" i="1" spc="-5" dirty="0">
                <a:latin typeface="Times New Roman"/>
                <a:cs typeface="Times New Roman"/>
              </a:rPr>
              <a:t>down.</a:t>
            </a:r>
            <a:endParaRPr sz="2500" dirty="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51040" y="215645"/>
            <a:ext cx="6893471" cy="1655445"/>
            <a:chOff x="251040" y="215645"/>
            <a:chExt cx="7959090" cy="1655445"/>
          </a:xfrm>
        </p:grpSpPr>
        <p:sp>
          <p:nvSpPr>
            <p:cNvPr id="4" name="object 4"/>
            <p:cNvSpPr/>
            <p:nvPr/>
          </p:nvSpPr>
          <p:spPr>
            <a:xfrm>
              <a:off x="263740" y="852423"/>
              <a:ext cx="4758690" cy="1005840"/>
            </a:xfrm>
            <a:custGeom>
              <a:avLst/>
              <a:gdLst/>
              <a:ahLst/>
              <a:cxnLst/>
              <a:rect l="l" t="t" r="r" b="b"/>
              <a:pathLst>
                <a:path w="4758690" h="1005839">
                  <a:moveTo>
                    <a:pt x="0" y="361314"/>
                  </a:moveTo>
                  <a:lnTo>
                    <a:pt x="4708944" y="0"/>
                  </a:lnTo>
                  <a:lnTo>
                    <a:pt x="4758347" y="644525"/>
                  </a:lnTo>
                  <a:lnTo>
                    <a:pt x="49441" y="1005713"/>
                  </a:lnTo>
                  <a:lnTo>
                    <a:pt x="0" y="361314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9280" y="1044067"/>
              <a:ext cx="3632733" cy="59550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229100" y="1013205"/>
              <a:ext cx="537845" cy="163830"/>
            </a:xfrm>
            <a:custGeom>
              <a:avLst/>
              <a:gdLst/>
              <a:ahLst/>
              <a:cxnLst/>
              <a:rect l="l" t="t" r="r" b="b"/>
              <a:pathLst>
                <a:path w="537845" h="163830">
                  <a:moveTo>
                    <a:pt x="70815" y="16509"/>
                  </a:moveTo>
                  <a:lnTo>
                    <a:pt x="48260" y="16509"/>
                  </a:lnTo>
                  <a:lnTo>
                    <a:pt x="50037" y="17779"/>
                  </a:lnTo>
                  <a:lnTo>
                    <a:pt x="50419" y="20319"/>
                  </a:lnTo>
                  <a:lnTo>
                    <a:pt x="50164" y="22859"/>
                  </a:lnTo>
                  <a:lnTo>
                    <a:pt x="50037" y="25400"/>
                  </a:lnTo>
                  <a:lnTo>
                    <a:pt x="48387" y="33019"/>
                  </a:lnTo>
                  <a:lnTo>
                    <a:pt x="45338" y="44450"/>
                  </a:lnTo>
                  <a:lnTo>
                    <a:pt x="19430" y="146050"/>
                  </a:lnTo>
                  <a:lnTo>
                    <a:pt x="17779" y="149859"/>
                  </a:lnTo>
                  <a:lnTo>
                    <a:pt x="14732" y="154939"/>
                  </a:lnTo>
                  <a:lnTo>
                    <a:pt x="12953" y="157479"/>
                  </a:lnTo>
                  <a:lnTo>
                    <a:pt x="10922" y="157479"/>
                  </a:lnTo>
                  <a:lnTo>
                    <a:pt x="9016" y="158750"/>
                  </a:lnTo>
                  <a:lnTo>
                    <a:pt x="5714" y="160019"/>
                  </a:lnTo>
                  <a:lnTo>
                    <a:pt x="1015" y="160019"/>
                  </a:lnTo>
                  <a:lnTo>
                    <a:pt x="0" y="163829"/>
                  </a:lnTo>
                  <a:lnTo>
                    <a:pt x="49911" y="160019"/>
                  </a:lnTo>
                  <a:lnTo>
                    <a:pt x="50926" y="156209"/>
                  </a:lnTo>
                  <a:lnTo>
                    <a:pt x="40639" y="156209"/>
                  </a:lnTo>
                  <a:lnTo>
                    <a:pt x="38988" y="154939"/>
                  </a:lnTo>
                  <a:lnTo>
                    <a:pt x="37973" y="153669"/>
                  </a:lnTo>
                  <a:lnTo>
                    <a:pt x="37211" y="148589"/>
                  </a:lnTo>
                  <a:lnTo>
                    <a:pt x="37846" y="144779"/>
                  </a:lnTo>
                  <a:lnTo>
                    <a:pt x="39497" y="138429"/>
                  </a:lnTo>
                  <a:lnTo>
                    <a:pt x="70815" y="16509"/>
                  </a:lnTo>
                  <a:close/>
                </a:path>
                <a:path w="537845" h="163830">
                  <a:moveTo>
                    <a:pt x="146303" y="48259"/>
                  </a:moveTo>
                  <a:lnTo>
                    <a:pt x="138302" y="48259"/>
                  </a:lnTo>
                  <a:lnTo>
                    <a:pt x="128321" y="49529"/>
                  </a:lnTo>
                  <a:lnTo>
                    <a:pt x="92761" y="74929"/>
                  </a:lnTo>
                  <a:lnTo>
                    <a:pt x="74414" y="120650"/>
                  </a:lnTo>
                  <a:lnTo>
                    <a:pt x="74199" y="130809"/>
                  </a:lnTo>
                  <a:lnTo>
                    <a:pt x="75938" y="139700"/>
                  </a:lnTo>
                  <a:lnTo>
                    <a:pt x="79628" y="147319"/>
                  </a:lnTo>
                  <a:lnTo>
                    <a:pt x="84792" y="152400"/>
                  </a:lnTo>
                  <a:lnTo>
                    <a:pt x="91122" y="157479"/>
                  </a:lnTo>
                  <a:lnTo>
                    <a:pt x="98595" y="158750"/>
                  </a:lnTo>
                  <a:lnTo>
                    <a:pt x="107187" y="158750"/>
                  </a:lnTo>
                  <a:lnTo>
                    <a:pt x="143176" y="139700"/>
                  </a:lnTo>
                  <a:lnTo>
                    <a:pt x="113450" y="139700"/>
                  </a:lnTo>
                  <a:lnTo>
                    <a:pt x="107283" y="138429"/>
                  </a:lnTo>
                  <a:lnTo>
                    <a:pt x="102020" y="134619"/>
                  </a:lnTo>
                  <a:lnTo>
                    <a:pt x="97662" y="128269"/>
                  </a:lnTo>
                  <a:lnTo>
                    <a:pt x="94708" y="121919"/>
                  </a:lnTo>
                  <a:lnTo>
                    <a:pt x="93456" y="113029"/>
                  </a:lnTo>
                  <a:lnTo>
                    <a:pt x="93894" y="104139"/>
                  </a:lnTo>
                  <a:lnTo>
                    <a:pt x="96012" y="92709"/>
                  </a:lnTo>
                  <a:lnTo>
                    <a:pt x="166497" y="87629"/>
                  </a:lnTo>
                  <a:lnTo>
                    <a:pt x="166735" y="86359"/>
                  </a:lnTo>
                  <a:lnTo>
                    <a:pt x="97789" y="86359"/>
                  </a:lnTo>
                  <a:lnTo>
                    <a:pt x="100837" y="77469"/>
                  </a:lnTo>
                  <a:lnTo>
                    <a:pt x="105410" y="71119"/>
                  </a:lnTo>
                  <a:lnTo>
                    <a:pt x="111505" y="64769"/>
                  </a:lnTo>
                  <a:lnTo>
                    <a:pt x="117601" y="59689"/>
                  </a:lnTo>
                  <a:lnTo>
                    <a:pt x="123825" y="57150"/>
                  </a:lnTo>
                  <a:lnTo>
                    <a:pt x="129921" y="57150"/>
                  </a:lnTo>
                  <a:lnTo>
                    <a:pt x="133985" y="55879"/>
                  </a:lnTo>
                  <a:lnTo>
                    <a:pt x="161925" y="55879"/>
                  </a:lnTo>
                  <a:lnTo>
                    <a:pt x="158876" y="53339"/>
                  </a:lnTo>
                  <a:lnTo>
                    <a:pt x="153162" y="49529"/>
                  </a:lnTo>
                  <a:lnTo>
                    <a:pt x="146303" y="48259"/>
                  </a:lnTo>
                  <a:close/>
                </a:path>
                <a:path w="537845" h="163830">
                  <a:moveTo>
                    <a:pt x="181355" y="115569"/>
                  </a:moveTo>
                  <a:lnTo>
                    <a:pt x="177673" y="115569"/>
                  </a:lnTo>
                  <a:lnTo>
                    <a:pt x="168021" y="152400"/>
                  </a:lnTo>
                  <a:lnTo>
                    <a:pt x="171703" y="152400"/>
                  </a:lnTo>
                  <a:lnTo>
                    <a:pt x="174751" y="149859"/>
                  </a:lnTo>
                  <a:lnTo>
                    <a:pt x="212437" y="149859"/>
                  </a:lnTo>
                  <a:lnTo>
                    <a:pt x="222087" y="146050"/>
                  </a:lnTo>
                  <a:lnTo>
                    <a:pt x="197358" y="146050"/>
                  </a:lnTo>
                  <a:lnTo>
                    <a:pt x="191515" y="143509"/>
                  </a:lnTo>
                  <a:lnTo>
                    <a:pt x="182625" y="133350"/>
                  </a:lnTo>
                  <a:lnTo>
                    <a:pt x="180594" y="125729"/>
                  </a:lnTo>
                  <a:lnTo>
                    <a:pt x="181355" y="115569"/>
                  </a:lnTo>
                  <a:close/>
                </a:path>
                <a:path w="537845" h="163830">
                  <a:moveTo>
                    <a:pt x="212437" y="149859"/>
                  </a:moveTo>
                  <a:lnTo>
                    <a:pt x="182245" y="149859"/>
                  </a:lnTo>
                  <a:lnTo>
                    <a:pt x="189611" y="152400"/>
                  </a:lnTo>
                  <a:lnTo>
                    <a:pt x="202691" y="152400"/>
                  </a:lnTo>
                  <a:lnTo>
                    <a:pt x="209220" y="151129"/>
                  </a:lnTo>
                  <a:lnTo>
                    <a:pt x="212437" y="149859"/>
                  </a:lnTo>
                  <a:close/>
                </a:path>
                <a:path w="537845" h="163830">
                  <a:moveTo>
                    <a:pt x="230632" y="40639"/>
                  </a:moveTo>
                  <a:lnTo>
                    <a:pt x="226567" y="41909"/>
                  </a:lnTo>
                  <a:lnTo>
                    <a:pt x="219898" y="41909"/>
                  </a:lnTo>
                  <a:lnTo>
                    <a:pt x="213598" y="44450"/>
                  </a:lnTo>
                  <a:lnTo>
                    <a:pt x="187833" y="73659"/>
                  </a:lnTo>
                  <a:lnTo>
                    <a:pt x="186182" y="81279"/>
                  </a:lnTo>
                  <a:lnTo>
                    <a:pt x="186436" y="86359"/>
                  </a:lnTo>
                  <a:lnTo>
                    <a:pt x="188722" y="90169"/>
                  </a:lnTo>
                  <a:lnTo>
                    <a:pt x="190880" y="93979"/>
                  </a:lnTo>
                  <a:lnTo>
                    <a:pt x="196723" y="99059"/>
                  </a:lnTo>
                  <a:lnTo>
                    <a:pt x="205994" y="102869"/>
                  </a:lnTo>
                  <a:lnTo>
                    <a:pt x="215391" y="107950"/>
                  </a:lnTo>
                  <a:lnTo>
                    <a:pt x="221361" y="111759"/>
                  </a:lnTo>
                  <a:lnTo>
                    <a:pt x="226695" y="118109"/>
                  </a:lnTo>
                  <a:lnTo>
                    <a:pt x="227457" y="123189"/>
                  </a:lnTo>
                  <a:lnTo>
                    <a:pt x="224916" y="132079"/>
                  </a:lnTo>
                  <a:lnTo>
                    <a:pt x="222376" y="135889"/>
                  </a:lnTo>
                  <a:lnTo>
                    <a:pt x="214375" y="143509"/>
                  </a:lnTo>
                  <a:lnTo>
                    <a:pt x="209803" y="144779"/>
                  </a:lnTo>
                  <a:lnTo>
                    <a:pt x="204724" y="144779"/>
                  </a:lnTo>
                  <a:lnTo>
                    <a:pt x="197358" y="146050"/>
                  </a:lnTo>
                  <a:lnTo>
                    <a:pt x="222087" y="146050"/>
                  </a:lnTo>
                  <a:lnTo>
                    <a:pt x="228473" y="140969"/>
                  </a:lnTo>
                  <a:lnTo>
                    <a:pt x="245713" y="109219"/>
                  </a:lnTo>
                  <a:lnTo>
                    <a:pt x="243522" y="101600"/>
                  </a:lnTo>
                  <a:lnTo>
                    <a:pt x="238283" y="95250"/>
                  </a:lnTo>
                  <a:lnTo>
                    <a:pt x="229997" y="88900"/>
                  </a:lnTo>
                  <a:lnTo>
                    <a:pt x="209676" y="80009"/>
                  </a:lnTo>
                  <a:lnTo>
                    <a:pt x="205866" y="76200"/>
                  </a:lnTo>
                  <a:lnTo>
                    <a:pt x="204342" y="73659"/>
                  </a:lnTo>
                  <a:lnTo>
                    <a:pt x="202691" y="71119"/>
                  </a:lnTo>
                  <a:lnTo>
                    <a:pt x="202437" y="67309"/>
                  </a:lnTo>
                  <a:lnTo>
                    <a:pt x="204470" y="59689"/>
                  </a:lnTo>
                  <a:lnTo>
                    <a:pt x="206883" y="55879"/>
                  </a:lnTo>
                  <a:lnTo>
                    <a:pt x="214629" y="50800"/>
                  </a:lnTo>
                  <a:lnTo>
                    <a:pt x="219201" y="48259"/>
                  </a:lnTo>
                  <a:lnTo>
                    <a:pt x="255269" y="48259"/>
                  </a:lnTo>
                  <a:lnTo>
                    <a:pt x="256249" y="44450"/>
                  </a:lnTo>
                  <a:lnTo>
                    <a:pt x="246379" y="44450"/>
                  </a:lnTo>
                  <a:lnTo>
                    <a:pt x="243966" y="43179"/>
                  </a:lnTo>
                  <a:lnTo>
                    <a:pt x="240537" y="43179"/>
                  </a:lnTo>
                  <a:lnTo>
                    <a:pt x="235203" y="41909"/>
                  </a:lnTo>
                  <a:lnTo>
                    <a:pt x="230632" y="40639"/>
                  </a:lnTo>
                  <a:close/>
                </a:path>
                <a:path w="537845" h="163830">
                  <a:moveTo>
                    <a:pt x="269494" y="109219"/>
                  </a:moveTo>
                  <a:lnTo>
                    <a:pt x="265811" y="109219"/>
                  </a:lnTo>
                  <a:lnTo>
                    <a:pt x="256159" y="146050"/>
                  </a:lnTo>
                  <a:lnTo>
                    <a:pt x="259841" y="146050"/>
                  </a:lnTo>
                  <a:lnTo>
                    <a:pt x="261365" y="143509"/>
                  </a:lnTo>
                  <a:lnTo>
                    <a:pt x="262889" y="143509"/>
                  </a:lnTo>
                  <a:lnTo>
                    <a:pt x="266191" y="142239"/>
                  </a:lnTo>
                  <a:lnTo>
                    <a:pt x="303768" y="142239"/>
                  </a:lnTo>
                  <a:lnTo>
                    <a:pt x="310189" y="138429"/>
                  </a:lnTo>
                  <a:lnTo>
                    <a:pt x="285496" y="138429"/>
                  </a:lnTo>
                  <a:lnTo>
                    <a:pt x="279653" y="137159"/>
                  </a:lnTo>
                  <a:lnTo>
                    <a:pt x="275209" y="132079"/>
                  </a:lnTo>
                  <a:lnTo>
                    <a:pt x="270637" y="127000"/>
                  </a:lnTo>
                  <a:lnTo>
                    <a:pt x="268732" y="119379"/>
                  </a:lnTo>
                  <a:lnTo>
                    <a:pt x="269494" y="109219"/>
                  </a:lnTo>
                  <a:close/>
                </a:path>
                <a:path w="537845" h="163830">
                  <a:moveTo>
                    <a:pt x="303768" y="142239"/>
                  </a:moveTo>
                  <a:lnTo>
                    <a:pt x="266191" y="142239"/>
                  </a:lnTo>
                  <a:lnTo>
                    <a:pt x="268097" y="143509"/>
                  </a:lnTo>
                  <a:lnTo>
                    <a:pt x="270383" y="143509"/>
                  </a:lnTo>
                  <a:lnTo>
                    <a:pt x="277749" y="144779"/>
                  </a:lnTo>
                  <a:lnTo>
                    <a:pt x="284607" y="146050"/>
                  </a:lnTo>
                  <a:lnTo>
                    <a:pt x="290829" y="144779"/>
                  </a:lnTo>
                  <a:lnTo>
                    <a:pt x="297305" y="144779"/>
                  </a:lnTo>
                  <a:lnTo>
                    <a:pt x="303768" y="142239"/>
                  </a:lnTo>
                  <a:close/>
                </a:path>
                <a:path w="537845" h="163830">
                  <a:moveTo>
                    <a:pt x="156717" y="113029"/>
                  </a:moveTo>
                  <a:lnTo>
                    <a:pt x="127126" y="139700"/>
                  </a:lnTo>
                  <a:lnTo>
                    <a:pt x="143176" y="139700"/>
                  </a:lnTo>
                  <a:lnTo>
                    <a:pt x="145422" y="137159"/>
                  </a:lnTo>
                  <a:lnTo>
                    <a:pt x="151161" y="129539"/>
                  </a:lnTo>
                  <a:lnTo>
                    <a:pt x="155900" y="123189"/>
                  </a:lnTo>
                  <a:lnTo>
                    <a:pt x="159638" y="114300"/>
                  </a:lnTo>
                  <a:lnTo>
                    <a:pt x="156717" y="113029"/>
                  </a:lnTo>
                  <a:close/>
                </a:path>
                <a:path w="537845" h="163830">
                  <a:moveTo>
                    <a:pt x="318770" y="34289"/>
                  </a:moveTo>
                  <a:lnTo>
                    <a:pt x="314705" y="34289"/>
                  </a:lnTo>
                  <a:lnTo>
                    <a:pt x="308036" y="35559"/>
                  </a:lnTo>
                  <a:lnTo>
                    <a:pt x="278139" y="60959"/>
                  </a:lnTo>
                  <a:lnTo>
                    <a:pt x="274320" y="73659"/>
                  </a:lnTo>
                  <a:lnTo>
                    <a:pt x="274574" y="78739"/>
                  </a:lnTo>
                  <a:lnTo>
                    <a:pt x="276860" y="83819"/>
                  </a:lnTo>
                  <a:lnTo>
                    <a:pt x="279019" y="87629"/>
                  </a:lnTo>
                  <a:lnTo>
                    <a:pt x="284734" y="91439"/>
                  </a:lnTo>
                  <a:lnTo>
                    <a:pt x="303529" y="101600"/>
                  </a:lnTo>
                  <a:lnTo>
                    <a:pt x="309499" y="105409"/>
                  </a:lnTo>
                  <a:lnTo>
                    <a:pt x="314833" y="111759"/>
                  </a:lnTo>
                  <a:lnTo>
                    <a:pt x="315595" y="115569"/>
                  </a:lnTo>
                  <a:lnTo>
                    <a:pt x="313054" y="125729"/>
                  </a:lnTo>
                  <a:lnTo>
                    <a:pt x="310514" y="129539"/>
                  </a:lnTo>
                  <a:lnTo>
                    <a:pt x="306450" y="133350"/>
                  </a:lnTo>
                  <a:lnTo>
                    <a:pt x="302513" y="135889"/>
                  </a:lnTo>
                  <a:lnTo>
                    <a:pt x="297941" y="138429"/>
                  </a:lnTo>
                  <a:lnTo>
                    <a:pt x="310189" y="138429"/>
                  </a:lnTo>
                  <a:lnTo>
                    <a:pt x="333851" y="101600"/>
                  </a:lnTo>
                  <a:lnTo>
                    <a:pt x="331660" y="93979"/>
                  </a:lnTo>
                  <a:lnTo>
                    <a:pt x="326421" y="87629"/>
                  </a:lnTo>
                  <a:lnTo>
                    <a:pt x="318135" y="82550"/>
                  </a:lnTo>
                  <a:lnTo>
                    <a:pt x="297814" y="73659"/>
                  </a:lnTo>
                  <a:lnTo>
                    <a:pt x="294004" y="69850"/>
                  </a:lnTo>
                  <a:lnTo>
                    <a:pt x="292480" y="67309"/>
                  </a:lnTo>
                  <a:lnTo>
                    <a:pt x="290829" y="64769"/>
                  </a:lnTo>
                  <a:lnTo>
                    <a:pt x="290575" y="60959"/>
                  </a:lnTo>
                  <a:lnTo>
                    <a:pt x="292608" y="53339"/>
                  </a:lnTo>
                  <a:lnTo>
                    <a:pt x="295021" y="49529"/>
                  </a:lnTo>
                  <a:lnTo>
                    <a:pt x="298830" y="46989"/>
                  </a:lnTo>
                  <a:lnTo>
                    <a:pt x="302767" y="43179"/>
                  </a:lnTo>
                  <a:lnTo>
                    <a:pt x="307339" y="41909"/>
                  </a:lnTo>
                  <a:lnTo>
                    <a:pt x="312547" y="41909"/>
                  </a:lnTo>
                  <a:lnTo>
                    <a:pt x="319404" y="40639"/>
                  </a:lnTo>
                  <a:lnTo>
                    <a:pt x="343408" y="40639"/>
                  </a:lnTo>
                  <a:lnTo>
                    <a:pt x="344387" y="36829"/>
                  </a:lnTo>
                  <a:lnTo>
                    <a:pt x="332104" y="36829"/>
                  </a:lnTo>
                  <a:lnTo>
                    <a:pt x="328675" y="35559"/>
                  </a:lnTo>
                  <a:lnTo>
                    <a:pt x="323341" y="35559"/>
                  </a:lnTo>
                  <a:lnTo>
                    <a:pt x="318770" y="34289"/>
                  </a:lnTo>
                  <a:close/>
                </a:path>
                <a:path w="537845" h="163830">
                  <a:moveTo>
                    <a:pt x="161925" y="55879"/>
                  </a:moveTo>
                  <a:lnTo>
                    <a:pt x="133985" y="55879"/>
                  </a:lnTo>
                  <a:lnTo>
                    <a:pt x="137540" y="57150"/>
                  </a:lnTo>
                  <a:lnTo>
                    <a:pt x="143637" y="60959"/>
                  </a:lnTo>
                  <a:lnTo>
                    <a:pt x="145541" y="64769"/>
                  </a:lnTo>
                  <a:lnTo>
                    <a:pt x="146303" y="68579"/>
                  </a:lnTo>
                  <a:lnTo>
                    <a:pt x="146685" y="71119"/>
                  </a:lnTo>
                  <a:lnTo>
                    <a:pt x="146303" y="76200"/>
                  </a:lnTo>
                  <a:lnTo>
                    <a:pt x="144907" y="82550"/>
                  </a:lnTo>
                  <a:lnTo>
                    <a:pt x="97789" y="86359"/>
                  </a:lnTo>
                  <a:lnTo>
                    <a:pt x="166735" y="86359"/>
                  </a:lnTo>
                  <a:lnTo>
                    <a:pt x="168163" y="78739"/>
                  </a:lnTo>
                  <a:lnTo>
                    <a:pt x="168211" y="71119"/>
                  </a:lnTo>
                  <a:lnTo>
                    <a:pt x="166639" y="63500"/>
                  </a:lnTo>
                  <a:lnTo>
                    <a:pt x="163449" y="57150"/>
                  </a:lnTo>
                  <a:lnTo>
                    <a:pt x="161925" y="55879"/>
                  </a:lnTo>
                  <a:close/>
                </a:path>
                <a:path w="537845" h="163830">
                  <a:moveTo>
                    <a:pt x="255269" y="48259"/>
                  </a:moveTo>
                  <a:lnTo>
                    <a:pt x="231266" y="48259"/>
                  </a:lnTo>
                  <a:lnTo>
                    <a:pt x="236347" y="49529"/>
                  </a:lnTo>
                  <a:lnTo>
                    <a:pt x="239775" y="53339"/>
                  </a:lnTo>
                  <a:lnTo>
                    <a:pt x="243077" y="57150"/>
                  </a:lnTo>
                  <a:lnTo>
                    <a:pt x="244728" y="63500"/>
                  </a:lnTo>
                  <a:lnTo>
                    <a:pt x="244728" y="74929"/>
                  </a:lnTo>
                  <a:lnTo>
                    <a:pt x="248412" y="74929"/>
                  </a:lnTo>
                  <a:lnTo>
                    <a:pt x="255269" y="48259"/>
                  </a:lnTo>
                  <a:close/>
                </a:path>
                <a:path w="537845" h="163830">
                  <a:moveTo>
                    <a:pt x="343408" y="40639"/>
                  </a:moveTo>
                  <a:lnTo>
                    <a:pt x="319404" y="40639"/>
                  </a:lnTo>
                  <a:lnTo>
                    <a:pt x="324485" y="41909"/>
                  </a:lnTo>
                  <a:lnTo>
                    <a:pt x="327913" y="45719"/>
                  </a:lnTo>
                  <a:lnTo>
                    <a:pt x="331215" y="49529"/>
                  </a:lnTo>
                  <a:lnTo>
                    <a:pt x="332866" y="57150"/>
                  </a:lnTo>
                  <a:lnTo>
                    <a:pt x="332866" y="68579"/>
                  </a:lnTo>
                  <a:lnTo>
                    <a:pt x="336550" y="67309"/>
                  </a:lnTo>
                  <a:lnTo>
                    <a:pt x="343408" y="40639"/>
                  </a:lnTo>
                  <a:close/>
                </a:path>
                <a:path w="537845" h="163830">
                  <a:moveTo>
                    <a:pt x="257555" y="39369"/>
                  </a:moveTo>
                  <a:lnTo>
                    <a:pt x="253873" y="39369"/>
                  </a:lnTo>
                  <a:lnTo>
                    <a:pt x="252475" y="41909"/>
                  </a:lnTo>
                  <a:lnTo>
                    <a:pt x="251460" y="41909"/>
                  </a:lnTo>
                  <a:lnTo>
                    <a:pt x="250571" y="43179"/>
                  </a:lnTo>
                  <a:lnTo>
                    <a:pt x="249809" y="43179"/>
                  </a:lnTo>
                  <a:lnTo>
                    <a:pt x="248792" y="44450"/>
                  </a:lnTo>
                  <a:lnTo>
                    <a:pt x="256249" y="44450"/>
                  </a:lnTo>
                  <a:lnTo>
                    <a:pt x="257555" y="39369"/>
                  </a:lnTo>
                  <a:close/>
                </a:path>
                <a:path w="537845" h="163830">
                  <a:moveTo>
                    <a:pt x="345694" y="31750"/>
                  </a:moveTo>
                  <a:lnTo>
                    <a:pt x="342011" y="33019"/>
                  </a:lnTo>
                  <a:lnTo>
                    <a:pt x="340613" y="34289"/>
                  </a:lnTo>
                  <a:lnTo>
                    <a:pt x="339598" y="35559"/>
                  </a:lnTo>
                  <a:lnTo>
                    <a:pt x="338709" y="36829"/>
                  </a:lnTo>
                  <a:lnTo>
                    <a:pt x="344387" y="36829"/>
                  </a:lnTo>
                  <a:lnTo>
                    <a:pt x="345694" y="31750"/>
                  </a:lnTo>
                  <a:close/>
                </a:path>
                <a:path w="537845" h="163830">
                  <a:moveTo>
                    <a:pt x="75057" y="0"/>
                  </a:moveTo>
                  <a:lnTo>
                    <a:pt x="70103" y="0"/>
                  </a:lnTo>
                  <a:lnTo>
                    <a:pt x="36449" y="15239"/>
                  </a:lnTo>
                  <a:lnTo>
                    <a:pt x="37337" y="19050"/>
                  </a:lnTo>
                  <a:lnTo>
                    <a:pt x="40512" y="17779"/>
                  </a:lnTo>
                  <a:lnTo>
                    <a:pt x="43179" y="16509"/>
                  </a:lnTo>
                  <a:lnTo>
                    <a:pt x="70815" y="16509"/>
                  </a:lnTo>
                  <a:lnTo>
                    <a:pt x="75057" y="0"/>
                  </a:lnTo>
                  <a:close/>
                </a:path>
                <a:path w="537845" h="163830">
                  <a:moveTo>
                    <a:pt x="416305" y="26161"/>
                  </a:moveTo>
                  <a:lnTo>
                    <a:pt x="378840" y="43687"/>
                  </a:lnTo>
                  <a:lnTo>
                    <a:pt x="354711" y="86613"/>
                  </a:lnTo>
                  <a:lnTo>
                    <a:pt x="352286" y="108965"/>
                  </a:lnTo>
                  <a:lnTo>
                    <a:pt x="353943" y="117546"/>
                  </a:lnTo>
                  <a:lnTo>
                    <a:pt x="385317" y="137286"/>
                  </a:lnTo>
                  <a:lnTo>
                    <a:pt x="393632" y="135909"/>
                  </a:lnTo>
                  <a:lnTo>
                    <a:pt x="401637" y="132937"/>
                  </a:lnTo>
                  <a:lnTo>
                    <a:pt x="409356" y="128393"/>
                  </a:lnTo>
                  <a:lnTo>
                    <a:pt x="416813" y="122300"/>
                  </a:lnTo>
                  <a:lnTo>
                    <a:pt x="420859" y="118109"/>
                  </a:lnTo>
                  <a:lnTo>
                    <a:pt x="398525" y="118109"/>
                  </a:lnTo>
                  <a:lnTo>
                    <a:pt x="391473" y="117826"/>
                  </a:lnTo>
                  <a:lnTo>
                    <a:pt x="371490" y="91725"/>
                  </a:lnTo>
                  <a:lnTo>
                    <a:pt x="371953" y="82125"/>
                  </a:lnTo>
                  <a:lnTo>
                    <a:pt x="374141" y="71119"/>
                  </a:lnTo>
                  <a:lnTo>
                    <a:pt x="444626" y="65785"/>
                  </a:lnTo>
                  <a:lnTo>
                    <a:pt x="444857" y="64515"/>
                  </a:lnTo>
                  <a:lnTo>
                    <a:pt x="375792" y="64515"/>
                  </a:lnTo>
                  <a:lnTo>
                    <a:pt x="378967" y="55752"/>
                  </a:lnTo>
                  <a:lnTo>
                    <a:pt x="408050" y="34797"/>
                  </a:lnTo>
                  <a:lnTo>
                    <a:pt x="411988" y="34416"/>
                  </a:lnTo>
                  <a:lnTo>
                    <a:pt x="440423" y="34416"/>
                  </a:lnTo>
                  <a:lnTo>
                    <a:pt x="436933" y="30966"/>
                  </a:lnTo>
                  <a:lnTo>
                    <a:pt x="431180" y="27860"/>
                  </a:lnTo>
                  <a:lnTo>
                    <a:pt x="424308" y="26255"/>
                  </a:lnTo>
                  <a:lnTo>
                    <a:pt x="416305" y="26161"/>
                  </a:lnTo>
                  <a:close/>
                </a:path>
                <a:path w="537845" h="163830">
                  <a:moveTo>
                    <a:pt x="495167" y="36956"/>
                  </a:moveTo>
                  <a:lnTo>
                    <a:pt x="470915" y="36956"/>
                  </a:lnTo>
                  <a:lnTo>
                    <a:pt x="472439" y="37337"/>
                  </a:lnTo>
                  <a:lnTo>
                    <a:pt x="473455" y="38353"/>
                  </a:lnTo>
                  <a:lnTo>
                    <a:pt x="474472" y="39242"/>
                  </a:lnTo>
                  <a:lnTo>
                    <a:pt x="474901" y="40639"/>
                  </a:lnTo>
                  <a:lnTo>
                    <a:pt x="474972" y="41020"/>
                  </a:lnTo>
                  <a:lnTo>
                    <a:pt x="474725" y="45465"/>
                  </a:lnTo>
                  <a:lnTo>
                    <a:pt x="473011" y="52958"/>
                  </a:lnTo>
                  <a:lnTo>
                    <a:pt x="470026" y="64896"/>
                  </a:lnTo>
                  <a:lnTo>
                    <a:pt x="459613" y="105409"/>
                  </a:lnTo>
                  <a:lnTo>
                    <a:pt x="458088" y="111505"/>
                  </a:lnTo>
                  <a:lnTo>
                    <a:pt x="438530" y="126110"/>
                  </a:lnTo>
                  <a:lnTo>
                    <a:pt x="437514" y="130174"/>
                  </a:lnTo>
                  <a:lnTo>
                    <a:pt x="489712" y="126237"/>
                  </a:lnTo>
                  <a:lnTo>
                    <a:pt x="490635" y="122427"/>
                  </a:lnTo>
                  <a:lnTo>
                    <a:pt x="486155" y="122427"/>
                  </a:lnTo>
                  <a:lnTo>
                    <a:pt x="482853" y="122046"/>
                  </a:lnTo>
                  <a:lnTo>
                    <a:pt x="476250" y="113283"/>
                  </a:lnTo>
                  <a:lnTo>
                    <a:pt x="476758" y="108965"/>
                  </a:lnTo>
                  <a:lnTo>
                    <a:pt x="478208" y="102917"/>
                  </a:lnTo>
                  <a:lnTo>
                    <a:pt x="491109" y="52958"/>
                  </a:lnTo>
                  <a:lnTo>
                    <a:pt x="496442" y="45592"/>
                  </a:lnTo>
                  <a:lnTo>
                    <a:pt x="498350" y="43433"/>
                  </a:lnTo>
                  <a:lnTo>
                    <a:pt x="493522" y="43433"/>
                  </a:lnTo>
                  <a:lnTo>
                    <a:pt x="495167" y="36956"/>
                  </a:lnTo>
                  <a:close/>
                </a:path>
                <a:path w="537845" h="163830">
                  <a:moveTo>
                    <a:pt x="490727" y="122046"/>
                  </a:moveTo>
                  <a:lnTo>
                    <a:pt x="486155" y="122427"/>
                  </a:lnTo>
                  <a:lnTo>
                    <a:pt x="490635" y="122427"/>
                  </a:lnTo>
                  <a:lnTo>
                    <a:pt x="490727" y="122046"/>
                  </a:lnTo>
                  <a:close/>
                </a:path>
                <a:path w="537845" h="163830">
                  <a:moveTo>
                    <a:pt x="434848" y="90804"/>
                  </a:moveTo>
                  <a:lnTo>
                    <a:pt x="405257" y="117601"/>
                  </a:lnTo>
                  <a:lnTo>
                    <a:pt x="398525" y="118109"/>
                  </a:lnTo>
                  <a:lnTo>
                    <a:pt x="420859" y="118109"/>
                  </a:lnTo>
                  <a:lnTo>
                    <a:pt x="423550" y="115321"/>
                  </a:lnTo>
                  <a:lnTo>
                    <a:pt x="429275" y="108092"/>
                  </a:lnTo>
                  <a:lnTo>
                    <a:pt x="433976" y="100601"/>
                  </a:lnTo>
                  <a:lnTo>
                    <a:pt x="437641" y="92836"/>
                  </a:lnTo>
                  <a:lnTo>
                    <a:pt x="434848" y="90804"/>
                  </a:lnTo>
                  <a:close/>
                </a:path>
                <a:path w="537845" h="163830">
                  <a:moveTo>
                    <a:pt x="440423" y="34416"/>
                  </a:moveTo>
                  <a:lnTo>
                    <a:pt x="411988" y="34416"/>
                  </a:lnTo>
                  <a:lnTo>
                    <a:pt x="415544" y="35305"/>
                  </a:lnTo>
                  <a:lnTo>
                    <a:pt x="421639" y="39623"/>
                  </a:lnTo>
                  <a:lnTo>
                    <a:pt x="423545" y="42798"/>
                  </a:lnTo>
                  <a:lnTo>
                    <a:pt x="424814" y="49529"/>
                  </a:lnTo>
                  <a:lnTo>
                    <a:pt x="424434" y="54228"/>
                  </a:lnTo>
                  <a:lnTo>
                    <a:pt x="423037" y="60959"/>
                  </a:lnTo>
                  <a:lnTo>
                    <a:pt x="375792" y="64515"/>
                  </a:lnTo>
                  <a:lnTo>
                    <a:pt x="444857" y="64515"/>
                  </a:lnTo>
                  <a:lnTo>
                    <a:pt x="446293" y="56616"/>
                  </a:lnTo>
                  <a:lnTo>
                    <a:pt x="446341" y="48529"/>
                  </a:lnTo>
                  <a:lnTo>
                    <a:pt x="444769" y="41515"/>
                  </a:lnTo>
                  <a:lnTo>
                    <a:pt x="441578" y="35559"/>
                  </a:lnTo>
                  <a:lnTo>
                    <a:pt x="440423" y="34416"/>
                  </a:lnTo>
                  <a:close/>
                </a:path>
                <a:path w="537845" h="163830">
                  <a:moveTo>
                    <a:pt x="529844" y="17525"/>
                  </a:moveTo>
                  <a:lnTo>
                    <a:pt x="493522" y="43433"/>
                  </a:lnTo>
                  <a:lnTo>
                    <a:pt x="498350" y="43433"/>
                  </a:lnTo>
                  <a:lnTo>
                    <a:pt x="501269" y="40131"/>
                  </a:lnTo>
                  <a:lnTo>
                    <a:pt x="505333" y="36829"/>
                  </a:lnTo>
                  <a:lnTo>
                    <a:pt x="507238" y="35178"/>
                  </a:lnTo>
                  <a:lnTo>
                    <a:pt x="508888" y="34289"/>
                  </a:lnTo>
                  <a:lnTo>
                    <a:pt x="511810" y="34035"/>
                  </a:lnTo>
                  <a:lnTo>
                    <a:pt x="534917" y="34035"/>
                  </a:lnTo>
                  <a:lnTo>
                    <a:pt x="535939" y="32384"/>
                  </a:lnTo>
                  <a:lnTo>
                    <a:pt x="537590" y="26161"/>
                  </a:lnTo>
                  <a:lnTo>
                    <a:pt x="536955" y="23240"/>
                  </a:lnTo>
                  <a:lnTo>
                    <a:pt x="534924" y="20954"/>
                  </a:lnTo>
                  <a:lnTo>
                    <a:pt x="532891" y="18541"/>
                  </a:lnTo>
                  <a:lnTo>
                    <a:pt x="529844" y="17525"/>
                  </a:lnTo>
                  <a:close/>
                </a:path>
                <a:path w="537845" h="163830">
                  <a:moveTo>
                    <a:pt x="534917" y="34035"/>
                  </a:moveTo>
                  <a:lnTo>
                    <a:pt x="511810" y="34035"/>
                  </a:lnTo>
                  <a:lnTo>
                    <a:pt x="513841" y="35178"/>
                  </a:lnTo>
                  <a:lnTo>
                    <a:pt x="516382" y="37591"/>
                  </a:lnTo>
                  <a:lnTo>
                    <a:pt x="519049" y="39877"/>
                  </a:lnTo>
                  <a:lnTo>
                    <a:pt x="521588" y="41020"/>
                  </a:lnTo>
                  <a:lnTo>
                    <a:pt x="524128" y="40766"/>
                  </a:lnTo>
                  <a:lnTo>
                    <a:pt x="526796" y="40639"/>
                  </a:lnTo>
                  <a:lnTo>
                    <a:pt x="529463" y="39369"/>
                  </a:lnTo>
                  <a:lnTo>
                    <a:pt x="534288" y="35051"/>
                  </a:lnTo>
                  <a:lnTo>
                    <a:pt x="534917" y="34035"/>
                  </a:lnTo>
                  <a:close/>
                </a:path>
                <a:path w="537845" h="163830">
                  <a:moveTo>
                    <a:pt x="499490" y="19938"/>
                  </a:moveTo>
                  <a:lnTo>
                    <a:pt x="494919" y="20192"/>
                  </a:lnTo>
                  <a:lnTo>
                    <a:pt x="460755" y="35432"/>
                  </a:lnTo>
                  <a:lnTo>
                    <a:pt x="460755" y="39369"/>
                  </a:lnTo>
                  <a:lnTo>
                    <a:pt x="464058" y="38099"/>
                  </a:lnTo>
                  <a:lnTo>
                    <a:pt x="466725" y="37337"/>
                  </a:lnTo>
                  <a:lnTo>
                    <a:pt x="469011" y="37083"/>
                  </a:lnTo>
                  <a:lnTo>
                    <a:pt x="470915" y="36956"/>
                  </a:lnTo>
                  <a:lnTo>
                    <a:pt x="495167" y="36956"/>
                  </a:lnTo>
                  <a:lnTo>
                    <a:pt x="499490" y="1993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54523" y="1025601"/>
              <a:ext cx="3255264" cy="42067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997703" y="1127994"/>
              <a:ext cx="3004185" cy="171450"/>
            </a:xfrm>
            <a:custGeom>
              <a:avLst/>
              <a:gdLst/>
              <a:ahLst/>
              <a:cxnLst/>
              <a:rect l="l" t="t" r="r" b="b"/>
              <a:pathLst>
                <a:path w="3004184" h="171450">
                  <a:moveTo>
                    <a:pt x="2895588" y="105133"/>
                  </a:moveTo>
                  <a:lnTo>
                    <a:pt x="2841625" y="135655"/>
                  </a:lnTo>
                  <a:lnTo>
                    <a:pt x="2835921" y="140561"/>
                  </a:lnTo>
                  <a:lnTo>
                    <a:pt x="2832671" y="147085"/>
                  </a:lnTo>
                  <a:lnTo>
                    <a:pt x="2832088" y="154372"/>
                  </a:lnTo>
                  <a:lnTo>
                    <a:pt x="2834386" y="161563"/>
                  </a:lnTo>
                  <a:lnTo>
                    <a:pt x="2839364" y="167266"/>
                  </a:lnTo>
                  <a:lnTo>
                    <a:pt x="2845927" y="170517"/>
                  </a:lnTo>
                  <a:lnTo>
                    <a:pt x="2853227" y="171100"/>
                  </a:lnTo>
                  <a:lnTo>
                    <a:pt x="2860421" y="168802"/>
                  </a:lnTo>
                  <a:lnTo>
                    <a:pt x="2971192" y="106064"/>
                  </a:lnTo>
                  <a:lnTo>
                    <a:pt x="2965957" y="106064"/>
                  </a:lnTo>
                  <a:lnTo>
                    <a:pt x="2895588" y="105133"/>
                  </a:lnTo>
                  <a:close/>
                </a:path>
                <a:path w="3004184" h="171450">
                  <a:moveTo>
                    <a:pt x="2928430" y="86558"/>
                  </a:moveTo>
                  <a:lnTo>
                    <a:pt x="2895588" y="105133"/>
                  </a:lnTo>
                  <a:lnTo>
                    <a:pt x="2965957" y="106064"/>
                  </a:lnTo>
                  <a:lnTo>
                    <a:pt x="2965993" y="103397"/>
                  </a:lnTo>
                  <a:lnTo>
                    <a:pt x="2956432" y="103397"/>
                  </a:lnTo>
                  <a:lnTo>
                    <a:pt x="2928430" y="86558"/>
                  </a:lnTo>
                  <a:close/>
                </a:path>
                <a:path w="3004184" h="171450">
                  <a:moveTo>
                    <a:pt x="2855456" y="0"/>
                  </a:moveTo>
                  <a:lnTo>
                    <a:pt x="2848165" y="369"/>
                  </a:lnTo>
                  <a:lnTo>
                    <a:pt x="2841541" y="3452"/>
                  </a:lnTo>
                  <a:lnTo>
                    <a:pt x="2836418" y="9036"/>
                  </a:lnTo>
                  <a:lnTo>
                    <a:pt x="2833931" y="16160"/>
                  </a:lnTo>
                  <a:lnTo>
                    <a:pt x="2834338" y="23451"/>
                  </a:lnTo>
                  <a:lnTo>
                    <a:pt x="2837435" y="30075"/>
                  </a:lnTo>
                  <a:lnTo>
                    <a:pt x="2843022" y="35198"/>
                  </a:lnTo>
                  <a:lnTo>
                    <a:pt x="2895958" y="67031"/>
                  </a:lnTo>
                  <a:lnTo>
                    <a:pt x="2966466" y="67964"/>
                  </a:lnTo>
                  <a:lnTo>
                    <a:pt x="2965957" y="106064"/>
                  </a:lnTo>
                  <a:lnTo>
                    <a:pt x="2971192" y="106064"/>
                  </a:lnTo>
                  <a:lnTo>
                    <a:pt x="3003930" y="87522"/>
                  </a:lnTo>
                  <a:lnTo>
                    <a:pt x="2862579" y="2559"/>
                  </a:lnTo>
                  <a:lnTo>
                    <a:pt x="2855456" y="0"/>
                  </a:lnTo>
                  <a:close/>
                </a:path>
                <a:path w="3004184" h="171450">
                  <a:moveTo>
                    <a:pt x="508" y="28721"/>
                  </a:moveTo>
                  <a:lnTo>
                    <a:pt x="0" y="66821"/>
                  </a:lnTo>
                  <a:lnTo>
                    <a:pt x="2895588" y="105133"/>
                  </a:lnTo>
                  <a:lnTo>
                    <a:pt x="2928430" y="86558"/>
                  </a:lnTo>
                  <a:lnTo>
                    <a:pt x="2895958" y="67031"/>
                  </a:lnTo>
                  <a:lnTo>
                    <a:pt x="508" y="28721"/>
                  </a:lnTo>
                  <a:close/>
                </a:path>
                <a:path w="3004184" h="171450">
                  <a:moveTo>
                    <a:pt x="2956814" y="70504"/>
                  </a:moveTo>
                  <a:lnTo>
                    <a:pt x="2928430" y="86558"/>
                  </a:lnTo>
                  <a:lnTo>
                    <a:pt x="2956432" y="103397"/>
                  </a:lnTo>
                  <a:lnTo>
                    <a:pt x="2956814" y="70504"/>
                  </a:lnTo>
                  <a:close/>
                </a:path>
                <a:path w="3004184" h="171450">
                  <a:moveTo>
                    <a:pt x="2966432" y="70504"/>
                  </a:moveTo>
                  <a:lnTo>
                    <a:pt x="2956814" y="70504"/>
                  </a:lnTo>
                  <a:lnTo>
                    <a:pt x="2956432" y="103397"/>
                  </a:lnTo>
                  <a:lnTo>
                    <a:pt x="2965993" y="103397"/>
                  </a:lnTo>
                  <a:lnTo>
                    <a:pt x="2966432" y="70504"/>
                  </a:lnTo>
                  <a:close/>
                </a:path>
                <a:path w="3004184" h="171450">
                  <a:moveTo>
                    <a:pt x="2895958" y="67031"/>
                  </a:moveTo>
                  <a:lnTo>
                    <a:pt x="2928430" y="86558"/>
                  </a:lnTo>
                  <a:lnTo>
                    <a:pt x="2956814" y="70504"/>
                  </a:lnTo>
                  <a:lnTo>
                    <a:pt x="2966432" y="70504"/>
                  </a:lnTo>
                  <a:lnTo>
                    <a:pt x="2966466" y="67964"/>
                  </a:lnTo>
                  <a:lnTo>
                    <a:pt x="2895958" y="6703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771650" y="215645"/>
              <a:ext cx="1941830" cy="646430"/>
            </a:xfrm>
            <a:custGeom>
              <a:avLst/>
              <a:gdLst/>
              <a:ahLst/>
              <a:cxnLst/>
              <a:rect l="l" t="t" r="r" b="b"/>
              <a:pathLst>
                <a:path w="1941829" h="646430">
                  <a:moveTo>
                    <a:pt x="1941576" y="0"/>
                  </a:moveTo>
                  <a:lnTo>
                    <a:pt x="0" y="0"/>
                  </a:lnTo>
                  <a:lnTo>
                    <a:pt x="0" y="646176"/>
                  </a:lnTo>
                  <a:lnTo>
                    <a:pt x="1941576" y="646176"/>
                  </a:lnTo>
                  <a:lnTo>
                    <a:pt x="19415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1771650" y="215645"/>
            <a:ext cx="1941830" cy="646430"/>
          </a:xfrm>
          <a:prstGeom prst="rect">
            <a:avLst/>
          </a:prstGeom>
          <a:ln w="25907">
            <a:solidFill>
              <a:srgbClr val="4F81BC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29"/>
              </a:spcBef>
            </a:pPr>
            <a:r>
              <a:rPr sz="3600" b="0" i="0" spc="-5" dirty="0">
                <a:latin typeface="Times New Roman"/>
                <a:cs typeface="Times New Roman"/>
              </a:rPr>
              <a:t>Insertion</a:t>
            </a:r>
            <a:endParaRPr sz="3600" dirty="0">
              <a:latin typeface="Times New Roman"/>
              <a:cs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64179" y="0"/>
            <a:ext cx="2206681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39092" y="740578"/>
            <a:ext cx="2480310" cy="1968872"/>
          </a:xfrm>
          <a:prstGeom prst="rect">
            <a:avLst/>
          </a:prstGeom>
          <a:ln w="25907">
            <a:solidFill>
              <a:srgbClr val="4F81BC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182245" marR="174625" indent="-2540" algn="ctr">
              <a:lnSpc>
                <a:spcPct val="94800"/>
              </a:lnSpc>
              <a:spcBef>
                <a:spcPts val="305"/>
              </a:spcBef>
            </a:pPr>
            <a:r>
              <a:rPr sz="2200" i="0" dirty="0">
                <a:latin typeface="Times New Roman"/>
                <a:cs typeface="Times New Roman"/>
              </a:rPr>
              <a:t>Origin: </a:t>
            </a:r>
            <a:r>
              <a:rPr sz="2200" spc="-20" dirty="0"/>
              <a:t>Transverse </a:t>
            </a:r>
            <a:r>
              <a:rPr sz="2200" spc="-30" dirty="0"/>
              <a:t>processes, </a:t>
            </a:r>
            <a:r>
              <a:rPr sz="2200" spc="-25" dirty="0"/>
              <a:t> </a:t>
            </a:r>
            <a:r>
              <a:rPr sz="2200" spc="-15" dirty="0"/>
              <a:t>bodies,</a:t>
            </a:r>
            <a:r>
              <a:rPr sz="2200" spc="-45" dirty="0"/>
              <a:t> </a:t>
            </a:r>
            <a:r>
              <a:rPr sz="2200" spc="-25" dirty="0"/>
              <a:t>and</a:t>
            </a:r>
            <a:r>
              <a:rPr sz="2200" spc="-45" dirty="0"/>
              <a:t> </a:t>
            </a:r>
            <a:r>
              <a:rPr sz="2200" spc="10" dirty="0"/>
              <a:t>intervertebral</a:t>
            </a:r>
            <a:r>
              <a:rPr sz="2200" spc="-55" dirty="0"/>
              <a:t> </a:t>
            </a:r>
            <a:r>
              <a:rPr sz="2200" spc="-25" dirty="0"/>
              <a:t>discs </a:t>
            </a:r>
            <a:r>
              <a:rPr sz="2200" spc="-459" dirty="0"/>
              <a:t> </a:t>
            </a:r>
            <a:r>
              <a:rPr sz="2200" spc="-45" dirty="0"/>
              <a:t>of </a:t>
            </a:r>
            <a:r>
              <a:rPr sz="2200" spc="-15" dirty="0"/>
              <a:t>the </a:t>
            </a:r>
            <a:r>
              <a:rPr sz="2200" spc="-25" dirty="0"/>
              <a:t>12th </a:t>
            </a:r>
            <a:r>
              <a:rPr sz="2200" spc="-20" dirty="0"/>
              <a:t>thoracic </a:t>
            </a:r>
            <a:r>
              <a:rPr sz="2200" spc="-25" dirty="0"/>
              <a:t>and </a:t>
            </a:r>
            <a:r>
              <a:rPr sz="2200" spc="-15" dirty="0"/>
              <a:t>five </a:t>
            </a:r>
            <a:r>
              <a:rPr sz="2200" spc="-10" dirty="0"/>
              <a:t> </a:t>
            </a:r>
            <a:r>
              <a:rPr sz="2200" spc="-5" dirty="0"/>
              <a:t>lumbar</a:t>
            </a:r>
            <a:r>
              <a:rPr sz="2200" spc="-60" dirty="0"/>
              <a:t> </a:t>
            </a:r>
            <a:r>
              <a:rPr sz="2200" spc="15" dirty="0"/>
              <a:t>vertebrae</a:t>
            </a:r>
            <a:endParaRPr sz="2200" dirty="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759964" y="464819"/>
            <a:ext cx="2545080" cy="2113915"/>
            <a:chOff x="2759964" y="464819"/>
            <a:chExt cx="2545080" cy="2113915"/>
          </a:xfrm>
        </p:grpSpPr>
        <p:sp>
          <p:nvSpPr>
            <p:cNvPr id="5" name="object 5"/>
            <p:cNvSpPr/>
            <p:nvPr/>
          </p:nvSpPr>
          <p:spPr>
            <a:xfrm>
              <a:off x="4848606" y="477773"/>
              <a:ext cx="443865" cy="485140"/>
            </a:xfrm>
            <a:custGeom>
              <a:avLst/>
              <a:gdLst/>
              <a:ahLst/>
              <a:cxnLst/>
              <a:rect l="l" t="t" r="r" b="b"/>
              <a:pathLst>
                <a:path w="443864" h="485140">
                  <a:moveTo>
                    <a:pt x="221742" y="0"/>
                  </a:moveTo>
                  <a:lnTo>
                    <a:pt x="0" y="242315"/>
                  </a:lnTo>
                  <a:lnTo>
                    <a:pt x="221742" y="484631"/>
                  </a:lnTo>
                  <a:lnTo>
                    <a:pt x="221742" y="363474"/>
                  </a:lnTo>
                  <a:lnTo>
                    <a:pt x="443484" y="363474"/>
                  </a:lnTo>
                  <a:lnTo>
                    <a:pt x="443484" y="121158"/>
                  </a:lnTo>
                  <a:lnTo>
                    <a:pt x="221742" y="121158"/>
                  </a:lnTo>
                  <a:lnTo>
                    <a:pt x="22174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848606" y="477773"/>
              <a:ext cx="443865" cy="485140"/>
            </a:xfrm>
            <a:custGeom>
              <a:avLst/>
              <a:gdLst/>
              <a:ahLst/>
              <a:cxnLst/>
              <a:rect l="l" t="t" r="r" b="b"/>
              <a:pathLst>
                <a:path w="443864" h="485140">
                  <a:moveTo>
                    <a:pt x="443484" y="363474"/>
                  </a:moveTo>
                  <a:lnTo>
                    <a:pt x="221742" y="363474"/>
                  </a:lnTo>
                  <a:lnTo>
                    <a:pt x="221742" y="484631"/>
                  </a:lnTo>
                  <a:lnTo>
                    <a:pt x="0" y="242315"/>
                  </a:lnTo>
                  <a:lnTo>
                    <a:pt x="221742" y="0"/>
                  </a:lnTo>
                  <a:lnTo>
                    <a:pt x="221742" y="121158"/>
                  </a:lnTo>
                  <a:lnTo>
                    <a:pt x="443484" y="121158"/>
                  </a:lnTo>
                  <a:lnTo>
                    <a:pt x="443484" y="363474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772918" y="2268474"/>
              <a:ext cx="1152525" cy="297180"/>
            </a:xfrm>
            <a:custGeom>
              <a:avLst/>
              <a:gdLst/>
              <a:ahLst/>
              <a:cxnLst/>
              <a:rect l="l" t="t" r="r" b="b"/>
              <a:pathLst>
                <a:path w="1152525" h="297180">
                  <a:moveTo>
                    <a:pt x="1003554" y="0"/>
                  </a:moveTo>
                  <a:lnTo>
                    <a:pt x="1003554" y="74295"/>
                  </a:lnTo>
                  <a:lnTo>
                    <a:pt x="0" y="74295"/>
                  </a:lnTo>
                  <a:lnTo>
                    <a:pt x="0" y="222885"/>
                  </a:lnTo>
                  <a:lnTo>
                    <a:pt x="1003554" y="222885"/>
                  </a:lnTo>
                  <a:lnTo>
                    <a:pt x="1003554" y="297179"/>
                  </a:lnTo>
                  <a:lnTo>
                    <a:pt x="1152144" y="148589"/>
                  </a:lnTo>
                  <a:lnTo>
                    <a:pt x="10035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772918" y="2268474"/>
              <a:ext cx="1152525" cy="297180"/>
            </a:xfrm>
            <a:custGeom>
              <a:avLst/>
              <a:gdLst/>
              <a:ahLst/>
              <a:cxnLst/>
              <a:rect l="l" t="t" r="r" b="b"/>
              <a:pathLst>
                <a:path w="1152525" h="297180">
                  <a:moveTo>
                    <a:pt x="0" y="74295"/>
                  </a:moveTo>
                  <a:lnTo>
                    <a:pt x="1003554" y="74295"/>
                  </a:lnTo>
                  <a:lnTo>
                    <a:pt x="1003554" y="0"/>
                  </a:lnTo>
                  <a:lnTo>
                    <a:pt x="1152144" y="148589"/>
                  </a:lnTo>
                  <a:lnTo>
                    <a:pt x="1003554" y="297179"/>
                  </a:lnTo>
                  <a:lnTo>
                    <a:pt x="1003554" y="222885"/>
                  </a:lnTo>
                  <a:lnTo>
                    <a:pt x="0" y="222885"/>
                  </a:lnTo>
                  <a:lnTo>
                    <a:pt x="0" y="74295"/>
                  </a:lnTo>
                  <a:close/>
                </a:path>
              </a:pathLst>
            </a:custGeom>
            <a:ln w="25907">
              <a:solidFill>
                <a:srgbClr val="9BBA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80594" y="2205989"/>
            <a:ext cx="2563495" cy="702115"/>
          </a:xfrm>
          <a:prstGeom prst="rect">
            <a:avLst/>
          </a:prstGeom>
          <a:ln w="25908">
            <a:solidFill>
              <a:srgbClr val="F79546"/>
            </a:solidFill>
          </a:ln>
        </p:spPr>
        <p:txBody>
          <a:bodyPr vert="horz" wrap="square" lIns="0" tIns="24765" rIns="0" bIns="0" rtlCol="0">
            <a:spAutoFit/>
          </a:bodyPr>
          <a:lstStyle/>
          <a:p>
            <a:pPr marL="101600">
              <a:lnSpc>
                <a:spcPct val="100000"/>
              </a:lnSpc>
              <a:spcBef>
                <a:spcPts val="195"/>
              </a:spcBef>
            </a:pPr>
            <a:r>
              <a:rPr sz="2200" i="1" spc="-30" dirty="0">
                <a:latin typeface="Times New Roman"/>
                <a:cs typeface="Times New Roman"/>
              </a:rPr>
              <a:t>l</a:t>
            </a:r>
            <a:r>
              <a:rPr sz="2200" i="1" spc="-40" dirty="0">
                <a:latin typeface="Times New Roman"/>
                <a:cs typeface="Times New Roman"/>
              </a:rPr>
              <a:t>es</a:t>
            </a:r>
            <a:r>
              <a:rPr sz="2200" i="1" spc="-50" dirty="0">
                <a:latin typeface="Times New Roman"/>
                <a:cs typeface="Times New Roman"/>
              </a:rPr>
              <a:t>s</a:t>
            </a:r>
            <a:r>
              <a:rPr sz="2200" i="1" spc="-95" dirty="0">
                <a:latin typeface="Times New Roman"/>
                <a:cs typeface="Times New Roman"/>
              </a:rPr>
              <a:t>er</a:t>
            </a:r>
            <a:r>
              <a:rPr sz="2200" i="1" spc="-25" dirty="0">
                <a:latin typeface="Times New Roman"/>
                <a:cs typeface="Times New Roman"/>
              </a:rPr>
              <a:t> </a:t>
            </a:r>
            <a:r>
              <a:rPr sz="2200" i="1" spc="-65" dirty="0">
                <a:latin typeface="Times New Roman"/>
                <a:cs typeface="Times New Roman"/>
              </a:rPr>
              <a:t>tro</a:t>
            </a:r>
            <a:r>
              <a:rPr sz="2200" i="1" spc="-70" dirty="0">
                <a:latin typeface="Times New Roman"/>
                <a:cs typeface="Times New Roman"/>
              </a:rPr>
              <a:t>c</a:t>
            </a:r>
            <a:r>
              <a:rPr sz="2200" i="1" spc="-80" dirty="0">
                <a:latin typeface="Times New Roman"/>
                <a:cs typeface="Times New Roman"/>
              </a:rPr>
              <a:t>han</a:t>
            </a:r>
            <a:r>
              <a:rPr sz="2200" i="1" spc="-40" dirty="0">
                <a:latin typeface="Times New Roman"/>
                <a:cs typeface="Times New Roman"/>
              </a:rPr>
              <a:t>t</a:t>
            </a:r>
            <a:r>
              <a:rPr sz="2200" i="1" spc="-95" dirty="0">
                <a:latin typeface="Times New Roman"/>
                <a:cs typeface="Times New Roman"/>
              </a:rPr>
              <a:t>er</a:t>
            </a:r>
            <a:r>
              <a:rPr sz="2200" i="1" spc="-40" dirty="0">
                <a:latin typeface="Times New Roman"/>
                <a:cs typeface="Times New Roman"/>
              </a:rPr>
              <a:t> </a:t>
            </a:r>
            <a:r>
              <a:rPr sz="2200" i="1" spc="10" dirty="0">
                <a:latin typeface="Times New Roman"/>
                <a:cs typeface="Times New Roman"/>
              </a:rPr>
              <a:t>of</a:t>
            </a:r>
            <a:r>
              <a:rPr sz="2200" i="1" spc="-20" dirty="0">
                <a:latin typeface="Times New Roman"/>
                <a:cs typeface="Times New Roman"/>
              </a:rPr>
              <a:t> </a:t>
            </a:r>
            <a:r>
              <a:rPr sz="2200" i="1" spc="-30" dirty="0">
                <a:latin typeface="Times New Roman"/>
                <a:cs typeface="Times New Roman"/>
              </a:rPr>
              <a:t>femur</a:t>
            </a:r>
            <a:endParaRPr sz="2200" dirty="0">
              <a:latin typeface="Times New Roman"/>
              <a:cs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695636" y="914400"/>
            <a:ext cx="5448363" cy="5410200"/>
            <a:chOff x="3695636" y="0"/>
            <a:chExt cx="542099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39283" y="0"/>
              <a:ext cx="4177284" cy="685799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708653" y="848105"/>
              <a:ext cx="1447800" cy="399415"/>
            </a:xfrm>
            <a:custGeom>
              <a:avLst/>
              <a:gdLst/>
              <a:ahLst/>
              <a:cxnLst/>
              <a:rect l="l" t="t" r="r" b="b"/>
              <a:pathLst>
                <a:path w="1447800" h="399415">
                  <a:moveTo>
                    <a:pt x="1447800" y="0"/>
                  </a:moveTo>
                  <a:lnTo>
                    <a:pt x="0" y="0"/>
                  </a:lnTo>
                  <a:lnTo>
                    <a:pt x="0" y="399288"/>
                  </a:lnTo>
                  <a:lnTo>
                    <a:pt x="1447800" y="399288"/>
                  </a:lnTo>
                  <a:lnTo>
                    <a:pt x="14478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708653" y="848105"/>
              <a:ext cx="1447800" cy="399415"/>
            </a:xfrm>
            <a:custGeom>
              <a:avLst/>
              <a:gdLst/>
              <a:ahLst/>
              <a:cxnLst/>
              <a:rect l="l" t="t" r="r" b="b"/>
              <a:pathLst>
                <a:path w="1447800" h="399415">
                  <a:moveTo>
                    <a:pt x="0" y="399288"/>
                  </a:moveTo>
                  <a:lnTo>
                    <a:pt x="1447800" y="399288"/>
                  </a:lnTo>
                  <a:lnTo>
                    <a:pt x="1447800" y="0"/>
                  </a:lnTo>
                  <a:lnTo>
                    <a:pt x="0" y="0"/>
                  </a:lnTo>
                  <a:lnTo>
                    <a:pt x="0" y="399288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785070" y="1572372"/>
            <a:ext cx="1208124" cy="33727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100" spc="-40" dirty="0"/>
              <a:t>I</a:t>
            </a:r>
            <a:r>
              <a:rPr sz="2100" spc="55" dirty="0"/>
              <a:t> </a:t>
            </a:r>
            <a:r>
              <a:rPr sz="2100" spc="-30" dirty="0"/>
              <a:t>l</a:t>
            </a:r>
            <a:r>
              <a:rPr sz="2100" spc="50" dirty="0"/>
              <a:t> </a:t>
            </a:r>
            <a:r>
              <a:rPr sz="2100" spc="-30" dirty="0"/>
              <a:t>i</a:t>
            </a:r>
            <a:r>
              <a:rPr sz="2100" spc="55" dirty="0"/>
              <a:t> </a:t>
            </a:r>
            <a:r>
              <a:rPr sz="2100" spc="-50" dirty="0"/>
              <a:t>a</a:t>
            </a:r>
            <a:r>
              <a:rPr sz="2100" spc="60" dirty="0"/>
              <a:t> </a:t>
            </a:r>
            <a:r>
              <a:rPr sz="2100" spc="-45" dirty="0"/>
              <a:t>c</a:t>
            </a:r>
            <a:r>
              <a:rPr sz="2100" spc="55" dirty="0"/>
              <a:t> </a:t>
            </a:r>
            <a:r>
              <a:rPr sz="2100" spc="-55" dirty="0"/>
              <a:t>u</a:t>
            </a:r>
            <a:r>
              <a:rPr sz="2100" spc="55" dirty="0"/>
              <a:t> </a:t>
            </a:r>
            <a:r>
              <a:rPr sz="2100" spc="-40" dirty="0"/>
              <a:t>s</a:t>
            </a:r>
            <a:endParaRPr sz="2100" dirty="0"/>
          </a:p>
        </p:txBody>
      </p:sp>
      <p:grpSp>
        <p:nvGrpSpPr>
          <p:cNvPr id="7" name="object 7"/>
          <p:cNvGrpSpPr/>
          <p:nvPr/>
        </p:nvGrpSpPr>
        <p:grpSpPr>
          <a:xfrm>
            <a:off x="0" y="918630"/>
            <a:ext cx="6666059" cy="5390163"/>
            <a:chOff x="0" y="7618"/>
            <a:chExt cx="6632575" cy="683260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25567" y="1210043"/>
              <a:ext cx="1706880" cy="80620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968113" y="1229614"/>
              <a:ext cx="1511935" cy="621665"/>
            </a:xfrm>
            <a:custGeom>
              <a:avLst/>
              <a:gdLst/>
              <a:ahLst/>
              <a:cxnLst/>
              <a:rect l="l" t="t" r="r" b="b"/>
              <a:pathLst>
                <a:path w="1511935" h="621664">
                  <a:moveTo>
                    <a:pt x="1398132" y="585708"/>
                  </a:moveTo>
                  <a:lnTo>
                    <a:pt x="1384173" y="621157"/>
                  </a:lnTo>
                  <a:lnTo>
                    <a:pt x="1511427" y="609853"/>
                  </a:lnTo>
                  <a:lnTo>
                    <a:pt x="1496044" y="592709"/>
                  </a:lnTo>
                  <a:lnTo>
                    <a:pt x="1415923" y="592709"/>
                  </a:lnTo>
                  <a:lnTo>
                    <a:pt x="1398132" y="585708"/>
                  </a:lnTo>
                  <a:close/>
                </a:path>
                <a:path w="1511935" h="621664">
                  <a:moveTo>
                    <a:pt x="1412114" y="550202"/>
                  </a:moveTo>
                  <a:lnTo>
                    <a:pt x="1398132" y="585708"/>
                  </a:lnTo>
                  <a:lnTo>
                    <a:pt x="1415923" y="592709"/>
                  </a:lnTo>
                  <a:lnTo>
                    <a:pt x="1429765" y="557149"/>
                  </a:lnTo>
                  <a:lnTo>
                    <a:pt x="1412114" y="550202"/>
                  </a:lnTo>
                  <a:close/>
                </a:path>
                <a:path w="1511935" h="621664">
                  <a:moveTo>
                    <a:pt x="1426083" y="514731"/>
                  </a:moveTo>
                  <a:lnTo>
                    <a:pt x="1412114" y="550202"/>
                  </a:lnTo>
                  <a:lnTo>
                    <a:pt x="1429765" y="557149"/>
                  </a:lnTo>
                  <a:lnTo>
                    <a:pt x="1415923" y="592709"/>
                  </a:lnTo>
                  <a:lnTo>
                    <a:pt x="1496044" y="592709"/>
                  </a:lnTo>
                  <a:lnTo>
                    <a:pt x="1426083" y="514731"/>
                  </a:lnTo>
                  <a:close/>
                </a:path>
                <a:path w="1511935" h="621664">
                  <a:moveTo>
                    <a:pt x="13970" y="0"/>
                  </a:moveTo>
                  <a:lnTo>
                    <a:pt x="0" y="35560"/>
                  </a:lnTo>
                  <a:lnTo>
                    <a:pt x="1398132" y="585708"/>
                  </a:lnTo>
                  <a:lnTo>
                    <a:pt x="1412114" y="550202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7618"/>
              <a:ext cx="3691128" cy="683209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691639" y="1041272"/>
              <a:ext cx="2019300" cy="949960"/>
            </a:xfrm>
            <a:custGeom>
              <a:avLst/>
              <a:gdLst/>
              <a:ahLst/>
              <a:cxnLst/>
              <a:rect l="l" t="t" r="r" b="b"/>
              <a:pathLst>
                <a:path w="2019300" h="949960">
                  <a:moveTo>
                    <a:pt x="52959" y="880490"/>
                  </a:moveTo>
                  <a:lnTo>
                    <a:pt x="0" y="947292"/>
                  </a:lnTo>
                  <a:lnTo>
                    <a:pt x="85217" y="949578"/>
                  </a:lnTo>
                  <a:lnTo>
                    <a:pt x="74306" y="926211"/>
                  </a:lnTo>
                  <a:lnTo>
                    <a:pt x="60198" y="926211"/>
                  </a:lnTo>
                  <a:lnTo>
                    <a:pt x="54864" y="914653"/>
                  </a:lnTo>
                  <a:lnTo>
                    <a:pt x="66395" y="909269"/>
                  </a:lnTo>
                  <a:lnTo>
                    <a:pt x="52959" y="880490"/>
                  </a:lnTo>
                  <a:close/>
                </a:path>
                <a:path w="2019300" h="949960">
                  <a:moveTo>
                    <a:pt x="66395" y="909269"/>
                  </a:moveTo>
                  <a:lnTo>
                    <a:pt x="54864" y="914653"/>
                  </a:lnTo>
                  <a:lnTo>
                    <a:pt x="60198" y="926211"/>
                  </a:lnTo>
                  <a:lnTo>
                    <a:pt x="71780" y="920801"/>
                  </a:lnTo>
                  <a:lnTo>
                    <a:pt x="66395" y="909269"/>
                  </a:lnTo>
                  <a:close/>
                </a:path>
                <a:path w="2019300" h="949960">
                  <a:moveTo>
                    <a:pt x="71780" y="920801"/>
                  </a:moveTo>
                  <a:lnTo>
                    <a:pt x="60198" y="926211"/>
                  </a:lnTo>
                  <a:lnTo>
                    <a:pt x="74306" y="926211"/>
                  </a:lnTo>
                  <a:lnTo>
                    <a:pt x="71780" y="920801"/>
                  </a:lnTo>
                  <a:close/>
                </a:path>
                <a:path w="2019300" h="949960">
                  <a:moveTo>
                    <a:pt x="2013585" y="0"/>
                  </a:moveTo>
                  <a:lnTo>
                    <a:pt x="66395" y="909269"/>
                  </a:lnTo>
                  <a:lnTo>
                    <a:pt x="71780" y="920801"/>
                  </a:lnTo>
                  <a:lnTo>
                    <a:pt x="2018919" y="11429"/>
                  </a:lnTo>
                  <a:lnTo>
                    <a:pt x="2013585" y="0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7946" y="1020635"/>
            <a:ext cx="5759450" cy="523240"/>
          </a:xfrm>
          <a:prstGeom prst="rect">
            <a:avLst/>
          </a:prstGeom>
          <a:ln w="25907">
            <a:solidFill>
              <a:srgbClr val="4F81BC"/>
            </a:solidFill>
          </a:ln>
        </p:spPr>
        <p:txBody>
          <a:bodyPr vert="horz" wrap="square" lIns="0" tIns="13335" rIns="0" bIns="0" rtlCol="0">
            <a:spAutoFit/>
          </a:bodyPr>
          <a:lstStyle/>
          <a:p>
            <a:pPr marL="117475">
              <a:lnSpc>
                <a:spcPct val="100000"/>
              </a:lnSpc>
              <a:spcBef>
                <a:spcPts val="105"/>
              </a:spcBef>
            </a:pPr>
            <a:r>
              <a:rPr sz="2950" spc="-75" dirty="0"/>
              <a:t>Psoas</a:t>
            </a:r>
            <a:r>
              <a:rPr sz="2950" spc="-45" dirty="0"/>
              <a:t> </a:t>
            </a:r>
            <a:r>
              <a:rPr sz="2950" spc="15" dirty="0"/>
              <a:t>major</a:t>
            </a:r>
            <a:r>
              <a:rPr sz="2950" spc="-95" dirty="0"/>
              <a:t> </a:t>
            </a:r>
            <a:r>
              <a:rPr sz="2950" spc="-50" dirty="0"/>
              <a:t>muscle:</a:t>
            </a:r>
            <a:r>
              <a:rPr sz="2950" spc="-40" dirty="0"/>
              <a:t> </a:t>
            </a:r>
            <a:r>
              <a:rPr sz="2950" spc="15" dirty="0"/>
              <a:t>Lumbar</a:t>
            </a:r>
            <a:r>
              <a:rPr sz="2950" spc="-70" dirty="0"/>
              <a:t> </a:t>
            </a:r>
            <a:r>
              <a:rPr sz="2950" spc="-45" dirty="0"/>
              <a:t>plexus</a:t>
            </a:r>
            <a:endParaRPr sz="2950"/>
          </a:p>
        </p:txBody>
      </p:sp>
      <p:sp>
        <p:nvSpPr>
          <p:cNvPr id="3" name="object 3"/>
          <p:cNvSpPr txBox="1"/>
          <p:nvPr/>
        </p:nvSpPr>
        <p:spPr>
          <a:xfrm>
            <a:off x="2269782" y="276859"/>
            <a:ext cx="2209800" cy="523240"/>
          </a:xfrm>
          <a:prstGeom prst="rect">
            <a:avLst/>
          </a:prstGeom>
          <a:ln w="25908">
            <a:solidFill>
              <a:srgbClr val="4F81BC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54"/>
              </a:spcBef>
            </a:pPr>
            <a:r>
              <a:rPr sz="2800" b="1" spc="-5" dirty="0">
                <a:latin typeface="Times New Roman"/>
                <a:cs typeface="Times New Roman"/>
              </a:rPr>
              <a:t>Nerve</a:t>
            </a:r>
            <a:r>
              <a:rPr sz="2800" b="1" spc="-3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supply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5270" y="1643633"/>
            <a:ext cx="8461375" cy="1201420"/>
          </a:xfrm>
          <a:prstGeom prst="rect">
            <a:avLst/>
          </a:prstGeom>
          <a:ln w="25907">
            <a:solidFill>
              <a:srgbClr val="4F81BC"/>
            </a:solidFill>
          </a:ln>
        </p:spPr>
        <p:txBody>
          <a:bodyPr vert="horz" wrap="square" lIns="0" tIns="48260" rIns="0" bIns="0" rtlCol="0">
            <a:spAutoFit/>
          </a:bodyPr>
          <a:lstStyle/>
          <a:p>
            <a:pPr marL="89535" marR="668020">
              <a:lnSpc>
                <a:spcPts val="4320"/>
              </a:lnSpc>
              <a:spcBef>
                <a:spcPts val="380"/>
              </a:spcBef>
            </a:pPr>
            <a:r>
              <a:rPr sz="3800" b="1" i="1" spc="-85" dirty="0">
                <a:latin typeface="Times New Roman"/>
                <a:cs typeface="Times New Roman"/>
              </a:rPr>
              <a:t>Iliacus</a:t>
            </a:r>
            <a:r>
              <a:rPr sz="3800" b="1" i="1" spc="-55" dirty="0">
                <a:latin typeface="Times New Roman"/>
                <a:cs typeface="Times New Roman"/>
              </a:rPr>
              <a:t> </a:t>
            </a:r>
            <a:r>
              <a:rPr sz="3800" b="1" i="1" spc="-65" dirty="0">
                <a:latin typeface="Times New Roman"/>
                <a:cs typeface="Times New Roman"/>
              </a:rPr>
              <a:t>muscle:</a:t>
            </a:r>
            <a:r>
              <a:rPr sz="3800" b="1" i="1" spc="-55" dirty="0">
                <a:latin typeface="Times New Roman"/>
                <a:cs typeface="Times New Roman"/>
              </a:rPr>
              <a:t> </a:t>
            </a:r>
            <a:r>
              <a:rPr sz="3800" b="1" i="1" spc="105" dirty="0">
                <a:latin typeface="Times New Roman"/>
                <a:cs typeface="Times New Roman"/>
              </a:rPr>
              <a:t>by</a:t>
            </a:r>
            <a:r>
              <a:rPr sz="3800" b="1" i="1" spc="-55" dirty="0">
                <a:latin typeface="Times New Roman"/>
                <a:cs typeface="Times New Roman"/>
              </a:rPr>
              <a:t> </a:t>
            </a:r>
            <a:r>
              <a:rPr sz="3800" b="1" i="1" spc="-20" dirty="0">
                <a:latin typeface="Times New Roman"/>
                <a:cs typeface="Times New Roman"/>
              </a:rPr>
              <a:t>the</a:t>
            </a:r>
            <a:r>
              <a:rPr sz="3800" b="1" i="1" spc="-55" dirty="0">
                <a:latin typeface="Times New Roman"/>
                <a:cs typeface="Times New Roman"/>
              </a:rPr>
              <a:t> </a:t>
            </a:r>
            <a:r>
              <a:rPr sz="3800" b="1" i="1" spc="-75" dirty="0">
                <a:latin typeface="Times New Roman"/>
                <a:cs typeface="Times New Roman"/>
              </a:rPr>
              <a:t>Femoral</a:t>
            </a:r>
            <a:r>
              <a:rPr sz="3800" b="1" i="1" spc="-60" dirty="0">
                <a:latin typeface="Times New Roman"/>
                <a:cs typeface="Times New Roman"/>
              </a:rPr>
              <a:t> </a:t>
            </a:r>
            <a:r>
              <a:rPr sz="3800" b="1" i="1" spc="-15" dirty="0">
                <a:latin typeface="Times New Roman"/>
                <a:cs typeface="Times New Roman"/>
              </a:rPr>
              <a:t>nerve</a:t>
            </a:r>
            <a:r>
              <a:rPr sz="3800" b="1" i="1" spc="-55" dirty="0">
                <a:latin typeface="Times New Roman"/>
                <a:cs typeface="Times New Roman"/>
              </a:rPr>
              <a:t> </a:t>
            </a:r>
            <a:r>
              <a:rPr sz="3800" b="1" i="1" spc="-85" dirty="0">
                <a:latin typeface="Times New Roman"/>
                <a:cs typeface="Times New Roman"/>
              </a:rPr>
              <a:t>in </a:t>
            </a:r>
            <a:r>
              <a:rPr sz="3800" b="1" i="1" spc="-935" dirty="0">
                <a:latin typeface="Times New Roman"/>
                <a:cs typeface="Times New Roman"/>
              </a:rPr>
              <a:t> </a:t>
            </a:r>
            <a:r>
              <a:rPr sz="3800" b="1" i="1" spc="-20" dirty="0">
                <a:latin typeface="Times New Roman"/>
                <a:cs typeface="Times New Roman"/>
              </a:rPr>
              <a:t>the</a:t>
            </a:r>
            <a:r>
              <a:rPr sz="3800" b="1" i="1" spc="-50" dirty="0">
                <a:latin typeface="Times New Roman"/>
                <a:cs typeface="Times New Roman"/>
              </a:rPr>
              <a:t> </a:t>
            </a:r>
            <a:r>
              <a:rPr sz="3800" b="1" i="1" spc="-15" dirty="0">
                <a:latin typeface="Times New Roman"/>
                <a:cs typeface="Times New Roman"/>
              </a:rPr>
              <a:t>pelvis</a:t>
            </a:r>
            <a:r>
              <a:rPr sz="3800" b="1" i="1" spc="-50" dirty="0">
                <a:latin typeface="Times New Roman"/>
                <a:cs typeface="Times New Roman"/>
              </a:rPr>
              <a:t> </a:t>
            </a:r>
            <a:r>
              <a:rPr sz="1650" b="1" i="1" dirty="0">
                <a:latin typeface="Times New Roman"/>
                <a:cs typeface="Times New Roman"/>
              </a:rPr>
              <a:t>before</a:t>
            </a:r>
            <a:r>
              <a:rPr sz="1650" b="1" i="1" spc="5" dirty="0">
                <a:latin typeface="Times New Roman"/>
                <a:cs typeface="Times New Roman"/>
              </a:rPr>
              <a:t> </a:t>
            </a:r>
            <a:r>
              <a:rPr sz="1650" b="1" i="1" spc="25" dirty="0">
                <a:latin typeface="Times New Roman"/>
                <a:cs typeface="Times New Roman"/>
              </a:rPr>
              <a:t>it</a:t>
            </a:r>
            <a:r>
              <a:rPr sz="1650" b="1" i="1" spc="-10" dirty="0">
                <a:latin typeface="Times New Roman"/>
                <a:cs typeface="Times New Roman"/>
              </a:rPr>
              <a:t> passes</a:t>
            </a:r>
            <a:r>
              <a:rPr sz="1650" b="1" i="1" dirty="0">
                <a:latin typeface="Times New Roman"/>
                <a:cs typeface="Times New Roman"/>
              </a:rPr>
              <a:t> behind</a:t>
            </a:r>
            <a:r>
              <a:rPr sz="1650" b="1" i="1" spc="-5" dirty="0">
                <a:latin typeface="Times New Roman"/>
                <a:cs typeface="Times New Roman"/>
              </a:rPr>
              <a:t> </a:t>
            </a:r>
            <a:r>
              <a:rPr sz="1650" b="1" i="1" spc="5" dirty="0">
                <a:latin typeface="Times New Roman"/>
                <a:cs typeface="Times New Roman"/>
              </a:rPr>
              <a:t>the</a:t>
            </a:r>
            <a:r>
              <a:rPr sz="1650" b="1" i="1" dirty="0">
                <a:latin typeface="Times New Roman"/>
                <a:cs typeface="Times New Roman"/>
              </a:rPr>
              <a:t> </a:t>
            </a:r>
            <a:r>
              <a:rPr sz="1650" b="1" i="1" spc="-25" dirty="0">
                <a:latin typeface="Times New Roman"/>
                <a:cs typeface="Times New Roman"/>
              </a:rPr>
              <a:t>inguinal</a:t>
            </a:r>
            <a:r>
              <a:rPr sz="1650" b="1" i="1" spc="-10" dirty="0">
                <a:latin typeface="Times New Roman"/>
                <a:cs typeface="Times New Roman"/>
              </a:rPr>
              <a:t> ligament</a:t>
            </a:r>
            <a:endParaRPr sz="165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058837" y="3273425"/>
            <a:ext cx="6657975" cy="1365250"/>
            <a:chOff x="1058837" y="3273425"/>
            <a:chExt cx="6657975" cy="1365250"/>
          </a:xfrm>
        </p:grpSpPr>
        <p:sp>
          <p:nvSpPr>
            <p:cNvPr id="6" name="object 6"/>
            <p:cNvSpPr/>
            <p:nvPr/>
          </p:nvSpPr>
          <p:spPr>
            <a:xfrm>
              <a:off x="1071537" y="3286125"/>
              <a:ext cx="1198245" cy="587375"/>
            </a:xfrm>
            <a:custGeom>
              <a:avLst/>
              <a:gdLst/>
              <a:ahLst/>
              <a:cxnLst/>
              <a:rect l="l" t="t" r="r" b="b"/>
              <a:pathLst>
                <a:path w="1198245" h="587375">
                  <a:moveTo>
                    <a:pt x="0" y="224789"/>
                  </a:moveTo>
                  <a:lnTo>
                    <a:pt x="1125816" y="0"/>
                  </a:lnTo>
                  <a:lnTo>
                    <a:pt x="1198206" y="362204"/>
                  </a:lnTo>
                  <a:lnTo>
                    <a:pt x="72301" y="586867"/>
                  </a:lnTo>
                  <a:lnTo>
                    <a:pt x="0" y="224789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91882" y="3516756"/>
              <a:ext cx="711200" cy="231140"/>
            </a:xfrm>
            <a:custGeom>
              <a:avLst/>
              <a:gdLst/>
              <a:ahLst/>
              <a:cxnLst/>
              <a:rect l="l" t="t" r="r" b="b"/>
              <a:pathLst>
                <a:path w="711200" h="231139">
                  <a:moveTo>
                    <a:pt x="87411" y="86487"/>
                  </a:moveTo>
                  <a:lnTo>
                    <a:pt x="50418" y="86487"/>
                  </a:lnTo>
                  <a:lnTo>
                    <a:pt x="73381" y="201548"/>
                  </a:lnTo>
                  <a:lnTo>
                    <a:pt x="74764" y="208406"/>
                  </a:lnTo>
                  <a:lnTo>
                    <a:pt x="75272" y="213105"/>
                  </a:lnTo>
                  <a:lnTo>
                    <a:pt x="74801" y="215137"/>
                  </a:lnTo>
                  <a:lnTo>
                    <a:pt x="74231" y="217804"/>
                  </a:lnTo>
                  <a:lnTo>
                    <a:pt x="73075" y="219836"/>
                  </a:lnTo>
                  <a:lnTo>
                    <a:pt x="71386" y="221233"/>
                  </a:lnTo>
                  <a:lnTo>
                    <a:pt x="69062" y="223265"/>
                  </a:lnTo>
                  <a:lnTo>
                    <a:pt x="65747" y="224662"/>
                  </a:lnTo>
                  <a:lnTo>
                    <a:pt x="56515" y="226567"/>
                  </a:lnTo>
                  <a:lnTo>
                    <a:pt x="57327" y="230631"/>
                  </a:lnTo>
                  <a:lnTo>
                    <a:pt x="135013" y="215137"/>
                  </a:lnTo>
                  <a:lnTo>
                    <a:pt x="134585" y="212851"/>
                  </a:lnTo>
                  <a:lnTo>
                    <a:pt x="121551" y="212851"/>
                  </a:lnTo>
                  <a:lnTo>
                    <a:pt x="118884" y="211835"/>
                  </a:lnTo>
                  <a:lnTo>
                    <a:pt x="110375" y="201548"/>
                  </a:lnTo>
                  <a:lnTo>
                    <a:pt x="87411" y="86487"/>
                  </a:lnTo>
                  <a:close/>
                </a:path>
                <a:path w="711200" h="231139">
                  <a:moveTo>
                    <a:pt x="134251" y="211073"/>
                  </a:moveTo>
                  <a:lnTo>
                    <a:pt x="129298" y="211962"/>
                  </a:lnTo>
                  <a:lnTo>
                    <a:pt x="125107" y="212851"/>
                  </a:lnTo>
                  <a:lnTo>
                    <a:pt x="134585" y="212851"/>
                  </a:lnTo>
                  <a:lnTo>
                    <a:pt x="134251" y="211073"/>
                  </a:lnTo>
                  <a:close/>
                </a:path>
                <a:path w="711200" h="231139">
                  <a:moveTo>
                    <a:pt x="133362" y="61087"/>
                  </a:moveTo>
                  <a:lnTo>
                    <a:pt x="0" y="87756"/>
                  </a:lnTo>
                  <a:lnTo>
                    <a:pt x="8026" y="127888"/>
                  </a:lnTo>
                  <a:lnTo>
                    <a:pt x="12179" y="126999"/>
                  </a:lnTo>
                  <a:lnTo>
                    <a:pt x="12331" y="118977"/>
                  </a:lnTo>
                  <a:lnTo>
                    <a:pt x="13549" y="111680"/>
                  </a:lnTo>
                  <a:lnTo>
                    <a:pt x="50418" y="86487"/>
                  </a:lnTo>
                  <a:lnTo>
                    <a:pt x="87411" y="86487"/>
                  </a:lnTo>
                  <a:lnTo>
                    <a:pt x="85991" y="79375"/>
                  </a:lnTo>
                  <a:lnTo>
                    <a:pt x="104025" y="75818"/>
                  </a:lnTo>
                  <a:lnTo>
                    <a:pt x="108978" y="75564"/>
                  </a:lnTo>
                  <a:lnTo>
                    <a:pt x="136249" y="75564"/>
                  </a:lnTo>
                  <a:lnTo>
                    <a:pt x="133362" y="61087"/>
                  </a:lnTo>
                  <a:close/>
                </a:path>
                <a:path w="711200" h="231139">
                  <a:moveTo>
                    <a:pt x="136249" y="75564"/>
                  </a:moveTo>
                  <a:lnTo>
                    <a:pt x="108978" y="75564"/>
                  </a:lnTo>
                  <a:lnTo>
                    <a:pt x="117487" y="77723"/>
                  </a:lnTo>
                  <a:lnTo>
                    <a:pt x="121932" y="80137"/>
                  </a:lnTo>
                  <a:lnTo>
                    <a:pt x="125615" y="83565"/>
                  </a:lnTo>
                  <a:lnTo>
                    <a:pt x="129298" y="87121"/>
                  </a:lnTo>
                  <a:lnTo>
                    <a:pt x="133235" y="93217"/>
                  </a:lnTo>
                  <a:lnTo>
                    <a:pt x="137426" y="102107"/>
                  </a:lnTo>
                  <a:lnTo>
                    <a:pt x="141363" y="101218"/>
                  </a:lnTo>
                  <a:lnTo>
                    <a:pt x="136249" y="75564"/>
                  </a:lnTo>
                  <a:close/>
                </a:path>
                <a:path w="711200" h="231139">
                  <a:moveTo>
                    <a:pt x="191621" y="95015"/>
                  </a:moveTo>
                  <a:lnTo>
                    <a:pt x="154571" y="117347"/>
                  </a:lnTo>
                  <a:lnTo>
                    <a:pt x="147285" y="148548"/>
                  </a:lnTo>
                  <a:lnTo>
                    <a:pt x="148856" y="160908"/>
                  </a:lnTo>
                  <a:lnTo>
                    <a:pt x="173333" y="200419"/>
                  </a:lnTo>
                  <a:lnTo>
                    <a:pt x="192332" y="205718"/>
                  </a:lnTo>
                  <a:lnTo>
                    <a:pt x="203212" y="204723"/>
                  </a:lnTo>
                  <a:lnTo>
                    <a:pt x="229974" y="186562"/>
                  </a:lnTo>
                  <a:lnTo>
                    <a:pt x="207403" y="186562"/>
                  </a:lnTo>
                  <a:lnTo>
                    <a:pt x="200672" y="184657"/>
                  </a:lnTo>
                  <a:lnTo>
                    <a:pt x="177177" y="149605"/>
                  </a:lnTo>
                  <a:lnTo>
                    <a:pt x="213537" y="142366"/>
                  </a:lnTo>
                  <a:lnTo>
                    <a:pt x="175145" y="142366"/>
                  </a:lnTo>
                  <a:lnTo>
                    <a:pt x="174365" y="138429"/>
                  </a:lnTo>
                  <a:lnTo>
                    <a:pt x="173240" y="130458"/>
                  </a:lnTo>
                  <a:lnTo>
                    <a:pt x="173050" y="123110"/>
                  </a:lnTo>
                  <a:lnTo>
                    <a:pt x="173812" y="116500"/>
                  </a:lnTo>
                  <a:lnTo>
                    <a:pt x="175526" y="110616"/>
                  </a:lnTo>
                  <a:lnTo>
                    <a:pt x="177177" y="106425"/>
                  </a:lnTo>
                  <a:lnTo>
                    <a:pt x="179971" y="103885"/>
                  </a:lnTo>
                  <a:lnTo>
                    <a:pt x="186321" y="102615"/>
                  </a:lnTo>
                  <a:lnTo>
                    <a:pt x="212683" y="102615"/>
                  </a:lnTo>
                  <a:lnTo>
                    <a:pt x="206429" y="98722"/>
                  </a:lnTo>
                  <a:lnTo>
                    <a:pt x="199132" y="96011"/>
                  </a:lnTo>
                  <a:lnTo>
                    <a:pt x="191621" y="95015"/>
                  </a:lnTo>
                  <a:close/>
                </a:path>
                <a:path w="711200" h="231139">
                  <a:moveTo>
                    <a:pt x="234454" y="163575"/>
                  </a:moveTo>
                  <a:lnTo>
                    <a:pt x="207403" y="186562"/>
                  </a:lnTo>
                  <a:lnTo>
                    <a:pt x="229974" y="186562"/>
                  </a:lnTo>
                  <a:lnTo>
                    <a:pt x="232883" y="181498"/>
                  </a:lnTo>
                  <a:lnTo>
                    <a:pt x="236060" y="173964"/>
                  </a:lnTo>
                  <a:lnTo>
                    <a:pt x="238772" y="165226"/>
                  </a:lnTo>
                  <a:lnTo>
                    <a:pt x="234454" y="163575"/>
                  </a:lnTo>
                  <a:close/>
                </a:path>
                <a:path w="711200" h="231139">
                  <a:moveTo>
                    <a:pt x="212683" y="102615"/>
                  </a:moveTo>
                  <a:lnTo>
                    <a:pt x="186321" y="102615"/>
                  </a:lnTo>
                  <a:lnTo>
                    <a:pt x="188480" y="102869"/>
                  </a:lnTo>
                  <a:lnTo>
                    <a:pt x="193433" y="105663"/>
                  </a:lnTo>
                  <a:lnTo>
                    <a:pt x="204990" y="136524"/>
                  </a:lnTo>
                  <a:lnTo>
                    <a:pt x="175145" y="142366"/>
                  </a:lnTo>
                  <a:lnTo>
                    <a:pt x="213537" y="142366"/>
                  </a:lnTo>
                  <a:lnTo>
                    <a:pt x="233311" y="138429"/>
                  </a:lnTo>
                  <a:lnTo>
                    <a:pt x="229912" y="126876"/>
                  </a:lnTo>
                  <a:lnTo>
                    <a:pt x="225453" y="117157"/>
                  </a:lnTo>
                  <a:lnTo>
                    <a:pt x="219970" y="109247"/>
                  </a:lnTo>
                  <a:lnTo>
                    <a:pt x="213499" y="103123"/>
                  </a:lnTo>
                  <a:lnTo>
                    <a:pt x="212683" y="102615"/>
                  </a:lnTo>
                  <a:close/>
                </a:path>
                <a:path w="711200" h="231139">
                  <a:moveTo>
                    <a:pt x="257441" y="155574"/>
                  </a:moveTo>
                  <a:lnTo>
                    <a:pt x="253631" y="156844"/>
                  </a:lnTo>
                  <a:lnTo>
                    <a:pt x="262775" y="192404"/>
                  </a:lnTo>
                  <a:lnTo>
                    <a:pt x="266331" y="192404"/>
                  </a:lnTo>
                  <a:lnTo>
                    <a:pt x="267220" y="188594"/>
                  </a:lnTo>
                  <a:lnTo>
                    <a:pt x="268871" y="186054"/>
                  </a:lnTo>
                  <a:lnTo>
                    <a:pt x="302780" y="186054"/>
                  </a:lnTo>
                  <a:lnTo>
                    <a:pt x="308241" y="182244"/>
                  </a:lnTo>
                  <a:lnTo>
                    <a:pt x="311289" y="179704"/>
                  </a:lnTo>
                  <a:lnTo>
                    <a:pt x="287794" y="179704"/>
                  </a:lnTo>
                  <a:lnTo>
                    <a:pt x="281952" y="178434"/>
                  </a:lnTo>
                  <a:lnTo>
                    <a:pt x="275221" y="174624"/>
                  </a:lnTo>
                  <a:lnTo>
                    <a:pt x="270389" y="172084"/>
                  </a:lnTo>
                  <a:lnTo>
                    <a:pt x="265807" y="167004"/>
                  </a:lnTo>
                  <a:lnTo>
                    <a:pt x="261487" y="161924"/>
                  </a:lnTo>
                  <a:lnTo>
                    <a:pt x="257441" y="155574"/>
                  </a:lnTo>
                  <a:close/>
                </a:path>
                <a:path w="711200" h="231139">
                  <a:moveTo>
                    <a:pt x="296557" y="186054"/>
                  </a:moveTo>
                  <a:lnTo>
                    <a:pt x="276110" y="186054"/>
                  </a:lnTo>
                  <a:lnTo>
                    <a:pt x="284873" y="187324"/>
                  </a:lnTo>
                  <a:lnTo>
                    <a:pt x="291731" y="187324"/>
                  </a:lnTo>
                  <a:lnTo>
                    <a:pt x="296557" y="186054"/>
                  </a:lnTo>
                  <a:close/>
                </a:path>
                <a:path w="711200" h="231139">
                  <a:moveTo>
                    <a:pt x="280936" y="78104"/>
                  </a:moveTo>
                  <a:lnTo>
                    <a:pt x="275348" y="78104"/>
                  </a:lnTo>
                  <a:lnTo>
                    <a:pt x="269760" y="79375"/>
                  </a:lnTo>
                  <a:lnTo>
                    <a:pt x="262616" y="80644"/>
                  </a:lnTo>
                  <a:lnTo>
                    <a:pt x="242582" y="108584"/>
                  </a:lnTo>
                  <a:lnTo>
                    <a:pt x="244233" y="116204"/>
                  </a:lnTo>
                  <a:lnTo>
                    <a:pt x="245630" y="123824"/>
                  </a:lnTo>
                  <a:lnTo>
                    <a:pt x="249313" y="130174"/>
                  </a:lnTo>
                  <a:lnTo>
                    <a:pt x="255409" y="135254"/>
                  </a:lnTo>
                  <a:lnTo>
                    <a:pt x="259267" y="137794"/>
                  </a:lnTo>
                  <a:lnTo>
                    <a:pt x="264744" y="140334"/>
                  </a:lnTo>
                  <a:lnTo>
                    <a:pt x="271840" y="144144"/>
                  </a:lnTo>
                  <a:lnTo>
                    <a:pt x="294906" y="154304"/>
                  </a:lnTo>
                  <a:lnTo>
                    <a:pt x="300240" y="159384"/>
                  </a:lnTo>
                  <a:lnTo>
                    <a:pt x="302018" y="161924"/>
                  </a:lnTo>
                  <a:lnTo>
                    <a:pt x="302653" y="165734"/>
                  </a:lnTo>
                  <a:lnTo>
                    <a:pt x="303288" y="168274"/>
                  </a:lnTo>
                  <a:lnTo>
                    <a:pt x="302653" y="170814"/>
                  </a:lnTo>
                  <a:lnTo>
                    <a:pt x="299097" y="175894"/>
                  </a:lnTo>
                  <a:lnTo>
                    <a:pt x="296430" y="178434"/>
                  </a:lnTo>
                  <a:lnTo>
                    <a:pt x="293001" y="178434"/>
                  </a:lnTo>
                  <a:lnTo>
                    <a:pt x="287794" y="179704"/>
                  </a:lnTo>
                  <a:lnTo>
                    <a:pt x="311289" y="179704"/>
                  </a:lnTo>
                  <a:lnTo>
                    <a:pt x="312813" y="178434"/>
                  </a:lnTo>
                  <a:lnTo>
                    <a:pt x="317512" y="174624"/>
                  </a:lnTo>
                  <a:lnTo>
                    <a:pt x="320687" y="169544"/>
                  </a:lnTo>
                  <a:lnTo>
                    <a:pt x="322338" y="163194"/>
                  </a:lnTo>
                  <a:lnTo>
                    <a:pt x="324116" y="158114"/>
                  </a:lnTo>
                  <a:lnTo>
                    <a:pt x="305304" y="123824"/>
                  </a:lnTo>
                  <a:lnTo>
                    <a:pt x="298361" y="120014"/>
                  </a:lnTo>
                  <a:lnTo>
                    <a:pt x="289953" y="116204"/>
                  </a:lnTo>
                  <a:lnTo>
                    <a:pt x="277761" y="111124"/>
                  </a:lnTo>
                  <a:lnTo>
                    <a:pt x="270268" y="107314"/>
                  </a:lnTo>
                  <a:lnTo>
                    <a:pt x="267347" y="104774"/>
                  </a:lnTo>
                  <a:lnTo>
                    <a:pt x="265442" y="103504"/>
                  </a:lnTo>
                  <a:lnTo>
                    <a:pt x="263918" y="99694"/>
                  </a:lnTo>
                  <a:lnTo>
                    <a:pt x="263410" y="97154"/>
                  </a:lnTo>
                  <a:lnTo>
                    <a:pt x="264045" y="94614"/>
                  </a:lnTo>
                  <a:lnTo>
                    <a:pt x="265823" y="92074"/>
                  </a:lnTo>
                  <a:lnTo>
                    <a:pt x="267474" y="89534"/>
                  </a:lnTo>
                  <a:lnTo>
                    <a:pt x="269887" y="88264"/>
                  </a:lnTo>
                  <a:lnTo>
                    <a:pt x="272808" y="86994"/>
                  </a:lnTo>
                  <a:lnTo>
                    <a:pt x="277507" y="85725"/>
                  </a:lnTo>
                  <a:lnTo>
                    <a:pt x="304582" y="85725"/>
                  </a:lnTo>
                  <a:lnTo>
                    <a:pt x="303302" y="80644"/>
                  </a:lnTo>
                  <a:lnTo>
                    <a:pt x="286651" y="80644"/>
                  </a:lnTo>
                  <a:lnTo>
                    <a:pt x="280936" y="78104"/>
                  </a:lnTo>
                  <a:close/>
                </a:path>
                <a:path w="711200" h="231139">
                  <a:moveTo>
                    <a:pt x="368046" y="80644"/>
                  </a:moveTo>
                  <a:lnTo>
                    <a:pt x="336181" y="80644"/>
                  </a:lnTo>
                  <a:lnTo>
                    <a:pt x="349389" y="146684"/>
                  </a:lnTo>
                  <a:lnTo>
                    <a:pt x="374281" y="169544"/>
                  </a:lnTo>
                  <a:lnTo>
                    <a:pt x="380885" y="168274"/>
                  </a:lnTo>
                  <a:lnTo>
                    <a:pt x="389859" y="164464"/>
                  </a:lnTo>
                  <a:lnTo>
                    <a:pt x="396951" y="159384"/>
                  </a:lnTo>
                  <a:lnTo>
                    <a:pt x="401273" y="153034"/>
                  </a:lnTo>
                  <a:lnTo>
                    <a:pt x="387870" y="153034"/>
                  </a:lnTo>
                  <a:lnTo>
                    <a:pt x="386219" y="151764"/>
                  </a:lnTo>
                  <a:lnTo>
                    <a:pt x="384568" y="151764"/>
                  </a:lnTo>
                  <a:lnTo>
                    <a:pt x="383425" y="150494"/>
                  </a:lnTo>
                  <a:lnTo>
                    <a:pt x="382536" y="149224"/>
                  </a:lnTo>
                  <a:lnTo>
                    <a:pt x="381647" y="146684"/>
                  </a:lnTo>
                  <a:lnTo>
                    <a:pt x="380504" y="142874"/>
                  </a:lnTo>
                  <a:lnTo>
                    <a:pt x="379361" y="137794"/>
                  </a:lnTo>
                  <a:lnTo>
                    <a:pt x="368046" y="80644"/>
                  </a:lnTo>
                  <a:close/>
                </a:path>
                <a:path w="711200" h="231139">
                  <a:moveTo>
                    <a:pt x="440956" y="60325"/>
                  </a:moveTo>
                  <a:lnTo>
                    <a:pt x="401459" y="60325"/>
                  </a:lnTo>
                  <a:lnTo>
                    <a:pt x="404888" y="61594"/>
                  </a:lnTo>
                  <a:lnTo>
                    <a:pt x="409079" y="64134"/>
                  </a:lnTo>
                  <a:lnTo>
                    <a:pt x="410857" y="69214"/>
                  </a:lnTo>
                  <a:lnTo>
                    <a:pt x="412254" y="76834"/>
                  </a:lnTo>
                  <a:lnTo>
                    <a:pt x="424192" y="135254"/>
                  </a:lnTo>
                  <a:lnTo>
                    <a:pt x="425716" y="142874"/>
                  </a:lnTo>
                  <a:lnTo>
                    <a:pt x="425843" y="147954"/>
                  </a:lnTo>
                  <a:lnTo>
                    <a:pt x="423049" y="153034"/>
                  </a:lnTo>
                  <a:lnTo>
                    <a:pt x="419874" y="154304"/>
                  </a:lnTo>
                  <a:lnTo>
                    <a:pt x="415429" y="155574"/>
                  </a:lnTo>
                  <a:lnTo>
                    <a:pt x="416191" y="159384"/>
                  </a:lnTo>
                  <a:lnTo>
                    <a:pt x="471436" y="147954"/>
                  </a:lnTo>
                  <a:lnTo>
                    <a:pt x="470928" y="145414"/>
                  </a:lnTo>
                  <a:lnTo>
                    <a:pt x="465721" y="145414"/>
                  </a:lnTo>
                  <a:lnTo>
                    <a:pt x="462292" y="144144"/>
                  </a:lnTo>
                  <a:lnTo>
                    <a:pt x="460133" y="142874"/>
                  </a:lnTo>
                  <a:lnTo>
                    <a:pt x="458101" y="141604"/>
                  </a:lnTo>
                  <a:lnTo>
                    <a:pt x="456323" y="136524"/>
                  </a:lnTo>
                  <a:lnTo>
                    <a:pt x="454926" y="130174"/>
                  </a:lnTo>
                  <a:lnTo>
                    <a:pt x="440956" y="60325"/>
                  </a:lnTo>
                  <a:close/>
                </a:path>
                <a:path w="711200" h="231139">
                  <a:moveTo>
                    <a:pt x="401713" y="139064"/>
                  </a:moveTo>
                  <a:lnTo>
                    <a:pt x="398919" y="147954"/>
                  </a:lnTo>
                  <a:lnTo>
                    <a:pt x="395109" y="151764"/>
                  </a:lnTo>
                  <a:lnTo>
                    <a:pt x="390410" y="153034"/>
                  </a:lnTo>
                  <a:lnTo>
                    <a:pt x="401273" y="153034"/>
                  </a:lnTo>
                  <a:lnTo>
                    <a:pt x="402138" y="151764"/>
                  </a:lnTo>
                  <a:lnTo>
                    <a:pt x="405396" y="141604"/>
                  </a:lnTo>
                  <a:lnTo>
                    <a:pt x="401713" y="139064"/>
                  </a:lnTo>
                  <a:close/>
                </a:path>
                <a:path w="711200" h="231139">
                  <a:moveTo>
                    <a:pt x="503313" y="36194"/>
                  </a:moveTo>
                  <a:lnTo>
                    <a:pt x="461657" y="43814"/>
                  </a:lnTo>
                  <a:lnTo>
                    <a:pt x="462419" y="47625"/>
                  </a:lnTo>
                  <a:lnTo>
                    <a:pt x="466991" y="47625"/>
                  </a:lnTo>
                  <a:lnTo>
                    <a:pt x="470293" y="48894"/>
                  </a:lnTo>
                  <a:lnTo>
                    <a:pt x="473849" y="51434"/>
                  </a:lnTo>
                  <a:lnTo>
                    <a:pt x="475500" y="56514"/>
                  </a:lnTo>
                  <a:lnTo>
                    <a:pt x="477151" y="64134"/>
                  </a:lnTo>
                  <a:lnTo>
                    <a:pt x="488581" y="122554"/>
                  </a:lnTo>
                  <a:lnTo>
                    <a:pt x="490232" y="130174"/>
                  </a:lnTo>
                  <a:lnTo>
                    <a:pt x="490486" y="135254"/>
                  </a:lnTo>
                  <a:lnTo>
                    <a:pt x="489597" y="136524"/>
                  </a:lnTo>
                  <a:lnTo>
                    <a:pt x="488200" y="139064"/>
                  </a:lnTo>
                  <a:lnTo>
                    <a:pt x="485406" y="141604"/>
                  </a:lnTo>
                  <a:lnTo>
                    <a:pt x="481215" y="142874"/>
                  </a:lnTo>
                  <a:lnTo>
                    <a:pt x="481977" y="146684"/>
                  </a:lnTo>
                  <a:lnTo>
                    <a:pt x="533793" y="136524"/>
                  </a:lnTo>
                  <a:lnTo>
                    <a:pt x="533031" y="132714"/>
                  </a:lnTo>
                  <a:lnTo>
                    <a:pt x="529094" y="132714"/>
                  </a:lnTo>
                  <a:lnTo>
                    <a:pt x="526173" y="131444"/>
                  </a:lnTo>
                  <a:lnTo>
                    <a:pt x="524268" y="130174"/>
                  </a:lnTo>
                  <a:lnTo>
                    <a:pt x="522490" y="127634"/>
                  </a:lnTo>
                  <a:lnTo>
                    <a:pt x="520839" y="123824"/>
                  </a:lnTo>
                  <a:lnTo>
                    <a:pt x="508393" y="61594"/>
                  </a:lnTo>
                  <a:lnTo>
                    <a:pt x="511949" y="51434"/>
                  </a:lnTo>
                  <a:lnTo>
                    <a:pt x="513930" y="48894"/>
                  </a:lnTo>
                  <a:lnTo>
                    <a:pt x="505980" y="48894"/>
                  </a:lnTo>
                  <a:lnTo>
                    <a:pt x="503313" y="36194"/>
                  </a:lnTo>
                  <a:close/>
                </a:path>
                <a:path w="711200" h="231139">
                  <a:moveTo>
                    <a:pt x="470674" y="144144"/>
                  </a:moveTo>
                  <a:lnTo>
                    <a:pt x="465721" y="145414"/>
                  </a:lnTo>
                  <a:lnTo>
                    <a:pt x="470928" y="145414"/>
                  </a:lnTo>
                  <a:lnTo>
                    <a:pt x="470674" y="144144"/>
                  </a:lnTo>
                  <a:close/>
                </a:path>
                <a:path w="711200" h="231139">
                  <a:moveTo>
                    <a:pt x="563850" y="43814"/>
                  </a:moveTo>
                  <a:lnTo>
                    <a:pt x="526935" y="43814"/>
                  </a:lnTo>
                  <a:lnTo>
                    <a:pt x="530491" y="45084"/>
                  </a:lnTo>
                  <a:lnTo>
                    <a:pt x="532015" y="47625"/>
                  </a:lnTo>
                  <a:lnTo>
                    <a:pt x="533031" y="48894"/>
                  </a:lnTo>
                  <a:lnTo>
                    <a:pt x="534174" y="51434"/>
                  </a:lnTo>
                  <a:lnTo>
                    <a:pt x="535571" y="56514"/>
                  </a:lnTo>
                  <a:lnTo>
                    <a:pt x="537222" y="65404"/>
                  </a:lnTo>
                  <a:lnTo>
                    <a:pt x="546366" y="109854"/>
                  </a:lnTo>
                  <a:lnTo>
                    <a:pt x="547763" y="117474"/>
                  </a:lnTo>
                  <a:lnTo>
                    <a:pt x="548017" y="122554"/>
                  </a:lnTo>
                  <a:lnTo>
                    <a:pt x="546112" y="127634"/>
                  </a:lnTo>
                  <a:lnTo>
                    <a:pt x="543699" y="128904"/>
                  </a:lnTo>
                  <a:lnTo>
                    <a:pt x="539889" y="130174"/>
                  </a:lnTo>
                  <a:lnTo>
                    <a:pt x="540651" y="135254"/>
                  </a:lnTo>
                  <a:lnTo>
                    <a:pt x="592467" y="123824"/>
                  </a:lnTo>
                  <a:lnTo>
                    <a:pt x="591959" y="121284"/>
                  </a:lnTo>
                  <a:lnTo>
                    <a:pt x="587006" y="121284"/>
                  </a:lnTo>
                  <a:lnTo>
                    <a:pt x="583831" y="120014"/>
                  </a:lnTo>
                  <a:lnTo>
                    <a:pt x="580275" y="117474"/>
                  </a:lnTo>
                  <a:lnTo>
                    <a:pt x="578497" y="112394"/>
                  </a:lnTo>
                  <a:lnTo>
                    <a:pt x="576973" y="104774"/>
                  </a:lnTo>
                  <a:lnTo>
                    <a:pt x="568972" y="64134"/>
                  </a:lnTo>
                  <a:lnTo>
                    <a:pt x="566686" y="52704"/>
                  </a:lnTo>
                  <a:lnTo>
                    <a:pt x="564527" y="45084"/>
                  </a:lnTo>
                  <a:lnTo>
                    <a:pt x="563850" y="43814"/>
                  </a:lnTo>
                  <a:close/>
                </a:path>
                <a:path w="711200" h="231139">
                  <a:moveTo>
                    <a:pt x="591705" y="120014"/>
                  </a:moveTo>
                  <a:lnTo>
                    <a:pt x="587006" y="121284"/>
                  </a:lnTo>
                  <a:lnTo>
                    <a:pt x="591959" y="121284"/>
                  </a:lnTo>
                  <a:lnTo>
                    <a:pt x="591705" y="120014"/>
                  </a:lnTo>
                  <a:close/>
                </a:path>
                <a:path w="711200" h="231139">
                  <a:moveTo>
                    <a:pt x="304582" y="85725"/>
                  </a:moveTo>
                  <a:lnTo>
                    <a:pt x="277507" y="85725"/>
                  </a:lnTo>
                  <a:lnTo>
                    <a:pt x="282714" y="86994"/>
                  </a:lnTo>
                  <a:lnTo>
                    <a:pt x="288302" y="89534"/>
                  </a:lnTo>
                  <a:lnTo>
                    <a:pt x="292513" y="93344"/>
                  </a:lnTo>
                  <a:lnTo>
                    <a:pt x="296938" y="97154"/>
                  </a:lnTo>
                  <a:lnTo>
                    <a:pt x="301554" y="102234"/>
                  </a:lnTo>
                  <a:lnTo>
                    <a:pt x="306336" y="108584"/>
                  </a:lnTo>
                  <a:lnTo>
                    <a:pt x="310019" y="107314"/>
                  </a:lnTo>
                  <a:lnTo>
                    <a:pt x="304582" y="85725"/>
                  </a:lnTo>
                  <a:close/>
                </a:path>
                <a:path w="711200" h="231139">
                  <a:moveTo>
                    <a:pt x="357136" y="26034"/>
                  </a:moveTo>
                  <a:lnTo>
                    <a:pt x="353580" y="27304"/>
                  </a:lnTo>
                  <a:lnTo>
                    <a:pt x="351104" y="33654"/>
                  </a:lnTo>
                  <a:lnTo>
                    <a:pt x="348246" y="41275"/>
                  </a:lnTo>
                  <a:lnTo>
                    <a:pt x="345008" y="47625"/>
                  </a:lnTo>
                  <a:lnTo>
                    <a:pt x="321957" y="79375"/>
                  </a:lnTo>
                  <a:lnTo>
                    <a:pt x="322719" y="83184"/>
                  </a:lnTo>
                  <a:lnTo>
                    <a:pt x="336181" y="80644"/>
                  </a:lnTo>
                  <a:lnTo>
                    <a:pt x="368046" y="80644"/>
                  </a:lnTo>
                  <a:lnTo>
                    <a:pt x="366788" y="74294"/>
                  </a:lnTo>
                  <a:lnTo>
                    <a:pt x="391045" y="69214"/>
                  </a:lnTo>
                  <a:lnTo>
                    <a:pt x="389966" y="64134"/>
                  </a:lnTo>
                  <a:lnTo>
                    <a:pt x="364629" y="64134"/>
                  </a:lnTo>
                  <a:lnTo>
                    <a:pt x="357136" y="26034"/>
                  </a:lnTo>
                  <a:close/>
                </a:path>
                <a:path w="711200" h="231139">
                  <a:moveTo>
                    <a:pt x="301383" y="73025"/>
                  </a:moveTo>
                  <a:lnTo>
                    <a:pt x="297700" y="74294"/>
                  </a:lnTo>
                  <a:lnTo>
                    <a:pt x="296430" y="76834"/>
                  </a:lnTo>
                  <a:lnTo>
                    <a:pt x="295541" y="78104"/>
                  </a:lnTo>
                  <a:lnTo>
                    <a:pt x="294779" y="79375"/>
                  </a:lnTo>
                  <a:lnTo>
                    <a:pt x="294144" y="80644"/>
                  </a:lnTo>
                  <a:lnTo>
                    <a:pt x="303302" y="80644"/>
                  </a:lnTo>
                  <a:lnTo>
                    <a:pt x="301383" y="73025"/>
                  </a:lnTo>
                  <a:close/>
                </a:path>
                <a:path w="711200" h="231139">
                  <a:moveTo>
                    <a:pt x="388886" y="59054"/>
                  </a:moveTo>
                  <a:lnTo>
                    <a:pt x="364629" y="64134"/>
                  </a:lnTo>
                  <a:lnTo>
                    <a:pt x="389966" y="64134"/>
                  </a:lnTo>
                  <a:lnTo>
                    <a:pt x="388886" y="59054"/>
                  </a:lnTo>
                  <a:close/>
                </a:path>
                <a:path w="711200" h="231139">
                  <a:moveTo>
                    <a:pt x="438670" y="48894"/>
                  </a:moveTo>
                  <a:lnTo>
                    <a:pt x="395744" y="57784"/>
                  </a:lnTo>
                  <a:lnTo>
                    <a:pt x="396633" y="61594"/>
                  </a:lnTo>
                  <a:lnTo>
                    <a:pt x="401459" y="60325"/>
                  </a:lnTo>
                  <a:lnTo>
                    <a:pt x="440956" y="60325"/>
                  </a:lnTo>
                  <a:lnTo>
                    <a:pt x="438670" y="48894"/>
                  </a:lnTo>
                  <a:close/>
                </a:path>
                <a:path w="711200" h="231139">
                  <a:moveTo>
                    <a:pt x="540016" y="24764"/>
                  </a:moveTo>
                  <a:lnTo>
                    <a:pt x="505980" y="48894"/>
                  </a:lnTo>
                  <a:lnTo>
                    <a:pt x="513930" y="48894"/>
                  </a:lnTo>
                  <a:lnTo>
                    <a:pt x="516902" y="45084"/>
                  </a:lnTo>
                  <a:lnTo>
                    <a:pt x="523125" y="43814"/>
                  </a:lnTo>
                  <a:lnTo>
                    <a:pt x="563850" y="43814"/>
                  </a:lnTo>
                  <a:lnTo>
                    <a:pt x="562495" y="41275"/>
                  </a:lnTo>
                  <a:lnTo>
                    <a:pt x="559955" y="36194"/>
                  </a:lnTo>
                  <a:lnTo>
                    <a:pt x="556145" y="31114"/>
                  </a:lnTo>
                  <a:lnTo>
                    <a:pt x="550938" y="28575"/>
                  </a:lnTo>
                  <a:lnTo>
                    <a:pt x="545858" y="26034"/>
                  </a:lnTo>
                  <a:lnTo>
                    <a:pt x="540016" y="24764"/>
                  </a:lnTo>
                  <a:close/>
                </a:path>
                <a:path w="711200" h="231139">
                  <a:moveTo>
                    <a:pt x="418223" y="634"/>
                  </a:moveTo>
                  <a:lnTo>
                    <a:pt x="399046" y="17144"/>
                  </a:lnTo>
                  <a:lnTo>
                    <a:pt x="399935" y="22225"/>
                  </a:lnTo>
                  <a:lnTo>
                    <a:pt x="400951" y="27304"/>
                  </a:lnTo>
                  <a:lnTo>
                    <a:pt x="403364" y="31114"/>
                  </a:lnTo>
                  <a:lnTo>
                    <a:pt x="411238" y="36194"/>
                  </a:lnTo>
                  <a:lnTo>
                    <a:pt x="415556" y="37464"/>
                  </a:lnTo>
                  <a:lnTo>
                    <a:pt x="424827" y="34925"/>
                  </a:lnTo>
                  <a:lnTo>
                    <a:pt x="428510" y="32384"/>
                  </a:lnTo>
                  <a:lnTo>
                    <a:pt x="433844" y="24764"/>
                  </a:lnTo>
                  <a:lnTo>
                    <a:pt x="434733" y="20954"/>
                  </a:lnTo>
                  <a:lnTo>
                    <a:pt x="433844" y="15875"/>
                  </a:lnTo>
                  <a:lnTo>
                    <a:pt x="432828" y="10794"/>
                  </a:lnTo>
                  <a:lnTo>
                    <a:pt x="430415" y="6984"/>
                  </a:lnTo>
                  <a:lnTo>
                    <a:pt x="422541" y="1904"/>
                  </a:lnTo>
                  <a:lnTo>
                    <a:pt x="418223" y="634"/>
                  </a:lnTo>
                  <a:close/>
                </a:path>
                <a:path w="711200" h="231139">
                  <a:moveTo>
                    <a:pt x="643648" y="5460"/>
                  </a:moveTo>
                  <a:lnTo>
                    <a:pt x="636409" y="5460"/>
                  </a:lnTo>
                  <a:lnTo>
                    <a:pt x="629551" y="6730"/>
                  </a:lnTo>
                  <a:lnTo>
                    <a:pt x="596051" y="30859"/>
                  </a:lnTo>
                  <a:lnTo>
                    <a:pt x="592535" y="45094"/>
                  </a:lnTo>
                  <a:lnTo>
                    <a:pt x="593229" y="52450"/>
                  </a:lnTo>
                  <a:lnTo>
                    <a:pt x="620469" y="79803"/>
                  </a:lnTo>
                  <a:lnTo>
                    <a:pt x="627900" y="81279"/>
                  </a:lnTo>
                  <a:lnTo>
                    <a:pt x="620153" y="86487"/>
                  </a:lnTo>
                  <a:lnTo>
                    <a:pt x="614819" y="91820"/>
                  </a:lnTo>
                  <a:lnTo>
                    <a:pt x="611898" y="97408"/>
                  </a:lnTo>
                  <a:lnTo>
                    <a:pt x="608977" y="102869"/>
                  </a:lnTo>
                  <a:lnTo>
                    <a:pt x="608088" y="108203"/>
                  </a:lnTo>
                  <a:lnTo>
                    <a:pt x="609104" y="113156"/>
                  </a:lnTo>
                  <a:lnTo>
                    <a:pt x="610755" y="121538"/>
                  </a:lnTo>
                  <a:lnTo>
                    <a:pt x="616724" y="126999"/>
                  </a:lnTo>
                  <a:lnTo>
                    <a:pt x="627138" y="129793"/>
                  </a:lnTo>
                  <a:lnTo>
                    <a:pt x="620661" y="132968"/>
                  </a:lnTo>
                  <a:lnTo>
                    <a:pt x="616470" y="136143"/>
                  </a:lnTo>
                  <a:lnTo>
                    <a:pt x="614438" y="139318"/>
                  </a:lnTo>
                  <a:lnTo>
                    <a:pt x="612533" y="142493"/>
                  </a:lnTo>
                  <a:lnTo>
                    <a:pt x="611771" y="145795"/>
                  </a:lnTo>
                  <a:lnTo>
                    <a:pt x="612533" y="149097"/>
                  </a:lnTo>
                  <a:lnTo>
                    <a:pt x="613168" y="152653"/>
                  </a:lnTo>
                  <a:lnTo>
                    <a:pt x="637171" y="162432"/>
                  </a:lnTo>
                  <a:lnTo>
                    <a:pt x="643271" y="162431"/>
                  </a:lnTo>
                  <a:lnTo>
                    <a:pt x="683362" y="153796"/>
                  </a:lnTo>
                  <a:lnTo>
                    <a:pt x="648950" y="153796"/>
                  </a:lnTo>
                  <a:lnTo>
                    <a:pt x="643307" y="153463"/>
                  </a:lnTo>
                  <a:lnTo>
                    <a:pt x="638949" y="152272"/>
                  </a:lnTo>
                  <a:lnTo>
                    <a:pt x="633996" y="150113"/>
                  </a:lnTo>
                  <a:lnTo>
                    <a:pt x="631202" y="147065"/>
                  </a:lnTo>
                  <a:lnTo>
                    <a:pt x="629730" y="139826"/>
                  </a:lnTo>
                  <a:lnTo>
                    <a:pt x="629841" y="139191"/>
                  </a:lnTo>
                  <a:lnTo>
                    <a:pt x="670207" y="124269"/>
                  </a:lnTo>
                  <a:lnTo>
                    <a:pt x="681367" y="123062"/>
                  </a:lnTo>
                  <a:lnTo>
                    <a:pt x="710591" y="123062"/>
                  </a:lnTo>
                  <a:lnTo>
                    <a:pt x="710704" y="122173"/>
                  </a:lnTo>
                  <a:lnTo>
                    <a:pt x="709434" y="115950"/>
                  </a:lnTo>
                  <a:lnTo>
                    <a:pt x="707529" y="106171"/>
                  </a:lnTo>
                  <a:lnTo>
                    <a:pt x="704735" y="102996"/>
                  </a:lnTo>
                  <a:lnTo>
                    <a:pt x="636663" y="102996"/>
                  </a:lnTo>
                  <a:lnTo>
                    <a:pt x="633234" y="102869"/>
                  </a:lnTo>
                  <a:lnTo>
                    <a:pt x="630948" y="101472"/>
                  </a:lnTo>
                  <a:lnTo>
                    <a:pt x="628535" y="100202"/>
                  </a:lnTo>
                  <a:lnTo>
                    <a:pt x="627138" y="98297"/>
                  </a:lnTo>
                  <a:lnTo>
                    <a:pt x="626592" y="95456"/>
                  </a:lnTo>
                  <a:lnTo>
                    <a:pt x="625995" y="92709"/>
                  </a:lnTo>
                  <a:lnTo>
                    <a:pt x="644410" y="81152"/>
                  </a:lnTo>
                  <a:lnTo>
                    <a:pt x="648855" y="80390"/>
                  </a:lnTo>
                  <a:lnTo>
                    <a:pt x="649236" y="80390"/>
                  </a:lnTo>
                  <a:lnTo>
                    <a:pt x="654697" y="79247"/>
                  </a:lnTo>
                  <a:lnTo>
                    <a:pt x="660539" y="76453"/>
                  </a:lnTo>
                  <a:lnTo>
                    <a:pt x="662033" y="75437"/>
                  </a:lnTo>
                  <a:lnTo>
                    <a:pt x="640854" y="75437"/>
                  </a:lnTo>
                  <a:lnTo>
                    <a:pt x="636917" y="74040"/>
                  </a:lnTo>
                  <a:lnTo>
                    <a:pt x="622350" y="33188"/>
                  </a:lnTo>
                  <a:lnTo>
                    <a:pt x="622432" y="27685"/>
                  </a:lnTo>
                  <a:lnTo>
                    <a:pt x="637298" y="12318"/>
                  </a:lnTo>
                  <a:lnTo>
                    <a:pt x="686459" y="12318"/>
                  </a:lnTo>
                  <a:lnTo>
                    <a:pt x="688352" y="11937"/>
                  </a:lnTo>
                  <a:lnTo>
                    <a:pt x="687325" y="6857"/>
                  </a:lnTo>
                  <a:lnTo>
                    <a:pt x="651395" y="6857"/>
                  </a:lnTo>
                  <a:lnTo>
                    <a:pt x="643648" y="5460"/>
                  </a:lnTo>
                  <a:close/>
                </a:path>
                <a:path w="711200" h="231139">
                  <a:moveTo>
                    <a:pt x="710591" y="123062"/>
                  </a:moveTo>
                  <a:lnTo>
                    <a:pt x="685431" y="123062"/>
                  </a:lnTo>
                  <a:lnTo>
                    <a:pt x="688733" y="123951"/>
                  </a:lnTo>
                  <a:lnTo>
                    <a:pt x="691146" y="125729"/>
                  </a:lnTo>
                  <a:lnTo>
                    <a:pt x="692416" y="126745"/>
                  </a:lnTo>
                  <a:lnTo>
                    <a:pt x="693305" y="128142"/>
                  </a:lnTo>
                  <a:lnTo>
                    <a:pt x="694702" y="134873"/>
                  </a:lnTo>
                  <a:lnTo>
                    <a:pt x="692543" y="139191"/>
                  </a:lnTo>
                  <a:lnTo>
                    <a:pt x="655880" y="153273"/>
                  </a:lnTo>
                  <a:lnTo>
                    <a:pt x="648950" y="153796"/>
                  </a:lnTo>
                  <a:lnTo>
                    <a:pt x="683362" y="153796"/>
                  </a:lnTo>
                  <a:lnTo>
                    <a:pt x="709942" y="128142"/>
                  </a:lnTo>
                  <a:lnTo>
                    <a:pt x="710591" y="123062"/>
                  </a:lnTo>
                  <a:close/>
                </a:path>
                <a:path w="711200" h="231139">
                  <a:moveTo>
                    <a:pt x="679764" y="95456"/>
                  </a:moveTo>
                  <a:lnTo>
                    <a:pt x="670777" y="96256"/>
                  </a:lnTo>
                  <a:lnTo>
                    <a:pt x="660158" y="98043"/>
                  </a:lnTo>
                  <a:lnTo>
                    <a:pt x="641235" y="102107"/>
                  </a:lnTo>
                  <a:lnTo>
                    <a:pt x="636663" y="102996"/>
                  </a:lnTo>
                  <a:lnTo>
                    <a:pt x="704735" y="102996"/>
                  </a:lnTo>
                  <a:lnTo>
                    <a:pt x="701941" y="99821"/>
                  </a:lnTo>
                  <a:lnTo>
                    <a:pt x="692797" y="96773"/>
                  </a:lnTo>
                  <a:lnTo>
                    <a:pt x="687108" y="95632"/>
                  </a:lnTo>
                  <a:lnTo>
                    <a:pt x="679764" y="95456"/>
                  </a:lnTo>
                  <a:close/>
                </a:path>
                <a:path w="711200" h="231139">
                  <a:moveTo>
                    <a:pt x="686459" y="12318"/>
                  </a:moveTo>
                  <a:lnTo>
                    <a:pt x="637298" y="12318"/>
                  </a:lnTo>
                  <a:lnTo>
                    <a:pt x="640854" y="13334"/>
                  </a:lnTo>
                  <a:lnTo>
                    <a:pt x="643902" y="16382"/>
                  </a:lnTo>
                  <a:lnTo>
                    <a:pt x="656475" y="53720"/>
                  </a:lnTo>
                  <a:lnTo>
                    <a:pt x="656602" y="61848"/>
                  </a:lnTo>
                  <a:lnTo>
                    <a:pt x="654443" y="66420"/>
                  </a:lnTo>
                  <a:lnTo>
                    <a:pt x="652411" y="70992"/>
                  </a:lnTo>
                  <a:lnTo>
                    <a:pt x="649109" y="73787"/>
                  </a:lnTo>
                  <a:lnTo>
                    <a:pt x="644791" y="74675"/>
                  </a:lnTo>
                  <a:lnTo>
                    <a:pt x="640854" y="75437"/>
                  </a:lnTo>
                  <a:lnTo>
                    <a:pt x="662033" y="75437"/>
                  </a:lnTo>
                  <a:lnTo>
                    <a:pt x="684669" y="43306"/>
                  </a:lnTo>
                  <a:lnTo>
                    <a:pt x="683272" y="35940"/>
                  </a:lnTo>
                  <a:lnTo>
                    <a:pt x="668794" y="15875"/>
                  </a:lnTo>
                  <a:lnTo>
                    <a:pt x="686459" y="12318"/>
                  </a:lnTo>
                  <a:close/>
                </a:path>
                <a:path w="711200" h="231139">
                  <a:moveTo>
                    <a:pt x="685939" y="0"/>
                  </a:moveTo>
                  <a:lnTo>
                    <a:pt x="651395" y="6857"/>
                  </a:lnTo>
                  <a:lnTo>
                    <a:pt x="687325" y="6857"/>
                  </a:lnTo>
                  <a:lnTo>
                    <a:pt x="68593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715262" y="3716273"/>
              <a:ext cx="6002020" cy="922019"/>
            </a:xfrm>
            <a:custGeom>
              <a:avLst/>
              <a:gdLst/>
              <a:ahLst/>
              <a:cxnLst/>
              <a:rect l="l" t="t" r="r" b="b"/>
              <a:pathLst>
                <a:path w="6002020" h="922020">
                  <a:moveTo>
                    <a:pt x="6001512" y="0"/>
                  </a:moveTo>
                  <a:lnTo>
                    <a:pt x="0" y="0"/>
                  </a:lnTo>
                  <a:lnTo>
                    <a:pt x="0" y="922019"/>
                  </a:lnTo>
                  <a:lnTo>
                    <a:pt x="6001512" y="922019"/>
                  </a:lnTo>
                  <a:lnTo>
                    <a:pt x="60015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715261" y="3716273"/>
            <a:ext cx="6002020" cy="922019"/>
          </a:xfrm>
          <a:prstGeom prst="rect">
            <a:avLst/>
          </a:prstGeom>
          <a:ln w="25907">
            <a:solidFill>
              <a:srgbClr val="4F81BC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202565" marR="196215" algn="ctr">
              <a:lnSpc>
                <a:spcPct val="100000"/>
              </a:lnSpc>
              <a:spcBef>
                <a:spcPts val="290"/>
              </a:spcBef>
            </a:pPr>
            <a:r>
              <a:rPr sz="1800" spc="-5" dirty="0">
                <a:latin typeface="Times New Roman"/>
                <a:cs typeface="Times New Roman"/>
              </a:rPr>
              <a:t>Iliopsoas may </a:t>
            </a:r>
            <a:r>
              <a:rPr sz="1800" dirty="0">
                <a:latin typeface="Times New Roman"/>
                <a:cs typeface="Times New Roman"/>
              </a:rPr>
              <a:t>be tested clinically by </a:t>
            </a:r>
            <a:r>
              <a:rPr sz="1800" b="1" dirty="0">
                <a:latin typeface="Times New Roman"/>
                <a:cs typeface="Times New Roman"/>
              </a:rPr>
              <a:t>actively flexing </a:t>
            </a:r>
            <a:r>
              <a:rPr sz="1800" b="1" spc="-5" dirty="0">
                <a:latin typeface="Times New Roman"/>
                <a:cs typeface="Times New Roman"/>
              </a:rPr>
              <a:t>the hip </a:t>
            </a:r>
            <a:r>
              <a:rPr sz="1800" b="1" spc="-434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against resistance, </a:t>
            </a:r>
            <a:r>
              <a:rPr sz="1800" dirty="0">
                <a:latin typeface="Times New Roman"/>
                <a:cs typeface="Times New Roman"/>
              </a:rPr>
              <a:t>in the supine position with hip and knee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flexed.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255" y="0"/>
            <a:ext cx="5442585" cy="6858000"/>
            <a:chOff x="-12255" y="0"/>
            <a:chExt cx="544258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00628" y="0"/>
              <a:ext cx="1929383" cy="6857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62" y="1072133"/>
              <a:ext cx="3218815" cy="581025"/>
            </a:xfrm>
            <a:custGeom>
              <a:avLst/>
              <a:gdLst/>
              <a:ahLst/>
              <a:cxnLst/>
              <a:rect l="l" t="t" r="r" b="b"/>
              <a:pathLst>
                <a:path w="3218815" h="581025">
                  <a:moveTo>
                    <a:pt x="0" y="580644"/>
                  </a:moveTo>
                  <a:lnTo>
                    <a:pt x="3218688" y="580644"/>
                  </a:lnTo>
                  <a:lnTo>
                    <a:pt x="3218688" y="0"/>
                  </a:lnTo>
                  <a:lnTo>
                    <a:pt x="0" y="0"/>
                  </a:lnTo>
                  <a:lnTo>
                    <a:pt x="0" y="580644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527548" y="990155"/>
            <a:ext cx="3190495" cy="2110193"/>
          </a:xfrm>
          <a:prstGeom prst="rect">
            <a:avLst/>
          </a:prstGeom>
          <a:ln w="25907">
            <a:solidFill>
              <a:srgbClr val="4F81BC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95"/>
              </a:spcBef>
            </a:pPr>
            <a:r>
              <a:rPr sz="1800" b="1" spc="-5" dirty="0">
                <a:latin typeface="Times New Roman"/>
                <a:cs typeface="Times New Roman"/>
              </a:rPr>
              <a:t>Consisting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of:</a:t>
            </a:r>
            <a:endParaRPr sz="1800">
              <a:latin typeface="Times New Roman"/>
              <a:cs typeface="Times New Roman"/>
            </a:endParaRPr>
          </a:p>
          <a:p>
            <a:pPr marL="339090" indent="-247650">
              <a:lnSpc>
                <a:spcPct val="100000"/>
              </a:lnSpc>
              <a:spcBef>
                <a:spcPts val="760"/>
              </a:spcBef>
              <a:buSzPct val="90000"/>
              <a:buAutoNum type="arabicPlain"/>
              <a:tabLst>
                <a:tab pos="339090" algn="l"/>
              </a:tabLst>
            </a:pPr>
            <a:r>
              <a:rPr sz="2000" b="1" dirty="0">
                <a:latin typeface="Times New Roman"/>
                <a:cs typeface="Times New Roman"/>
              </a:rPr>
              <a:t>The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rectus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femoris</a:t>
            </a:r>
            <a:endParaRPr sz="2000">
              <a:latin typeface="Times New Roman"/>
              <a:cs typeface="Times New Roman"/>
            </a:endParaRPr>
          </a:p>
          <a:p>
            <a:pPr marL="91440" marR="461009">
              <a:lnSpc>
                <a:spcPct val="150000"/>
              </a:lnSpc>
              <a:buAutoNum type="arabicPlain"/>
              <a:tabLst>
                <a:tab pos="361950" algn="l"/>
              </a:tabLst>
            </a:pPr>
            <a:r>
              <a:rPr sz="2000" b="1" dirty="0">
                <a:latin typeface="Times New Roman"/>
                <a:cs typeface="Times New Roman"/>
              </a:rPr>
              <a:t>The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vastus</a:t>
            </a:r>
            <a:r>
              <a:rPr sz="2000" b="1" spc="-7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intermedius </a:t>
            </a:r>
            <a:r>
              <a:rPr sz="2000" b="1" spc="-484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3-</a:t>
            </a:r>
            <a:r>
              <a:rPr sz="2000" b="1" spc="-6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The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vastus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lateralis</a:t>
            </a:r>
            <a:endParaRPr sz="2000">
              <a:latin typeface="Times New Roman"/>
              <a:cs typeface="Times New Roman"/>
            </a:endParaRPr>
          </a:p>
          <a:p>
            <a:pPr marL="91440">
              <a:lnSpc>
                <a:spcPct val="100000"/>
              </a:lnSpc>
              <a:spcBef>
                <a:spcPts val="1200"/>
              </a:spcBef>
            </a:pPr>
            <a:r>
              <a:rPr sz="2000" b="1" dirty="0">
                <a:latin typeface="Times New Roman"/>
                <a:cs typeface="Times New Roman"/>
              </a:rPr>
              <a:t>4-</a:t>
            </a:r>
            <a:r>
              <a:rPr sz="2000" b="1" spc="-7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The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vastus</a:t>
            </a:r>
            <a:r>
              <a:rPr sz="2000" b="1" spc="-5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medialis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39" y="1195222"/>
            <a:ext cx="1285875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0" b="1" i="1" spc="65" dirty="0">
                <a:latin typeface="Times New Roman"/>
                <a:cs typeface="Times New Roman"/>
              </a:rPr>
              <a:t>R</a:t>
            </a:r>
            <a:r>
              <a:rPr sz="2500" b="1" i="1" spc="-55" dirty="0">
                <a:latin typeface="Times New Roman"/>
                <a:cs typeface="Times New Roman"/>
              </a:rPr>
              <a:t> </a:t>
            </a:r>
            <a:r>
              <a:rPr sz="2500" b="1" i="1" spc="-45" dirty="0">
                <a:latin typeface="Times New Roman"/>
                <a:cs typeface="Times New Roman"/>
              </a:rPr>
              <a:t>e</a:t>
            </a:r>
            <a:r>
              <a:rPr sz="2500" b="1" i="1" spc="-40" dirty="0">
                <a:latin typeface="Times New Roman"/>
                <a:cs typeface="Times New Roman"/>
              </a:rPr>
              <a:t> </a:t>
            </a:r>
            <a:r>
              <a:rPr sz="2500" b="1" i="1" spc="-45" dirty="0">
                <a:latin typeface="Times New Roman"/>
                <a:cs typeface="Times New Roman"/>
              </a:rPr>
              <a:t>c </a:t>
            </a:r>
            <a:r>
              <a:rPr sz="2500" b="1" i="1" spc="100" dirty="0">
                <a:latin typeface="Times New Roman"/>
                <a:cs typeface="Times New Roman"/>
              </a:rPr>
              <a:t>t</a:t>
            </a:r>
            <a:r>
              <a:rPr sz="2500" b="1" i="1" spc="-40" dirty="0">
                <a:latin typeface="Times New Roman"/>
                <a:cs typeface="Times New Roman"/>
              </a:rPr>
              <a:t> </a:t>
            </a:r>
            <a:r>
              <a:rPr sz="2500" b="1" i="1" spc="-60" dirty="0">
                <a:latin typeface="Times New Roman"/>
                <a:cs typeface="Times New Roman"/>
              </a:rPr>
              <a:t>u</a:t>
            </a:r>
            <a:r>
              <a:rPr sz="2500" b="1" i="1" spc="-50" dirty="0">
                <a:latin typeface="Times New Roman"/>
                <a:cs typeface="Times New Roman"/>
              </a:rPr>
              <a:t> </a:t>
            </a:r>
            <a:r>
              <a:rPr sz="2500" b="1" i="1" spc="-40" dirty="0">
                <a:latin typeface="Times New Roman"/>
                <a:cs typeface="Times New Roman"/>
              </a:rPr>
              <a:t>s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67032" y="1195222"/>
            <a:ext cx="1464945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0" b="1" i="1" spc="-35" dirty="0">
                <a:latin typeface="Times New Roman"/>
                <a:cs typeface="Times New Roman"/>
              </a:rPr>
              <a:t>f</a:t>
            </a:r>
            <a:r>
              <a:rPr sz="2500" b="1" i="1" spc="-40" dirty="0">
                <a:latin typeface="Times New Roman"/>
                <a:cs typeface="Times New Roman"/>
              </a:rPr>
              <a:t> </a:t>
            </a:r>
            <a:r>
              <a:rPr sz="2500" b="1" i="1" spc="-45" dirty="0">
                <a:latin typeface="Times New Roman"/>
                <a:cs typeface="Times New Roman"/>
              </a:rPr>
              <a:t>e</a:t>
            </a:r>
            <a:r>
              <a:rPr sz="2500" b="1" i="1" spc="-40" dirty="0">
                <a:latin typeface="Times New Roman"/>
                <a:cs typeface="Times New Roman"/>
              </a:rPr>
              <a:t> </a:t>
            </a:r>
            <a:r>
              <a:rPr sz="2500" b="1" i="1" spc="50" dirty="0">
                <a:latin typeface="Times New Roman"/>
                <a:cs typeface="Times New Roman"/>
              </a:rPr>
              <a:t>m</a:t>
            </a:r>
            <a:r>
              <a:rPr sz="2500" b="1" i="1" spc="-40" dirty="0">
                <a:latin typeface="Times New Roman"/>
                <a:cs typeface="Times New Roman"/>
              </a:rPr>
              <a:t> </a:t>
            </a:r>
            <a:r>
              <a:rPr sz="2500" b="1" i="1" spc="-50" dirty="0">
                <a:latin typeface="Times New Roman"/>
                <a:cs typeface="Times New Roman"/>
              </a:rPr>
              <a:t>o</a:t>
            </a:r>
            <a:r>
              <a:rPr sz="2500" b="1" i="1" spc="-45" dirty="0">
                <a:latin typeface="Times New Roman"/>
                <a:cs typeface="Times New Roman"/>
              </a:rPr>
              <a:t> </a:t>
            </a:r>
            <a:r>
              <a:rPr sz="2500" b="1" i="1" spc="90" dirty="0">
                <a:latin typeface="Times New Roman"/>
                <a:cs typeface="Times New Roman"/>
              </a:rPr>
              <a:t>r</a:t>
            </a:r>
            <a:r>
              <a:rPr sz="2500" b="1" i="1" spc="-40" dirty="0">
                <a:latin typeface="Times New Roman"/>
                <a:cs typeface="Times New Roman"/>
              </a:rPr>
              <a:t> </a:t>
            </a:r>
            <a:r>
              <a:rPr sz="2500" b="1" i="1" spc="-30" dirty="0">
                <a:latin typeface="Times New Roman"/>
                <a:cs typeface="Times New Roman"/>
              </a:rPr>
              <a:t>i</a:t>
            </a:r>
            <a:r>
              <a:rPr sz="2500" b="1" i="1" spc="-40" dirty="0">
                <a:latin typeface="Times New Roman"/>
                <a:cs typeface="Times New Roman"/>
              </a:rPr>
              <a:t> s</a:t>
            </a:r>
            <a:endParaRPr sz="25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162300" y="1330452"/>
            <a:ext cx="5995670" cy="3228340"/>
            <a:chOff x="3162300" y="1330452"/>
            <a:chExt cx="5995670" cy="322834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62300" y="1330452"/>
              <a:ext cx="1903476" cy="225856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204717" y="1349629"/>
              <a:ext cx="1653539" cy="2008505"/>
            </a:xfrm>
            <a:custGeom>
              <a:avLst/>
              <a:gdLst/>
              <a:ahLst/>
              <a:cxnLst/>
              <a:rect l="l" t="t" r="r" b="b"/>
              <a:pathLst>
                <a:path w="1653539" h="2008504">
                  <a:moveTo>
                    <a:pt x="1504497" y="1913852"/>
                  </a:moveTo>
                  <a:lnTo>
                    <a:pt x="1497393" y="1915588"/>
                  </a:lnTo>
                  <a:lnTo>
                    <a:pt x="1491432" y="1919872"/>
                  </a:lnTo>
                  <a:lnTo>
                    <a:pt x="1487423" y="1926336"/>
                  </a:lnTo>
                  <a:lnTo>
                    <a:pt x="1486296" y="1933771"/>
                  </a:lnTo>
                  <a:lnTo>
                    <a:pt x="1488027" y="1940861"/>
                  </a:lnTo>
                  <a:lnTo>
                    <a:pt x="1492281" y="1946784"/>
                  </a:lnTo>
                  <a:lnTo>
                    <a:pt x="1498727" y="1950720"/>
                  </a:lnTo>
                  <a:lnTo>
                    <a:pt x="1653412" y="2008124"/>
                  </a:lnTo>
                  <a:lnTo>
                    <a:pt x="1650658" y="1990979"/>
                  </a:lnTo>
                  <a:lnTo>
                    <a:pt x="1614678" y="1990979"/>
                  </a:lnTo>
                  <a:lnTo>
                    <a:pt x="1570059" y="1936628"/>
                  </a:lnTo>
                  <a:lnTo>
                    <a:pt x="1511934" y="1915033"/>
                  </a:lnTo>
                  <a:lnTo>
                    <a:pt x="1504497" y="1913852"/>
                  </a:lnTo>
                  <a:close/>
                </a:path>
                <a:path w="1653539" h="2008504">
                  <a:moveTo>
                    <a:pt x="1570059" y="1936628"/>
                  </a:moveTo>
                  <a:lnTo>
                    <a:pt x="1614678" y="1990979"/>
                  </a:lnTo>
                  <a:lnTo>
                    <a:pt x="1625688" y="1981962"/>
                  </a:lnTo>
                  <a:lnTo>
                    <a:pt x="1610614" y="1981962"/>
                  </a:lnTo>
                  <a:lnTo>
                    <a:pt x="1605453" y="1949779"/>
                  </a:lnTo>
                  <a:lnTo>
                    <a:pt x="1570059" y="1936628"/>
                  </a:lnTo>
                  <a:close/>
                </a:path>
                <a:path w="1653539" h="2008504">
                  <a:moveTo>
                    <a:pt x="1605407" y="1829435"/>
                  </a:moveTo>
                  <a:lnTo>
                    <a:pt x="1598302" y="1832133"/>
                  </a:lnTo>
                  <a:lnTo>
                    <a:pt x="1592961" y="1837118"/>
                  </a:lnTo>
                  <a:lnTo>
                    <a:pt x="1589905" y="1843722"/>
                  </a:lnTo>
                  <a:lnTo>
                    <a:pt x="1589658" y="1851279"/>
                  </a:lnTo>
                  <a:lnTo>
                    <a:pt x="1599463" y="1912426"/>
                  </a:lnTo>
                  <a:lnTo>
                    <a:pt x="1644142" y="1966849"/>
                  </a:lnTo>
                  <a:lnTo>
                    <a:pt x="1614678" y="1990979"/>
                  </a:lnTo>
                  <a:lnTo>
                    <a:pt x="1650658" y="1990979"/>
                  </a:lnTo>
                  <a:lnTo>
                    <a:pt x="1627251" y="1845310"/>
                  </a:lnTo>
                  <a:lnTo>
                    <a:pt x="1624605" y="1838203"/>
                  </a:lnTo>
                  <a:lnTo>
                    <a:pt x="1619615" y="1832848"/>
                  </a:lnTo>
                  <a:lnTo>
                    <a:pt x="1612981" y="1829754"/>
                  </a:lnTo>
                  <a:lnTo>
                    <a:pt x="1605407" y="1829435"/>
                  </a:lnTo>
                  <a:close/>
                </a:path>
                <a:path w="1653539" h="2008504">
                  <a:moveTo>
                    <a:pt x="1605453" y="1949779"/>
                  </a:moveTo>
                  <a:lnTo>
                    <a:pt x="1610614" y="1981962"/>
                  </a:lnTo>
                  <a:lnTo>
                    <a:pt x="1636014" y="1961134"/>
                  </a:lnTo>
                  <a:lnTo>
                    <a:pt x="1605453" y="1949779"/>
                  </a:lnTo>
                  <a:close/>
                </a:path>
                <a:path w="1653539" h="2008504">
                  <a:moveTo>
                    <a:pt x="1599463" y="1912426"/>
                  </a:moveTo>
                  <a:lnTo>
                    <a:pt x="1605453" y="1949779"/>
                  </a:lnTo>
                  <a:lnTo>
                    <a:pt x="1636014" y="1961134"/>
                  </a:lnTo>
                  <a:lnTo>
                    <a:pt x="1610614" y="1981962"/>
                  </a:lnTo>
                  <a:lnTo>
                    <a:pt x="1625688" y="1981962"/>
                  </a:lnTo>
                  <a:lnTo>
                    <a:pt x="1644142" y="1966849"/>
                  </a:lnTo>
                  <a:lnTo>
                    <a:pt x="1599463" y="1912426"/>
                  </a:lnTo>
                  <a:close/>
                </a:path>
                <a:path w="1653539" h="2008504">
                  <a:moveTo>
                    <a:pt x="29463" y="0"/>
                  </a:moveTo>
                  <a:lnTo>
                    <a:pt x="0" y="24130"/>
                  </a:lnTo>
                  <a:lnTo>
                    <a:pt x="1570059" y="1936628"/>
                  </a:lnTo>
                  <a:lnTo>
                    <a:pt x="1605453" y="1949779"/>
                  </a:lnTo>
                  <a:lnTo>
                    <a:pt x="1599463" y="1912426"/>
                  </a:lnTo>
                  <a:lnTo>
                    <a:pt x="2946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572505" y="3286506"/>
              <a:ext cx="3413760" cy="462280"/>
            </a:xfrm>
            <a:custGeom>
              <a:avLst/>
              <a:gdLst/>
              <a:ahLst/>
              <a:cxnLst/>
              <a:rect l="l" t="t" r="r" b="b"/>
              <a:pathLst>
                <a:path w="3413759" h="462279">
                  <a:moveTo>
                    <a:pt x="0" y="461772"/>
                  </a:moveTo>
                  <a:lnTo>
                    <a:pt x="3413759" y="461772"/>
                  </a:lnTo>
                  <a:lnTo>
                    <a:pt x="3413759" y="0"/>
                  </a:lnTo>
                  <a:lnTo>
                    <a:pt x="0" y="0"/>
                  </a:lnTo>
                  <a:lnTo>
                    <a:pt x="0" y="461772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549645" y="3929634"/>
              <a:ext cx="3595370" cy="615950"/>
            </a:xfrm>
            <a:custGeom>
              <a:avLst/>
              <a:gdLst/>
              <a:ahLst/>
              <a:cxnLst/>
              <a:rect l="l" t="t" r="r" b="b"/>
              <a:pathLst>
                <a:path w="3595370" h="615950">
                  <a:moveTo>
                    <a:pt x="0" y="615695"/>
                  </a:moveTo>
                  <a:lnTo>
                    <a:pt x="3595115" y="615695"/>
                  </a:lnTo>
                  <a:lnTo>
                    <a:pt x="3595115" y="0"/>
                  </a:lnTo>
                  <a:lnTo>
                    <a:pt x="0" y="0"/>
                  </a:lnTo>
                  <a:lnTo>
                    <a:pt x="0" y="615695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628259" y="3292881"/>
            <a:ext cx="3422015" cy="12071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49530">
              <a:lnSpc>
                <a:spcPct val="100000"/>
              </a:lnSpc>
              <a:spcBef>
                <a:spcPts val="130"/>
              </a:spcBef>
              <a:tabLst>
                <a:tab pos="1511935" algn="l"/>
              </a:tabLst>
            </a:pPr>
            <a:r>
              <a:rPr sz="2500" b="1" i="1" spc="65" dirty="0">
                <a:latin typeface="Times New Roman"/>
                <a:cs typeface="Times New Roman"/>
              </a:rPr>
              <a:t>V</a:t>
            </a:r>
            <a:r>
              <a:rPr sz="2500" b="1" i="1" spc="-250" dirty="0">
                <a:latin typeface="Times New Roman"/>
                <a:cs typeface="Times New Roman"/>
              </a:rPr>
              <a:t> </a:t>
            </a:r>
            <a:r>
              <a:rPr sz="2500" b="1" i="1" spc="-50" dirty="0">
                <a:latin typeface="Times New Roman"/>
                <a:cs typeface="Times New Roman"/>
              </a:rPr>
              <a:t>a</a:t>
            </a:r>
            <a:r>
              <a:rPr sz="2500" b="1" i="1" spc="-30" dirty="0">
                <a:latin typeface="Times New Roman"/>
                <a:cs typeface="Times New Roman"/>
              </a:rPr>
              <a:t> </a:t>
            </a:r>
            <a:r>
              <a:rPr sz="2500" b="1" i="1" spc="-40" dirty="0">
                <a:latin typeface="Times New Roman"/>
                <a:cs typeface="Times New Roman"/>
              </a:rPr>
              <a:t>s</a:t>
            </a:r>
            <a:r>
              <a:rPr sz="2500" b="1" i="1" spc="-25" dirty="0">
                <a:latin typeface="Times New Roman"/>
                <a:cs typeface="Times New Roman"/>
              </a:rPr>
              <a:t> </a:t>
            </a:r>
            <a:r>
              <a:rPr sz="2500" b="1" i="1" spc="100" dirty="0">
                <a:latin typeface="Times New Roman"/>
                <a:cs typeface="Times New Roman"/>
              </a:rPr>
              <a:t>t</a:t>
            </a:r>
            <a:r>
              <a:rPr sz="2500" b="1" i="1" spc="-20" dirty="0">
                <a:latin typeface="Times New Roman"/>
                <a:cs typeface="Times New Roman"/>
              </a:rPr>
              <a:t> </a:t>
            </a:r>
            <a:r>
              <a:rPr sz="2500" b="1" i="1" spc="-60" dirty="0">
                <a:latin typeface="Times New Roman"/>
                <a:cs typeface="Times New Roman"/>
              </a:rPr>
              <a:t>u</a:t>
            </a:r>
            <a:r>
              <a:rPr sz="2500" b="1" i="1" spc="-30" dirty="0">
                <a:latin typeface="Times New Roman"/>
                <a:cs typeface="Times New Roman"/>
              </a:rPr>
              <a:t> </a:t>
            </a:r>
            <a:r>
              <a:rPr sz="2500" b="1" i="1" spc="-40" dirty="0">
                <a:latin typeface="Times New Roman"/>
                <a:cs typeface="Times New Roman"/>
              </a:rPr>
              <a:t>s	</a:t>
            </a:r>
            <a:r>
              <a:rPr sz="2500" b="1" i="1" spc="-30" dirty="0">
                <a:latin typeface="Times New Roman"/>
                <a:cs typeface="Times New Roman"/>
              </a:rPr>
              <a:t>l</a:t>
            </a:r>
            <a:r>
              <a:rPr sz="2500" b="1" i="1" spc="-35" dirty="0">
                <a:latin typeface="Times New Roman"/>
                <a:cs typeface="Times New Roman"/>
              </a:rPr>
              <a:t> </a:t>
            </a:r>
            <a:r>
              <a:rPr sz="2500" b="1" i="1" spc="-50" dirty="0">
                <a:latin typeface="Times New Roman"/>
                <a:cs typeface="Times New Roman"/>
              </a:rPr>
              <a:t>a</a:t>
            </a:r>
            <a:r>
              <a:rPr sz="2500" b="1" i="1" spc="-40" dirty="0">
                <a:latin typeface="Times New Roman"/>
                <a:cs typeface="Times New Roman"/>
              </a:rPr>
              <a:t> </a:t>
            </a:r>
            <a:r>
              <a:rPr sz="2500" b="1" i="1" spc="100" dirty="0">
                <a:latin typeface="Times New Roman"/>
                <a:cs typeface="Times New Roman"/>
              </a:rPr>
              <a:t>t</a:t>
            </a:r>
            <a:r>
              <a:rPr sz="2500" b="1" i="1" spc="-35" dirty="0">
                <a:latin typeface="Times New Roman"/>
                <a:cs typeface="Times New Roman"/>
              </a:rPr>
              <a:t> </a:t>
            </a:r>
            <a:r>
              <a:rPr sz="2500" b="1" i="1" spc="-45" dirty="0">
                <a:latin typeface="Times New Roman"/>
                <a:cs typeface="Times New Roman"/>
              </a:rPr>
              <a:t>e</a:t>
            </a:r>
            <a:r>
              <a:rPr sz="2500" b="1" i="1" spc="-30" dirty="0">
                <a:latin typeface="Times New Roman"/>
                <a:cs typeface="Times New Roman"/>
              </a:rPr>
              <a:t> </a:t>
            </a:r>
            <a:r>
              <a:rPr sz="2500" b="1" i="1" spc="90" dirty="0">
                <a:latin typeface="Times New Roman"/>
                <a:cs typeface="Times New Roman"/>
              </a:rPr>
              <a:t>r</a:t>
            </a:r>
            <a:r>
              <a:rPr sz="2500" b="1" i="1" spc="-35" dirty="0">
                <a:latin typeface="Times New Roman"/>
                <a:cs typeface="Times New Roman"/>
              </a:rPr>
              <a:t> </a:t>
            </a:r>
            <a:r>
              <a:rPr sz="2500" b="1" i="1" spc="-50" dirty="0">
                <a:latin typeface="Times New Roman"/>
                <a:cs typeface="Times New Roman"/>
              </a:rPr>
              <a:t>a</a:t>
            </a:r>
            <a:r>
              <a:rPr sz="2500" b="1" i="1" spc="-40" dirty="0">
                <a:latin typeface="Times New Roman"/>
                <a:cs typeface="Times New Roman"/>
              </a:rPr>
              <a:t> </a:t>
            </a:r>
            <a:r>
              <a:rPr sz="2500" b="1" i="1" spc="-30" dirty="0">
                <a:latin typeface="Times New Roman"/>
                <a:cs typeface="Times New Roman"/>
              </a:rPr>
              <a:t>l</a:t>
            </a:r>
            <a:r>
              <a:rPr sz="2500" b="1" i="1" spc="-35" dirty="0">
                <a:latin typeface="Times New Roman"/>
                <a:cs typeface="Times New Roman"/>
              </a:rPr>
              <a:t> </a:t>
            </a:r>
            <a:r>
              <a:rPr sz="2500" b="1" i="1" spc="-30" dirty="0">
                <a:latin typeface="Times New Roman"/>
                <a:cs typeface="Times New Roman"/>
              </a:rPr>
              <a:t>i</a:t>
            </a:r>
            <a:r>
              <a:rPr sz="2500" b="1" i="1" spc="-45" dirty="0">
                <a:latin typeface="Times New Roman"/>
                <a:cs typeface="Times New Roman"/>
              </a:rPr>
              <a:t> </a:t>
            </a:r>
            <a:r>
              <a:rPr sz="2500" b="1" i="1" spc="-40" dirty="0">
                <a:latin typeface="Times New Roman"/>
                <a:cs typeface="Times New Roman"/>
              </a:rPr>
              <a:t>s</a:t>
            </a:r>
            <a:endParaRPr sz="2500">
              <a:latin typeface="Times New Roman"/>
              <a:cs typeface="Times New Roman"/>
            </a:endParaRPr>
          </a:p>
          <a:p>
            <a:pPr marL="1029335" marR="5080" indent="-1017269">
              <a:lnSpc>
                <a:spcPts val="1970"/>
              </a:lnSpc>
              <a:spcBef>
                <a:spcPts val="2410"/>
              </a:spcBef>
            </a:pPr>
            <a:r>
              <a:rPr sz="1900" b="1" i="1" spc="-15" dirty="0">
                <a:latin typeface="Times New Roman"/>
                <a:cs typeface="Times New Roman"/>
              </a:rPr>
              <a:t>Origin </a:t>
            </a:r>
            <a:r>
              <a:rPr sz="1800" dirty="0">
                <a:latin typeface="Times New Roman"/>
                <a:cs typeface="Times New Roman"/>
              </a:rPr>
              <a:t>: </a:t>
            </a:r>
            <a:r>
              <a:rPr sz="1600" b="1" spc="-5" dirty="0">
                <a:latin typeface="Times New Roman"/>
                <a:cs typeface="Times New Roman"/>
              </a:rPr>
              <a:t>Upper end and shaft of </a:t>
            </a:r>
            <a:r>
              <a:rPr sz="1600" b="1" spc="-10" dirty="0">
                <a:latin typeface="Times New Roman"/>
                <a:cs typeface="Times New Roman"/>
              </a:rPr>
              <a:t>femur </a:t>
            </a:r>
            <a:r>
              <a:rPr sz="1600" b="1" spc="-38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(linear</a:t>
            </a:r>
            <a:r>
              <a:rPr sz="1600" b="1" spc="-1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origin)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-12255" y="3485413"/>
            <a:ext cx="5636260" cy="1562735"/>
            <a:chOff x="-12255" y="3485413"/>
            <a:chExt cx="5636260" cy="1562735"/>
          </a:xfrm>
        </p:grpSpPr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31664" y="3485413"/>
              <a:ext cx="691883" cy="675106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5144135" y="3504437"/>
              <a:ext cx="441959" cy="426084"/>
            </a:xfrm>
            <a:custGeom>
              <a:avLst/>
              <a:gdLst/>
              <a:ahLst/>
              <a:cxnLst/>
              <a:rect l="l" t="t" r="r" b="b"/>
              <a:pathLst>
                <a:path w="441960" h="426085">
                  <a:moveTo>
                    <a:pt x="61142" y="253509"/>
                  </a:moveTo>
                  <a:lnTo>
                    <a:pt x="54197" y="255762"/>
                  </a:lnTo>
                  <a:lnTo>
                    <a:pt x="48633" y="260467"/>
                  </a:lnTo>
                  <a:lnTo>
                    <a:pt x="45212" y="267207"/>
                  </a:lnTo>
                  <a:lnTo>
                    <a:pt x="0" y="425831"/>
                  </a:lnTo>
                  <a:lnTo>
                    <a:pt x="51538" y="413385"/>
                  </a:lnTo>
                  <a:lnTo>
                    <a:pt x="40512" y="413385"/>
                  </a:lnTo>
                  <a:lnTo>
                    <a:pt x="14097" y="385953"/>
                  </a:lnTo>
                  <a:lnTo>
                    <a:pt x="64855" y="337153"/>
                  </a:lnTo>
                  <a:lnTo>
                    <a:pt x="81787" y="277622"/>
                  </a:lnTo>
                  <a:lnTo>
                    <a:pt x="82405" y="270057"/>
                  </a:lnTo>
                  <a:lnTo>
                    <a:pt x="80152" y="263112"/>
                  </a:lnTo>
                  <a:lnTo>
                    <a:pt x="75447" y="257548"/>
                  </a:lnTo>
                  <a:lnTo>
                    <a:pt x="68706" y="254126"/>
                  </a:lnTo>
                  <a:lnTo>
                    <a:pt x="61142" y="253509"/>
                  </a:lnTo>
                  <a:close/>
                </a:path>
                <a:path w="441960" h="426085">
                  <a:moveTo>
                    <a:pt x="64855" y="337153"/>
                  </a:moveTo>
                  <a:lnTo>
                    <a:pt x="14097" y="385953"/>
                  </a:lnTo>
                  <a:lnTo>
                    <a:pt x="40512" y="413385"/>
                  </a:lnTo>
                  <a:lnTo>
                    <a:pt x="49363" y="404875"/>
                  </a:lnTo>
                  <a:lnTo>
                    <a:pt x="45592" y="404875"/>
                  </a:lnTo>
                  <a:lnTo>
                    <a:pt x="22860" y="381126"/>
                  </a:lnTo>
                  <a:lnTo>
                    <a:pt x="54528" y="373460"/>
                  </a:lnTo>
                  <a:lnTo>
                    <a:pt x="64855" y="337153"/>
                  </a:lnTo>
                  <a:close/>
                </a:path>
                <a:path w="441960" h="426085">
                  <a:moveTo>
                    <a:pt x="158978" y="349694"/>
                  </a:moveTo>
                  <a:lnTo>
                    <a:pt x="151384" y="350012"/>
                  </a:lnTo>
                  <a:lnTo>
                    <a:pt x="91300" y="364557"/>
                  </a:lnTo>
                  <a:lnTo>
                    <a:pt x="40512" y="413385"/>
                  </a:lnTo>
                  <a:lnTo>
                    <a:pt x="51538" y="413385"/>
                  </a:lnTo>
                  <a:lnTo>
                    <a:pt x="160400" y="387095"/>
                  </a:lnTo>
                  <a:lnTo>
                    <a:pt x="167282" y="383859"/>
                  </a:lnTo>
                  <a:lnTo>
                    <a:pt x="172212" y="378444"/>
                  </a:lnTo>
                  <a:lnTo>
                    <a:pt x="174759" y="371576"/>
                  </a:lnTo>
                  <a:lnTo>
                    <a:pt x="174498" y="363981"/>
                  </a:lnTo>
                  <a:lnTo>
                    <a:pt x="171261" y="357155"/>
                  </a:lnTo>
                  <a:lnTo>
                    <a:pt x="165846" y="352234"/>
                  </a:lnTo>
                  <a:lnTo>
                    <a:pt x="158978" y="349694"/>
                  </a:lnTo>
                  <a:close/>
                </a:path>
                <a:path w="441960" h="426085">
                  <a:moveTo>
                    <a:pt x="54528" y="373460"/>
                  </a:moveTo>
                  <a:lnTo>
                    <a:pt x="22860" y="381126"/>
                  </a:lnTo>
                  <a:lnTo>
                    <a:pt x="45592" y="404875"/>
                  </a:lnTo>
                  <a:lnTo>
                    <a:pt x="54528" y="373460"/>
                  </a:lnTo>
                  <a:close/>
                </a:path>
                <a:path w="441960" h="426085">
                  <a:moveTo>
                    <a:pt x="91300" y="364557"/>
                  </a:moveTo>
                  <a:lnTo>
                    <a:pt x="54528" y="373460"/>
                  </a:lnTo>
                  <a:lnTo>
                    <a:pt x="45592" y="404875"/>
                  </a:lnTo>
                  <a:lnTo>
                    <a:pt x="49363" y="404875"/>
                  </a:lnTo>
                  <a:lnTo>
                    <a:pt x="91300" y="364557"/>
                  </a:lnTo>
                  <a:close/>
                </a:path>
                <a:path w="441960" h="426085">
                  <a:moveTo>
                    <a:pt x="415543" y="0"/>
                  </a:moveTo>
                  <a:lnTo>
                    <a:pt x="64855" y="337153"/>
                  </a:lnTo>
                  <a:lnTo>
                    <a:pt x="54528" y="373460"/>
                  </a:lnTo>
                  <a:lnTo>
                    <a:pt x="91300" y="364557"/>
                  </a:lnTo>
                  <a:lnTo>
                    <a:pt x="441960" y="27432"/>
                  </a:lnTo>
                  <a:lnTo>
                    <a:pt x="41554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62" y="4572761"/>
              <a:ext cx="3449320" cy="462280"/>
            </a:xfrm>
            <a:custGeom>
              <a:avLst/>
              <a:gdLst/>
              <a:ahLst/>
              <a:cxnLst/>
              <a:rect l="l" t="t" r="r" b="b"/>
              <a:pathLst>
                <a:path w="3449320" h="462279">
                  <a:moveTo>
                    <a:pt x="0" y="461771"/>
                  </a:moveTo>
                  <a:lnTo>
                    <a:pt x="3448812" y="461771"/>
                  </a:lnTo>
                  <a:lnTo>
                    <a:pt x="3448812" y="0"/>
                  </a:lnTo>
                  <a:lnTo>
                    <a:pt x="0" y="0"/>
                  </a:lnTo>
                  <a:lnTo>
                    <a:pt x="0" y="461771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54939" y="4579137"/>
            <a:ext cx="3105785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1474470" algn="l"/>
              </a:tabLst>
            </a:pPr>
            <a:r>
              <a:rPr sz="2500" b="1" i="1" spc="65" dirty="0">
                <a:latin typeface="Times New Roman"/>
                <a:cs typeface="Times New Roman"/>
              </a:rPr>
              <a:t>V</a:t>
            </a:r>
            <a:r>
              <a:rPr sz="2500" b="1" i="1" spc="-250" dirty="0">
                <a:latin typeface="Times New Roman"/>
                <a:cs typeface="Times New Roman"/>
              </a:rPr>
              <a:t> </a:t>
            </a:r>
            <a:r>
              <a:rPr sz="2500" b="1" i="1" spc="-50" dirty="0">
                <a:latin typeface="Times New Roman"/>
                <a:cs typeface="Times New Roman"/>
              </a:rPr>
              <a:t>a</a:t>
            </a:r>
            <a:r>
              <a:rPr sz="2500" b="1" i="1" spc="-30" dirty="0">
                <a:latin typeface="Times New Roman"/>
                <a:cs typeface="Times New Roman"/>
              </a:rPr>
              <a:t> </a:t>
            </a:r>
            <a:r>
              <a:rPr sz="2500" b="1" i="1" spc="-40" dirty="0">
                <a:latin typeface="Times New Roman"/>
                <a:cs typeface="Times New Roman"/>
              </a:rPr>
              <a:t>s</a:t>
            </a:r>
            <a:r>
              <a:rPr sz="2500" b="1" i="1" spc="-25" dirty="0">
                <a:latin typeface="Times New Roman"/>
                <a:cs typeface="Times New Roman"/>
              </a:rPr>
              <a:t> </a:t>
            </a:r>
            <a:r>
              <a:rPr sz="2500" b="1" i="1" spc="100" dirty="0">
                <a:latin typeface="Times New Roman"/>
                <a:cs typeface="Times New Roman"/>
              </a:rPr>
              <a:t>t</a:t>
            </a:r>
            <a:r>
              <a:rPr sz="2500" b="1" i="1" spc="-20" dirty="0">
                <a:latin typeface="Times New Roman"/>
                <a:cs typeface="Times New Roman"/>
              </a:rPr>
              <a:t> </a:t>
            </a:r>
            <a:r>
              <a:rPr sz="2500" b="1" i="1" spc="-60" dirty="0">
                <a:latin typeface="Times New Roman"/>
                <a:cs typeface="Times New Roman"/>
              </a:rPr>
              <a:t>u</a:t>
            </a:r>
            <a:r>
              <a:rPr sz="2500" b="1" i="1" spc="-30" dirty="0">
                <a:latin typeface="Times New Roman"/>
                <a:cs typeface="Times New Roman"/>
              </a:rPr>
              <a:t> </a:t>
            </a:r>
            <a:r>
              <a:rPr sz="2500" b="1" i="1" spc="-40" dirty="0">
                <a:latin typeface="Times New Roman"/>
                <a:cs typeface="Times New Roman"/>
              </a:rPr>
              <a:t>s	</a:t>
            </a:r>
            <a:r>
              <a:rPr sz="2500" b="1" i="1" spc="50" dirty="0">
                <a:latin typeface="Times New Roman"/>
                <a:cs typeface="Times New Roman"/>
              </a:rPr>
              <a:t>m</a:t>
            </a:r>
            <a:r>
              <a:rPr sz="2500" b="1" i="1" spc="-35" dirty="0">
                <a:latin typeface="Times New Roman"/>
                <a:cs typeface="Times New Roman"/>
              </a:rPr>
              <a:t> </a:t>
            </a:r>
            <a:r>
              <a:rPr sz="2500" b="1" i="1" spc="-45" dirty="0">
                <a:latin typeface="Times New Roman"/>
                <a:cs typeface="Times New Roman"/>
              </a:rPr>
              <a:t>e</a:t>
            </a:r>
            <a:r>
              <a:rPr sz="2500" b="1" i="1" spc="-40" dirty="0">
                <a:latin typeface="Times New Roman"/>
                <a:cs typeface="Times New Roman"/>
              </a:rPr>
              <a:t> </a:t>
            </a:r>
            <a:r>
              <a:rPr sz="2500" b="1" i="1" spc="80" dirty="0">
                <a:latin typeface="Times New Roman"/>
                <a:cs typeface="Times New Roman"/>
              </a:rPr>
              <a:t>d</a:t>
            </a:r>
            <a:r>
              <a:rPr sz="2500" b="1" i="1" spc="-40" dirty="0">
                <a:latin typeface="Times New Roman"/>
                <a:cs typeface="Times New Roman"/>
              </a:rPr>
              <a:t> </a:t>
            </a:r>
            <a:r>
              <a:rPr sz="2500" b="1" i="1" spc="-30" dirty="0">
                <a:latin typeface="Times New Roman"/>
                <a:cs typeface="Times New Roman"/>
              </a:rPr>
              <a:t>i</a:t>
            </a:r>
            <a:r>
              <a:rPr sz="2500" b="1" i="1" spc="-35" dirty="0">
                <a:latin typeface="Times New Roman"/>
                <a:cs typeface="Times New Roman"/>
              </a:rPr>
              <a:t> </a:t>
            </a:r>
            <a:r>
              <a:rPr sz="2500" b="1" i="1" spc="-50" dirty="0">
                <a:latin typeface="Times New Roman"/>
                <a:cs typeface="Times New Roman"/>
              </a:rPr>
              <a:t>a</a:t>
            </a:r>
            <a:r>
              <a:rPr sz="2500" b="1" i="1" spc="-45" dirty="0">
                <a:latin typeface="Times New Roman"/>
                <a:cs typeface="Times New Roman"/>
              </a:rPr>
              <a:t> </a:t>
            </a:r>
            <a:r>
              <a:rPr sz="2500" b="1" i="1" spc="-30" dirty="0">
                <a:latin typeface="Times New Roman"/>
                <a:cs typeface="Times New Roman"/>
              </a:rPr>
              <a:t>l</a:t>
            </a:r>
            <a:r>
              <a:rPr sz="2500" b="1" i="1" spc="-35" dirty="0">
                <a:latin typeface="Times New Roman"/>
                <a:cs typeface="Times New Roman"/>
              </a:rPr>
              <a:t> </a:t>
            </a:r>
            <a:r>
              <a:rPr sz="2500" b="1" i="1" spc="-30" dirty="0">
                <a:latin typeface="Times New Roman"/>
                <a:cs typeface="Times New Roman"/>
              </a:rPr>
              <a:t>i</a:t>
            </a:r>
            <a:r>
              <a:rPr sz="2500" b="1" i="1" spc="-35" dirty="0">
                <a:latin typeface="Times New Roman"/>
                <a:cs typeface="Times New Roman"/>
              </a:rPr>
              <a:t> </a:t>
            </a:r>
            <a:r>
              <a:rPr sz="2500" b="1" i="1" spc="-40" dirty="0">
                <a:latin typeface="Times New Roman"/>
                <a:cs typeface="Times New Roman"/>
              </a:rPr>
              <a:t>s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465319" y="49721"/>
            <a:ext cx="3426460" cy="368935"/>
          </a:xfrm>
          <a:prstGeom prst="rect">
            <a:avLst/>
          </a:prstGeom>
          <a:ln w="25907">
            <a:solidFill>
              <a:srgbClr val="4F81BC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90"/>
              </a:spcBef>
            </a:pPr>
            <a:r>
              <a:rPr sz="1800" b="1" spc="-5" dirty="0">
                <a:latin typeface="Times New Roman"/>
                <a:cs typeface="Times New Roman"/>
              </a:rPr>
              <a:t>The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quadriceps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femoris</a:t>
            </a:r>
            <a:r>
              <a:rPr sz="1800" b="1" spc="-5" dirty="0">
                <a:latin typeface="Times New Roman"/>
                <a:cs typeface="Times New Roman"/>
              </a:rPr>
              <a:t> muscle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403091" y="4739589"/>
            <a:ext cx="878205" cy="421005"/>
            <a:chOff x="3403091" y="4739589"/>
            <a:chExt cx="878205" cy="421005"/>
          </a:xfrm>
        </p:grpSpPr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03091" y="4739589"/>
              <a:ext cx="877849" cy="420674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3445763" y="4784217"/>
              <a:ext cx="627380" cy="199390"/>
            </a:xfrm>
            <a:custGeom>
              <a:avLst/>
              <a:gdLst/>
              <a:ahLst/>
              <a:cxnLst/>
              <a:rect l="l" t="t" r="r" b="b"/>
              <a:pathLst>
                <a:path w="627379" h="199389">
                  <a:moveTo>
                    <a:pt x="517030" y="142223"/>
                  </a:moveTo>
                  <a:lnTo>
                    <a:pt x="458470" y="162178"/>
                  </a:lnTo>
                  <a:lnTo>
                    <a:pt x="451889" y="165931"/>
                  </a:lnTo>
                  <a:lnTo>
                    <a:pt x="447452" y="171719"/>
                  </a:lnTo>
                  <a:lnTo>
                    <a:pt x="445539" y="178770"/>
                  </a:lnTo>
                  <a:lnTo>
                    <a:pt x="446532" y="186308"/>
                  </a:lnTo>
                  <a:lnTo>
                    <a:pt x="450355" y="192817"/>
                  </a:lnTo>
                  <a:lnTo>
                    <a:pt x="456168" y="197230"/>
                  </a:lnTo>
                  <a:lnTo>
                    <a:pt x="463194" y="199167"/>
                  </a:lnTo>
                  <a:lnTo>
                    <a:pt x="470662" y="198246"/>
                  </a:lnTo>
                  <a:lnTo>
                    <a:pt x="594064" y="156209"/>
                  </a:lnTo>
                  <a:lnTo>
                    <a:pt x="585977" y="156209"/>
                  </a:lnTo>
                  <a:lnTo>
                    <a:pt x="517030" y="142223"/>
                  </a:lnTo>
                  <a:close/>
                </a:path>
                <a:path w="627379" h="199389">
                  <a:moveTo>
                    <a:pt x="552769" y="130044"/>
                  </a:moveTo>
                  <a:lnTo>
                    <a:pt x="517030" y="142223"/>
                  </a:lnTo>
                  <a:lnTo>
                    <a:pt x="585977" y="156209"/>
                  </a:lnTo>
                  <a:lnTo>
                    <a:pt x="586885" y="151764"/>
                  </a:lnTo>
                  <a:lnTo>
                    <a:pt x="577088" y="151764"/>
                  </a:lnTo>
                  <a:lnTo>
                    <a:pt x="552769" y="130044"/>
                  </a:lnTo>
                  <a:close/>
                </a:path>
                <a:path w="627379" h="199389">
                  <a:moveTo>
                    <a:pt x="489997" y="30448"/>
                  </a:moveTo>
                  <a:lnTo>
                    <a:pt x="482929" y="32269"/>
                  </a:lnTo>
                  <a:lnTo>
                    <a:pt x="476885" y="36829"/>
                  </a:lnTo>
                  <a:lnTo>
                    <a:pt x="473015" y="43303"/>
                  </a:lnTo>
                  <a:lnTo>
                    <a:pt x="472027" y="50514"/>
                  </a:lnTo>
                  <a:lnTo>
                    <a:pt x="473848" y="57582"/>
                  </a:lnTo>
                  <a:lnTo>
                    <a:pt x="478409" y="63626"/>
                  </a:lnTo>
                  <a:lnTo>
                    <a:pt x="524587" y="104872"/>
                  </a:lnTo>
                  <a:lnTo>
                    <a:pt x="593598" y="118871"/>
                  </a:lnTo>
                  <a:lnTo>
                    <a:pt x="585977" y="156209"/>
                  </a:lnTo>
                  <a:lnTo>
                    <a:pt x="594064" y="156209"/>
                  </a:lnTo>
                  <a:lnTo>
                    <a:pt x="626872" y="145033"/>
                  </a:lnTo>
                  <a:lnTo>
                    <a:pt x="503682" y="35305"/>
                  </a:lnTo>
                  <a:lnTo>
                    <a:pt x="497208" y="31436"/>
                  </a:lnTo>
                  <a:lnTo>
                    <a:pt x="489997" y="30448"/>
                  </a:lnTo>
                  <a:close/>
                </a:path>
                <a:path w="627379" h="199389">
                  <a:moveTo>
                    <a:pt x="583691" y="119506"/>
                  </a:moveTo>
                  <a:lnTo>
                    <a:pt x="552769" y="130044"/>
                  </a:lnTo>
                  <a:lnTo>
                    <a:pt x="577088" y="151764"/>
                  </a:lnTo>
                  <a:lnTo>
                    <a:pt x="583691" y="119506"/>
                  </a:lnTo>
                  <a:close/>
                </a:path>
                <a:path w="627379" h="199389">
                  <a:moveTo>
                    <a:pt x="593468" y="119506"/>
                  </a:moveTo>
                  <a:lnTo>
                    <a:pt x="583691" y="119506"/>
                  </a:lnTo>
                  <a:lnTo>
                    <a:pt x="577088" y="151764"/>
                  </a:lnTo>
                  <a:lnTo>
                    <a:pt x="586885" y="151764"/>
                  </a:lnTo>
                  <a:lnTo>
                    <a:pt x="593468" y="119506"/>
                  </a:lnTo>
                  <a:close/>
                </a:path>
                <a:path w="627379" h="199389">
                  <a:moveTo>
                    <a:pt x="7620" y="0"/>
                  </a:moveTo>
                  <a:lnTo>
                    <a:pt x="0" y="37337"/>
                  </a:lnTo>
                  <a:lnTo>
                    <a:pt x="517030" y="142223"/>
                  </a:lnTo>
                  <a:lnTo>
                    <a:pt x="552769" y="130044"/>
                  </a:lnTo>
                  <a:lnTo>
                    <a:pt x="524587" y="104872"/>
                  </a:lnTo>
                  <a:lnTo>
                    <a:pt x="7620" y="0"/>
                  </a:lnTo>
                  <a:close/>
                </a:path>
                <a:path w="627379" h="199389">
                  <a:moveTo>
                    <a:pt x="524587" y="104872"/>
                  </a:moveTo>
                  <a:lnTo>
                    <a:pt x="552769" y="130044"/>
                  </a:lnTo>
                  <a:lnTo>
                    <a:pt x="583691" y="119506"/>
                  </a:lnTo>
                  <a:lnTo>
                    <a:pt x="593468" y="119506"/>
                  </a:lnTo>
                  <a:lnTo>
                    <a:pt x="593598" y="118871"/>
                  </a:lnTo>
                  <a:lnTo>
                    <a:pt x="524587" y="1048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761" y="5144261"/>
            <a:ext cx="3595370" cy="615950"/>
          </a:xfrm>
          <a:prstGeom prst="rect">
            <a:avLst/>
          </a:prstGeom>
          <a:ln w="25907">
            <a:solidFill>
              <a:srgbClr val="4F81BC"/>
            </a:solidFill>
          </a:ln>
        </p:spPr>
        <p:txBody>
          <a:bodyPr vert="horz" wrap="square" lIns="0" tIns="66675" rIns="0" bIns="0" rtlCol="0">
            <a:spAutoFit/>
          </a:bodyPr>
          <a:lstStyle/>
          <a:p>
            <a:pPr marL="1107440" marR="100330" indent="-1017269">
              <a:lnSpc>
                <a:spcPts val="1970"/>
              </a:lnSpc>
              <a:spcBef>
                <a:spcPts val="525"/>
              </a:spcBef>
            </a:pPr>
            <a:r>
              <a:rPr sz="1900" b="1" i="1" spc="-15" dirty="0">
                <a:latin typeface="Times New Roman"/>
                <a:cs typeface="Times New Roman"/>
              </a:rPr>
              <a:t>Origin </a:t>
            </a:r>
            <a:r>
              <a:rPr sz="1800" dirty="0">
                <a:latin typeface="Times New Roman"/>
                <a:cs typeface="Times New Roman"/>
              </a:rPr>
              <a:t>: </a:t>
            </a:r>
            <a:r>
              <a:rPr sz="1600" b="1" spc="-5" dirty="0">
                <a:latin typeface="Times New Roman"/>
                <a:cs typeface="Times New Roman"/>
              </a:rPr>
              <a:t>Upper end and shaft of </a:t>
            </a:r>
            <a:r>
              <a:rPr sz="1600" b="1" spc="-10" dirty="0">
                <a:latin typeface="Times New Roman"/>
                <a:cs typeface="Times New Roman"/>
              </a:rPr>
              <a:t>femur </a:t>
            </a:r>
            <a:r>
              <a:rPr sz="1600" b="1" spc="-38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(linear</a:t>
            </a:r>
            <a:r>
              <a:rPr sz="1600" b="1" spc="-1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origin)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961" y="46482"/>
            <a:ext cx="4267200" cy="469900"/>
          </a:xfrm>
          <a:prstGeom prst="rect">
            <a:avLst/>
          </a:prstGeom>
          <a:ln w="25907">
            <a:solidFill>
              <a:srgbClr val="4AACC5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1430">
              <a:lnSpc>
                <a:spcPts val="3460"/>
              </a:lnSpc>
              <a:tabLst>
                <a:tab pos="991235" algn="l"/>
                <a:tab pos="2715260" algn="l"/>
              </a:tabLst>
            </a:pPr>
            <a:r>
              <a:rPr sz="3100" spc="75" dirty="0">
                <a:solidFill>
                  <a:srgbClr val="0000CC"/>
                </a:solidFill>
              </a:rPr>
              <a:t>T</a:t>
            </a:r>
            <a:r>
              <a:rPr sz="3100" spc="-120" dirty="0">
                <a:solidFill>
                  <a:srgbClr val="0000CC"/>
                </a:solidFill>
              </a:rPr>
              <a:t> </a:t>
            </a:r>
            <a:r>
              <a:rPr sz="3100" spc="-85" dirty="0">
                <a:solidFill>
                  <a:srgbClr val="0000CC"/>
                </a:solidFill>
              </a:rPr>
              <a:t>h</a:t>
            </a:r>
            <a:r>
              <a:rPr sz="3100" spc="-270" dirty="0">
                <a:solidFill>
                  <a:srgbClr val="0000CC"/>
                </a:solidFill>
              </a:rPr>
              <a:t> </a:t>
            </a:r>
            <a:r>
              <a:rPr sz="3100" spc="-70" dirty="0">
                <a:solidFill>
                  <a:srgbClr val="0000CC"/>
                </a:solidFill>
              </a:rPr>
              <a:t>e</a:t>
            </a:r>
            <a:r>
              <a:rPr sz="3100" dirty="0">
                <a:solidFill>
                  <a:srgbClr val="0000CC"/>
                </a:solidFill>
              </a:rPr>
              <a:t>	</a:t>
            </a:r>
            <a:r>
              <a:rPr sz="3100" spc="-45" dirty="0">
                <a:solidFill>
                  <a:srgbClr val="0000CC"/>
                </a:solidFill>
              </a:rPr>
              <a:t>l</a:t>
            </a:r>
            <a:r>
              <a:rPr sz="3100" spc="-110" dirty="0">
                <a:solidFill>
                  <a:srgbClr val="0000CC"/>
                </a:solidFill>
              </a:rPr>
              <a:t> </a:t>
            </a:r>
            <a:r>
              <a:rPr sz="3100" spc="-85" dirty="0">
                <a:solidFill>
                  <a:srgbClr val="0000CC"/>
                </a:solidFill>
              </a:rPr>
              <a:t>u</a:t>
            </a:r>
            <a:r>
              <a:rPr sz="3100" spc="-210" dirty="0">
                <a:solidFill>
                  <a:srgbClr val="0000CC"/>
                </a:solidFill>
              </a:rPr>
              <a:t> </a:t>
            </a:r>
            <a:r>
              <a:rPr sz="3100" spc="45" dirty="0">
                <a:solidFill>
                  <a:srgbClr val="0000CC"/>
                </a:solidFill>
              </a:rPr>
              <a:t>m</a:t>
            </a:r>
            <a:r>
              <a:rPr sz="3100" spc="50" dirty="0">
                <a:solidFill>
                  <a:srgbClr val="0000CC"/>
                </a:solidFill>
              </a:rPr>
              <a:t> </a:t>
            </a:r>
            <a:r>
              <a:rPr sz="3100" spc="390" dirty="0">
                <a:solidFill>
                  <a:srgbClr val="0000CC"/>
                </a:solidFill>
              </a:rPr>
              <a:t>b</a:t>
            </a:r>
            <a:r>
              <a:rPr sz="3100" spc="-70" dirty="0">
                <a:solidFill>
                  <a:srgbClr val="0000CC"/>
                </a:solidFill>
              </a:rPr>
              <a:t>e</a:t>
            </a:r>
            <a:r>
              <a:rPr sz="3100" spc="-240" dirty="0">
                <a:solidFill>
                  <a:srgbClr val="0000CC"/>
                </a:solidFill>
              </a:rPr>
              <a:t> </a:t>
            </a:r>
            <a:r>
              <a:rPr sz="3100" spc="100" dirty="0">
                <a:solidFill>
                  <a:srgbClr val="0000CC"/>
                </a:solidFill>
              </a:rPr>
              <a:t>r</a:t>
            </a:r>
            <a:r>
              <a:rPr sz="3100" dirty="0">
                <a:solidFill>
                  <a:srgbClr val="0000CC"/>
                </a:solidFill>
              </a:rPr>
              <a:t>	</a:t>
            </a:r>
            <a:r>
              <a:rPr sz="3100" spc="365" dirty="0">
                <a:solidFill>
                  <a:srgbClr val="0000CC"/>
                </a:solidFill>
              </a:rPr>
              <a:t>p</a:t>
            </a:r>
            <a:r>
              <a:rPr sz="3100" spc="-45" dirty="0">
                <a:solidFill>
                  <a:srgbClr val="0000CC"/>
                </a:solidFill>
              </a:rPr>
              <a:t>l</a:t>
            </a:r>
            <a:r>
              <a:rPr sz="3100" spc="-110" dirty="0">
                <a:solidFill>
                  <a:srgbClr val="0000CC"/>
                </a:solidFill>
              </a:rPr>
              <a:t> </a:t>
            </a:r>
            <a:r>
              <a:rPr sz="3100" spc="-70" dirty="0">
                <a:solidFill>
                  <a:srgbClr val="0000CC"/>
                </a:solidFill>
              </a:rPr>
              <a:t>e</a:t>
            </a:r>
            <a:r>
              <a:rPr sz="3100" spc="-170" dirty="0">
                <a:solidFill>
                  <a:srgbClr val="0000CC"/>
                </a:solidFill>
              </a:rPr>
              <a:t> </a:t>
            </a:r>
            <a:r>
              <a:rPr sz="3100" spc="-75" dirty="0">
                <a:solidFill>
                  <a:srgbClr val="0000CC"/>
                </a:solidFill>
              </a:rPr>
              <a:t>x</a:t>
            </a:r>
            <a:r>
              <a:rPr sz="3100" spc="-175" dirty="0">
                <a:solidFill>
                  <a:srgbClr val="0000CC"/>
                </a:solidFill>
              </a:rPr>
              <a:t> </a:t>
            </a:r>
            <a:r>
              <a:rPr sz="3100" spc="-85" dirty="0">
                <a:solidFill>
                  <a:srgbClr val="0000CC"/>
                </a:solidFill>
              </a:rPr>
              <a:t>u</a:t>
            </a:r>
            <a:r>
              <a:rPr sz="3100" spc="-210" dirty="0">
                <a:solidFill>
                  <a:srgbClr val="0000CC"/>
                </a:solidFill>
              </a:rPr>
              <a:t> </a:t>
            </a:r>
            <a:r>
              <a:rPr sz="3100" spc="-60" dirty="0">
                <a:solidFill>
                  <a:srgbClr val="0000CC"/>
                </a:solidFill>
              </a:rPr>
              <a:t>s</a:t>
            </a:r>
            <a:endParaRPr sz="3100"/>
          </a:p>
        </p:txBody>
      </p:sp>
      <p:sp>
        <p:nvSpPr>
          <p:cNvPr id="4" name="object 4"/>
          <p:cNvSpPr txBox="1"/>
          <p:nvPr/>
        </p:nvSpPr>
        <p:spPr>
          <a:xfrm>
            <a:off x="761" y="692658"/>
            <a:ext cx="4493260" cy="2593975"/>
          </a:xfrm>
          <a:prstGeom prst="rect">
            <a:avLst/>
          </a:prstGeom>
          <a:ln w="25907">
            <a:solidFill>
              <a:srgbClr val="F7954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R="140335" algn="ctr">
              <a:lnSpc>
                <a:spcPts val="2335"/>
              </a:lnSpc>
            </a:pPr>
            <a:r>
              <a:rPr sz="1600" spc="-20" dirty="0">
                <a:latin typeface="Times New Roman"/>
                <a:cs typeface="Times New Roman"/>
              </a:rPr>
              <a:t>Is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formed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Times New Roman"/>
                <a:cs typeface="Times New Roman"/>
              </a:rPr>
              <a:t>by</a:t>
            </a:r>
            <a:endParaRPr sz="2000">
              <a:latin typeface="Times New Roman"/>
              <a:cs typeface="Times New Roman"/>
            </a:endParaRPr>
          </a:p>
          <a:p>
            <a:pPr marR="137160" algn="ctr">
              <a:lnSpc>
                <a:spcPts val="3345"/>
              </a:lnSpc>
              <a:spcBef>
                <a:spcPts val="110"/>
              </a:spcBef>
            </a:pPr>
            <a:r>
              <a:rPr sz="2800" b="1" spc="-5" dirty="0">
                <a:latin typeface="Times New Roman"/>
                <a:cs typeface="Times New Roman"/>
              </a:rPr>
              <a:t>The anterior</a:t>
            </a:r>
            <a:r>
              <a:rPr sz="2800" b="1" spc="-2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primary</a:t>
            </a:r>
            <a:r>
              <a:rPr sz="2800" b="1" spc="1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rami</a:t>
            </a:r>
            <a:endParaRPr sz="2800">
              <a:latin typeface="Times New Roman"/>
              <a:cs typeface="Times New Roman"/>
            </a:endParaRPr>
          </a:p>
          <a:p>
            <a:pPr marR="130175" algn="ctr">
              <a:lnSpc>
                <a:spcPts val="3105"/>
              </a:lnSpc>
            </a:pPr>
            <a:r>
              <a:rPr sz="1600" spc="-5" dirty="0">
                <a:latin typeface="Times New Roman"/>
                <a:cs typeface="Times New Roman"/>
              </a:rPr>
              <a:t>of</a:t>
            </a:r>
            <a:r>
              <a:rPr sz="1600" spc="-215" dirty="0">
                <a:latin typeface="Times New Roman"/>
                <a:cs typeface="Times New Roman"/>
              </a:rPr>
              <a:t> </a:t>
            </a:r>
            <a:r>
              <a:rPr sz="2600" i="1" u="heavy" spc="-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</a:t>
            </a:r>
            <a:r>
              <a:rPr sz="2600" i="1" u="heavy" spc="-9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h</a:t>
            </a:r>
            <a:r>
              <a:rPr sz="2600" i="1" u="heavy" spc="-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</a:t>
            </a:r>
            <a:endParaRPr sz="2600">
              <a:latin typeface="Times New Roman"/>
              <a:cs typeface="Times New Roman"/>
            </a:endParaRPr>
          </a:p>
          <a:p>
            <a:pPr marR="141605" algn="ctr">
              <a:lnSpc>
                <a:spcPts val="3115"/>
              </a:lnSpc>
              <a:spcBef>
                <a:spcPts val="125"/>
              </a:spcBef>
              <a:tabLst>
                <a:tab pos="843915" algn="l"/>
              </a:tabLst>
            </a:pPr>
            <a:r>
              <a:rPr sz="2600" i="1" u="heavy" spc="-1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upper	</a:t>
            </a:r>
            <a:r>
              <a:rPr sz="2600" b="1" i="1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four</a:t>
            </a:r>
            <a:r>
              <a:rPr sz="2600" b="1" i="1" u="heavy" spc="-1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b="1" i="1" u="heavy" spc="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lumbernerves</a:t>
            </a:r>
            <a:endParaRPr sz="2600">
              <a:latin typeface="Times New Roman"/>
              <a:cs typeface="Times New Roman"/>
            </a:endParaRPr>
          </a:p>
          <a:p>
            <a:pPr marR="137160" algn="ctr">
              <a:lnSpc>
                <a:spcPts val="1914"/>
              </a:lnSpc>
            </a:pPr>
            <a:r>
              <a:rPr sz="16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in</a:t>
            </a:r>
            <a:r>
              <a:rPr sz="1600" b="1" u="heavy" spc="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</a:t>
            </a:r>
            <a:r>
              <a:rPr sz="16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substance</a:t>
            </a:r>
            <a:r>
              <a:rPr sz="1600" b="1" u="heavy" spc="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of</a:t>
            </a:r>
            <a:r>
              <a:rPr sz="1600" b="1" u="heavy" spc="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psoas</a:t>
            </a:r>
            <a:r>
              <a:rPr sz="1600" b="1" u="heavy" spc="4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major</a:t>
            </a:r>
            <a:r>
              <a:rPr sz="1600" b="1" u="heavy" spc="-19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muscle</a:t>
            </a:r>
            <a:endParaRPr sz="1600">
              <a:latin typeface="Times New Roman"/>
              <a:cs typeface="Times New Roman"/>
            </a:endParaRPr>
          </a:p>
          <a:p>
            <a:pPr marL="67310" algn="ctr">
              <a:lnSpc>
                <a:spcPct val="100000"/>
              </a:lnSpc>
              <a:spcBef>
                <a:spcPts val="890"/>
              </a:spcBef>
            </a:pP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It</a:t>
            </a:r>
            <a:r>
              <a:rPr sz="1800" b="1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also</a:t>
            </a:r>
            <a:r>
              <a:rPr sz="1800" b="1" spc="-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receives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contribution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from</a:t>
            </a:r>
            <a:endParaRPr sz="1800">
              <a:latin typeface="Times New Roman"/>
              <a:cs typeface="Times New Roman"/>
            </a:endParaRPr>
          </a:p>
          <a:p>
            <a:pPr marL="67310" algn="ctr">
              <a:lnSpc>
                <a:spcPct val="100000"/>
              </a:lnSpc>
              <a:spcBef>
                <a:spcPts val="900"/>
              </a:spcBef>
            </a:pP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T12</a:t>
            </a:r>
            <a:r>
              <a:rPr sz="1800" b="1" u="heavy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(subcostal)</a:t>
            </a:r>
            <a:r>
              <a:rPr sz="1800" spc="4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nerve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494020" y="1066800"/>
            <a:ext cx="4421379" cy="5181600"/>
            <a:chOff x="4492752" y="0"/>
            <a:chExt cx="4648200" cy="659765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92752" y="0"/>
              <a:ext cx="4648200" cy="659739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8306561" y="355854"/>
              <a:ext cx="693420" cy="3618229"/>
            </a:xfrm>
            <a:custGeom>
              <a:avLst/>
              <a:gdLst/>
              <a:ahLst/>
              <a:cxnLst/>
              <a:rect l="l" t="t" r="r" b="b"/>
              <a:pathLst>
                <a:path w="693420" h="3618229">
                  <a:moveTo>
                    <a:pt x="0" y="336804"/>
                  </a:moveTo>
                  <a:lnTo>
                    <a:pt x="3130" y="291092"/>
                  </a:lnTo>
                  <a:lnTo>
                    <a:pt x="12250" y="247253"/>
                  </a:lnTo>
                  <a:lnTo>
                    <a:pt x="26949" y="205686"/>
                  </a:lnTo>
                  <a:lnTo>
                    <a:pt x="46820" y="166793"/>
                  </a:lnTo>
                  <a:lnTo>
                    <a:pt x="71454" y="130974"/>
                  </a:lnTo>
                  <a:lnTo>
                    <a:pt x="100441" y="98631"/>
                  </a:lnTo>
                  <a:lnTo>
                    <a:pt x="133373" y="70164"/>
                  </a:lnTo>
                  <a:lnTo>
                    <a:pt x="169841" y="45973"/>
                  </a:lnTo>
                  <a:lnTo>
                    <a:pt x="209436" y="26461"/>
                  </a:lnTo>
                  <a:lnTo>
                    <a:pt x="251751" y="12027"/>
                  </a:lnTo>
                  <a:lnTo>
                    <a:pt x="296375" y="3073"/>
                  </a:lnTo>
                  <a:lnTo>
                    <a:pt x="342900" y="0"/>
                  </a:lnTo>
                  <a:lnTo>
                    <a:pt x="389424" y="3073"/>
                  </a:lnTo>
                  <a:lnTo>
                    <a:pt x="434048" y="12027"/>
                  </a:lnTo>
                  <a:lnTo>
                    <a:pt x="476363" y="26461"/>
                  </a:lnTo>
                  <a:lnTo>
                    <a:pt x="515958" y="45974"/>
                  </a:lnTo>
                  <a:lnTo>
                    <a:pt x="552426" y="70164"/>
                  </a:lnTo>
                  <a:lnTo>
                    <a:pt x="585358" y="98631"/>
                  </a:lnTo>
                  <a:lnTo>
                    <a:pt x="614345" y="130974"/>
                  </a:lnTo>
                  <a:lnTo>
                    <a:pt x="638979" y="166793"/>
                  </a:lnTo>
                  <a:lnTo>
                    <a:pt x="658850" y="205686"/>
                  </a:lnTo>
                  <a:lnTo>
                    <a:pt x="673549" y="247253"/>
                  </a:lnTo>
                  <a:lnTo>
                    <a:pt x="682669" y="291092"/>
                  </a:lnTo>
                  <a:lnTo>
                    <a:pt x="685800" y="336804"/>
                  </a:lnTo>
                  <a:lnTo>
                    <a:pt x="682669" y="382515"/>
                  </a:lnTo>
                  <a:lnTo>
                    <a:pt x="673549" y="426354"/>
                  </a:lnTo>
                  <a:lnTo>
                    <a:pt x="658850" y="467921"/>
                  </a:lnTo>
                  <a:lnTo>
                    <a:pt x="638979" y="506814"/>
                  </a:lnTo>
                  <a:lnTo>
                    <a:pt x="614345" y="542633"/>
                  </a:lnTo>
                  <a:lnTo>
                    <a:pt x="585358" y="574976"/>
                  </a:lnTo>
                  <a:lnTo>
                    <a:pt x="552426" y="603443"/>
                  </a:lnTo>
                  <a:lnTo>
                    <a:pt x="515958" y="627634"/>
                  </a:lnTo>
                  <a:lnTo>
                    <a:pt x="476363" y="647146"/>
                  </a:lnTo>
                  <a:lnTo>
                    <a:pt x="434048" y="661580"/>
                  </a:lnTo>
                  <a:lnTo>
                    <a:pt x="389424" y="670534"/>
                  </a:lnTo>
                  <a:lnTo>
                    <a:pt x="342900" y="673608"/>
                  </a:lnTo>
                  <a:lnTo>
                    <a:pt x="296375" y="670534"/>
                  </a:lnTo>
                  <a:lnTo>
                    <a:pt x="251751" y="661580"/>
                  </a:lnTo>
                  <a:lnTo>
                    <a:pt x="209436" y="647146"/>
                  </a:lnTo>
                  <a:lnTo>
                    <a:pt x="169841" y="627633"/>
                  </a:lnTo>
                  <a:lnTo>
                    <a:pt x="133373" y="603443"/>
                  </a:lnTo>
                  <a:lnTo>
                    <a:pt x="100441" y="574976"/>
                  </a:lnTo>
                  <a:lnTo>
                    <a:pt x="71454" y="542633"/>
                  </a:lnTo>
                  <a:lnTo>
                    <a:pt x="46820" y="506814"/>
                  </a:lnTo>
                  <a:lnTo>
                    <a:pt x="26949" y="467921"/>
                  </a:lnTo>
                  <a:lnTo>
                    <a:pt x="12250" y="426354"/>
                  </a:lnTo>
                  <a:lnTo>
                    <a:pt x="3130" y="382515"/>
                  </a:lnTo>
                  <a:lnTo>
                    <a:pt x="0" y="336804"/>
                  </a:lnTo>
                  <a:close/>
                </a:path>
                <a:path w="693420" h="3618229">
                  <a:moveTo>
                    <a:pt x="0" y="1200912"/>
                  </a:moveTo>
                  <a:lnTo>
                    <a:pt x="3130" y="1155200"/>
                  </a:lnTo>
                  <a:lnTo>
                    <a:pt x="12250" y="1111361"/>
                  </a:lnTo>
                  <a:lnTo>
                    <a:pt x="26949" y="1069794"/>
                  </a:lnTo>
                  <a:lnTo>
                    <a:pt x="46820" y="1030901"/>
                  </a:lnTo>
                  <a:lnTo>
                    <a:pt x="71454" y="995082"/>
                  </a:lnTo>
                  <a:lnTo>
                    <a:pt x="100441" y="962739"/>
                  </a:lnTo>
                  <a:lnTo>
                    <a:pt x="133373" y="934272"/>
                  </a:lnTo>
                  <a:lnTo>
                    <a:pt x="169841" y="910082"/>
                  </a:lnTo>
                  <a:lnTo>
                    <a:pt x="209436" y="890569"/>
                  </a:lnTo>
                  <a:lnTo>
                    <a:pt x="251751" y="876135"/>
                  </a:lnTo>
                  <a:lnTo>
                    <a:pt x="296375" y="867181"/>
                  </a:lnTo>
                  <a:lnTo>
                    <a:pt x="342900" y="864108"/>
                  </a:lnTo>
                  <a:lnTo>
                    <a:pt x="389424" y="867181"/>
                  </a:lnTo>
                  <a:lnTo>
                    <a:pt x="434048" y="876135"/>
                  </a:lnTo>
                  <a:lnTo>
                    <a:pt x="476363" y="890569"/>
                  </a:lnTo>
                  <a:lnTo>
                    <a:pt x="515958" y="910082"/>
                  </a:lnTo>
                  <a:lnTo>
                    <a:pt x="552426" y="934272"/>
                  </a:lnTo>
                  <a:lnTo>
                    <a:pt x="585358" y="962739"/>
                  </a:lnTo>
                  <a:lnTo>
                    <a:pt x="614345" y="995082"/>
                  </a:lnTo>
                  <a:lnTo>
                    <a:pt x="638979" y="1030901"/>
                  </a:lnTo>
                  <a:lnTo>
                    <a:pt x="658850" y="1069794"/>
                  </a:lnTo>
                  <a:lnTo>
                    <a:pt x="673549" y="1111361"/>
                  </a:lnTo>
                  <a:lnTo>
                    <a:pt x="682669" y="1155200"/>
                  </a:lnTo>
                  <a:lnTo>
                    <a:pt x="685800" y="1200912"/>
                  </a:lnTo>
                  <a:lnTo>
                    <a:pt x="682669" y="1246623"/>
                  </a:lnTo>
                  <a:lnTo>
                    <a:pt x="673549" y="1290462"/>
                  </a:lnTo>
                  <a:lnTo>
                    <a:pt x="658850" y="1332029"/>
                  </a:lnTo>
                  <a:lnTo>
                    <a:pt x="638979" y="1370922"/>
                  </a:lnTo>
                  <a:lnTo>
                    <a:pt x="614345" y="1406741"/>
                  </a:lnTo>
                  <a:lnTo>
                    <a:pt x="585358" y="1439084"/>
                  </a:lnTo>
                  <a:lnTo>
                    <a:pt x="552426" y="1467551"/>
                  </a:lnTo>
                  <a:lnTo>
                    <a:pt x="515958" y="1491741"/>
                  </a:lnTo>
                  <a:lnTo>
                    <a:pt x="476363" y="1511254"/>
                  </a:lnTo>
                  <a:lnTo>
                    <a:pt x="434048" y="1525688"/>
                  </a:lnTo>
                  <a:lnTo>
                    <a:pt x="389424" y="1534642"/>
                  </a:lnTo>
                  <a:lnTo>
                    <a:pt x="342900" y="1537716"/>
                  </a:lnTo>
                  <a:lnTo>
                    <a:pt x="296375" y="1534642"/>
                  </a:lnTo>
                  <a:lnTo>
                    <a:pt x="251751" y="1525688"/>
                  </a:lnTo>
                  <a:lnTo>
                    <a:pt x="209436" y="1511254"/>
                  </a:lnTo>
                  <a:lnTo>
                    <a:pt x="169841" y="1491741"/>
                  </a:lnTo>
                  <a:lnTo>
                    <a:pt x="133373" y="1467551"/>
                  </a:lnTo>
                  <a:lnTo>
                    <a:pt x="100441" y="1439084"/>
                  </a:lnTo>
                  <a:lnTo>
                    <a:pt x="71454" y="1406741"/>
                  </a:lnTo>
                  <a:lnTo>
                    <a:pt x="46820" y="1370922"/>
                  </a:lnTo>
                  <a:lnTo>
                    <a:pt x="26949" y="1332029"/>
                  </a:lnTo>
                  <a:lnTo>
                    <a:pt x="12250" y="1290462"/>
                  </a:lnTo>
                  <a:lnTo>
                    <a:pt x="3130" y="1246623"/>
                  </a:lnTo>
                  <a:lnTo>
                    <a:pt x="0" y="1200912"/>
                  </a:lnTo>
                  <a:close/>
                </a:path>
                <a:path w="693420" h="3618229">
                  <a:moveTo>
                    <a:pt x="0" y="2223516"/>
                  </a:moveTo>
                  <a:lnTo>
                    <a:pt x="3130" y="2177804"/>
                  </a:lnTo>
                  <a:lnTo>
                    <a:pt x="12250" y="2133965"/>
                  </a:lnTo>
                  <a:lnTo>
                    <a:pt x="26949" y="2092398"/>
                  </a:lnTo>
                  <a:lnTo>
                    <a:pt x="46820" y="2053505"/>
                  </a:lnTo>
                  <a:lnTo>
                    <a:pt x="71454" y="2017686"/>
                  </a:lnTo>
                  <a:lnTo>
                    <a:pt x="100441" y="1985343"/>
                  </a:lnTo>
                  <a:lnTo>
                    <a:pt x="133373" y="1956876"/>
                  </a:lnTo>
                  <a:lnTo>
                    <a:pt x="169841" y="1932686"/>
                  </a:lnTo>
                  <a:lnTo>
                    <a:pt x="209436" y="1913173"/>
                  </a:lnTo>
                  <a:lnTo>
                    <a:pt x="251751" y="1898739"/>
                  </a:lnTo>
                  <a:lnTo>
                    <a:pt x="296375" y="1889785"/>
                  </a:lnTo>
                  <a:lnTo>
                    <a:pt x="342900" y="1886712"/>
                  </a:lnTo>
                  <a:lnTo>
                    <a:pt x="389424" y="1889785"/>
                  </a:lnTo>
                  <a:lnTo>
                    <a:pt x="434048" y="1898739"/>
                  </a:lnTo>
                  <a:lnTo>
                    <a:pt x="476363" y="1913173"/>
                  </a:lnTo>
                  <a:lnTo>
                    <a:pt x="515958" y="1932686"/>
                  </a:lnTo>
                  <a:lnTo>
                    <a:pt x="552426" y="1956876"/>
                  </a:lnTo>
                  <a:lnTo>
                    <a:pt x="585358" y="1985343"/>
                  </a:lnTo>
                  <a:lnTo>
                    <a:pt x="614345" y="2017686"/>
                  </a:lnTo>
                  <a:lnTo>
                    <a:pt x="638979" y="2053505"/>
                  </a:lnTo>
                  <a:lnTo>
                    <a:pt x="658850" y="2092398"/>
                  </a:lnTo>
                  <a:lnTo>
                    <a:pt x="673549" y="2133965"/>
                  </a:lnTo>
                  <a:lnTo>
                    <a:pt x="682669" y="2177804"/>
                  </a:lnTo>
                  <a:lnTo>
                    <a:pt x="685800" y="2223516"/>
                  </a:lnTo>
                  <a:lnTo>
                    <a:pt x="682669" y="2269227"/>
                  </a:lnTo>
                  <a:lnTo>
                    <a:pt x="673549" y="2313066"/>
                  </a:lnTo>
                  <a:lnTo>
                    <a:pt x="658850" y="2354633"/>
                  </a:lnTo>
                  <a:lnTo>
                    <a:pt x="638979" y="2393526"/>
                  </a:lnTo>
                  <a:lnTo>
                    <a:pt x="614345" y="2429345"/>
                  </a:lnTo>
                  <a:lnTo>
                    <a:pt x="585358" y="2461688"/>
                  </a:lnTo>
                  <a:lnTo>
                    <a:pt x="552426" y="2490155"/>
                  </a:lnTo>
                  <a:lnTo>
                    <a:pt x="515958" y="2514346"/>
                  </a:lnTo>
                  <a:lnTo>
                    <a:pt x="476363" y="2533858"/>
                  </a:lnTo>
                  <a:lnTo>
                    <a:pt x="434048" y="2548292"/>
                  </a:lnTo>
                  <a:lnTo>
                    <a:pt x="389424" y="2557246"/>
                  </a:lnTo>
                  <a:lnTo>
                    <a:pt x="342900" y="2560320"/>
                  </a:lnTo>
                  <a:lnTo>
                    <a:pt x="296375" y="2557246"/>
                  </a:lnTo>
                  <a:lnTo>
                    <a:pt x="251751" y="2548292"/>
                  </a:lnTo>
                  <a:lnTo>
                    <a:pt x="209436" y="2533858"/>
                  </a:lnTo>
                  <a:lnTo>
                    <a:pt x="169841" y="2514345"/>
                  </a:lnTo>
                  <a:lnTo>
                    <a:pt x="133373" y="2490155"/>
                  </a:lnTo>
                  <a:lnTo>
                    <a:pt x="100441" y="2461688"/>
                  </a:lnTo>
                  <a:lnTo>
                    <a:pt x="71454" y="2429345"/>
                  </a:lnTo>
                  <a:lnTo>
                    <a:pt x="46820" y="2393526"/>
                  </a:lnTo>
                  <a:lnTo>
                    <a:pt x="26949" y="2354633"/>
                  </a:lnTo>
                  <a:lnTo>
                    <a:pt x="12250" y="2313066"/>
                  </a:lnTo>
                  <a:lnTo>
                    <a:pt x="3130" y="2269227"/>
                  </a:lnTo>
                  <a:lnTo>
                    <a:pt x="0" y="2223516"/>
                  </a:lnTo>
                  <a:close/>
                </a:path>
                <a:path w="693420" h="3618229">
                  <a:moveTo>
                    <a:pt x="7620" y="3281172"/>
                  </a:moveTo>
                  <a:lnTo>
                    <a:pt x="10750" y="3235460"/>
                  </a:lnTo>
                  <a:lnTo>
                    <a:pt x="19870" y="3191621"/>
                  </a:lnTo>
                  <a:lnTo>
                    <a:pt x="34569" y="3150054"/>
                  </a:lnTo>
                  <a:lnTo>
                    <a:pt x="54440" y="3111161"/>
                  </a:lnTo>
                  <a:lnTo>
                    <a:pt x="79074" y="3075342"/>
                  </a:lnTo>
                  <a:lnTo>
                    <a:pt x="108061" y="3042999"/>
                  </a:lnTo>
                  <a:lnTo>
                    <a:pt x="140993" y="3014532"/>
                  </a:lnTo>
                  <a:lnTo>
                    <a:pt x="177461" y="2990342"/>
                  </a:lnTo>
                  <a:lnTo>
                    <a:pt x="217056" y="2970829"/>
                  </a:lnTo>
                  <a:lnTo>
                    <a:pt x="259371" y="2956395"/>
                  </a:lnTo>
                  <a:lnTo>
                    <a:pt x="303995" y="2947441"/>
                  </a:lnTo>
                  <a:lnTo>
                    <a:pt x="350520" y="2944368"/>
                  </a:lnTo>
                  <a:lnTo>
                    <a:pt x="397044" y="2947441"/>
                  </a:lnTo>
                  <a:lnTo>
                    <a:pt x="441668" y="2956395"/>
                  </a:lnTo>
                  <a:lnTo>
                    <a:pt x="483983" y="2970829"/>
                  </a:lnTo>
                  <a:lnTo>
                    <a:pt x="523578" y="2990342"/>
                  </a:lnTo>
                  <a:lnTo>
                    <a:pt x="560046" y="3014532"/>
                  </a:lnTo>
                  <a:lnTo>
                    <a:pt x="592978" y="3042999"/>
                  </a:lnTo>
                  <a:lnTo>
                    <a:pt x="621965" y="3075342"/>
                  </a:lnTo>
                  <a:lnTo>
                    <a:pt x="646599" y="3111161"/>
                  </a:lnTo>
                  <a:lnTo>
                    <a:pt x="666470" y="3150054"/>
                  </a:lnTo>
                  <a:lnTo>
                    <a:pt x="681169" y="3191621"/>
                  </a:lnTo>
                  <a:lnTo>
                    <a:pt x="690289" y="3235460"/>
                  </a:lnTo>
                  <a:lnTo>
                    <a:pt x="693420" y="3281172"/>
                  </a:lnTo>
                  <a:lnTo>
                    <a:pt x="690289" y="3326883"/>
                  </a:lnTo>
                  <a:lnTo>
                    <a:pt x="681169" y="3370722"/>
                  </a:lnTo>
                  <a:lnTo>
                    <a:pt x="666470" y="3412289"/>
                  </a:lnTo>
                  <a:lnTo>
                    <a:pt x="646599" y="3451182"/>
                  </a:lnTo>
                  <a:lnTo>
                    <a:pt x="621965" y="3487001"/>
                  </a:lnTo>
                  <a:lnTo>
                    <a:pt x="592978" y="3519344"/>
                  </a:lnTo>
                  <a:lnTo>
                    <a:pt x="560046" y="3547811"/>
                  </a:lnTo>
                  <a:lnTo>
                    <a:pt x="523578" y="3572002"/>
                  </a:lnTo>
                  <a:lnTo>
                    <a:pt x="483983" y="3591514"/>
                  </a:lnTo>
                  <a:lnTo>
                    <a:pt x="441668" y="3605948"/>
                  </a:lnTo>
                  <a:lnTo>
                    <a:pt x="397044" y="3614902"/>
                  </a:lnTo>
                  <a:lnTo>
                    <a:pt x="350520" y="3617976"/>
                  </a:lnTo>
                  <a:lnTo>
                    <a:pt x="303995" y="3614902"/>
                  </a:lnTo>
                  <a:lnTo>
                    <a:pt x="259371" y="3605948"/>
                  </a:lnTo>
                  <a:lnTo>
                    <a:pt x="217056" y="3591514"/>
                  </a:lnTo>
                  <a:lnTo>
                    <a:pt x="177461" y="3572002"/>
                  </a:lnTo>
                  <a:lnTo>
                    <a:pt x="140993" y="3547811"/>
                  </a:lnTo>
                  <a:lnTo>
                    <a:pt x="108061" y="3519344"/>
                  </a:lnTo>
                  <a:lnTo>
                    <a:pt x="79074" y="3487001"/>
                  </a:lnTo>
                  <a:lnTo>
                    <a:pt x="54440" y="3451182"/>
                  </a:lnTo>
                  <a:lnTo>
                    <a:pt x="34569" y="3412289"/>
                  </a:lnTo>
                  <a:lnTo>
                    <a:pt x="19870" y="3370722"/>
                  </a:lnTo>
                  <a:lnTo>
                    <a:pt x="10750" y="3326883"/>
                  </a:lnTo>
                  <a:lnTo>
                    <a:pt x="7620" y="3281172"/>
                  </a:lnTo>
                  <a:close/>
                </a:path>
              </a:pathLst>
            </a:custGeom>
            <a:ln w="25908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1905761" y="4344161"/>
            <a:ext cx="762000" cy="978535"/>
          </a:xfrm>
          <a:custGeom>
            <a:avLst/>
            <a:gdLst/>
            <a:ahLst/>
            <a:cxnLst/>
            <a:rect l="l" t="t" r="r" b="b"/>
            <a:pathLst>
              <a:path w="762000" h="978535">
                <a:moveTo>
                  <a:pt x="0" y="597407"/>
                </a:moveTo>
                <a:lnTo>
                  <a:pt x="190500" y="597407"/>
                </a:lnTo>
                <a:lnTo>
                  <a:pt x="190500" y="0"/>
                </a:lnTo>
                <a:lnTo>
                  <a:pt x="571500" y="0"/>
                </a:lnTo>
                <a:lnTo>
                  <a:pt x="571500" y="597407"/>
                </a:lnTo>
                <a:lnTo>
                  <a:pt x="762000" y="597407"/>
                </a:lnTo>
                <a:lnTo>
                  <a:pt x="381000" y="978407"/>
                </a:lnTo>
                <a:lnTo>
                  <a:pt x="0" y="597407"/>
                </a:lnTo>
                <a:close/>
              </a:path>
            </a:pathLst>
          </a:custGeom>
          <a:ln w="25908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38961" y="3562350"/>
            <a:ext cx="3264535" cy="368935"/>
          </a:xfrm>
          <a:prstGeom prst="rect">
            <a:avLst/>
          </a:prstGeom>
          <a:ln w="25907">
            <a:solidFill>
              <a:srgbClr val="F79546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00"/>
              </a:spcBef>
            </a:pPr>
            <a:r>
              <a:rPr sz="1800" dirty="0">
                <a:latin typeface="Times New Roman"/>
                <a:cs typeface="Times New Roman"/>
              </a:rPr>
              <a:t>4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small </a:t>
            </a:r>
            <a:r>
              <a:rPr sz="1800" dirty="0">
                <a:latin typeface="Times New Roman"/>
                <a:cs typeface="Times New Roman"/>
              </a:rPr>
              <a:t>nerves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10" dirty="0">
                <a:latin typeface="Times New Roman"/>
                <a:cs typeface="Times New Roman"/>
              </a:rPr>
              <a:t>?+2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main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nerves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?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57371" y="0"/>
            <a:ext cx="2109216" cy="6857997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761" y="928877"/>
            <a:ext cx="3218815" cy="581025"/>
          </a:xfrm>
          <a:custGeom>
            <a:avLst/>
            <a:gdLst/>
            <a:ahLst/>
            <a:cxnLst/>
            <a:rect l="l" t="t" r="r" b="b"/>
            <a:pathLst>
              <a:path w="3218815" h="581025">
                <a:moveTo>
                  <a:pt x="0" y="580644"/>
                </a:moveTo>
                <a:lnTo>
                  <a:pt x="3218688" y="580644"/>
                </a:lnTo>
                <a:lnTo>
                  <a:pt x="3218688" y="0"/>
                </a:lnTo>
                <a:lnTo>
                  <a:pt x="0" y="0"/>
                </a:lnTo>
                <a:lnTo>
                  <a:pt x="0" y="580644"/>
                </a:lnTo>
                <a:close/>
              </a:path>
            </a:pathLst>
          </a:custGeom>
          <a:ln w="25908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8739" y="1052220"/>
            <a:ext cx="1285875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0" b="1" i="1" spc="65" dirty="0">
                <a:latin typeface="Times New Roman"/>
                <a:cs typeface="Times New Roman"/>
              </a:rPr>
              <a:t>R</a:t>
            </a:r>
            <a:r>
              <a:rPr sz="2500" b="1" i="1" spc="-55" dirty="0">
                <a:latin typeface="Times New Roman"/>
                <a:cs typeface="Times New Roman"/>
              </a:rPr>
              <a:t> </a:t>
            </a:r>
            <a:r>
              <a:rPr sz="2500" b="1" i="1" spc="-45" dirty="0">
                <a:latin typeface="Times New Roman"/>
                <a:cs typeface="Times New Roman"/>
              </a:rPr>
              <a:t>e</a:t>
            </a:r>
            <a:r>
              <a:rPr sz="2500" b="1" i="1" spc="-40" dirty="0">
                <a:latin typeface="Times New Roman"/>
                <a:cs typeface="Times New Roman"/>
              </a:rPr>
              <a:t> </a:t>
            </a:r>
            <a:r>
              <a:rPr sz="2500" b="1" i="1" spc="-45" dirty="0">
                <a:latin typeface="Times New Roman"/>
                <a:cs typeface="Times New Roman"/>
              </a:rPr>
              <a:t>c </a:t>
            </a:r>
            <a:r>
              <a:rPr sz="2500" b="1" i="1" spc="100" dirty="0">
                <a:latin typeface="Times New Roman"/>
                <a:cs typeface="Times New Roman"/>
              </a:rPr>
              <a:t>t</a:t>
            </a:r>
            <a:r>
              <a:rPr sz="2500" b="1" i="1" spc="-40" dirty="0">
                <a:latin typeface="Times New Roman"/>
                <a:cs typeface="Times New Roman"/>
              </a:rPr>
              <a:t> </a:t>
            </a:r>
            <a:r>
              <a:rPr sz="2500" b="1" i="1" spc="-60" dirty="0">
                <a:latin typeface="Times New Roman"/>
                <a:cs typeface="Times New Roman"/>
              </a:rPr>
              <a:t>u</a:t>
            </a:r>
            <a:r>
              <a:rPr sz="2500" b="1" i="1" spc="-50" dirty="0">
                <a:latin typeface="Times New Roman"/>
                <a:cs typeface="Times New Roman"/>
              </a:rPr>
              <a:t> </a:t>
            </a:r>
            <a:r>
              <a:rPr sz="2500" b="1" i="1" spc="-40" dirty="0">
                <a:latin typeface="Times New Roman"/>
                <a:cs typeface="Times New Roman"/>
              </a:rPr>
              <a:t>s</a:t>
            </a:r>
            <a:endParaRPr sz="25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67032" y="1052220"/>
            <a:ext cx="1464945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0" b="1" i="1" spc="-50" dirty="0">
                <a:latin typeface="Times New Roman"/>
                <a:ea typeface="+mn-ea"/>
                <a:cs typeface="Times New Roman"/>
              </a:rPr>
              <a:t>f e m o r i s</a:t>
            </a:r>
          </a:p>
        </p:txBody>
      </p:sp>
      <p:sp>
        <p:nvSpPr>
          <p:cNvPr id="6" name="object 6"/>
          <p:cNvSpPr/>
          <p:nvPr/>
        </p:nvSpPr>
        <p:spPr>
          <a:xfrm>
            <a:off x="5695950" y="3858005"/>
            <a:ext cx="3449320" cy="462280"/>
          </a:xfrm>
          <a:custGeom>
            <a:avLst/>
            <a:gdLst/>
            <a:ahLst/>
            <a:cxnLst/>
            <a:rect l="l" t="t" r="r" b="b"/>
            <a:pathLst>
              <a:path w="3449320" h="462279">
                <a:moveTo>
                  <a:pt x="0" y="461772"/>
                </a:moveTo>
                <a:lnTo>
                  <a:pt x="3448811" y="461772"/>
                </a:lnTo>
                <a:lnTo>
                  <a:pt x="3448811" y="0"/>
                </a:lnTo>
                <a:lnTo>
                  <a:pt x="0" y="0"/>
                </a:lnTo>
                <a:lnTo>
                  <a:pt x="0" y="461772"/>
                </a:lnTo>
                <a:close/>
              </a:path>
            </a:pathLst>
          </a:custGeom>
          <a:ln w="25908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851016" y="3864060"/>
            <a:ext cx="1257935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0" b="1" i="1" spc="65" dirty="0">
                <a:latin typeface="Times New Roman"/>
                <a:cs typeface="Times New Roman"/>
              </a:rPr>
              <a:t>V</a:t>
            </a:r>
            <a:r>
              <a:rPr sz="2500" b="1" i="1" spc="-254" dirty="0">
                <a:latin typeface="Times New Roman"/>
                <a:cs typeface="Times New Roman"/>
              </a:rPr>
              <a:t> </a:t>
            </a:r>
            <a:r>
              <a:rPr sz="2500" b="1" i="1" spc="-50" dirty="0">
                <a:latin typeface="Times New Roman"/>
                <a:cs typeface="Times New Roman"/>
              </a:rPr>
              <a:t>a</a:t>
            </a:r>
            <a:r>
              <a:rPr sz="2500" b="1" i="1" spc="-30" dirty="0">
                <a:latin typeface="Times New Roman"/>
                <a:cs typeface="Times New Roman"/>
              </a:rPr>
              <a:t> </a:t>
            </a:r>
            <a:r>
              <a:rPr sz="2500" b="1" i="1" spc="-40" dirty="0">
                <a:latin typeface="Times New Roman"/>
                <a:cs typeface="Times New Roman"/>
              </a:rPr>
              <a:t>s</a:t>
            </a:r>
            <a:r>
              <a:rPr sz="2500" b="1" i="1" spc="-30" dirty="0">
                <a:latin typeface="Times New Roman"/>
                <a:cs typeface="Times New Roman"/>
              </a:rPr>
              <a:t> </a:t>
            </a:r>
            <a:r>
              <a:rPr sz="2500" b="1" i="1" spc="105" dirty="0">
                <a:latin typeface="Times New Roman"/>
                <a:cs typeface="Times New Roman"/>
              </a:rPr>
              <a:t>t</a:t>
            </a:r>
            <a:r>
              <a:rPr sz="2500" b="1" i="1" spc="-25" dirty="0">
                <a:latin typeface="Times New Roman"/>
                <a:cs typeface="Times New Roman"/>
              </a:rPr>
              <a:t> </a:t>
            </a:r>
            <a:r>
              <a:rPr sz="2500" b="1" i="1" spc="-55" dirty="0">
                <a:latin typeface="Times New Roman"/>
                <a:cs typeface="Times New Roman"/>
              </a:rPr>
              <a:t>u</a:t>
            </a:r>
            <a:r>
              <a:rPr sz="2500" b="1" i="1" spc="-35" dirty="0">
                <a:latin typeface="Times New Roman"/>
                <a:cs typeface="Times New Roman"/>
              </a:rPr>
              <a:t> </a:t>
            </a:r>
            <a:r>
              <a:rPr sz="2500" b="1" i="1" spc="-40" dirty="0">
                <a:latin typeface="Times New Roman"/>
                <a:cs typeface="Times New Roman"/>
              </a:rPr>
              <a:t>s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12773" y="3864060"/>
            <a:ext cx="1642745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0" b="1" i="1" spc="55" dirty="0">
                <a:latin typeface="Times New Roman"/>
                <a:cs typeface="Times New Roman"/>
              </a:rPr>
              <a:t>m</a:t>
            </a:r>
            <a:r>
              <a:rPr sz="2500" b="1" i="1" spc="-40" dirty="0">
                <a:latin typeface="Times New Roman"/>
                <a:cs typeface="Times New Roman"/>
              </a:rPr>
              <a:t> </a:t>
            </a:r>
            <a:r>
              <a:rPr sz="2500" b="1" i="1" spc="-45" dirty="0">
                <a:latin typeface="Times New Roman"/>
                <a:cs typeface="Times New Roman"/>
              </a:rPr>
              <a:t>e</a:t>
            </a:r>
            <a:r>
              <a:rPr sz="2500" b="1" i="1" spc="-40" dirty="0">
                <a:latin typeface="Times New Roman"/>
                <a:cs typeface="Times New Roman"/>
              </a:rPr>
              <a:t> </a:t>
            </a:r>
            <a:r>
              <a:rPr sz="2500" b="1" i="1" spc="85" dirty="0">
                <a:latin typeface="Times New Roman"/>
                <a:cs typeface="Times New Roman"/>
              </a:rPr>
              <a:t>d</a:t>
            </a:r>
            <a:r>
              <a:rPr sz="2500" b="1" i="1" spc="-50" dirty="0">
                <a:latin typeface="Times New Roman"/>
                <a:cs typeface="Times New Roman"/>
              </a:rPr>
              <a:t> </a:t>
            </a:r>
            <a:r>
              <a:rPr sz="2500" b="1" i="1" spc="-30" dirty="0">
                <a:latin typeface="Times New Roman"/>
                <a:cs typeface="Times New Roman"/>
              </a:rPr>
              <a:t>i</a:t>
            </a:r>
            <a:r>
              <a:rPr sz="2500" b="1" i="1" spc="-35" dirty="0">
                <a:latin typeface="Times New Roman"/>
                <a:cs typeface="Times New Roman"/>
              </a:rPr>
              <a:t> </a:t>
            </a:r>
            <a:r>
              <a:rPr sz="2500" b="1" i="1" spc="-50" dirty="0">
                <a:latin typeface="Times New Roman"/>
                <a:cs typeface="Times New Roman"/>
              </a:rPr>
              <a:t>a</a:t>
            </a:r>
            <a:r>
              <a:rPr sz="2500" b="1" i="1" spc="-40" dirty="0">
                <a:latin typeface="Times New Roman"/>
                <a:cs typeface="Times New Roman"/>
              </a:rPr>
              <a:t> </a:t>
            </a:r>
            <a:r>
              <a:rPr sz="2500" b="1" i="1" spc="-30" dirty="0">
                <a:latin typeface="Times New Roman"/>
                <a:cs typeface="Times New Roman"/>
              </a:rPr>
              <a:t>l</a:t>
            </a:r>
            <a:r>
              <a:rPr sz="2500" b="1" i="1" spc="-40" dirty="0">
                <a:latin typeface="Times New Roman"/>
                <a:cs typeface="Times New Roman"/>
              </a:rPr>
              <a:t> </a:t>
            </a:r>
            <a:r>
              <a:rPr sz="2500" b="1" i="1" spc="-30" dirty="0">
                <a:latin typeface="Times New Roman"/>
                <a:cs typeface="Times New Roman"/>
              </a:rPr>
              <a:t>i</a:t>
            </a:r>
            <a:r>
              <a:rPr sz="2500" b="1" i="1" spc="-35" dirty="0">
                <a:latin typeface="Times New Roman"/>
                <a:cs typeface="Times New Roman"/>
              </a:rPr>
              <a:t> </a:t>
            </a:r>
            <a:r>
              <a:rPr sz="2500" b="1" i="1" spc="-40" dirty="0">
                <a:latin typeface="Times New Roman"/>
                <a:cs typeface="Times New Roman"/>
              </a:rPr>
              <a:t>s</a:t>
            </a:r>
            <a:endParaRPr sz="250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646676" y="4251972"/>
            <a:ext cx="1118870" cy="838200"/>
            <a:chOff x="4646676" y="4251972"/>
            <a:chExt cx="1118870" cy="83820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46676" y="4251972"/>
              <a:ext cx="1118615" cy="838187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859147" y="4271898"/>
              <a:ext cx="868044" cy="587375"/>
            </a:xfrm>
            <a:custGeom>
              <a:avLst/>
              <a:gdLst/>
              <a:ahLst/>
              <a:cxnLst/>
              <a:rect l="l" t="t" r="r" b="b"/>
              <a:pathLst>
                <a:path w="868045" h="587375">
                  <a:moveTo>
                    <a:pt x="90679" y="428521"/>
                  </a:moveTo>
                  <a:lnTo>
                    <a:pt x="83423" y="429545"/>
                  </a:lnTo>
                  <a:lnTo>
                    <a:pt x="77094" y="433189"/>
                  </a:lnTo>
                  <a:lnTo>
                    <a:pt x="72516" y="439165"/>
                  </a:lnTo>
                  <a:lnTo>
                    <a:pt x="0" y="587375"/>
                  </a:lnTo>
                  <a:lnTo>
                    <a:pt x="85568" y="582294"/>
                  </a:lnTo>
                  <a:lnTo>
                    <a:pt x="42037" y="582294"/>
                  </a:lnTo>
                  <a:lnTo>
                    <a:pt x="20954" y="550544"/>
                  </a:lnTo>
                  <a:lnTo>
                    <a:pt x="79658" y="511412"/>
                  </a:lnTo>
                  <a:lnTo>
                    <a:pt x="106806" y="455930"/>
                  </a:lnTo>
                  <a:lnTo>
                    <a:pt x="108688" y="448637"/>
                  </a:lnTo>
                  <a:lnTo>
                    <a:pt x="107664" y="441404"/>
                  </a:lnTo>
                  <a:lnTo>
                    <a:pt x="104020" y="435052"/>
                  </a:lnTo>
                  <a:lnTo>
                    <a:pt x="98043" y="430402"/>
                  </a:lnTo>
                  <a:lnTo>
                    <a:pt x="90679" y="428521"/>
                  </a:lnTo>
                  <a:close/>
                </a:path>
                <a:path w="868045" h="587375">
                  <a:moveTo>
                    <a:pt x="79658" y="511412"/>
                  </a:moveTo>
                  <a:lnTo>
                    <a:pt x="20954" y="550544"/>
                  </a:lnTo>
                  <a:lnTo>
                    <a:pt x="42037" y="582294"/>
                  </a:lnTo>
                  <a:lnTo>
                    <a:pt x="53277" y="574801"/>
                  </a:lnTo>
                  <a:lnTo>
                    <a:pt x="48640" y="574801"/>
                  </a:lnTo>
                  <a:lnTo>
                    <a:pt x="30352" y="547496"/>
                  </a:lnTo>
                  <a:lnTo>
                    <a:pt x="62968" y="545521"/>
                  </a:lnTo>
                  <a:lnTo>
                    <a:pt x="79658" y="511412"/>
                  </a:lnTo>
                  <a:close/>
                </a:path>
                <a:path w="868045" h="587375">
                  <a:moveTo>
                    <a:pt x="162432" y="539495"/>
                  </a:moveTo>
                  <a:lnTo>
                    <a:pt x="100623" y="543240"/>
                  </a:lnTo>
                  <a:lnTo>
                    <a:pt x="42037" y="582294"/>
                  </a:lnTo>
                  <a:lnTo>
                    <a:pt x="85568" y="582294"/>
                  </a:lnTo>
                  <a:lnTo>
                    <a:pt x="164718" y="577595"/>
                  </a:lnTo>
                  <a:lnTo>
                    <a:pt x="182625" y="557402"/>
                  </a:lnTo>
                  <a:lnTo>
                    <a:pt x="180685" y="550068"/>
                  </a:lnTo>
                  <a:lnTo>
                    <a:pt x="176244" y="544258"/>
                  </a:lnTo>
                  <a:lnTo>
                    <a:pt x="169945" y="540543"/>
                  </a:lnTo>
                  <a:lnTo>
                    <a:pt x="162432" y="539495"/>
                  </a:lnTo>
                  <a:close/>
                </a:path>
                <a:path w="868045" h="587375">
                  <a:moveTo>
                    <a:pt x="62968" y="545521"/>
                  </a:moveTo>
                  <a:lnTo>
                    <a:pt x="30352" y="547496"/>
                  </a:lnTo>
                  <a:lnTo>
                    <a:pt x="48640" y="574801"/>
                  </a:lnTo>
                  <a:lnTo>
                    <a:pt x="62968" y="545521"/>
                  </a:lnTo>
                  <a:close/>
                </a:path>
                <a:path w="868045" h="587375">
                  <a:moveTo>
                    <a:pt x="100623" y="543240"/>
                  </a:moveTo>
                  <a:lnTo>
                    <a:pt x="62968" y="545521"/>
                  </a:lnTo>
                  <a:lnTo>
                    <a:pt x="48640" y="574801"/>
                  </a:lnTo>
                  <a:lnTo>
                    <a:pt x="53277" y="574801"/>
                  </a:lnTo>
                  <a:lnTo>
                    <a:pt x="100623" y="543240"/>
                  </a:lnTo>
                  <a:close/>
                </a:path>
                <a:path w="868045" h="587375">
                  <a:moveTo>
                    <a:pt x="846836" y="0"/>
                  </a:moveTo>
                  <a:lnTo>
                    <a:pt x="79658" y="511412"/>
                  </a:lnTo>
                  <a:lnTo>
                    <a:pt x="62968" y="545521"/>
                  </a:lnTo>
                  <a:lnTo>
                    <a:pt x="100623" y="543240"/>
                  </a:lnTo>
                  <a:lnTo>
                    <a:pt x="867917" y="31750"/>
                  </a:lnTo>
                  <a:lnTo>
                    <a:pt x="84683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3160776" y="1190244"/>
            <a:ext cx="1190625" cy="1685925"/>
            <a:chOff x="3160776" y="1190244"/>
            <a:chExt cx="1190625" cy="1685925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60776" y="1190244"/>
              <a:ext cx="1190256" cy="1685543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3203448" y="1209548"/>
              <a:ext cx="940435" cy="1435100"/>
            </a:xfrm>
            <a:custGeom>
              <a:avLst/>
              <a:gdLst/>
              <a:ahLst/>
              <a:cxnLst/>
              <a:rect l="l" t="t" r="r" b="b"/>
              <a:pathLst>
                <a:path w="940435" h="1435100">
                  <a:moveTo>
                    <a:pt x="802838" y="1324667"/>
                  </a:moveTo>
                  <a:lnTo>
                    <a:pt x="795591" y="1325610"/>
                  </a:lnTo>
                  <a:lnTo>
                    <a:pt x="789201" y="1329195"/>
                  </a:lnTo>
                  <a:lnTo>
                    <a:pt x="784478" y="1335151"/>
                  </a:lnTo>
                  <a:lnTo>
                    <a:pt x="782504" y="1342443"/>
                  </a:lnTo>
                  <a:lnTo>
                    <a:pt x="783447" y="1349676"/>
                  </a:lnTo>
                  <a:lnTo>
                    <a:pt x="787032" y="1356028"/>
                  </a:lnTo>
                  <a:lnTo>
                    <a:pt x="792988" y="1360677"/>
                  </a:lnTo>
                  <a:lnTo>
                    <a:pt x="940307" y="1434973"/>
                  </a:lnTo>
                  <a:lnTo>
                    <a:pt x="939288" y="1413637"/>
                  </a:lnTo>
                  <a:lnTo>
                    <a:pt x="903731" y="1413637"/>
                  </a:lnTo>
                  <a:lnTo>
                    <a:pt x="865411" y="1354578"/>
                  </a:lnTo>
                  <a:lnTo>
                    <a:pt x="810132" y="1326641"/>
                  </a:lnTo>
                  <a:lnTo>
                    <a:pt x="802838" y="1324667"/>
                  </a:lnTo>
                  <a:close/>
                </a:path>
                <a:path w="940435" h="1435100">
                  <a:moveTo>
                    <a:pt x="865411" y="1354578"/>
                  </a:moveTo>
                  <a:lnTo>
                    <a:pt x="903731" y="1413637"/>
                  </a:lnTo>
                  <a:lnTo>
                    <a:pt x="918261" y="1404239"/>
                  </a:lnTo>
                  <a:lnTo>
                    <a:pt x="900684" y="1404239"/>
                  </a:lnTo>
                  <a:lnTo>
                    <a:pt x="899116" y="1371612"/>
                  </a:lnTo>
                  <a:lnTo>
                    <a:pt x="865411" y="1354578"/>
                  </a:lnTo>
                  <a:close/>
                </a:path>
                <a:path w="940435" h="1435100">
                  <a:moveTo>
                    <a:pt x="912494" y="1252092"/>
                  </a:moveTo>
                  <a:lnTo>
                    <a:pt x="905138" y="1253940"/>
                  </a:lnTo>
                  <a:lnTo>
                    <a:pt x="899271" y="1258300"/>
                  </a:lnTo>
                  <a:lnTo>
                    <a:pt x="895475" y="1264540"/>
                  </a:lnTo>
                  <a:lnTo>
                    <a:pt x="894334" y="1272031"/>
                  </a:lnTo>
                  <a:lnTo>
                    <a:pt x="897295" y="1333686"/>
                  </a:lnTo>
                  <a:lnTo>
                    <a:pt x="935736" y="1392936"/>
                  </a:lnTo>
                  <a:lnTo>
                    <a:pt x="903731" y="1413637"/>
                  </a:lnTo>
                  <a:lnTo>
                    <a:pt x="939288" y="1413637"/>
                  </a:lnTo>
                  <a:lnTo>
                    <a:pt x="932434" y="1270253"/>
                  </a:lnTo>
                  <a:lnTo>
                    <a:pt x="930586" y="1262897"/>
                  </a:lnTo>
                  <a:lnTo>
                    <a:pt x="926226" y="1257030"/>
                  </a:lnTo>
                  <a:lnTo>
                    <a:pt x="919986" y="1253234"/>
                  </a:lnTo>
                  <a:lnTo>
                    <a:pt x="912494" y="1252092"/>
                  </a:lnTo>
                  <a:close/>
                </a:path>
                <a:path w="940435" h="1435100">
                  <a:moveTo>
                    <a:pt x="899116" y="1371612"/>
                  </a:moveTo>
                  <a:lnTo>
                    <a:pt x="900684" y="1404239"/>
                  </a:lnTo>
                  <a:lnTo>
                    <a:pt x="928242" y="1386331"/>
                  </a:lnTo>
                  <a:lnTo>
                    <a:pt x="899116" y="1371612"/>
                  </a:lnTo>
                  <a:close/>
                </a:path>
                <a:path w="940435" h="1435100">
                  <a:moveTo>
                    <a:pt x="897295" y="1333686"/>
                  </a:moveTo>
                  <a:lnTo>
                    <a:pt x="899116" y="1371612"/>
                  </a:lnTo>
                  <a:lnTo>
                    <a:pt x="928242" y="1386331"/>
                  </a:lnTo>
                  <a:lnTo>
                    <a:pt x="900684" y="1404239"/>
                  </a:lnTo>
                  <a:lnTo>
                    <a:pt x="918261" y="1404239"/>
                  </a:lnTo>
                  <a:lnTo>
                    <a:pt x="935736" y="1392936"/>
                  </a:lnTo>
                  <a:lnTo>
                    <a:pt x="897295" y="1333686"/>
                  </a:lnTo>
                  <a:close/>
                </a:path>
                <a:path w="940435" h="1435100">
                  <a:moveTo>
                    <a:pt x="32003" y="0"/>
                  </a:moveTo>
                  <a:lnTo>
                    <a:pt x="0" y="20827"/>
                  </a:lnTo>
                  <a:lnTo>
                    <a:pt x="865411" y="1354578"/>
                  </a:lnTo>
                  <a:lnTo>
                    <a:pt x="899116" y="1371612"/>
                  </a:lnTo>
                  <a:lnTo>
                    <a:pt x="897295" y="1333686"/>
                  </a:lnTo>
                  <a:lnTo>
                    <a:pt x="3200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/>
          <p:nvPr/>
        </p:nvSpPr>
        <p:spPr>
          <a:xfrm>
            <a:off x="761" y="3644646"/>
            <a:ext cx="3413760" cy="462280"/>
          </a:xfrm>
          <a:custGeom>
            <a:avLst/>
            <a:gdLst/>
            <a:ahLst/>
            <a:cxnLst/>
            <a:rect l="l" t="t" r="r" b="b"/>
            <a:pathLst>
              <a:path w="3413760" h="462279">
                <a:moveTo>
                  <a:pt x="0" y="461771"/>
                </a:moveTo>
                <a:lnTo>
                  <a:pt x="3413760" y="461771"/>
                </a:lnTo>
                <a:lnTo>
                  <a:pt x="3413760" y="0"/>
                </a:lnTo>
                <a:lnTo>
                  <a:pt x="0" y="0"/>
                </a:lnTo>
                <a:lnTo>
                  <a:pt x="0" y="461771"/>
                </a:lnTo>
                <a:close/>
              </a:path>
            </a:pathLst>
          </a:custGeom>
          <a:ln w="25908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92455" y="3650005"/>
            <a:ext cx="1259840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0" b="1" i="1" spc="65" dirty="0">
                <a:latin typeface="Times New Roman"/>
                <a:cs typeface="Times New Roman"/>
              </a:rPr>
              <a:t>V</a:t>
            </a:r>
            <a:r>
              <a:rPr sz="2500" b="1" i="1" spc="-250" dirty="0">
                <a:latin typeface="Times New Roman"/>
                <a:cs typeface="Times New Roman"/>
              </a:rPr>
              <a:t> </a:t>
            </a:r>
            <a:r>
              <a:rPr sz="2500" b="1" i="1" spc="-50" dirty="0">
                <a:latin typeface="Times New Roman"/>
                <a:cs typeface="Times New Roman"/>
              </a:rPr>
              <a:t>a</a:t>
            </a:r>
            <a:r>
              <a:rPr sz="2500" b="1" i="1" spc="-25" dirty="0">
                <a:latin typeface="Times New Roman"/>
                <a:cs typeface="Times New Roman"/>
              </a:rPr>
              <a:t> </a:t>
            </a:r>
            <a:r>
              <a:rPr sz="2500" b="1" i="1" spc="-40" dirty="0">
                <a:latin typeface="Times New Roman"/>
                <a:cs typeface="Times New Roman"/>
              </a:rPr>
              <a:t>s</a:t>
            </a:r>
            <a:r>
              <a:rPr sz="2500" b="1" i="1" spc="-25" dirty="0">
                <a:latin typeface="Times New Roman"/>
                <a:cs typeface="Times New Roman"/>
              </a:rPr>
              <a:t> </a:t>
            </a:r>
            <a:r>
              <a:rPr sz="2500" b="1" i="1" spc="100" dirty="0">
                <a:latin typeface="Times New Roman"/>
                <a:cs typeface="Times New Roman"/>
              </a:rPr>
              <a:t>t</a:t>
            </a:r>
            <a:r>
              <a:rPr sz="2500" b="1" i="1" spc="-25" dirty="0">
                <a:latin typeface="Times New Roman"/>
                <a:cs typeface="Times New Roman"/>
              </a:rPr>
              <a:t> </a:t>
            </a:r>
            <a:r>
              <a:rPr sz="2500" b="1" i="1" spc="-60" dirty="0">
                <a:latin typeface="Times New Roman"/>
                <a:cs typeface="Times New Roman"/>
              </a:rPr>
              <a:t>u</a:t>
            </a:r>
            <a:r>
              <a:rPr sz="2500" b="1" i="1" spc="-30" dirty="0">
                <a:latin typeface="Times New Roman"/>
                <a:cs typeface="Times New Roman"/>
              </a:rPr>
              <a:t> </a:t>
            </a:r>
            <a:r>
              <a:rPr sz="2500" b="1" i="1" spc="-40" dirty="0">
                <a:latin typeface="Times New Roman"/>
                <a:cs typeface="Times New Roman"/>
              </a:rPr>
              <a:t>s</a:t>
            </a:r>
            <a:endParaRPr sz="2500" dirty="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557020" y="3650005"/>
            <a:ext cx="1686560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0" b="1" i="1" spc="-30" dirty="0">
                <a:latin typeface="Times New Roman"/>
                <a:cs typeface="Times New Roman"/>
              </a:rPr>
              <a:t>l</a:t>
            </a:r>
            <a:r>
              <a:rPr sz="2500" b="1" i="1" spc="-35" dirty="0">
                <a:latin typeface="Times New Roman"/>
                <a:cs typeface="Times New Roman"/>
              </a:rPr>
              <a:t> </a:t>
            </a:r>
            <a:r>
              <a:rPr sz="2500" b="1" i="1" spc="-50" dirty="0">
                <a:latin typeface="Times New Roman"/>
                <a:cs typeface="Times New Roman"/>
              </a:rPr>
              <a:t>a</a:t>
            </a:r>
            <a:r>
              <a:rPr sz="2500" b="1" i="1" spc="-35" dirty="0">
                <a:latin typeface="Times New Roman"/>
                <a:cs typeface="Times New Roman"/>
              </a:rPr>
              <a:t> </a:t>
            </a:r>
            <a:r>
              <a:rPr sz="2500" b="1" i="1" spc="100" dirty="0">
                <a:latin typeface="Times New Roman"/>
                <a:cs typeface="Times New Roman"/>
              </a:rPr>
              <a:t>t</a:t>
            </a:r>
            <a:r>
              <a:rPr sz="2500" b="1" i="1" spc="-35" dirty="0">
                <a:latin typeface="Times New Roman"/>
                <a:cs typeface="Times New Roman"/>
              </a:rPr>
              <a:t> </a:t>
            </a:r>
            <a:r>
              <a:rPr sz="2500" b="1" i="1" spc="-45" dirty="0">
                <a:latin typeface="Times New Roman"/>
                <a:cs typeface="Times New Roman"/>
              </a:rPr>
              <a:t>e</a:t>
            </a:r>
            <a:r>
              <a:rPr sz="2500" b="1" i="1" spc="-35" dirty="0">
                <a:latin typeface="Times New Roman"/>
                <a:cs typeface="Times New Roman"/>
              </a:rPr>
              <a:t> </a:t>
            </a:r>
            <a:r>
              <a:rPr sz="2500" b="1" i="1" spc="90" dirty="0">
                <a:latin typeface="Times New Roman"/>
                <a:cs typeface="Times New Roman"/>
              </a:rPr>
              <a:t>r</a:t>
            </a:r>
            <a:r>
              <a:rPr sz="2500" b="1" i="1" spc="-35" dirty="0">
                <a:latin typeface="Times New Roman"/>
                <a:cs typeface="Times New Roman"/>
              </a:rPr>
              <a:t> </a:t>
            </a:r>
            <a:r>
              <a:rPr sz="2500" b="1" i="1" spc="-50" dirty="0">
                <a:latin typeface="Times New Roman"/>
                <a:cs typeface="Times New Roman"/>
              </a:rPr>
              <a:t>a</a:t>
            </a:r>
            <a:r>
              <a:rPr sz="2500" b="1" i="1" spc="-35" dirty="0">
                <a:latin typeface="Times New Roman"/>
                <a:cs typeface="Times New Roman"/>
              </a:rPr>
              <a:t> </a:t>
            </a:r>
            <a:r>
              <a:rPr sz="2500" b="1" i="1" spc="-30" dirty="0">
                <a:latin typeface="Times New Roman"/>
                <a:cs typeface="Times New Roman"/>
              </a:rPr>
              <a:t>l i</a:t>
            </a:r>
            <a:r>
              <a:rPr sz="2500" b="1" i="1" spc="-45" dirty="0">
                <a:latin typeface="Times New Roman"/>
                <a:cs typeface="Times New Roman"/>
              </a:rPr>
              <a:t> </a:t>
            </a:r>
            <a:r>
              <a:rPr sz="2500" b="1" i="1" spc="-40" dirty="0">
                <a:latin typeface="Times New Roman"/>
                <a:cs typeface="Times New Roman"/>
              </a:rPr>
              <a:t>s</a:t>
            </a:r>
            <a:endParaRPr sz="2500">
              <a:latin typeface="Times New Roman"/>
              <a:cs typeface="Times New Roman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363467" y="3454908"/>
            <a:ext cx="702945" cy="498475"/>
            <a:chOff x="3363467" y="3454908"/>
            <a:chExt cx="702945" cy="498475"/>
          </a:xfrm>
        </p:grpSpPr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63467" y="3454908"/>
              <a:ext cx="702538" cy="498347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3405758" y="3636645"/>
              <a:ext cx="452755" cy="255904"/>
            </a:xfrm>
            <a:custGeom>
              <a:avLst/>
              <a:gdLst/>
              <a:ahLst/>
              <a:cxnLst/>
              <a:rect l="l" t="t" r="r" b="b"/>
              <a:pathLst>
                <a:path w="452754" h="255904">
                  <a:moveTo>
                    <a:pt x="347988" y="41003"/>
                  </a:moveTo>
                  <a:lnTo>
                    <a:pt x="0" y="221995"/>
                  </a:lnTo>
                  <a:lnTo>
                    <a:pt x="17525" y="255777"/>
                  </a:lnTo>
                  <a:lnTo>
                    <a:pt x="365521" y="74781"/>
                  </a:lnTo>
                  <a:lnTo>
                    <a:pt x="385673" y="42849"/>
                  </a:lnTo>
                  <a:lnTo>
                    <a:pt x="347988" y="41003"/>
                  </a:lnTo>
                  <a:close/>
                </a:path>
                <a:path w="452754" h="255904">
                  <a:moveTo>
                    <a:pt x="452434" y="8508"/>
                  </a:moveTo>
                  <a:lnTo>
                    <a:pt x="410463" y="8508"/>
                  </a:lnTo>
                  <a:lnTo>
                    <a:pt x="427989" y="42290"/>
                  </a:lnTo>
                  <a:lnTo>
                    <a:pt x="365521" y="74781"/>
                  </a:lnTo>
                  <a:lnTo>
                    <a:pt x="332486" y="127126"/>
                  </a:lnTo>
                  <a:lnTo>
                    <a:pt x="329811" y="134199"/>
                  </a:lnTo>
                  <a:lnTo>
                    <a:pt x="330041" y="141509"/>
                  </a:lnTo>
                  <a:lnTo>
                    <a:pt x="332986" y="148201"/>
                  </a:lnTo>
                  <a:lnTo>
                    <a:pt x="338454" y="153415"/>
                  </a:lnTo>
                  <a:lnTo>
                    <a:pt x="345509" y="156090"/>
                  </a:lnTo>
                  <a:lnTo>
                    <a:pt x="352790" y="155860"/>
                  </a:lnTo>
                  <a:lnTo>
                    <a:pt x="359475" y="152915"/>
                  </a:lnTo>
                  <a:lnTo>
                    <a:pt x="364743" y="147446"/>
                  </a:lnTo>
                  <a:lnTo>
                    <a:pt x="452434" y="8508"/>
                  </a:lnTo>
                  <a:close/>
                </a:path>
                <a:path w="452754" h="255904">
                  <a:moveTo>
                    <a:pt x="385673" y="42849"/>
                  </a:moveTo>
                  <a:lnTo>
                    <a:pt x="365521" y="74781"/>
                  </a:lnTo>
                  <a:lnTo>
                    <a:pt x="423838" y="44449"/>
                  </a:lnTo>
                  <a:lnTo>
                    <a:pt x="418338" y="44449"/>
                  </a:lnTo>
                  <a:lnTo>
                    <a:pt x="385673" y="42849"/>
                  </a:lnTo>
                  <a:close/>
                </a:path>
                <a:path w="452754" h="255904">
                  <a:moveTo>
                    <a:pt x="403098" y="15239"/>
                  </a:moveTo>
                  <a:lnTo>
                    <a:pt x="385673" y="42849"/>
                  </a:lnTo>
                  <a:lnTo>
                    <a:pt x="418338" y="44449"/>
                  </a:lnTo>
                  <a:lnTo>
                    <a:pt x="403098" y="15239"/>
                  </a:lnTo>
                  <a:close/>
                </a:path>
                <a:path w="452754" h="255904">
                  <a:moveTo>
                    <a:pt x="413956" y="15239"/>
                  </a:moveTo>
                  <a:lnTo>
                    <a:pt x="403098" y="15239"/>
                  </a:lnTo>
                  <a:lnTo>
                    <a:pt x="418338" y="44449"/>
                  </a:lnTo>
                  <a:lnTo>
                    <a:pt x="423838" y="44449"/>
                  </a:lnTo>
                  <a:lnTo>
                    <a:pt x="427989" y="42290"/>
                  </a:lnTo>
                  <a:lnTo>
                    <a:pt x="413956" y="15239"/>
                  </a:lnTo>
                  <a:close/>
                </a:path>
                <a:path w="452754" h="255904">
                  <a:moveTo>
                    <a:pt x="410463" y="8508"/>
                  </a:moveTo>
                  <a:lnTo>
                    <a:pt x="347988" y="41003"/>
                  </a:lnTo>
                  <a:lnTo>
                    <a:pt x="385673" y="42849"/>
                  </a:lnTo>
                  <a:lnTo>
                    <a:pt x="403098" y="15239"/>
                  </a:lnTo>
                  <a:lnTo>
                    <a:pt x="413956" y="15239"/>
                  </a:lnTo>
                  <a:lnTo>
                    <a:pt x="410463" y="8508"/>
                  </a:lnTo>
                  <a:close/>
                </a:path>
                <a:path w="452754" h="255904">
                  <a:moveTo>
                    <a:pt x="288036" y="0"/>
                  </a:moveTo>
                  <a:lnTo>
                    <a:pt x="280525" y="1121"/>
                  </a:lnTo>
                  <a:lnTo>
                    <a:pt x="274240" y="4873"/>
                  </a:lnTo>
                  <a:lnTo>
                    <a:pt x="269837" y="10697"/>
                  </a:lnTo>
                  <a:lnTo>
                    <a:pt x="267969" y="18033"/>
                  </a:lnTo>
                  <a:lnTo>
                    <a:pt x="269111" y="25525"/>
                  </a:lnTo>
                  <a:lnTo>
                    <a:pt x="272907" y="31765"/>
                  </a:lnTo>
                  <a:lnTo>
                    <a:pt x="278774" y="36125"/>
                  </a:lnTo>
                  <a:lnTo>
                    <a:pt x="286130" y="37972"/>
                  </a:lnTo>
                  <a:lnTo>
                    <a:pt x="347988" y="41003"/>
                  </a:lnTo>
                  <a:lnTo>
                    <a:pt x="410463" y="8508"/>
                  </a:lnTo>
                  <a:lnTo>
                    <a:pt x="452434" y="8508"/>
                  </a:lnTo>
                  <a:lnTo>
                    <a:pt x="452754" y="8000"/>
                  </a:lnTo>
                  <a:lnTo>
                    <a:pt x="28803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71600" y="0"/>
            <a:ext cx="7560309" cy="6858000"/>
            <a:chOff x="1190769" y="0"/>
            <a:chExt cx="7560309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90769" y="0"/>
              <a:ext cx="3343130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501134" y="3001517"/>
              <a:ext cx="4236720" cy="462280"/>
            </a:xfrm>
            <a:custGeom>
              <a:avLst/>
              <a:gdLst/>
              <a:ahLst/>
              <a:cxnLst/>
              <a:rect l="l" t="t" r="r" b="b"/>
              <a:pathLst>
                <a:path w="4236720" h="462279">
                  <a:moveTo>
                    <a:pt x="0" y="461772"/>
                  </a:moveTo>
                  <a:lnTo>
                    <a:pt x="4236720" y="461772"/>
                  </a:lnTo>
                  <a:lnTo>
                    <a:pt x="4236720" y="0"/>
                  </a:lnTo>
                  <a:lnTo>
                    <a:pt x="0" y="0"/>
                  </a:lnTo>
                  <a:lnTo>
                    <a:pt x="0" y="461772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760832" y="3006556"/>
            <a:ext cx="4259199" cy="40139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0" b="1" i="1" spc="65" dirty="0">
                <a:latin typeface="Times New Roman"/>
                <a:cs typeface="Times New Roman"/>
              </a:rPr>
              <a:t>V</a:t>
            </a:r>
            <a:r>
              <a:rPr sz="2500" b="1" i="1" spc="-254" dirty="0">
                <a:latin typeface="Times New Roman"/>
                <a:cs typeface="Times New Roman"/>
              </a:rPr>
              <a:t> </a:t>
            </a:r>
            <a:r>
              <a:rPr sz="2500" b="1" i="1" spc="-50" dirty="0">
                <a:latin typeface="Times New Roman"/>
                <a:cs typeface="Times New Roman"/>
              </a:rPr>
              <a:t>a</a:t>
            </a:r>
            <a:r>
              <a:rPr sz="2500" b="1" i="1" spc="-30" dirty="0">
                <a:latin typeface="Times New Roman"/>
                <a:cs typeface="Times New Roman"/>
              </a:rPr>
              <a:t> </a:t>
            </a:r>
            <a:r>
              <a:rPr sz="2500" b="1" i="1" spc="-40" dirty="0">
                <a:latin typeface="Times New Roman"/>
                <a:cs typeface="Times New Roman"/>
              </a:rPr>
              <a:t>s</a:t>
            </a:r>
            <a:r>
              <a:rPr sz="2500" b="1" i="1" spc="-30" dirty="0">
                <a:latin typeface="Times New Roman"/>
                <a:cs typeface="Times New Roman"/>
              </a:rPr>
              <a:t> </a:t>
            </a:r>
            <a:r>
              <a:rPr sz="2500" b="1" i="1" spc="105" dirty="0">
                <a:latin typeface="Times New Roman"/>
                <a:cs typeface="Times New Roman"/>
              </a:rPr>
              <a:t>t</a:t>
            </a:r>
            <a:r>
              <a:rPr sz="2500" b="1" i="1" spc="-25" dirty="0">
                <a:latin typeface="Times New Roman"/>
                <a:cs typeface="Times New Roman"/>
              </a:rPr>
              <a:t> </a:t>
            </a:r>
            <a:r>
              <a:rPr sz="2500" b="1" i="1" spc="-55" dirty="0">
                <a:latin typeface="Times New Roman"/>
                <a:cs typeface="Times New Roman"/>
              </a:rPr>
              <a:t>u</a:t>
            </a:r>
            <a:r>
              <a:rPr sz="2500" b="1" i="1" spc="-35" dirty="0">
                <a:latin typeface="Times New Roman"/>
                <a:cs typeface="Times New Roman"/>
              </a:rPr>
              <a:t> </a:t>
            </a:r>
            <a:r>
              <a:rPr sz="2500" b="1" i="1" spc="-40" dirty="0" smtClean="0">
                <a:latin typeface="Times New Roman"/>
                <a:cs typeface="Times New Roman"/>
              </a:rPr>
              <a:t>s</a:t>
            </a:r>
            <a:r>
              <a:rPr lang="en-US" sz="2500" b="1" i="1" spc="-40" dirty="0" smtClean="0">
                <a:latin typeface="Times New Roman"/>
                <a:cs typeface="Times New Roman"/>
              </a:rPr>
              <a:t> </a:t>
            </a:r>
            <a:r>
              <a:rPr lang="pt-BR" sz="2500" b="1" i="1" spc="-50" dirty="0">
                <a:latin typeface="Times New Roman"/>
                <a:cs typeface="Times New Roman"/>
              </a:rPr>
              <a:t>i n t e r m e d i u s</a:t>
            </a:r>
            <a:endParaRPr sz="2500" b="1" i="1" spc="-50" dirty="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040110" y="3192767"/>
            <a:ext cx="2684145" cy="824865"/>
            <a:chOff x="1859279" y="3192767"/>
            <a:chExt cx="2684145" cy="82486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59279" y="3192767"/>
              <a:ext cx="2683764" cy="82449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071750" y="3213100"/>
              <a:ext cx="2433320" cy="624205"/>
            </a:xfrm>
            <a:custGeom>
              <a:avLst/>
              <a:gdLst/>
              <a:ahLst/>
              <a:cxnLst/>
              <a:rect l="l" t="t" r="r" b="b"/>
              <a:pathLst>
                <a:path w="2433320" h="624204">
                  <a:moveTo>
                    <a:pt x="134096" y="455580"/>
                  </a:moveTo>
                  <a:lnTo>
                    <a:pt x="126871" y="456751"/>
                  </a:lnTo>
                  <a:lnTo>
                    <a:pt x="120396" y="460756"/>
                  </a:lnTo>
                  <a:lnTo>
                    <a:pt x="0" y="573532"/>
                  </a:lnTo>
                  <a:lnTo>
                    <a:pt x="157480" y="622807"/>
                  </a:lnTo>
                  <a:lnTo>
                    <a:pt x="164996" y="623613"/>
                  </a:lnTo>
                  <a:lnTo>
                    <a:pt x="171989" y="621538"/>
                  </a:lnTo>
                  <a:lnTo>
                    <a:pt x="177696" y="616985"/>
                  </a:lnTo>
                  <a:lnTo>
                    <a:pt x="181356" y="610362"/>
                  </a:lnTo>
                  <a:lnTo>
                    <a:pt x="182161" y="602845"/>
                  </a:lnTo>
                  <a:lnTo>
                    <a:pt x="180086" y="595852"/>
                  </a:lnTo>
                  <a:lnTo>
                    <a:pt x="175533" y="590145"/>
                  </a:lnTo>
                  <a:lnTo>
                    <a:pt x="168910" y="586486"/>
                  </a:lnTo>
                  <a:lnTo>
                    <a:pt x="159970" y="583692"/>
                  </a:lnTo>
                  <a:lnTo>
                    <a:pt x="41148" y="583692"/>
                  </a:lnTo>
                  <a:lnTo>
                    <a:pt x="32638" y="546607"/>
                  </a:lnTo>
                  <a:lnTo>
                    <a:pt x="101291" y="530921"/>
                  </a:lnTo>
                  <a:lnTo>
                    <a:pt x="146557" y="488569"/>
                  </a:lnTo>
                  <a:lnTo>
                    <a:pt x="150909" y="482379"/>
                  </a:lnTo>
                  <a:lnTo>
                    <a:pt x="152511" y="475249"/>
                  </a:lnTo>
                  <a:lnTo>
                    <a:pt x="151326" y="468048"/>
                  </a:lnTo>
                  <a:lnTo>
                    <a:pt x="147319" y="461644"/>
                  </a:lnTo>
                  <a:lnTo>
                    <a:pt x="141202" y="457219"/>
                  </a:lnTo>
                  <a:lnTo>
                    <a:pt x="134096" y="455580"/>
                  </a:lnTo>
                  <a:close/>
                </a:path>
                <a:path w="2433320" h="624204">
                  <a:moveTo>
                    <a:pt x="101291" y="530921"/>
                  </a:moveTo>
                  <a:lnTo>
                    <a:pt x="32638" y="546607"/>
                  </a:lnTo>
                  <a:lnTo>
                    <a:pt x="41148" y="583692"/>
                  </a:lnTo>
                  <a:lnTo>
                    <a:pt x="61712" y="578993"/>
                  </a:lnTo>
                  <a:lnTo>
                    <a:pt x="49911" y="578993"/>
                  </a:lnTo>
                  <a:lnTo>
                    <a:pt x="42544" y="546988"/>
                  </a:lnTo>
                  <a:lnTo>
                    <a:pt x="84117" y="546988"/>
                  </a:lnTo>
                  <a:lnTo>
                    <a:pt x="101291" y="530921"/>
                  </a:lnTo>
                  <a:close/>
                </a:path>
                <a:path w="2433320" h="624204">
                  <a:moveTo>
                    <a:pt x="109790" y="568007"/>
                  </a:moveTo>
                  <a:lnTo>
                    <a:pt x="41148" y="583692"/>
                  </a:lnTo>
                  <a:lnTo>
                    <a:pt x="159970" y="583692"/>
                  </a:lnTo>
                  <a:lnTo>
                    <a:pt x="109790" y="568007"/>
                  </a:lnTo>
                  <a:close/>
                </a:path>
                <a:path w="2433320" h="624204">
                  <a:moveTo>
                    <a:pt x="42544" y="546988"/>
                  </a:moveTo>
                  <a:lnTo>
                    <a:pt x="49911" y="578993"/>
                  </a:lnTo>
                  <a:lnTo>
                    <a:pt x="73707" y="556729"/>
                  </a:lnTo>
                  <a:lnTo>
                    <a:pt x="42544" y="546988"/>
                  </a:lnTo>
                  <a:close/>
                </a:path>
                <a:path w="2433320" h="624204">
                  <a:moveTo>
                    <a:pt x="73707" y="556729"/>
                  </a:moveTo>
                  <a:lnTo>
                    <a:pt x="49911" y="578993"/>
                  </a:lnTo>
                  <a:lnTo>
                    <a:pt x="61712" y="578993"/>
                  </a:lnTo>
                  <a:lnTo>
                    <a:pt x="109790" y="568007"/>
                  </a:lnTo>
                  <a:lnTo>
                    <a:pt x="73707" y="556729"/>
                  </a:lnTo>
                  <a:close/>
                </a:path>
                <a:path w="2433320" h="624204">
                  <a:moveTo>
                    <a:pt x="2424811" y="0"/>
                  </a:moveTo>
                  <a:lnTo>
                    <a:pt x="101291" y="530921"/>
                  </a:lnTo>
                  <a:lnTo>
                    <a:pt x="73707" y="556729"/>
                  </a:lnTo>
                  <a:lnTo>
                    <a:pt x="109790" y="568007"/>
                  </a:lnTo>
                  <a:lnTo>
                    <a:pt x="2433320" y="37084"/>
                  </a:lnTo>
                  <a:lnTo>
                    <a:pt x="2424811" y="0"/>
                  </a:lnTo>
                  <a:close/>
                </a:path>
                <a:path w="2433320" h="624204">
                  <a:moveTo>
                    <a:pt x="84117" y="546988"/>
                  </a:moveTo>
                  <a:lnTo>
                    <a:pt x="42544" y="546988"/>
                  </a:lnTo>
                  <a:lnTo>
                    <a:pt x="73707" y="556729"/>
                  </a:lnTo>
                  <a:lnTo>
                    <a:pt x="84117" y="5469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63527" y="76199"/>
            <a:ext cx="3392269" cy="678179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8157209" y="758"/>
            <a:ext cx="0" cy="6857365"/>
          </a:xfrm>
          <a:custGeom>
            <a:avLst/>
            <a:gdLst/>
            <a:ahLst/>
            <a:cxnLst/>
            <a:rect l="l" t="t" r="r" b="b"/>
            <a:pathLst>
              <a:path h="6857365">
                <a:moveTo>
                  <a:pt x="0" y="6857241"/>
                </a:moveTo>
                <a:lnTo>
                  <a:pt x="0" y="0"/>
                </a:lnTo>
              </a:path>
            </a:pathLst>
          </a:custGeom>
          <a:ln w="25908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09664" y="0"/>
            <a:ext cx="4328795" cy="6883400"/>
            <a:chOff x="109664" y="0"/>
            <a:chExt cx="4328795" cy="6883400"/>
          </a:xfrm>
        </p:grpSpPr>
        <p:sp>
          <p:nvSpPr>
            <p:cNvPr id="5" name="object 5"/>
            <p:cNvSpPr/>
            <p:nvPr/>
          </p:nvSpPr>
          <p:spPr>
            <a:xfrm>
              <a:off x="4424934" y="758"/>
              <a:ext cx="0" cy="6857365"/>
            </a:xfrm>
            <a:custGeom>
              <a:avLst/>
              <a:gdLst/>
              <a:ahLst/>
              <a:cxnLst/>
              <a:rect l="l" t="t" r="r" b="b"/>
              <a:pathLst>
                <a:path h="6857365">
                  <a:moveTo>
                    <a:pt x="0" y="0"/>
                  </a:moveTo>
                  <a:lnTo>
                    <a:pt x="0" y="6857241"/>
                  </a:lnTo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2682" y="1143761"/>
              <a:ext cx="4235450" cy="462280"/>
            </a:xfrm>
            <a:custGeom>
              <a:avLst/>
              <a:gdLst/>
              <a:ahLst/>
              <a:cxnLst/>
              <a:rect l="l" t="t" r="r" b="b"/>
              <a:pathLst>
                <a:path w="4235450" h="462280">
                  <a:moveTo>
                    <a:pt x="0" y="461772"/>
                  </a:moveTo>
                  <a:lnTo>
                    <a:pt x="4235196" y="461772"/>
                  </a:lnTo>
                  <a:lnTo>
                    <a:pt x="4235196" y="0"/>
                  </a:lnTo>
                  <a:lnTo>
                    <a:pt x="0" y="0"/>
                  </a:lnTo>
                  <a:lnTo>
                    <a:pt x="0" y="461772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00355" y="1149121"/>
            <a:ext cx="1258570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0" b="1" i="1" spc="-30" dirty="0">
                <a:latin typeface="Times New Roman"/>
                <a:ea typeface="+mn-ea"/>
                <a:cs typeface="Times New Roman"/>
              </a:rPr>
              <a:t>V a s t u 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662785" y="1149121"/>
            <a:ext cx="2345055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0" b="1" i="1" spc="-30" dirty="0">
                <a:latin typeface="Times New Roman"/>
                <a:cs typeface="Times New Roman"/>
              </a:rPr>
              <a:t>i</a:t>
            </a:r>
            <a:r>
              <a:rPr sz="2500" b="1" i="1" spc="-35" dirty="0">
                <a:latin typeface="Times New Roman"/>
                <a:cs typeface="Times New Roman"/>
              </a:rPr>
              <a:t> </a:t>
            </a:r>
            <a:r>
              <a:rPr sz="2500" b="1" i="1" spc="-60" dirty="0">
                <a:latin typeface="Times New Roman"/>
                <a:cs typeface="Times New Roman"/>
              </a:rPr>
              <a:t>n</a:t>
            </a:r>
            <a:r>
              <a:rPr sz="2500" b="1" i="1" spc="-35" dirty="0">
                <a:latin typeface="Times New Roman"/>
                <a:cs typeface="Times New Roman"/>
              </a:rPr>
              <a:t> </a:t>
            </a:r>
            <a:r>
              <a:rPr sz="2500" b="1" i="1" spc="100" dirty="0">
                <a:latin typeface="Times New Roman"/>
                <a:cs typeface="Times New Roman"/>
              </a:rPr>
              <a:t>t</a:t>
            </a:r>
            <a:r>
              <a:rPr sz="2500" b="1" i="1" spc="-35" dirty="0">
                <a:latin typeface="Times New Roman"/>
                <a:cs typeface="Times New Roman"/>
              </a:rPr>
              <a:t> </a:t>
            </a:r>
            <a:r>
              <a:rPr sz="2500" b="1" i="1" spc="-45" dirty="0">
                <a:latin typeface="Times New Roman"/>
                <a:cs typeface="Times New Roman"/>
              </a:rPr>
              <a:t>e</a:t>
            </a:r>
            <a:r>
              <a:rPr sz="2500" b="1" i="1" spc="-30" dirty="0">
                <a:latin typeface="Times New Roman"/>
                <a:cs typeface="Times New Roman"/>
              </a:rPr>
              <a:t> </a:t>
            </a:r>
            <a:r>
              <a:rPr sz="2500" b="1" i="1" spc="90" dirty="0">
                <a:latin typeface="Times New Roman"/>
                <a:cs typeface="Times New Roman"/>
              </a:rPr>
              <a:t>r</a:t>
            </a:r>
            <a:r>
              <a:rPr sz="2500" b="1" i="1" spc="-30" dirty="0">
                <a:latin typeface="Times New Roman"/>
                <a:cs typeface="Times New Roman"/>
              </a:rPr>
              <a:t> </a:t>
            </a:r>
            <a:r>
              <a:rPr sz="2500" b="1" i="1" spc="50" dirty="0">
                <a:latin typeface="Times New Roman"/>
                <a:cs typeface="Times New Roman"/>
              </a:rPr>
              <a:t>m</a:t>
            </a:r>
            <a:r>
              <a:rPr sz="2500" b="1" i="1" spc="-35" dirty="0">
                <a:latin typeface="Times New Roman"/>
                <a:cs typeface="Times New Roman"/>
              </a:rPr>
              <a:t> </a:t>
            </a:r>
            <a:r>
              <a:rPr sz="2500" b="1" i="1" spc="-45" dirty="0">
                <a:latin typeface="Times New Roman"/>
                <a:cs typeface="Times New Roman"/>
              </a:rPr>
              <a:t>e</a:t>
            </a:r>
            <a:r>
              <a:rPr sz="2500" b="1" i="1" spc="-30" dirty="0">
                <a:latin typeface="Times New Roman"/>
                <a:cs typeface="Times New Roman"/>
              </a:rPr>
              <a:t> </a:t>
            </a:r>
            <a:r>
              <a:rPr sz="2500" b="1" i="1" spc="80" dirty="0">
                <a:latin typeface="Times New Roman"/>
                <a:cs typeface="Times New Roman"/>
              </a:rPr>
              <a:t>d</a:t>
            </a:r>
            <a:r>
              <a:rPr sz="2500" b="1" i="1" spc="-35" dirty="0">
                <a:latin typeface="Times New Roman"/>
                <a:cs typeface="Times New Roman"/>
              </a:rPr>
              <a:t> </a:t>
            </a:r>
            <a:r>
              <a:rPr sz="2500" b="1" i="1" spc="-30" dirty="0">
                <a:latin typeface="Times New Roman"/>
                <a:cs typeface="Times New Roman"/>
              </a:rPr>
              <a:t>i</a:t>
            </a:r>
            <a:r>
              <a:rPr sz="2500" b="1" i="1" spc="-35" dirty="0">
                <a:latin typeface="Times New Roman"/>
                <a:cs typeface="Times New Roman"/>
              </a:rPr>
              <a:t> </a:t>
            </a:r>
            <a:r>
              <a:rPr sz="2500" b="1" i="1" spc="-60" dirty="0">
                <a:latin typeface="Times New Roman"/>
                <a:cs typeface="Times New Roman"/>
              </a:rPr>
              <a:t>u</a:t>
            </a:r>
            <a:r>
              <a:rPr sz="2500" b="1" i="1" spc="-35" dirty="0">
                <a:latin typeface="Times New Roman"/>
                <a:cs typeface="Times New Roman"/>
              </a:rPr>
              <a:t> </a:t>
            </a:r>
            <a:r>
              <a:rPr sz="2500" b="1" i="1" spc="-40" dirty="0">
                <a:latin typeface="Times New Roman"/>
                <a:cs typeface="Times New Roman"/>
              </a:rPr>
              <a:t>s</a:t>
            </a:r>
            <a:endParaRPr sz="25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5645" y="2143505"/>
            <a:ext cx="3866515" cy="646430"/>
          </a:xfrm>
          <a:prstGeom prst="rect">
            <a:avLst/>
          </a:prstGeom>
          <a:ln w="25907">
            <a:solidFill>
              <a:srgbClr val="4F81BC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1115695" marR="160655" indent="-1007744">
              <a:lnSpc>
                <a:spcPts val="2160"/>
              </a:lnSpc>
              <a:spcBef>
                <a:spcPts val="370"/>
              </a:spcBef>
            </a:pPr>
            <a:r>
              <a:rPr sz="1900" b="1" i="1" spc="55" dirty="0">
                <a:latin typeface="Times New Roman"/>
                <a:cs typeface="Times New Roman"/>
              </a:rPr>
              <a:t>O</a:t>
            </a:r>
            <a:r>
              <a:rPr sz="1900" b="1" i="1" spc="35" dirty="0">
                <a:latin typeface="Times New Roman"/>
                <a:cs typeface="Times New Roman"/>
              </a:rPr>
              <a:t>r</a:t>
            </a:r>
            <a:r>
              <a:rPr sz="1900" b="1" i="1" spc="-40" dirty="0">
                <a:latin typeface="Times New Roman"/>
                <a:cs typeface="Times New Roman"/>
              </a:rPr>
              <a:t>ig</a:t>
            </a:r>
            <a:r>
              <a:rPr sz="1900" b="1" i="1" spc="-25" dirty="0">
                <a:latin typeface="Times New Roman"/>
                <a:cs typeface="Times New Roman"/>
              </a:rPr>
              <a:t>i</a:t>
            </a:r>
            <a:r>
              <a:rPr sz="1900" b="1" i="1" spc="-45" dirty="0">
                <a:latin typeface="Times New Roman"/>
                <a:cs typeface="Times New Roman"/>
              </a:rPr>
              <a:t>n:</a:t>
            </a:r>
            <a:r>
              <a:rPr sz="1900" b="1" i="1" spc="-145" dirty="0">
                <a:latin typeface="Times New Roman"/>
                <a:cs typeface="Times New Roman"/>
              </a:rPr>
              <a:t> </a:t>
            </a:r>
            <a:r>
              <a:rPr sz="1900" b="1" i="1" spc="-15" dirty="0">
                <a:latin typeface="Times New Roman"/>
                <a:cs typeface="Times New Roman"/>
              </a:rPr>
              <a:t>A</a:t>
            </a:r>
            <a:r>
              <a:rPr sz="1900" b="1" i="1" spc="-25" dirty="0">
                <a:latin typeface="Times New Roman"/>
                <a:cs typeface="Times New Roman"/>
              </a:rPr>
              <a:t>n</a:t>
            </a:r>
            <a:r>
              <a:rPr sz="1900" b="1" i="1" spc="25" dirty="0">
                <a:latin typeface="Times New Roman"/>
                <a:cs typeface="Times New Roman"/>
              </a:rPr>
              <a:t>te</a:t>
            </a:r>
            <a:r>
              <a:rPr sz="1900" b="1" i="1" spc="35" dirty="0">
                <a:latin typeface="Times New Roman"/>
                <a:cs typeface="Times New Roman"/>
              </a:rPr>
              <a:t>r</a:t>
            </a:r>
            <a:r>
              <a:rPr sz="1900" b="1" i="1" spc="-10" dirty="0">
                <a:latin typeface="Times New Roman"/>
                <a:cs typeface="Times New Roman"/>
              </a:rPr>
              <a:t>ior</a:t>
            </a:r>
            <a:r>
              <a:rPr sz="1900" b="1" i="1" spc="-60" dirty="0">
                <a:latin typeface="Times New Roman"/>
                <a:cs typeface="Times New Roman"/>
              </a:rPr>
              <a:t> </a:t>
            </a:r>
            <a:r>
              <a:rPr sz="1900" b="1" i="1" spc="-20" dirty="0">
                <a:latin typeface="Times New Roman"/>
                <a:cs typeface="Times New Roman"/>
              </a:rPr>
              <a:t>and </a:t>
            </a:r>
            <a:r>
              <a:rPr sz="1900" b="1" i="1" spc="-15" dirty="0">
                <a:latin typeface="Times New Roman"/>
                <a:cs typeface="Times New Roman"/>
              </a:rPr>
              <a:t>lat</a:t>
            </a:r>
            <a:r>
              <a:rPr sz="1900" b="1" i="1" spc="-10" dirty="0">
                <a:latin typeface="Times New Roman"/>
                <a:cs typeface="Times New Roman"/>
              </a:rPr>
              <a:t>eral</a:t>
            </a:r>
            <a:r>
              <a:rPr sz="1900" b="1" i="1" spc="-40" dirty="0">
                <a:latin typeface="Times New Roman"/>
                <a:cs typeface="Times New Roman"/>
              </a:rPr>
              <a:t> s</a:t>
            </a:r>
            <a:r>
              <a:rPr sz="1900" b="1" i="1" spc="-70" dirty="0">
                <a:latin typeface="Times New Roman"/>
                <a:cs typeface="Times New Roman"/>
              </a:rPr>
              <a:t>u</a:t>
            </a:r>
            <a:r>
              <a:rPr sz="1900" b="1" i="1" spc="-10" dirty="0">
                <a:latin typeface="Times New Roman"/>
                <a:cs typeface="Times New Roman"/>
              </a:rPr>
              <a:t>rfa</a:t>
            </a:r>
            <a:r>
              <a:rPr sz="1900" b="1" i="1" spc="-45" dirty="0">
                <a:latin typeface="Times New Roman"/>
                <a:cs typeface="Times New Roman"/>
              </a:rPr>
              <a:t>c</a:t>
            </a:r>
            <a:r>
              <a:rPr sz="1900" b="1" i="1" spc="-40" dirty="0">
                <a:latin typeface="Times New Roman"/>
                <a:cs typeface="Times New Roman"/>
              </a:rPr>
              <a:t>e</a:t>
            </a:r>
            <a:r>
              <a:rPr sz="1900" b="1" i="1" spc="-30" dirty="0">
                <a:latin typeface="Times New Roman"/>
                <a:cs typeface="Times New Roman"/>
              </a:rPr>
              <a:t>s  </a:t>
            </a:r>
            <a:r>
              <a:rPr sz="1900" b="1" i="1" spc="-45" dirty="0">
                <a:latin typeface="Times New Roman"/>
                <a:cs typeface="Times New Roman"/>
              </a:rPr>
              <a:t>of</a:t>
            </a:r>
            <a:r>
              <a:rPr sz="1900" b="1" i="1" spc="-40" dirty="0">
                <a:latin typeface="Times New Roman"/>
                <a:cs typeface="Times New Roman"/>
              </a:rPr>
              <a:t> </a:t>
            </a:r>
            <a:r>
              <a:rPr sz="1900" b="1" i="1" spc="-25" dirty="0">
                <a:latin typeface="Times New Roman"/>
                <a:cs typeface="Times New Roman"/>
              </a:rPr>
              <a:t>shaft</a:t>
            </a:r>
            <a:r>
              <a:rPr sz="1900" b="1" i="1" spc="-15" dirty="0">
                <a:latin typeface="Times New Roman"/>
                <a:cs typeface="Times New Roman"/>
              </a:rPr>
              <a:t> </a:t>
            </a:r>
            <a:r>
              <a:rPr sz="1900" b="1" i="1" spc="-45" dirty="0">
                <a:latin typeface="Times New Roman"/>
                <a:cs typeface="Times New Roman"/>
              </a:rPr>
              <a:t>of</a:t>
            </a:r>
            <a:r>
              <a:rPr sz="1900" b="1" i="1" spc="-25" dirty="0">
                <a:latin typeface="Times New Roman"/>
                <a:cs typeface="Times New Roman"/>
              </a:rPr>
              <a:t> </a:t>
            </a:r>
            <a:r>
              <a:rPr sz="1900" b="1" i="1" spc="-15" dirty="0">
                <a:latin typeface="Times New Roman"/>
                <a:cs typeface="Times New Roman"/>
              </a:rPr>
              <a:t>femur</a:t>
            </a:r>
            <a:endParaRPr sz="190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303776" y="1339596"/>
            <a:ext cx="2598420" cy="2178050"/>
            <a:chOff x="4303776" y="1339596"/>
            <a:chExt cx="2598420" cy="2178050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03776" y="1339596"/>
              <a:ext cx="2598420" cy="217779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345813" y="1359154"/>
              <a:ext cx="2348865" cy="1927225"/>
            </a:xfrm>
            <a:custGeom>
              <a:avLst/>
              <a:gdLst/>
              <a:ahLst/>
              <a:cxnLst/>
              <a:rect l="l" t="t" r="r" b="b"/>
              <a:pathLst>
                <a:path w="2348865" h="1927225">
                  <a:moveTo>
                    <a:pt x="2191385" y="1863471"/>
                  </a:moveTo>
                  <a:lnTo>
                    <a:pt x="2183830" y="1863790"/>
                  </a:lnTo>
                  <a:lnTo>
                    <a:pt x="2177240" y="1866884"/>
                  </a:lnTo>
                  <a:lnTo>
                    <a:pt x="2172293" y="1872239"/>
                  </a:lnTo>
                  <a:lnTo>
                    <a:pt x="2169667" y="1879346"/>
                  </a:lnTo>
                  <a:lnTo>
                    <a:pt x="2169967" y="1886920"/>
                  </a:lnTo>
                  <a:lnTo>
                    <a:pt x="2173017" y="1893554"/>
                  </a:lnTo>
                  <a:lnTo>
                    <a:pt x="2178329" y="1898544"/>
                  </a:lnTo>
                  <a:lnTo>
                    <a:pt x="2185416" y="1901190"/>
                  </a:lnTo>
                  <a:lnTo>
                    <a:pt x="2348357" y="1927098"/>
                  </a:lnTo>
                  <a:lnTo>
                    <a:pt x="2344945" y="1917954"/>
                  </a:lnTo>
                  <a:lnTo>
                    <a:pt x="2307082" y="1917954"/>
                  </a:lnTo>
                  <a:lnTo>
                    <a:pt x="2252403" y="1873195"/>
                  </a:lnTo>
                  <a:lnTo>
                    <a:pt x="2191385" y="1863471"/>
                  </a:lnTo>
                  <a:close/>
                </a:path>
                <a:path w="2348865" h="1927225">
                  <a:moveTo>
                    <a:pt x="2252403" y="1873195"/>
                  </a:moveTo>
                  <a:lnTo>
                    <a:pt x="2307082" y="1917954"/>
                  </a:lnTo>
                  <a:lnTo>
                    <a:pt x="2313709" y="1909826"/>
                  </a:lnTo>
                  <a:lnTo>
                    <a:pt x="2301240" y="1909826"/>
                  </a:lnTo>
                  <a:lnTo>
                    <a:pt x="2289814" y="1879158"/>
                  </a:lnTo>
                  <a:lnTo>
                    <a:pt x="2252403" y="1873195"/>
                  </a:lnTo>
                  <a:close/>
                </a:path>
                <a:path w="2348865" h="1927225">
                  <a:moveTo>
                    <a:pt x="2273679" y="1760162"/>
                  </a:moveTo>
                  <a:lnTo>
                    <a:pt x="2266188" y="1761363"/>
                  </a:lnTo>
                  <a:lnTo>
                    <a:pt x="2259798" y="1765298"/>
                  </a:lnTo>
                  <a:lnTo>
                    <a:pt x="2255551" y="1771221"/>
                  </a:lnTo>
                  <a:lnTo>
                    <a:pt x="2253829" y="1778311"/>
                  </a:lnTo>
                  <a:lnTo>
                    <a:pt x="2255012" y="1785747"/>
                  </a:lnTo>
                  <a:lnTo>
                    <a:pt x="2276585" y="1843650"/>
                  </a:lnTo>
                  <a:lnTo>
                    <a:pt x="2331212" y="1888363"/>
                  </a:lnTo>
                  <a:lnTo>
                    <a:pt x="2307082" y="1917954"/>
                  </a:lnTo>
                  <a:lnTo>
                    <a:pt x="2344945" y="1917954"/>
                  </a:lnTo>
                  <a:lnTo>
                    <a:pt x="2290698" y="1772539"/>
                  </a:lnTo>
                  <a:lnTo>
                    <a:pt x="2286708" y="1766095"/>
                  </a:lnTo>
                  <a:lnTo>
                    <a:pt x="2280777" y="1761855"/>
                  </a:lnTo>
                  <a:lnTo>
                    <a:pt x="2273679" y="1760162"/>
                  </a:lnTo>
                  <a:close/>
                </a:path>
                <a:path w="2348865" h="1927225">
                  <a:moveTo>
                    <a:pt x="2289814" y="1879158"/>
                  </a:moveTo>
                  <a:lnTo>
                    <a:pt x="2301240" y="1909826"/>
                  </a:lnTo>
                  <a:lnTo>
                    <a:pt x="2322067" y="1884299"/>
                  </a:lnTo>
                  <a:lnTo>
                    <a:pt x="2289814" y="1879158"/>
                  </a:lnTo>
                  <a:close/>
                </a:path>
                <a:path w="2348865" h="1927225">
                  <a:moveTo>
                    <a:pt x="2276585" y="1843650"/>
                  </a:moveTo>
                  <a:lnTo>
                    <a:pt x="2289814" y="1879158"/>
                  </a:lnTo>
                  <a:lnTo>
                    <a:pt x="2322067" y="1884299"/>
                  </a:lnTo>
                  <a:lnTo>
                    <a:pt x="2301240" y="1909826"/>
                  </a:lnTo>
                  <a:lnTo>
                    <a:pt x="2313709" y="1909826"/>
                  </a:lnTo>
                  <a:lnTo>
                    <a:pt x="2331212" y="1888363"/>
                  </a:lnTo>
                  <a:lnTo>
                    <a:pt x="2276585" y="1843650"/>
                  </a:lnTo>
                  <a:close/>
                </a:path>
                <a:path w="2348865" h="1927225">
                  <a:moveTo>
                    <a:pt x="24129" y="0"/>
                  </a:moveTo>
                  <a:lnTo>
                    <a:pt x="0" y="29463"/>
                  </a:lnTo>
                  <a:lnTo>
                    <a:pt x="2252403" y="1873195"/>
                  </a:lnTo>
                  <a:lnTo>
                    <a:pt x="2289814" y="1879158"/>
                  </a:lnTo>
                  <a:lnTo>
                    <a:pt x="2276585" y="1843650"/>
                  </a:lnTo>
                  <a:lnTo>
                    <a:pt x="2412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62655" y="0"/>
            <a:ext cx="5753100" cy="68579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44018" y="1428750"/>
            <a:ext cx="3355975" cy="462280"/>
          </a:xfrm>
          <a:prstGeom prst="rect">
            <a:avLst/>
          </a:prstGeom>
          <a:ln w="25907">
            <a:solidFill>
              <a:srgbClr val="4F81BC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80"/>
              </a:spcBef>
            </a:pPr>
            <a:r>
              <a:rPr sz="2500" b="1" i="1" spc="-5" dirty="0">
                <a:latin typeface="Times New Roman"/>
                <a:cs typeface="Times New Roman"/>
              </a:rPr>
              <a:t>Originates</a:t>
            </a:r>
            <a:r>
              <a:rPr sz="2500" b="1" i="1" spc="-75" dirty="0">
                <a:latin typeface="Times New Roman"/>
                <a:cs typeface="Times New Roman"/>
              </a:rPr>
              <a:t> </a:t>
            </a:r>
            <a:r>
              <a:rPr sz="2500" b="1" i="1" spc="85" dirty="0">
                <a:latin typeface="Times New Roman"/>
                <a:cs typeface="Times New Roman"/>
              </a:rPr>
              <a:t>by</a:t>
            </a:r>
            <a:r>
              <a:rPr sz="2500" b="1" i="1" spc="-40" dirty="0">
                <a:latin typeface="Times New Roman"/>
                <a:cs typeface="Times New Roman"/>
              </a:rPr>
              <a:t> </a:t>
            </a:r>
            <a:r>
              <a:rPr sz="2500" b="1" i="1" spc="35" dirty="0">
                <a:latin typeface="Times New Roman"/>
                <a:cs typeface="Times New Roman"/>
              </a:rPr>
              <a:t>two</a:t>
            </a:r>
            <a:r>
              <a:rPr sz="2500" b="1" i="1" spc="-15" dirty="0">
                <a:latin typeface="Times New Roman"/>
                <a:cs typeface="Times New Roman"/>
              </a:rPr>
              <a:t> </a:t>
            </a:r>
            <a:r>
              <a:rPr sz="2500" b="1" i="1" spc="-25" dirty="0">
                <a:latin typeface="Times New Roman"/>
                <a:cs typeface="Times New Roman"/>
              </a:rPr>
              <a:t>heads</a:t>
            </a:r>
            <a:endParaRPr sz="2500" dirty="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-12255" y="2488628"/>
            <a:ext cx="3742054" cy="1671955"/>
            <a:chOff x="-12255" y="2488628"/>
            <a:chExt cx="3742054" cy="1671955"/>
          </a:xfrm>
        </p:grpSpPr>
        <p:sp>
          <p:nvSpPr>
            <p:cNvPr id="5" name="object 5"/>
            <p:cNvSpPr/>
            <p:nvPr/>
          </p:nvSpPr>
          <p:spPr>
            <a:xfrm>
              <a:off x="762" y="3501390"/>
              <a:ext cx="3716020" cy="646430"/>
            </a:xfrm>
            <a:custGeom>
              <a:avLst/>
              <a:gdLst/>
              <a:ahLst/>
              <a:cxnLst/>
              <a:rect l="l" t="t" r="r" b="b"/>
              <a:pathLst>
                <a:path w="3716020" h="646429">
                  <a:moveTo>
                    <a:pt x="0" y="646176"/>
                  </a:moveTo>
                  <a:lnTo>
                    <a:pt x="3715512" y="646176"/>
                  </a:lnTo>
                  <a:lnTo>
                    <a:pt x="3715512" y="0"/>
                  </a:lnTo>
                  <a:lnTo>
                    <a:pt x="0" y="0"/>
                  </a:lnTo>
                  <a:lnTo>
                    <a:pt x="0" y="646176"/>
                  </a:lnTo>
                  <a:close/>
                </a:path>
              </a:pathLst>
            </a:custGeom>
            <a:ln w="25907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4018" y="2501646"/>
              <a:ext cx="3357879" cy="646430"/>
            </a:xfrm>
            <a:custGeom>
              <a:avLst/>
              <a:gdLst/>
              <a:ahLst/>
              <a:cxnLst/>
              <a:rect l="l" t="t" r="r" b="b"/>
              <a:pathLst>
                <a:path w="3357879" h="646430">
                  <a:moveTo>
                    <a:pt x="0" y="646176"/>
                  </a:moveTo>
                  <a:lnTo>
                    <a:pt x="3357372" y="646176"/>
                  </a:lnTo>
                  <a:lnTo>
                    <a:pt x="3357372" y="0"/>
                  </a:lnTo>
                  <a:lnTo>
                    <a:pt x="0" y="0"/>
                  </a:lnTo>
                  <a:lnTo>
                    <a:pt x="0" y="646176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95757" y="2513920"/>
            <a:ext cx="3124200" cy="15894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62230" algn="ctr">
              <a:lnSpc>
                <a:spcPts val="2220"/>
              </a:lnSpc>
              <a:spcBef>
                <a:spcPts val="95"/>
              </a:spcBef>
            </a:pPr>
            <a:r>
              <a:rPr sz="1800" b="1" spc="-5" dirty="0">
                <a:latin typeface="Times New Roman"/>
                <a:cs typeface="Times New Roman"/>
              </a:rPr>
              <a:t>Straigh</a:t>
            </a:r>
            <a:r>
              <a:rPr sz="1800" spc="-5" dirty="0">
                <a:latin typeface="Times New Roman"/>
                <a:cs typeface="Times New Roman"/>
              </a:rPr>
              <a:t>t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head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from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900" b="1" i="1" spc="-5" dirty="0">
                <a:latin typeface="Times New Roman"/>
                <a:cs typeface="Times New Roman"/>
              </a:rPr>
              <a:t>anterior</a:t>
            </a:r>
            <a:endParaRPr sz="1900">
              <a:latin typeface="Times New Roman"/>
              <a:cs typeface="Times New Roman"/>
            </a:endParaRPr>
          </a:p>
          <a:p>
            <a:pPr marR="65405" algn="ctr">
              <a:lnSpc>
                <a:spcPts val="2220"/>
              </a:lnSpc>
            </a:pPr>
            <a:r>
              <a:rPr sz="1900" b="1" i="1" spc="-15" dirty="0">
                <a:latin typeface="Times New Roman"/>
                <a:cs typeface="Times New Roman"/>
              </a:rPr>
              <a:t>inferior</a:t>
            </a:r>
            <a:r>
              <a:rPr sz="1900" b="1" i="1" spc="-100" dirty="0">
                <a:latin typeface="Times New Roman"/>
                <a:cs typeface="Times New Roman"/>
              </a:rPr>
              <a:t> </a:t>
            </a:r>
            <a:r>
              <a:rPr sz="1900" b="1" i="1" spc="-35" dirty="0">
                <a:latin typeface="Times New Roman"/>
                <a:cs typeface="Times New Roman"/>
              </a:rPr>
              <a:t>iliac</a:t>
            </a:r>
            <a:r>
              <a:rPr sz="1900" b="1" i="1" spc="-45" dirty="0">
                <a:latin typeface="Times New Roman"/>
                <a:cs typeface="Times New Roman"/>
              </a:rPr>
              <a:t> </a:t>
            </a:r>
            <a:r>
              <a:rPr sz="1900" b="1" i="1" spc="-30" dirty="0">
                <a:latin typeface="Times New Roman"/>
                <a:cs typeface="Times New Roman"/>
              </a:rPr>
              <a:t>spine</a:t>
            </a: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950">
              <a:latin typeface="Times New Roman"/>
              <a:cs typeface="Times New Roman"/>
            </a:endParaRPr>
          </a:p>
          <a:p>
            <a:pPr algn="ctr">
              <a:lnSpc>
                <a:spcPts val="2220"/>
              </a:lnSpc>
            </a:pPr>
            <a:r>
              <a:rPr sz="1800" b="1" dirty="0">
                <a:latin typeface="Times New Roman"/>
                <a:cs typeface="Times New Roman"/>
              </a:rPr>
              <a:t>Reflected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head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from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900" b="1" i="1" spc="-25" dirty="0">
                <a:latin typeface="Times New Roman"/>
                <a:cs typeface="Times New Roman"/>
              </a:rPr>
              <a:t>ilium</a:t>
            </a:r>
            <a:r>
              <a:rPr sz="1900" b="1" i="1" spc="-60" dirty="0">
                <a:latin typeface="Times New Roman"/>
                <a:cs typeface="Times New Roman"/>
              </a:rPr>
              <a:t> </a:t>
            </a:r>
            <a:r>
              <a:rPr sz="1900" b="1" i="1" spc="-10" dirty="0">
                <a:latin typeface="Times New Roman"/>
                <a:cs typeface="Times New Roman"/>
              </a:rPr>
              <a:t>above</a:t>
            </a:r>
            <a:endParaRPr sz="1900">
              <a:latin typeface="Times New Roman"/>
              <a:cs typeface="Times New Roman"/>
            </a:endParaRPr>
          </a:p>
          <a:p>
            <a:pPr algn="ctr">
              <a:lnSpc>
                <a:spcPts val="2220"/>
              </a:lnSpc>
            </a:pPr>
            <a:r>
              <a:rPr sz="1900" b="1" i="1" spc="-20" dirty="0">
                <a:latin typeface="Times New Roman"/>
                <a:cs typeface="Times New Roman"/>
              </a:rPr>
              <a:t>acetabulum</a:t>
            </a:r>
            <a:endParaRPr sz="19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51142" y="2787395"/>
            <a:ext cx="5487670" cy="3175000"/>
            <a:chOff x="151142" y="2787395"/>
            <a:chExt cx="5487670" cy="317500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51859" y="2787395"/>
              <a:ext cx="829043" cy="51663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493770" y="2807207"/>
              <a:ext cx="579755" cy="285750"/>
            </a:xfrm>
            <a:custGeom>
              <a:avLst/>
              <a:gdLst/>
              <a:ahLst/>
              <a:cxnLst/>
              <a:rect l="l" t="t" r="r" b="b"/>
              <a:pathLst>
                <a:path w="579754" h="285750">
                  <a:moveTo>
                    <a:pt x="472228" y="240228"/>
                  </a:moveTo>
                  <a:lnTo>
                    <a:pt x="410844" y="247522"/>
                  </a:lnTo>
                  <a:lnTo>
                    <a:pt x="394207" y="268731"/>
                  </a:lnTo>
                  <a:lnTo>
                    <a:pt x="396575" y="275903"/>
                  </a:lnTo>
                  <a:lnTo>
                    <a:pt x="401335" y="281431"/>
                  </a:lnTo>
                  <a:lnTo>
                    <a:pt x="407834" y="284769"/>
                  </a:lnTo>
                  <a:lnTo>
                    <a:pt x="415416" y="285368"/>
                  </a:lnTo>
                  <a:lnTo>
                    <a:pt x="558902" y="268350"/>
                  </a:lnTo>
                  <a:lnTo>
                    <a:pt x="536955" y="268350"/>
                  </a:lnTo>
                  <a:lnTo>
                    <a:pt x="472228" y="240228"/>
                  </a:lnTo>
                  <a:close/>
                </a:path>
                <a:path w="579754" h="285750">
                  <a:moveTo>
                    <a:pt x="509839" y="235758"/>
                  </a:moveTo>
                  <a:lnTo>
                    <a:pt x="472228" y="240228"/>
                  </a:lnTo>
                  <a:lnTo>
                    <a:pt x="536955" y="268350"/>
                  </a:lnTo>
                  <a:lnTo>
                    <a:pt x="539639" y="262127"/>
                  </a:lnTo>
                  <a:lnTo>
                    <a:pt x="529208" y="262127"/>
                  </a:lnTo>
                  <a:lnTo>
                    <a:pt x="509839" y="235758"/>
                  </a:lnTo>
                  <a:close/>
                </a:path>
                <a:path w="579754" h="285750">
                  <a:moveTo>
                    <a:pt x="469169" y="125285"/>
                  </a:moveTo>
                  <a:lnTo>
                    <a:pt x="461902" y="125591"/>
                  </a:lnTo>
                  <a:lnTo>
                    <a:pt x="455040" y="128777"/>
                  </a:lnTo>
                  <a:lnTo>
                    <a:pt x="449921" y="134373"/>
                  </a:lnTo>
                  <a:lnTo>
                    <a:pt x="447421" y="141255"/>
                  </a:lnTo>
                  <a:lnTo>
                    <a:pt x="447682" y="148566"/>
                  </a:lnTo>
                  <a:lnTo>
                    <a:pt x="450850" y="155447"/>
                  </a:lnTo>
                  <a:lnTo>
                    <a:pt x="487385" y="205188"/>
                  </a:lnTo>
                  <a:lnTo>
                    <a:pt x="552068" y="233299"/>
                  </a:lnTo>
                  <a:lnTo>
                    <a:pt x="536955" y="268350"/>
                  </a:lnTo>
                  <a:lnTo>
                    <a:pt x="558902" y="268350"/>
                  </a:lnTo>
                  <a:lnTo>
                    <a:pt x="579246" y="265938"/>
                  </a:lnTo>
                  <a:lnTo>
                    <a:pt x="481583" y="132841"/>
                  </a:lnTo>
                  <a:lnTo>
                    <a:pt x="476007" y="127742"/>
                  </a:lnTo>
                  <a:lnTo>
                    <a:pt x="469169" y="125285"/>
                  </a:lnTo>
                  <a:close/>
                </a:path>
                <a:path w="579754" h="285750">
                  <a:moveTo>
                    <a:pt x="542289" y="231901"/>
                  </a:moveTo>
                  <a:lnTo>
                    <a:pt x="509839" y="235758"/>
                  </a:lnTo>
                  <a:lnTo>
                    <a:pt x="529208" y="262127"/>
                  </a:lnTo>
                  <a:lnTo>
                    <a:pt x="542289" y="231901"/>
                  </a:lnTo>
                  <a:close/>
                </a:path>
                <a:path w="579754" h="285750">
                  <a:moveTo>
                    <a:pt x="548854" y="231901"/>
                  </a:moveTo>
                  <a:lnTo>
                    <a:pt x="542289" y="231901"/>
                  </a:lnTo>
                  <a:lnTo>
                    <a:pt x="529208" y="262127"/>
                  </a:lnTo>
                  <a:lnTo>
                    <a:pt x="539639" y="262127"/>
                  </a:lnTo>
                  <a:lnTo>
                    <a:pt x="552068" y="233299"/>
                  </a:lnTo>
                  <a:lnTo>
                    <a:pt x="548854" y="231901"/>
                  </a:lnTo>
                  <a:close/>
                </a:path>
                <a:path w="579754" h="285750">
                  <a:moveTo>
                    <a:pt x="15239" y="0"/>
                  </a:moveTo>
                  <a:lnTo>
                    <a:pt x="0" y="35051"/>
                  </a:lnTo>
                  <a:lnTo>
                    <a:pt x="472228" y="240228"/>
                  </a:lnTo>
                  <a:lnTo>
                    <a:pt x="509839" y="235758"/>
                  </a:lnTo>
                  <a:lnTo>
                    <a:pt x="487385" y="205188"/>
                  </a:lnTo>
                  <a:lnTo>
                    <a:pt x="15239" y="0"/>
                  </a:lnTo>
                  <a:close/>
                </a:path>
                <a:path w="579754" h="285750">
                  <a:moveTo>
                    <a:pt x="487385" y="205188"/>
                  </a:moveTo>
                  <a:lnTo>
                    <a:pt x="509839" y="235758"/>
                  </a:lnTo>
                  <a:lnTo>
                    <a:pt x="542289" y="231901"/>
                  </a:lnTo>
                  <a:lnTo>
                    <a:pt x="548854" y="231901"/>
                  </a:lnTo>
                  <a:lnTo>
                    <a:pt x="487385" y="2051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68267" y="3096755"/>
              <a:ext cx="1970532" cy="80620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710559" y="3249580"/>
              <a:ext cx="1720214" cy="593090"/>
            </a:xfrm>
            <a:custGeom>
              <a:avLst/>
              <a:gdLst/>
              <a:ahLst/>
              <a:cxnLst/>
              <a:rect l="l" t="t" r="r" b="b"/>
              <a:pathLst>
                <a:path w="1720214" h="593089">
                  <a:moveTo>
                    <a:pt x="1611405" y="51117"/>
                  </a:moveTo>
                  <a:lnTo>
                    <a:pt x="0" y="556228"/>
                  </a:lnTo>
                  <a:lnTo>
                    <a:pt x="11429" y="592550"/>
                  </a:lnTo>
                  <a:lnTo>
                    <a:pt x="1622743" y="87429"/>
                  </a:lnTo>
                  <a:lnTo>
                    <a:pt x="1648191" y="59516"/>
                  </a:lnTo>
                  <a:lnTo>
                    <a:pt x="1611405" y="51117"/>
                  </a:lnTo>
                  <a:close/>
                </a:path>
                <a:path w="1720214" h="593089">
                  <a:moveTo>
                    <a:pt x="1690172" y="30067"/>
                  </a:moveTo>
                  <a:lnTo>
                    <a:pt x="1678558" y="30067"/>
                  </a:lnTo>
                  <a:lnTo>
                    <a:pt x="1689862" y="66389"/>
                  </a:lnTo>
                  <a:lnTo>
                    <a:pt x="1622743" y="87429"/>
                  </a:lnTo>
                  <a:lnTo>
                    <a:pt x="1581023" y="133191"/>
                  </a:lnTo>
                  <a:lnTo>
                    <a:pt x="1577113" y="139666"/>
                  </a:lnTo>
                  <a:lnTo>
                    <a:pt x="1576038" y="146891"/>
                  </a:lnTo>
                  <a:lnTo>
                    <a:pt x="1577772" y="153997"/>
                  </a:lnTo>
                  <a:lnTo>
                    <a:pt x="1582292" y="160115"/>
                  </a:lnTo>
                  <a:lnTo>
                    <a:pt x="1588768" y="164006"/>
                  </a:lnTo>
                  <a:lnTo>
                    <a:pt x="1595993" y="165052"/>
                  </a:lnTo>
                  <a:lnTo>
                    <a:pt x="1603099" y="163312"/>
                  </a:lnTo>
                  <a:lnTo>
                    <a:pt x="1609216" y="158845"/>
                  </a:lnTo>
                  <a:lnTo>
                    <a:pt x="1720214" y="36925"/>
                  </a:lnTo>
                  <a:lnTo>
                    <a:pt x="1690172" y="30067"/>
                  </a:lnTo>
                  <a:close/>
                </a:path>
                <a:path w="1720214" h="593089">
                  <a:moveTo>
                    <a:pt x="1648191" y="59516"/>
                  </a:moveTo>
                  <a:lnTo>
                    <a:pt x="1622743" y="87429"/>
                  </a:lnTo>
                  <a:lnTo>
                    <a:pt x="1688646" y="66770"/>
                  </a:lnTo>
                  <a:lnTo>
                    <a:pt x="1679955" y="66770"/>
                  </a:lnTo>
                  <a:lnTo>
                    <a:pt x="1648191" y="59516"/>
                  </a:lnTo>
                  <a:close/>
                </a:path>
                <a:path w="1720214" h="593089">
                  <a:moveTo>
                    <a:pt x="1670177" y="35401"/>
                  </a:moveTo>
                  <a:lnTo>
                    <a:pt x="1648191" y="59516"/>
                  </a:lnTo>
                  <a:lnTo>
                    <a:pt x="1679955" y="66770"/>
                  </a:lnTo>
                  <a:lnTo>
                    <a:pt x="1670177" y="35401"/>
                  </a:lnTo>
                  <a:close/>
                </a:path>
                <a:path w="1720214" h="593089">
                  <a:moveTo>
                    <a:pt x="1680218" y="35401"/>
                  </a:moveTo>
                  <a:lnTo>
                    <a:pt x="1670177" y="35401"/>
                  </a:lnTo>
                  <a:lnTo>
                    <a:pt x="1679955" y="66770"/>
                  </a:lnTo>
                  <a:lnTo>
                    <a:pt x="1688646" y="66770"/>
                  </a:lnTo>
                  <a:lnTo>
                    <a:pt x="1689862" y="66389"/>
                  </a:lnTo>
                  <a:lnTo>
                    <a:pt x="1680218" y="35401"/>
                  </a:lnTo>
                  <a:close/>
                </a:path>
                <a:path w="1720214" h="593089">
                  <a:moveTo>
                    <a:pt x="1678558" y="30067"/>
                  </a:moveTo>
                  <a:lnTo>
                    <a:pt x="1611405" y="51117"/>
                  </a:lnTo>
                  <a:lnTo>
                    <a:pt x="1648191" y="59516"/>
                  </a:lnTo>
                  <a:lnTo>
                    <a:pt x="1670177" y="35401"/>
                  </a:lnTo>
                  <a:lnTo>
                    <a:pt x="1680218" y="35401"/>
                  </a:lnTo>
                  <a:lnTo>
                    <a:pt x="1678558" y="30067"/>
                  </a:lnTo>
                  <a:close/>
                </a:path>
                <a:path w="1720214" h="593089">
                  <a:moveTo>
                    <a:pt x="1551860" y="0"/>
                  </a:moveTo>
                  <a:lnTo>
                    <a:pt x="1545050" y="2635"/>
                  </a:lnTo>
                  <a:lnTo>
                    <a:pt x="1539716" y="7651"/>
                  </a:lnTo>
                  <a:lnTo>
                    <a:pt x="1536573" y="14573"/>
                  </a:lnTo>
                  <a:lnTo>
                    <a:pt x="1536404" y="22143"/>
                  </a:lnTo>
                  <a:lnTo>
                    <a:pt x="1539033" y="28940"/>
                  </a:lnTo>
                  <a:lnTo>
                    <a:pt x="1544020" y="34236"/>
                  </a:lnTo>
                  <a:lnTo>
                    <a:pt x="1550924" y="37306"/>
                  </a:lnTo>
                  <a:lnTo>
                    <a:pt x="1611405" y="51117"/>
                  </a:lnTo>
                  <a:lnTo>
                    <a:pt x="1678558" y="30067"/>
                  </a:lnTo>
                  <a:lnTo>
                    <a:pt x="1690172" y="30067"/>
                  </a:lnTo>
                  <a:lnTo>
                    <a:pt x="1559432" y="222"/>
                  </a:lnTo>
                  <a:lnTo>
                    <a:pt x="155186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65220" y="3025152"/>
              <a:ext cx="1473708" cy="876287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3707765" y="3204463"/>
              <a:ext cx="1223010" cy="636905"/>
            </a:xfrm>
            <a:custGeom>
              <a:avLst/>
              <a:gdLst/>
              <a:ahLst/>
              <a:cxnLst/>
              <a:rect l="l" t="t" r="r" b="b"/>
              <a:pathLst>
                <a:path w="1223010" h="636904">
                  <a:moveTo>
                    <a:pt x="1117685" y="41895"/>
                  </a:moveTo>
                  <a:lnTo>
                    <a:pt x="0" y="602361"/>
                  </a:lnTo>
                  <a:lnTo>
                    <a:pt x="17018" y="636397"/>
                  </a:lnTo>
                  <a:lnTo>
                    <a:pt x="1134765" y="75900"/>
                  </a:lnTo>
                  <a:lnTo>
                    <a:pt x="1155370" y="44286"/>
                  </a:lnTo>
                  <a:lnTo>
                    <a:pt x="1117685" y="41895"/>
                  </a:lnTo>
                  <a:close/>
                </a:path>
                <a:path w="1223010" h="636904">
                  <a:moveTo>
                    <a:pt x="1221001" y="10287"/>
                  </a:moveTo>
                  <a:lnTo>
                    <a:pt x="1180719" y="10287"/>
                  </a:lnTo>
                  <a:lnTo>
                    <a:pt x="1197737" y="44323"/>
                  </a:lnTo>
                  <a:lnTo>
                    <a:pt x="1134765" y="75900"/>
                  </a:lnTo>
                  <a:lnTo>
                    <a:pt x="1100963" y="127762"/>
                  </a:lnTo>
                  <a:lnTo>
                    <a:pt x="1098174" y="134762"/>
                  </a:lnTo>
                  <a:lnTo>
                    <a:pt x="1098280" y="142049"/>
                  </a:lnTo>
                  <a:lnTo>
                    <a:pt x="1101123" y="148764"/>
                  </a:lnTo>
                  <a:lnTo>
                    <a:pt x="1106551" y="154050"/>
                  </a:lnTo>
                  <a:lnTo>
                    <a:pt x="1113551" y="156894"/>
                  </a:lnTo>
                  <a:lnTo>
                    <a:pt x="1120838" y="156797"/>
                  </a:lnTo>
                  <a:lnTo>
                    <a:pt x="1127553" y="153961"/>
                  </a:lnTo>
                  <a:lnTo>
                    <a:pt x="1132839" y="148589"/>
                  </a:lnTo>
                  <a:lnTo>
                    <a:pt x="1223010" y="10413"/>
                  </a:lnTo>
                  <a:lnTo>
                    <a:pt x="1221001" y="10287"/>
                  </a:lnTo>
                  <a:close/>
                </a:path>
                <a:path w="1223010" h="636904">
                  <a:moveTo>
                    <a:pt x="1155370" y="44286"/>
                  </a:moveTo>
                  <a:lnTo>
                    <a:pt x="1134765" y="75900"/>
                  </a:lnTo>
                  <a:lnTo>
                    <a:pt x="1193684" y="46355"/>
                  </a:lnTo>
                  <a:lnTo>
                    <a:pt x="1187958" y="46355"/>
                  </a:lnTo>
                  <a:lnTo>
                    <a:pt x="1155370" y="44286"/>
                  </a:lnTo>
                  <a:close/>
                </a:path>
                <a:path w="1223010" h="636904">
                  <a:moveTo>
                    <a:pt x="1173226" y="16890"/>
                  </a:moveTo>
                  <a:lnTo>
                    <a:pt x="1155370" y="44286"/>
                  </a:lnTo>
                  <a:lnTo>
                    <a:pt x="1187958" y="46355"/>
                  </a:lnTo>
                  <a:lnTo>
                    <a:pt x="1173226" y="16890"/>
                  </a:lnTo>
                  <a:close/>
                </a:path>
                <a:path w="1223010" h="636904">
                  <a:moveTo>
                    <a:pt x="1184021" y="16890"/>
                  </a:moveTo>
                  <a:lnTo>
                    <a:pt x="1173226" y="16890"/>
                  </a:lnTo>
                  <a:lnTo>
                    <a:pt x="1187958" y="46355"/>
                  </a:lnTo>
                  <a:lnTo>
                    <a:pt x="1193684" y="46355"/>
                  </a:lnTo>
                  <a:lnTo>
                    <a:pt x="1197737" y="44323"/>
                  </a:lnTo>
                  <a:lnTo>
                    <a:pt x="1184021" y="16890"/>
                  </a:lnTo>
                  <a:close/>
                </a:path>
                <a:path w="1223010" h="636904">
                  <a:moveTo>
                    <a:pt x="1180719" y="10287"/>
                  </a:moveTo>
                  <a:lnTo>
                    <a:pt x="1117685" y="41895"/>
                  </a:lnTo>
                  <a:lnTo>
                    <a:pt x="1155370" y="44286"/>
                  </a:lnTo>
                  <a:lnTo>
                    <a:pt x="1173226" y="16890"/>
                  </a:lnTo>
                  <a:lnTo>
                    <a:pt x="1184021" y="16890"/>
                  </a:lnTo>
                  <a:lnTo>
                    <a:pt x="1180719" y="10287"/>
                  </a:lnTo>
                  <a:close/>
                </a:path>
                <a:path w="1223010" h="636904">
                  <a:moveTo>
                    <a:pt x="1058290" y="0"/>
                  </a:moveTo>
                  <a:lnTo>
                    <a:pt x="1050849" y="974"/>
                  </a:lnTo>
                  <a:lnTo>
                    <a:pt x="1044575" y="4651"/>
                  </a:lnTo>
                  <a:lnTo>
                    <a:pt x="1040110" y="10447"/>
                  </a:lnTo>
                  <a:lnTo>
                    <a:pt x="1038098" y="17780"/>
                  </a:lnTo>
                  <a:lnTo>
                    <a:pt x="1039143" y="25239"/>
                  </a:lnTo>
                  <a:lnTo>
                    <a:pt x="1042844" y="31543"/>
                  </a:lnTo>
                  <a:lnTo>
                    <a:pt x="1048617" y="36014"/>
                  </a:lnTo>
                  <a:lnTo>
                    <a:pt x="1055877" y="37973"/>
                  </a:lnTo>
                  <a:lnTo>
                    <a:pt x="1117685" y="41895"/>
                  </a:lnTo>
                  <a:lnTo>
                    <a:pt x="1180719" y="10287"/>
                  </a:lnTo>
                  <a:lnTo>
                    <a:pt x="1221001" y="10287"/>
                  </a:lnTo>
                  <a:lnTo>
                    <a:pt x="105829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63842" y="4479416"/>
              <a:ext cx="3122295" cy="1108710"/>
            </a:xfrm>
            <a:custGeom>
              <a:avLst/>
              <a:gdLst/>
              <a:ahLst/>
              <a:cxnLst/>
              <a:rect l="l" t="t" r="r" b="b"/>
              <a:pathLst>
                <a:path w="3122295" h="1108710">
                  <a:moveTo>
                    <a:pt x="3066148" y="0"/>
                  </a:moveTo>
                  <a:lnTo>
                    <a:pt x="0" y="186816"/>
                  </a:lnTo>
                  <a:lnTo>
                    <a:pt x="56159" y="1108455"/>
                  </a:lnTo>
                  <a:lnTo>
                    <a:pt x="3122282" y="921638"/>
                  </a:lnTo>
                  <a:lnTo>
                    <a:pt x="30661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63842" y="4479416"/>
              <a:ext cx="3122295" cy="1108710"/>
            </a:xfrm>
            <a:custGeom>
              <a:avLst/>
              <a:gdLst/>
              <a:ahLst/>
              <a:cxnLst/>
              <a:rect l="l" t="t" r="r" b="b"/>
              <a:pathLst>
                <a:path w="3122295" h="1108710">
                  <a:moveTo>
                    <a:pt x="0" y="186816"/>
                  </a:moveTo>
                  <a:lnTo>
                    <a:pt x="3066148" y="0"/>
                  </a:lnTo>
                  <a:lnTo>
                    <a:pt x="3122282" y="921638"/>
                  </a:lnTo>
                  <a:lnTo>
                    <a:pt x="56159" y="1108455"/>
                  </a:lnTo>
                  <a:lnTo>
                    <a:pt x="0" y="186816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2559" y="4602352"/>
              <a:ext cx="2792463" cy="31965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05382" y="4988686"/>
              <a:ext cx="645413" cy="14427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99666" y="5176647"/>
              <a:ext cx="2097508" cy="274827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928621" y="5543169"/>
              <a:ext cx="266065" cy="406400"/>
            </a:xfrm>
            <a:custGeom>
              <a:avLst/>
              <a:gdLst/>
              <a:ahLst/>
              <a:cxnLst/>
              <a:rect l="l" t="t" r="r" b="b"/>
              <a:pathLst>
                <a:path w="266064" h="406400">
                  <a:moveTo>
                    <a:pt x="159384" y="0"/>
                  </a:moveTo>
                  <a:lnTo>
                    <a:pt x="26415" y="20192"/>
                  </a:lnTo>
                  <a:lnTo>
                    <a:pt x="66420" y="283540"/>
                  </a:lnTo>
                  <a:lnTo>
                    <a:pt x="0" y="293636"/>
                  </a:lnTo>
                  <a:lnTo>
                    <a:pt x="153034" y="406336"/>
                  </a:lnTo>
                  <a:lnTo>
                    <a:pt x="265810" y="253288"/>
                  </a:lnTo>
                  <a:lnTo>
                    <a:pt x="199262" y="263372"/>
                  </a:lnTo>
                  <a:lnTo>
                    <a:pt x="15938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928621" y="5543169"/>
              <a:ext cx="266065" cy="406400"/>
            </a:xfrm>
            <a:custGeom>
              <a:avLst/>
              <a:gdLst/>
              <a:ahLst/>
              <a:cxnLst/>
              <a:rect l="l" t="t" r="r" b="b"/>
              <a:pathLst>
                <a:path w="266064" h="406400">
                  <a:moveTo>
                    <a:pt x="0" y="293636"/>
                  </a:moveTo>
                  <a:lnTo>
                    <a:pt x="66420" y="283540"/>
                  </a:lnTo>
                  <a:lnTo>
                    <a:pt x="26415" y="20192"/>
                  </a:lnTo>
                  <a:lnTo>
                    <a:pt x="159384" y="0"/>
                  </a:lnTo>
                  <a:lnTo>
                    <a:pt x="199262" y="263372"/>
                  </a:lnTo>
                  <a:lnTo>
                    <a:pt x="265810" y="253288"/>
                  </a:lnTo>
                  <a:lnTo>
                    <a:pt x="153034" y="406336"/>
                  </a:lnTo>
                  <a:lnTo>
                    <a:pt x="0" y="293636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419354" y="831590"/>
            <a:ext cx="3220720" cy="525785"/>
          </a:xfrm>
          <a:prstGeom prst="rect">
            <a:avLst/>
          </a:prstGeom>
          <a:ln w="25907">
            <a:solidFill>
              <a:srgbClr val="4F81BC"/>
            </a:solidFill>
          </a:ln>
        </p:spPr>
        <p:txBody>
          <a:bodyPr vert="horz" wrap="square" lIns="0" tIns="13970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100"/>
              </a:spcBef>
              <a:tabLst>
                <a:tab pos="1581150" algn="l"/>
              </a:tabLst>
            </a:pPr>
            <a:r>
              <a:rPr sz="2500" b="1" i="1" spc="-5" dirty="0">
                <a:latin typeface="Times New Roman"/>
                <a:ea typeface="+mn-ea"/>
                <a:cs typeface="Times New Roman"/>
              </a:rPr>
              <a:t>R e c t u s	f e m o r i s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643890" y="5930646"/>
            <a:ext cx="2696210" cy="368935"/>
          </a:xfrm>
          <a:prstGeom prst="rect">
            <a:avLst/>
          </a:prstGeom>
          <a:ln w="25907">
            <a:solidFill>
              <a:srgbClr val="4F81BC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00"/>
              </a:spcBef>
            </a:pPr>
            <a:r>
              <a:rPr sz="1800" dirty="0">
                <a:latin typeface="Times New Roman"/>
                <a:cs typeface="Times New Roman"/>
              </a:rPr>
              <a:t>Flexion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of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the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hip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joint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773872" y="6476935"/>
            <a:ext cx="6812915" cy="394970"/>
            <a:chOff x="1773872" y="6476935"/>
            <a:chExt cx="6812915" cy="394970"/>
          </a:xfrm>
        </p:grpSpPr>
        <p:sp>
          <p:nvSpPr>
            <p:cNvPr id="25" name="object 25"/>
            <p:cNvSpPr/>
            <p:nvPr/>
          </p:nvSpPr>
          <p:spPr>
            <a:xfrm>
              <a:off x="1786890" y="6489953"/>
              <a:ext cx="6786880" cy="368935"/>
            </a:xfrm>
            <a:custGeom>
              <a:avLst/>
              <a:gdLst/>
              <a:ahLst/>
              <a:cxnLst/>
              <a:rect l="l" t="t" r="r" b="b"/>
              <a:pathLst>
                <a:path w="6786880" h="368934">
                  <a:moveTo>
                    <a:pt x="6786371" y="0"/>
                  </a:moveTo>
                  <a:lnTo>
                    <a:pt x="0" y="0"/>
                  </a:lnTo>
                  <a:lnTo>
                    <a:pt x="0" y="368807"/>
                  </a:lnTo>
                  <a:lnTo>
                    <a:pt x="6786371" y="368807"/>
                  </a:lnTo>
                  <a:lnTo>
                    <a:pt x="67863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786890" y="6489953"/>
              <a:ext cx="6786880" cy="368935"/>
            </a:xfrm>
            <a:custGeom>
              <a:avLst/>
              <a:gdLst/>
              <a:ahLst/>
              <a:cxnLst/>
              <a:rect l="l" t="t" r="r" b="b"/>
              <a:pathLst>
                <a:path w="6786880" h="368934">
                  <a:moveTo>
                    <a:pt x="0" y="368807"/>
                  </a:moveTo>
                  <a:lnTo>
                    <a:pt x="6786371" y="368807"/>
                  </a:lnTo>
                  <a:lnTo>
                    <a:pt x="6786371" y="0"/>
                  </a:lnTo>
                  <a:lnTo>
                    <a:pt x="0" y="0"/>
                  </a:lnTo>
                  <a:lnTo>
                    <a:pt x="0" y="368807"/>
                  </a:lnTo>
                  <a:close/>
                </a:path>
              </a:pathLst>
            </a:custGeom>
            <a:ln w="25907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1864867" y="6515201"/>
            <a:ext cx="55435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Rectus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can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fl ex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hip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 extend the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knee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simultaneously.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3285744" y="6079235"/>
            <a:ext cx="708660" cy="582295"/>
            <a:chOff x="3285744" y="6079235"/>
            <a:chExt cx="708660" cy="582295"/>
          </a:xfrm>
        </p:grpSpPr>
        <p:pic>
          <p:nvPicPr>
            <p:cNvPr id="29" name="object 2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285744" y="6079235"/>
              <a:ext cx="708660" cy="582155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3328797" y="6099492"/>
              <a:ext cx="457834" cy="331470"/>
            </a:xfrm>
            <a:custGeom>
              <a:avLst/>
              <a:gdLst/>
              <a:ahLst/>
              <a:cxnLst/>
              <a:rect l="l" t="t" r="r" b="b"/>
              <a:pathLst>
                <a:path w="457835" h="331470">
                  <a:moveTo>
                    <a:pt x="296799" y="278765"/>
                  </a:moveTo>
                  <a:lnTo>
                    <a:pt x="289242" y="279612"/>
                  </a:lnTo>
                  <a:lnTo>
                    <a:pt x="282829" y="283154"/>
                  </a:lnTo>
                  <a:lnTo>
                    <a:pt x="278225" y="288832"/>
                  </a:lnTo>
                  <a:lnTo>
                    <a:pt x="276098" y="296087"/>
                  </a:lnTo>
                  <a:lnTo>
                    <a:pt x="276959" y="303609"/>
                  </a:lnTo>
                  <a:lnTo>
                    <a:pt x="280511" y="309995"/>
                  </a:lnTo>
                  <a:lnTo>
                    <a:pt x="286206" y="314584"/>
                  </a:lnTo>
                  <a:lnTo>
                    <a:pt x="293497" y="316712"/>
                  </a:lnTo>
                  <a:lnTo>
                    <a:pt x="457835" y="331012"/>
                  </a:lnTo>
                  <a:lnTo>
                    <a:pt x="454985" y="324764"/>
                  </a:lnTo>
                  <a:lnTo>
                    <a:pt x="415925" y="324764"/>
                  </a:lnTo>
                  <a:lnTo>
                    <a:pt x="358346" y="284113"/>
                  </a:lnTo>
                  <a:lnTo>
                    <a:pt x="296799" y="278765"/>
                  </a:lnTo>
                  <a:close/>
                </a:path>
                <a:path w="457835" h="331470">
                  <a:moveTo>
                    <a:pt x="358346" y="284113"/>
                  </a:moveTo>
                  <a:lnTo>
                    <a:pt x="415925" y="324764"/>
                  </a:lnTo>
                  <a:lnTo>
                    <a:pt x="421330" y="317106"/>
                  </a:lnTo>
                  <a:lnTo>
                    <a:pt x="409575" y="317106"/>
                  </a:lnTo>
                  <a:lnTo>
                    <a:pt x="396032" y="287388"/>
                  </a:lnTo>
                  <a:lnTo>
                    <a:pt x="358346" y="284113"/>
                  </a:lnTo>
                  <a:close/>
                </a:path>
                <a:path w="457835" h="331470">
                  <a:moveTo>
                    <a:pt x="371451" y="169758"/>
                  </a:moveTo>
                  <a:lnTo>
                    <a:pt x="364108" y="171475"/>
                  </a:lnTo>
                  <a:lnTo>
                    <a:pt x="357997" y="175914"/>
                  </a:lnTo>
                  <a:lnTo>
                    <a:pt x="354171" y="182140"/>
                  </a:lnTo>
                  <a:lnTo>
                    <a:pt x="352964" y="189341"/>
                  </a:lnTo>
                  <a:lnTo>
                    <a:pt x="354711" y="196710"/>
                  </a:lnTo>
                  <a:lnTo>
                    <a:pt x="380366" y="253009"/>
                  </a:lnTo>
                  <a:lnTo>
                    <a:pt x="437895" y="293636"/>
                  </a:lnTo>
                  <a:lnTo>
                    <a:pt x="415925" y="324764"/>
                  </a:lnTo>
                  <a:lnTo>
                    <a:pt x="454985" y="324764"/>
                  </a:lnTo>
                  <a:lnTo>
                    <a:pt x="389381" y="180898"/>
                  </a:lnTo>
                  <a:lnTo>
                    <a:pt x="384897" y="174772"/>
                  </a:lnTo>
                  <a:lnTo>
                    <a:pt x="378650" y="170957"/>
                  </a:lnTo>
                  <a:lnTo>
                    <a:pt x="371451" y="169758"/>
                  </a:lnTo>
                  <a:close/>
                </a:path>
                <a:path w="457835" h="331470">
                  <a:moveTo>
                    <a:pt x="396032" y="287388"/>
                  </a:moveTo>
                  <a:lnTo>
                    <a:pt x="409575" y="317106"/>
                  </a:lnTo>
                  <a:lnTo>
                    <a:pt x="428625" y="290220"/>
                  </a:lnTo>
                  <a:lnTo>
                    <a:pt x="396032" y="287388"/>
                  </a:lnTo>
                  <a:close/>
                </a:path>
                <a:path w="457835" h="331470">
                  <a:moveTo>
                    <a:pt x="380366" y="253009"/>
                  </a:moveTo>
                  <a:lnTo>
                    <a:pt x="396032" y="287388"/>
                  </a:lnTo>
                  <a:lnTo>
                    <a:pt x="428625" y="290220"/>
                  </a:lnTo>
                  <a:lnTo>
                    <a:pt x="409575" y="317106"/>
                  </a:lnTo>
                  <a:lnTo>
                    <a:pt x="421330" y="317106"/>
                  </a:lnTo>
                  <a:lnTo>
                    <a:pt x="437895" y="293636"/>
                  </a:lnTo>
                  <a:lnTo>
                    <a:pt x="380366" y="253009"/>
                  </a:lnTo>
                  <a:close/>
                </a:path>
                <a:path w="457835" h="331470">
                  <a:moveTo>
                    <a:pt x="22098" y="0"/>
                  </a:moveTo>
                  <a:lnTo>
                    <a:pt x="0" y="31115"/>
                  </a:lnTo>
                  <a:lnTo>
                    <a:pt x="358346" y="284113"/>
                  </a:lnTo>
                  <a:lnTo>
                    <a:pt x="396032" y="287388"/>
                  </a:lnTo>
                  <a:lnTo>
                    <a:pt x="380366" y="253009"/>
                  </a:lnTo>
                  <a:lnTo>
                    <a:pt x="220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915924" y="4131564"/>
            <a:ext cx="510540" cy="525780"/>
            <a:chOff x="915924" y="4131564"/>
            <a:chExt cx="510540" cy="525780"/>
          </a:xfrm>
        </p:grpSpPr>
        <p:sp>
          <p:nvSpPr>
            <p:cNvPr id="32" name="object 32"/>
            <p:cNvSpPr/>
            <p:nvPr/>
          </p:nvSpPr>
          <p:spPr>
            <a:xfrm>
              <a:off x="928878" y="4144518"/>
              <a:ext cx="485140" cy="500380"/>
            </a:xfrm>
            <a:custGeom>
              <a:avLst/>
              <a:gdLst/>
              <a:ahLst/>
              <a:cxnLst/>
              <a:rect l="l" t="t" r="r" b="b"/>
              <a:pathLst>
                <a:path w="485140" h="500379">
                  <a:moveTo>
                    <a:pt x="363474" y="0"/>
                  </a:moveTo>
                  <a:lnTo>
                    <a:pt x="121158" y="0"/>
                  </a:lnTo>
                  <a:lnTo>
                    <a:pt x="121158" y="257555"/>
                  </a:lnTo>
                  <a:lnTo>
                    <a:pt x="0" y="257555"/>
                  </a:lnTo>
                  <a:lnTo>
                    <a:pt x="242315" y="499871"/>
                  </a:lnTo>
                  <a:lnTo>
                    <a:pt x="484631" y="257555"/>
                  </a:lnTo>
                  <a:lnTo>
                    <a:pt x="363474" y="257555"/>
                  </a:lnTo>
                  <a:lnTo>
                    <a:pt x="36347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28878" y="4144518"/>
              <a:ext cx="485140" cy="500380"/>
            </a:xfrm>
            <a:custGeom>
              <a:avLst/>
              <a:gdLst/>
              <a:ahLst/>
              <a:cxnLst/>
              <a:rect l="l" t="t" r="r" b="b"/>
              <a:pathLst>
                <a:path w="485140" h="500379">
                  <a:moveTo>
                    <a:pt x="0" y="257555"/>
                  </a:moveTo>
                  <a:lnTo>
                    <a:pt x="121158" y="257555"/>
                  </a:lnTo>
                  <a:lnTo>
                    <a:pt x="121158" y="0"/>
                  </a:lnTo>
                  <a:lnTo>
                    <a:pt x="363474" y="0"/>
                  </a:lnTo>
                  <a:lnTo>
                    <a:pt x="363474" y="257555"/>
                  </a:lnTo>
                  <a:lnTo>
                    <a:pt x="484631" y="257555"/>
                  </a:lnTo>
                  <a:lnTo>
                    <a:pt x="242315" y="499871"/>
                  </a:lnTo>
                  <a:lnTo>
                    <a:pt x="0" y="257555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67655" y="1857755"/>
            <a:ext cx="3848100" cy="440314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3423" y="214884"/>
            <a:ext cx="2811498" cy="635812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858005" y="72389"/>
            <a:ext cx="4215765" cy="1600200"/>
          </a:xfrm>
          <a:prstGeom prst="rect">
            <a:avLst/>
          </a:prstGeom>
          <a:ln w="25907">
            <a:solidFill>
              <a:srgbClr val="4F81BC"/>
            </a:solidFill>
          </a:ln>
        </p:spPr>
        <p:txBody>
          <a:bodyPr vert="horz" wrap="square" lIns="0" tIns="46355" rIns="0" bIns="0" rtlCol="0">
            <a:spAutoFit/>
          </a:bodyPr>
          <a:lstStyle/>
          <a:p>
            <a:pPr marL="561340" marR="549275" algn="ctr">
              <a:lnSpc>
                <a:spcPts val="2400"/>
              </a:lnSpc>
              <a:spcBef>
                <a:spcPts val="365"/>
              </a:spcBef>
            </a:pPr>
            <a:r>
              <a:rPr sz="2100" b="1" i="1" spc="-20" dirty="0">
                <a:latin typeface="Times New Roman"/>
                <a:cs typeface="Times New Roman"/>
              </a:rPr>
              <a:t>Insertion:</a:t>
            </a:r>
            <a:r>
              <a:rPr sz="2100" b="1" i="1" spc="-7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the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four</a:t>
            </a:r>
            <a:r>
              <a:rPr sz="2000" b="1" spc="-6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heads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are </a:t>
            </a:r>
            <a:r>
              <a:rPr sz="2000" b="1" spc="-484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attached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to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the</a:t>
            </a:r>
            <a:endParaRPr sz="2000">
              <a:latin typeface="Times New Roman"/>
              <a:cs typeface="Times New Roman"/>
            </a:endParaRPr>
          </a:p>
          <a:p>
            <a:pPr marL="128905" marR="123825" algn="ctr">
              <a:lnSpc>
                <a:spcPts val="2160"/>
              </a:lnSpc>
            </a:pPr>
            <a:r>
              <a:rPr sz="1800" b="1" dirty="0">
                <a:latin typeface="Times New Roman"/>
                <a:cs typeface="Times New Roman"/>
              </a:rPr>
              <a:t>patella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and,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via </a:t>
            </a:r>
            <a:r>
              <a:rPr sz="1800" b="1" spc="-5" dirty="0">
                <a:latin typeface="Times New Roman"/>
                <a:cs typeface="Times New Roman"/>
              </a:rPr>
              <a:t>the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ligamentum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patellae, </a:t>
            </a:r>
            <a:r>
              <a:rPr sz="1800" b="1" spc="-434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to</a:t>
            </a:r>
            <a:r>
              <a:rPr sz="1800" b="1" spc="-5" dirty="0">
                <a:latin typeface="Times New Roman"/>
                <a:cs typeface="Times New Roman"/>
              </a:rPr>
              <a:t> the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ts val="2320"/>
              </a:lnSpc>
            </a:pPr>
            <a:r>
              <a:rPr sz="1800" b="1" dirty="0">
                <a:latin typeface="Times New Roman"/>
                <a:cs typeface="Times New Roman"/>
              </a:rPr>
              <a:t>tibial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tuberosity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(the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real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insertion)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153155" y="961644"/>
            <a:ext cx="3627120" cy="4342130"/>
            <a:chOff x="3153155" y="961644"/>
            <a:chExt cx="3627120" cy="434213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53155" y="1176528"/>
              <a:ext cx="905281" cy="281940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214877" y="1215390"/>
              <a:ext cx="786130" cy="2714625"/>
            </a:xfrm>
            <a:custGeom>
              <a:avLst/>
              <a:gdLst/>
              <a:ahLst/>
              <a:cxnLst/>
              <a:rect l="l" t="t" r="r" b="b"/>
              <a:pathLst>
                <a:path w="786129" h="2714625">
                  <a:moveTo>
                    <a:pt x="0" y="2714625"/>
                  </a:moveTo>
                  <a:lnTo>
                    <a:pt x="785876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56304" y="961644"/>
              <a:ext cx="2103120" cy="33375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69179" y="1543812"/>
              <a:ext cx="1911096" cy="375970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912105" y="1563877"/>
              <a:ext cx="1675130" cy="3509010"/>
            </a:xfrm>
            <a:custGeom>
              <a:avLst/>
              <a:gdLst/>
              <a:ahLst/>
              <a:cxnLst/>
              <a:rect l="l" t="t" r="r" b="b"/>
              <a:pathLst>
                <a:path w="1675129" h="3509010">
                  <a:moveTo>
                    <a:pt x="1531953" y="3380597"/>
                  </a:moveTo>
                  <a:lnTo>
                    <a:pt x="1525133" y="3383250"/>
                  </a:lnTo>
                  <a:lnTo>
                    <a:pt x="1519682" y="3388487"/>
                  </a:lnTo>
                  <a:lnTo>
                    <a:pt x="1516705" y="3395438"/>
                  </a:lnTo>
                  <a:lnTo>
                    <a:pt x="1516634" y="3402758"/>
                  </a:lnTo>
                  <a:lnTo>
                    <a:pt x="1519324" y="3409578"/>
                  </a:lnTo>
                  <a:lnTo>
                    <a:pt x="1524635" y="3415029"/>
                  </a:lnTo>
                  <a:lnTo>
                    <a:pt x="1660398" y="3508629"/>
                  </a:lnTo>
                  <a:lnTo>
                    <a:pt x="1662731" y="3482594"/>
                  </a:lnTo>
                  <a:lnTo>
                    <a:pt x="1627124" y="3482594"/>
                  </a:lnTo>
                  <a:lnTo>
                    <a:pt x="1597149" y="3418738"/>
                  </a:lnTo>
                  <a:lnTo>
                    <a:pt x="1546225" y="3383661"/>
                  </a:lnTo>
                  <a:lnTo>
                    <a:pt x="1539273" y="3380682"/>
                  </a:lnTo>
                  <a:lnTo>
                    <a:pt x="1531953" y="3380597"/>
                  </a:lnTo>
                  <a:close/>
                </a:path>
                <a:path w="1675129" h="3509010">
                  <a:moveTo>
                    <a:pt x="1597149" y="3418738"/>
                  </a:moveTo>
                  <a:lnTo>
                    <a:pt x="1627124" y="3482594"/>
                  </a:lnTo>
                  <a:lnTo>
                    <a:pt x="1648096" y="3472688"/>
                  </a:lnTo>
                  <a:lnTo>
                    <a:pt x="1625346" y="3472688"/>
                  </a:lnTo>
                  <a:lnTo>
                    <a:pt x="1628262" y="3440169"/>
                  </a:lnTo>
                  <a:lnTo>
                    <a:pt x="1597149" y="3418738"/>
                  </a:lnTo>
                  <a:close/>
                </a:path>
                <a:path w="1675129" h="3509010">
                  <a:moveTo>
                    <a:pt x="1657858" y="3323717"/>
                  </a:moveTo>
                  <a:lnTo>
                    <a:pt x="1631630" y="3402613"/>
                  </a:lnTo>
                  <a:lnTo>
                    <a:pt x="1661541" y="3466338"/>
                  </a:lnTo>
                  <a:lnTo>
                    <a:pt x="1627124" y="3482594"/>
                  </a:lnTo>
                  <a:lnTo>
                    <a:pt x="1662731" y="3482594"/>
                  </a:lnTo>
                  <a:lnTo>
                    <a:pt x="1675129" y="3344291"/>
                  </a:lnTo>
                  <a:lnTo>
                    <a:pt x="1674270" y="3336807"/>
                  </a:lnTo>
                  <a:lnTo>
                    <a:pt x="1670732" y="3330432"/>
                  </a:lnTo>
                  <a:lnTo>
                    <a:pt x="1665075" y="3325842"/>
                  </a:lnTo>
                  <a:lnTo>
                    <a:pt x="1657858" y="3323717"/>
                  </a:lnTo>
                  <a:close/>
                </a:path>
                <a:path w="1675129" h="3509010">
                  <a:moveTo>
                    <a:pt x="1628262" y="3440169"/>
                  </a:moveTo>
                  <a:lnTo>
                    <a:pt x="1625346" y="3472688"/>
                  </a:lnTo>
                  <a:lnTo>
                    <a:pt x="1655191" y="3458718"/>
                  </a:lnTo>
                  <a:lnTo>
                    <a:pt x="1628262" y="3440169"/>
                  </a:lnTo>
                  <a:close/>
                </a:path>
                <a:path w="1675129" h="3509010">
                  <a:moveTo>
                    <a:pt x="1631630" y="3402613"/>
                  </a:moveTo>
                  <a:lnTo>
                    <a:pt x="1628262" y="3440169"/>
                  </a:lnTo>
                  <a:lnTo>
                    <a:pt x="1655191" y="3458718"/>
                  </a:lnTo>
                  <a:lnTo>
                    <a:pt x="1625346" y="3472688"/>
                  </a:lnTo>
                  <a:lnTo>
                    <a:pt x="1648096" y="3472688"/>
                  </a:lnTo>
                  <a:lnTo>
                    <a:pt x="1661541" y="3466338"/>
                  </a:lnTo>
                  <a:lnTo>
                    <a:pt x="1631630" y="3402613"/>
                  </a:lnTo>
                  <a:close/>
                </a:path>
                <a:path w="1675129" h="3509010">
                  <a:moveTo>
                    <a:pt x="34544" y="0"/>
                  </a:moveTo>
                  <a:lnTo>
                    <a:pt x="0" y="16256"/>
                  </a:lnTo>
                  <a:lnTo>
                    <a:pt x="1597149" y="3418738"/>
                  </a:lnTo>
                  <a:lnTo>
                    <a:pt x="1628262" y="3440169"/>
                  </a:lnTo>
                  <a:lnTo>
                    <a:pt x="1631630" y="3402613"/>
                  </a:lnTo>
                  <a:lnTo>
                    <a:pt x="345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001261" y="1000506"/>
              <a:ext cx="2000250" cy="214629"/>
            </a:xfrm>
            <a:custGeom>
              <a:avLst/>
              <a:gdLst/>
              <a:ahLst/>
              <a:cxnLst/>
              <a:rect l="l" t="t" r="r" b="b"/>
              <a:pathLst>
                <a:path w="2000250" h="214630">
                  <a:moveTo>
                    <a:pt x="0" y="214376"/>
                  </a:moveTo>
                  <a:lnTo>
                    <a:pt x="200025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33600" y="3005327"/>
            <a:ext cx="4572000" cy="923925"/>
          </a:xfrm>
          <a:prstGeom prst="rect">
            <a:avLst/>
          </a:prstGeom>
          <a:ln w="25907">
            <a:solidFill>
              <a:srgbClr val="4F81BC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378460" marR="372745" indent="487680">
              <a:lnSpc>
                <a:spcPct val="100000"/>
              </a:lnSpc>
              <a:spcBef>
                <a:spcPts val="295"/>
              </a:spcBef>
            </a:pPr>
            <a:r>
              <a:rPr sz="1800" b="1" spc="-5" dirty="0">
                <a:latin typeface="Times New Roman"/>
                <a:cs typeface="Times New Roman"/>
              </a:rPr>
              <a:t>Extends the </a:t>
            </a:r>
            <a:r>
              <a:rPr sz="1800" b="1" dirty="0">
                <a:latin typeface="Times New Roman"/>
                <a:cs typeface="Times New Roman"/>
              </a:rPr>
              <a:t>leg at </a:t>
            </a:r>
            <a:r>
              <a:rPr sz="1800" b="1" spc="-5" dirty="0">
                <a:latin typeface="Times New Roman"/>
                <a:cs typeface="Times New Roman"/>
              </a:rPr>
              <a:t>knee </a:t>
            </a:r>
            <a:r>
              <a:rPr sz="1800" b="1" dirty="0">
                <a:latin typeface="Times New Roman"/>
                <a:cs typeface="Times New Roman"/>
              </a:rPr>
              <a:t>joint; 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flexes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thigh </a:t>
            </a:r>
            <a:r>
              <a:rPr sz="1800" b="1" dirty="0">
                <a:latin typeface="Times New Roman"/>
                <a:cs typeface="Times New Roman"/>
              </a:rPr>
              <a:t>at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hip</a:t>
            </a:r>
            <a:r>
              <a:rPr sz="1800" b="1" dirty="0">
                <a:latin typeface="Times New Roman"/>
                <a:cs typeface="Times New Roman"/>
              </a:rPr>
              <a:t> joint (only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the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rectus</a:t>
            </a:r>
            <a:endParaRPr sz="1800">
              <a:latin typeface="Times New Roman"/>
              <a:cs typeface="Times New Roman"/>
            </a:endParaRPr>
          </a:p>
          <a:p>
            <a:pPr marL="1587500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latin typeface="Times New Roman"/>
                <a:cs typeface="Times New Roman"/>
              </a:rPr>
              <a:t>femoris</a:t>
            </a:r>
            <a:r>
              <a:rPr sz="1800" b="1" spc="-4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head).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20111" y="719327"/>
            <a:ext cx="4114800" cy="368935"/>
          </a:xfrm>
          <a:prstGeom prst="rect">
            <a:avLst/>
          </a:prstGeom>
          <a:ln w="25907">
            <a:solidFill>
              <a:srgbClr val="4F81BC"/>
            </a:solidFill>
          </a:ln>
        </p:spPr>
        <p:txBody>
          <a:bodyPr vert="horz" wrap="square" lIns="0" tIns="2413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90"/>
              </a:spcBef>
            </a:pPr>
            <a:r>
              <a:rPr sz="1900" b="1" i="1" spc="-20" dirty="0">
                <a:latin typeface="Times New Roman"/>
                <a:cs typeface="Times New Roman"/>
              </a:rPr>
              <a:t>Actions:</a:t>
            </a:r>
            <a:r>
              <a:rPr sz="1900" b="1" i="1" spc="420" dirty="0">
                <a:latin typeface="Times New Roman"/>
                <a:cs typeface="Times New Roman"/>
              </a:rPr>
              <a:t> </a:t>
            </a:r>
            <a:r>
              <a:rPr sz="1900" b="1" i="1" spc="-10" dirty="0">
                <a:latin typeface="Times New Roman"/>
                <a:cs typeface="Times New Roman"/>
              </a:rPr>
              <a:t>the</a:t>
            </a:r>
            <a:r>
              <a:rPr sz="1900" b="1" i="1" spc="-20" dirty="0">
                <a:latin typeface="Times New Roman"/>
                <a:cs typeface="Times New Roman"/>
              </a:rPr>
              <a:t> </a:t>
            </a:r>
            <a:r>
              <a:rPr sz="1900" b="1" i="1" spc="-10" dirty="0">
                <a:latin typeface="Times New Roman"/>
                <a:cs typeface="Times New Roman"/>
              </a:rPr>
              <a:t>quadriceps</a:t>
            </a:r>
            <a:r>
              <a:rPr sz="1900" b="1" i="1" spc="-25" dirty="0">
                <a:latin typeface="Times New Roman"/>
                <a:cs typeface="Times New Roman"/>
              </a:rPr>
              <a:t> </a:t>
            </a:r>
            <a:r>
              <a:rPr sz="1900" b="1" i="1" spc="-20" dirty="0">
                <a:latin typeface="Times New Roman"/>
                <a:cs typeface="Times New Roman"/>
              </a:rPr>
              <a:t>femoris</a:t>
            </a:r>
            <a:r>
              <a:rPr sz="1900" b="1" i="1" spc="-35" dirty="0">
                <a:latin typeface="Times New Roman"/>
                <a:cs typeface="Times New Roman"/>
              </a:rPr>
              <a:t> muscle</a:t>
            </a:r>
            <a:endParaRPr sz="19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693606" y="4135310"/>
            <a:ext cx="3740150" cy="733425"/>
            <a:chOff x="2560256" y="3416744"/>
            <a:chExt cx="3740150" cy="733425"/>
          </a:xfrm>
        </p:grpSpPr>
        <p:sp>
          <p:nvSpPr>
            <p:cNvPr id="5" name="object 5"/>
            <p:cNvSpPr/>
            <p:nvPr/>
          </p:nvSpPr>
          <p:spPr>
            <a:xfrm>
              <a:off x="2573274" y="3429762"/>
              <a:ext cx="3714115" cy="707390"/>
            </a:xfrm>
            <a:custGeom>
              <a:avLst/>
              <a:gdLst/>
              <a:ahLst/>
              <a:cxnLst/>
              <a:rect l="l" t="t" r="r" b="b"/>
              <a:pathLst>
                <a:path w="3714115" h="707389">
                  <a:moveTo>
                    <a:pt x="0" y="707136"/>
                  </a:moveTo>
                  <a:lnTo>
                    <a:pt x="3713988" y="707136"/>
                  </a:lnTo>
                  <a:lnTo>
                    <a:pt x="3713988" y="0"/>
                  </a:lnTo>
                  <a:lnTo>
                    <a:pt x="0" y="0"/>
                  </a:lnTo>
                  <a:lnTo>
                    <a:pt x="0" y="707136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706497" y="3747516"/>
              <a:ext cx="3446145" cy="24765"/>
            </a:xfrm>
            <a:custGeom>
              <a:avLst/>
              <a:gdLst/>
              <a:ahLst/>
              <a:cxnLst/>
              <a:rect l="l" t="t" r="r" b="b"/>
              <a:pathLst>
                <a:path w="3446145" h="24764">
                  <a:moveTo>
                    <a:pt x="3445764" y="0"/>
                  </a:moveTo>
                  <a:lnTo>
                    <a:pt x="0" y="0"/>
                  </a:lnTo>
                  <a:lnTo>
                    <a:pt x="0" y="24383"/>
                  </a:lnTo>
                  <a:lnTo>
                    <a:pt x="3445764" y="24383"/>
                  </a:lnTo>
                  <a:lnTo>
                    <a:pt x="344576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827527" y="4172331"/>
            <a:ext cx="347091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68935" marR="5080" indent="-35687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Times New Roman"/>
                <a:cs typeface="Times New Roman"/>
              </a:rPr>
              <a:t>Quadriceps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femoris</a:t>
            </a:r>
            <a:r>
              <a:rPr sz="2000" b="1" spc="44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is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the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main </a:t>
            </a:r>
            <a:r>
              <a:rPr sz="2000" b="1" spc="-484" dirty="0">
                <a:latin typeface="Times New Roman"/>
                <a:cs typeface="Times New Roman"/>
              </a:rPr>
              <a:t> 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extensor</a:t>
            </a:r>
            <a:r>
              <a:rPr sz="2000" b="1" u="heavy" spc="-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of</a:t>
            </a:r>
            <a:r>
              <a:rPr sz="2000" b="1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</a:t>
            </a:r>
            <a:r>
              <a:rPr sz="2000" b="1" u="heavy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knee</a:t>
            </a:r>
            <a:r>
              <a:rPr sz="2000"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joint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48000" y="5181600"/>
            <a:ext cx="3373120" cy="399415"/>
          </a:xfrm>
          <a:prstGeom prst="rect">
            <a:avLst/>
          </a:prstGeom>
          <a:ln w="25907">
            <a:solidFill>
              <a:srgbClr val="4F81BC"/>
            </a:solidFill>
          </a:ln>
        </p:spPr>
        <p:txBody>
          <a:bodyPr vert="horz" wrap="square" lIns="0" tIns="2413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90"/>
              </a:spcBef>
            </a:pPr>
            <a:r>
              <a:rPr sz="2100" b="1" i="1" spc="-5" dirty="0">
                <a:latin typeface="Times New Roman"/>
                <a:cs typeface="Times New Roman"/>
              </a:rPr>
              <a:t>Nerve</a:t>
            </a:r>
            <a:r>
              <a:rPr sz="2100" b="1" i="1" spc="-45" dirty="0">
                <a:latin typeface="Times New Roman"/>
                <a:cs typeface="Times New Roman"/>
              </a:rPr>
              <a:t> </a:t>
            </a:r>
            <a:r>
              <a:rPr sz="2100" b="1" i="1" spc="10" dirty="0">
                <a:latin typeface="Times New Roman"/>
                <a:cs typeface="Times New Roman"/>
              </a:rPr>
              <a:t>supply</a:t>
            </a:r>
            <a:r>
              <a:rPr sz="2100" b="1" i="1" spc="-60" dirty="0">
                <a:latin typeface="Times New Roman"/>
                <a:cs typeface="Times New Roman"/>
              </a:rPr>
              <a:t> </a:t>
            </a:r>
            <a:r>
              <a:rPr sz="2100" b="1" i="1" spc="-35" dirty="0">
                <a:latin typeface="Times New Roman"/>
                <a:cs typeface="Times New Roman"/>
              </a:rPr>
              <a:t>:</a:t>
            </a:r>
            <a:r>
              <a:rPr sz="2100" b="1" i="1" spc="-3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femoral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nerve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867918" y="4040886"/>
            <a:ext cx="2049145" cy="834390"/>
            <a:chOff x="734568" y="3322320"/>
            <a:chExt cx="2049145" cy="834390"/>
          </a:xfrm>
        </p:grpSpPr>
        <p:sp>
          <p:nvSpPr>
            <p:cNvPr id="10" name="object 10"/>
            <p:cNvSpPr/>
            <p:nvPr/>
          </p:nvSpPr>
          <p:spPr>
            <a:xfrm>
              <a:off x="789178" y="3357499"/>
              <a:ext cx="1925955" cy="681355"/>
            </a:xfrm>
            <a:custGeom>
              <a:avLst/>
              <a:gdLst/>
              <a:ahLst/>
              <a:cxnLst/>
              <a:rect l="l" t="t" r="r" b="b"/>
              <a:pathLst>
                <a:path w="1925955" h="681354">
                  <a:moveTo>
                    <a:pt x="1863471" y="0"/>
                  </a:moveTo>
                  <a:lnTo>
                    <a:pt x="0" y="317245"/>
                  </a:lnTo>
                  <a:lnTo>
                    <a:pt x="61975" y="681355"/>
                  </a:lnTo>
                  <a:lnTo>
                    <a:pt x="1925447" y="364108"/>
                  </a:lnTo>
                  <a:lnTo>
                    <a:pt x="18634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89178" y="3357499"/>
              <a:ext cx="1925955" cy="681355"/>
            </a:xfrm>
            <a:custGeom>
              <a:avLst/>
              <a:gdLst/>
              <a:ahLst/>
              <a:cxnLst/>
              <a:rect l="l" t="t" r="r" b="b"/>
              <a:pathLst>
                <a:path w="1925955" h="681354">
                  <a:moveTo>
                    <a:pt x="0" y="317245"/>
                  </a:moveTo>
                  <a:lnTo>
                    <a:pt x="1863471" y="0"/>
                  </a:lnTo>
                  <a:lnTo>
                    <a:pt x="1925447" y="364108"/>
                  </a:lnTo>
                  <a:lnTo>
                    <a:pt x="61975" y="681355"/>
                  </a:lnTo>
                  <a:lnTo>
                    <a:pt x="0" y="317245"/>
                  </a:lnTo>
                  <a:close/>
                </a:path>
              </a:pathLst>
            </a:custGeom>
            <a:ln w="25399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4568" y="3322320"/>
              <a:ext cx="2049018" cy="83438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8255" y="3541649"/>
              <a:ext cx="1599026" cy="379983"/>
            </a:xfrm>
            <a:prstGeom prst="rect">
              <a:avLst/>
            </a:prstGeom>
          </p:spPr>
        </p:pic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34111" y="1290828"/>
            <a:ext cx="8755380" cy="462280"/>
          </a:xfrm>
          <a:prstGeom prst="rect">
            <a:avLst/>
          </a:prstGeom>
          <a:ln w="25907">
            <a:solidFill>
              <a:srgbClr val="4F81BC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270"/>
              </a:spcBef>
            </a:pPr>
            <a:r>
              <a:rPr sz="2400" b="0" i="0" spc="-5" dirty="0">
                <a:latin typeface="Times New Roman"/>
                <a:cs typeface="Times New Roman"/>
              </a:rPr>
              <a:t>Any muscle</a:t>
            </a:r>
            <a:r>
              <a:rPr sz="2400" b="0" i="0" spc="-10" dirty="0">
                <a:latin typeface="Times New Roman"/>
                <a:cs typeface="Times New Roman"/>
              </a:rPr>
              <a:t> </a:t>
            </a:r>
            <a:r>
              <a:rPr sz="2400" b="0" i="0" dirty="0">
                <a:latin typeface="Times New Roman"/>
                <a:cs typeface="Times New Roman"/>
              </a:rPr>
              <a:t>crosses anterior</a:t>
            </a:r>
            <a:r>
              <a:rPr sz="2400" b="0" i="0" spc="-45" dirty="0">
                <a:latin typeface="Times New Roman"/>
                <a:cs typeface="Times New Roman"/>
              </a:rPr>
              <a:t> </a:t>
            </a:r>
            <a:r>
              <a:rPr sz="2400" b="0" i="0" dirty="0">
                <a:latin typeface="Times New Roman"/>
                <a:cs typeface="Times New Roman"/>
              </a:rPr>
              <a:t>to the</a:t>
            </a:r>
            <a:r>
              <a:rPr sz="2400" b="0" i="0" spc="-30" dirty="0">
                <a:latin typeface="Times New Roman"/>
                <a:cs typeface="Times New Roman"/>
              </a:rPr>
              <a:t> </a:t>
            </a:r>
            <a:r>
              <a:rPr sz="2400" b="0" i="0" dirty="0">
                <a:latin typeface="Times New Roman"/>
                <a:cs typeface="Times New Roman"/>
              </a:rPr>
              <a:t>knee</a:t>
            </a:r>
            <a:r>
              <a:rPr sz="2400" b="0" i="0" spc="-10" dirty="0">
                <a:latin typeface="Times New Roman"/>
                <a:cs typeface="Times New Roman"/>
              </a:rPr>
              <a:t> </a:t>
            </a:r>
            <a:r>
              <a:rPr sz="2400" b="0" i="0" dirty="0">
                <a:latin typeface="Times New Roman"/>
                <a:cs typeface="Times New Roman"/>
              </a:rPr>
              <a:t>joint,</a:t>
            </a:r>
            <a:r>
              <a:rPr sz="2400" b="0" i="0" spc="-25" dirty="0">
                <a:latin typeface="Times New Roman"/>
                <a:cs typeface="Times New Roman"/>
              </a:rPr>
              <a:t> </a:t>
            </a:r>
            <a:r>
              <a:rPr sz="2400" b="0" i="0" spc="-5" dirty="0">
                <a:latin typeface="Times New Roman"/>
                <a:cs typeface="Times New Roman"/>
              </a:rPr>
              <a:t>will</a:t>
            </a:r>
            <a:r>
              <a:rPr sz="2400" b="0" i="0" spc="-20" dirty="0">
                <a:latin typeface="Times New Roman"/>
                <a:cs typeface="Times New Roman"/>
              </a:rPr>
              <a:t> </a:t>
            </a:r>
            <a:r>
              <a:rPr sz="2400" b="0" i="0" dirty="0">
                <a:latin typeface="Times New Roman"/>
                <a:cs typeface="Times New Roman"/>
              </a:rPr>
              <a:t>extend</a:t>
            </a:r>
            <a:r>
              <a:rPr sz="2400" b="0" i="0" spc="-15" dirty="0">
                <a:latin typeface="Times New Roman"/>
                <a:cs typeface="Times New Roman"/>
              </a:rPr>
              <a:t> </a:t>
            </a:r>
            <a:r>
              <a:rPr sz="2400" b="0" i="0" dirty="0">
                <a:latin typeface="Times New Roman"/>
                <a:cs typeface="Times New Roman"/>
              </a:rPr>
              <a:t>it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050029" y="1777746"/>
            <a:ext cx="510540" cy="1004569"/>
            <a:chOff x="3916679" y="1059180"/>
            <a:chExt cx="510540" cy="1004569"/>
          </a:xfrm>
        </p:grpSpPr>
        <p:sp>
          <p:nvSpPr>
            <p:cNvPr id="16" name="object 16"/>
            <p:cNvSpPr/>
            <p:nvPr/>
          </p:nvSpPr>
          <p:spPr>
            <a:xfrm>
              <a:off x="3929633" y="1072134"/>
              <a:ext cx="485140" cy="978535"/>
            </a:xfrm>
            <a:custGeom>
              <a:avLst/>
              <a:gdLst/>
              <a:ahLst/>
              <a:cxnLst/>
              <a:rect l="l" t="t" r="r" b="b"/>
              <a:pathLst>
                <a:path w="485139" h="978535">
                  <a:moveTo>
                    <a:pt x="363474" y="0"/>
                  </a:moveTo>
                  <a:lnTo>
                    <a:pt x="121157" y="0"/>
                  </a:lnTo>
                  <a:lnTo>
                    <a:pt x="121157" y="736091"/>
                  </a:lnTo>
                  <a:lnTo>
                    <a:pt x="0" y="736091"/>
                  </a:lnTo>
                  <a:lnTo>
                    <a:pt x="242315" y="978407"/>
                  </a:lnTo>
                  <a:lnTo>
                    <a:pt x="484631" y="736091"/>
                  </a:lnTo>
                  <a:lnTo>
                    <a:pt x="363474" y="736091"/>
                  </a:lnTo>
                  <a:lnTo>
                    <a:pt x="36347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929633" y="1072134"/>
              <a:ext cx="485140" cy="978535"/>
            </a:xfrm>
            <a:custGeom>
              <a:avLst/>
              <a:gdLst/>
              <a:ahLst/>
              <a:cxnLst/>
              <a:rect l="l" t="t" r="r" b="b"/>
              <a:pathLst>
                <a:path w="485139" h="978535">
                  <a:moveTo>
                    <a:pt x="0" y="736091"/>
                  </a:moveTo>
                  <a:lnTo>
                    <a:pt x="121157" y="736091"/>
                  </a:lnTo>
                  <a:lnTo>
                    <a:pt x="121157" y="0"/>
                  </a:lnTo>
                  <a:lnTo>
                    <a:pt x="363474" y="0"/>
                  </a:lnTo>
                  <a:lnTo>
                    <a:pt x="363474" y="736091"/>
                  </a:lnTo>
                  <a:lnTo>
                    <a:pt x="484631" y="736091"/>
                  </a:lnTo>
                  <a:lnTo>
                    <a:pt x="242315" y="978407"/>
                  </a:lnTo>
                  <a:lnTo>
                    <a:pt x="0" y="736091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1627" y="0"/>
            <a:ext cx="8729980" cy="6858000"/>
            <a:chOff x="71627" y="0"/>
            <a:chExt cx="872998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627" y="0"/>
              <a:ext cx="2071116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215133" y="643890"/>
              <a:ext cx="6573520" cy="1042669"/>
            </a:xfrm>
            <a:custGeom>
              <a:avLst/>
              <a:gdLst/>
              <a:ahLst/>
              <a:cxnLst/>
              <a:rect l="l" t="t" r="r" b="b"/>
              <a:pathLst>
                <a:path w="6573520" h="1042669">
                  <a:moveTo>
                    <a:pt x="0" y="399288"/>
                  </a:moveTo>
                  <a:lnTo>
                    <a:pt x="6501384" y="399288"/>
                  </a:lnTo>
                  <a:lnTo>
                    <a:pt x="6501384" y="0"/>
                  </a:lnTo>
                  <a:lnTo>
                    <a:pt x="0" y="0"/>
                  </a:lnTo>
                  <a:lnTo>
                    <a:pt x="0" y="399288"/>
                  </a:lnTo>
                  <a:close/>
                </a:path>
                <a:path w="6573520" h="1042669">
                  <a:moveTo>
                    <a:pt x="0" y="1042415"/>
                  </a:moveTo>
                  <a:lnTo>
                    <a:pt x="6573011" y="1042415"/>
                  </a:lnTo>
                  <a:lnTo>
                    <a:pt x="6573011" y="643127"/>
                  </a:lnTo>
                  <a:lnTo>
                    <a:pt x="0" y="643127"/>
                  </a:lnTo>
                  <a:lnTo>
                    <a:pt x="0" y="1042415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714750" y="761"/>
            <a:ext cx="3636645" cy="401320"/>
          </a:xfrm>
          <a:prstGeom prst="rect">
            <a:avLst/>
          </a:prstGeom>
          <a:ln w="25907">
            <a:solidFill>
              <a:srgbClr val="4F81BC"/>
            </a:solidFill>
          </a:ln>
        </p:spPr>
        <p:txBody>
          <a:bodyPr vert="horz" wrap="square" lIns="0" tIns="23495" rIns="0" bIns="0" rtlCol="0">
            <a:spAutoFit/>
          </a:bodyPr>
          <a:lstStyle/>
          <a:p>
            <a:pPr marR="67310" algn="ctr">
              <a:lnSpc>
                <a:spcPct val="100000"/>
              </a:lnSpc>
              <a:spcBef>
                <a:spcPts val="185"/>
              </a:spcBef>
              <a:tabLst>
                <a:tab pos="1589405" algn="l"/>
              </a:tabLst>
            </a:pPr>
            <a:r>
              <a:rPr sz="2100" b="1" i="1" spc="-180" dirty="0">
                <a:latin typeface="Times New Roman"/>
                <a:cs typeface="Times New Roman"/>
              </a:rPr>
              <a:t>F</a:t>
            </a:r>
            <a:r>
              <a:rPr sz="2100" b="1" i="1" spc="70" dirty="0">
                <a:latin typeface="Times New Roman"/>
                <a:cs typeface="Times New Roman"/>
              </a:rPr>
              <a:t> </a:t>
            </a:r>
            <a:r>
              <a:rPr sz="2100" b="1" i="1" spc="-45" dirty="0">
                <a:latin typeface="Times New Roman"/>
                <a:cs typeface="Times New Roman"/>
              </a:rPr>
              <a:t>e</a:t>
            </a:r>
            <a:r>
              <a:rPr sz="2100" b="1" i="1" spc="70" dirty="0">
                <a:latin typeface="Times New Roman"/>
                <a:cs typeface="Times New Roman"/>
              </a:rPr>
              <a:t> </a:t>
            </a:r>
            <a:r>
              <a:rPr sz="2100" b="1" i="1" spc="35" dirty="0">
                <a:latin typeface="Times New Roman"/>
                <a:cs typeface="Times New Roman"/>
              </a:rPr>
              <a:t>m</a:t>
            </a:r>
            <a:r>
              <a:rPr sz="2100" b="1" i="1" spc="75" dirty="0">
                <a:latin typeface="Times New Roman"/>
                <a:cs typeface="Times New Roman"/>
              </a:rPr>
              <a:t> </a:t>
            </a:r>
            <a:r>
              <a:rPr sz="2100" b="1" i="1" spc="-50" dirty="0">
                <a:latin typeface="Times New Roman"/>
                <a:cs typeface="Times New Roman"/>
              </a:rPr>
              <a:t>o</a:t>
            </a:r>
            <a:r>
              <a:rPr sz="2100" b="1" i="1" spc="75" dirty="0">
                <a:latin typeface="Times New Roman"/>
                <a:cs typeface="Times New Roman"/>
              </a:rPr>
              <a:t> </a:t>
            </a:r>
            <a:r>
              <a:rPr sz="2100" b="1" i="1" spc="70" dirty="0">
                <a:latin typeface="Times New Roman"/>
                <a:cs typeface="Times New Roman"/>
              </a:rPr>
              <a:t>r</a:t>
            </a:r>
            <a:r>
              <a:rPr sz="2100" b="1" i="1" spc="75" dirty="0">
                <a:latin typeface="Times New Roman"/>
                <a:cs typeface="Times New Roman"/>
              </a:rPr>
              <a:t> </a:t>
            </a:r>
            <a:r>
              <a:rPr sz="2100" b="1" i="1" spc="-50" dirty="0">
                <a:latin typeface="Times New Roman"/>
                <a:cs typeface="Times New Roman"/>
              </a:rPr>
              <a:t>a</a:t>
            </a:r>
            <a:r>
              <a:rPr sz="2100" b="1" i="1" spc="75" dirty="0">
                <a:latin typeface="Times New Roman"/>
                <a:cs typeface="Times New Roman"/>
              </a:rPr>
              <a:t> </a:t>
            </a:r>
            <a:r>
              <a:rPr sz="2100" b="1" i="1" spc="-30" dirty="0">
                <a:latin typeface="Times New Roman"/>
                <a:cs typeface="Times New Roman"/>
              </a:rPr>
              <a:t>l	</a:t>
            </a:r>
            <a:r>
              <a:rPr sz="2100" b="1" i="1" spc="-70" dirty="0">
                <a:latin typeface="Times New Roman"/>
                <a:cs typeface="Times New Roman"/>
              </a:rPr>
              <a:t>N</a:t>
            </a:r>
            <a:r>
              <a:rPr sz="2100" b="1" i="1" spc="60" dirty="0">
                <a:latin typeface="Times New Roman"/>
                <a:cs typeface="Times New Roman"/>
              </a:rPr>
              <a:t> </a:t>
            </a:r>
            <a:r>
              <a:rPr sz="2100" b="1" i="1" spc="-45" dirty="0">
                <a:latin typeface="Times New Roman"/>
                <a:cs typeface="Times New Roman"/>
              </a:rPr>
              <a:t>e</a:t>
            </a:r>
            <a:r>
              <a:rPr sz="2100" b="1" i="1" spc="50" dirty="0">
                <a:latin typeface="Times New Roman"/>
                <a:cs typeface="Times New Roman"/>
              </a:rPr>
              <a:t> </a:t>
            </a:r>
            <a:r>
              <a:rPr sz="2100" b="1" i="1" spc="70" dirty="0">
                <a:latin typeface="Times New Roman"/>
                <a:cs typeface="Times New Roman"/>
              </a:rPr>
              <a:t>r</a:t>
            </a:r>
            <a:r>
              <a:rPr sz="2100" b="1" i="1" spc="55" dirty="0">
                <a:latin typeface="Times New Roman"/>
                <a:cs typeface="Times New Roman"/>
              </a:rPr>
              <a:t> </a:t>
            </a:r>
            <a:r>
              <a:rPr sz="2100" b="1" i="1" spc="65" dirty="0">
                <a:latin typeface="Times New Roman"/>
                <a:cs typeface="Times New Roman"/>
              </a:rPr>
              <a:t>v</a:t>
            </a:r>
            <a:r>
              <a:rPr sz="2100" b="1" i="1" spc="55" dirty="0">
                <a:latin typeface="Times New Roman"/>
                <a:cs typeface="Times New Roman"/>
              </a:rPr>
              <a:t> </a:t>
            </a:r>
            <a:r>
              <a:rPr sz="2100" b="1" i="1" spc="-45" dirty="0">
                <a:latin typeface="Times New Roman"/>
                <a:cs typeface="Times New Roman"/>
              </a:rPr>
              <a:t>e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86761" y="4261865"/>
            <a:ext cx="6286500" cy="954405"/>
          </a:xfrm>
          <a:prstGeom prst="rect">
            <a:avLst/>
          </a:prstGeom>
          <a:ln w="25907">
            <a:solidFill>
              <a:srgbClr val="4F81BC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559435" marR="264160" indent="-559435">
              <a:lnSpc>
                <a:spcPct val="100000"/>
              </a:lnSpc>
              <a:spcBef>
                <a:spcPts val="260"/>
              </a:spcBef>
              <a:buSzPct val="96428"/>
              <a:buFont typeface="Wingdings"/>
              <a:buChar char=""/>
              <a:tabLst>
                <a:tab pos="559435" algn="l"/>
              </a:tabLst>
            </a:pPr>
            <a:r>
              <a:rPr sz="2800" spc="-5" dirty="0">
                <a:latin typeface="Times New Roman"/>
                <a:cs typeface="Times New Roman"/>
              </a:rPr>
              <a:t>it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terminates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by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dividing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into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anterior </a:t>
            </a:r>
            <a:r>
              <a:rPr sz="2800" b="1" spc="-685" dirty="0">
                <a:latin typeface="Times New Roman"/>
                <a:cs typeface="Times New Roman"/>
              </a:rPr>
              <a:t>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and</a:t>
            </a:r>
            <a:r>
              <a:rPr sz="28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posterior</a:t>
            </a:r>
            <a:r>
              <a:rPr sz="2800" b="1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divisions.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93747" y="667003"/>
            <a:ext cx="6285865" cy="9740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15265" indent="-203200">
              <a:lnSpc>
                <a:spcPct val="100000"/>
              </a:lnSpc>
              <a:spcBef>
                <a:spcPts val="105"/>
              </a:spcBef>
              <a:buSzPct val="95000"/>
              <a:buFont typeface="Wingdings"/>
              <a:buChar char=""/>
              <a:tabLst>
                <a:tab pos="215900" algn="l"/>
              </a:tabLst>
            </a:pPr>
            <a:r>
              <a:rPr sz="2000" dirty="0">
                <a:latin typeface="Times New Roman"/>
                <a:cs typeface="Times New Roman"/>
              </a:rPr>
              <a:t>It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largest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branch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of</a:t>
            </a:r>
            <a:r>
              <a:rPr sz="2000"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</a:t>
            </a:r>
            <a:r>
              <a:rPr sz="20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lumbar</a:t>
            </a:r>
            <a:r>
              <a:rPr sz="2000" b="1" u="heavy" spc="-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plexus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(L2,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3, </a:t>
            </a:r>
            <a:r>
              <a:rPr sz="2000" spc="-5" dirty="0">
                <a:latin typeface="Times New Roman"/>
                <a:cs typeface="Times New Roman"/>
              </a:rPr>
              <a:t>and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4).</a:t>
            </a:r>
          </a:p>
          <a:p>
            <a:pPr>
              <a:lnSpc>
                <a:spcPct val="100000"/>
              </a:lnSpc>
              <a:spcBef>
                <a:spcPts val="15"/>
              </a:spcBef>
              <a:buFont typeface="Wingdings"/>
              <a:buChar char=""/>
            </a:pPr>
            <a:endParaRPr sz="2300" dirty="0">
              <a:latin typeface="Times New Roman"/>
              <a:cs typeface="Times New Roman"/>
            </a:endParaRPr>
          </a:p>
          <a:p>
            <a:pPr marL="215265" indent="-203200">
              <a:lnSpc>
                <a:spcPct val="100000"/>
              </a:lnSpc>
              <a:buSzPct val="95000"/>
              <a:buFont typeface="Wingdings"/>
              <a:buChar char=""/>
              <a:tabLst>
                <a:tab pos="215900" algn="l"/>
              </a:tabLst>
            </a:pPr>
            <a:r>
              <a:rPr sz="2000" dirty="0">
                <a:latin typeface="Times New Roman"/>
                <a:cs typeface="Times New Roman"/>
              </a:rPr>
              <a:t>It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emerges</a:t>
            </a:r>
            <a:r>
              <a:rPr sz="2000" dirty="0">
                <a:latin typeface="Times New Roman"/>
                <a:cs typeface="Times New Roman"/>
              </a:rPr>
              <a:t> from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the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lateral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border</a:t>
            </a:r>
            <a:r>
              <a:rPr sz="2000" b="1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psoas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muscle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286761" y="2643377"/>
            <a:ext cx="6430010" cy="1201420"/>
          </a:xfrm>
          <a:custGeom>
            <a:avLst/>
            <a:gdLst/>
            <a:ahLst/>
            <a:cxnLst/>
            <a:rect l="l" t="t" r="r" b="b"/>
            <a:pathLst>
              <a:path w="6430009" h="1201420">
                <a:moveTo>
                  <a:pt x="0" y="1200912"/>
                </a:moveTo>
                <a:lnTo>
                  <a:pt x="6429755" y="1200912"/>
                </a:lnTo>
                <a:lnTo>
                  <a:pt x="6429755" y="0"/>
                </a:lnTo>
                <a:lnTo>
                  <a:pt x="0" y="0"/>
                </a:lnTo>
                <a:lnTo>
                  <a:pt x="0" y="1200912"/>
                </a:lnTo>
                <a:close/>
              </a:path>
            </a:pathLst>
          </a:custGeom>
          <a:ln w="25907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571750" y="2666238"/>
            <a:ext cx="585597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5270" indent="-255904">
              <a:lnSpc>
                <a:spcPct val="100000"/>
              </a:lnSpc>
              <a:spcBef>
                <a:spcPts val="100"/>
              </a:spcBef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dirty="0">
                <a:latin typeface="Times New Roman"/>
                <a:cs typeface="Times New Roman"/>
              </a:rPr>
              <a:t>enters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thigh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lateral</a:t>
            </a:r>
            <a:r>
              <a:rPr sz="2400" b="1" u="heavy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to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</a:t>
            </a: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femoral</a:t>
            </a:r>
            <a:r>
              <a:rPr sz="2400" b="1" u="heavy" spc="-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artery</a:t>
            </a:r>
            <a:endParaRPr sz="2400">
              <a:latin typeface="Times New Roman"/>
              <a:cs typeface="Times New Roman"/>
            </a:endParaRPr>
          </a:p>
          <a:p>
            <a:pPr marL="3175" algn="ctr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femoral</a:t>
            </a:r>
            <a:r>
              <a:rPr sz="2400" dirty="0">
                <a:latin typeface="Times New Roman"/>
                <a:cs typeface="Times New Roman"/>
              </a:rPr>
              <a:t> sheath,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behind</a:t>
            </a: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he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inguinal</a:t>
            </a:r>
            <a:endParaRPr sz="2400">
              <a:latin typeface="Times New Roman"/>
              <a:cs typeface="Times New Roman"/>
            </a:endParaRPr>
          </a:p>
          <a:p>
            <a:pPr marL="2540" algn="ctr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ligament.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146047" y="882396"/>
            <a:ext cx="1196340" cy="5989320"/>
            <a:chOff x="1146047" y="882396"/>
            <a:chExt cx="1196340" cy="5989320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6047" y="882396"/>
              <a:ext cx="1196327" cy="183184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358645" y="1072007"/>
              <a:ext cx="945515" cy="1581785"/>
            </a:xfrm>
            <a:custGeom>
              <a:avLst/>
              <a:gdLst/>
              <a:ahLst/>
              <a:cxnLst/>
              <a:rect l="l" t="t" r="r" b="b"/>
              <a:pathLst>
                <a:path w="945514" h="1581785">
                  <a:moveTo>
                    <a:pt x="38414" y="65159"/>
                  </a:moveTo>
                  <a:lnTo>
                    <a:pt x="38632" y="102942"/>
                  </a:lnTo>
                  <a:lnTo>
                    <a:pt x="912241" y="1581403"/>
                  </a:lnTo>
                  <a:lnTo>
                    <a:pt x="945134" y="1562100"/>
                  </a:lnTo>
                  <a:lnTo>
                    <a:pt x="71423" y="83549"/>
                  </a:lnTo>
                  <a:lnTo>
                    <a:pt x="38414" y="65159"/>
                  </a:lnTo>
                  <a:close/>
                </a:path>
                <a:path w="945514" h="1581785">
                  <a:moveTo>
                    <a:pt x="0" y="0"/>
                  </a:moveTo>
                  <a:lnTo>
                    <a:pt x="888" y="164972"/>
                  </a:lnTo>
                  <a:lnTo>
                    <a:pt x="20065" y="184022"/>
                  </a:lnTo>
                  <a:lnTo>
                    <a:pt x="27469" y="182455"/>
                  </a:lnTo>
                  <a:lnTo>
                    <a:pt x="33480" y="178339"/>
                  </a:lnTo>
                  <a:lnTo>
                    <a:pt x="37514" y="172271"/>
                  </a:lnTo>
                  <a:lnTo>
                    <a:pt x="38988" y="164845"/>
                  </a:lnTo>
                  <a:lnTo>
                    <a:pt x="38632" y="102942"/>
                  </a:lnTo>
                  <a:lnTo>
                    <a:pt x="2793" y="42290"/>
                  </a:lnTo>
                  <a:lnTo>
                    <a:pt x="35559" y="22859"/>
                  </a:lnTo>
                  <a:lnTo>
                    <a:pt x="40952" y="22859"/>
                  </a:lnTo>
                  <a:lnTo>
                    <a:pt x="0" y="0"/>
                  </a:lnTo>
                  <a:close/>
                </a:path>
                <a:path w="945514" h="1581785">
                  <a:moveTo>
                    <a:pt x="40952" y="22859"/>
                  </a:moveTo>
                  <a:lnTo>
                    <a:pt x="35559" y="22859"/>
                  </a:lnTo>
                  <a:lnTo>
                    <a:pt x="71423" y="83549"/>
                  </a:lnTo>
                  <a:lnTo>
                    <a:pt x="125475" y="113664"/>
                  </a:lnTo>
                  <a:lnTo>
                    <a:pt x="132667" y="116016"/>
                  </a:lnTo>
                  <a:lnTo>
                    <a:pt x="139953" y="115427"/>
                  </a:lnTo>
                  <a:lnTo>
                    <a:pt x="146478" y="112146"/>
                  </a:lnTo>
                  <a:lnTo>
                    <a:pt x="151384" y="106425"/>
                  </a:lnTo>
                  <a:lnTo>
                    <a:pt x="153662" y="99179"/>
                  </a:lnTo>
                  <a:lnTo>
                    <a:pt x="153034" y="91884"/>
                  </a:lnTo>
                  <a:lnTo>
                    <a:pt x="149740" y="85351"/>
                  </a:lnTo>
                  <a:lnTo>
                    <a:pt x="144017" y="80390"/>
                  </a:lnTo>
                  <a:lnTo>
                    <a:pt x="40952" y="22859"/>
                  </a:lnTo>
                  <a:close/>
                </a:path>
                <a:path w="945514" h="1581785">
                  <a:moveTo>
                    <a:pt x="35559" y="22859"/>
                  </a:moveTo>
                  <a:lnTo>
                    <a:pt x="2793" y="42290"/>
                  </a:lnTo>
                  <a:lnTo>
                    <a:pt x="38632" y="102942"/>
                  </a:lnTo>
                  <a:lnTo>
                    <a:pt x="38414" y="65159"/>
                  </a:lnTo>
                  <a:lnTo>
                    <a:pt x="9906" y="49275"/>
                  </a:lnTo>
                  <a:lnTo>
                    <a:pt x="38226" y="32512"/>
                  </a:lnTo>
                  <a:lnTo>
                    <a:pt x="41263" y="32512"/>
                  </a:lnTo>
                  <a:lnTo>
                    <a:pt x="35559" y="22859"/>
                  </a:lnTo>
                  <a:close/>
                </a:path>
                <a:path w="945514" h="1581785">
                  <a:moveTo>
                    <a:pt x="41263" y="32512"/>
                  </a:moveTo>
                  <a:lnTo>
                    <a:pt x="38226" y="32512"/>
                  </a:lnTo>
                  <a:lnTo>
                    <a:pt x="38414" y="65159"/>
                  </a:lnTo>
                  <a:lnTo>
                    <a:pt x="71423" y="83549"/>
                  </a:lnTo>
                  <a:lnTo>
                    <a:pt x="41263" y="32512"/>
                  </a:lnTo>
                  <a:close/>
                </a:path>
                <a:path w="945514" h="1581785">
                  <a:moveTo>
                    <a:pt x="38226" y="32512"/>
                  </a:moveTo>
                  <a:lnTo>
                    <a:pt x="9906" y="49275"/>
                  </a:lnTo>
                  <a:lnTo>
                    <a:pt x="38414" y="65159"/>
                  </a:lnTo>
                  <a:lnTo>
                    <a:pt x="38226" y="325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358645" y="6489953"/>
              <a:ext cx="893444" cy="368935"/>
            </a:xfrm>
            <a:custGeom>
              <a:avLst/>
              <a:gdLst/>
              <a:ahLst/>
              <a:cxnLst/>
              <a:rect l="l" t="t" r="r" b="b"/>
              <a:pathLst>
                <a:path w="893444" h="368934">
                  <a:moveTo>
                    <a:pt x="893064" y="0"/>
                  </a:moveTo>
                  <a:lnTo>
                    <a:pt x="0" y="0"/>
                  </a:lnTo>
                  <a:lnTo>
                    <a:pt x="0" y="368807"/>
                  </a:lnTo>
                  <a:lnTo>
                    <a:pt x="893064" y="368807"/>
                  </a:lnTo>
                  <a:lnTo>
                    <a:pt x="8930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358645" y="6489953"/>
              <a:ext cx="893444" cy="368935"/>
            </a:xfrm>
            <a:custGeom>
              <a:avLst/>
              <a:gdLst/>
              <a:ahLst/>
              <a:cxnLst/>
              <a:rect l="l" t="t" r="r" b="b"/>
              <a:pathLst>
                <a:path w="893444" h="368934">
                  <a:moveTo>
                    <a:pt x="0" y="368807"/>
                  </a:moveTo>
                  <a:lnTo>
                    <a:pt x="893064" y="368807"/>
                  </a:lnTo>
                  <a:lnTo>
                    <a:pt x="893064" y="0"/>
                  </a:lnTo>
                  <a:lnTo>
                    <a:pt x="0" y="0"/>
                  </a:lnTo>
                  <a:lnTo>
                    <a:pt x="0" y="368807"/>
                  </a:lnTo>
                  <a:close/>
                </a:path>
              </a:pathLst>
            </a:custGeom>
            <a:ln w="25908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436369" y="6515201"/>
            <a:ext cx="5988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l</a:t>
            </a:r>
            <a:r>
              <a:rPr sz="1800" spc="5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t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ral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3255" y="0"/>
            <a:ext cx="2071116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573017" y="761"/>
            <a:ext cx="3929379" cy="2862580"/>
          </a:xfrm>
          <a:prstGeom prst="rect">
            <a:avLst/>
          </a:prstGeom>
          <a:ln w="25907">
            <a:solidFill>
              <a:srgbClr val="4F81BC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46355" algn="ctr">
              <a:lnSpc>
                <a:spcPct val="100000"/>
              </a:lnSpc>
              <a:spcBef>
                <a:spcPts val="295"/>
              </a:spcBef>
            </a:pPr>
            <a:r>
              <a:rPr sz="18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Anterior</a:t>
            </a:r>
            <a:r>
              <a:rPr sz="1800" b="1" u="heavy" spc="-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Division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anterior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division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gives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off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b="1" spc="5" dirty="0">
                <a:latin typeface="Times New Roman"/>
                <a:cs typeface="Times New Roman"/>
              </a:rPr>
              <a:t>two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b="1" spc="-5" dirty="0">
                <a:latin typeface="Times New Roman"/>
                <a:cs typeface="Times New Roman"/>
              </a:rPr>
              <a:t>cutaneous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branches</a:t>
            </a:r>
            <a:endParaRPr sz="1800">
              <a:latin typeface="Times New Roman"/>
              <a:cs typeface="Times New Roman"/>
            </a:endParaRPr>
          </a:p>
          <a:p>
            <a:pPr marL="165735" marR="161925">
              <a:lnSpc>
                <a:spcPct val="100000"/>
              </a:lnSpc>
              <a:buFont typeface="Times New Roman"/>
              <a:buAutoNum type="arabicPlain"/>
              <a:tabLst>
                <a:tab pos="413384" algn="l"/>
              </a:tabLst>
            </a:pPr>
            <a:r>
              <a:rPr sz="1800" b="1" spc="-5" dirty="0">
                <a:latin typeface="Times New Roman"/>
                <a:cs typeface="Times New Roman"/>
              </a:rPr>
              <a:t>The </a:t>
            </a:r>
            <a:r>
              <a:rPr sz="1800" b="1" dirty="0">
                <a:latin typeface="Times New Roman"/>
                <a:cs typeface="Times New Roman"/>
              </a:rPr>
              <a:t>medial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cutaneous </a:t>
            </a:r>
            <a:r>
              <a:rPr sz="1800" b="1" dirty="0">
                <a:latin typeface="Times New Roman"/>
                <a:cs typeface="Times New Roman"/>
              </a:rPr>
              <a:t>nerve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of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the </a:t>
            </a:r>
            <a:r>
              <a:rPr sz="1800" b="1" spc="-434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thigh.</a:t>
            </a:r>
            <a:endParaRPr sz="1800">
              <a:latin typeface="Times New Roman"/>
              <a:cs typeface="Times New Roman"/>
            </a:endParaRPr>
          </a:p>
          <a:p>
            <a:pPr marL="423545" indent="-424180">
              <a:lnSpc>
                <a:spcPct val="100000"/>
              </a:lnSpc>
              <a:buAutoNum type="arabicPlain"/>
              <a:tabLst>
                <a:tab pos="424180" algn="l"/>
              </a:tabLst>
            </a:pPr>
            <a:r>
              <a:rPr sz="1800" b="1" spc="-5" dirty="0">
                <a:latin typeface="Times New Roman"/>
                <a:cs typeface="Times New Roman"/>
              </a:rPr>
              <a:t>The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intermediate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cutaneous </a:t>
            </a:r>
            <a:r>
              <a:rPr sz="1800" b="1" dirty="0">
                <a:latin typeface="Times New Roman"/>
                <a:cs typeface="Times New Roman"/>
              </a:rPr>
              <a:t>nerve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latin typeface="Times New Roman"/>
                <a:cs typeface="Times New Roman"/>
              </a:rPr>
              <a:t>of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the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thigh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two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muscular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branches.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Times New Roman"/>
                <a:cs typeface="Times New Roman"/>
              </a:rPr>
              <a:t>Nerve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sartorius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4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nerve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endParaRPr sz="1800">
              <a:latin typeface="Times New Roman"/>
              <a:cs typeface="Times New Roman"/>
            </a:endParaRPr>
          </a:p>
          <a:p>
            <a:pPr marL="1270" algn="ctr">
              <a:lnSpc>
                <a:spcPct val="100000"/>
              </a:lnSpc>
            </a:pPr>
            <a:r>
              <a:rPr sz="1800" b="1" dirty="0">
                <a:latin typeface="Times New Roman"/>
                <a:cs typeface="Times New Roman"/>
              </a:rPr>
              <a:t>pectineus</a:t>
            </a:r>
            <a:r>
              <a:rPr sz="1800" b="1" spc="-4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muscles.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074419" y="810780"/>
            <a:ext cx="7360920" cy="6047740"/>
            <a:chOff x="1074419" y="810780"/>
            <a:chExt cx="7360920" cy="604774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37431" y="3285743"/>
              <a:ext cx="3469900" cy="357225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071616" y="1071371"/>
              <a:ext cx="2000250" cy="428625"/>
            </a:xfrm>
            <a:custGeom>
              <a:avLst/>
              <a:gdLst/>
              <a:ahLst/>
              <a:cxnLst/>
              <a:rect l="l" t="t" r="r" b="b"/>
              <a:pathLst>
                <a:path w="2000250" h="428625">
                  <a:moveTo>
                    <a:pt x="0" y="0"/>
                  </a:moveTo>
                  <a:lnTo>
                    <a:pt x="2000250" y="428625"/>
                  </a:lnTo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215128" y="1496059"/>
              <a:ext cx="2863215" cy="4290060"/>
            </a:xfrm>
            <a:custGeom>
              <a:avLst/>
              <a:gdLst/>
              <a:ahLst/>
              <a:cxnLst/>
              <a:rect l="l" t="t" r="r" b="b"/>
              <a:pathLst>
                <a:path w="2863215" h="4290060">
                  <a:moveTo>
                    <a:pt x="9144" y="4184764"/>
                  </a:moveTo>
                  <a:lnTo>
                    <a:pt x="6096" y="4187431"/>
                  </a:lnTo>
                  <a:lnTo>
                    <a:pt x="5969" y="4190936"/>
                  </a:lnTo>
                  <a:lnTo>
                    <a:pt x="0" y="4289856"/>
                  </a:lnTo>
                  <a:lnTo>
                    <a:pt x="14210" y="4282909"/>
                  </a:lnTo>
                  <a:lnTo>
                    <a:pt x="12192" y="4282909"/>
                  </a:lnTo>
                  <a:lnTo>
                    <a:pt x="1650" y="4275874"/>
                  </a:lnTo>
                  <a:lnTo>
                    <a:pt x="14723" y="4256265"/>
                  </a:lnTo>
                  <a:lnTo>
                    <a:pt x="18597" y="4190936"/>
                  </a:lnTo>
                  <a:lnTo>
                    <a:pt x="18796" y="4188193"/>
                  </a:lnTo>
                  <a:lnTo>
                    <a:pt x="16129" y="4185183"/>
                  </a:lnTo>
                  <a:lnTo>
                    <a:pt x="9144" y="4184764"/>
                  </a:lnTo>
                  <a:close/>
                </a:path>
                <a:path w="2863215" h="4290060">
                  <a:moveTo>
                    <a:pt x="14723" y="4256265"/>
                  </a:moveTo>
                  <a:lnTo>
                    <a:pt x="1650" y="4275874"/>
                  </a:lnTo>
                  <a:lnTo>
                    <a:pt x="12192" y="4282909"/>
                  </a:lnTo>
                  <a:lnTo>
                    <a:pt x="14300" y="4279747"/>
                  </a:lnTo>
                  <a:lnTo>
                    <a:pt x="13335" y="4279747"/>
                  </a:lnTo>
                  <a:lnTo>
                    <a:pt x="4191" y="4273664"/>
                  </a:lnTo>
                  <a:lnTo>
                    <a:pt x="13977" y="4268879"/>
                  </a:lnTo>
                  <a:lnTo>
                    <a:pt x="14723" y="4256265"/>
                  </a:lnTo>
                  <a:close/>
                </a:path>
                <a:path w="2863215" h="4290060">
                  <a:moveTo>
                    <a:pt x="86613" y="4233379"/>
                  </a:moveTo>
                  <a:lnTo>
                    <a:pt x="25206" y="4263388"/>
                  </a:lnTo>
                  <a:lnTo>
                    <a:pt x="12192" y="4282909"/>
                  </a:lnTo>
                  <a:lnTo>
                    <a:pt x="14210" y="4282909"/>
                  </a:lnTo>
                  <a:lnTo>
                    <a:pt x="92201" y="4244784"/>
                  </a:lnTo>
                  <a:lnTo>
                    <a:pt x="93472" y="4240987"/>
                  </a:lnTo>
                  <a:lnTo>
                    <a:pt x="90424" y="4234688"/>
                  </a:lnTo>
                  <a:lnTo>
                    <a:pt x="86613" y="4233379"/>
                  </a:lnTo>
                  <a:close/>
                </a:path>
                <a:path w="2863215" h="4290060">
                  <a:moveTo>
                    <a:pt x="13977" y="4268879"/>
                  </a:moveTo>
                  <a:lnTo>
                    <a:pt x="4191" y="4273664"/>
                  </a:lnTo>
                  <a:lnTo>
                    <a:pt x="13335" y="4279747"/>
                  </a:lnTo>
                  <a:lnTo>
                    <a:pt x="13977" y="4268879"/>
                  </a:lnTo>
                  <a:close/>
                </a:path>
                <a:path w="2863215" h="4290060">
                  <a:moveTo>
                    <a:pt x="25206" y="4263388"/>
                  </a:moveTo>
                  <a:lnTo>
                    <a:pt x="13977" y="4268879"/>
                  </a:lnTo>
                  <a:lnTo>
                    <a:pt x="13335" y="4279747"/>
                  </a:lnTo>
                  <a:lnTo>
                    <a:pt x="14300" y="4279747"/>
                  </a:lnTo>
                  <a:lnTo>
                    <a:pt x="25206" y="4263388"/>
                  </a:lnTo>
                  <a:close/>
                </a:path>
                <a:path w="2863215" h="4290060">
                  <a:moveTo>
                    <a:pt x="2852293" y="0"/>
                  </a:moveTo>
                  <a:lnTo>
                    <a:pt x="14723" y="4256265"/>
                  </a:lnTo>
                  <a:lnTo>
                    <a:pt x="13977" y="4268879"/>
                  </a:lnTo>
                  <a:lnTo>
                    <a:pt x="25206" y="4263388"/>
                  </a:lnTo>
                  <a:lnTo>
                    <a:pt x="2862833" y="7112"/>
                  </a:lnTo>
                  <a:lnTo>
                    <a:pt x="2852293" y="0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4419" y="810780"/>
              <a:ext cx="3541776" cy="126947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286890" y="962163"/>
              <a:ext cx="3291840" cy="1057275"/>
            </a:xfrm>
            <a:custGeom>
              <a:avLst/>
              <a:gdLst/>
              <a:ahLst/>
              <a:cxnLst/>
              <a:rect l="l" t="t" r="r" b="b"/>
              <a:pathLst>
                <a:path w="3291840" h="1057275">
                  <a:moveTo>
                    <a:pt x="109119" y="51597"/>
                  </a:moveTo>
                  <a:lnTo>
                    <a:pt x="72292" y="60314"/>
                  </a:lnTo>
                  <a:lnTo>
                    <a:pt x="98009" y="88066"/>
                  </a:lnTo>
                  <a:lnTo>
                    <a:pt x="3280791" y="1056755"/>
                  </a:lnTo>
                  <a:lnTo>
                    <a:pt x="3291840" y="1020306"/>
                  </a:lnTo>
                  <a:lnTo>
                    <a:pt x="109119" y="51597"/>
                  </a:lnTo>
                  <a:close/>
                </a:path>
                <a:path w="3291840" h="1057275">
                  <a:moveTo>
                    <a:pt x="168120" y="0"/>
                  </a:moveTo>
                  <a:lnTo>
                    <a:pt x="160528" y="242"/>
                  </a:lnTo>
                  <a:lnTo>
                    <a:pt x="0" y="38342"/>
                  </a:lnTo>
                  <a:lnTo>
                    <a:pt x="112140" y="159373"/>
                  </a:lnTo>
                  <a:lnTo>
                    <a:pt x="118312" y="163746"/>
                  </a:lnTo>
                  <a:lnTo>
                    <a:pt x="125412" y="165405"/>
                  </a:lnTo>
                  <a:lnTo>
                    <a:pt x="132607" y="164302"/>
                  </a:lnTo>
                  <a:lnTo>
                    <a:pt x="98009" y="88066"/>
                  </a:lnTo>
                  <a:lnTo>
                    <a:pt x="30606" y="67552"/>
                  </a:lnTo>
                  <a:lnTo>
                    <a:pt x="41783" y="31103"/>
                  </a:lnTo>
                  <a:lnTo>
                    <a:pt x="179063" y="31103"/>
                  </a:lnTo>
                  <a:lnTo>
                    <a:pt x="181181" y="28801"/>
                  </a:lnTo>
                  <a:lnTo>
                    <a:pt x="183759" y="21984"/>
                  </a:lnTo>
                  <a:lnTo>
                    <a:pt x="183515" y="14466"/>
                  </a:lnTo>
                  <a:lnTo>
                    <a:pt x="180351" y="7564"/>
                  </a:lnTo>
                  <a:lnTo>
                    <a:pt x="174974" y="2591"/>
                  </a:lnTo>
                  <a:lnTo>
                    <a:pt x="168120" y="0"/>
                  </a:lnTo>
                  <a:close/>
                </a:path>
                <a:path w="3291840" h="1057275">
                  <a:moveTo>
                    <a:pt x="41783" y="31103"/>
                  </a:moveTo>
                  <a:lnTo>
                    <a:pt x="30606" y="67552"/>
                  </a:lnTo>
                  <a:lnTo>
                    <a:pt x="98009" y="88066"/>
                  </a:lnTo>
                  <a:lnTo>
                    <a:pt x="79234" y="67806"/>
                  </a:lnTo>
                  <a:lnTo>
                    <a:pt x="40640" y="67806"/>
                  </a:lnTo>
                  <a:lnTo>
                    <a:pt x="50165" y="36437"/>
                  </a:lnTo>
                  <a:lnTo>
                    <a:pt x="59308" y="36437"/>
                  </a:lnTo>
                  <a:lnTo>
                    <a:pt x="41783" y="31103"/>
                  </a:lnTo>
                  <a:close/>
                </a:path>
                <a:path w="3291840" h="1057275">
                  <a:moveTo>
                    <a:pt x="50165" y="36437"/>
                  </a:moveTo>
                  <a:lnTo>
                    <a:pt x="40640" y="67806"/>
                  </a:lnTo>
                  <a:lnTo>
                    <a:pt x="72292" y="60314"/>
                  </a:lnTo>
                  <a:lnTo>
                    <a:pt x="50165" y="36437"/>
                  </a:lnTo>
                  <a:close/>
                </a:path>
                <a:path w="3291840" h="1057275">
                  <a:moveTo>
                    <a:pt x="72292" y="60314"/>
                  </a:moveTo>
                  <a:lnTo>
                    <a:pt x="40640" y="67806"/>
                  </a:lnTo>
                  <a:lnTo>
                    <a:pt x="79234" y="67806"/>
                  </a:lnTo>
                  <a:lnTo>
                    <a:pt x="72292" y="60314"/>
                  </a:lnTo>
                  <a:close/>
                </a:path>
                <a:path w="3291840" h="1057275">
                  <a:moveTo>
                    <a:pt x="59308" y="36437"/>
                  </a:moveTo>
                  <a:lnTo>
                    <a:pt x="50165" y="36437"/>
                  </a:lnTo>
                  <a:lnTo>
                    <a:pt x="72292" y="60314"/>
                  </a:lnTo>
                  <a:lnTo>
                    <a:pt x="109119" y="51597"/>
                  </a:lnTo>
                  <a:lnTo>
                    <a:pt x="59308" y="36437"/>
                  </a:lnTo>
                  <a:close/>
                </a:path>
                <a:path w="3291840" h="1057275">
                  <a:moveTo>
                    <a:pt x="179063" y="31103"/>
                  </a:moveTo>
                  <a:lnTo>
                    <a:pt x="41783" y="31103"/>
                  </a:lnTo>
                  <a:lnTo>
                    <a:pt x="109119" y="51597"/>
                  </a:lnTo>
                  <a:lnTo>
                    <a:pt x="169418" y="37326"/>
                  </a:lnTo>
                  <a:lnTo>
                    <a:pt x="176246" y="34164"/>
                  </a:lnTo>
                  <a:lnTo>
                    <a:pt x="179063" y="311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59407" y="1097292"/>
              <a:ext cx="3326891" cy="98449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571878" y="1237519"/>
              <a:ext cx="3076575" cy="782955"/>
            </a:xfrm>
            <a:custGeom>
              <a:avLst/>
              <a:gdLst/>
              <a:ahLst/>
              <a:cxnLst/>
              <a:rect l="l" t="t" r="r" b="b"/>
              <a:pathLst>
                <a:path w="3076575" h="782955">
                  <a:moveTo>
                    <a:pt x="109883" y="55450"/>
                  </a:moveTo>
                  <a:lnTo>
                    <a:pt x="73737" y="66639"/>
                  </a:lnTo>
                  <a:lnTo>
                    <a:pt x="101171" y="92516"/>
                  </a:lnTo>
                  <a:lnTo>
                    <a:pt x="3067685" y="782415"/>
                  </a:lnTo>
                  <a:lnTo>
                    <a:pt x="3076321" y="745331"/>
                  </a:lnTo>
                  <a:lnTo>
                    <a:pt x="109883" y="55450"/>
                  </a:lnTo>
                  <a:close/>
                </a:path>
                <a:path w="3076575" h="782955">
                  <a:moveTo>
                    <a:pt x="165248" y="0"/>
                  </a:moveTo>
                  <a:lnTo>
                    <a:pt x="157734" y="730"/>
                  </a:lnTo>
                  <a:lnTo>
                    <a:pt x="0" y="49498"/>
                  </a:lnTo>
                  <a:lnTo>
                    <a:pt x="120015" y="162782"/>
                  </a:lnTo>
                  <a:lnTo>
                    <a:pt x="126418" y="166733"/>
                  </a:lnTo>
                  <a:lnTo>
                    <a:pt x="133619" y="167909"/>
                  </a:lnTo>
                  <a:lnTo>
                    <a:pt x="140749" y="166300"/>
                  </a:lnTo>
                  <a:lnTo>
                    <a:pt x="101171" y="92516"/>
                  </a:lnTo>
                  <a:lnTo>
                    <a:pt x="32512" y="76549"/>
                  </a:lnTo>
                  <a:lnTo>
                    <a:pt x="41148" y="39465"/>
                  </a:lnTo>
                  <a:lnTo>
                    <a:pt x="161525" y="39465"/>
                  </a:lnTo>
                  <a:lnTo>
                    <a:pt x="168909" y="37179"/>
                  </a:lnTo>
                  <a:lnTo>
                    <a:pt x="175553" y="33593"/>
                  </a:lnTo>
                  <a:lnTo>
                    <a:pt x="180149" y="27924"/>
                  </a:lnTo>
                  <a:lnTo>
                    <a:pt x="182268" y="20945"/>
                  </a:lnTo>
                  <a:lnTo>
                    <a:pt x="181483" y="13430"/>
                  </a:lnTo>
                  <a:lnTo>
                    <a:pt x="177897" y="6731"/>
                  </a:lnTo>
                  <a:lnTo>
                    <a:pt x="172227" y="2127"/>
                  </a:lnTo>
                  <a:lnTo>
                    <a:pt x="165248" y="0"/>
                  </a:lnTo>
                  <a:close/>
                </a:path>
                <a:path w="3076575" h="782955">
                  <a:moveTo>
                    <a:pt x="41148" y="39465"/>
                  </a:moveTo>
                  <a:lnTo>
                    <a:pt x="32512" y="76549"/>
                  </a:lnTo>
                  <a:lnTo>
                    <a:pt x="101171" y="92516"/>
                  </a:lnTo>
                  <a:lnTo>
                    <a:pt x="83974" y="76295"/>
                  </a:lnTo>
                  <a:lnTo>
                    <a:pt x="42545" y="76295"/>
                  </a:lnTo>
                  <a:lnTo>
                    <a:pt x="49911" y="44164"/>
                  </a:lnTo>
                  <a:lnTo>
                    <a:pt x="61353" y="44164"/>
                  </a:lnTo>
                  <a:lnTo>
                    <a:pt x="41148" y="39465"/>
                  </a:lnTo>
                  <a:close/>
                </a:path>
                <a:path w="3076575" h="782955">
                  <a:moveTo>
                    <a:pt x="49911" y="44164"/>
                  </a:moveTo>
                  <a:lnTo>
                    <a:pt x="42545" y="76295"/>
                  </a:lnTo>
                  <a:lnTo>
                    <a:pt x="73737" y="66639"/>
                  </a:lnTo>
                  <a:lnTo>
                    <a:pt x="49911" y="44164"/>
                  </a:lnTo>
                  <a:close/>
                </a:path>
                <a:path w="3076575" h="782955">
                  <a:moveTo>
                    <a:pt x="73737" y="66639"/>
                  </a:moveTo>
                  <a:lnTo>
                    <a:pt x="42545" y="76295"/>
                  </a:lnTo>
                  <a:lnTo>
                    <a:pt x="83974" y="76295"/>
                  </a:lnTo>
                  <a:lnTo>
                    <a:pt x="73737" y="66639"/>
                  </a:lnTo>
                  <a:close/>
                </a:path>
                <a:path w="3076575" h="782955">
                  <a:moveTo>
                    <a:pt x="61353" y="44164"/>
                  </a:moveTo>
                  <a:lnTo>
                    <a:pt x="49911" y="44164"/>
                  </a:lnTo>
                  <a:lnTo>
                    <a:pt x="73737" y="66639"/>
                  </a:lnTo>
                  <a:lnTo>
                    <a:pt x="109883" y="55450"/>
                  </a:lnTo>
                  <a:lnTo>
                    <a:pt x="61353" y="44164"/>
                  </a:lnTo>
                  <a:close/>
                </a:path>
                <a:path w="3076575" h="782955">
                  <a:moveTo>
                    <a:pt x="161525" y="39465"/>
                  </a:moveTo>
                  <a:lnTo>
                    <a:pt x="41148" y="39465"/>
                  </a:lnTo>
                  <a:lnTo>
                    <a:pt x="109883" y="55450"/>
                  </a:lnTo>
                  <a:lnTo>
                    <a:pt x="161525" y="3946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143499" y="1854073"/>
              <a:ext cx="3291840" cy="4647565"/>
            </a:xfrm>
            <a:custGeom>
              <a:avLst/>
              <a:gdLst/>
              <a:ahLst/>
              <a:cxnLst/>
              <a:rect l="l" t="t" r="r" b="b"/>
              <a:pathLst>
                <a:path w="3291840" h="4647565">
                  <a:moveTo>
                    <a:pt x="12064" y="4542370"/>
                  </a:moveTo>
                  <a:lnTo>
                    <a:pt x="9016" y="4544961"/>
                  </a:lnTo>
                  <a:lnTo>
                    <a:pt x="8636" y="4548454"/>
                  </a:lnTo>
                  <a:lnTo>
                    <a:pt x="0" y="4647171"/>
                  </a:lnTo>
                  <a:lnTo>
                    <a:pt x="14181" y="4640719"/>
                  </a:lnTo>
                  <a:lnTo>
                    <a:pt x="12319" y="4640719"/>
                  </a:lnTo>
                  <a:lnTo>
                    <a:pt x="1904" y="4633379"/>
                  </a:lnTo>
                  <a:lnTo>
                    <a:pt x="15660" y="4613941"/>
                  </a:lnTo>
                  <a:lnTo>
                    <a:pt x="21336" y="4549571"/>
                  </a:lnTo>
                  <a:lnTo>
                    <a:pt x="21589" y="4546079"/>
                  </a:lnTo>
                  <a:lnTo>
                    <a:pt x="19050" y="4542993"/>
                  </a:lnTo>
                  <a:lnTo>
                    <a:pt x="12064" y="4542370"/>
                  </a:lnTo>
                  <a:close/>
                </a:path>
                <a:path w="3291840" h="4647565">
                  <a:moveTo>
                    <a:pt x="15660" y="4613941"/>
                  </a:moveTo>
                  <a:lnTo>
                    <a:pt x="1904" y="4633379"/>
                  </a:lnTo>
                  <a:lnTo>
                    <a:pt x="12319" y="4640719"/>
                  </a:lnTo>
                  <a:lnTo>
                    <a:pt x="14637" y="4637443"/>
                  </a:lnTo>
                  <a:lnTo>
                    <a:pt x="13588" y="4637443"/>
                  </a:lnTo>
                  <a:lnTo>
                    <a:pt x="4572" y="4631105"/>
                  </a:lnTo>
                  <a:lnTo>
                    <a:pt x="14547" y="4626572"/>
                  </a:lnTo>
                  <a:lnTo>
                    <a:pt x="15660" y="4613941"/>
                  </a:lnTo>
                  <a:close/>
                </a:path>
                <a:path w="3291840" h="4647565">
                  <a:moveTo>
                    <a:pt x="88137" y="4593132"/>
                  </a:moveTo>
                  <a:lnTo>
                    <a:pt x="26020" y="4621359"/>
                  </a:lnTo>
                  <a:lnTo>
                    <a:pt x="12319" y="4640719"/>
                  </a:lnTo>
                  <a:lnTo>
                    <a:pt x="14181" y="4640719"/>
                  </a:lnTo>
                  <a:lnTo>
                    <a:pt x="93345" y="4604689"/>
                  </a:lnTo>
                  <a:lnTo>
                    <a:pt x="94741" y="4600930"/>
                  </a:lnTo>
                  <a:lnTo>
                    <a:pt x="91948" y="4594542"/>
                  </a:lnTo>
                  <a:lnTo>
                    <a:pt x="88137" y="4593132"/>
                  </a:lnTo>
                  <a:close/>
                </a:path>
                <a:path w="3291840" h="4647565">
                  <a:moveTo>
                    <a:pt x="14547" y="4626572"/>
                  </a:moveTo>
                  <a:lnTo>
                    <a:pt x="4572" y="4631105"/>
                  </a:lnTo>
                  <a:lnTo>
                    <a:pt x="13588" y="4637443"/>
                  </a:lnTo>
                  <a:lnTo>
                    <a:pt x="14547" y="4626572"/>
                  </a:lnTo>
                  <a:close/>
                </a:path>
                <a:path w="3291840" h="4647565">
                  <a:moveTo>
                    <a:pt x="26020" y="4621359"/>
                  </a:moveTo>
                  <a:lnTo>
                    <a:pt x="14547" y="4626572"/>
                  </a:lnTo>
                  <a:lnTo>
                    <a:pt x="13588" y="4637443"/>
                  </a:lnTo>
                  <a:lnTo>
                    <a:pt x="14637" y="4637443"/>
                  </a:lnTo>
                  <a:lnTo>
                    <a:pt x="26020" y="4621359"/>
                  </a:lnTo>
                  <a:close/>
                </a:path>
                <a:path w="3291840" h="4647565">
                  <a:moveTo>
                    <a:pt x="3280918" y="0"/>
                  </a:moveTo>
                  <a:lnTo>
                    <a:pt x="15660" y="4613941"/>
                  </a:lnTo>
                  <a:lnTo>
                    <a:pt x="14547" y="4626572"/>
                  </a:lnTo>
                  <a:lnTo>
                    <a:pt x="26020" y="4621359"/>
                  </a:lnTo>
                  <a:lnTo>
                    <a:pt x="3291331" y="7365"/>
                  </a:lnTo>
                  <a:lnTo>
                    <a:pt x="3280918" y="0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071616" y="1071371"/>
              <a:ext cx="2357755" cy="786130"/>
            </a:xfrm>
            <a:custGeom>
              <a:avLst/>
              <a:gdLst/>
              <a:ahLst/>
              <a:cxnLst/>
              <a:rect l="l" t="t" r="r" b="b"/>
              <a:pathLst>
                <a:path w="2357754" h="786130">
                  <a:moveTo>
                    <a:pt x="0" y="0"/>
                  </a:moveTo>
                  <a:lnTo>
                    <a:pt x="2357501" y="785876"/>
                  </a:lnTo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15255" y="0"/>
            <a:ext cx="2286000" cy="685799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29005" y="285750"/>
            <a:ext cx="3708400" cy="5941060"/>
          </a:xfrm>
          <a:custGeom>
            <a:avLst/>
            <a:gdLst/>
            <a:ahLst/>
            <a:cxnLst/>
            <a:rect l="l" t="t" r="r" b="b"/>
            <a:pathLst>
              <a:path w="3708400" h="5941060">
                <a:moveTo>
                  <a:pt x="0" y="5940552"/>
                </a:moveTo>
                <a:lnTo>
                  <a:pt x="3707892" y="5940552"/>
                </a:lnTo>
                <a:lnTo>
                  <a:pt x="3707892" y="0"/>
                </a:lnTo>
                <a:lnTo>
                  <a:pt x="0" y="0"/>
                </a:lnTo>
                <a:lnTo>
                  <a:pt x="0" y="5940552"/>
                </a:lnTo>
                <a:close/>
              </a:path>
            </a:pathLst>
          </a:custGeom>
          <a:ln w="25907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07288" y="311277"/>
            <a:ext cx="3543935" cy="5820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ost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</a:t>
            </a:r>
            <a:r>
              <a:rPr sz="1800" b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ior</a:t>
            </a:r>
            <a:r>
              <a:rPr sz="1800" b="1" u="heavy" spc="-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Di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vi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si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</a:t>
            </a:r>
            <a:endParaRPr sz="1800">
              <a:latin typeface="Times New Roman"/>
              <a:cs typeface="Times New Roman"/>
            </a:endParaRPr>
          </a:p>
          <a:p>
            <a:pPr marL="12700" marR="24384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posterior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division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gives</a:t>
            </a:r>
            <a:r>
              <a:rPr sz="1800" spc="-15" dirty="0">
                <a:latin typeface="Times New Roman"/>
                <a:cs typeface="Times New Roman"/>
              </a:rPr>
              <a:t> off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one </a:t>
            </a:r>
            <a:r>
              <a:rPr sz="1800" b="1" spc="-434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cutaneous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branch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ts val="3295"/>
              </a:lnSpc>
            </a:pPr>
            <a:r>
              <a:rPr sz="2800" b="1" spc="-5" dirty="0">
                <a:latin typeface="Times New Roman"/>
                <a:cs typeface="Times New Roman"/>
              </a:rPr>
              <a:t>The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Saphenous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nerve</a:t>
            </a:r>
            <a:endParaRPr sz="2800">
              <a:latin typeface="Times New Roman"/>
              <a:cs typeface="Times New Roman"/>
            </a:endParaRPr>
          </a:p>
          <a:p>
            <a:pPr marL="12700" marR="612140" indent="55880">
              <a:lnSpc>
                <a:spcPts val="2160"/>
              </a:lnSpc>
              <a:spcBef>
                <a:spcPts val="140"/>
              </a:spcBef>
            </a:pP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900" b="1" i="1" spc="-30" dirty="0">
                <a:latin typeface="Times New Roman"/>
                <a:cs typeface="Times New Roman"/>
              </a:rPr>
              <a:t>muscular</a:t>
            </a:r>
            <a:r>
              <a:rPr sz="1900" b="1" i="1" spc="-70" dirty="0">
                <a:latin typeface="Times New Roman"/>
                <a:cs typeface="Times New Roman"/>
              </a:rPr>
              <a:t> </a:t>
            </a:r>
            <a:r>
              <a:rPr sz="1900" b="1" i="1" spc="-25" dirty="0">
                <a:latin typeface="Times New Roman"/>
                <a:cs typeface="Times New Roman"/>
              </a:rPr>
              <a:t>branches</a:t>
            </a:r>
            <a:r>
              <a:rPr sz="1900" b="1" i="1" spc="-30" dirty="0">
                <a:latin typeface="Times New Roman"/>
                <a:cs typeface="Times New Roman"/>
              </a:rPr>
              <a:t> </a:t>
            </a:r>
            <a:r>
              <a:rPr sz="1900" b="1" i="1" spc="10" dirty="0">
                <a:latin typeface="Times New Roman"/>
                <a:cs typeface="Times New Roman"/>
              </a:rPr>
              <a:t>to</a:t>
            </a:r>
            <a:r>
              <a:rPr sz="1900" b="1" i="1" spc="-30" dirty="0">
                <a:latin typeface="Times New Roman"/>
                <a:cs typeface="Times New Roman"/>
              </a:rPr>
              <a:t> </a:t>
            </a:r>
            <a:r>
              <a:rPr sz="1900" b="1" i="1" spc="-10" dirty="0">
                <a:latin typeface="Times New Roman"/>
                <a:cs typeface="Times New Roman"/>
              </a:rPr>
              <a:t>the </a:t>
            </a:r>
            <a:r>
              <a:rPr sz="1900" b="1" i="1" spc="-459" dirty="0">
                <a:latin typeface="Times New Roman"/>
                <a:cs typeface="Times New Roman"/>
              </a:rPr>
              <a:t> </a:t>
            </a:r>
            <a:r>
              <a:rPr sz="1900" b="1" i="1" spc="-5" dirty="0">
                <a:latin typeface="Times New Roman"/>
                <a:cs typeface="Times New Roman"/>
              </a:rPr>
              <a:t>quadriceps</a:t>
            </a:r>
            <a:r>
              <a:rPr sz="1900" b="1" i="1" spc="-30" dirty="0">
                <a:latin typeface="Times New Roman"/>
                <a:cs typeface="Times New Roman"/>
              </a:rPr>
              <a:t> muscle</a:t>
            </a:r>
            <a:r>
              <a:rPr sz="1800" b="1" spc="-30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 marL="1068705" marR="34925" indent="-1018540">
              <a:lnSpc>
                <a:spcPct val="100000"/>
              </a:lnSpc>
              <a:spcBef>
                <a:spcPts val="1789"/>
              </a:spcBef>
            </a:pPr>
            <a:r>
              <a:rPr sz="3200" b="1" dirty="0">
                <a:latin typeface="Times New Roman"/>
                <a:cs typeface="Times New Roman"/>
              </a:rPr>
              <a:t>THE</a:t>
            </a:r>
            <a:r>
              <a:rPr sz="3200" b="1" spc="-6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SAPHENOUS </a:t>
            </a:r>
            <a:r>
              <a:rPr sz="3200" b="1" spc="-785" dirty="0">
                <a:latin typeface="Times New Roman"/>
                <a:cs typeface="Times New Roman"/>
              </a:rPr>
              <a:t> </a:t>
            </a:r>
            <a:r>
              <a:rPr sz="3200" b="1" spc="-20" dirty="0">
                <a:latin typeface="Times New Roman"/>
                <a:cs typeface="Times New Roman"/>
              </a:rPr>
              <a:t>NERVE</a:t>
            </a:r>
            <a:endParaRPr sz="3200">
              <a:latin typeface="Times New Roman"/>
              <a:cs typeface="Times New Roman"/>
            </a:endParaRPr>
          </a:p>
          <a:p>
            <a:pPr marL="194945" indent="-182880">
              <a:lnSpc>
                <a:spcPct val="100000"/>
              </a:lnSpc>
              <a:spcBef>
                <a:spcPts val="45"/>
              </a:spcBef>
              <a:buSzPct val="94444"/>
              <a:buFont typeface="Wingdings"/>
              <a:buChar char=""/>
              <a:tabLst>
                <a:tab pos="195580" algn="l"/>
              </a:tabLst>
            </a:pPr>
            <a:r>
              <a:rPr sz="1800" dirty="0">
                <a:latin typeface="Times New Roman"/>
                <a:cs typeface="Times New Roman"/>
              </a:rPr>
              <a:t>runs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downward</a:t>
            </a:r>
            <a:r>
              <a:rPr sz="1800" dirty="0">
                <a:latin typeface="Times New Roman"/>
                <a:cs typeface="Times New Roman"/>
              </a:rPr>
              <a:t> and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medially.</a:t>
            </a:r>
            <a:endParaRPr sz="1800">
              <a:latin typeface="Times New Roman"/>
              <a:cs typeface="Times New Roman"/>
            </a:endParaRPr>
          </a:p>
          <a:p>
            <a:pPr marL="12700" marR="216535">
              <a:lnSpc>
                <a:spcPct val="100000"/>
              </a:lnSpc>
              <a:spcBef>
                <a:spcPts val="5"/>
              </a:spcBef>
              <a:buSzPct val="94444"/>
              <a:buFont typeface="Wingdings"/>
              <a:buChar char=""/>
              <a:tabLst>
                <a:tab pos="194945" algn="l"/>
              </a:tabLst>
            </a:pPr>
            <a:r>
              <a:rPr sz="1800" dirty="0">
                <a:latin typeface="Times New Roman"/>
                <a:cs typeface="Times New Roman"/>
              </a:rPr>
              <a:t>It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emerges </a:t>
            </a:r>
            <a:r>
              <a:rPr sz="1800" dirty="0">
                <a:latin typeface="Times New Roman"/>
                <a:cs typeface="Times New Roman"/>
              </a:rPr>
              <a:t>between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tendons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sartorius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gracilis</a:t>
            </a:r>
            <a:endParaRPr sz="1800">
              <a:latin typeface="Times New Roman"/>
              <a:cs typeface="Times New Roman"/>
            </a:endParaRPr>
          </a:p>
          <a:p>
            <a:pPr marL="12700" marR="141605">
              <a:lnSpc>
                <a:spcPts val="2160"/>
              </a:lnSpc>
              <a:spcBef>
                <a:spcPts val="70"/>
              </a:spcBef>
              <a:buSzPct val="94444"/>
              <a:buFont typeface="Wingdings"/>
              <a:buChar char=""/>
              <a:tabLst>
                <a:tab pos="194945" algn="l"/>
              </a:tabLst>
            </a:pPr>
            <a:r>
              <a:rPr sz="1800" dirty="0">
                <a:latin typeface="Times New Roman"/>
                <a:cs typeface="Times New Roman"/>
              </a:rPr>
              <a:t>It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then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runs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down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company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with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900" b="1" i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great</a:t>
            </a:r>
            <a:r>
              <a:rPr sz="1900" b="1" i="1" u="heavy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i="1" u="heavy" spc="-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Saphenous</a:t>
            </a:r>
            <a:r>
              <a:rPr sz="1900" b="1" i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i="1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vein.</a:t>
            </a:r>
            <a:endParaRPr sz="1900">
              <a:latin typeface="Times New Roman"/>
              <a:cs typeface="Times New Roman"/>
            </a:endParaRPr>
          </a:p>
          <a:p>
            <a:pPr marL="194945" indent="-182880">
              <a:lnSpc>
                <a:spcPts val="2100"/>
              </a:lnSpc>
              <a:buSzPct val="94444"/>
              <a:buFont typeface="Wingdings"/>
              <a:buChar char=""/>
              <a:tabLst>
                <a:tab pos="195580" algn="l"/>
              </a:tabLst>
            </a:pPr>
            <a:r>
              <a:rPr sz="1800" dirty="0">
                <a:latin typeface="Times New Roman"/>
                <a:cs typeface="Times New Roman"/>
              </a:rPr>
              <a:t>It</a:t>
            </a:r>
            <a:r>
              <a:rPr sz="1800" spc="-5" dirty="0">
                <a:latin typeface="Times New Roman"/>
                <a:cs typeface="Times New Roman"/>
              </a:rPr>
              <a:t> passes </a:t>
            </a:r>
            <a:r>
              <a:rPr sz="1900" b="1" i="1" u="heavy" spc="-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in</a:t>
            </a:r>
            <a:r>
              <a:rPr sz="1900" b="1" i="1" u="heavy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i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front</a:t>
            </a:r>
            <a:r>
              <a:rPr sz="1900" b="1" i="1" u="heavy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i="1" u="heavy" spc="-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of</a:t>
            </a:r>
            <a:r>
              <a:rPr sz="1900" b="1" i="1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i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</a:t>
            </a:r>
            <a:r>
              <a:rPr sz="1900" b="1" i="1" u="heavy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i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medial</a:t>
            </a:r>
            <a:endParaRPr sz="1900">
              <a:latin typeface="Times New Roman"/>
              <a:cs typeface="Times New Roman"/>
            </a:endParaRPr>
          </a:p>
          <a:p>
            <a:pPr marL="12700" marR="5080">
              <a:lnSpc>
                <a:spcPts val="2160"/>
              </a:lnSpc>
              <a:spcBef>
                <a:spcPts val="65"/>
              </a:spcBef>
            </a:pPr>
            <a:r>
              <a:rPr sz="1800" dirty="0">
                <a:latin typeface="Times New Roman"/>
                <a:cs typeface="Times New Roman"/>
              </a:rPr>
              <a:t>malleolus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along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medial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border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 the foot, where it terminates in the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region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900" b="1" i="1" u="heavy" spc="-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of</a:t>
            </a:r>
            <a:r>
              <a:rPr sz="1900" b="1" i="1" u="heavy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i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</a:t>
            </a:r>
            <a:r>
              <a:rPr sz="1900" b="1" i="1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i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ball</a:t>
            </a:r>
            <a:r>
              <a:rPr sz="1900" b="1" i="1" u="heavy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i="1" u="heavy" spc="-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of</a:t>
            </a:r>
            <a:r>
              <a:rPr sz="1900" b="1" i="1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i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</a:t>
            </a:r>
            <a:r>
              <a:rPr sz="1900" b="1" i="1" u="heavy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i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big</a:t>
            </a:r>
            <a:r>
              <a:rPr sz="1900" b="1" i="1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i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toe</a:t>
            </a:r>
            <a:endParaRPr sz="19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942588" y="1597152"/>
            <a:ext cx="2196465" cy="3706495"/>
            <a:chOff x="3942588" y="1597152"/>
            <a:chExt cx="2196465" cy="370649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56304" y="2811729"/>
              <a:ext cx="1967483" cy="42067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999738" y="2839338"/>
              <a:ext cx="1716405" cy="234950"/>
            </a:xfrm>
            <a:custGeom>
              <a:avLst/>
              <a:gdLst/>
              <a:ahLst/>
              <a:cxnLst/>
              <a:rect l="l" t="t" r="r" b="b"/>
              <a:pathLst>
                <a:path w="1716404" h="234950">
                  <a:moveTo>
                    <a:pt x="1606593" y="171809"/>
                  </a:moveTo>
                  <a:lnTo>
                    <a:pt x="1550797" y="198374"/>
                  </a:lnTo>
                  <a:lnTo>
                    <a:pt x="1544744" y="202949"/>
                  </a:lnTo>
                  <a:lnTo>
                    <a:pt x="1541049" y="209264"/>
                  </a:lnTo>
                  <a:lnTo>
                    <a:pt x="1539974" y="216483"/>
                  </a:lnTo>
                  <a:lnTo>
                    <a:pt x="1541779" y="223774"/>
                  </a:lnTo>
                  <a:lnTo>
                    <a:pt x="1546338" y="229844"/>
                  </a:lnTo>
                  <a:lnTo>
                    <a:pt x="1552622" y="233568"/>
                  </a:lnTo>
                  <a:lnTo>
                    <a:pt x="1559835" y="234650"/>
                  </a:lnTo>
                  <a:lnTo>
                    <a:pt x="1567179" y="232790"/>
                  </a:lnTo>
                  <a:lnTo>
                    <a:pt x="1682839" y="177673"/>
                  </a:lnTo>
                  <a:lnTo>
                    <a:pt x="1676908" y="177673"/>
                  </a:lnTo>
                  <a:lnTo>
                    <a:pt x="1606593" y="171809"/>
                  </a:lnTo>
                  <a:close/>
                </a:path>
                <a:path w="1716404" h="234950">
                  <a:moveTo>
                    <a:pt x="1640804" y="155522"/>
                  </a:moveTo>
                  <a:lnTo>
                    <a:pt x="1606593" y="171809"/>
                  </a:lnTo>
                  <a:lnTo>
                    <a:pt x="1676908" y="177673"/>
                  </a:lnTo>
                  <a:lnTo>
                    <a:pt x="1677194" y="174244"/>
                  </a:lnTo>
                  <a:lnTo>
                    <a:pt x="1667510" y="174244"/>
                  </a:lnTo>
                  <a:lnTo>
                    <a:pt x="1640804" y="155522"/>
                  </a:lnTo>
                  <a:close/>
                </a:path>
                <a:path w="1716404" h="234950">
                  <a:moveTo>
                    <a:pt x="1566799" y="63944"/>
                  </a:moveTo>
                  <a:lnTo>
                    <a:pt x="1559984" y="66540"/>
                  </a:lnTo>
                  <a:lnTo>
                    <a:pt x="1554479" y="71755"/>
                  </a:lnTo>
                  <a:lnTo>
                    <a:pt x="1551428" y="78706"/>
                  </a:lnTo>
                  <a:lnTo>
                    <a:pt x="1551304" y="86026"/>
                  </a:lnTo>
                  <a:lnTo>
                    <a:pt x="1553944" y="92846"/>
                  </a:lnTo>
                  <a:lnTo>
                    <a:pt x="1559178" y="98298"/>
                  </a:lnTo>
                  <a:lnTo>
                    <a:pt x="1609895" y="133853"/>
                  </a:lnTo>
                  <a:lnTo>
                    <a:pt x="1680083" y="139700"/>
                  </a:lnTo>
                  <a:lnTo>
                    <a:pt x="1676908" y="177673"/>
                  </a:lnTo>
                  <a:lnTo>
                    <a:pt x="1682839" y="177673"/>
                  </a:lnTo>
                  <a:lnTo>
                    <a:pt x="1716151" y="161798"/>
                  </a:lnTo>
                  <a:lnTo>
                    <a:pt x="1581023" y="67183"/>
                  </a:lnTo>
                  <a:lnTo>
                    <a:pt x="1574089" y="64111"/>
                  </a:lnTo>
                  <a:lnTo>
                    <a:pt x="1566799" y="63944"/>
                  </a:lnTo>
                  <a:close/>
                </a:path>
                <a:path w="1716404" h="234950">
                  <a:moveTo>
                    <a:pt x="1670303" y="141477"/>
                  </a:moveTo>
                  <a:lnTo>
                    <a:pt x="1640804" y="155522"/>
                  </a:lnTo>
                  <a:lnTo>
                    <a:pt x="1667510" y="174244"/>
                  </a:lnTo>
                  <a:lnTo>
                    <a:pt x="1670303" y="141477"/>
                  </a:lnTo>
                  <a:close/>
                </a:path>
                <a:path w="1716404" h="234950">
                  <a:moveTo>
                    <a:pt x="1679934" y="141477"/>
                  </a:moveTo>
                  <a:lnTo>
                    <a:pt x="1670303" y="141477"/>
                  </a:lnTo>
                  <a:lnTo>
                    <a:pt x="1667510" y="174244"/>
                  </a:lnTo>
                  <a:lnTo>
                    <a:pt x="1677194" y="174244"/>
                  </a:lnTo>
                  <a:lnTo>
                    <a:pt x="1679934" y="141477"/>
                  </a:lnTo>
                  <a:close/>
                </a:path>
                <a:path w="1716404" h="234950">
                  <a:moveTo>
                    <a:pt x="3048" y="0"/>
                  </a:moveTo>
                  <a:lnTo>
                    <a:pt x="0" y="37846"/>
                  </a:lnTo>
                  <a:lnTo>
                    <a:pt x="1606593" y="171809"/>
                  </a:lnTo>
                  <a:lnTo>
                    <a:pt x="1640804" y="155522"/>
                  </a:lnTo>
                  <a:lnTo>
                    <a:pt x="1609895" y="133853"/>
                  </a:lnTo>
                  <a:lnTo>
                    <a:pt x="3048" y="0"/>
                  </a:lnTo>
                  <a:close/>
                </a:path>
                <a:path w="1716404" h="234950">
                  <a:moveTo>
                    <a:pt x="1609895" y="133853"/>
                  </a:moveTo>
                  <a:lnTo>
                    <a:pt x="1640804" y="155522"/>
                  </a:lnTo>
                  <a:lnTo>
                    <a:pt x="1670303" y="141477"/>
                  </a:lnTo>
                  <a:lnTo>
                    <a:pt x="1679934" y="141477"/>
                  </a:lnTo>
                  <a:lnTo>
                    <a:pt x="1680083" y="139700"/>
                  </a:lnTo>
                  <a:lnTo>
                    <a:pt x="1609895" y="13385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45636" y="2825496"/>
              <a:ext cx="1691639" cy="169163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987800" y="2844800"/>
              <a:ext cx="1442720" cy="1442720"/>
            </a:xfrm>
            <a:custGeom>
              <a:avLst/>
              <a:gdLst/>
              <a:ahLst/>
              <a:cxnLst/>
              <a:rect l="l" t="t" r="r" b="b"/>
              <a:pathLst>
                <a:path w="1442720" h="1442720">
                  <a:moveTo>
                    <a:pt x="1284862" y="1363041"/>
                  </a:moveTo>
                  <a:lnTo>
                    <a:pt x="1277937" y="1365456"/>
                  </a:lnTo>
                  <a:lnTo>
                    <a:pt x="1272440" y="1370276"/>
                  </a:lnTo>
                  <a:lnTo>
                    <a:pt x="1269111" y="1377061"/>
                  </a:lnTo>
                  <a:lnTo>
                    <a:pt x="1268680" y="1384603"/>
                  </a:lnTo>
                  <a:lnTo>
                    <a:pt x="1271095" y="1391491"/>
                  </a:lnTo>
                  <a:lnTo>
                    <a:pt x="1275915" y="1396974"/>
                  </a:lnTo>
                  <a:lnTo>
                    <a:pt x="1282700" y="1400302"/>
                  </a:lnTo>
                  <a:lnTo>
                    <a:pt x="1442339" y="1442339"/>
                  </a:lnTo>
                  <a:lnTo>
                    <a:pt x="1438827" y="1429004"/>
                  </a:lnTo>
                  <a:lnTo>
                    <a:pt x="1402079" y="1429004"/>
                  </a:lnTo>
                  <a:lnTo>
                    <a:pt x="1352286" y="1379210"/>
                  </a:lnTo>
                  <a:lnTo>
                    <a:pt x="1292478" y="1363472"/>
                  </a:lnTo>
                  <a:lnTo>
                    <a:pt x="1284862" y="1363041"/>
                  </a:lnTo>
                  <a:close/>
                </a:path>
                <a:path w="1442720" h="1442720">
                  <a:moveTo>
                    <a:pt x="1352286" y="1379210"/>
                  </a:moveTo>
                  <a:lnTo>
                    <a:pt x="1402079" y="1429004"/>
                  </a:lnTo>
                  <a:lnTo>
                    <a:pt x="1410715" y="1420368"/>
                  </a:lnTo>
                  <a:lnTo>
                    <a:pt x="1397127" y="1420368"/>
                  </a:lnTo>
                  <a:lnTo>
                    <a:pt x="1388826" y="1388826"/>
                  </a:lnTo>
                  <a:lnTo>
                    <a:pt x="1352286" y="1379210"/>
                  </a:lnTo>
                  <a:close/>
                </a:path>
                <a:path w="1442720" h="1442720">
                  <a:moveTo>
                    <a:pt x="1384603" y="1268680"/>
                  </a:moveTo>
                  <a:lnTo>
                    <a:pt x="1377061" y="1269111"/>
                  </a:lnTo>
                  <a:lnTo>
                    <a:pt x="1370276" y="1272440"/>
                  </a:lnTo>
                  <a:lnTo>
                    <a:pt x="1365456" y="1277937"/>
                  </a:lnTo>
                  <a:lnTo>
                    <a:pt x="1363041" y="1284862"/>
                  </a:lnTo>
                  <a:lnTo>
                    <a:pt x="1363472" y="1292479"/>
                  </a:lnTo>
                  <a:lnTo>
                    <a:pt x="1379210" y="1352286"/>
                  </a:lnTo>
                  <a:lnTo>
                    <a:pt x="1429003" y="1402080"/>
                  </a:lnTo>
                  <a:lnTo>
                    <a:pt x="1402079" y="1429004"/>
                  </a:lnTo>
                  <a:lnTo>
                    <a:pt x="1438827" y="1429004"/>
                  </a:lnTo>
                  <a:lnTo>
                    <a:pt x="1400302" y="1282700"/>
                  </a:lnTo>
                  <a:lnTo>
                    <a:pt x="1396974" y="1275915"/>
                  </a:lnTo>
                  <a:lnTo>
                    <a:pt x="1391491" y="1271095"/>
                  </a:lnTo>
                  <a:lnTo>
                    <a:pt x="1384603" y="1268680"/>
                  </a:lnTo>
                  <a:close/>
                </a:path>
                <a:path w="1442720" h="1442720">
                  <a:moveTo>
                    <a:pt x="1388826" y="1388826"/>
                  </a:moveTo>
                  <a:lnTo>
                    <a:pt x="1397127" y="1420368"/>
                  </a:lnTo>
                  <a:lnTo>
                    <a:pt x="1420367" y="1397127"/>
                  </a:lnTo>
                  <a:lnTo>
                    <a:pt x="1388826" y="1388826"/>
                  </a:lnTo>
                  <a:close/>
                </a:path>
                <a:path w="1442720" h="1442720">
                  <a:moveTo>
                    <a:pt x="1379210" y="1352286"/>
                  </a:moveTo>
                  <a:lnTo>
                    <a:pt x="1388826" y="1388826"/>
                  </a:lnTo>
                  <a:lnTo>
                    <a:pt x="1420367" y="1397127"/>
                  </a:lnTo>
                  <a:lnTo>
                    <a:pt x="1397127" y="1420368"/>
                  </a:lnTo>
                  <a:lnTo>
                    <a:pt x="1410715" y="1420368"/>
                  </a:lnTo>
                  <a:lnTo>
                    <a:pt x="1429003" y="1402080"/>
                  </a:lnTo>
                  <a:lnTo>
                    <a:pt x="1379210" y="1352286"/>
                  </a:lnTo>
                  <a:close/>
                </a:path>
                <a:path w="1442720" h="1442720">
                  <a:moveTo>
                    <a:pt x="26924" y="0"/>
                  </a:moveTo>
                  <a:lnTo>
                    <a:pt x="0" y="26924"/>
                  </a:lnTo>
                  <a:lnTo>
                    <a:pt x="1352286" y="1379210"/>
                  </a:lnTo>
                  <a:lnTo>
                    <a:pt x="1388826" y="1388826"/>
                  </a:lnTo>
                  <a:lnTo>
                    <a:pt x="1379210" y="1352286"/>
                  </a:lnTo>
                  <a:lnTo>
                    <a:pt x="269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42588" y="2900172"/>
              <a:ext cx="1624584" cy="2403347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985133" y="2919730"/>
              <a:ext cx="1373505" cy="2153920"/>
            </a:xfrm>
            <a:custGeom>
              <a:avLst/>
              <a:gdLst/>
              <a:ahLst/>
              <a:cxnLst/>
              <a:rect l="l" t="t" r="r" b="b"/>
              <a:pathLst>
                <a:path w="1373504" h="2153920">
                  <a:moveTo>
                    <a:pt x="1237303" y="2041542"/>
                  </a:moveTo>
                  <a:lnTo>
                    <a:pt x="1230042" y="2042366"/>
                  </a:lnTo>
                  <a:lnTo>
                    <a:pt x="1223615" y="2045880"/>
                  </a:lnTo>
                  <a:lnTo>
                    <a:pt x="1218818" y="2051812"/>
                  </a:lnTo>
                  <a:lnTo>
                    <a:pt x="1216751" y="2059052"/>
                  </a:lnTo>
                  <a:lnTo>
                    <a:pt x="1217612" y="2066305"/>
                  </a:lnTo>
                  <a:lnTo>
                    <a:pt x="1221140" y="2072725"/>
                  </a:lnTo>
                  <a:lnTo>
                    <a:pt x="1227074" y="2077466"/>
                  </a:lnTo>
                  <a:lnTo>
                    <a:pt x="1373504" y="2153412"/>
                  </a:lnTo>
                  <a:lnTo>
                    <a:pt x="1372719" y="2131695"/>
                  </a:lnTo>
                  <a:lnTo>
                    <a:pt x="1337182" y="2131695"/>
                  </a:lnTo>
                  <a:lnTo>
                    <a:pt x="1299423" y="2072073"/>
                  </a:lnTo>
                  <a:lnTo>
                    <a:pt x="1244600" y="2043684"/>
                  </a:lnTo>
                  <a:lnTo>
                    <a:pt x="1237303" y="2041542"/>
                  </a:lnTo>
                  <a:close/>
                </a:path>
                <a:path w="1373504" h="2153920">
                  <a:moveTo>
                    <a:pt x="1299423" y="2072073"/>
                  </a:moveTo>
                  <a:lnTo>
                    <a:pt x="1337182" y="2131695"/>
                  </a:lnTo>
                  <a:lnTo>
                    <a:pt x="1352150" y="2122170"/>
                  </a:lnTo>
                  <a:lnTo>
                    <a:pt x="1334262" y="2122170"/>
                  </a:lnTo>
                  <a:lnTo>
                    <a:pt x="1333070" y="2089497"/>
                  </a:lnTo>
                  <a:lnTo>
                    <a:pt x="1299423" y="2072073"/>
                  </a:lnTo>
                  <a:close/>
                </a:path>
                <a:path w="1373504" h="2153920">
                  <a:moveTo>
                    <a:pt x="1347724" y="1970151"/>
                  </a:moveTo>
                  <a:lnTo>
                    <a:pt x="1340365" y="1971923"/>
                  </a:lnTo>
                  <a:lnTo>
                    <a:pt x="1334484" y="1976231"/>
                  </a:lnTo>
                  <a:lnTo>
                    <a:pt x="1330650" y="1982420"/>
                  </a:lnTo>
                  <a:lnTo>
                    <a:pt x="1329436" y="1989836"/>
                  </a:lnTo>
                  <a:lnTo>
                    <a:pt x="1331697" y="2051850"/>
                  </a:lnTo>
                  <a:lnTo>
                    <a:pt x="1369314" y="2111248"/>
                  </a:lnTo>
                  <a:lnTo>
                    <a:pt x="1337182" y="2131695"/>
                  </a:lnTo>
                  <a:lnTo>
                    <a:pt x="1372719" y="2131695"/>
                  </a:lnTo>
                  <a:lnTo>
                    <a:pt x="1367536" y="1988439"/>
                  </a:lnTo>
                  <a:lnTo>
                    <a:pt x="1365761" y="1981134"/>
                  </a:lnTo>
                  <a:lnTo>
                    <a:pt x="1361439" y="1975246"/>
                  </a:lnTo>
                  <a:lnTo>
                    <a:pt x="1355213" y="1971383"/>
                  </a:lnTo>
                  <a:lnTo>
                    <a:pt x="1347724" y="1970151"/>
                  </a:lnTo>
                  <a:close/>
                </a:path>
                <a:path w="1373504" h="2153920">
                  <a:moveTo>
                    <a:pt x="1333070" y="2089497"/>
                  </a:moveTo>
                  <a:lnTo>
                    <a:pt x="1334262" y="2122170"/>
                  </a:lnTo>
                  <a:lnTo>
                    <a:pt x="1362075" y="2104517"/>
                  </a:lnTo>
                  <a:lnTo>
                    <a:pt x="1333070" y="2089497"/>
                  </a:lnTo>
                  <a:close/>
                </a:path>
                <a:path w="1373504" h="2153920">
                  <a:moveTo>
                    <a:pt x="1331697" y="2051850"/>
                  </a:moveTo>
                  <a:lnTo>
                    <a:pt x="1333070" y="2089497"/>
                  </a:lnTo>
                  <a:lnTo>
                    <a:pt x="1362075" y="2104517"/>
                  </a:lnTo>
                  <a:lnTo>
                    <a:pt x="1334262" y="2122170"/>
                  </a:lnTo>
                  <a:lnTo>
                    <a:pt x="1352150" y="2122170"/>
                  </a:lnTo>
                  <a:lnTo>
                    <a:pt x="1369314" y="2111248"/>
                  </a:lnTo>
                  <a:lnTo>
                    <a:pt x="1331697" y="2051850"/>
                  </a:lnTo>
                  <a:close/>
                </a:path>
                <a:path w="1373504" h="2153920">
                  <a:moveTo>
                    <a:pt x="32257" y="0"/>
                  </a:moveTo>
                  <a:lnTo>
                    <a:pt x="0" y="20320"/>
                  </a:lnTo>
                  <a:lnTo>
                    <a:pt x="1299423" y="2072073"/>
                  </a:lnTo>
                  <a:lnTo>
                    <a:pt x="1333070" y="2089497"/>
                  </a:lnTo>
                  <a:lnTo>
                    <a:pt x="1331697" y="2051850"/>
                  </a:lnTo>
                  <a:lnTo>
                    <a:pt x="3225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48684" y="1597152"/>
              <a:ext cx="2189988" cy="133959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991991" y="1783334"/>
              <a:ext cx="1938655" cy="1092200"/>
            </a:xfrm>
            <a:custGeom>
              <a:avLst/>
              <a:gdLst/>
              <a:ahLst/>
              <a:cxnLst/>
              <a:rect l="l" t="t" r="r" b="b"/>
              <a:pathLst>
                <a:path w="1938654" h="1092200">
                  <a:moveTo>
                    <a:pt x="1834294" y="39406"/>
                  </a:moveTo>
                  <a:lnTo>
                    <a:pt x="0" y="1058417"/>
                  </a:lnTo>
                  <a:lnTo>
                    <a:pt x="18542" y="1091818"/>
                  </a:lnTo>
                  <a:lnTo>
                    <a:pt x="1852821" y="72692"/>
                  </a:lnTo>
                  <a:lnTo>
                    <a:pt x="1872111" y="40204"/>
                  </a:lnTo>
                  <a:lnTo>
                    <a:pt x="1834294" y="39406"/>
                  </a:lnTo>
                  <a:close/>
                </a:path>
                <a:path w="1938654" h="1092200">
                  <a:moveTo>
                    <a:pt x="1937167" y="5206"/>
                  </a:moveTo>
                  <a:lnTo>
                    <a:pt x="1895856" y="5206"/>
                  </a:lnTo>
                  <a:lnTo>
                    <a:pt x="1914398" y="38480"/>
                  </a:lnTo>
                  <a:lnTo>
                    <a:pt x="1852821" y="72692"/>
                  </a:lnTo>
                  <a:lnTo>
                    <a:pt x="1821180" y="125983"/>
                  </a:lnTo>
                  <a:lnTo>
                    <a:pt x="1818695" y="133105"/>
                  </a:lnTo>
                  <a:lnTo>
                    <a:pt x="1819116" y="140382"/>
                  </a:lnTo>
                  <a:lnTo>
                    <a:pt x="1822251" y="146968"/>
                  </a:lnTo>
                  <a:lnTo>
                    <a:pt x="1827911" y="152018"/>
                  </a:lnTo>
                  <a:lnTo>
                    <a:pt x="1835032" y="154558"/>
                  </a:lnTo>
                  <a:lnTo>
                    <a:pt x="1842309" y="154146"/>
                  </a:lnTo>
                  <a:lnTo>
                    <a:pt x="1848895" y="151018"/>
                  </a:lnTo>
                  <a:lnTo>
                    <a:pt x="1853946" y="145414"/>
                  </a:lnTo>
                  <a:lnTo>
                    <a:pt x="1937167" y="5206"/>
                  </a:lnTo>
                  <a:close/>
                </a:path>
                <a:path w="1938654" h="1092200">
                  <a:moveTo>
                    <a:pt x="1872111" y="40204"/>
                  </a:moveTo>
                  <a:lnTo>
                    <a:pt x="1852821" y="72692"/>
                  </a:lnTo>
                  <a:lnTo>
                    <a:pt x="1910054" y="40893"/>
                  </a:lnTo>
                  <a:lnTo>
                    <a:pt x="1904746" y="40893"/>
                  </a:lnTo>
                  <a:lnTo>
                    <a:pt x="1872111" y="40204"/>
                  </a:lnTo>
                  <a:close/>
                </a:path>
                <a:path w="1938654" h="1092200">
                  <a:moveTo>
                    <a:pt x="1888744" y="12191"/>
                  </a:moveTo>
                  <a:lnTo>
                    <a:pt x="1872111" y="40204"/>
                  </a:lnTo>
                  <a:lnTo>
                    <a:pt x="1904746" y="40893"/>
                  </a:lnTo>
                  <a:lnTo>
                    <a:pt x="1888744" y="12191"/>
                  </a:lnTo>
                  <a:close/>
                </a:path>
                <a:path w="1938654" h="1092200">
                  <a:moveTo>
                    <a:pt x="1899748" y="12191"/>
                  </a:moveTo>
                  <a:lnTo>
                    <a:pt x="1888744" y="12191"/>
                  </a:lnTo>
                  <a:lnTo>
                    <a:pt x="1904746" y="40893"/>
                  </a:lnTo>
                  <a:lnTo>
                    <a:pt x="1910054" y="40893"/>
                  </a:lnTo>
                  <a:lnTo>
                    <a:pt x="1914398" y="38480"/>
                  </a:lnTo>
                  <a:lnTo>
                    <a:pt x="1899748" y="12191"/>
                  </a:lnTo>
                  <a:close/>
                </a:path>
                <a:path w="1938654" h="1092200">
                  <a:moveTo>
                    <a:pt x="1895856" y="5206"/>
                  </a:moveTo>
                  <a:lnTo>
                    <a:pt x="1834294" y="39406"/>
                  </a:lnTo>
                  <a:lnTo>
                    <a:pt x="1872111" y="40204"/>
                  </a:lnTo>
                  <a:lnTo>
                    <a:pt x="1888744" y="12191"/>
                  </a:lnTo>
                  <a:lnTo>
                    <a:pt x="1899748" y="12191"/>
                  </a:lnTo>
                  <a:lnTo>
                    <a:pt x="1895856" y="5206"/>
                  </a:lnTo>
                  <a:close/>
                </a:path>
                <a:path w="1938654" h="1092200">
                  <a:moveTo>
                    <a:pt x="1773174" y="0"/>
                  </a:moveTo>
                  <a:lnTo>
                    <a:pt x="1765780" y="1381"/>
                  </a:lnTo>
                  <a:lnTo>
                    <a:pt x="1759648" y="5333"/>
                  </a:lnTo>
                  <a:lnTo>
                    <a:pt x="1755421" y="11287"/>
                  </a:lnTo>
                  <a:lnTo>
                    <a:pt x="1753743" y="18668"/>
                  </a:lnTo>
                  <a:lnTo>
                    <a:pt x="1755124" y="26134"/>
                  </a:lnTo>
                  <a:lnTo>
                    <a:pt x="1759077" y="32289"/>
                  </a:lnTo>
                  <a:lnTo>
                    <a:pt x="1765030" y="36492"/>
                  </a:lnTo>
                  <a:lnTo>
                    <a:pt x="1772412" y="38100"/>
                  </a:lnTo>
                  <a:lnTo>
                    <a:pt x="1834294" y="39406"/>
                  </a:lnTo>
                  <a:lnTo>
                    <a:pt x="1895856" y="5206"/>
                  </a:lnTo>
                  <a:lnTo>
                    <a:pt x="1937167" y="5206"/>
                  </a:lnTo>
                  <a:lnTo>
                    <a:pt x="1938147" y="3555"/>
                  </a:lnTo>
                  <a:lnTo>
                    <a:pt x="177317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53665" y="214884"/>
            <a:ext cx="5229940" cy="624808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34873" y="5036058"/>
            <a:ext cx="2880360" cy="923925"/>
          </a:xfrm>
          <a:custGeom>
            <a:avLst/>
            <a:gdLst/>
            <a:ahLst/>
            <a:cxnLst/>
            <a:rect l="l" t="t" r="r" b="b"/>
            <a:pathLst>
              <a:path w="2880360" h="923925">
                <a:moveTo>
                  <a:pt x="0" y="923543"/>
                </a:moveTo>
                <a:lnTo>
                  <a:pt x="2880360" y="923543"/>
                </a:lnTo>
                <a:lnTo>
                  <a:pt x="2880360" y="0"/>
                </a:lnTo>
                <a:lnTo>
                  <a:pt x="0" y="0"/>
                </a:lnTo>
                <a:lnTo>
                  <a:pt x="0" y="923543"/>
                </a:lnTo>
                <a:close/>
              </a:path>
            </a:pathLst>
          </a:custGeom>
          <a:ln w="25908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47294" y="5062220"/>
            <a:ext cx="265493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Times New Roman"/>
                <a:cs typeface="Times New Roman"/>
              </a:rPr>
              <a:t>supplies skin on the </a:t>
            </a:r>
            <a:r>
              <a:rPr sz="1800" b="1" dirty="0">
                <a:latin typeface="Times New Roman"/>
                <a:cs typeface="Times New Roman"/>
              </a:rPr>
              <a:t>medial </a:t>
            </a:r>
            <a:r>
              <a:rPr sz="1800" b="1" spc="-44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side </a:t>
            </a:r>
            <a:r>
              <a:rPr sz="1800" b="1" dirty="0">
                <a:latin typeface="Times New Roman"/>
                <a:cs typeface="Times New Roman"/>
              </a:rPr>
              <a:t>of </a:t>
            </a:r>
            <a:r>
              <a:rPr sz="1800" b="1" spc="-5" dirty="0">
                <a:latin typeface="Times New Roman"/>
                <a:cs typeface="Times New Roman"/>
              </a:rPr>
              <a:t>the knee, </a:t>
            </a:r>
            <a:r>
              <a:rPr sz="1800" b="1" dirty="0">
                <a:latin typeface="Times New Roman"/>
                <a:cs typeface="Times New Roman"/>
              </a:rPr>
              <a:t>leg, </a:t>
            </a:r>
            <a:r>
              <a:rPr sz="1800" b="1" spc="-5" dirty="0">
                <a:latin typeface="Times New Roman"/>
                <a:cs typeface="Times New Roman"/>
              </a:rPr>
              <a:t>and </a:t>
            </a:r>
            <a:r>
              <a:rPr sz="1800" b="1" dirty="0">
                <a:latin typeface="Times New Roman"/>
                <a:cs typeface="Times New Roman"/>
              </a:rPr>
              <a:t> foot.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951988" y="3096767"/>
            <a:ext cx="2257425" cy="2708275"/>
            <a:chOff x="2951988" y="3096767"/>
            <a:chExt cx="2257425" cy="270827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51988" y="4597907"/>
              <a:ext cx="2115312" cy="98298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994660" y="4761229"/>
              <a:ext cx="1864360" cy="758825"/>
            </a:xfrm>
            <a:custGeom>
              <a:avLst/>
              <a:gdLst/>
              <a:ahLst/>
              <a:cxnLst/>
              <a:rect l="l" t="t" r="r" b="b"/>
              <a:pathLst>
                <a:path w="1864360" h="758825">
                  <a:moveTo>
                    <a:pt x="1756445" y="47511"/>
                  </a:moveTo>
                  <a:lnTo>
                    <a:pt x="0" y="723011"/>
                  </a:lnTo>
                  <a:lnTo>
                    <a:pt x="13715" y="758571"/>
                  </a:lnTo>
                  <a:lnTo>
                    <a:pt x="1770048" y="83115"/>
                  </a:lnTo>
                  <a:lnTo>
                    <a:pt x="1793746" y="53565"/>
                  </a:lnTo>
                  <a:lnTo>
                    <a:pt x="1756445" y="47511"/>
                  </a:lnTo>
                  <a:close/>
                </a:path>
                <a:path w="1864360" h="758825">
                  <a:moveTo>
                    <a:pt x="1838508" y="22225"/>
                  </a:moveTo>
                  <a:lnTo>
                    <a:pt x="1822195" y="22225"/>
                  </a:lnTo>
                  <a:lnTo>
                    <a:pt x="1835912" y="57785"/>
                  </a:lnTo>
                  <a:lnTo>
                    <a:pt x="1770048" y="83115"/>
                  </a:lnTo>
                  <a:lnTo>
                    <a:pt x="1731390" y="131318"/>
                  </a:lnTo>
                  <a:lnTo>
                    <a:pt x="1727920" y="138058"/>
                  </a:lnTo>
                  <a:lnTo>
                    <a:pt x="1727342" y="145335"/>
                  </a:lnTo>
                  <a:lnTo>
                    <a:pt x="1729551" y="152302"/>
                  </a:lnTo>
                  <a:lnTo>
                    <a:pt x="1734439" y="158115"/>
                  </a:lnTo>
                  <a:lnTo>
                    <a:pt x="1741124" y="161587"/>
                  </a:lnTo>
                  <a:lnTo>
                    <a:pt x="1748393" y="162179"/>
                  </a:lnTo>
                  <a:lnTo>
                    <a:pt x="1755352" y="160008"/>
                  </a:lnTo>
                  <a:lnTo>
                    <a:pt x="1761109" y="155194"/>
                  </a:lnTo>
                  <a:lnTo>
                    <a:pt x="1864360" y="26416"/>
                  </a:lnTo>
                  <a:lnTo>
                    <a:pt x="1838508" y="22225"/>
                  </a:lnTo>
                  <a:close/>
                </a:path>
                <a:path w="1864360" h="758825">
                  <a:moveTo>
                    <a:pt x="1793746" y="53565"/>
                  </a:moveTo>
                  <a:lnTo>
                    <a:pt x="1770048" y="83115"/>
                  </a:lnTo>
                  <a:lnTo>
                    <a:pt x="1833270" y="58801"/>
                  </a:lnTo>
                  <a:lnTo>
                    <a:pt x="1826005" y="58801"/>
                  </a:lnTo>
                  <a:lnTo>
                    <a:pt x="1793746" y="53565"/>
                  </a:lnTo>
                  <a:close/>
                </a:path>
                <a:path w="1864360" h="758825">
                  <a:moveTo>
                    <a:pt x="1814194" y="28067"/>
                  </a:moveTo>
                  <a:lnTo>
                    <a:pt x="1793746" y="53565"/>
                  </a:lnTo>
                  <a:lnTo>
                    <a:pt x="1826005" y="58801"/>
                  </a:lnTo>
                  <a:lnTo>
                    <a:pt x="1814194" y="28067"/>
                  </a:lnTo>
                  <a:close/>
                </a:path>
                <a:path w="1864360" h="758825">
                  <a:moveTo>
                    <a:pt x="1824449" y="28067"/>
                  </a:moveTo>
                  <a:lnTo>
                    <a:pt x="1814194" y="28067"/>
                  </a:lnTo>
                  <a:lnTo>
                    <a:pt x="1826005" y="58801"/>
                  </a:lnTo>
                  <a:lnTo>
                    <a:pt x="1833270" y="58801"/>
                  </a:lnTo>
                  <a:lnTo>
                    <a:pt x="1835912" y="57785"/>
                  </a:lnTo>
                  <a:lnTo>
                    <a:pt x="1824449" y="28067"/>
                  </a:lnTo>
                  <a:close/>
                </a:path>
                <a:path w="1864360" h="758825">
                  <a:moveTo>
                    <a:pt x="1822195" y="22225"/>
                  </a:moveTo>
                  <a:lnTo>
                    <a:pt x="1756445" y="47511"/>
                  </a:lnTo>
                  <a:lnTo>
                    <a:pt x="1793746" y="53565"/>
                  </a:lnTo>
                  <a:lnTo>
                    <a:pt x="1814194" y="28067"/>
                  </a:lnTo>
                  <a:lnTo>
                    <a:pt x="1824449" y="28067"/>
                  </a:lnTo>
                  <a:lnTo>
                    <a:pt x="1822195" y="22225"/>
                  </a:lnTo>
                  <a:close/>
                </a:path>
                <a:path w="1864360" h="758825">
                  <a:moveTo>
                    <a:pt x="1701418" y="0"/>
                  </a:moveTo>
                  <a:lnTo>
                    <a:pt x="1693916" y="246"/>
                  </a:lnTo>
                  <a:lnTo>
                    <a:pt x="1687306" y="3302"/>
                  </a:lnTo>
                  <a:lnTo>
                    <a:pt x="1682291" y="8643"/>
                  </a:lnTo>
                  <a:lnTo>
                    <a:pt x="1679575" y="15748"/>
                  </a:lnTo>
                  <a:lnTo>
                    <a:pt x="1679892" y="23250"/>
                  </a:lnTo>
                  <a:lnTo>
                    <a:pt x="1682972" y="29860"/>
                  </a:lnTo>
                  <a:lnTo>
                    <a:pt x="1688290" y="34875"/>
                  </a:lnTo>
                  <a:lnTo>
                    <a:pt x="1695323" y="37592"/>
                  </a:lnTo>
                  <a:lnTo>
                    <a:pt x="1756445" y="47511"/>
                  </a:lnTo>
                  <a:lnTo>
                    <a:pt x="1822195" y="22225"/>
                  </a:lnTo>
                  <a:lnTo>
                    <a:pt x="1838508" y="22225"/>
                  </a:lnTo>
                  <a:lnTo>
                    <a:pt x="170141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58084" y="3096767"/>
              <a:ext cx="2250947" cy="247497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001010" y="3286378"/>
              <a:ext cx="2000250" cy="2224405"/>
            </a:xfrm>
            <a:custGeom>
              <a:avLst/>
              <a:gdLst/>
              <a:ahLst/>
              <a:cxnLst/>
              <a:rect l="l" t="t" r="r" b="b"/>
              <a:pathLst>
                <a:path w="2000250" h="2224404">
                  <a:moveTo>
                    <a:pt x="1949311" y="56364"/>
                  </a:moveTo>
                  <a:lnTo>
                    <a:pt x="1913258" y="67958"/>
                  </a:lnTo>
                  <a:lnTo>
                    <a:pt x="0" y="2198497"/>
                  </a:lnTo>
                  <a:lnTo>
                    <a:pt x="28447" y="2224024"/>
                  </a:lnTo>
                  <a:lnTo>
                    <a:pt x="1941643" y="93430"/>
                  </a:lnTo>
                  <a:lnTo>
                    <a:pt x="1949311" y="56364"/>
                  </a:lnTo>
                  <a:close/>
                </a:path>
                <a:path w="2000250" h="2224404">
                  <a:moveTo>
                    <a:pt x="1996667" y="15494"/>
                  </a:moveTo>
                  <a:lnTo>
                    <a:pt x="1960372" y="15494"/>
                  </a:lnTo>
                  <a:lnTo>
                    <a:pt x="1988819" y="40894"/>
                  </a:lnTo>
                  <a:lnTo>
                    <a:pt x="1941643" y="93430"/>
                  </a:lnTo>
                  <a:lnTo>
                    <a:pt x="1929129" y="153924"/>
                  </a:lnTo>
                  <a:lnTo>
                    <a:pt x="1929168" y="161671"/>
                  </a:lnTo>
                  <a:lnTo>
                    <a:pt x="1931892" y="168259"/>
                  </a:lnTo>
                  <a:lnTo>
                    <a:pt x="1937023" y="173480"/>
                  </a:lnTo>
                  <a:lnTo>
                    <a:pt x="1943989" y="176403"/>
                  </a:lnTo>
                  <a:lnTo>
                    <a:pt x="1951537" y="176458"/>
                  </a:lnTo>
                  <a:lnTo>
                    <a:pt x="1958276" y="173704"/>
                  </a:lnTo>
                  <a:lnTo>
                    <a:pt x="1963491" y="168616"/>
                  </a:lnTo>
                  <a:lnTo>
                    <a:pt x="1966467" y="161671"/>
                  </a:lnTo>
                  <a:lnTo>
                    <a:pt x="1996667" y="15494"/>
                  </a:lnTo>
                  <a:close/>
                </a:path>
                <a:path w="2000250" h="2224404">
                  <a:moveTo>
                    <a:pt x="1970328" y="24384"/>
                  </a:moveTo>
                  <a:lnTo>
                    <a:pt x="1955927" y="24384"/>
                  </a:lnTo>
                  <a:lnTo>
                    <a:pt x="1980438" y="46355"/>
                  </a:lnTo>
                  <a:lnTo>
                    <a:pt x="1949311" y="56364"/>
                  </a:lnTo>
                  <a:lnTo>
                    <a:pt x="1941643" y="93430"/>
                  </a:lnTo>
                  <a:lnTo>
                    <a:pt x="1988819" y="40894"/>
                  </a:lnTo>
                  <a:lnTo>
                    <a:pt x="1970328" y="24384"/>
                  </a:lnTo>
                  <a:close/>
                </a:path>
                <a:path w="2000250" h="2224404">
                  <a:moveTo>
                    <a:pt x="1999868" y="0"/>
                  </a:moveTo>
                  <a:lnTo>
                    <a:pt x="1842769" y="50546"/>
                  </a:lnTo>
                  <a:lnTo>
                    <a:pt x="1836165" y="54225"/>
                  </a:lnTo>
                  <a:lnTo>
                    <a:pt x="1831657" y="59975"/>
                  </a:lnTo>
                  <a:lnTo>
                    <a:pt x="1829625" y="67012"/>
                  </a:lnTo>
                  <a:lnTo>
                    <a:pt x="1830451" y="74549"/>
                  </a:lnTo>
                  <a:lnTo>
                    <a:pt x="1834130" y="81153"/>
                  </a:lnTo>
                  <a:lnTo>
                    <a:pt x="1839880" y="85661"/>
                  </a:lnTo>
                  <a:lnTo>
                    <a:pt x="1846917" y="87693"/>
                  </a:lnTo>
                  <a:lnTo>
                    <a:pt x="1854453" y="86868"/>
                  </a:lnTo>
                  <a:lnTo>
                    <a:pt x="1913258" y="67958"/>
                  </a:lnTo>
                  <a:lnTo>
                    <a:pt x="1960372" y="15494"/>
                  </a:lnTo>
                  <a:lnTo>
                    <a:pt x="1996667" y="15494"/>
                  </a:lnTo>
                  <a:lnTo>
                    <a:pt x="1999868" y="0"/>
                  </a:lnTo>
                  <a:close/>
                </a:path>
                <a:path w="2000250" h="2224404">
                  <a:moveTo>
                    <a:pt x="1960372" y="15494"/>
                  </a:moveTo>
                  <a:lnTo>
                    <a:pt x="1913258" y="67958"/>
                  </a:lnTo>
                  <a:lnTo>
                    <a:pt x="1949311" y="56364"/>
                  </a:lnTo>
                  <a:lnTo>
                    <a:pt x="1955927" y="24384"/>
                  </a:lnTo>
                  <a:lnTo>
                    <a:pt x="1970328" y="24384"/>
                  </a:lnTo>
                  <a:lnTo>
                    <a:pt x="1960372" y="15494"/>
                  </a:lnTo>
                  <a:close/>
                </a:path>
                <a:path w="2000250" h="2224404">
                  <a:moveTo>
                    <a:pt x="1955927" y="24384"/>
                  </a:moveTo>
                  <a:lnTo>
                    <a:pt x="1949311" y="56364"/>
                  </a:lnTo>
                  <a:lnTo>
                    <a:pt x="1980438" y="46355"/>
                  </a:lnTo>
                  <a:lnTo>
                    <a:pt x="1955927" y="2438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71800" y="5384291"/>
              <a:ext cx="2165604" cy="42067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014472" y="5478779"/>
              <a:ext cx="1915160" cy="175260"/>
            </a:xfrm>
            <a:custGeom>
              <a:avLst/>
              <a:gdLst/>
              <a:ahLst/>
              <a:cxnLst/>
              <a:rect l="l" t="t" r="r" b="b"/>
              <a:pathLst>
                <a:path w="1915160" h="175260">
                  <a:moveTo>
                    <a:pt x="1806047" y="110219"/>
                  </a:moveTo>
                  <a:lnTo>
                    <a:pt x="1751329" y="139230"/>
                  </a:lnTo>
                  <a:lnTo>
                    <a:pt x="1745491" y="144033"/>
                  </a:lnTo>
                  <a:lnTo>
                    <a:pt x="1742058" y="150480"/>
                  </a:lnTo>
                  <a:lnTo>
                    <a:pt x="1741293" y="157744"/>
                  </a:lnTo>
                  <a:lnTo>
                    <a:pt x="1743455" y="164998"/>
                  </a:lnTo>
                  <a:lnTo>
                    <a:pt x="1748270" y="170840"/>
                  </a:lnTo>
                  <a:lnTo>
                    <a:pt x="1754727" y="174270"/>
                  </a:lnTo>
                  <a:lnTo>
                    <a:pt x="1761994" y="175037"/>
                  </a:lnTo>
                  <a:lnTo>
                    <a:pt x="1769237" y="172885"/>
                  </a:lnTo>
                  <a:lnTo>
                    <a:pt x="1881913" y="113030"/>
                  </a:lnTo>
                  <a:lnTo>
                    <a:pt x="1876425" y="113030"/>
                  </a:lnTo>
                  <a:lnTo>
                    <a:pt x="1806047" y="110219"/>
                  </a:lnTo>
                  <a:close/>
                </a:path>
                <a:path w="1915160" h="175260">
                  <a:moveTo>
                    <a:pt x="1839431" y="92519"/>
                  </a:moveTo>
                  <a:lnTo>
                    <a:pt x="1806047" y="110219"/>
                  </a:lnTo>
                  <a:lnTo>
                    <a:pt x="1876425" y="113030"/>
                  </a:lnTo>
                  <a:lnTo>
                    <a:pt x="1876543" y="110058"/>
                  </a:lnTo>
                  <a:lnTo>
                    <a:pt x="1866900" y="110058"/>
                  </a:lnTo>
                  <a:lnTo>
                    <a:pt x="1839431" y="92519"/>
                  </a:lnTo>
                  <a:close/>
                </a:path>
                <a:path w="1915160" h="175260">
                  <a:moveTo>
                    <a:pt x="1768786" y="4036"/>
                  </a:moveTo>
                  <a:lnTo>
                    <a:pt x="1761505" y="4222"/>
                  </a:lnTo>
                  <a:lnTo>
                    <a:pt x="1754820" y="7123"/>
                  </a:lnTo>
                  <a:lnTo>
                    <a:pt x="1749552" y="12573"/>
                  </a:lnTo>
                  <a:lnTo>
                    <a:pt x="1746857" y="19645"/>
                  </a:lnTo>
                  <a:lnTo>
                    <a:pt x="1747043" y="26955"/>
                  </a:lnTo>
                  <a:lnTo>
                    <a:pt x="1749944" y="33647"/>
                  </a:lnTo>
                  <a:lnTo>
                    <a:pt x="1755393" y="38862"/>
                  </a:lnTo>
                  <a:lnTo>
                    <a:pt x="1807475" y="72115"/>
                  </a:lnTo>
                  <a:lnTo>
                    <a:pt x="1877949" y="74930"/>
                  </a:lnTo>
                  <a:lnTo>
                    <a:pt x="1876425" y="113030"/>
                  </a:lnTo>
                  <a:lnTo>
                    <a:pt x="1881913" y="113030"/>
                  </a:lnTo>
                  <a:lnTo>
                    <a:pt x="1914905" y="95504"/>
                  </a:lnTo>
                  <a:lnTo>
                    <a:pt x="1775840" y="6731"/>
                  </a:lnTo>
                  <a:lnTo>
                    <a:pt x="1768786" y="4036"/>
                  </a:lnTo>
                  <a:close/>
                </a:path>
                <a:path w="1915160" h="175260">
                  <a:moveTo>
                    <a:pt x="1523" y="0"/>
                  </a:moveTo>
                  <a:lnTo>
                    <a:pt x="0" y="38100"/>
                  </a:lnTo>
                  <a:lnTo>
                    <a:pt x="1806047" y="110219"/>
                  </a:lnTo>
                  <a:lnTo>
                    <a:pt x="1839431" y="92519"/>
                  </a:lnTo>
                  <a:lnTo>
                    <a:pt x="1807475" y="72115"/>
                  </a:lnTo>
                  <a:lnTo>
                    <a:pt x="1523" y="0"/>
                  </a:lnTo>
                  <a:close/>
                </a:path>
                <a:path w="1915160" h="175260">
                  <a:moveTo>
                    <a:pt x="1868297" y="77216"/>
                  </a:moveTo>
                  <a:lnTo>
                    <a:pt x="1839431" y="92519"/>
                  </a:lnTo>
                  <a:lnTo>
                    <a:pt x="1866900" y="110058"/>
                  </a:lnTo>
                  <a:lnTo>
                    <a:pt x="1868297" y="77216"/>
                  </a:lnTo>
                  <a:close/>
                </a:path>
                <a:path w="1915160" h="175260">
                  <a:moveTo>
                    <a:pt x="1877857" y="77216"/>
                  </a:moveTo>
                  <a:lnTo>
                    <a:pt x="1868297" y="77216"/>
                  </a:lnTo>
                  <a:lnTo>
                    <a:pt x="1866900" y="110058"/>
                  </a:lnTo>
                  <a:lnTo>
                    <a:pt x="1876543" y="110058"/>
                  </a:lnTo>
                  <a:lnTo>
                    <a:pt x="1877857" y="77216"/>
                  </a:lnTo>
                  <a:close/>
                </a:path>
                <a:path w="1915160" h="175260">
                  <a:moveTo>
                    <a:pt x="1807475" y="72115"/>
                  </a:moveTo>
                  <a:lnTo>
                    <a:pt x="1839431" y="92519"/>
                  </a:lnTo>
                  <a:lnTo>
                    <a:pt x="1868297" y="77216"/>
                  </a:lnTo>
                  <a:lnTo>
                    <a:pt x="1877857" y="77216"/>
                  </a:lnTo>
                  <a:lnTo>
                    <a:pt x="1877949" y="74930"/>
                  </a:lnTo>
                  <a:lnTo>
                    <a:pt x="1807475" y="721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49700" y="2590800"/>
            <a:ext cx="5194300" cy="1002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47040" indent="-434340">
              <a:lnSpc>
                <a:spcPct val="100000"/>
              </a:lnSpc>
              <a:spcBef>
                <a:spcPts val="105"/>
              </a:spcBef>
              <a:buAutoNum type="arabicPlain"/>
              <a:tabLst>
                <a:tab pos="447040" algn="l"/>
              </a:tabLst>
            </a:pPr>
            <a:r>
              <a:rPr sz="3200" i="0" spc="-10" dirty="0">
                <a:latin typeface="Times New Roman"/>
                <a:cs typeface="Times New Roman"/>
              </a:rPr>
              <a:t>Femoral</a:t>
            </a:r>
            <a:r>
              <a:rPr sz="3200" i="0" spc="-85" dirty="0">
                <a:latin typeface="Times New Roman"/>
                <a:cs typeface="Times New Roman"/>
              </a:rPr>
              <a:t> </a:t>
            </a:r>
            <a:r>
              <a:rPr sz="3200" i="0" spc="-5" dirty="0">
                <a:latin typeface="Times New Roman"/>
                <a:cs typeface="Times New Roman"/>
              </a:rPr>
              <a:t>nerve</a:t>
            </a:r>
            <a:r>
              <a:rPr sz="3200" i="0" spc="-75" dirty="0">
                <a:latin typeface="Times New Roman"/>
                <a:cs typeface="Times New Roman"/>
              </a:rPr>
              <a:t> </a:t>
            </a:r>
            <a:r>
              <a:rPr sz="3200" i="0" spc="-10" dirty="0">
                <a:latin typeface="Times New Roman"/>
                <a:cs typeface="Times New Roman"/>
              </a:rPr>
              <a:t>(L2,</a:t>
            </a:r>
            <a:r>
              <a:rPr sz="3200" i="0" spc="-65" dirty="0">
                <a:latin typeface="Times New Roman"/>
                <a:cs typeface="Times New Roman"/>
              </a:rPr>
              <a:t> </a:t>
            </a:r>
            <a:r>
              <a:rPr sz="3200" i="0" spc="-5" dirty="0">
                <a:latin typeface="Times New Roman"/>
                <a:cs typeface="Times New Roman"/>
              </a:rPr>
              <a:t>3,</a:t>
            </a:r>
            <a:r>
              <a:rPr sz="3200" i="0" spc="-60" dirty="0">
                <a:latin typeface="Times New Roman"/>
                <a:cs typeface="Times New Roman"/>
              </a:rPr>
              <a:t> </a:t>
            </a:r>
            <a:r>
              <a:rPr sz="3200" i="0" spc="-5" dirty="0">
                <a:latin typeface="Times New Roman"/>
                <a:cs typeface="Times New Roman"/>
              </a:rPr>
              <a:t>4)</a:t>
            </a:r>
            <a:endParaRPr sz="3200">
              <a:latin typeface="Times New Roman"/>
              <a:cs typeface="Times New Roman"/>
            </a:endParaRPr>
          </a:p>
          <a:p>
            <a:pPr marL="447040" indent="-434340">
              <a:lnSpc>
                <a:spcPct val="100000"/>
              </a:lnSpc>
              <a:spcBef>
                <a:spcPts val="5"/>
              </a:spcBef>
              <a:buAutoNum type="arabicPlain"/>
              <a:tabLst>
                <a:tab pos="447040" algn="l"/>
                <a:tab pos="5180965" algn="l"/>
              </a:tabLst>
            </a:pPr>
            <a:r>
              <a:rPr sz="3200" i="0" u="heavy" spc="-5" dirty="0">
                <a:uFill>
                  <a:solidFill>
                    <a:srgbClr val="F79546"/>
                  </a:solidFill>
                </a:uFill>
                <a:latin typeface="Times New Roman"/>
                <a:cs typeface="Times New Roman"/>
              </a:rPr>
              <a:t>Obturator</a:t>
            </a:r>
            <a:r>
              <a:rPr sz="3200" i="0" u="heavy" spc="-110" dirty="0">
                <a:uFill>
                  <a:solidFill>
                    <a:srgbClr val="F79546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i="0" u="heavy" dirty="0">
                <a:uFill>
                  <a:solidFill>
                    <a:srgbClr val="F79546"/>
                  </a:solidFill>
                </a:uFill>
                <a:latin typeface="Times New Roman"/>
                <a:cs typeface="Times New Roman"/>
              </a:rPr>
              <a:t>nerve</a:t>
            </a:r>
            <a:r>
              <a:rPr sz="3200" i="0" u="heavy" spc="-60" dirty="0">
                <a:uFill>
                  <a:solidFill>
                    <a:srgbClr val="F79546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i="0" u="heavy" dirty="0">
                <a:uFill>
                  <a:solidFill>
                    <a:srgbClr val="F79546"/>
                  </a:solidFill>
                </a:uFill>
                <a:latin typeface="Times New Roman"/>
                <a:cs typeface="Times New Roman"/>
              </a:rPr>
              <a:t>(L2,</a:t>
            </a:r>
            <a:r>
              <a:rPr sz="3200" i="0" u="heavy" spc="-40" dirty="0">
                <a:uFill>
                  <a:solidFill>
                    <a:srgbClr val="F79546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i="0" u="heavy" dirty="0">
                <a:uFill>
                  <a:solidFill>
                    <a:srgbClr val="F79546"/>
                  </a:solidFill>
                </a:uFill>
                <a:latin typeface="Times New Roman"/>
                <a:cs typeface="Times New Roman"/>
              </a:rPr>
              <a:t>3,</a:t>
            </a:r>
            <a:r>
              <a:rPr sz="3200" i="0" u="heavy" spc="-35" dirty="0">
                <a:uFill>
                  <a:solidFill>
                    <a:srgbClr val="F79546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i="0" u="heavy" dirty="0">
                <a:uFill>
                  <a:solidFill>
                    <a:srgbClr val="F79546"/>
                  </a:solidFill>
                </a:uFill>
                <a:latin typeface="Times New Roman"/>
                <a:cs typeface="Times New Roman"/>
              </a:rPr>
              <a:t>4)	</a:t>
            </a:r>
            <a:endParaRPr sz="32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883023" y="1264716"/>
            <a:ext cx="2266315" cy="1360170"/>
            <a:chOff x="4895850" y="229361"/>
            <a:chExt cx="2266315" cy="1360170"/>
          </a:xfrm>
        </p:grpSpPr>
        <p:sp>
          <p:nvSpPr>
            <p:cNvPr id="5" name="object 5"/>
            <p:cNvSpPr/>
            <p:nvPr/>
          </p:nvSpPr>
          <p:spPr>
            <a:xfrm>
              <a:off x="5787389" y="598170"/>
              <a:ext cx="485140" cy="978535"/>
            </a:xfrm>
            <a:custGeom>
              <a:avLst/>
              <a:gdLst/>
              <a:ahLst/>
              <a:cxnLst/>
              <a:rect l="l" t="t" r="r" b="b"/>
              <a:pathLst>
                <a:path w="485139" h="978535">
                  <a:moveTo>
                    <a:pt x="363474" y="0"/>
                  </a:moveTo>
                  <a:lnTo>
                    <a:pt x="121158" y="0"/>
                  </a:lnTo>
                  <a:lnTo>
                    <a:pt x="121158" y="736091"/>
                  </a:lnTo>
                  <a:lnTo>
                    <a:pt x="0" y="736091"/>
                  </a:lnTo>
                  <a:lnTo>
                    <a:pt x="242315" y="978407"/>
                  </a:lnTo>
                  <a:lnTo>
                    <a:pt x="484632" y="736091"/>
                  </a:lnTo>
                  <a:lnTo>
                    <a:pt x="363474" y="736091"/>
                  </a:lnTo>
                  <a:lnTo>
                    <a:pt x="36347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787389" y="598170"/>
              <a:ext cx="485140" cy="978535"/>
            </a:xfrm>
            <a:custGeom>
              <a:avLst/>
              <a:gdLst/>
              <a:ahLst/>
              <a:cxnLst/>
              <a:rect l="l" t="t" r="r" b="b"/>
              <a:pathLst>
                <a:path w="485139" h="978535">
                  <a:moveTo>
                    <a:pt x="0" y="736091"/>
                  </a:moveTo>
                  <a:lnTo>
                    <a:pt x="121158" y="736091"/>
                  </a:lnTo>
                  <a:lnTo>
                    <a:pt x="121158" y="0"/>
                  </a:lnTo>
                  <a:lnTo>
                    <a:pt x="363474" y="0"/>
                  </a:lnTo>
                  <a:lnTo>
                    <a:pt x="363474" y="736091"/>
                  </a:lnTo>
                  <a:lnTo>
                    <a:pt x="484632" y="736091"/>
                  </a:lnTo>
                  <a:lnTo>
                    <a:pt x="242315" y="978407"/>
                  </a:lnTo>
                  <a:lnTo>
                    <a:pt x="0" y="736091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895850" y="229361"/>
              <a:ext cx="2266315" cy="368935"/>
            </a:xfrm>
            <a:custGeom>
              <a:avLst/>
              <a:gdLst/>
              <a:ahLst/>
              <a:cxnLst/>
              <a:rect l="l" t="t" r="r" b="b"/>
              <a:pathLst>
                <a:path w="2266315" h="368934">
                  <a:moveTo>
                    <a:pt x="2266188" y="0"/>
                  </a:moveTo>
                  <a:lnTo>
                    <a:pt x="0" y="0"/>
                  </a:lnTo>
                  <a:lnTo>
                    <a:pt x="0" y="368807"/>
                  </a:lnTo>
                  <a:lnTo>
                    <a:pt x="2266188" y="368807"/>
                  </a:lnTo>
                  <a:lnTo>
                    <a:pt x="22661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883023" y="1264716"/>
            <a:ext cx="2266315" cy="368935"/>
          </a:xfrm>
          <a:prstGeom prst="rect">
            <a:avLst/>
          </a:prstGeom>
          <a:ln w="25907">
            <a:solidFill>
              <a:srgbClr val="F79546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90"/>
              </a:spcBef>
            </a:pPr>
            <a:r>
              <a:rPr sz="1800" dirty="0">
                <a:latin typeface="Times New Roman"/>
                <a:cs typeface="Times New Roman"/>
              </a:rPr>
              <a:t>2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main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(large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)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nerves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01395" y="1264716"/>
            <a:ext cx="1577340" cy="368935"/>
          </a:xfrm>
          <a:prstGeom prst="rect">
            <a:avLst/>
          </a:prstGeom>
          <a:ln w="25908">
            <a:solidFill>
              <a:srgbClr val="F79546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290"/>
              </a:spcBef>
            </a:pPr>
            <a:r>
              <a:rPr sz="1800" dirty="0">
                <a:latin typeface="Times New Roman"/>
                <a:cs typeface="Times New Roman"/>
              </a:rPr>
              <a:t>4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small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nerves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462405" y="1620571"/>
            <a:ext cx="510540" cy="1004569"/>
            <a:chOff x="1475232" y="585216"/>
            <a:chExt cx="510540" cy="1004569"/>
          </a:xfrm>
        </p:grpSpPr>
        <p:sp>
          <p:nvSpPr>
            <p:cNvPr id="11" name="object 11"/>
            <p:cNvSpPr/>
            <p:nvPr/>
          </p:nvSpPr>
          <p:spPr>
            <a:xfrm>
              <a:off x="1488186" y="598170"/>
              <a:ext cx="485140" cy="978535"/>
            </a:xfrm>
            <a:custGeom>
              <a:avLst/>
              <a:gdLst/>
              <a:ahLst/>
              <a:cxnLst/>
              <a:rect l="l" t="t" r="r" b="b"/>
              <a:pathLst>
                <a:path w="485139" h="978535">
                  <a:moveTo>
                    <a:pt x="363474" y="0"/>
                  </a:moveTo>
                  <a:lnTo>
                    <a:pt x="121157" y="0"/>
                  </a:lnTo>
                  <a:lnTo>
                    <a:pt x="121157" y="736091"/>
                  </a:lnTo>
                  <a:lnTo>
                    <a:pt x="0" y="736091"/>
                  </a:lnTo>
                  <a:lnTo>
                    <a:pt x="242315" y="978407"/>
                  </a:lnTo>
                  <a:lnTo>
                    <a:pt x="484631" y="736091"/>
                  </a:lnTo>
                  <a:lnTo>
                    <a:pt x="363474" y="736091"/>
                  </a:lnTo>
                  <a:lnTo>
                    <a:pt x="36347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488186" y="598170"/>
              <a:ext cx="485140" cy="978535"/>
            </a:xfrm>
            <a:custGeom>
              <a:avLst/>
              <a:gdLst/>
              <a:ahLst/>
              <a:cxnLst/>
              <a:rect l="l" t="t" r="r" b="b"/>
              <a:pathLst>
                <a:path w="485139" h="978535">
                  <a:moveTo>
                    <a:pt x="0" y="736091"/>
                  </a:moveTo>
                  <a:lnTo>
                    <a:pt x="121157" y="736091"/>
                  </a:lnTo>
                  <a:lnTo>
                    <a:pt x="121157" y="0"/>
                  </a:lnTo>
                  <a:lnTo>
                    <a:pt x="363474" y="0"/>
                  </a:lnTo>
                  <a:lnTo>
                    <a:pt x="363474" y="736091"/>
                  </a:lnTo>
                  <a:lnTo>
                    <a:pt x="484631" y="736091"/>
                  </a:lnTo>
                  <a:lnTo>
                    <a:pt x="242315" y="978407"/>
                  </a:lnTo>
                  <a:lnTo>
                    <a:pt x="0" y="736091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981583" y="2720137"/>
            <a:ext cx="2127885" cy="368935"/>
          </a:xfrm>
          <a:prstGeom prst="rect">
            <a:avLst/>
          </a:prstGeom>
          <a:ln w="25908">
            <a:solidFill>
              <a:srgbClr val="F79546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295"/>
              </a:spcBef>
            </a:pPr>
            <a:r>
              <a:rPr sz="1800" dirty="0">
                <a:latin typeface="Times New Roman"/>
                <a:cs typeface="Times New Roman"/>
              </a:rPr>
              <a:t>Ilio-hypogastric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(L1)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01395" y="3195625"/>
            <a:ext cx="1805939" cy="370840"/>
          </a:xfrm>
          <a:prstGeom prst="rect">
            <a:avLst/>
          </a:prstGeom>
          <a:ln w="25908">
            <a:solidFill>
              <a:srgbClr val="F79546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300"/>
              </a:spcBef>
            </a:pPr>
            <a:r>
              <a:rPr sz="1800" dirty="0">
                <a:latin typeface="Times New Roman"/>
                <a:cs typeface="Times New Roman"/>
              </a:rPr>
              <a:t>Ilio-inguinal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(L1)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05967" y="3672637"/>
            <a:ext cx="2397760" cy="368935"/>
          </a:xfrm>
          <a:prstGeom prst="rect">
            <a:avLst/>
          </a:prstGeom>
          <a:ln w="25907">
            <a:solidFill>
              <a:srgbClr val="F79546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295"/>
              </a:spcBef>
            </a:pPr>
            <a:r>
              <a:rPr sz="1800" spc="-5" dirty="0">
                <a:latin typeface="Times New Roman"/>
                <a:cs typeface="Times New Roman"/>
              </a:rPr>
              <a:t>Genitofemoral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(L1,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L2)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92734" y="4149649"/>
            <a:ext cx="4410710" cy="368935"/>
          </a:xfrm>
          <a:prstGeom prst="rect">
            <a:avLst/>
          </a:prstGeom>
          <a:ln w="25907">
            <a:solidFill>
              <a:srgbClr val="F79546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146685">
              <a:lnSpc>
                <a:spcPct val="100000"/>
              </a:lnSpc>
              <a:spcBef>
                <a:spcPts val="295"/>
              </a:spcBef>
            </a:pPr>
            <a:r>
              <a:rPr sz="1800" dirty="0">
                <a:latin typeface="Times New Roman"/>
                <a:cs typeface="Times New Roman"/>
              </a:rPr>
              <a:t>Lateral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cutaneous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nerve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 the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thigh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(L2,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L3)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675" y="2551100"/>
            <a:ext cx="3072650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9658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381000" y="1066799"/>
            <a:ext cx="8229600" cy="4953001"/>
            <a:chOff x="13716" y="0"/>
            <a:chExt cx="9144000" cy="685545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716" y="0"/>
              <a:ext cx="9130284" cy="685495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407913" y="762762"/>
              <a:ext cx="2441575" cy="685800"/>
            </a:xfrm>
            <a:custGeom>
              <a:avLst/>
              <a:gdLst/>
              <a:ahLst/>
              <a:cxnLst/>
              <a:rect l="l" t="t" r="r" b="b"/>
              <a:pathLst>
                <a:path w="2441575" h="685800">
                  <a:moveTo>
                    <a:pt x="3048" y="190500"/>
                  </a:moveTo>
                  <a:lnTo>
                    <a:pt x="24206" y="154991"/>
                  </a:lnTo>
                  <a:lnTo>
                    <a:pt x="60632" y="132497"/>
                  </a:lnTo>
                  <a:lnTo>
                    <a:pt x="113581" y="111153"/>
                  </a:lnTo>
                  <a:lnTo>
                    <a:pt x="181910" y="91139"/>
                  </a:lnTo>
                  <a:lnTo>
                    <a:pt x="221485" y="81686"/>
                  </a:lnTo>
                  <a:lnTo>
                    <a:pt x="264477" y="72634"/>
                  </a:lnTo>
                  <a:lnTo>
                    <a:pt x="310743" y="64003"/>
                  </a:lnTo>
                  <a:lnTo>
                    <a:pt x="360140" y="55816"/>
                  </a:lnTo>
                  <a:lnTo>
                    <a:pt x="412525" y="48096"/>
                  </a:lnTo>
                  <a:lnTo>
                    <a:pt x="467755" y="40865"/>
                  </a:lnTo>
                  <a:lnTo>
                    <a:pt x="525689" y="34146"/>
                  </a:lnTo>
                  <a:lnTo>
                    <a:pt x="586182" y="27960"/>
                  </a:lnTo>
                  <a:lnTo>
                    <a:pt x="649092" y="22330"/>
                  </a:lnTo>
                  <a:lnTo>
                    <a:pt x="714276" y="17279"/>
                  </a:lnTo>
                  <a:lnTo>
                    <a:pt x="781592" y="12829"/>
                  </a:lnTo>
                  <a:lnTo>
                    <a:pt x="850896" y="9002"/>
                  </a:lnTo>
                  <a:lnTo>
                    <a:pt x="922046" y="5821"/>
                  </a:lnTo>
                  <a:lnTo>
                    <a:pt x="994899" y="3308"/>
                  </a:lnTo>
                  <a:lnTo>
                    <a:pt x="1069312" y="1485"/>
                  </a:lnTo>
                  <a:lnTo>
                    <a:pt x="1145142" y="375"/>
                  </a:lnTo>
                  <a:lnTo>
                    <a:pt x="1222247" y="0"/>
                  </a:lnTo>
                  <a:lnTo>
                    <a:pt x="1299353" y="375"/>
                  </a:lnTo>
                  <a:lnTo>
                    <a:pt x="1375183" y="1485"/>
                  </a:lnTo>
                  <a:lnTo>
                    <a:pt x="1449596" y="3308"/>
                  </a:lnTo>
                  <a:lnTo>
                    <a:pt x="1522449" y="5821"/>
                  </a:lnTo>
                  <a:lnTo>
                    <a:pt x="1593599" y="9002"/>
                  </a:lnTo>
                  <a:lnTo>
                    <a:pt x="1662903" y="12829"/>
                  </a:lnTo>
                  <a:lnTo>
                    <a:pt x="1730219" y="17279"/>
                  </a:lnTo>
                  <a:lnTo>
                    <a:pt x="1795403" y="22330"/>
                  </a:lnTo>
                  <a:lnTo>
                    <a:pt x="1858313" y="27960"/>
                  </a:lnTo>
                  <a:lnTo>
                    <a:pt x="1918806" y="34146"/>
                  </a:lnTo>
                  <a:lnTo>
                    <a:pt x="1976740" y="40865"/>
                  </a:lnTo>
                  <a:lnTo>
                    <a:pt x="2031970" y="48096"/>
                  </a:lnTo>
                  <a:lnTo>
                    <a:pt x="2084355" y="55816"/>
                  </a:lnTo>
                  <a:lnTo>
                    <a:pt x="2133752" y="64003"/>
                  </a:lnTo>
                  <a:lnTo>
                    <a:pt x="2180018" y="72634"/>
                  </a:lnTo>
                  <a:lnTo>
                    <a:pt x="2223010" y="81686"/>
                  </a:lnTo>
                  <a:lnTo>
                    <a:pt x="2262585" y="91139"/>
                  </a:lnTo>
                  <a:lnTo>
                    <a:pt x="2330914" y="111153"/>
                  </a:lnTo>
                  <a:lnTo>
                    <a:pt x="2383863" y="132497"/>
                  </a:lnTo>
                  <a:lnTo>
                    <a:pt x="2420289" y="154991"/>
                  </a:lnTo>
                  <a:lnTo>
                    <a:pt x="2441447" y="190500"/>
                  </a:lnTo>
                  <a:lnTo>
                    <a:pt x="2439049" y="202541"/>
                  </a:lnTo>
                  <a:lnTo>
                    <a:pt x="2404213" y="237388"/>
                  </a:lnTo>
                  <a:lnTo>
                    <a:pt x="2359382" y="259329"/>
                  </a:lnTo>
                  <a:lnTo>
                    <a:pt x="2298601" y="280031"/>
                  </a:lnTo>
                  <a:lnTo>
                    <a:pt x="2223010" y="299313"/>
                  </a:lnTo>
                  <a:lnTo>
                    <a:pt x="2180018" y="308365"/>
                  </a:lnTo>
                  <a:lnTo>
                    <a:pt x="2133752" y="316996"/>
                  </a:lnTo>
                  <a:lnTo>
                    <a:pt x="2084355" y="325183"/>
                  </a:lnTo>
                  <a:lnTo>
                    <a:pt x="2031970" y="332903"/>
                  </a:lnTo>
                  <a:lnTo>
                    <a:pt x="1976740" y="340134"/>
                  </a:lnTo>
                  <a:lnTo>
                    <a:pt x="1918806" y="346853"/>
                  </a:lnTo>
                  <a:lnTo>
                    <a:pt x="1858313" y="353039"/>
                  </a:lnTo>
                  <a:lnTo>
                    <a:pt x="1795403" y="358669"/>
                  </a:lnTo>
                  <a:lnTo>
                    <a:pt x="1730219" y="363720"/>
                  </a:lnTo>
                  <a:lnTo>
                    <a:pt x="1662903" y="368170"/>
                  </a:lnTo>
                  <a:lnTo>
                    <a:pt x="1593599" y="371997"/>
                  </a:lnTo>
                  <a:lnTo>
                    <a:pt x="1522449" y="375178"/>
                  </a:lnTo>
                  <a:lnTo>
                    <a:pt x="1449596" y="377691"/>
                  </a:lnTo>
                  <a:lnTo>
                    <a:pt x="1375183" y="379514"/>
                  </a:lnTo>
                  <a:lnTo>
                    <a:pt x="1299353" y="380624"/>
                  </a:lnTo>
                  <a:lnTo>
                    <a:pt x="1222247" y="381000"/>
                  </a:lnTo>
                  <a:lnTo>
                    <a:pt x="1145142" y="380624"/>
                  </a:lnTo>
                  <a:lnTo>
                    <a:pt x="1069312" y="379514"/>
                  </a:lnTo>
                  <a:lnTo>
                    <a:pt x="994899" y="377691"/>
                  </a:lnTo>
                  <a:lnTo>
                    <a:pt x="922046" y="375178"/>
                  </a:lnTo>
                  <a:lnTo>
                    <a:pt x="850896" y="371997"/>
                  </a:lnTo>
                  <a:lnTo>
                    <a:pt x="781592" y="368170"/>
                  </a:lnTo>
                  <a:lnTo>
                    <a:pt x="714276" y="363720"/>
                  </a:lnTo>
                  <a:lnTo>
                    <a:pt x="649092" y="358669"/>
                  </a:lnTo>
                  <a:lnTo>
                    <a:pt x="586182" y="353039"/>
                  </a:lnTo>
                  <a:lnTo>
                    <a:pt x="525689" y="346853"/>
                  </a:lnTo>
                  <a:lnTo>
                    <a:pt x="467755" y="340134"/>
                  </a:lnTo>
                  <a:lnTo>
                    <a:pt x="412525" y="332903"/>
                  </a:lnTo>
                  <a:lnTo>
                    <a:pt x="360140" y="325183"/>
                  </a:lnTo>
                  <a:lnTo>
                    <a:pt x="310743" y="316996"/>
                  </a:lnTo>
                  <a:lnTo>
                    <a:pt x="264477" y="308365"/>
                  </a:lnTo>
                  <a:lnTo>
                    <a:pt x="221485" y="299313"/>
                  </a:lnTo>
                  <a:lnTo>
                    <a:pt x="181910" y="289860"/>
                  </a:lnTo>
                  <a:lnTo>
                    <a:pt x="113581" y="269846"/>
                  </a:lnTo>
                  <a:lnTo>
                    <a:pt x="60632" y="248502"/>
                  </a:lnTo>
                  <a:lnTo>
                    <a:pt x="24206" y="226008"/>
                  </a:lnTo>
                  <a:lnTo>
                    <a:pt x="3048" y="190500"/>
                  </a:lnTo>
                  <a:close/>
                </a:path>
                <a:path w="2441575" h="685800">
                  <a:moveTo>
                    <a:pt x="0" y="533400"/>
                  </a:moveTo>
                  <a:lnTo>
                    <a:pt x="37234" y="495864"/>
                  </a:lnTo>
                  <a:lnTo>
                    <a:pt x="82065" y="478305"/>
                  </a:lnTo>
                  <a:lnTo>
                    <a:pt x="142846" y="461741"/>
                  </a:lnTo>
                  <a:lnTo>
                    <a:pt x="218437" y="446316"/>
                  </a:lnTo>
                  <a:lnTo>
                    <a:pt x="261429" y="439075"/>
                  </a:lnTo>
                  <a:lnTo>
                    <a:pt x="307695" y="432171"/>
                  </a:lnTo>
                  <a:lnTo>
                    <a:pt x="357092" y="425624"/>
                  </a:lnTo>
                  <a:lnTo>
                    <a:pt x="409477" y="419450"/>
                  </a:lnTo>
                  <a:lnTo>
                    <a:pt x="464707" y="413668"/>
                  </a:lnTo>
                  <a:lnTo>
                    <a:pt x="522641" y="408296"/>
                  </a:lnTo>
                  <a:lnTo>
                    <a:pt x="583134" y="403350"/>
                  </a:lnTo>
                  <a:lnTo>
                    <a:pt x="646044" y="398849"/>
                  </a:lnTo>
                  <a:lnTo>
                    <a:pt x="711228" y="394811"/>
                  </a:lnTo>
                  <a:lnTo>
                    <a:pt x="778544" y="391254"/>
                  </a:lnTo>
                  <a:lnTo>
                    <a:pt x="847848" y="388195"/>
                  </a:lnTo>
                  <a:lnTo>
                    <a:pt x="918998" y="385652"/>
                  </a:lnTo>
                  <a:lnTo>
                    <a:pt x="991851" y="383643"/>
                  </a:lnTo>
                  <a:lnTo>
                    <a:pt x="1066264" y="382186"/>
                  </a:lnTo>
                  <a:lnTo>
                    <a:pt x="1142094" y="381299"/>
                  </a:lnTo>
                  <a:lnTo>
                    <a:pt x="1219200" y="381000"/>
                  </a:lnTo>
                  <a:lnTo>
                    <a:pt x="1296305" y="381299"/>
                  </a:lnTo>
                  <a:lnTo>
                    <a:pt x="1372135" y="382186"/>
                  </a:lnTo>
                  <a:lnTo>
                    <a:pt x="1446548" y="383643"/>
                  </a:lnTo>
                  <a:lnTo>
                    <a:pt x="1519401" y="385652"/>
                  </a:lnTo>
                  <a:lnTo>
                    <a:pt x="1590551" y="388195"/>
                  </a:lnTo>
                  <a:lnTo>
                    <a:pt x="1659855" y="391254"/>
                  </a:lnTo>
                  <a:lnTo>
                    <a:pt x="1727171" y="394811"/>
                  </a:lnTo>
                  <a:lnTo>
                    <a:pt x="1792355" y="398849"/>
                  </a:lnTo>
                  <a:lnTo>
                    <a:pt x="1855265" y="403350"/>
                  </a:lnTo>
                  <a:lnTo>
                    <a:pt x="1915758" y="408296"/>
                  </a:lnTo>
                  <a:lnTo>
                    <a:pt x="1973692" y="413668"/>
                  </a:lnTo>
                  <a:lnTo>
                    <a:pt x="2028922" y="419450"/>
                  </a:lnTo>
                  <a:lnTo>
                    <a:pt x="2081307" y="425624"/>
                  </a:lnTo>
                  <a:lnTo>
                    <a:pt x="2130704" y="432171"/>
                  </a:lnTo>
                  <a:lnTo>
                    <a:pt x="2176970" y="439075"/>
                  </a:lnTo>
                  <a:lnTo>
                    <a:pt x="2219962" y="446316"/>
                  </a:lnTo>
                  <a:lnTo>
                    <a:pt x="2259537" y="453877"/>
                  </a:lnTo>
                  <a:lnTo>
                    <a:pt x="2327866" y="469889"/>
                  </a:lnTo>
                  <a:lnTo>
                    <a:pt x="2380815" y="486969"/>
                  </a:lnTo>
                  <a:lnTo>
                    <a:pt x="2417241" y="504972"/>
                  </a:lnTo>
                  <a:lnTo>
                    <a:pt x="2438400" y="533400"/>
                  </a:lnTo>
                  <a:lnTo>
                    <a:pt x="2436001" y="543041"/>
                  </a:lnTo>
                  <a:lnTo>
                    <a:pt x="2401165" y="570935"/>
                  </a:lnTo>
                  <a:lnTo>
                    <a:pt x="2356334" y="588494"/>
                  </a:lnTo>
                  <a:lnTo>
                    <a:pt x="2295553" y="605058"/>
                  </a:lnTo>
                  <a:lnTo>
                    <a:pt x="2219962" y="620483"/>
                  </a:lnTo>
                  <a:lnTo>
                    <a:pt x="2176970" y="627724"/>
                  </a:lnTo>
                  <a:lnTo>
                    <a:pt x="2130704" y="634628"/>
                  </a:lnTo>
                  <a:lnTo>
                    <a:pt x="2081307" y="641175"/>
                  </a:lnTo>
                  <a:lnTo>
                    <a:pt x="2028922" y="647349"/>
                  </a:lnTo>
                  <a:lnTo>
                    <a:pt x="1973692" y="653131"/>
                  </a:lnTo>
                  <a:lnTo>
                    <a:pt x="1915758" y="658503"/>
                  </a:lnTo>
                  <a:lnTo>
                    <a:pt x="1855265" y="663449"/>
                  </a:lnTo>
                  <a:lnTo>
                    <a:pt x="1792355" y="667950"/>
                  </a:lnTo>
                  <a:lnTo>
                    <a:pt x="1727171" y="671988"/>
                  </a:lnTo>
                  <a:lnTo>
                    <a:pt x="1659855" y="675545"/>
                  </a:lnTo>
                  <a:lnTo>
                    <a:pt x="1590551" y="678604"/>
                  </a:lnTo>
                  <a:lnTo>
                    <a:pt x="1519401" y="681147"/>
                  </a:lnTo>
                  <a:lnTo>
                    <a:pt x="1446548" y="683156"/>
                  </a:lnTo>
                  <a:lnTo>
                    <a:pt x="1372135" y="684613"/>
                  </a:lnTo>
                  <a:lnTo>
                    <a:pt x="1296305" y="685500"/>
                  </a:lnTo>
                  <a:lnTo>
                    <a:pt x="1219200" y="685800"/>
                  </a:lnTo>
                  <a:lnTo>
                    <a:pt x="1142094" y="685500"/>
                  </a:lnTo>
                  <a:lnTo>
                    <a:pt x="1066264" y="684613"/>
                  </a:lnTo>
                  <a:lnTo>
                    <a:pt x="991851" y="683156"/>
                  </a:lnTo>
                  <a:lnTo>
                    <a:pt x="918998" y="681147"/>
                  </a:lnTo>
                  <a:lnTo>
                    <a:pt x="847848" y="678604"/>
                  </a:lnTo>
                  <a:lnTo>
                    <a:pt x="778544" y="675545"/>
                  </a:lnTo>
                  <a:lnTo>
                    <a:pt x="711228" y="671988"/>
                  </a:lnTo>
                  <a:lnTo>
                    <a:pt x="646044" y="667950"/>
                  </a:lnTo>
                  <a:lnTo>
                    <a:pt x="583134" y="663449"/>
                  </a:lnTo>
                  <a:lnTo>
                    <a:pt x="522641" y="658503"/>
                  </a:lnTo>
                  <a:lnTo>
                    <a:pt x="464707" y="653131"/>
                  </a:lnTo>
                  <a:lnTo>
                    <a:pt x="409477" y="647349"/>
                  </a:lnTo>
                  <a:lnTo>
                    <a:pt x="357092" y="641175"/>
                  </a:lnTo>
                  <a:lnTo>
                    <a:pt x="307695" y="634628"/>
                  </a:lnTo>
                  <a:lnTo>
                    <a:pt x="261429" y="627724"/>
                  </a:lnTo>
                  <a:lnTo>
                    <a:pt x="218437" y="620483"/>
                  </a:lnTo>
                  <a:lnTo>
                    <a:pt x="178862" y="612922"/>
                  </a:lnTo>
                  <a:lnTo>
                    <a:pt x="110533" y="596910"/>
                  </a:lnTo>
                  <a:lnTo>
                    <a:pt x="57584" y="579830"/>
                  </a:lnTo>
                  <a:lnTo>
                    <a:pt x="21158" y="561827"/>
                  </a:lnTo>
                  <a:lnTo>
                    <a:pt x="0" y="533400"/>
                  </a:lnTo>
                  <a:close/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563362" y="1448561"/>
              <a:ext cx="3581400" cy="304800"/>
            </a:xfrm>
            <a:custGeom>
              <a:avLst/>
              <a:gdLst/>
              <a:ahLst/>
              <a:cxnLst/>
              <a:rect l="l" t="t" r="r" b="b"/>
              <a:pathLst>
                <a:path w="3581400" h="304800">
                  <a:moveTo>
                    <a:pt x="0" y="152400"/>
                  </a:moveTo>
                  <a:lnTo>
                    <a:pt x="27334" y="125718"/>
                  </a:lnTo>
                  <a:lnTo>
                    <a:pt x="81928" y="106681"/>
                  </a:lnTo>
                  <a:lnTo>
                    <a:pt x="133467" y="94547"/>
                  </a:lnTo>
                  <a:lnTo>
                    <a:pt x="196441" y="82916"/>
                  </a:lnTo>
                  <a:lnTo>
                    <a:pt x="270267" y="71837"/>
                  </a:lnTo>
                  <a:lnTo>
                    <a:pt x="311068" y="66521"/>
                  </a:lnTo>
                  <a:lnTo>
                    <a:pt x="354364" y="61361"/>
                  </a:lnTo>
                  <a:lnTo>
                    <a:pt x="400081" y="56364"/>
                  </a:lnTo>
                  <a:lnTo>
                    <a:pt x="448148" y="51536"/>
                  </a:lnTo>
                  <a:lnTo>
                    <a:pt x="498491" y="46883"/>
                  </a:lnTo>
                  <a:lnTo>
                    <a:pt x="551038" y="42412"/>
                  </a:lnTo>
                  <a:lnTo>
                    <a:pt x="605715" y="38128"/>
                  </a:lnTo>
                  <a:lnTo>
                    <a:pt x="662451" y="34038"/>
                  </a:lnTo>
                  <a:lnTo>
                    <a:pt x="721171" y="30148"/>
                  </a:lnTo>
                  <a:lnTo>
                    <a:pt x="781804" y="26464"/>
                  </a:lnTo>
                  <a:lnTo>
                    <a:pt x="844277" y="22993"/>
                  </a:lnTo>
                  <a:lnTo>
                    <a:pt x="908516" y="19740"/>
                  </a:lnTo>
                  <a:lnTo>
                    <a:pt x="974449" y="16711"/>
                  </a:lnTo>
                  <a:lnTo>
                    <a:pt x="1042004" y="13914"/>
                  </a:lnTo>
                  <a:lnTo>
                    <a:pt x="1111107" y="11354"/>
                  </a:lnTo>
                  <a:lnTo>
                    <a:pt x="1181685" y="9037"/>
                  </a:lnTo>
                  <a:lnTo>
                    <a:pt x="1253666" y="6969"/>
                  </a:lnTo>
                  <a:lnTo>
                    <a:pt x="1326978" y="5157"/>
                  </a:lnTo>
                  <a:lnTo>
                    <a:pt x="1401546" y="3607"/>
                  </a:lnTo>
                  <a:lnTo>
                    <a:pt x="1477299" y="2325"/>
                  </a:lnTo>
                  <a:lnTo>
                    <a:pt x="1554164" y="1317"/>
                  </a:lnTo>
                  <a:lnTo>
                    <a:pt x="1632067" y="589"/>
                  </a:lnTo>
                  <a:lnTo>
                    <a:pt x="1710937" y="148"/>
                  </a:lnTo>
                  <a:lnTo>
                    <a:pt x="1790699" y="0"/>
                  </a:lnTo>
                  <a:lnTo>
                    <a:pt x="1870462" y="148"/>
                  </a:lnTo>
                  <a:lnTo>
                    <a:pt x="1949332" y="589"/>
                  </a:lnTo>
                  <a:lnTo>
                    <a:pt x="2027235" y="1317"/>
                  </a:lnTo>
                  <a:lnTo>
                    <a:pt x="2104100" y="2325"/>
                  </a:lnTo>
                  <a:lnTo>
                    <a:pt x="2179853" y="3607"/>
                  </a:lnTo>
                  <a:lnTo>
                    <a:pt x="2254421" y="5157"/>
                  </a:lnTo>
                  <a:lnTo>
                    <a:pt x="2327733" y="6969"/>
                  </a:lnTo>
                  <a:lnTo>
                    <a:pt x="2399714" y="9037"/>
                  </a:lnTo>
                  <a:lnTo>
                    <a:pt x="2470292" y="11354"/>
                  </a:lnTo>
                  <a:lnTo>
                    <a:pt x="2539395" y="13914"/>
                  </a:lnTo>
                  <a:lnTo>
                    <a:pt x="2606950" y="16711"/>
                  </a:lnTo>
                  <a:lnTo>
                    <a:pt x="2672883" y="19740"/>
                  </a:lnTo>
                  <a:lnTo>
                    <a:pt x="2737122" y="22993"/>
                  </a:lnTo>
                  <a:lnTo>
                    <a:pt x="2799595" y="26464"/>
                  </a:lnTo>
                  <a:lnTo>
                    <a:pt x="2860228" y="30148"/>
                  </a:lnTo>
                  <a:lnTo>
                    <a:pt x="2918948" y="34038"/>
                  </a:lnTo>
                  <a:lnTo>
                    <a:pt x="2975684" y="38128"/>
                  </a:lnTo>
                  <a:lnTo>
                    <a:pt x="3030361" y="42412"/>
                  </a:lnTo>
                  <a:lnTo>
                    <a:pt x="3082908" y="46883"/>
                  </a:lnTo>
                  <a:lnTo>
                    <a:pt x="3133251" y="51536"/>
                  </a:lnTo>
                  <a:lnTo>
                    <a:pt x="3181318" y="56364"/>
                  </a:lnTo>
                  <a:lnTo>
                    <a:pt x="3227035" y="61361"/>
                  </a:lnTo>
                  <a:lnTo>
                    <a:pt x="3270331" y="66521"/>
                  </a:lnTo>
                  <a:lnTo>
                    <a:pt x="3311132" y="71837"/>
                  </a:lnTo>
                  <a:lnTo>
                    <a:pt x="3349365" y="77304"/>
                  </a:lnTo>
                  <a:lnTo>
                    <a:pt x="3417838" y="88666"/>
                  </a:lnTo>
                  <a:lnTo>
                    <a:pt x="3475167" y="100554"/>
                  </a:lnTo>
                  <a:lnTo>
                    <a:pt x="3520770" y="112922"/>
                  </a:lnTo>
                  <a:lnTo>
                    <a:pt x="3565915" y="132262"/>
                  </a:lnTo>
                  <a:lnTo>
                    <a:pt x="3581399" y="152400"/>
                  </a:lnTo>
                  <a:lnTo>
                    <a:pt x="3579655" y="159191"/>
                  </a:lnTo>
                  <a:lnTo>
                    <a:pt x="3538993" y="185530"/>
                  </a:lnTo>
                  <a:lnTo>
                    <a:pt x="3499471" y="198118"/>
                  </a:lnTo>
                  <a:lnTo>
                    <a:pt x="3447932" y="210252"/>
                  </a:lnTo>
                  <a:lnTo>
                    <a:pt x="3384958" y="221883"/>
                  </a:lnTo>
                  <a:lnTo>
                    <a:pt x="3311132" y="232962"/>
                  </a:lnTo>
                  <a:lnTo>
                    <a:pt x="3270331" y="238278"/>
                  </a:lnTo>
                  <a:lnTo>
                    <a:pt x="3227035" y="243438"/>
                  </a:lnTo>
                  <a:lnTo>
                    <a:pt x="3181318" y="248435"/>
                  </a:lnTo>
                  <a:lnTo>
                    <a:pt x="3133251" y="253263"/>
                  </a:lnTo>
                  <a:lnTo>
                    <a:pt x="3082908" y="257916"/>
                  </a:lnTo>
                  <a:lnTo>
                    <a:pt x="3030361" y="262387"/>
                  </a:lnTo>
                  <a:lnTo>
                    <a:pt x="2975684" y="266671"/>
                  </a:lnTo>
                  <a:lnTo>
                    <a:pt x="2918948" y="270761"/>
                  </a:lnTo>
                  <a:lnTo>
                    <a:pt x="2860228" y="274651"/>
                  </a:lnTo>
                  <a:lnTo>
                    <a:pt x="2799595" y="278335"/>
                  </a:lnTo>
                  <a:lnTo>
                    <a:pt x="2737122" y="281806"/>
                  </a:lnTo>
                  <a:lnTo>
                    <a:pt x="2672883" y="285059"/>
                  </a:lnTo>
                  <a:lnTo>
                    <a:pt x="2606950" y="288088"/>
                  </a:lnTo>
                  <a:lnTo>
                    <a:pt x="2539395" y="290885"/>
                  </a:lnTo>
                  <a:lnTo>
                    <a:pt x="2470292" y="293445"/>
                  </a:lnTo>
                  <a:lnTo>
                    <a:pt x="2399714" y="295762"/>
                  </a:lnTo>
                  <a:lnTo>
                    <a:pt x="2327733" y="297830"/>
                  </a:lnTo>
                  <a:lnTo>
                    <a:pt x="2254421" y="299642"/>
                  </a:lnTo>
                  <a:lnTo>
                    <a:pt x="2179853" y="301192"/>
                  </a:lnTo>
                  <a:lnTo>
                    <a:pt x="2104100" y="302474"/>
                  </a:lnTo>
                  <a:lnTo>
                    <a:pt x="2027235" y="303482"/>
                  </a:lnTo>
                  <a:lnTo>
                    <a:pt x="1949332" y="304210"/>
                  </a:lnTo>
                  <a:lnTo>
                    <a:pt x="1870462" y="304651"/>
                  </a:lnTo>
                  <a:lnTo>
                    <a:pt x="1790699" y="304800"/>
                  </a:lnTo>
                  <a:lnTo>
                    <a:pt x="1710937" y="304651"/>
                  </a:lnTo>
                  <a:lnTo>
                    <a:pt x="1632067" y="304210"/>
                  </a:lnTo>
                  <a:lnTo>
                    <a:pt x="1554164" y="303482"/>
                  </a:lnTo>
                  <a:lnTo>
                    <a:pt x="1477299" y="302474"/>
                  </a:lnTo>
                  <a:lnTo>
                    <a:pt x="1401546" y="301192"/>
                  </a:lnTo>
                  <a:lnTo>
                    <a:pt x="1326978" y="299642"/>
                  </a:lnTo>
                  <a:lnTo>
                    <a:pt x="1253666" y="297830"/>
                  </a:lnTo>
                  <a:lnTo>
                    <a:pt x="1181685" y="295762"/>
                  </a:lnTo>
                  <a:lnTo>
                    <a:pt x="1111107" y="293445"/>
                  </a:lnTo>
                  <a:lnTo>
                    <a:pt x="1042004" y="290885"/>
                  </a:lnTo>
                  <a:lnTo>
                    <a:pt x="974449" y="288088"/>
                  </a:lnTo>
                  <a:lnTo>
                    <a:pt x="908516" y="285059"/>
                  </a:lnTo>
                  <a:lnTo>
                    <a:pt x="844277" y="281806"/>
                  </a:lnTo>
                  <a:lnTo>
                    <a:pt x="781804" y="278335"/>
                  </a:lnTo>
                  <a:lnTo>
                    <a:pt x="721171" y="274651"/>
                  </a:lnTo>
                  <a:lnTo>
                    <a:pt x="662451" y="270761"/>
                  </a:lnTo>
                  <a:lnTo>
                    <a:pt x="605715" y="266671"/>
                  </a:lnTo>
                  <a:lnTo>
                    <a:pt x="551038" y="262387"/>
                  </a:lnTo>
                  <a:lnTo>
                    <a:pt x="498491" y="257916"/>
                  </a:lnTo>
                  <a:lnTo>
                    <a:pt x="448148" y="253263"/>
                  </a:lnTo>
                  <a:lnTo>
                    <a:pt x="400081" y="248435"/>
                  </a:lnTo>
                  <a:lnTo>
                    <a:pt x="354364" y="243438"/>
                  </a:lnTo>
                  <a:lnTo>
                    <a:pt x="311068" y="238278"/>
                  </a:lnTo>
                  <a:lnTo>
                    <a:pt x="270267" y="232962"/>
                  </a:lnTo>
                  <a:lnTo>
                    <a:pt x="232034" y="227495"/>
                  </a:lnTo>
                  <a:lnTo>
                    <a:pt x="163561" y="216133"/>
                  </a:lnTo>
                  <a:lnTo>
                    <a:pt x="106232" y="204245"/>
                  </a:lnTo>
                  <a:lnTo>
                    <a:pt x="60629" y="191877"/>
                  </a:lnTo>
                  <a:lnTo>
                    <a:pt x="15484" y="172537"/>
                  </a:lnTo>
                  <a:lnTo>
                    <a:pt x="0" y="152400"/>
                  </a:lnTo>
                  <a:close/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81761" y="1829561"/>
              <a:ext cx="7696200" cy="4648200"/>
            </a:xfrm>
            <a:custGeom>
              <a:avLst/>
              <a:gdLst/>
              <a:ahLst/>
              <a:cxnLst/>
              <a:rect l="l" t="t" r="r" b="b"/>
              <a:pathLst>
                <a:path w="7696200" h="4648200">
                  <a:moveTo>
                    <a:pt x="5257800" y="190500"/>
                  </a:moveTo>
                  <a:lnTo>
                    <a:pt x="5278958" y="154991"/>
                  </a:lnTo>
                  <a:lnTo>
                    <a:pt x="5315384" y="132497"/>
                  </a:lnTo>
                  <a:lnTo>
                    <a:pt x="5368333" y="111153"/>
                  </a:lnTo>
                  <a:lnTo>
                    <a:pt x="5436662" y="91139"/>
                  </a:lnTo>
                  <a:lnTo>
                    <a:pt x="5476237" y="81686"/>
                  </a:lnTo>
                  <a:lnTo>
                    <a:pt x="5519229" y="72634"/>
                  </a:lnTo>
                  <a:lnTo>
                    <a:pt x="5565495" y="64003"/>
                  </a:lnTo>
                  <a:lnTo>
                    <a:pt x="5614892" y="55816"/>
                  </a:lnTo>
                  <a:lnTo>
                    <a:pt x="5667277" y="48096"/>
                  </a:lnTo>
                  <a:lnTo>
                    <a:pt x="5722507" y="40865"/>
                  </a:lnTo>
                  <a:lnTo>
                    <a:pt x="5780441" y="34146"/>
                  </a:lnTo>
                  <a:lnTo>
                    <a:pt x="5840934" y="27960"/>
                  </a:lnTo>
                  <a:lnTo>
                    <a:pt x="5903844" y="22330"/>
                  </a:lnTo>
                  <a:lnTo>
                    <a:pt x="5969028" y="17279"/>
                  </a:lnTo>
                  <a:lnTo>
                    <a:pt x="6036344" y="12829"/>
                  </a:lnTo>
                  <a:lnTo>
                    <a:pt x="6105648" y="9002"/>
                  </a:lnTo>
                  <a:lnTo>
                    <a:pt x="6176798" y="5821"/>
                  </a:lnTo>
                  <a:lnTo>
                    <a:pt x="6249651" y="3308"/>
                  </a:lnTo>
                  <a:lnTo>
                    <a:pt x="6324064" y="1485"/>
                  </a:lnTo>
                  <a:lnTo>
                    <a:pt x="6399894" y="375"/>
                  </a:lnTo>
                  <a:lnTo>
                    <a:pt x="6476999" y="0"/>
                  </a:lnTo>
                  <a:lnTo>
                    <a:pt x="6554105" y="375"/>
                  </a:lnTo>
                  <a:lnTo>
                    <a:pt x="6629935" y="1485"/>
                  </a:lnTo>
                  <a:lnTo>
                    <a:pt x="6704348" y="3308"/>
                  </a:lnTo>
                  <a:lnTo>
                    <a:pt x="6777201" y="5821"/>
                  </a:lnTo>
                  <a:lnTo>
                    <a:pt x="6848351" y="9002"/>
                  </a:lnTo>
                  <a:lnTo>
                    <a:pt x="6917655" y="12829"/>
                  </a:lnTo>
                  <a:lnTo>
                    <a:pt x="6984971" y="17279"/>
                  </a:lnTo>
                  <a:lnTo>
                    <a:pt x="7050155" y="22330"/>
                  </a:lnTo>
                  <a:lnTo>
                    <a:pt x="7113065" y="27960"/>
                  </a:lnTo>
                  <a:lnTo>
                    <a:pt x="7173558" y="34146"/>
                  </a:lnTo>
                  <a:lnTo>
                    <a:pt x="7231492" y="40865"/>
                  </a:lnTo>
                  <a:lnTo>
                    <a:pt x="7286722" y="48096"/>
                  </a:lnTo>
                  <a:lnTo>
                    <a:pt x="7339107" y="55816"/>
                  </a:lnTo>
                  <a:lnTo>
                    <a:pt x="7388504" y="64003"/>
                  </a:lnTo>
                  <a:lnTo>
                    <a:pt x="7434770" y="72634"/>
                  </a:lnTo>
                  <a:lnTo>
                    <a:pt x="7477762" y="81686"/>
                  </a:lnTo>
                  <a:lnTo>
                    <a:pt x="7517337" y="91139"/>
                  </a:lnTo>
                  <a:lnTo>
                    <a:pt x="7585666" y="111153"/>
                  </a:lnTo>
                  <a:lnTo>
                    <a:pt x="7638615" y="132497"/>
                  </a:lnTo>
                  <a:lnTo>
                    <a:pt x="7675041" y="154991"/>
                  </a:lnTo>
                  <a:lnTo>
                    <a:pt x="7696200" y="190500"/>
                  </a:lnTo>
                  <a:lnTo>
                    <a:pt x="7693801" y="202541"/>
                  </a:lnTo>
                  <a:lnTo>
                    <a:pt x="7658965" y="237388"/>
                  </a:lnTo>
                  <a:lnTo>
                    <a:pt x="7614134" y="259329"/>
                  </a:lnTo>
                  <a:lnTo>
                    <a:pt x="7553353" y="280031"/>
                  </a:lnTo>
                  <a:lnTo>
                    <a:pt x="7477762" y="299313"/>
                  </a:lnTo>
                  <a:lnTo>
                    <a:pt x="7434770" y="308365"/>
                  </a:lnTo>
                  <a:lnTo>
                    <a:pt x="7388504" y="316996"/>
                  </a:lnTo>
                  <a:lnTo>
                    <a:pt x="7339107" y="325183"/>
                  </a:lnTo>
                  <a:lnTo>
                    <a:pt x="7286722" y="332903"/>
                  </a:lnTo>
                  <a:lnTo>
                    <a:pt x="7231492" y="340134"/>
                  </a:lnTo>
                  <a:lnTo>
                    <a:pt x="7173558" y="346853"/>
                  </a:lnTo>
                  <a:lnTo>
                    <a:pt x="7113065" y="353039"/>
                  </a:lnTo>
                  <a:lnTo>
                    <a:pt x="7050155" y="358669"/>
                  </a:lnTo>
                  <a:lnTo>
                    <a:pt x="6984971" y="363720"/>
                  </a:lnTo>
                  <a:lnTo>
                    <a:pt x="6917655" y="368170"/>
                  </a:lnTo>
                  <a:lnTo>
                    <a:pt x="6848351" y="371997"/>
                  </a:lnTo>
                  <a:lnTo>
                    <a:pt x="6777201" y="375178"/>
                  </a:lnTo>
                  <a:lnTo>
                    <a:pt x="6704348" y="377691"/>
                  </a:lnTo>
                  <a:lnTo>
                    <a:pt x="6629935" y="379514"/>
                  </a:lnTo>
                  <a:lnTo>
                    <a:pt x="6554105" y="380624"/>
                  </a:lnTo>
                  <a:lnTo>
                    <a:pt x="6476999" y="381000"/>
                  </a:lnTo>
                  <a:lnTo>
                    <a:pt x="6399894" y="380624"/>
                  </a:lnTo>
                  <a:lnTo>
                    <a:pt x="6324064" y="379514"/>
                  </a:lnTo>
                  <a:lnTo>
                    <a:pt x="6249651" y="377691"/>
                  </a:lnTo>
                  <a:lnTo>
                    <a:pt x="6176798" y="375178"/>
                  </a:lnTo>
                  <a:lnTo>
                    <a:pt x="6105648" y="371997"/>
                  </a:lnTo>
                  <a:lnTo>
                    <a:pt x="6036344" y="368170"/>
                  </a:lnTo>
                  <a:lnTo>
                    <a:pt x="5969028" y="363720"/>
                  </a:lnTo>
                  <a:lnTo>
                    <a:pt x="5903844" y="358669"/>
                  </a:lnTo>
                  <a:lnTo>
                    <a:pt x="5840934" y="353039"/>
                  </a:lnTo>
                  <a:lnTo>
                    <a:pt x="5780441" y="346853"/>
                  </a:lnTo>
                  <a:lnTo>
                    <a:pt x="5722507" y="340134"/>
                  </a:lnTo>
                  <a:lnTo>
                    <a:pt x="5667277" y="332903"/>
                  </a:lnTo>
                  <a:lnTo>
                    <a:pt x="5614892" y="325183"/>
                  </a:lnTo>
                  <a:lnTo>
                    <a:pt x="5565495" y="316996"/>
                  </a:lnTo>
                  <a:lnTo>
                    <a:pt x="5519229" y="308365"/>
                  </a:lnTo>
                  <a:lnTo>
                    <a:pt x="5476237" y="299313"/>
                  </a:lnTo>
                  <a:lnTo>
                    <a:pt x="5436662" y="289860"/>
                  </a:lnTo>
                  <a:lnTo>
                    <a:pt x="5368333" y="269846"/>
                  </a:lnTo>
                  <a:lnTo>
                    <a:pt x="5315384" y="248502"/>
                  </a:lnTo>
                  <a:lnTo>
                    <a:pt x="5278958" y="226008"/>
                  </a:lnTo>
                  <a:lnTo>
                    <a:pt x="5257800" y="190500"/>
                  </a:lnTo>
                  <a:close/>
                </a:path>
                <a:path w="7696200" h="4648200">
                  <a:moveTo>
                    <a:pt x="5257800" y="723900"/>
                  </a:moveTo>
                  <a:lnTo>
                    <a:pt x="5284378" y="678138"/>
                  </a:lnTo>
                  <a:lnTo>
                    <a:pt x="5329666" y="649771"/>
                  </a:lnTo>
                  <a:lnTo>
                    <a:pt x="5394811" y="623576"/>
                  </a:lnTo>
                  <a:lnTo>
                    <a:pt x="5434242" y="611416"/>
                  </a:lnTo>
                  <a:lnTo>
                    <a:pt x="5477931" y="599946"/>
                  </a:lnTo>
                  <a:lnTo>
                    <a:pt x="5525643" y="589216"/>
                  </a:lnTo>
                  <a:lnTo>
                    <a:pt x="5577141" y="579274"/>
                  </a:lnTo>
                  <a:lnTo>
                    <a:pt x="5632191" y="570171"/>
                  </a:lnTo>
                  <a:lnTo>
                    <a:pt x="5690558" y="561954"/>
                  </a:lnTo>
                  <a:lnTo>
                    <a:pt x="5752005" y="554673"/>
                  </a:lnTo>
                  <a:lnTo>
                    <a:pt x="5816298" y="548378"/>
                  </a:lnTo>
                  <a:lnTo>
                    <a:pt x="5883200" y="543117"/>
                  </a:lnTo>
                  <a:lnTo>
                    <a:pt x="5952477" y="538939"/>
                  </a:lnTo>
                  <a:lnTo>
                    <a:pt x="6023893" y="535894"/>
                  </a:lnTo>
                  <a:lnTo>
                    <a:pt x="6097212" y="534031"/>
                  </a:lnTo>
                  <a:lnTo>
                    <a:pt x="6172199" y="533400"/>
                  </a:lnTo>
                  <a:lnTo>
                    <a:pt x="6247187" y="534031"/>
                  </a:lnTo>
                  <a:lnTo>
                    <a:pt x="6320506" y="535894"/>
                  </a:lnTo>
                  <a:lnTo>
                    <a:pt x="6391922" y="538939"/>
                  </a:lnTo>
                  <a:lnTo>
                    <a:pt x="6461199" y="543117"/>
                  </a:lnTo>
                  <a:lnTo>
                    <a:pt x="6528101" y="548378"/>
                  </a:lnTo>
                  <a:lnTo>
                    <a:pt x="6592394" y="554673"/>
                  </a:lnTo>
                  <a:lnTo>
                    <a:pt x="6653841" y="561954"/>
                  </a:lnTo>
                  <a:lnTo>
                    <a:pt x="6712208" y="570171"/>
                  </a:lnTo>
                  <a:lnTo>
                    <a:pt x="6767258" y="579274"/>
                  </a:lnTo>
                  <a:lnTo>
                    <a:pt x="6818757" y="589216"/>
                  </a:lnTo>
                  <a:lnTo>
                    <a:pt x="6866468" y="599946"/>
                  </a:lnTo>
                  <a:lnTo>
                    <a:pt x="6910157" y="611416"/>
                  </a:lnTo>
                  <a:lnTo>
                    <a:pt x="6949588" y="623576"/>
                  </a:lnTo>
                  <a:lnTo>
                    <a:pt x="7014733" y="649771"/>
                  </a:lnTo>
                  <a:lnTo>
                    <a:pt x="7060021" y="678138"/>
                  </a:lnTo>
                  <a:lnTo>
                    <a:pt x="7083568" y="708283"/>
                  </a:lnTo>
                  <a:lnTo>
                    <a:pt x="7086600" y="723900"/>
                  </a:lnTo>
                  <a:lnTo>
                    <a:pt x="7083568" y="739516"/>
                  </a:lnTo>
                  <a:lnTo>
                    <a:pt x="7060021" y="769661"/>
                  </a:lnTo>
                  <a:lnTo>
                    <a:pt x="7014733" y="798028"/>
                  </a:lnTo>
                  <a:lnTo>
                    <a:pt x="6949588" y="824223"/>
                  </a:lnTo>
                  <a:lnTo>
                    <a:pt x="6910157" y="836383"/>
                  </a:lnTo>
                  <a:lnTo>
                    <a:pt x="6866468" y="847853"/>
                  </a:lnTo>
                  <a:lnTo>
                    <a:pt x="6818757" y="858583"/>
                  </a:lnTo>
                  <a:lnTo>
                    <a:pt x="6767258" y="868525"/>
                  </a:lnTo>
                  <a:lnTo>
                    <a:pt x="6712208" y="877628"/>
                  </a:lnTo>
                  <a:lnTo>
                    <a:pt x="6653841" y="885845"/>
                  </a:lnTo>
                  <a:lnTo>
                    <a:pt x="6592394" y="893126"/>
                  </a:lnTo>
                  <a:lnTo>
                    <a:pt x="6528101" y="899421"/>
                  </a:lnTo>
                  <a:lnTo>
                    <a:pt x="6461199" y="904682"/>
                  </a:lnTo>
                  <a:lnTo>
                    <a:pt x="6391922" y="908860"/>
                  </a:lnTo>
                  <a:lnTo>
                    <a:pt x="6320506" y="911905"/>
                  </a:lnTo>
                  <a:lnTo>
                    <a:pt x="6247187" y="913768"/>
                  </a:lnTo>
                  <a:lnTo>
                    <a:pt x="6172199" y="914400"/>
                  </a:lnTo>
                  <a:lnTo>
                    <a:pt x="6097212" y="913768"/>
                  </a:lnTo>
                  <a:lnTo>
                    <a:pt x="6023893" y="911905"/>
                  </a:lnTo>
                  <a:lnTo>
                    <a:pt x="5952477" y="908860"/>
                  </a:lnTo>
                  <a:lnTo>
                    <a:pt x="5883200" y="904682"/>
                  </a:lnTo>
                  <a:lnTo>
                    <a:pt x="5816298" y="899421"/>
                  </a:lnTo>
                  <a:lnTo>
                    <a:pt x="5752005" y="893126"/>
                  </a:lnTo>
                  <a:lnTo>
                    <a:pt x="5690558" y="885845"/>
                  </a:lnTo>
                  <a:lnTo>
                    <a:pt x="5632191" y="877628"/>
                  </a:lnTo>
                  <a:lnTo>
                    <a:pt x="5577141" y="868525"/>
                  </a:lnTo>
                  <a:lnTo>
                    <a:pt x="5525643" y="858583"/>
                  </a:lnTo>
                  <a:lnTo>
                    <a:pt x="5477931" y="847853"/>
                  </a:lnTo>
                  <a:lnTo>
                    <a:pt x="5434242" y="836383"/>
                  </a:lnTo>
                  <a:lnTo>
                    <a:pt x="5394811" y="824223"/>
                  </a:lnTo>
                  <a:lnTo>
                    <a:pt x="5329666" y="798028"/>
                  </a:lnTo>
                  <a:lnTo>
                    <a:pt x="5284378" y="769661"/>
                  </a:lnTo>
                  <a:lnTo>
                    <a:pt x="5260831" y="739516"/>
                  </a:lnTo>
                  <a:lnTo>
                    <a:pt x="5257800" y="723900"/>
                  </a:lnTo>
                  <a:close/>
                </a:path>
                <a:path w="7696200" h="4648200">
                  <a:moveTo>
                    <a:pt x="0" y="4495800"/>
                  </a:moveTo>
                  <a:lnTo>
                    <a:pt x="29941" y="4455287"/>
                  </a:lnTo>
                  <a:lnTo>
                    <a:pt x="80703" y="4430471"/>
                  </a:lnTo>
                  <a:lnTo>
                    <a:pt x="153346" y="4407912"/>
                  </a:lnTo>
                  <a:lnTo>
                    <a:pt x="197133" y="4397612"/>
                  </a:lnTo>
                  <a:lnTo>
                    <a:pt x="245502" y="4388038"/>
                  </a:lnTo>
                  <a:lnTo>
                    <a:pt x="298157" y="4379244"/>
                  </a:lnTo>
                  <a:lnTo>
                    <a:pt x="354803" y="4371282"/>
                  </a:lnTo>
                  <a:lnTo>
                    <a:pt x="415143" y="4364208"/>
                  </a:lnTo>
                  <a:lnTo>
                    <a:pt x="478882" y="4358074"/>
                  </a:lnTo>
                  <a:lnTo>
                    <a:pt x="545723" y="4352935"/>
                  </a:lnTo>
                  <a:lnTo>
                    <a:pt x="615372" y="4348844"/>
                  </a:lnTo>
                  <a:lnTo>
                    <a:pt x="687531" y="4345855"/>
                  </a:lnTo>
                  <a:lnTo>
                    <a:pt x="761906" y="4344022"/>
                  </a:lnTo>
                  <a:lnTo>
                    <a:pt x="838200" y="4343400"/>
                  </a:lnTo>
                  <a:lnTo>
                    <a:pt x="914491" y="4344022"/>
                  </a:lnTo>
                  <a:lnTo>
                    <a:pt x="988864" y="4345855"/>
                  </a:lnTo>
                  <a:lnTo>
                    <a:pt x="1061023" y="4348844"/>
                  </a:lnTo>
                  <a:lnTo>
                    <a:pt x="1130671" y="4352935"/>
                  </a:lnTo>
                  <a:lnTo>
                    <a:pt x="1197512" y="4358074"/>
                  </a:lnTo>
                  <a:lnTo>
                    <a:pt x="1261251" y="4364208"/>
                  </a:lnTo>
                  <a:lnTo>
                    <a:pt x="1321591" y="4371282"/>
                  </a:lnTo>
                  <a:lnTo>
                    <a:pt x="1378237" y="4379244"/>
                  </a:lnTo>
                  <a:lnTo>
                    <a:pt x="1430893" y="4388038"/>
                  </a:lnTo>
                  <a:lnTo>
                    <a:pt x="1479262" y="4397612"/>
                  </a:lnTo>
                  <a:lnTo>
                    <a:pt x="1523049" y="4407912"/>
                  </a:lnTo>
                  <a:lnTo>
                    <a:pt x="1561958" y="4418883"/>
                  </a:lnTo>
                  <a:lnTo>
                    <a:pt x="1623958" y="4442624"/>
                  </a:lnTo>
                  <a:lnTo>
                    <a:pt x="1662895" y="4468407"/>
                  </a:lnTo>
                  <a:lnTo>
                    <a:pt x="1676400" y="4495800"/>
                  </a:lnTo>
                  <a:lnTo>
                    <a:pt x="1672974" y="4509670"/>
                  </a:lnTo>
                  <a:lnTo>
                    <a:pt x="1623958" y="4548975"/>
                  </a:lnTo>
                  <a:lnTo>
                    <a:pt x="1561958" y="4572716"/>
                  </a:lnTo>
                  <a:lnTo>
                    <a:pt x="1523049" y="4583687"/>
                  </a:lnTo>
                  <a:lnTo>
                    <a:pt x="1479262" y="4593987"/>
                  </a:lnTo>
                  <a:lnTo>
                    <a:pt x="1430893" y="4603561"/>
                  </a:lnTo>
                  <a:lnTo>
                    <a:pt x="1378237" y="4612355"/>
                  </a:lnTo>
                  <a:lnTo>
                    <a:pt x="1321591" y="4620317"/>
                  </a:lnTo>
                  <a:lnTo>
                    <a:pt x="1261251" y="4627391"/>
                  </a:lnTo>
                  <a:lnTo>
                    <a:pt x="1197512" y="4633525"/>
                  </a:lnTo>
                  <a:lnTo>
                    <a:pt x="1130671" y="4638664"/>
                  </a:lnTo>
                  <a:lnTo>
                    <a:pt x="1061023" y="4642755"/>
                  </a:lnTo>
                  <a:lnTo>
                    <a:pt x="988864" y="4645744"/>
                  </a:lnTo>
                  <a:lnTo>
                    <a:pt x="914491" y="4647577"/>
                  </a:lnTo>
                  <a:lnTo>
                    <a:pt x="838200" y="4648200"/>
                  </a:lnTo>
                  <a:lnTo>
                    <a:pt x="761906" y="4647577"/>
                  </a:lnTo>
                  <a:lnTo>
                    <a:pt x="687531" y="4645744"/>
                  </a:lnTo>
                  <a:lnTo>
                    <a:pt x="615372" y="4642755"/>
                  </a:lnTo>
                  <a:lnTo>
                    <a:pt x="545723" y="4638664"/>
                  </a:lnTo>
                  <a:lnTo>
                    <a:pt x="478882" y="4633525"/>
                  </a:lnTo>
                  <a:lnTo>
                    <a:pt x="415143" y="4627391"/>
                  </a:lnTo>
                  <a:lnTo>
                    <a:pt x="354803" y="4620317"/>
                  </a:lnTo>
                  <a:lnTo>
                    <a:pt x="298157" y="4612355"/>
                  </a:lnTo>
                  <a:lnTo>
                    <a:pt x="245502" y="4603561"/>
                  </a:lnTo>
                  <a:lnTo>
                    <a:pt x="197133" y="4593987"/>
                  </a:lnTo>
                  <a:lnTo>
                    <a:pt x="153346" y="4583687"/>
                  </a:lnTo>
                  <a:lnTo>
                    <a:pt x="114438" y="4572716"/>
                  </a:lnTo>
                  <a:lnTo>
                    <a:pt x="52439" y="4548975"/>
                  </a:lnTo>
                  <a:lnTo>
                    <a:pt x="13504" y="4523192"/>
                  </a:lnTo>
                  <a:lnTo>
                    <a:pt x="0" y="4495800"/>
                  </a:lnTo>
                  <a:close/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397203" y="242779"/>
            <a:ext cx="581741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31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00CC"/>
                </a:solidFill>
                <a:latin typeface="Times New Roman"/>
                <a:cs typeface="Times New Roman"/>
              </a:rPr>
              <a:t>Each</a:t>
            </a:r>
            <a:r>
              <a:rPr sz="1800" spc="-4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CC"/>
                </a:solidFill>
                <a:latin typeface="Times New Roman"/>
                <a:cs typeface="Times New Roman"/>
              </a:rPr>
              <a:t>nerve</a:t>
            </a:r>
            <a:r>
              <a:rPr sz="1800" spc="-2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CC"/>
                </a:solidFill>
                <a:latin typeface="Times New Roman"/>
                <a:cs typeface="Times New Roman"/>
              </a:rPr>
              <a:t>of the lumber</a:t>
            </a:r>
            <a:r>
              <a:rPr sz="1800" spc="-3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00CC"/>
                </a:solidFill>
                <a:latin typeface="Times New Roman"/>
                <a:cs typeface="Times New Roman"/>
              </a:rPr>
              <a:t>plexus</a:t>
            </a:r>
            <a:r>
              <a:rPr sz="1800" b="1" spc="-4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00CC"/>
                </a:solidFill>
                <a:latin typeface="Times New Roman"/>
                <a:cs typeface="Times New Roman"/>
              </a:rPr>
              <a:t>emerges</a:t>
            </a:r>
            <a:r>
              <a:rPr sz="1800" b="1" spc="409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00CC"/>
                </a:solidFill>
                <a:latin typeface="Times New Roman"/>
                <a:cs typeface="Times New Roman"/>
              </a:rPr>
              <a:t>(</a:t>
            </a:r>
            <a:r>
              <a:rPr sz="1800" b="1" spc="-1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00CC"/>
                </a:solidFill>
                <a:latin typeface="Times New Roman"/>
                <a:cs typeface="Times New Roman"/>
              </a:rPr>
              <a:t>exits)</a:t>
            </a:r>
            <a:r>
              <a:rPr sz="1800" b="1" spc="-5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CC"/>
                </a:solidFill>
                <a:latin typeface="Times New Roman"/>
                <a:cs typeface="Times New Roman"/>
              </a:rPr>
              <a:t>from</a:t>
            </a:r>
            <a:r>
              <a:rPr sz="1800" spc="-2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CC"/>
                </a:solidFill>
                <a:latin typeface="Times New Roman"/>
                <a:cs typeface="Times New Roman"/>
              </a:rPr>
              <a:t>the</a:t>
            </a: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601345" algn="l"/>
                <a:tab pos="5575935" algn="l"/>
              </a:tabLst>
            </a:pPr>
            <a:r>
              <a:rPr sz="1800" u="heavy" dirty="0">
                <a:solidFill>
                  <a:srgbClr val="0000CC"/>
                </a:solidFill>
                <a:uFill>
                  <a:solidFill>
                    <a:srgbClr val="F79546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heavy" spc="-5" dirty="0">
                <a:solidFill>
                  <a:srgbClr val="0000CC"/>
                </a:solidFill>
                <a:uFill>
                  <a:solidFill>
                    <a:srgbClr val="F79546"/>
                  </a:solidFill>
                </a:uFill>
                <a:latin typeface="Times New Roman"/>
                <a:cs typeface="Times New Roman"/>
              </a:rPr>
              <a:t>substance</a:t>
            </a:r>
            <a:r>
              <a:rPr sz="1800" u="heavy" dirty="0">
                <a:solidFill>
                  <a:srgbClr val="0000CC"/>
                </a:solidFill>
                <a:uFill>
                  <a:solidFill>
                    <a:srgbClr val="F79546"/>
                  </a:solidFill>
                </a:uFill>
                <a:latin typeface="Times New Roman"/>
                <a:cs typeface="Times New Roman"/>
              </a:rPr>
              <a:t> of</a:t>
            </a:r>
            <a:r>
              <a:rPr sz="1800" u="heavy" spc="15" dirty="0">
                <a:solidFill>
                  <a:srgbClr val="0000CC"/>
                </a:solidFill>
                <a:uFill>
                  <a:solidFill>
                    <a:srgbClr val="F79546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heavy" spc="-15" dirty="0">
                <a:solidFill>
                  <a:srgbClr val="0000CC"/>
                </a:solidFill>
                <a:uFill>
                  <a:solidFill>
                    <a:srgbClr val="F79546"/>
                  </a:solidFill>
                </a:uFill>
                <a:latin typeface="Times New Roman"/>
                <a:cs typeface="Times New Roman"/>
              </a:rPr>
              <a:t>the</a:t>
            </a:r>
            <a:r>
              <a:rPr sz="1800" b="1" u="heavy" spc="-40" dirty="0">
                <a:solidFill>
                  <a:srgbClr val="0000CC"/>
                </a:solidFill>
                <a:uFill>
                  <a:solidFill>
                    <a:srgbClr val="F79546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heavy" spc="-5" dirty="0">
                <a:solidFill>
                  <a:srgbClr val="0000CC"/>
                </a:solidFill>
                <a:uFill>
                  <a:solidFill>
                    <a:srgbClr val="F79546"/>
                  </a:solidFill>
                </a:uFill>
                <a:latin typeface="Times New Roman"/>
                <a:cs typeface="Times New Roman"/>
              </a:rPr>
              <a:t>psoas</a:t>
            </a:r>
            <a:r>
              <a:rPr sz="1800" b="1" u="heavy" spc="434" dirty="0">
                <a:solidFill>
                  <a:srgbClr val="0000CC"/>
                </a:solidFill>
                <a:uFill>
                  <a:solidFill>
                    <a:srgbClr val="F79546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heavy" spc="-25" dirty="0">
                <a:solidFill>
                  <a:srgbClr val="0000CC"/>
                </a:solidFill>
                <a:uFill>
                  <a:solidFill>
                    <a:srgbClr val="F79546"/>
                  </a:solidFill>
                </a:uFill>
                <a:latin typeface="Times New Roman"/>
                <a:cs typeface="Times New Roman"/>
              </a:rPr>
              <a:t>major</a:t>
            </a:r>
            <a:r>
              <a:rPr sz="1800" b="1" u="heavy" spc="-65" dirty="0">
                <a:solidFill>
                  <a:srgbClr val="0000CC"/>
                </a:solidFill>
                <a:uFill>
                  <a:solidFill>
                    <a:srgbClr val="F79546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heavy" spc="-25" dirty="0">
                <a:solidFill>
                  <a:srgbClr val="0000CC"/>
                </a:solidFill>
                <a:uFill>
                  <a:solidFill>
                    <a:srgbClr val="F79546"/>
                  </a:solidFill>
                </a:uFill>
                <a:latin typeface="Times New Roman"/>
                <a:cs typeface="Times New Roman"/>
              </a:rPr>
              <a:t>muscle</a:t>
            </a:r>
            <a:r>
              <a:rPr sz="1800" b="1" u="heavy" spc="-30" dirty="0">
                <a:solidFill>
                  <a:srgbClr val="0000CC"/>
                </a:solidFill>
                <a:uFill>
                  <a:solidFill>
                    <a:srgbClr val="F79546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heavy" spc="-5" dirty="0">
                <a:solidFill>
                  <a:srgbClr val="0000CC"/>
                </a:solidFill>
                <a:uFill>
                  <a:solidFill>
                    <a:srgbClr val="F79546"/>
                  </a:solidFill>
                </a:uFill>
                <a:latin typeface="Times New Roman"/>
                <a:cs typeface="Times New Roman"/>
              </a:rPr>
              <a:t>as</a:t>
            </a:r>
            <a:r>
              <a:rPr sz="1800" u="heavy" spc="100" dirty="0">
                <a:solidFill>
                  <a:srgbClr val="0000CC"/>
                </a:solidFill>
                <a:uFill>
                  <a:solidFill>
                    <a:srgbClr val="F79546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heavy" spc="-15" dirty="0">
                <a:solidFill>
                  <a:srgbClr val="0000CC"/>
                </a:solidFill>
                <a:uFill>
                  <a:solidFill>
                    <a:srgbClr val="F79546"/>
                  </a:solidFill>
                </a:uFill>
                <a:latin typeface="Times New Roman"/>
                <a:cs typeface="Times New Roman"/>
              </a:rPr>
              <a:t>flows:	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" y="1417284"/>
            <a:ext cx="4190999" cy="1732687"/>
          </a:xfrm>
          <a:custGeom>
            <a:avLst/>
            <a:gdLst/>
            <a:ahLst/>
            <a:cxnLst/>
            <a:rect l="l" t="t" r="r" b="b"/>
            <a:pathLst>
              <a:path w="5354955" h="1201420">
                <a:moveTo>
                  <a:pt x="0" y="1200912"/>
                </a:moveTo>
                <a:lnTo>
                  <a:pt x="5354573" y="1200912"/>
                </a:lnTo>
                <a:lnTo>
                  <a:pt x="5354573" y="0"/>
                </a:lnTo>
                <a:lnTo>
                  <a:pt x="0" y="0"/>
                </a:lnTo>
              </a:path>
            </a:pathLst>
          </a:custGeom>
          <a:ln w="25908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0088" y="1570934"/>
            <a:ext cx="5484216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06883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Times New Roman"/>
                <a:cs typeface="Times New Roman"/>
              </a:rPr>
              <a:t>The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Iliohypogastric </a:t>
            </a:r>
            <a:r>
              <a:rPr sz="1800" b="1" spc="-434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The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spc="-5" dirty="0" err="1" smtClean="0">
                <a:latin typeface="Times New Roman"/>
                <a:cs typeface="Times New Roman"/>
              </a:rPr>
              <a:t>Ilioinguinal</a:t>
            </a: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latin typeface="Times New Roman"/>
                <a:cs typeface="Times New Roman"/>
              </a:rPr>
              <a:t>The </a:t>
            </a:r>
            <a:r>
              <a:rPr sz="1800" b="1" dirty="0">
                <a:latin typeface="Times New Roman"/>
                <a:cs typeface="Times New Roman"/>
              </a:rPr>
              <a:t>Lateral </a:t>
            </a:r>
            <a:r>
              <a:rPr sz="1800" b="1" spc="-5" dirty="0">
                <a:latin typeface="Times New Roman"/>
                <a:cs typeface="Times New Roman"/>
              </a:rPr>
              <a:t>cutaneous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nerve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of</a:t>
            </a:r>
            <a:r>
              <a:rPr sz="1800" b="1" spc="-5" dirty="0">
                <a:latin typeface="Times New Roman"/>
                <a:cs typeface="Times New Roman"/>
              </a:rPr>
              <a:t> the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thigh</a:t>
            </a: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Times New Roman"/>
                <a:cs typeface="Times New Roman"/>
              </a:rPr>
              <a:t>Femoral</a:t>
            </a:r>
            <a:r>
              <a:rPr sz="1800" b="1" spc="-5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nerve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890" y="1055391"/>
            <a:ext cx="4530606" cy="318036"/>
          </a:xfrm>
          <a:prstGeom prst="rect">
            <a:avLst/>
          </a:prstGeom>
          <a:ln w="25907">
            <a:solidFill>
              <a:srgbClr val="8063A1"/>
            </a:solidFill>
          </a:ln>
        </p:spPr>
        <p:txBody>
          <a:bodyPr vert="horz" wrap="square" lIns="0" tIns="2540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00"/>
              </a:spcBef>
            </a:pPr>
            <a:r>
              <a:rPr sz="1800" spc="-5" dirty="0">
                <a:latin typeface="Times New Roman"/>
                <a:cs typeface="Times New Roman"/>
              </a:rPr>
              <a:t>From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900" b="1" i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lateral</a:t>
            </a:r>
            <a:r>
              <a:rPr sz="1900" b="1" i="1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i="1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side</a:t>
            </a:r>
            <a:r>
              <a:rPr sz="1900" b="1" i="1" u="heavy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 </a:t>
            </a:r>
            <a:r>
              <a:rPr sz="1800" spc="-5" dirty="0">
                <a:latin typeface="Times New Roman"/>
                <a:cs typeface="Times New Roman"/>
              </a:rPr>
              <a:t>psoas  major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muscle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0" y="3918403"/>
            <a:ext cx="4982676" cy="344325"/>
          </a:xfrm>
          <a:prstGeom prst="rect">
            <a:avLst/>
          </a:prstGeom>
          <a:ln w="25907">
            <a:solidFill>
              <a:srgbClr val="F79546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85"/>
              </a:spcBef>
            </a:pPr>
            <a:r>
              <a:rPr sz="2000" b="1" dirty="0">
                <a:latin typeface="Times New Roman"/>
                <a:cs typeface="Times New Roman"/>
              </a:rPr>
              <a:t>Obturator</a:t>
            </a:r>
            <a:r>
              <a:rPr sz="2000" b="1" spc="-8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nerve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and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Lumbosacral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trunk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3340145"/>
            <a:ext cx="3801612" cy="375383"/>
          </a:xfrm>
          <a:custGeom>
            <a:avLst/>
            <a:gdLst/>
            <a:ahLst/>
            <a:cxnLst/>
            <a:rect l="l" t="t" r="r" b="b"/>
            <a:pathLst>
              <a:path w="3652520" h="524510">
                <a:moveTo>
                  <a:pt x="0" y="524256"/>
                </a:moveTo>
                <a:lnTo>
                  <a:pt x="3652266" y="524256"/>
                </a:lnTo>
                <a:lnTo>
                  <a:pt x="3652266" y="0"/>
                </a:lnTo>
                <a:lnTo>
                  <a:pt x="0" y="0"/>
                </a:lnTo>
              </a:path>
            </a:pathLst>
          </a:custGeom>
          <a:ln w="25908">
            <a:solidFill>
              <a:srgbClr val="8063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6136" y="3306301"/>
            <a:ext cx="3361439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20" dirty="0">
                <a:latin typeface="Times New Roman"/>
                <a:cs typeface="Times New Roman"/>
              </a:rPr>
              <a:t>From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the</a:t>
            </a:r>
            <a:r>
              <a:rPr sz="2800" b="1" spc="-1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medial side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045970" y="4804317"/>
            <a:ext cx="3488334" cy="374474"/>
          </a:xfrm>
          <a:custGeom>
            <a:avLst/>
            <a:gdLst/>
            <a:ahLst/>
            <a:cxnLst/>
            <a:rect l="l" t="t" r="r" b="b"/>
            <a:pathLst>
              <a:path w="3351529" h="523239">
                <a:moveTo>
                  <a:pt x="0" y="522732"/>
                </a:moveTo>
                <a:lnTo>
                  <a:pt x="3351276" y="522732"/>
                </a:lnTo>
                <a:lnTo>
                  <a:pt x="3351276" y="0"/>
                </a:lnTo>
                <a:lnTo>
                  <a:pt x="0" y="0"/>
                </a:lnTo>
                <a:lnTo>
                  <a:pt x="0" y="522732"/>
                </a:lnTo>
                <a:close/>
              </a:path>
            </a:pathLst>
          </a:custGeom>
          <a:ln w="25908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045970" y="4803755"/>
            <a:ext cx="3294686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660066"/>
                </a:solidFill>
                <a:latin typeface="Times New Roman"/>
                <a:cs typeface="Times New Roman"/>
              </a:rPr>
              <a:t>Genitofemoral</a:t>
            </a:r>
            <a:r>
              <a:rPr sz="2800" b="1" spc="-95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660066"/>
                </a:solidFill>
                <a:latin typeface="Times New Roman"/>
                <a:cs typeface="Times New Roman"/>
              </a:rPr>
              <a:t>nerve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0" y="4452902"/>
            <a:ext cx="2628479" cy="314830"/>
          </a:xfrm>
          <a:prstGeom prst="rect">
            <a:avLst/>
          </a:prstGeom>
          <a:ln w="25908">
            <a:solidFill>
              <a:srgbClr val="8063A1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295"/>
              </a:spcBef>
            </a:pPr>
            <a:r>
              <a:rPr sz="1800" spc="-5" dirty="0">
                <a:latin typeface="Times New Roman"/>
                <a:cs typeface="Times New Roman"/>
              </a:rPr>
              <a:t>From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the </a:t>
            </a:r>
            <a:r>
              <a:rPr sz="1800" dirty="0">
                <a:latin typeface="Times New Roman"/>
                <a:cs typeface="Times New Roman"/>
              </a:rPr>
              <a:t>anterior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surface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743955" y="1447800"/>
            <a:ext cx="3552445" cy="4876800"/>
            <a:chOff x="5743955" y="169"/>
            <a:chExt cx="3413125" cy="6814184"/>
          </a:xfrm>
        </p:grpSpPr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43955" y="169"/>
              <a:ext cx="3143790" cy="6813601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7335773" y="610361"/>
              <a:ext cx="1808480" cy="368935"/>
            </a:xfrm>
            <a:custGeom>
              <a:avLst/>
              <a:gdLst/>
              <a:ahLst/>
              <a:cxnLst/>
              <a:rect l="l" t="t" r="r" b="b"/>
              <a:pathLst>
                <a:path w="1808479" h="368934">
                  <a:moveTo>
                    <a:pt x="0" y="368808"/>
                  </a:moveTo>
                  <a:lnTo>
                    <a:pt x="1808225" y="368808"/>
                  </a:lnTo>
                  <a:lnTo>
                    <a:pt x="1808225" y="0"/>
                  </a:lnTo>
                  <a:lnTo>
                    <a:pt x="0" y="0"/>
                  </a:lnTo>
                  <a:lnTo>
                    <a:pt x="0" y="3688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335773" y="966216"/>
              <a:ext cx="1808480" cy="26034"/>
            </a:xfrm>
            <a:custGeom>
              <a:avLst/>
              <a:gdLst/>
              <a:ahLst/>
              <a:cxnLst/>
              <a:rect l="l" t="t" r="r" b="b"/>
              <a:pathLst>
                <a:path w="1808479" h="26034">
                  <a:moveTo>
                    <a:pt x="0" y="25907"/>
                  </a:moveTo>
                  <a:lnTo>
                    <a:pt x="1808225" y="25907"/>
                  </a:lnTo>
                  <a:lnTo>
                    <a:pt x="1808225" y="0"/>
                  </a:lnTo>
                  <a:lnTo>
                    <a:pt x="0" y="0"/>
                  </a:lnTo>
                  <a:lnTo>
                    <a:pt x="0" y="25907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335773" y="610361"/>
              <a:ext cx="1808480" cy="368935"/>
            </a:xfrm>
            <a:custGeom>
              <a:avLst/>
              <a:gdLst/>
              <a:ahLst/>
              <a:cxnLst/>
              <a:rect l="l" t="t" r="r" b="b"/>
              <a:pathLst>
                <a:path w="1808479" h="368934">
                  <a:moveTo>
                    <a:pt x="1808225" y="0"/>
                  </a:moveTo>
                  <a:lnTo>
                    <a:pt x="0" y="0"/>
                  </a:lnTo>
                  <a:lnTo>
                    <a:pt x="0" y="368808"/>
                  </a:lnTo>
                </a:path>
              </a:pathLst>
            </a:custGeom>
            <a:ln w="25907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7453820" y="1232940"/>
            <a:ext cx="1773908" cy="282673"/>
            <a:chOff x="7453820" y="1149032"/>
            <a:chExt cx="1704339" cy="394970"/>
          </a:xfrm>
        </p:grpSpPr>
        <p:sp>
          <p:nvSpPr>
            <p:cNvPr id="20" name="object 20"/>
            <p:cNvSpPr/>
            <p:nvPr/>
          </p:nvSpPr>
          <p:spPr>
            <a:xfrm>
              <a:off x="7466837" y="1162049"/>
              <a:ext cx="1678305" cy="368935"/>
            </a:xfrm>
            <a:custGeom>
              <a:avLst/>
              <a:gdLst/>
              <a:ahLst/>
              <a:cxnLst/>
              <a:rect l="l" t="t" r="r" b="b"/>
              <a:pathLst>
                <a:path w="1678304" h="368934">
                  <a:moveTo>
                    <a:pt x="1677924" y="0"/>
                  </a:moveTo>
                  <a:lnTo>
                    <a:pt x="0" y="0"/>
                  </a:lnTo>
                  <a:lnTo>
                    <a:pt x="0" y="368808"/>
                  </a:lnTo>
                  <a:lnTo>
                    <a:pt x="1677924" y="368808"/>
                  </a:lnTo>
                  <a:lnTo>
                    <a:pt x="16779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466837" y="1162049"/>
              <a:ext cx="1678305" cy="368935"/>
            </a:xfrm>
            <a:custGeom>
              <a:avLst/>
              <a:gdLst/>
              <a:ahLst/>
              <a:cxnLst/>
              <a:rect l="l" t="t" r="r" b="b"/>
              <a:pathLst>
                <a:path w="1678304" h="368934">
                  <a:moveTo>
                    <a:pt x="0" y="368808"/>
                  </a:moveTo>
                  <a:lnTo>
                    <a:pt x="1677924" y="368808"/>
                  </a:lnTo>
                  <a:lnTo>
                    <a:pt x="1677924" y="0"/>
                  </a:lnTo>
                  <a:lnTo>
                    <a:pt x="0" y="0"/>
                  </a:lnTo>
                  <a:lnTo>
                    <a:pt x="0" y="368808"/>
                  </a:lnTo>
                  <a:close/>
                </a:path>
              </a:pathLst>
            </a:custGeom>
            <a:ln w="25907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7476647" y="1822716"/>
            <a:ext cx="156836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Ilioinguinal</a:t>
            </a:r>
          </a:p>
        </p:txBody>
      </p:sp>
      <p:grpSp>
        <p:nvGrpSpPr>
          <p:cNvPr id="23" name="object 23"/>
          <p:cNvGrpSpPr/>
          <p:nvPr/>
        </p:nvGrpSpPr>
        <p:grpSpPr>
          <a:xfrm>
            <a:off x="7878646" y="3437187"/>
            <a:ext cx="1370748" cy="701685"/>
            <a:chOff x="7840916" y="2718752"/>
            <a:chExt cx="1316990" cy="980440"/>
          </a:xfrm>
        </p:grpSpPr>
        <p:sp>
          <p:nvSpPr>
            <p:cNvPr id="24" name="object 24"/>
            <p:cNvSpPr/>
            <p:nvPr/>
          </p:nvSpPr>
          <p:spPr>
            <a:xfrm>
              <a:off x="7853934" y="2731769"/>
              <a:ext cx="1290955" cy="954405"/>
            </a:xfrm>
            <a:custGeom>
              <a:avLst/>
              <a:gdLst/>
              <a:ahLst/>
              <a:cxnLst/>
              <a:rect l="l" t="t" r="r" b="b"/>
              <a:pathLst>
                <a:path w="1290954" h="954404">
                  <a:moveTo>
                    <a:pt x="1290827" y="0"/>
                  </a:moveTo>
                  <a:lnTo>
                    <a:pt x="0" y="0"/>
                  </a:lnTo>
                  <a:lnTo>
                    <a:pt x="0" y="954023"/>
                  </a:lnTo>
                  <a:lnTo>
                    <a:pt x="1290827" y="954023"/>
                  </a:lnTo>
                  <a:lnTo>
                    <a:pt x="12908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853934" y="2731769"/>
              <a:ext cx="1290955" cy="954405"/>
            </a:xfrm>
            <a:custGeom>
              <a:avLst/>
              <a:gdLst/>
              <a:ahLst/>
              <a:cxnLst/>
              <a:rect l="l" t="t" r="r" b="b"/>
              <a:pathLst>
                <a:path w="1290954" h="954404">
                  <a:moveTo>
                    <a:pt x="0" y="954023"/>
                  </a:moveTo>
                  <a:lnTo>
                    <a:pt x="1290827" y="954023"/>
                  </a:lnTo>
                  <a:lnTo>
                    <a:pt x="1290827" y="0"/>
                  </a:lnTo>
                  <a:lnTo>
                    <a:pt x="0" y="0"/>
                  </a:lnTo>
                  <a:lnTo>
                    <a:pt x="0" y="954023"/>
                  </a:lnTo>
                  <a:close/>
                </a:path>
              </a:pathLst>
            </a:custGeom>
            <a:ln w="25908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7943441" y="3411073"/>
            <a:ext cx="1270738" cy="65979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Times New Roman"/>
                <a:cs typeface="Times New Roman"/>
              </a:rPr>
              <a:t>The </a:t>
            </a:r>
            <a:r>
              <a:rPr sz="1400" dirty="0">
                <a:latin typeface="Times New Roman"/>
                <a:cs typeface="Times New Roman"/>
              </a:rPr>
              <a:t>Lateral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cutaneous 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nerve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thigh</a:t>
            </a:r>
            <a:endParaRPr sz="1400" dirty="0">
              <a:latin typeface="Times New Roman"/>
              <a:cs typeface="Times New Roman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7423404" y="3364628"/>
            <a:ext cx="1782502" cy="1405642"/>
            <a:chOff x="7423404" y="2947377"/>
            <a:chExt cx="1712595" cy="1964055"/>
          </a:xfrm>
        </p:grpSpPr>
        <p:pic>
          <p:nvPicPr>
            <p:cNvPr id="28" name="object 2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23404" y="2947377"/>
              <a:ext cx="475526" cy="330746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7544562" y="3048761"/>
              <a:ext cx="316230" cy="170815"/>
            </a:xfrm>
            <a:custGeom>
              <a:avLst/>
              <a:gdLst/>
              <a:ahLst/>
              <a:cxnLst/>
              <a:rect l="l" t="t" r="r" b="b"/>
              <a:pathLst>
                <a:path w="316229" h="170814">
                  <a:moveTo>
                    <a:pt x="75000" y="24073"/>
                  </a:moveTo>
                  <a:lnTo>
                    <a:pt x="63173" y="47051"/>
                  </a:lnTo>
                  <a:lnTo>
                    <a:pt x="303911" y="170814"/>
                  </a:lnTo>
                  <a:lnTo>
                    <a:pt x="315722" y="147827"/>
                  </a:lnTo>
                  <a:lnTo>
                    <a:pt x="75000" y="24073"/>
                  </a:lnTo>
                  <a:close/>
                </a:path>
                <a:path w="316229" h="170814">
                  <a:moveTo>
                    <a:pt x="0" y="0"/>
                  </a:moveTo>
                  <a:lnTo>
                    <a:pt x="51308" y="70103"/>
                  </a:lnTo>
                  <a:lnTo>
                    <a:pt x="63173" y="47051"/>
                  </a:lnTo>
                  <a:lnTo>
                    <a:pt x="51689" y="41148"/>
                  </a:lnTo>
                  <a:lnTo>
                    <a:pt x="63500" y="18161"/>
                  </a:lnTo>
                  <a:lnTo>
                    <a:pt x="78043" y="18161"/>
                  </a:lnTo>
                  <a:lnTo>
                    <a:pt x="86868" y="1015"/>
                  </a:lnTo>
                  <a:lnTo>
                    <a:pt x="0" y="0"/>
                  </a:lnTo>
                  <a:close/>
                </a:path>
                <a:path w="316229" h="170814">
                  <a:moveTo>
                    <a:pt x="63500" y="18161"/>
                  </a:moveTo>
                  <a:lnTo>
                    <a:pt x="51689" y="41148"/>
                  </a:lnTo>
                  <a:lnTo>
                    <a:pt x="63173" y="47051"/>
                  </a:lnTo>
                  <a:lnTo>
                    <a:pt x="75000" y="24073"/>
                  </a:lnTo>
                  <a:lnTo>
                    <a:pt x="63500" y="18161"/>
                  </a:lnTo>
                  <a:close/>
                </a:path>
                <a:path w="316229" h="170814">
                  <a:moveTo>
                    <a:pt x="78043" y="18161"/>
                  </a:moveTo>
                  <a:lnTo>
                    <a:pt x="63500" y="18161"/>
                  </a:lnTo>
                  <a:lnTo>
                    <a:pt x="75000" y="24073"/>
                  </a:lnTo>
                  <a:lnTo>
                    <a:pt x="78043" y="1816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610094" y="4540757"/>
              <a:ext cx="1525905" cy="370840"/>
            </a:xfrm>
            <a:custGeom>
              <a:avLst/>
              <a:gdLst/>
              <a:ahLst/>
              <a:cxnLst/>
              <a:rect l="l" t="t" r="r" b="b"/>
              <a:pathLst>
                <a:path w="1525904" h="370839">
                  <a:moveTo>
                    <a:pt x="1525524" y="0"/>
                  </a:moveTo>
                  <a:lnTo>
                    <a:pt x="0" y="0"/>
                  </a:lnTo>
                  <a:lnTo>
                    <a:pt x="0" y="370332"/>
                  </a:lnTo>
                  <a:lnTo>
                    <a:pt x="1525524" y="370332"/>
                  </a:lnTo>
                  <a:lnTo>
                    <a:pt x="15255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7610093" y="4613114"/>
            <a:ext cx="1588191" cy="316112"/>
          </a:xfrm>
          <a:prstGeom prst="rect">
            <a:avLst/>
          </a:prstGeom>
          <a:ln w="25907">
            <a:solidFill>
              <a:srgbClr val="F79546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05"/>
              </a:spcBef>
            </a:pPr>
            <a:r>
              <a:rPr sz="1800" spc="-5" dirty="0">
                <a:latin typeface="Times New Roman"/>
                <a:cs typeface="Times New Roman"/>
              </a:rPr>
              <a:t>Femoral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nerve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5344668" y="3559801"/>
            <a:ext cx="2501582" cy="1328837"/>
            <a:chOff x="5344667" y="3165348"/>
            <a:chExt cx="2403475" cy="1856739"/>
          </a:xfrm>
        </p:grpSpPr>
        <p:pic>
          <p:nvPicPr>
            <p:cNvPr id="33" name="object 3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14616" y="3930370"/>
              <a:ext cx="533412" cy="632485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7335773" y="4031742"/>
              <a:ext cx="374015" cy="473709"/>
            </a:xfrm>
            <a:custGeom>
              <a:avLst/>
              <a:gdLst/>
              <a:ahLst/>
              <a:cxnLst/>
              <a:rect l="l" t="t" r="r" b="b"/>
              <a:pathLst>
                <a:path w="374015" h="473710">
                  <a:moveTo>
                    <a:pt x="58037" y="53298"/>
                  </a:moveTo>
                  <a:lnTo>
                    <a:pt x="37570" y="69274"/>
                  </a:lnTo>
                  <a:lnTo>
                    <a:pt x="353059" y="473328"/>
                  </a:lnTo>
                  <a:lnTo>
                    <a:pt x="373506" y="457326"/>
                  </a:lnTo>
                  <a:lnTo>
                    <a:pt x="58037" y="53298"/>
                  </a:lnTo>
                  <a:close/>
                </a:path>
                <a:path w="374015" h="473710">
                  <a:moveTo>
                    <a:pt x="0" y="0"/>
                  </a:moveTo>
                  <a:lnTo>
                    <a:pt x="17145" y="85216"/>
                  </a:lnTo>
                  <a:lnTo>
                    <a:pt x="37570" y="69274"/>
                  </a:lnTo>
                  <a:lnTo>
                    <a:pt x="29591" y="59054"/>
                  </a:lnTo>
                  <a:lnTo>
                    <a:pt x="50037" y="43052"/>
                  </a:lnTo>
                  <a:lnTo>
                    <a:pt x="71164" y="43052"/>
                  </a:lnTo>
                  <a:lnTo>
                    <a:pt x="78485" y="37337"/>
                  </a:lnTo>
                  <a:lnTo>
                    <a:pt x="0" y="0"/>
                  </a:lnTo>
                  <a:close/>
                </a:path>
                <a:path w="374015" h="473710">
                  <a:moveTo>
                    <a:pt x="50037" y="43052"/>
                  </a:moveTo>
                  <a:lnTo>
                    <a:pt x="29591" y="59054"/>
                  </a:lnTo>
                  <a:lnTo>
                    <a:pt x="37570" y="69274"/>
                  </a:lnTo>
                  <a:lnTo>
                    <a:pt x="58037" y="53298"/>
                  </a:lnTo>
                  <a:lnTo>
                    <a:pt x="50037" y="43052"/>
                  </a:lnTo>
                  <a:close/>
                </a:path>
                <a:path w="374015" h="473710">
                  <a:moveTo>
                    <a:pt x="71164" y="43052"/>
                  </a:moveTo>
                  <a:lnTo>
                    <a:pt x="50037" y="43052"/>
                  </a:lnTo>
                  <a:lnTo>
                    <a:pt x="58037" y="53298"/>
                  </a:lnTo>
                  <a:lnTo>
                    <a:pt x="71164" y="430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44667" y="3165348"/>
              <a:ext cx="1706880" cy="1856232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5387720" y="3266694"/>
              <a:ext cx="1548130" cy="1697355"/>
            </a:xfrm>
            <a:custGeom>
              <a:avLst/>
              <a:gdLst/>
              <a:ahLst/>
              <a:cxnLst/>
              <a:rect l="l" t="t" r="r" b="b"/>
              <a:pathLst>
                <a:path w="1548129" h="1697354">
                  <a:moveTo>
                    <a:pt x="1485962" y="48663"/>
                  </a:moveTo>
                  <a:lnTo>
                    <a:pt x="0" y="1679320"/>
                  </a:lnTo>
                  <a:lnTo>
                    <a:pt x="19050" y="1696846"/>
                  </a:lnTo>
                  <a:lnTo>
                    <a:pt x="1505162" y="66163"/>
                  </a:lnTo>
                  <a:lnTo>
                    <a:pt x="1485962" y="48663"/>
                  </a:lnTo>
                  <a:close/>
                </a:path>
                <a:path w="1548129" h="1697354">
                  <a:moveTo>
                    <a:pt x="1536818" y="39115"/>
                  </a:moveTo>
                  <a:lnTo>
                    <a:pt x="1494662" y="39115"/>
                  </a:lnTo>
                  <a:lnTo>
                    <a:pt x="1513839" y="56641"/>
                  </a:lnTo>
                  <a:lnTo>
                    <a:pt x="1505162" y="66163"/>
                  </a:lnTo>
                  <a:lnTo>
                    <a:pt x="1524253" y="83565"/>
                  </a:lnTo>
                  <a:lnTo>
                    <a:pt x="1536818" y="39115"/>
                  </a:lnTo>
                  <a:close/>
                </a:path>
                <a:path w="1548129" h="1697354">
                  <a:moveTo>
                    <a:pt x="1494662" y="39115"/>
                  </a:moveTo>
                  <a:lnTo>
                    <a:pt x="1485962" y="48663"/>
                  </a:lnTo>
                  <a:lnTo>
                    <a:pt x="1505162" y="66163"/>
                  </a:lnTo>
                  <a:lnTo>
                    <a:pt x="1513839" y="56641"/>
                  </a:lnTo>
                  <a:lnTo>
                    <a:pt x="1494662" y="39115"/>
                  </a:lnTo>
                  <a:close/>
                </a:path>
                <a:path w="1548129" h="1697354">
                  <a:moveTo>
                    <a:pt x="1547876" y="0"/>
                  </a:moveTo>
                  <a:lnTo>
                    <a:pt x="1466850" y="31241"/>
                  </a:lnTo>
                  <a:lnTo>
                    <a:pt x="1485962" y="48663"/>
                  </a:lnTo>
                  <a:lnTo>
                    <a:pt x="1494662" y="39115"/>
                  </a:lnTo>
                  <a:lnTo>
                    <a:pt x="1536818" y="39115"/>
                  </a:lnTo>
                  <a:lnTo>
                    <a:pt x="15478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7467368" y="1225981"/>
            <a:ext cx="179505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Iliohypogastri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02144" y="25907"/>
            <a:ext cx="6539865" cy="6670675"/>
            <a:chOff x="902144" y="25907"/>
            <a:chExt cx="6539865" cy="66706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38400" y="25907"/>
              <a:ext cx="5003292" cy="667054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15162" y="4677917"/>
              <a:ext cx="1524000" cy="370840"/>
            </a:xfrm>
            <a:custGeom>
              <a:avLst/>
              <a:gdLst/>
              <a:ahLst/>
              <a:cxnLst/>
              <a:rect l="l" t="t" r="r" b="b"/>
              <a:pathLst>
                <a:path w="1524000" h="370839">
                  <a:moveTo>
                    <a:pt x="0" y="370331"/>
                  </a:moveTo>
                  <a:lnTo>
                    <a:pt x="1524000" y="370331"/>
                  </a:lnTo>
                  <a:lnTo>
                    <a:pt x="1524000" y="0"/>
                  </a:lnTo>
                  <a:lnTo>
                    <a:pt x="0" y="0"/>
                  </a:lnTo>
                  <a:lnTo>
                    <a:pt x="0" y="370331"/>
                  </a:lnTo>
                  <a:close/>
                </a:path>
              </a:pathLst>
            </a:custGeom>
            <a:ln w="25908">
              <a:solidFill>
                <a:srgbClr val="9BBA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7863967" y="6421018"/>
            <a:ext cx="7512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878787"/>
                </a:solidFill>
                <a:latin typeface="Calibri"/>
                <a:cs typeface="Calibri"/>
              </a:rPr>
              <a:t>30/01/2016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93444" y="4704079"/>
            <a:ext cx="13519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Femoral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nerve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0362" y="1739645"/>
            <a:ext cx="1999614" cy="370840"/>
          </a:xfrm>
          <a:prstGeom prst="rect">
            <a:avLst/>
          </a:prstGeom>
          <a:ln w="25908">
            <a:solidFill>
              <a:srgbClr val="F79546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00"/>
              </a:spcBef>
            </a:pP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Iliohypogastric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72020" y="1918716"/>
            <a:ext cx="2529205" cy="818515"/>
            <a:chOff x="672020" y="1918716"/>
            <a:chExt cx="2529205" cy="818515"/>
          </a:xfrm>
        </p:grpSpPr>
        <p:sp>
          <p:nvSpPr>
            <p:cNvPr id="9" name="object 9"/>
            <p:cNvSpPr/>
            <p:nvPr/>
          </p:nvSpPr>
          <p:spPr>
            <a:xfrm>
              <a:off x="2604643" y="1918716"/>
              <a:ext cx="596265" cy="584200"/>
            </a:xfrm>
            <a:custGeom>
              <a:avLst/>
              <a:gdLst/>
              <a:ahLst/>
              <a:cxnLst/>
              <a:rect l="l" t="t" r="r" b="b"/>
              <a:pathLst>
                <a:path w="596264" h="584200">
                  <a:moveTo>
                    <a:pt x="537096" y="535376"/>
                  </a:moveTo>
                  <a:lnTo>
                    <a:pt x="514857" y="558038"/>
                  </a:lnTo>
                  <a:lnTo>
                    <a:pt x="596011" y="584200"/>
                  </a:lnTo>
                  <a:lnTo>
                    <a:pt x="582236" y="544322"/>
                  </a:lnTo>
                  <a:lnTo>
                    <a:pt x="546226" y="544322"/>
                  </a:lnTo>
                  <a:lnTo>
                    <a:pt x="537096" y="535376"/>
                  </a:lnTo>
                  <a:close/>
                </a:path>
                <a:path w="596264" h="584200">
                  <a:moveTo>
                    <a:pt x="546028" y="526273"/>
                  </a:moveTo>
                  <a:lnTo>
                    <a:pt x="537096" y="535376"/>
                  </a:lnTo>
                  <a:lnTo>
                    <a:pt x="546226" y="544322"/>
                  </a:lnTo>
                  <a:lnTo>
                    <a:pt x="555117" y="535178"/>
                  </a:lnTo>
                  <a:lnTo>
                    <a:pt x="546028" y="526273"/>
                  </a:lnTo>
                  <a:close/>
                </a:path>
                <a:path w="596264" h="584200">
                  <a:moveTo>
                    <a:pt x="568198" y="503682"/>
                  </a:moveTo>
                  <a:lnTo>
                    <a:pt x="546028" y="526273"/>
                  </a:lnTo>
                  <a:lnTo>
                    <a:pt x="555117" y="535178"/>
                  </a:lnTo>
                  <a:lnTo>
                    <a:pt x="546226" y="544322"/>
                  </a:lnTo>
                  <a:lnTo>
                    <a:pt x="582236" y="544322"/>
                  </a:lnTo>
                  <a:lnTo>
                    <a:pt x="568198" y="503682"/>
                  </a:lnTo>
                  <a:close/>
                </a:path>
                <a:path w="596264" h="584200">
                  <a:moveTo>
                    <a:pt x="8889" y="0"/>
                  </a:moveTo>
                  <a:lnTo>
                    <a:pt x="0" y="9144"/>
                  </a:lnTo>
                  <a:lnTo>
                    <a:pt x="537096" y="535376"/>
                  </a:lnTo>
                  <a:lnTo>
                    <a:pt x="546028" y="52627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85038" y="2355342"/>
              <a:ext cx="1679575" cy="368935"/>
            </a:xfrm>
            <a:custGeom>
              <a:avLst/>
              <a:gdLst/>
              <a:ahLst/>
              <a:cxnLst/>
              <a:rect l="l" t="t" r="r" b="b"/>
              <a:pathLst>
                <a:path w="1679575" h="368935">
                  <a:moveTo>
                    <a:pt x="0" y="368808"/>
                  </a:moveTo>
                  <a:lnTo>
                    <a:pt x="1679448" y="368808"/>
                  </a:lnTo>
                  <a:lnTo>
                    <a:pt x="1679448" y="0"/>
                  </a:lnTo>
                  <a:lnTo>
                    <a:pt x="0" y="0"/>
                  </a:lnTo>
                  <a:lnTo>
                    <a:pt x="0" y="368808"/>
                  </a:lnTo>
                  <a:close/>
                </a:path>
              </a:pathLst>
            </a:custGeom>
            <a:ln w="25907">
              <a:solidFill>
                <a:srgbClr val="4AAC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63625" y="2380234"/>
            <a:ext cx="15068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Ilioinguinal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66052" y="2505455"/>
            <a:ext cx="3152140" cy="1594485"/>
            <a:chOff x="166052" y="2505455"/>
            <a:chExt cx="3152140" cy="1594485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16479" y="2505455"/>
              <a:ext cx="1001268" cy="489203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359913" y="2527680"/>
              <a:ext cx="842010" cy="339725"/>
            </a:xfrm>
            <a:custGeom>
              <a:avLst/>
              <a:gdLst/>
              <a:ahLst/>
              <a:cxnLst/>
              <a:rect l="l" t="t" r="r" b="b"/>
              <a:pathLst>
                <a:path w="842010" h="339725">
                  <a:moveTo>
                    <a:pt x="764357" y="315545"/>
                  </a:moveTo>
                  <a:lnTo>
                    <a:pt x="755142" y="339725"/>
                  </a:lnTo>
                  <a:lnTo>
                    <a:pt x="841629" y="331089"/>
                  </a:lnTo>
                  <a:lnTo>
                    <a:pt x="831595" y="320167"/>
                  </a:lnTo>
                  <a:lnTo>
                    <a:pt x="776478" y="320167"/>
                  </a:lnTo>
                  <a:lnTo>
                    <a:pt x="764357" y="315545"/>
                  </a:lnTo>
                  <a:close/>
                </a:path>
                <a:path w="842010" h="339725">
                  <a:moveTo>
                    <a:pt x="773604" y="291282"/>
                  </a:moveTo>
                  <a:lnTo>
                    <a:pt x="764357" y="315545"/>
                  </a:lnTo>
                  <a:lnTo>
                    <a:pt x="776478" y="320167"/>
                  </a:lnTo>
                  <a:lnTo>
                    <a:pt x="785749" y="295910"/>
                  </a:lnTo>
                  <a:lnTo>
                    <a:pt x="773604" y="291282"/>
                  </a:lnTo>
                  <a:close/>
                </a:path>
                <a:path w="842010" h="339725">
                  <a:moveTo>
                    <a:pt x="782828" y="267081"/>
                  </a:moveTo>
                  <a:lnTo>
                    <a:pt x="773604" y="291282"/>
                  </a:lnTo>
                  <a:lnTo>
                    <a:pt x="785749" y="295910"/>
                  </a:lnTo>
                  <a:lnTo>
                    <a:pt x="776478" y="320167"/>
                  </a:lnTo>
                  <a:lnTo>
                    <a:pt x="831595" y="320167"/>
                  </a:lnTo>
                  <a:lnTo>
                    <a:pt x="782828" y="267081"/>
                  </a:lnTo>
                  <a:close/>
                </a:path>
                <a:path w="842010" h="339725">
                  <a:moveTo>
                    <a:pt x="9143" y="0"/>
                  </a:moveTo>
                  <a:lnTo>
                    <a:pt x="0" y="24130"/>
                  </a:lnTo>
                  <a:lnTo>
                    <a:pt x="764357" y="315545"/>
                  </a:lnTo>
                  <a:lnTo>
                    <a:pt x="773604" y="291282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79069" y="3163061"/>
              <a:ext cx="2032000" cy="923925"/>
            </a:xfrm>
            <a:custGeom>
              <a:avLst/>
              <a:gdLst/>
              <a:ahLst/>
              <a:cxnLst/>
              <a:rect l="l" t="t" r="r" b="b"/>
              <a:pathLst>
                <a:path w="2032000" h="923925">
                  <a:moveTo>
                    <a:pt x="0" y="923544"/>
                  </a:moveTo>
                  <a:lnTo>
                    <a:pt x="2031492" y="923544"/>
                  </a:lnTo>
                  <a:lnTo>
                    <a:pt x="2031492" y="0"/>
                  </a:lnTo>
                  <a:lnTo>
                    <a:pt x="0" y="0"/>
                  </a:lnTo>
                  <a:lnTo>
                    <a:pt x="0" y="923544"/>
                  </a:lnTo>
                  <a:close/>
                </a:path>
              </a:pathLst>
            </a:custGeom>
            <a:ln w="25908">
              <a:solidFill>
                <a:srgbClr val="8063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18008" y="3189223"/>
            <a:ext cx="1751964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3175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The Lateral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cutaneous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nerve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thigh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167127" y="281940"/>
            <a:ext cx="6990715" cy="4651375"/>
            <a:chOff x="2167127" y="281940"/>
            <a:chExt cx="6990715" cy="4651375"/>
          </a:xfrm>
        </p:grpSpPr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67127" y="3400018"/>
              <a:ext cx="1303020" cy="295681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2209164" y="3471163"/>
              <a:ext cx="1144905" cy="167005"/>
            </a:xfrm>
            <a:custGeom>
              <a:avLst/>
              <a:gdLst/>
              <a:ahLst/>
              <a:cxnLst/>
              <a:rect l="l" t="t" r="r" b="b"/>
              <a:pathLst>
                <a:path w="1144904" h="167004">
                  <a:moveTo>
                    <a:pt x="1065787" y="25773"/>
                  </a:moveTo>
                  <a:lnTo>
                    <a:pt x="0" y="141224"/>
                  </a:lnTo>
                  <a:lnTo>
                    <a:pt x="2793" y="166878"/>
                  </a:lnTo>
                  <a:lnTo>
                    <a:pt x="1068572" y="51428"/>
                  </a:lnTo>
                  <a:lnTo>
                    <a:pt x="1065787" y="25773"/>
                  </a:lnTo>
                  <a:close/>
                </a:path>
                <a:path w="1144904" h="167004">
                  <a:moveTo>
                    <a:pt x="1128662" y="24384"/>
                  </a:moveTo>
                  <a:lnTo>
                    <a:pt x="1078611" y="24384"/>
                  </a:lnTo>
                  <a:lnTo>
                    <a:pt x="1081405" y="50037"/>
                  </a:lnTo>
                  <a:lnTo>
                    <a:pt x="1068572" y="51428"/>
                  </a:lnTo>
                  <a:lnTo>
                    <a:pt x="1071372" y="77215"/>
                  </a:lnTo>
                  <a:lnTo>
                    <a:pt x="1144397" y="30225"/>
                  </a:lnTo>
                  <a:lnTo>
                    <a:pt x="1128662" y="24384"/>
                  </a:lnTo>
                  <a:close/>
                </a:path>
                <a:path w="1144904" h="167004">
                  <a:moveTo>
                    <a:pt x="1078611" y="24384"/>
                  </a:moveTo>
                  <a:lnTo>
                    <a:pt x="1065787" y="25773"/>
                  </a:lnTo>
                  <a:lnTo>
                    <a:pt x="1068572" y="51428"/>
                  </a:lnTo>
                  <a:lnTo>
                    <a:pt x="1081405" y="50037"/>
                  </a:lnTo>
                  <a:lnTo>
                    <a:pt x="1078611" y="24384"/>
                  </a:lnTo>
                  <a:close/>
                </a:path>
                <a:path w="1144904" h="167004">
                  <a:moveTo>
                    <a:pt x="1062989" y="0"/>
                  </a:moveTo>
                  <a:lnTo>
                    <a:pt x="1065787" y="25773"/>
                  </a:lnTo>
                  <a:lnTo>
                    <a:pt x="1078611" y="24384"/>
                  </a:lnTo>
                  <a:lnTo>
                    <a:pt x="1128662" y="24384"/>
                  </a:lnTo>
                  <a:lnTo>
                    <a:pt x="106298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91155" y="4090403"/>
              <a:ext cx="1459992" cy="842784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2433193" y="4191761"/>
              <a:ext cx="1301750" cy="683260"/>
            </a:xfrm>
            <a:custGeom>
              <a:avLst/>
              <a:gdLst/>
              <a:ahLst/>
              <a:cxnLst/>
              <a:rect l="l" t="t" r="r" b="b"/>
              <a:pathLst>
                <a:path w="1301750" h="683260">
                  <a:moveTo>
                    <a:pt x="1226386" y="24238"/>
                  </a:moveTo>
                  <a:lnTo>
                    <a:pt x="0" y="659764"/>
                  </a:lnTo>
                  <a:lnTo>
                    <a:pt x="11937" y="682751"/>
                  </a:lnTo>
                  <a:lnTo>
                    <a:pt x="1238291" y="47242"/>
                  </a:lnTo>
                  <a:lnTo>
                    <a:pt x="1226386" y="24238"/>
                  </a:lnTo>
                  <a:close/>
                </a:path>
                <a:path w="1301750" h="683260">
                  <a:moveTo>
                    <a:pt x="1288041" y="18287"/>
                  </a:moveTo>
                  <a:lnTo>
                    <a:pt x="1237869" y="18287"/>
                  </a:lnTo>
                  <a:lnTo>
                    <a:pt x="1249807" y="41275"/>
                  </a:lnTo>
                  <a:lnTo>
                    <a:pt x="1238291" y="47242"/>
                  </a:lnTo>
                  <a:lnTo>
                    <a:pt x="1250187" y="70231"/>
                  </a:lnTo>
                  <a:lnTo>
                    <a:pt x="1288041" y="18287"/>
                  </a:lnTo>
                  <a:close/>
                </a:path>
                <a:path w="1301750" h="683260">
                  <a:moveTo>
                    <a:pt x="1237869" y="18287"/>
                  </a:moveTo>
                  <a:lnTo>
                    <a:pt x="1226386" y="24238"/>
                  </a:lnTo>
                  <a:lnTo>
                    <a:pt x="1238291" y="47242"/>
                  </a:lnTo>
                  <a:lnTo>
                    <a:pt x="1249807" y="41275"/>
                  </a:lnTo>
                  <a:lnTo>
                    <a:pt x="1237869" y="18287"/>
                  </a:lnTo>
                  <a:close/>
                </a:path>
                <a:path w="1301750" h="683260">
                  <a:moveTo>
                    <a:pt x="1301369" y="0"/>
                  </a:moveTo>
                  <a:lnTo>
                    <a:pt x="1214501" y="1269"/>
                  </a:lnTo>
                  <a:lnTo>
                    <a:pt x="1226386" y="24238"/>
                  </a:lnTo>
                  <a:lnTo>
                    <a:pt x="1237869" y="18287"/>
                  </a:lnTo>
                  <a:lnTo>
                    <a:pt x="1288041" y="18287"/>
                  </a:lnTo>
                  <a:lnTo>
                    <a:pt x="130136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36135" y="281940"/>
              <a:ext cx="324612" cy="1594103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4178935" y="304165"/>
              <a:ext cx="196215" cy="1436370"/>
            </a:xfrm>
            <a:custGeom>
              <a:avLst/>
              <a:gdLst/>
              <a:ahLst/>
              <a:cxnLst/>
              <a:rect l="l" t="t" r="r" b="b"/>
              <a:pathLst>
                <a:path w="196214" h="1436370">
                  <a:moveTo>
                    <a:pt x="144174" y="1359997"/>
                  </a:moveTo>
                  <a:lnTo>
                    <a:pt x="118363" y="1362709"/>
                  </a:lnTo>
                  <a:lnTo>
                    <a:pt x="165226" y="1435988"/>
                  </a:lnTo>
                  <a:lnTo>
                    <a:pt x="188859" y="1372869"/>
                  </a:lnTo>
                  <a:lnTo>
                    <a:pt x="145541" y="1372869"/>
                  </a:lnTo>
                  <a:lnTo>
                    <a:pt x="144174" y="1359997"/>
                  </a:lnTo>
                  <a:close/>
                </a:path>
                <a:path w="196214" h="1436370">
                  <a:moveTo>
                    <a:pt x="169950" y="1357288"/>
                  </a:moveTo>
                  <a:lnTo>
                    <a:pt x="144174" y="1359997"/>
                  </a:lnTo>
                  <a:lnTo>
                    <a:pt x="145541" y="1372869"/>
                  </a:lnTo>
                  <a:lnTo>
                    <a:pt x="171323" y="1370202"/>
                  </a:lnTo>
                  <a:lnTo>
                    <a:pt x="169950" y="1357288"/>
                  </a:lnTo>
                  <a:close/>
                </a:path>
                <a:path w="196214" h="1436370">
                  <a:moveTo>
                    <a:pt x="195706" y="1354581"/>
                  </a:moveTo>
                  <a:lnTo>
                    <a:pt x="169950" y="1357288"/>
                  </a:lnTo>
                  <a:lnTo>
                    <a:pt x="171323" y="1370202"/>
                  </a:lnTo>
                  <a:lnTo>
                    <a:pt x="145541" y="1372869"/>
                  </a:lnTo>
                  <a:lnTo>
                    <a:pt x="188859" y="1372869"/>
                  </a:lnTo>
                  <a:lnTo>
                    <a:pt x="195706" y="1354581"/>
                  </a:lnTo>
                  <a:close/>
                </a:path>
                <a:path w="196214" h="1436370">
                  <a:moveTo>
                    <a:pt x="25653" y="0"/>
                  </a:moveTo>
                  <a:lnTo>
                    <a:pt x="0" y="2793"/>
                  </a:lnTo>
                  <a:lnTo>
                    <a:pt x="144174" y="1359997"/>
                  </a:lnTo>
                  <a:lnTo>
                    <a:pt x="169950" y="1357288"/>
                  </a:lnTo>
                  <a:lnTo>
                    <a:pt x="2565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087362" y="2521457"/>
              <a:ext cx="2057400" cy="646430"/>
            </a:xfrm>
            <a:custGeom>
              <a:avLst/>
              <a:gdLst/>
              <a:ahLst/>
              <a:cxnLst/>
              <a:rect l="l" t="t" r="r" b="b"/>
              <a:pathLst>
                <a:path w="2057400" h="646430">
                  <a:moveTo>
                    <a:pt x="0" y="646176"/>
                  </a:moveTo>
                  <a:lnTo>
                    <a:pt x="2057400" y="646176"/>
                  </a:lnTo>
                  <a:lnTo>
                    <a:pt x="2057400" y="0"/>
                  </a:lnTo>
                  <a:lnTo>
                    <a:pt x="0" y="0"/>
                  </a:lnTo>
                  <a:lnTo>
                    <a:pt x="0" y="646176"/>
                  </a:lnTo>
                  <a:close/>
                </a:path>
              </a:pathLst>
            </a:custGeom>
            <a:ln w="25908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7435342" y="2546984"/>
            <a:ext cx="13595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Genitofemoral</a:t>
            </a:r>
            <a:endParaRPr sz="180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nerve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3936491" y="2756954"/>
            <a:ext cx="3190240" cy="3778250"/>
            <a:chOff x="3936491" y="2756954"/>
            <a:chExt cx="3190240" cy="3778250"/>
          </a:xfrm>
        </p:grpSpPr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36491" y="2756954"/>
              <a:ext cx="3189732" cy="237832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4057649" y="2819145"/>
              <a:ext cx="3030220" cy="78105"/>
            </a:xfrm>
            <a:custGeom>
              <a:avLst/>
              <a:gdLst/>
              <a:ahLst/>
              <a:cxnLst/>
              <a:rect l="l" t="t" r="r" b="b"/>
              <a:pathLst>
                <a:path w="3030220" h="78105">
                  <a:moveTo>
                    <a:pt x="77597" y="0"/>
                  </a:moveTo>
                  <a:lnTo>
                    <a:pt x="0" y="39115"/>
                  </a:lnTo>
                  <a:lnTo>
                    <a:pt x="77850" y="77724"/>
                  </a:lnTo>
                  <a:lnTo>
                    <a:pt x="77766" y="51815"/>
                  </a:lnTo>
                  <a:lnTo>
                    <a:pt x="64897" y="51815"/>
                  </a:lnTo>
                  <a:lnTo>
                    <a:pt x="64770" y="25907"/>
                  </a:lnTo>
                  <a:lnTo>
                    <a:pt x="77681" y="25849"/>
                  </a:lnTo>
                  <a:lnTo>
                    <a:pt x="77597" y="0"/>
                  </a:lnTo>
                  <a:close/>
                </a:path>
                <a:path w="3030220" h="78105">
                  <a:moveTo>
                    <a:pt x="77681" y="25849"/>
                  </a:moveTo>
                  <a:lnTo>
                    <a:pt x="64770" y="25907"/>
                  </a:lnTo>
                  <a:lnTo>
                    <a:pt x="64897" y="51815"/>
                  </a:lnTo>
                  <a:lnTo>
                    <a:pt x="77766" y="51757"/>
                  </a:lnTo>
                  <a:lnTo>
                    <a:pt x="77681" y="25849"/>
                  </a:lnTo>
                  <a:close/>
                </a:path>
                <a:path w="3030220" h="78105">
                  <a:moveTo>
                    <a:pt x="77766" y="51757"/>
                  </a:moveTo>
                  <a:lnTo>
                    <a:pt x="64897" y="51815"/>
                  </a:lnTo>
                  <a:lnTo>
                    <a:pt x="77766" y="51815"/>
                  </a:lnTo>
                  <a:close/>
                </a:path>
                <a:path w="3030220" h="78105">
                  <a:moveTo>
                    <a:pt x="3029839" y="12445"/>
                  </a:moveTo>
                  <a:lnTo>
                    <a:pt x="77681" y="25849"/>
                  </a:lnTo>
                  <a:lnTo>
                    <a:pt x="77766" y="51757"/>
                  </a:lnTo>
                  <a:lnTo>
                    <a:pt x="3029966" y="38353"/>
                  </a:lnTo>
                  <a:lnTo>
                    <a:pt x="3029839" y="1244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315205" y="6153149"/>
              <a:ext cx="1711960" cy="368935"/>
            </a:xfrm>
            <a:custGeom>
              <a:avLst/>
              <a:gdLst/>
              <a:ahLst/>
              <a:cxnLst/>
              <a:rect l="l" t="t" r="r" b="b"/>
              <a:pathLst>
                <a:path w="1711960" h="368934">
                  <a:moveTo>
                    <a:pt x="1711452" y="0"/>
                  </a:moveTo>
                  <a:lnTo>
                    <a:pt x="0" y="0"/>
                  </a:lnTo>
                  <a:lnTo>
                    <a:pt x="0" y="368808"/>
                  </a:lnTo>
                  <a:lnTo>
                    <a:pt x="1711452" y="368808"/>
                  </a:lnTo>
                  <a:lnTo>
                    <a:pt x="17114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315205" y="6153149"/>
              <a:ext cx="1711960" cy="368935"/>
            </a:xfrm>
            <a:custGeom>
              <a:avLst/>
              <a:gdLst/>
              <a:ahLst/>
              <a:cxnLst/>
              <a:rect l="l" t="t" r="r" b="b"/>
              <a:pathLst>
                <a:path w="1711960" h="368934">
                  <a:moveTo>
                    <a:pt x="0" y="368808"/>
                  </a:moveTo>
                  <a:lnTo>
                    <a:pt x="1711452" y="368808"/>
                  </a:lnTo>
                  <a:lnTo>
                    <a:pt x="1711452" y="0"/>
                  </a:lnTo>
                  <a:lnTo>
                    <a:pt x="0" y="0"/>
                  </a:lnTo>
                  <a:lnTo>
                    <a:pt x="0" y="368808"/>
                  </a:lnTo>
                  <a:close/>
                </a:path>
              </a:pathLst>
            </a:custGeom>
            <a:ln w="25908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4394453" y="6179311"/>
            <a:ext cx="14795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Obturator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nerve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4223003" y="1944560"/>
            <a:ext cx="4935220" cy="4215765"/>
            <a:chOff x="4223003" y="1944560"/>
            <a:chExt cx="4935220" cy="4215765"/>
          </a:xfrm>
        </p:grpSpPr>
        <p:pic>
          <p:nvPicPr>
            <p:cNvPr id="33" name="object 3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23003" y="4267212"/>
              <a:ext cx="1008900" cy="1892808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4343145" y="4368546"/>
              <a:ext cx="850900" cy="1734185"/>
            </a:xfrm>
            <a:custGeom>
              <a:avLst/>
              <a:gdLst/>
              <a:ahLst/>
              <a:cxnLst/>
              <a:rect l="l" t="t" r="r" b="b"/>
              <a:pathLst>
                <a:path w="850900" h="1734185">
                  <a:moveTo>
                    <a:pt x="46561" y="64264"/>
                  </a:moveTo>
                  <a:lnTo>
                    <a:pt x="23312" y="75550"/>
                  </a:lnTo>
                  <a:lnTo>
                    <a:pt x="827531" y="1733956"/>
                  </a:lnTo>
                  <a:lnTo>
                    <a:pt x="850900" y="1722653"/>
                  </a:lnTo>
                  <a:lnTo>
                    <a:pt x="46561" y="64264"/>
                  </a:lnTo>
                  <a:close/>
                </a:path>
                <a:path w="850900" h="1734185">
                  <a:moveTo>
                    <a:pt x="1015" y="0"/>
                  </a:moveTo>
                  <a:lnTo>
                    <a:pt x="0" y="86867"/>
                  </a:lnTo>
                  <a:lnTo>
                    <a:pt x="23312" y="75550"/>
                  </a:lnTo>
                  <a:lnTo>
                    <a:pt x="17652" y="63880"/>
                  </a:lnTo>
                  <a:lnTo>
                    <a:pt x="40893" y="52577"/>
                  </a:lnTo>
                  <a:lnTo>
                    <a:pt x="69354" y="52577"/>
                  </a:lnTo>
                  <a:lnTo>
                    <a:pt x="1015" y="0"/>
                  </a:lnTo>
                  <a:close/>
                </a:path>
                <a:path w="850900" h="1734185">
                  <a:moveTo>
                    <a:pt x="40893" y="52577"/>
                  </a:moveTo>
                  <a:lnTo>
                    <a:pt x="17652" y="63880"/>
                  </a:lnTo>
                  <a:lnTo>
                    <a:pt x="23312" y="75550"/>
                  </a:lnTo>
                  <a:lnTo>
                    <a:pt x="46561" y="64264"/>
                  </a:lnTo>
                  <a:lnTo>
                    <a:pt x="40893" y="52577"/>
                  </a:lnTo>
                  <a:close/>
                </a:path>
                <a:path w="850900" h="1734185">
                  <a:moveTo>
                    <a:pt x="69354" y="52577"/>
                  </a:moveTo>
                  <a:lnTo>
                    <a:pt x="40893" y="52577"/>
                  </a:lnTo>
                  <a:lnTo>
                    <a:pt x="46561" y="64264"/>
                  </a:lnTo>
                  <a:lnTo>
                    <a:pt x="69850" y="52958"/>
                  </a:lnTo>
                  <a:lnTo>
                    <a:pt x="69354" y="5257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915149" y="1957578"/>
              <a:ext cx="2230120" cy="368935"/>
            </a:xfrm>
            <a:custGeom>
              <a:avLst/>
              <a:gdLst/>
              <a:ahLst/>
              <a:cxnLst/>
              <a:rect l="l" t="t" r="r" b="b"/>
              <a:pathLst>
                <a:path w="2230120" h="368935">
                  <a:moveTo>
                    <a:pt x="2229611" y="0"/>
                  </a:moveTo>
                  <a:lnTo>
                    <a:pt x="0" y="0"/>
                  </a:lnTo>
                  <a:lnTo>
                    <a:pt x="0" y="368808"/>
                  </a:lnTo>
                  <a:lnTo>
                    <a:pt x="2229611" y="368808"/>
                  </a:lnTo>
                  <a:lnTo>
                    <a:pt x="22296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915149" y="1957578"/>
              <a:ext cx="2230120" cy="368935"/>
            </a:xfrm>
            <a:custGeom>
              <a:avLst/>
              <a:gdLst/>
              <a:ahLst/>
              <a:cxnLst/>
              <a:rect l="l" t="t" r="r" b="b"/>
              <a:pathLst>
                <a:path w="2230120" h="368935">
                  <a:moveTo>
                    <a:pt x="0" y="368808"/>
                  </a:moveTo>
                  <a:lnTo>
                    <a:pt x="2229611" y="368808"/>
                  </a:lnTo>
                  <a:lnTo>
                    <a:pt x="2229611" y="0"/>
                  </a:lnTo>
                  <a:lnTo>
                    <a:pt x="0" y="0"/>
                  </a:lnTo>
                  <a:lnTo>
                    <a:pt x="0" y="368808"/>
                  </a:lnTo>
                  <a:close/>
                </a:path>
              </a:pathLst>
            </a:custGeom>
            <a:ln w="25907">
              <a:solidFill>
                <a:srgbClr val="9BBA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>
            <a:spLocks noGrp="1"/>
          </p:cNvSpPr>
          <p:nvPr>
            <p:ph type="title"/>
          </p:nvPr>
        </p:nvSpPr>
        <p:spPr>
          <a:xfrm>
            <a:off x="183642" y="858774"/>
            <a:ext cx="2987040" cy="368935"/>
          </a:xfrm>
          <a:prstGeom prst="rect">
            <a:avLst/>
          </a:prstGeom>
          <a:ln w="25908">
            <a:solidFill>
              <a:srgbClr val="8063A1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290"/>
              </a:spcBef>
            </a:pPr>
            <a:r>
              <a:rPr sz="1800" b="0" i="0" spc="-5" dirty="0">
                <a:latin typeface="Times New Roman"/>
                <a:cs typeface="Times New Roman"/>
              </a:rPr>
              <a:t>FROM</a:t>
            </a:r>
            <a:r>
              <a:rPr sz="1800" b="0" i="0" spc="-35" dirty="0">
                <a:latin typeface="Times New Roman"/>
                <a:cs typeface="Times New Roman"/>
              </a:rPr>
              <a:t> </a:t>
            </a:r>
            <a:r>
              <a:rPr sz="1800" b="0" i="0" dirty="0">
                <a:latin typeface="Times New Roman"/>
                <a:cs typeface="Times New Roman"/>
              </a:rPr>
              <a:t>THE</a:t>
            </a:r>
            <a:r>
              <a:rPr sz="1800" b="0" i="0" spc="-15" dirty="0">
                <a:latin typeface="Times New Roman"/>
                <a:cs typeface="Times New Roman"/>
              </a:rPr>
              <a:t> </a:t>
            </a:r>
            <a:r>
              <a:rPr sz="1800" b="0" i="0" spc="-30" dirty="0">
                <a:latin typeface="Times New Roman"/>
                <a:cs typeface="Times New Roman"/>
              </a:rPr>
              <a:t>LATERAL</a:t>
            </a:r>
            <a:r>
              <a:rPr sz="1800" b="0" i="0" spc="-75" dirty="0">
                <a:latin typeface="Times New Roman"/>
                <a:cs typeface="Times New Roman"/>
              </a:rPr>
              <a:t> </a:t>
            </a:r>
            <a:r>
              <a:rPr sz="1800" b="0" i="0" spc="-5" dirty="0">
                <a:latin typeface="Times New Roman"/>
                <a:cs typeface="Times New Roman"/>
              </a:rPr>
              <a:t>SIDE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993763" y="1982215"/>
            <a:ext cx="20510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From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the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anterior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side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1004252" y="6147752"/>
            <a:ext cx="2165985" cy="394970"/>
            <a:chOff x="1004252" y="6147752"/>
            <a:chExt cx="2165985" cy="394970"/>
          </a:xfrm>
        </p:grpSpPr>
        <p:sp>
          <p:nvSpPr>
            <p:cNvPr id="40" name="object 40"/>
            <p:cNvSpPr/>
            <p:nvPr/>
          </p:nvSpPr>
          <p:spPr>
            <a:xfrm>
              <a:off x="1017269" y="6160770"/>
              <a:ext cx="2139950" cy="368935"/>
            </a:xfrm>
            <a:custGeom>
              <a:avLst/>
              <a:gdLst/>
              <a:ahLst/>
              <a:cxnLst/>
              <a:rect l="l" t="t" r="r" b="b"/>
              <a:pathLst>
                <a:path w="2139950" h="368934">
                  <a:moveTo>
                    <a:pt x="2139696" y="0"/>
                  </a:moveTo>
                  <a:lnTo>
                    <a:pt x="0" y="0"/>
                  </a:lnTo>
                  <a:lnTo>
                    <a:pt x="0" y="368807"/>
                  </a:lnTo>
                  <a:lnTo>
                    <a:pt x="2139696" y="368807"/>
                  </a:lnTo>
                  <a:lnTo>
                    <a:pt x="21396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017269" y="6160770"/>
              <a:ext cx="2139950" cy="368935"/>
            </a:xfrm>
            <a:custGeom>
              <a:avLst/>
              <a:gdLst/>
              <a:ahLst/>
              <a:cxnLst/>
              <a:rect l="l" t="t" r="r" b="b"/>
              <a:pathLst>
                <a:path w="2139950" h="368934">
                  <a:moveTo>
                    <a:pt x="0" y="368807"/>
                  </a:moveTo>
                  <a:lnTo>
                    <a:pt x="2139696" y="368807"/>
                  </a:lnTo>
                  <a:lnTo>
                    <a:pt x="2139696" y="0"/>
                  </a:lnTo>
                  <a:lnTo>
                    <a:pt x="0" y="0"/>
                  </a:lnTo>
                  <a:lnTo>
                    <a:pt x="0" y="368807"/>
                  </a:lnTo>
                  <a:close/>
                </a:path>
              </a:pathLst>
            </a:custGeom>
            <a:ln w="25908">
              <a:solidFill>
                <a:srgbClr val="4AAC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1095552" y="6186322"/>
            <a:ext cx="196151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From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the medial side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3156204" y="6299187"/>
            <a:ext cx="1110615" cy="76200"/>
          </a:xfrm>
          <a:custGeom>
            <a:avLst/>
            <a:gdLst/>
            <a:ahLst/>
            <a:cxnLst/>
            <a:rect l="l" t="t" r="r" b="b"/>
            <a:pathLst>
              <a:path w="1110614" h="76200">
                <a:moveTo>
                  <a:pt x="1098277" y="31661"/>
                </a:moveTo>
                <a:lnTo>
                  <a:pt x="1046733" y="31661"/>
                </a:lnTo>
                <a:lnTo>
                  <a:pt x="1046860" y="44361"/>
                </a:lnTo>
                <a:lnTo>
                  <a:pt x="1034203" y="44443"/>
                </a:lnTo>
                <a:lnTo>
                  <a:pt x="1034415" y="76199"/>
                </a:lnTo>
                <a:lnTo>
                  <a:pt x="1110360" y="37604"/>
                </a:lnTo>
                <a:lnTo>
                  <a:pt x="1098277" y="31661"/>
                </a:lnTo>
                <a:close/>
              </a:path>
              <a:path w="1110614" h="76200">
                <a:moveTo>
                  <a:pt x="1034118" y="31742"/>
                </a:moveTo>
                <a:lnTo>
                  <a:pt x="0" y="38455"/>
                </a:lnTo>
                <a:lnTo>
                  <a:pt x="0" y="51155"/>
                </a:lnTo>
                <a:lnTo>
                  <a:pt x="1034203" y="44443"/>
                </a:lnTo>
                <a:lnTo>
                  <a:pt x="1034118" y="31742"/>
                </a:lnTo>
                <a:close/>
              </a:path>
              <a:path w="1110614" h="76200">
                <a:moveTo>
                  <a:pt x="1046733" y="31661"/>
                </a:moveTo>
                <a:lnTo>
                  <a:pt x="1034118" y="31742"/>
                </a:lnTo>
                <a:lnTo>
                  <a:pt x="1034203" y="44443"/>
                </a:lnTo>
                <a:lnTo>
                  <a:pt x="1046860" y="44361"/>
                </a:lnTo>
                <a:lnTo>
                  <a:pt x="1046733" y="31661"/>
                </a:lnTo>
                <a:close/>
              </a:path>
              <a:path w="1110614" h="76200">
                <a:moveTo>
                  <a:pt x="1033907" y="0"/>
                </a:moveTo>
                <a:lnTo>
                  <a:pt x="1034118" y="31742"/>
                </a:lnTo>
                <a:lnTo>
                  <a:pt x="1098277" y="31661"/>
                </a:lnTo>
                <a:lnTo>
                  <a:pt x="1033907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09494" y="620991"/>
            <a:ext cx="4572000" cy="924560"/>
          </a:xfrm>
          <a:custGeom>
            <a:avLst/>
            <a:gdLst/>
            <a:ahLst/>
            <a:cxnLst/>
            <a:rect l="l" t="t" r="r" b="b"/>
            <a:pathLst>
              <a:path w="4572000" h="924560">
                <a:moveTo>
                  <a:pt x="0" y="924471"/>
                </a:moveTo>
                <a:lnTo>
                  <a:pt x="4572000" y="924471"/>
                </a:lnTo>
                <a:lnTo>
                  <a:pt x="4572000" y="0"/>
                </a:lnTo>
                <a:lnTo>
                  <a:pt x="0" y="0"/>
                </a:lnTo>
                <a:lnTo>
                  <a:pt x="0" y="924471"/>
                </a:lnTo>
                <a:close/>
              </a:path>
            </a:pathLst>
          </a:custGeom>
          <a:ln w="25907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56305" y="637794"/>
            <a:ext cx="428942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2540" algn="ctr">
              <a:lnSpc>
                <a:spcPct val="100000"/>
              </a:lnSpc>
              <a:spcBef>
                <a:spcPts val="100"/>
              </a:spcBef>
            </a:pPr>
            <a:r>
              <a:rPr sz="1800" b="0" i="0" spc="-10" dirty="0">
                <a:latin typeface="Times New Roman"/>
                <a:cs typeface="Times New Roman"/>
              </a:rPr>
              <a:t>The </a:t>
            </a:r>
            <a:r>
              <a:rPr sz="1800" b="0" i="0" spc="-5" dirty="0">
                <a:latin typeface="Times New Roman"/>
                <a:cs typeface="Times New Roman"/>
              </a:rPr>
              <a:t>ilio-hypogastric </a:t>
            </a:r>
            <a:r>
              <a:rPr sz="1800" b="0" i="0" dirty="0">
                <a:latin typeface="Times New Roman"/>
                <a:cs typeface="Times New Roman"/>
              </a:rPr>
              <a:t>and ilio-inguinal </a:t>
            </a:r>
            <a:r>
              <a:rPr sz="1800" b="0" i="0" spc="-5" dirty="0">
                <a:latin typeface="Times New Roman"/>
                <a:cs typeface="Times New Roman"/>
              </a:rPr>
              <a:t>nerves </a:t>
            </a:r>
            <a:r>
              <a:rPr sz="1800" b="0" i="0" dirty="0">
                <a:latin typeface="Times New Roman"/>
                <a:cs typeface="Times New Roman"/>
              </a:rPr>
              <a:t> arise</a:t>
            </a:r>
            <a:r>
              <a:rPr sz="1800" b="0" i="0" spc="-45" dirty="0">
                <a:latin typeface="Times New Roman"/>
                <a:cs typeface="Times New Roman"/>
              </a:rPr>
              <a:t> </a:t>
            </a:r>
            <a:r>
              <a:rPr sz="1800" b="0" i="0" spc="-10" dirty="0">
                <a:latin typeface="Times New Roman"/>
                <a:cs typeface="Times New Roman"/>
              </a:rPr>
              <a:t>as</a:t>
            </a:r>
            <a:r>
              <a:rPr sz="1800" b="0" i="0" spc="-30" dirty="0">
                <a:latin typeface="Times New Roman"/>
                <a:cs typeface="Times New Roman"/>
              </a:rPr>
              <a:t> </a:t>
            </a:r>
            <a:r>
              <a:rPr sz="1800" b="0" i="0" dirty="0">
                <a:latin typeface="Times New Roman"/>
                <a:cs typeface="Times New Roman"/>
              </a:rPr>
              <a:t>a</a:t>
            </a:r>
            <a:r>
              <a:rPr sz="1800" b="0" i="0" spc="-10" dirty="0">
                <a:latin typeface="Times New Roman"/>
                <a:cs typeface="Times New Roman"/>
              </a:rPr>
              <a:t> </a:t>
            </a:r>
            <a:r>
              <a:rPr sz="1800" i="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single</a:t>
            </a:r>
            <a:r>
              <a:rPr sz="1800" i="0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i="0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trunk</a:t>
            </a:r>
            <a:r>
              <a:rPr sz="1800" i="0" spc="-15" dirty="0">
                <a:latin typeface="Times New Roman"/>
                <a:cs typeface="Times New Roman"/>
              </a:rPr>
              <a:t> </a:t>
            </a:r>
            <a:r>
              <a:rPr sz="1800" b="0" i="0" dirty="0">
                <a:latin typeface="Times New Roman"/>
                <a:cs typeface="Times New Roman"/>
              </a:rPr>
              <a:t>from</a:t>
            </a:r>
            <a:r>
              <a:rPr sz="1800" b="0" i="0" spc="-30" dirty="0">
                <a:latin typeface="Times New Roman"/>
                <a:cs typeface="Times New Roman"/>
              </a:rPr>
              <a:t> </a:t>
            </a:r>
            <a:r>
              <a:rPr sz="1800" b="0" i="0" dirty="0">
                <a:latin typeface="Times New Roman"/>
                <a:cs typeface="Times New Roman"/>
              </a:rPr>
              <a:t>the</a:t>
            </a:r>
            <a:r>
              <a:rPr sz="1800" b="0" i="0" spc="-5" dirty="0">
                <a:latin typeface="Times New Roman"/>
                <a:cs typeface="Times New Roman"/>
              </a:rPr>
              <a:t> </a:t>
            </a:r>
            <a:r>
              <a:rPr sz="1800" b="0" i="0" dirty="0">
                <a:latin typeface="Times New Roman"/>
                <a:cs typeface="Times New Roman"/>
              </a:rPr>
              <a:t>anterior</a:t>
            </a:r>
            <a:r>
              <a:rPr sz="1800" b="0" i="0" spc="-20" dirty="0">
                <a:latin typeface="Times New Roman"/>
                <a:cs typeface="Times New Roman"/>
              </a:rPr>
              <a:t> </a:t>
            </a:r>
            <a:r>
              <a:rPr sz="1800" b="0" i="0" spc="-15" dirty="0">
                <a:latin typeface="Times New Roman"/>
                <a:cs typeface="Times New Roman"/>
              </a:rPr>
              <a:t>ramus </a:t>
            </a:r>
            <a:r>
              <a:rPr sz="1800" b="0" i="0" spc="-434" dirty="0">
                <a:latin typeface="Times New Roman"/>
                <a:cs typeface="Times New Roman"/>
              </a:rPr>
              <a:t> </a:t>
            </a:r>
            <a:r>
              <a:rPr sz="1800" b="0" i="0" dirty="0">
                <a:latin typeface="Times New Roman"/>
                <a:cs typeface="Times New Roman"/>
              </a:rPr>
              <a:t>of</a:t>
            </a:r>
            <a:r>
              <a:rPr sz="1800" b="0" i="0" spc="-140" dirty="0">
                <a:latin typeface="Times New Roman"/>
                <a:cs typeface="Times New Roman"/>
              </a:rPr>
              <a:t> </a:t>
            </a:r>
            <a:r>
              <a:rPr sz="1800" b="0" i="0" spc="-10" dirty="0">
                <a:latin typeface="Times New Roman"/>
                <a:cs typeface="Times New Roman"/>
              </a:rPr>
              <a:t>L</a:t>
            </a:r>
            <a:r>
              <a:rPr sz="1800" b="0" i="0" dirty="0">
                <a:latin typeface="Times New Roman"/>
                <a:cs typeface="Times New Roman"/>
              </a:rPr>
              <a:t>1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93570" y="1917903"/>
            <a:ext cx="6423660" cy="2580005"/>
          </a:xfrm>
          <a:custGeom>
            <a:avLst/>
            <a:gdLst/>
            <a:ahLst/>
            <a:cxnLst/>
            <a:rect l="l" t="t" r="r" b="b"/>
            <a:pathLst>
              <a:path w="6423659" h="2580004">
                <a:moveTo>
                  <a:pt x="987552" y="1200454"/>
                </a:moveTo>
                <a:lnTo>
                  <a:pt x="5775452" y="1200454"/>
                </a:lnTo>
                <a:lnTo>
                  <a:pt x="5775452" y="0"/>
                </a:lnTo>
                <a:lnTo>
                  <a:pt x="987552" y="0"/>
                </a:lnTo>
                <a:lnTo>
                  <a:pt x="987552" y="1200454"/>
                </a:lnTo>
                <a:close/>
              </a:path>
              <a:path w="6423659" h="2580004">
                <a:moveTo>
                  <a:pt x="0" y="2579547"/>
                </a:moveTo>
                <a:lnTo>
                  <a:pt x="6423533" y="2579547"/>
                </a:lnTo>
                <a:lnTo>
                  <a:pt x="6423533" y="1655076"/>
                </a:lnTo>
                <a:lnTo>
                  <a:pt x="0" y="1655076"/>
                </a:lnTo>
                <a:lnTo>
                  <a:pt x="0" y="2579547"/>
                </a:lnTo>
                <a:close/>
              </a:path>
            </a:pathLst>
          </a:custGeom>
          <a:ln w="25908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971801" y="1934717"/>
            <a:ext cx="6129020" cy="2525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35075" marR="748030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Either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before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or soon</a:t>
            </a:r>
            <a:r>
              <a:rPr sz="1800" spc="-10" dirty="0">
                <a:latin typeface="Times New Roman"/>
                <a:cs typeface="Times New Roman"/>
              </a:rPr>
              <a:t> after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emerging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from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lateral border of the psoas </a:t>
            </a:r>
            <a:r>
              <a:rPr sz="1800" spc="-10" dirty="0">
                <a:latin typeface="Times New Roman"/>
                <a:cs typeface="Times New Roman"/>
              </a:rPr>
              <a:t>major muscle, </a:t>
            </a:r>
            <a:r>
              <a:rPr sz="1800" dirty="0">
                <a:latin typeface="Times New Roman"/>
                <a:cs typeface="Times New Roman"/>
              </a:rPr>
              <a:t>this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single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trunk divides</a:t>
            </a:r>
            <a:r>
              <a:rPr sz="1800" spc="-1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5" dirty="0">
                <a:latin typeface="Times New Roman"/>
                <a:cs typeface="Times New Roman"/>
              </a:rPr>
              <a:t>t</a:t>
            </a:r>
            <a:r>
              <a:rPr sz="1800" dirty="0">
                <a:latin typeface="Times New Roman"/>
                <a:cs typeface="Times New Roman"/>
              </a:rPr>
              <a:t>o:</a:t>
            </a:r>
            <a:endParaRPr sz="1800">
              <a:latin typeface="Times New Roman"/>
              <a:cs typeface="Times New Roman"/>
            </a:endParaRPr>
          </a:p>
          <a:p>
            <a:pPr marL="457834" algn="ctr">
              <a:lnSpc>
                <a:spcPct val="100000"/>
              </a:lnSpc>
            </a:pPr>
            <a:r>
              <a:rPr sz="1800"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</a:t>
            </a:r>
            <a:r>
              <a:rPr sz="1800" b="1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ilio-hypogastric</a:t>
            </a:r>
            <a:r>
              <a:rPr sz="1800" b="1" u="heavy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and</a:t>
            </a:r>
            <a:r>
              <a:rPr sz="1800" b="1" u="heavy" spc="-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</a:t>
            </a:r>
            <a:r>
              <a:rPr sz="1800" b="1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ilio-inguinal</a:t>
            </a:r>
            <a:r>
              <a:rPr sz="1800" b="1" u="heavy" spc="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nerves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50">
              <a:latin typeface="Times New Roman"/>
              <a:cs typeface="Times New Roman"/>
            </a:endParaRPr>
          </a:p>
          <a:p>
            <a:pPr marL="1524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Times New Roman"/>
                <a:cs typeface="Times New Roman"/>
              </a:rPr>
              <a:t>Note:</a:t>
            </a:r>
            <a:endParaRPr sz="1800">
              <a:latin typeface="Times New Roman"/>
              <a:cs typeface="Times New Roman"/>
            </a:endParaRPr>
          </a:p>
          <a:p>
            <a:pPr marL="256540" indent="-241935">
              <a:lnSpc>
                <a:spcPct val="100000"/>
              </a:lnSpc>
              <a:buAutoNum type="arabicPlain"/>
              <a:tabLst>
                <a:tab pos="257175" algn="l"/>
              </a:tabLst>
            </a:pP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iliohypogastric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nerve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is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larger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than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ilio-inguinal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nerve</a:t>
            </a:r>
            <a:endParaRPr sz="1800">
              <a:latin typeface="Times New Roman"/>
              <a:cs typeface="Times New Roman"/>
            </a:endParaRPr>
          </a:p>
          <a:p>
            <a:pPr marL="206375" indent="-194310">
              <a:lnSpc>
                <a:spcPct val="100000"/>
              </a:lnSpc>
              <a:buAutoNum type="arabicPlain"/>
              <a:tabLst>
                <a:tab pos="207010" algn="l"/>
              </a:tabLst>
            </a:pP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iliohypogastric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nerve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runs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superior</a:t>
            </a:r>
            <a:r>
              <a:rPr sz="1800" dirty="0">
                <a:latin typeface="Times New Roman"/>
                <a:cs typeface="Times New Roman"/>
              </a:rPr>
              <a:t> to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 </a:t>
            </a:r>
            <a:r>
              <a:rPr sz="1800" spc="-5" dirty="0">
                <a:latin typeface="Times New Roman"/>
                <a:cs typeface="Times New Roman"/>
              </a:rPr>
              <a:t>ilio-inguinal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nerve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-4572" y="32003"/>
            <a:ext cx="5311140" cy="3698240"/>
            <a:chOff x="-4572" y="32003"/>
            <a:chExt cx="5311140" cy="3698240"/>
          </a:xfrm>
        </p:grpSpPr>
        <p:sp>
          <p:nvSpPr>
            <p:cNvPr id="7" name="object 7"/>
            <p:cNvSpPr/>
            <p:nvPr/>
          </p:nvSpPr>
          <p:spPr>
            <a:xfrm>
              <a:off x="7619" y="44195"/>
              <a:ext cx="3268979" cy="2425700"/>
            </a:xfrm>
            <a:custGeom>
              <a:avLst/>
              <a:gdLst/>
              <a:ahLst/>
              <a:cxnLst/>
              <a:rect l="l" t="t" r="r" b="b"/>
              <a:pathLst>
                <a:path w="3268979" h="2425700">
                  <a:moveTo>
                    <a:pt x="3058160" y="0"/>
                  </a:moveTo>
                  <a:lnTo>
                    <a:pt x="0" y="2122042"/>
                  </a:lnTo>
                  <a:lnTo>
                    <a:pt x="210591" y="2425700"/>
                  </a:lnTo>
                  <a:lnTo>
                    <a:pt x="3268726" y="303529"/>
                  </a:lnTo>
                  <a:lnTo>
                    <a:pt x="30581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381" y="44957"/>
              <a:ext cx="3268979" cy="2425700"/>
            </a:xfrm>
            <a:custGeom>
              <a:avLst/>
              <a:gdLst/>
              <a:ahLst/>
              <a:cxnLst/>
              <a:rect l="l" t="t" r="r" b="b"/>
              <a:pathLst>
                <a:path w="3268979" h="2425700">
                  <a:moveTo>
                    <a:pt x="0" y="2122043"/>
                  </a:moveTo>
                  <a:lnTo>
                    <a:pt x="3058160" y="0"/>
                  </a:lnTo>
                  <a:lnTo>
                    <a:pt x="3268726" y="303530"/>
                  </a:lnTo>
                  <a:lnTo>
                    <a:pt x="210591" y="2425700"/>
                  </a:lnTo>
                  <a:lnTo>
                    <a:pt x="0" y="2122043"/>
                  </a:lnTo>
                  <a:close/>
                </a:path>
              </a:pathLst>
            </a:custGeom>
            <a:ln w="25908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3359" y="271272"/>
              <a:ext cx="2863596" cy="2014727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808219" y="1818639"/>
              <a:ext cx="484505" cy="241935"/>
            </a:xfrm>
            <a:custGeom>
              <a:avLst/>
              <a:gdLst/>
              <a:ahLst/>
              <a:cxnLst/>
              <a:rect l="l" t="t" r="r" b="b"/>
              <a:pathLst>
                <a:path w="484504" h="241935">
                  <a:moveTo>
                    <a:pt x="484124" y="0"/>
                  </a:moveTo>
                  <a:lnTo>
                    <a:pt x="0" y="0"/>
                  </a:lnTo>
                  <a:lnTo>
                    <a:pt x="242062" y="241681"/>
                  </a:lnTo>
                  <a:lnTo>
                    <a:pt x="4841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808981" y="1558290"/>
              <a:ext cx="484505" cy="502920"/>
            </a:xfrm>
            <a:custGeom>
              <a:avLst/>
              <a:gdLst/>
              <a:ahLst/>
              <a:cxnLst/>
              <a:rect l="l" t="t" r="r" b="b"/>
              <a:pathLst>
                <a:path w="484504" h="502919">
                  <a:moveTo>
                    <a:pt x="0" y="261112"/>
                  </a:moveTo>
                  <a:lnTo>
                    <a:pt x="121030" y="261112"/>
                  </a:lnTo>
                  <a:lnTo>
                    <a:pt x="121030" y="0"/>
                  </a:lnTo>
                  <a:lnTo>
                    <a:pt x="363092" y="0"/>
                  </a:lnTo>
                  <a:lnTo>
                    <a:pt x="363092" y="261112"/>
                  </a:lnTo>
                  <a:lnTo>
                    <a:pt x="484123" y="261112"/>
                  </a:lnTo>
                  <a:lnTo>
                    <a:pt x="242062" y="502793"/>
                  </a:lnTo>
                  <a:lnTo>
                    <a:pt x="0" y="261112"/>
                  </a:lnTo>
                  <a:close/>
                </a:path>
              </a:pathLst>
            </a:custGeom>
            <a:ln w="25908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88407" y="3474465"/>
              <a:ext cx="484505" cy="242570"/>
            </a:xfrm>
            <a:custGeom>
              <a:avLst/>
              <a:gdLst/>
              <a:ahLst/>
              <a:cxnLst/>
              <a:rect l="l" t="t" r="r" b="b"/>
              <a:pathLst>
                <a:path w="484504" h="242570">
                  <a:moveTo>
                    <a:pt x="484124" y="0"/>
                  </a:moveTo>
                  <a:lnTo>
                    <a:pt x="0" y="0"/>
                  </a:lnTo>
                  <a:lnTo>
                    <a:pt x="242062" y="242062"/>
                  </a:lnTo>
                  <a:lnTo>
                    <a:pt x="4841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789169" y="3141726"/>
              <a:ext cx="484505" cy="575945"/>
            </a:xfrm>
            <a:custGeom>
              <a:avLst/>
              <a:gdLst/>
              <a:ahLst/>
              <a:cxnLst/>
              <a:rect l="l" t="t" r="r" b="b"/>
              <a:pathLst>
                <a:path w="484504" h="575945">
                  <a:moveTo>
                    <a:pt x="0" y="333501"/>
                  </a:moveTo>
                  <a:lnTo>
                    <a:pt x="121030" y="333501"/>
                  </a:lnTo>
                  <a:lnTo>
                    <a:pt x="121030" y="0"/>
                  </a:lnTo>
                  <a:lnTo>
                    <a:pt x="363092" y="0"/>
                  </a:lnTo>
                  <a:lnTo>
                    <a:pt x="363092" y="333501"/>
                  </a:lnTo>
                  <a:lnTo>
                    <a:pt x="484124" y="333501"/>
                  </a:lnTo>
                  <a:lnTo>
                    <a:pt x="242062" y="575563"/>
                  </a:lnTo>
                  <a:lnTo>
                    <a:pt x="0" y="333501"/>
                  </a:lnTo>
                  <a:close/>
                </a:path>
              </a:pathLst>
            </a:custGeom>
            <a:ln w="25908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7866" y="950787"/>
            <a:ext cx="3380565" cy="590721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878835" y="262127"/>
            <a:ext cx="3912235" cy="518159"/>
            <a:chOff x="2878835" y="262127"/>
            <a:chExt cx="3912235" cy="518159"/>
          </a:xfrm>
        </p:grpSpPr>
        <p:sp>
          <p:nvSpPr>
            <p:cNvPr id="4" name="object 4"/>
            <p:cNvSpPr/>
            <p:nvPr/>
          </p:nvSpPr>
          <p:spPr>
            <a:xfrm>
              <a:off x="2891789" y="275081"/>
              <a:ext cx="3886200" cy="492759"/>
            </a:xfrm>
            <a:custGeom>
              <a:avLst/>
              <a:gdLst/>
              <a:ahLst/>
              <a:cxnLst/>
              <a:rect l="l" t="t" r="r" b="b"/>
              <a:pathLst>
                <a:path w="3886200" h="492759">
                  <a:moveTo>
                    <a:pt x="0" y="492252"/>
                  </a:moveTo>
                  <a:lnTo>
                    <a:pt x="3886200" y="492252"/>
                  </a:lnTo>
                  <a:lnTo>
                    <a:pt x="3886200" y="0"/>
                  </a:lnTo>
                  <a:lnTo>
                    <a:pt x="0" y="0"/>
                  </a:lnTo>
                  <a:lnTo>
                    <a:pt x="0" y="492252"/>
                  </a:lnTo>
                  <a:close/>
                </a:path>
              </a:pathLst>
            </a:custGeom>
            <a:ln w="25908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903219" y="674115"/>
              <a:ext cx="3676015" cy="58419"/>
            </a:xfrm>
            <a:custGeom>
              <a:avLst/>
              <a:gdLst/>
              <a:ahLst/>
              <a:cxnLst/>
              <a:rect l="l" t="t" r="r" b="b"/>
              <a:pathLst>
                <a:path w="3676015" h="58420">
                  <a:moveTo>
                    <a:pt x="3675887" y="0"/>
                  </a:moveTo>
                  <a:lnTo>
                    <a:pt x="0" y="0"/>
                  </a:lnTo>
                  <a:lnTo>
                    <a:pt x="0" y="57912"/>
                  </a:lnTo>
                  <a:lnTo>
                    <a:pt x="3675887" y="57912"/>
                  </a:lnTo>
                  <a:lnTo>
                    <a:pt x="36758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03854" y="248234"/>
            <a:ext cx="386143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3200" i="0" spc="-5" dirty="0">
                <a:latin typeface="Times New Roman"/>
                <a:cs typeface="Times New Roman"/>
              </a:rPr>
              <a:t>Iliohypogastric</a:t>
            </a:r>
            <a:r>
              <a:rPr sz="3200" i="0" spc="-125" dirty="0">
                <a:latin typeface="Times New Roman"/>
                <a:cs typeface="Times New Roman"/>
              </a:rPr>
              <a:t> </a:t>
            </a:r>
            <a:r>
              <a:rPr sz="3200" i="0" dirty="0">
                <a:latin typeface="Times New Roman"/>
                <a:cs typeface="Times New Roman"/>
              </a:rPr>
              <a:t>nerve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04360" indent="-28702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4404995" algn="l"/>
              </a:tabLst>
            </a:pPr>
            <a:r>
              <a:rPr dirty="0"/>
              <a:t>It</a:t>
            </a:r>
            <a:r>
              <a:rPr spc="-15" dirty="0"/>
              <a:t> </a:t>
            </a:r>
            <a:r>
              <a:rPr spc="-5" dirty="0"/>
              <a:t>is</a:t>
            </a:r>
            <a:r>
              <a:rPr spc="-10" dirty="0"/>
              <a:t> </a:t>
            </a:r>
            <a:r>
              <a:rPr dirty="0"/>
              <a:t>a</a:t>
            </a:r>
            <a:r>
              <a:rPr spc="-10" dirty="0"/>
              <a:t> </a:t>
            </a:r>
            <a:r>
              <a:rPr dirty="0"/>
              <a:t>branch</a:t>
            </a:r>
            <a:r>
              <a:rPr spc="-10" dirty="0"/>
              <a:t> </a:t>
            </a:r>
            <a:r>
              <a:rPr dirty="0"/>
              <a:t>from</a:t>
            </a:r>
            <a:r>
              <a:rPr spc="-20" dirty="0"/>
              <a:t> </a:t>
            </a:r>
            <a:r>
              <a:rPr dirty="0"/>
              <a:t>the</a:t>
            </a:r>
            <a:r>
              <a:rPr spc="-10" dirty="0"/>
              <a:t> </a:t>
            </a:r>
            <a:r>
              <a:rPr dirty="0"/>
              <a:t>lumber</a:t>
            </a:r>
            <a:r>
              <a:rPr spc="-10" dirty="0"/>
              <a:t> </a:t>
            </a:r>
            <a:r>
              <a:rPr dirty="0"/>
              <a:t>plexsus</a:t>
            </a:r>
            <a:r>
              <a:rPr spc="-15" dirty="0"/>
              <a:t> </a:t>
            </a:r>
            <a:r>
              <a:rPr dirty="0"/>
              <a:t>(L1)</a:t>
            </a:r>
          </a:p>
          <a:p>
            <a:pPr marL="4232275" marR="780415" indent="-114300">
              <a:lnSpc>
                <a:spcPct val="100000"/>
              </a:lnSpc>
              <a:buFont typeface="Wingdings"/>
              <a:buChar char=""/>
              <a:tabLst>
                <a:tab pos="4404995" algn="l"/>
              </a:tabLst>
            </a:pPr>
            <a:r>
              <a:rPr spc="-5" dirty="0"/>
              <a:t>Emerges</a:t>
            </a:r>
            <a:r>
              <a:rPr spc="-15" dirty="0"/>
              <a:t> </a:t>
            </a:r>
            <a:r>
              <a:rPr dirty="0"/>
              <a:t>from</a:t>
            </a:r>
            <a:r>
              <a:rPr spc="-25" dirty="0"/>
              <a:t> </a:t>
            </a:r>
            <a:r>
              <a:rPr dirty="0"/>
              <a:t>the</a:t>
            </a:r>
            <a:r>
              <a:rPr spc="-15" dirty="0"/>
              <a:t> </a:t>
            </a:r>
            <a:r>
              <a:rPr dirty="0"/>
              <a:t>lateral</a:t>
            </a:r>
            <a:r>
              <a:rPr spc="-45" dirty="0"/>
              <a:t> </a:t>
            </a:r>
            <a:r>
              <a:rPr dirty="0"/>
              <a:t>border</a:t>
            </a:r>
            <a:r>
              <a:rPr spc="-15" dirty="0"/>
              <a:t> </a:t>
            </a:r>
            <a:r>
              <a:rPr dirty="0"/>
              <a:t>of </a:t>
            </a:r>
            <a:r>
              <a:rPr spc="-434" dirty="0"/>
              <a:t> </a:t>
            </a:r>
            <a:r>
              <a:rPr spc="-5" dirty="0"/>
              <a:t>Psoas </a:t>
            </a:r>
            <a:r>
              <a:rPr dirty="0"/>
              <a:t>major</a:t>
            </a:r>
            <a:r>
              <a:rPr spc="5" dirty="0"/>
              <a:t> </a:t>
            </a:r>
            <a:r>
              <a:rPr spc="-5" dirty="0"/>
              <a:t>muscle</a:t>
            </a:r>
          </a:p>
          <a:p>
            <a:pPr marL="4773295" marR="193675" lvl="1" indent="-153035">
              <a:lnSpc>
                <a:spcPct val="100000"/>
              </a:lnSpc>
              <a:spcBef>
                <a:spcPts val="1760"/>
              </a:spcBef>
              <a:buFont typeface="Wingdings"/>
              <a:buChar char=""/>
              <a:tabLst>
                <a:tab pos="4906010" algn="l"/>
                <a:tab pos="4906645" algn="l"/>
              </a:tabLst>
            </a:pPr>
            <a:r>
              <a:rPr sz="1400" b="1" spc="-15" dirty="0">
                <a:latin typeface="Times New Roman"/>
                <a:cs typeface="Times New Roman"/>
              </a:rPr>
              <a:t>supplies</a:t>
            </a:r>
            <a:r>
              <a:rPr sz="1400" b="1" spc="-60" dirty="0">
                <a:latin typeface="Times New Roman"/>
                <a:cs typeface="Times New Roman"/>
              </a:rPr>
              <a:t> </a:t>
            </a:r>
            <a:r>
              <a:rPr sz="1400" b="1" spc="-20" dirty="0">
                <a:latin typeface="Times New Roman"/>
                <a:cs typeface="Times New Roman"/>
              </a:rPr>
              <a:t>the</a:t>
            </a:r>
            <a:r>
              <a:rPr sz="1400" b="1" spc="-40" dirty="0">
                <a:latin typeface="Times New Roman"/>
                <a:cs typeface="Times New Roman"/>
              </a:rPr>
              <a:t> </a:t>
            </a:r>
            <a:r>
              <a:rPr sz="1400" b="1" spc="-20" dirty="0">
                <a:latin typeface="Times New Roman"/>
                <a:cs typeface="Times New Roman"/>
              </a:rPr>
              <a:t>posterolateral</a:t>
            </a:r>
            <a:r>
              <a:rPr sz="1400" b="1" spc="-6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gluteal</a:t>
            </a:r>
            <a:r>
              <a:rPr sz="1400" b="1" spc="-50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skin</a:t>
            </a:r>
            <a:r>
              <a:rPr sz="1400" b="1" spc="315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and </a:t>
            </a:r>
            <a:r>
              <a:rPr sz="1400" b="1" spc="-33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it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distributes</a:t>
            </a:r>
            <a:r>
              <a:rPr sz="1400" b="1" spc="-4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to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spc="-20" dirty="0">
                <a:latin typeface="Times New Roman"/>
                <a:cs typeface="Times New Roman"/>
              </a:rPr>
              <a:t>the</a:t>
            </a:r>
            <a:r>
              <a:rPr sz="1400" b="1" spc="-50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skin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in</a:t>
            </a:r>
            <a:r>
              <a:rPr sz="1400" b="1" spc="-40" dirty="0">
                <a:latin typeface="Times New Roman"/>
                <a:cs typeface="Times New Roman"/>
              </a:rPr>
              <a:t> </a:t>
            </a:r>
            <a:r>
              <a:rPr sz="1400" b="1" spc="-20" dirty="0">
                <a:latin typeface="Times New Roman"/>
                <a:cs typeface="Times New Roman"/>
              </a:rPr>
              <a:t>the</a:t>
            </a:r>
            <a:r>
              <a:rPr sz="1400" b="1" spc="29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pubic</a:t>
            </a:r>
            <a:r>
              <a:rPr sz="1400" b="1" spc="-100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region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957828" y="2784297"/>
            <a:ext cx="1111250" cy="248920"/>
            <a:chOff x="3957828" y="2784297"/>
            <a:chExt cx="1111250" cy="248920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57828" y="2784297"/>
              <a:ext cx="1110996" cy="248462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078986" y="2807207"/>
              <a:ext cx="951865" cy="121920"/>
            </a:xfrm>
            <a:custGeom>
              <a:avLst/>
              <a:gdLst/>
              <a:ahLst/>
              <a:cxnLst/>
              <a:rect l="l" t="t" r="r" b="b"/>
              <a:pathLst>
                <a:path w="951864" h="121919">
                  <a:moveTo>
                    <a:pt x="74422" y="44195"/>
                  </a:moveTo>
                  <a:lnTo>
                    <a:pt x="0" y="89153"/>
                  </a:lnTo>
                  <a:lnTo>
                    <a:pt x="80517" y="121665"/>
                  </a:lnTo>
                  <a:lnTo>
                    <a:pt x="78569" y="96900"/>
                  </a:lnTo>
                  <a:lnTo>
                    <a:pt x="65659" y="96900"/>
                  </a:lnTo>
                  <a:lnTo>
                    <a:pt x="63500" y="71119"/>
                  </a:lnTo>
                  <a:lnTo>
                    <a:pt x="76458" y="70079"/>
                  </a:lnTo>
                  <a:lnTo>
                    <a:pt x="74422" y="44195"/>
                  </a:lnTo>
                  <a:close/>
                </a:path>
                <a:path w="951864" h="121919">
                  <a:moveTo>
                    <a:pt x="76458" y="70079"/>
                  </a:moveTo>
                  <a:lnTo>
                    <a:pt x="63500" y="71119"/>
                  </a:lnTo>
                  <a:lnTo>
                    <a:pt x="65659" y="96900"/>
                  </a:lnTo>
                  <a:lnTo>
                    <a:pt x="78488" y="95873"/>
                  </a:lnTo>
                  <a:lnTo>
                    <a:pt x="76458" y="70079"/>
                  </a:lnTo>
                  <a:close/>
                </a:path>
                <a:path w="951864" h="121919">
                  <a:moveTo>
                    <a:pt x="78488" y="95873"/>
                  </a:moveTo>
                  <a:lnTo>
                    <a:pt x="65659" y="96900"/>
                  </a:lnTo>
                  <a:lnTo>
                    <a:pt x="78569" y="96900"/>
                  </a:lnTo>
                  <a:lnTo>
                    <a:pt x="78488" y="95873"/>
                  </a:lnTo>
                  <a:close/>
                </a:path>
                <a:path w="951864" h="121919">
                  <a:moveTo>
                    <a:pt x="949578" y="0"/>
                  </a:moveTo>
                  <a:lnTo>
                    <a:pt x="76458" y="70079"/>
                  </a:lnTo>
                  <a:lnTo>
                    <a:pt x="78488" y="95873"/>
                  </a:lnTo>
                  <a:lnTo>
                    <a:pt x="951738" y="25907"/>
                  </a:lnTo>
                  <a:lnTo>
                    <a:pt x="94957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MediTec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diTec" id="{3EA94F44-3CAA-4F07-A04D-18680F993538}" vid="{E18E6CEB-8343-4464-A9C4-A1E83E27BE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MediTec</Template>
  <TotalTime>22</TotalTime>
  <Words>1457</Words>
  <Application>Microsoft Office PowerPoint</Application>
  <PresentationFormat>On-screen Show (4:3)</PresentationFormat>
  <Paragraphs>218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Calibri</vt:lpstr>
      <vt:lpstr>Simplified Arabic Fixed</vt:lpstr>
      <vt:lpstr>Symbol</vt:lpstr>
      <vt:lpstr>Times New Roman</vt:lpstr>
      <vt:lpstr>Wingdings</vt:lpstr>
      <vt:lpstr>MediTec</vt:lpstr>
      <vt:lpstr>PowerPoint Presentation</vt:lpstr>
      <vt:lpstr>PowerPoint Presentation</vt:lpstr>
      <vt:lpstr>T h e l u m be r pl e x u s</vt:lpstr>
      <vt:lpstr>Femoral nerve (L2, 3, 4) Obturator nerve (L2, 3, 4) </vt:lpstr>
      <vt:lpstr>PowerPoint Presentation</vt:lpstr>
      <vt:lpstr>PowerPoint Presentation</vt:lpstr>
      <vt:lpstr>FROM THE LATERAL SIDE</vt:lpstr>
      <vt:lpstr>The ilio-hypogastric and ilio-inguinal nerves  arise as a single trunk from the anterior ramus  of L1</vt:lpstr>
      <vt:lpstr>Iliohypogastric nerve</vt:lpstr>
      <vt:lpstr>Ilio-inguinal nerve</vt:lpstr>
      <vt:lpstr>Clinical correlations</vt:lpstr>
      <vt:lpstr>Genitofemoral nerve</vt:lpstr>
      <vt:lpstr>The femoral branch of genitofemoral nerve</vt:lpstr>
      <vt:lpstr>Lateral cutaneous nerve of thigh (L2 and L3)</vt:lpstr>
      <vt:lpstr>PowerPoint Presentation</vt:lpstr>
      <vt:lpstr>PowerPoint Presentation</vt:lpstr>
      <vt:lpstr>PowerPoint Presentation</vt:lpstr>
      <vt:lpstr>1-Muscles: Sartorius, iliacus, psoas, pectineus, and  quadriceps femoris</vt:lpstr>
      <vt:lpstr>S a r t o r i u s</vt:lpstr>
      <vt:lpstr>Origin: Anterior superior iliac spine</vt:lpstr>
      <vt:lpstr>PowerPoint Presentation</vt:lpstr>
      <vt:lpstr>Origin: Superior ramus of pubis</vt:lpstr>
      <vt:lpstr>PowerPoint Presentation</vt:lpstr>
      <vt:lpstr>P s o a s m a j o r</vt:lpstr>
      <vt:lpstr>Insertion</vt:lpstr>
      <vt:lpstr>Origin: Transverse processes,  bodies, and intervertebral discs  of the 12th thoracic and five  lumbar vertebrae</vt:lpstr>
      <vt:lpstr>I l i a c u s</vt:lpstr>
      <vt:lpstr>Psoas major muscle: Lumbar plexus</vt:lpstr>
      <vt:lpstr>PowerPoint Presentation</vt:lpstr>
      <vt:lpstr>f e m o r i s</vt:lpstr>
      <vt:lpstr>PowerPoint Presentation</vt:lpstr>
      <vt:lpstr>V a s t u s</vt:lpstr>
      <vt:lpstr>R e c t u s f e m o r i s</vt:lpstr>
      <vt:lpstr>PowerPoint Presentation</vt:lpstr>
      <vt:lpstr>Any muscle crosses anterior to the knee joint, will extend it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of the lower limbs</dc:title>
  <dc:creator>user</dc:creator>
  <cp:lastModifiedBy>Rasha</cp:lastModifiedBy>
  <cp:revision>4</cp:revision>
  <dcterms:created xsi:type="dcterms:W3CDTF">2021-05-10T08:45:27Z</dcterms:created>
  <dcterms:modified xsi:type="dcterms:W3CDTF">2021-11-22T14:33:25Z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2021-04-18T00:00:00Z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2021-05-10T00:00:00Z</vt:filetime>
  </property>
</Properties>
</file>