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9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3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166323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226989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42590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211532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380768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66995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31233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228761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2192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349202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212773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03505">
              <a:lnSpc>
                <a:spcPts val="1275"/>
              </a:lnSpc>
            </a:pPr>
            <a:fld id="{81D60167-4931-47E6-BA6A-407CBD079E47}" type="slidenum">
              <a:rPr lang="en-US" spc="-35" smtClean="0"/>
              <a:pPr marL="103505">
                <a:lnSpc>
                  <a:spcPts val="1275"/>
                </a:lnSpc>
              </a:pPr>
              <a:t>‹#›</a:t>
            </a:fld>
            <a:endParaRPr lang="en-US" spc="-35" dirty="0"/>
          </a:p>
        </p:txBody>
      </p:sp>
    </p:spTree>
    <p:extLst>
      <p:ext uri="{BB962C8B-B14F-4D97-AF65-F5344CB8AC3E}">
        <p14:creationId xmlns:p14="http://schemas.microsoft.com/office/powerpoint/2010/main" val="302719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6200" y="2971800"/>
            <a:ext cx="648589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The Nose and Nasal Cavity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55558"/>
            <a:ext cx="2743200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spc="-35" dirty="0"/>
              <a:pPr marL="103505">
                <a:lnSpc>
                  <a:spcPts val="1275"/>
                </a:lnSpc>
              </a:pPr>
              <a:t>1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9613" y="327596"/>
            <a:ext cx="8240395" cy="1039494"/>
            <a:chOff x="455612" y="327596"/>
            <a:chExt cx="8240395" cy="1039494"/>
          </a:xfrm>
        </p:grpSpPr>
        <p:sp>
          <p:nvSpPr>
            <p:cNvPr id="3" name="object 3"/>
            <p:cNvSpPr/>
            <p:nvPr/>
          </p:nvSpPr>
          <p:spPr>
            <a:xfrm>
              <a:off x="461010" y="332994"/>
              <a:ext cx="8229600" cy="1028700"/>
            </a:xfrm>
            <a:custGeom>
              <a:avLst/>
              <a:gdLst/>
              <a:ahLst/>
              <a:cxnLst/>
              <a:rect l="l" t="t" r="r" b="b"/>
              <a:pathLst>
                <a:path w="8229600" h="1028700">
                  <a:moveTo>
                    <a:pt x="8058150" y="0"/>
                  </a:moveTo>
                  <a:lnTo>
                    <a:pt x="171450" y="0"/>
                  </a:lnTo>
                  <a:lnTo>
                    <a:pt x="125871" y="6120"/>
                  </a:lnTo>
                  <a:lnTo>
                    <a:pt x="84915" y="23396"/>
                  </a:lnTo>
                  <a:lnTo>
                    <a:pt x="50215" y="50196"/>
                  </a:lnTo>
                  <a:lnTo>
                    <a:pt x="23407" y="84892"/>
                  </a:lnTo>
                  <a:lnTo>
                    <a:pt x="6124" y="125853"/>
                  </a:lnTo>
                  <a:lnTo>
                    <a:pt x="0" y="171450"/>
                  </a:lnTo>
                  <a:lnTo>
                    <a:pt x="0" y="857250"/>
                  </a:lnTo>
                  <a:lnTo>
                    <a:pt x="6124" y="902846"/>
                  </a:lnTo>
                  <a:lnTo>
                    <a:pt x="23407" y="943807"/>
                  </a:lnTo>
                  <a:lnTo>
                    <a:pt x="50215" y="978503"/>
                  </a:lnTo>
                  <a:lnTo>
                    <a:pt x="84915" y="1005303"/>
                  </a:lnTo>
                  <a:lnTo>
                    <a:pt x="125871" y="1022579"/>
                  </a:lnTo>
                  <a:lnTo>
                    <a:pt x="171450" y="1028700"/>
                  </a:lnTo>
                  <a:lnTo>
                    <a:pt x="8058150" y="1028700"/>
                  </a:lnTo>
                  <a:lnTo>
                    <a:pt x="8103746" y="1022579"/>
                  </a:lnTo>
                  <a:lnTo>
                    <a:pt x="8144707" y="1005303"/>
                  </a:lnTo>
                  <a:lnTo>
                    <a:pt x="8179403" y="978503"/>
                  </a:lnTo>
                  <a:lnTo>
                    <a:pt x="8206203" y="943807"/>
                  </a:lnTo>
                  <a:lnTo>
                    <a:pt x="8223479" y="902846"/>
                  </a:lnTo>
                  <a:lnTo>
                    <a:pt x="8229600" y="857250"/>
                  </a:lnTo>
                  <a:lnTo>
                    <a:pt x="8229600" y="171450"/>
                  </a:lnTo>
                  <a:lnTo>
                    <a:pt x="8223479" y="125853"/>
                  </a:lnTo>
                  <a:lnTo>
                    <a:pt x="8206203" y="84892"/>
                  </a:lnTo>
                  <a:lnTo>
                    <a:pt x="8179403" y="50196"/>
                  </a:lnTo>
                  <a:lnTo>
                    <a:pt x="8144707" y="23396"/>
                  </a:lnTo>
                  <a:lnTo>
                    <a:pt x="8103746" y="6120"/>
                  </a:lnTo>
                  <a:lnTo>
                    <a:pt x="80581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61010" y="332994"/>
              <a:ext cx="8229600" cy="1028700"/>
            </a:xfrm>
            <a:custGeom>
              <a:avLst/>
              <a:gdLst/>
              <a:ahLst/>
              <a:cxnLst/>
              <a:rect l="l" t="t" r="r" b="b"/>
              <a:pathLst>
                <a:path w="8229600" h="1028700">
                  <a:moveTo>
                    <a:pt x="0" y="171450"/>
                  </a:moveTo>
                  <a:lnTo>
                    <a:pt x="6124" y="125853"/>
                  </a:lnTo>
                  <a:lnTo>
                    <a:pt x="23407" y="84892"/>
                  </a:lnTo>
                  <a:lnTo>
                    <a:pt x="50215" y="50196"/>
                  </a:lnTo>
                  <a:lnTo>
                    <a:pt x="84915" y="23396"/>
                  </a:lnTo>
                  <a:lnTo>
                    <a:pt x="125871" y="6120"/>
                  </a:lnTo>
                  <a:lnTo>
                    <a:pt x="171450" y="0"/>
                  </a:lnTo>
                  <a:lnTo>
                    <a:pt x="8058150" y="0"/>
                  </a:lnTo>
                  <a:lnTo>
                    <a:pt x="8103746" y="6120"/>
                  </a:lnTo>
                  <a:lnTo>
                    <a:pt x="8144707" y="23396"/>
                  </a:lnTo>
                  <a:lnTo>
                    <a:pt x="8179403" y="50196"/>
                  </a:lnTo>
                  <a:lnTo>
                    <a:pt x="8206203" y="84892"/>
                  </a:lnTo>
                  <a:lnTo>
                    <a:pt x="8223479" y="125853"/>
                  </a:lnTo>
                  <a:lnTo>
                    <a:pt x="8229600" y="171450"/>
                  </a:lnTo>
                  <a:lnTo>
                    <a:pt x="8229600" y="857250"/>
                  </a:lnTo>
                  <a:lnTo>
                    <a:pt x="8223479" y="902846"/>
                  </a:lnTo>
                  <a:lnTo>
                    <a:pt x="8206203" y="943807"/>
                  </a:lnTo>
                  <a:lnTo>
                    <a:pt x="8179403" y="978503"/>
                  </a:lnTo>
                  <a:lnTo>
                    <a:pt x="8144707" y="1005303"/>
                  </a:lnTo>
                  <a:lnTo>
                    <a:pt x="8103746" y="1022579"/>
                  </a:lnTo>
                  <a:lnTo>
                    <a:pt x="8058150" y="1028700"/>
                  </a:lnTo>
                  <a:lnTo>
                    <a:pt x="171450" y="1028700"/>
                  </a:lnTo>
                  <a:lnTo>
                    <a:pt x="125871" y="1022579"/>
                  </a:lnTo>
                  <a:lnTo>
                    <a:pt x="84915" y="1005303"/>
                  </a:lnTo>
                  <a:lnTo>
                    <a:pt x="50215" y="978503"/>
                  </a:lnTo>
                  <a:lnTo>
                    <a:pt x="23407" y="943807"/>
                  </a:lnTo>
                  <a:lnTo>
                    <a:pt x="6124" y="902846"/>
                  </a:lnTo>
                  <a:lnTo>
                    <a:pt x="0" y="857250"/>
                  </a:lnTo>
                  <a:lnTo>
                    <a:pt x="0" y="17145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7762" y="391164"/>
            <a:ext cx="731647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5500" spc="-5" dirty="0">
                <a:solidFill>
                  <a:schemeClr val="bg1"/>
                </a:solidFill>
              </a:rPr>
              <a:t>Roof</a:t>
            </a:r>
            <a:r>
              <a:rPr sz="5500" spc="-20" dirty="0">
                <a:solidFill>
                  <a:schemeClr val="bg1"/>
                </a:solidFill>
              </a:rPr>
              <a:t> </a:t>
            </a:r>
            <a:r>
              <a:rPr sz="5500" spc="-5" dirty="0">
                <a:solidFill>
                  <a:schemeClr val="bg1"/>
                </a:solidFill>
              </a:rPr>
              <a:t>of</a:t>
            </a:r>
            <a:r>
              <a:rPr sz="5500" spc="5" dirty="0">
                <a:solidFill>
                  <a:schemeClr val="bg1"/>
                </a:solidFill>
              </a:rPr>
              <a:t> </a:t>
            </a:r>
            <a:r>
              <a:rPr sz="5500" spc="-5" dirty="0">
                <a:solidFill>
                  <a:schemeClr val="bg1"/>
                </a:solidFill>
              </a:rPr>
              <a:t>the</a:t>
            </a:r>
            <a:r>
              <a:rPr sz="5500" spc="-15" dirty="0">
                <a:solidFill>
                  <a:schemeClr val="bg1"/>
                </a:solidFill>
              </a:rPr>
              <a:t> </a:t>
            </a:r>
            <a:r>
              <a:rPr sz="5500" spc="-5" dirty="0">
                <a:solidFill>
                  <a:schemeClr val="bg1"/>
                </a:solidFill>
              </a:rPr>
              <a:t>Nasal</a:t>
            </a:r>
            <a:r>
              <a:rPr sz="5500" spc="-15" dirty="0">
                <a:solidFill>
                  <a:schemeClr val="bg1"/>
                </a:solidFill>
              </a:rPr>
              <a:t> </a:t>
            </a:r>
            <a:r>
              <a:rPr sz="5500" spc="-5" dirty="0">
                <a:solidFill>
                  <a:schemeClr val="bg1"/>
                </a:solidFill>
              </a:rPr>
              <a:t>Cavity</a:t>
            </a:r>
            <a:endParaRPr sz="55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10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76564" y="2174685"/>
            <a:ext cx="3697604" cy="628015"/>
            <a:chOff x="452564" y="2174684"/>
            <a:chExt cx="3697604" cy="628015"/>
          </a:xfrm>
        </p:grpSpPr>
        <p:sp>
          <p:nvSpPr>
            <p:cNvPr id="7" name="object 7"/>
            <p:cNvSpPr/>
            <p:nvPr/>
          </p:nvSpPr>
          <p:spPr>
            <a:xfrm>
              <a:off x="457961" y="2180082"/>
              <a:ext cx="3686810" cy="617220"/>
            </a:xfrm>
            <a:custGeom>
              <a:avLst/>
              <a:gdLst/>
              <a:ahLst/>
              <a:cxnLst/>
              <a:rect l="l" t="t" r="r" b="b"/>
              <a:pathLst>
                <a:path w="3686810" h="617219">
                  <a:moveTo>
                    <a:pt x="3583686" y="0"/>
                  </a:moveTo>
                  <a:lnTo>
                    <a:pt x="102869" y="0"/>
                  </a:lnTo>
                  <a:lnTo>
                    <a:pt x="62831" y="8090"/>
                  </a:lnTo>
                  <a:lnTo>
                    <a:pt x="30132" y="30146"/>
                  </a:lnTo>
                  <a:lnTo>
                    <a:pt x="8084" y="62847"/>
                  </a:lnTo>
                  <a:lnTo>
                    <a:pt x="0" y="102869"/>
                  </a:lnTo>
                  <a:lnTo>
                    <a:pt x="0" y="514350"/>
                  </a:lnTo>
                  <a:lnTo>
                    <a:pt x="8084" y="554372"/>
                  </a:lnTo>
                  <a:lnTo>
                    <a:pt x="30132" y="587073"/>
                  </a:lnTo>
                  <a:lnTo>
                    <a:pt x="62831" y="609129"/>
                  </a:lnTo>
                  <a:lnTo>
                    <a:pt x="102869" y="617219"/>
                  </a:lnTo>
                  <a:lnTo>
                    <a:pt x="3583686" y="617219"/>
                  </a:lnTo>
                  <a:lnTo>
                    <a:pt x="3623708" y="609129"/>
                  </a:lnTo>
                  <a:lnTo>
                    <a:pt x="3656409" y="587073"/>
                  </a:lnTo>
                  <a:lnTo>
                    <a:pt x="3678465" y="554372"/>
                  </a:lnTo>
                  <a:lnTo>
                    <a:pt x="3686555" y="514350"/>
                  </a:lnTo>
                  <a:lnTo>
                    <a:pt x="3686555" y="102869"/>
                  </a:lnTo>
                  <a:lnTo>
                    <a:pt x="3678465" y="62847"/>
                  </a:lnTo>
                  <a:lnTo>
                    <a:pt x="3656409" y="30146"/>
                  </a:lnTo>
                  <a:lnTo>
                    <a:pt x="3623708" y="8090"/>
                  </a:lnTo>
                  <a:lnTo>
                    <a:pt x="358368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961" y="2180082"/>
              <a:ext cx="3686810" cy="617220"/>
            </a:xfrm>
            <a:custGeom>
              <a:avLst/>
              <a:gdLst/>
              <a:ahLst/>
              <a:cxnLst/>
              <a:rect l="l" t="t" r="r" b="b"/>
              <a:pathLst>
                <a:path w="3686810" h="617219">
                  <a:moveTo>
                    <a:pt x="0" y="102869"/>
                  </a:moveTo>
                  <a:lnTo>
                    <a:pt x="8084" y="62847"/>
                  </a:lnTo>
                  <a:lnTo>
                    <a:pt x="30132" y="30146"/>
                  </a:lnTo>
                  <a:lnTo>
                    <a:pt x="62831" y="8090"/>
                  </a:lnTo>
                  <a:lnTo>
                    <a:pt x="102869" y="0"/>
                  </a:lnTo>
                  <a:lnTo>
                    <a:pt x="3583686" y="0"/>
                  </a:lnTo>
                  <a:lnTo>
                    <a:pt x="3623708" y="8090"/>
                  </a:lnTo>
                  <a:lnTo>
                    <a:pt x="3656409" y="30146"/>
                  </a:lnTo>
                  <a:lnTo>
                    <a:pt x="3678465" y="62847"/>
                  </a:lnTo>
                  <a:lnTo>
                    <a:pt x="3686555" y="102869"/>
                  </a:lnTo>
                  <a:lnTo>
                    <a:pt x="3686555" y="514350"/>
                  </a:lnTo>
                  <a:lnTo>
                    <a:pt x="3678465" y="554372"/>
                  </a:lnTo>
                  <a:lnTo>
                    <a:pt x="3656409" y="587073"/>
                  </a:lnTo>
                  <a:lnTo>
                    <a:pt x="3623708" y="609129"/>
                  </a:lnTo>
                  <a:lnTo>
                    <a:pt x="3583686" y="617219"/>
                  </a:lnTo>
                  <a:lnTo>
                    <a:pt x="102869" y="617219"/>
                  </a:lnTo>
                  <a:lnTo>
                    <a:pt x="62831" y="609129"/>
                  </a:lnTo>
                  <a:lnTo>
                    <a:pt x="30132" y="587073"/>
                  </a:lnTo>
                  <a:lnTo>
                    <a:pt x="8084" y="554372"/>
                  </a:lnTo>
                  <a:lnTo>
                    <a:pt x="0" y="514350"/>
                  </a:lnTo>
                  <a:lnTo>
                    <a:pt x="0" y="10286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76564" y="3290252"/>
            <a:ext cx="3697604" cy="629920"/>
            <a:chOff x="452564" y="3290252"/>
            <a:chExt cx="3697604" cy="629920"/>
          </a:xfrm>
        </p:grpSpPr>
        <p:sp>
          <p:nvSpPr>
            <p:cNvPr id="10" name="object 10"/>
            <p:cNvSpPr/>
            <p:nvPr/>
          </p:nvSpPr>
          <p:spPr>
            <a:xfrm>
              <a:off x="457961" y="3295650"/>
              <a:ext cx="3686810" cy="619125"/>
            </a:xfrm>
            <a:custGeom>
              <a:avLst/>
              <a:gdLst/>
              <a:ahLst/>
              <a:cxnLst/>
              <a:rect l="l" t="t" r="r" b="b"/>
              <a:pathLst>
                <a:path w="3686810" h="619125">
                  <a:moveTo>
                    <a:pt x="3583432" y="0"/>
                  </a:moveTo>
                  <a:lnTo>
                    <a:pt x="103123" y="0"/>
                  </a:lnTo>
                  <a:lnTo>
                    <a:pt x="62986" y="8112"/>
                  </a:lnTo>
                  <a:lnTo>
                    <a:pt x="30206" y="30225"/>
                  </a:lnTo>
                  <a:lnTo>
                    <a:pt x="8104" y="63007"/>
                  </a:lnTo>
                  <a:lnTo>
                    <a:pt x="0" y="103124"/>
                  </a:lnTo>
                  <a:lnTo>
                    <a:pt x="0" y="515619"/>
                  </a:lnTo>
                  <a:lnTo>
                    <a:pt x="8104" y="555736"/>
                  </a:lnTo>
                  <a:lnTo>
                    <a:pt x="30206" y="588518"/>
                  </a:lnTo>
                  <a:lnTo>
                    <a:pt x="62986" y="610631"/>
                  </a:lnTo>
                  <a:lnTo>
                    <a:pt x="103123" y="618744"/>
                  </a:lnTo>
                  <a:lnTo>
                    <a:pt x="3583432" y="618744"/>
                  </a:lnTo>
                  <a:lnTo>
                    <a:pt x="3623548" y="610631"/>
                  </a:lnTo>
                  <a:lnTo>
                    <a:pt x="3656329" y="588518"/>
                  </a:lnTo>
                  <a:lnTo>
                    <a:pt x="3678443" y="555736"/>
                  </a:lnTo>
                  <a:lnTo>
                    <a:pt x="3686555" y="515619"/>
                  </a:lnTo>
                  <a:lnTo>
                    <a:pt x="3686555" y="103124"/>
                  </a:lnTo>
                  <a:lnTo>
                    <a:pt x="3678443" y="63007"/>
                  </a:lnTo>
                  <a:lnTo>
                    <a:pt x="3656330" y="30225"/>
                  </a:lnTo>
                  <a:lnTo>
                    <a:pt x="3623548" y="8112"/>
                  </a:lnTo>
                  <a:lnTo>
                    <a:pt x="358343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1" y="3295650"/>
              <a:ext cx="3686810" cy="619125"/>
            </a:xfrm>
            <a:custGeom>
              <a:avLst/>
              <a:gdLst/>
              <a:ahLst/>
              <a:cxnLst/>
              <a:rect l="l" t="t" r="r" b="b"/>
              <a:pathLst>
                <a:path w="3686810" h="619125">
                  <a:moveTo>
                    <a:pt x="0" y="103124"/>
                  </a:moveTo>
                  <a:lnTo>
                    <a:pt x="8104" y="63007"/>
                  </a:lnTo>
                  <a:lnTo>
                    <a:pt x="30206" y="30225"/>
                  </a:lnTo>
                  <a:lnTo>
                    <a:pt x="62986" y="8112"/>
                  </a:lnTo>
                  <a:lnTo>
                    <a:pt x="103123" y="0"/>
                  </a:lnTo>
                  <a:lnTo>
                    <a:pt x="3583432" y="0"/>
                  </a:lnTo>
                  <a:lnTo>
                    <a:pt x="3623548" y="8112"/>
                  </a:lnTo>
                  <a:lnTo>
                    <a:pt x="3656330" y="30225"/>
                  </a:lnTo>
                  <a:lnTo>
                    <a:pt x="3678443" y="63007"/>
                  </a:lnTo>
                  <a:lnTo>
                    <a:pt x="3686555" y="103124"/>
                  </a:lnTo>
                  <a:lnTo>
                    <a:pt x="3686555" y="515619"/>
                  </a:lnTo>
                  <a:lnTo>
                    <a:pt x="3678443" y="555736"/>
                  </a:lnTo>
                  <a:lnTo>
                    <a:pt x="3656329" y="588518"/>
                  </a:lnTo>
                  <a:lnTo>
                    <a:pt x="3623548" y="610631"/>
                  </a:lnTo>
                  <a:lnTo>
                    <a:pt x="3583432" y="618744"/>
                  </a:lnTo>
                  <a:lnTo>
                    <a:pt x="103123" y="618744"/>
                  </a:lnTo>
                  <a:lnTo>
                    <a:pt x="62986" y="610631"/>
                  </a:lnTo>
                  <a:lnTo>
                    <a:pt x="30206" y="588518"/>
                  </a:lnTo>
                  <a:lnTo>
                    <a:pt x="8104" y="555736"/>
                  </a:lnTo>
                  <a:lnTo>
                    <a:pt x="0" y="515619"/>
                  </a:lnTo>
                  <a:lnTo>
                    <a:pt x="0" y="10312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76564" y="4610037"/>
            <a:ext cx="3697604" cy="628015"/>
            <a:chOff x="452564" y="4610036"/>
            <a:chExt cx="3697604" cy="628015"/>
          </a:xfrm>
        </p:grpSpPr>
        <p:sp>
          <p:nvSpPr>
            <p:cNvPr id="13" name="object 13"/>
            <p:cNvSpPr/>
            <p:nvPr/>
          </p:nvSpPr>
          <p:spPr>
            <a:xfrm>
              <a:off x="457961" y="4615433"/>
              <a:ext cx="3686810" cy="617220"/>
            </a:xfrm>
            <a:custGeom>
              <a:avLst/>
              <a:gdLst/>
              <a:ahLst/>
              <a:cxnLst/>
              <a:rect l="l" t="t" r="r" b="b"/>
              <a:pathLst>
                <a:path w="3686810" h="617220">
                  <a:moveTo>
                    <a:pt x="3583686" y="0"/>
                  </a:moveTo>
                  <a:lnTo>
                    <a:pt x="102869" y="0"/>
                  </a:lnTo>
                  <a:lnTo>
                    <a:pt x="62831" y="8090"/>
                  </a:lnTo>
                  <a:lnTo>
                    <a:pt x="30132" y="30146"/>
                  </a:lnTo>
                  <a:lnTo>
                    <a:pt x="8084" y="62847"/>
                  </a:lnTo>
                  <a:lnTo>
                    <a:pt x="0" y="102870"/>
                  </a:lnTo>
                  <a:lnTo>
                    <a:pt x="0" y="514350"/>
                  </a:lnTo>
                  <a:lnTo>
                    <a:pt x="8084" y="554372"/>
                  </a:lnTo>
                  <a:lnTo>
                    <a:pt x="30132" y="587073"/>
                  </a:lnTo>
                  <a:lnTo>
                    <a:pt x="62831" y="609129"/>
                  </a:lnTo>
                  <a:lnTo>
                    <a:pt x="102869" y="617220"/>
                  </a:lnTo>
                  <a:lnTo>
                    <a:pt x="3583686" y="617220"/>
                  </a:lnTo>
                  <a:lnTo>
                    <a:pt x="3623708" y="609129"/>
                  </a:lnTo>
                  <a:lnTo>
                    <a:pt x="3656409" y="587073"/>
                  </a:lnTo>
                  <a:lnTo>
                    <a:pt x="3678465" y="554372"/>
                  </a:lnTo>
                  <a:lnTo>
                    <a:pt x="3686555" y="514350"/>
                  </a:lnTo>
                  <a:lnTo>
                    <a:pt x="3686555" y="102870"/>
                  </a:lnTo>
                  <a:lnTo>
                    <a:pt x="3678465" y="62847"/>
                  </a:lnTo>
                  <a:lnTo>
                    <a:pt x="3656409" y="30146"/>
                  </a:lnTo>
                  <a:lnTo>
                    <a:pt x="3623708" y="8090"/>
                  </a:lnTo>
                  <a:lnTo>
                    <a:pt x="358368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961" y="4615433"/>
              <a:ext cx="3686810" cy="617220"/>
            </a:xfrm>
            <a:custGeom>
              <a:avLst/>
              <a:gdLst/>
              <a:ahLst/>
              <a:cxnLst/>
              <a:rect l="l" t="t" r="r" b="b"/>
              <a:pathLst>
                <a:path w="3686810" h="617220">
                  <a:moveTo>
                    <a:pt x="0" y="102870"/>
                  </a:moveTo>
                  <a:lnTo>
                    <a:pt x="8084" y="62847"/>
                  </a:lnTo>
                  <a:lnTo>
                    <a:pt x="30132" y="30146"/>
                  </a:lnTo>
                  <a:lnTo>
                    <a:pt x="62831" y="8090"/>
                  </a:lnTo>
                  <a:lnTo>
                    <a:pt x="102869" y="0"/>
                  </a:lnTo>
                  <a:lnTo>
                    <a:pt x="3583686" y="0"/>
                  </a:lnTo>
                  <a:lnTo>
                    <a:pt x="3623708" y="8090"/>
                  </a:lnTo>
                  <a:lnTo>
                    <a:pt x="3656409" y="30146"/>
                  </a:lnTo>
                  <a:lnTo>
                    <a:pt x="3678465" y="62847"/>
                  </a:lnTo>
                  <a:lnTo>
                    <a:pt x="3686555" y="102870"/>
                  </a:lnTo>
                  <a:lnTo>
                    <a:pt x="3686555" y="514350"/>
                  </a:lnTo>
                  <a:lnTo>
                    <a:pt x="3678465" y="554372"/>
                  </a:lnTo>
                  <a:lnTo>
                    <a:pt x="3656409" y="587073"/>
                  </a:lnTo>
                  <a:lnTo>
                    <a:pt x="3623708" y="609129"/>
                  </a:lnTo>
                  <a:lnTo>
                    <a:pt x="3583686" y="617220"/>
                  </a:lnTo>
                  <a:lnTo>
                    <a:pt x="102869" y="617220"/>
                  </a:lnTo>
                  <a:lnTo>
                    <a:pt x="62831" y="609129"/>
                  </a:lnTo>
                  <a:lnTo>
                    <a:pt x="30132" y="587073"/>
                  </a:lnTo>
                  <a:lnTo>
                    <a:pt x="8084" y="554372"/>
                  </a:lnTo>
                  <a:lnTo>
                    <a:pt x="0" y="514350"/>
                  </a:lnTo>
                  <a:lnTo>
                    <a:pt x="0" y="102870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85543" y="2079816"/>
            <a:ext cx="3329304" cy="350837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60020">
              <a:spcBef>
                <a:spcPts val="905"/>
              </a:spcBef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33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(sloping):</a:t>
            </a:r>
            <a:endParaRPr sz="33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59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Frontal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nasal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bones</a:t>
            </a:r>
          </a:p>
          <a:p>
            <a:pPr marL="95885">
              <a:spcBef>
                <a:spcPts val="20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Middle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(horizontal):</a:t>
            </a:r>
            <a:endParaRPr sz="2400" dirty="0">
              <a:latin typeface="Times New Roman"/>
              <a:cs typeface="Times New Roman"/>
            </a:endParaRPr>
          </a:p>
          <a:p>
            <a:pPr marL="241300" marR="311785" indent="-228600">
              <a:lnSpc>
                <a:spcPts val="2480"/>
              </a:lnSpc>
              <a:spcBef>
                <a:spcPts val="145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Cribriform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ethmoid.</a:t>
            </a:r>
            <a:endParaRPr sz="2400" dirty="0">
              <a:latin typeface="Times New Roman"/>
              <a:cs typeface="Times New Roman"/>
            </a:endParaRPr>
          </a:p>
          <a:p>
            <a:pPr marL="95885">
              <a:spcBef>
                <a:spcPts val="1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(sloping):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sphenoid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752600"/>
            <a:ext cx="5791200" cy="460374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5040" y="438848"/>
            <a:ext cx="8242300" cy="817244"/>
            <a:chOff x="451040" y="438848"/>
            <a:chExt cx="8242300" cy="817244"/>
          </a:xfrm>
        </p:grpSpPr>
        <p:sp>
          <p:nvSpPr>
            <p:cNvPr id="3" name="object 3"/>
            <p:cNvSpPr/>
            <p:nvPr/>
          </p:nvSpPr>
          <p:spPr>
            <a:xfrm>
              <a:off x="456437" y="444246"/>
              <a:ext cx="8231505" cy="806450"/>
            </a:xfrm>
            <a:custGeom>
              <a:avLst/>
              <a:gdLst/>
              <a:ahLst/>
              <a:cxnLst/>
              <a:rect l="l" t="t" r="r" b="b"/>
              <a:pathLst>
                <a:path w="8231505" h="806450">
                  <a:moveTo>
                    <a:pt x="8096758" y="0"/>
                  </a:moveTo>
                  <a:lnTo>
                    <a:pt x="134366" y="0"/>
                  </a:lnTo>
                  <a:lnTo>
                    <a:pt x="91896" y="6853"/>
                  </a:lnTo>
                  <a:lnTo>
                    <a:pt x="55012" y="25936"/>
                  </a:lnTo>
                  <a:lnTo>
                    <a:pt x="25925" y="55028"/>
                  </a:lnTo>
                  <a:lnTo>
                    <a:pt x="6850" y="91911"/>
                  </a:lnTo>
                  <a:lnTo>
                    <a:pt x="0" y="134365"/>
                  </a:lnTo>
                  <a:lnTo>
                    <a:pt x="0" y="671829"/>
                  </a:lnTo>
                  <a:lnTo>
                    <a:pt x="6850" y="714284"/>
                  </a:lnTo>
                  <a:lnTo>
                    <a:pt x="25925" y="751167"/>
                  </a:lnTo>
                  <a:lnTo>
                    <a:pt x="55012" y="780259"/>
                  </a:lnTo>
                  <a:lnTo>
                    <a:pt x="91896" y="799342"/>
                  </a:lnTo>
                  <a:lnTo>
                    <a:pt x="134366" y="806195"/>
                  </a:lnTo>
                  <a:lnTo>
                    <a:pt x="8096758" y="806195"/>
                  </a:lnTo>
                  <a:lnTo>
                    <a:pt x="8139212" y="799342"/>
                  </a:lnTo>
                  <a:lnTo>
                    <a:pt x="8176095" y="780259"/>
                  </a:lnTo>
                  <a:lnTo>
                    <a:pt x="8205187" y="751167"/>
                  </a:lnTo>
                  <a:lnTo>
                    <a:pt x="8224270" y="714284"/>
                  </a:lnTo>
                  <a:lnTo>
                    <a:pt x="8231123" y="671829"/>
                  </a:lnTo>
                  <a:lnTo>
                    <a:pt x="8231123" y="134365"/>
                  </a:lnTo>
                  <a:lnTo>
                    <a:pt x="8224270" y="91911"/>
                  </a:lnTo>
                  <a:lnTo>
                    <a:pt x="8205187" y="55028"/>
                  </a:lnTo>
                  <a:lnTo>
                    <a:pt x="8176095" y="25936"/>
                  </a:lnTo>
                  <a:lnTo>
                    <a:pt x="8139212" y="6853"/>
                  </a:lnTo>
                  <a:lnTo>
                    <a:pt x="80967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437" y="444246"/>
              <a:ext cx="8231505" cy="806450"/>
            </a:xfrm>
            <a:custGeom>
              <a:avLst/>
              <a:gdLst/>
              <a:ahLst/>
              <a:cxnLst/>
              <a:rect l="l" t="t" r="r" b="b"/>
              <a:pathLst>
                <a:path w="8231505" h="806450">
                  <a:moveTo>
                    <a:pt x="0" y="134365"/>
                  </a:moveTo>
                  <a:lnTo>
                    <a:pt x="6850" y="91911"/>
                  </a:lnTo>
                  <a:lnTo>
                    <a:pt x="25925" y="55028"/>
                  </a:lnTo>
                  <a:lnTo>
                    <a:pt x="55012" y="25936"/>
                  </a:lnTo>
                  <a:lnTo>
                    <a:pt x="91896" y="6853"/>
                  </a:lnTo>
                  <a:lnTo>
                    <a:pt x="134366" y="0"/>
                  </a:lnTo>
                  <a:lnTo>
                    <a:pt x="8096758" y="0"/>
                  </a:lnTo>
                  <a:lnTo>
                    <a:pt x="8139212" y="6853"/>
                  </a:lnTo>
                  <a:lnTo>
                    <a:pt x="8176095" y="25936"/>
                  </a:lnTo>
                  <a:lnTo>
                    <a:pt x="8205187" y="55028"/>
                  </a:lnTo>
                  <a:lnTo>
                    <a:pt x="8224270" y="91911"/>
                  </a:lnTo>
                  <a:lnTo>
                    <a:pt x="8231123" y="134365"/>
                  </a:lnTo>
                  <a:lnTo>
                    <a:pt x="8231123" y="671829"/>
                  </a:lnTo>
                  <a:lnTo>
                    <a:pt x="8224270" y="714284"/>
                  </a:lnTo>
                  <a:lnTo>
                    <a:pt x="8205187" y="751167"/>
                  </a:lnTo>
                  <a:lnTo>
                    <a:pt x="8176095" y="780259"/>
                  </a:lnTo>
                  <a:lnTo>
                    <a:pt x="8139212" y="799342"/>
                  </a:lnTo>
                  <a:lnTo>
                    <a:pt x="8096758" y="806195"/>
                  </a:lnTo>
                  <a:lnTo>
                    <a:pt x="134366" y="806195"/>
                  </a:lnTo>
                  <a:lnTo>
                    <a:pt x="91896" y="799342"/>
                  </a:lnTo>
                  <a:lnTo>
                    <a:pt x="55012" y="780259"/>
                  </a:lnTo>
                  <a:lnTo>
                    <a:pt x="25925" y="751167"/>
                  </a:lnTo>
                  <a:lnTo>
                    <a:pt x="6850" y="714284"/>
                  </a:lnTo>
                  <a:lnTo>
                    <a:pt x="0" y="671829"/>
                  </a:lnTo>
                  <a:lnTo>
                    <a:pt x="0" y="13436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8689" y="488564"/>
            <a:ext cx="7459980" cy="60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300" spc="-5" dirty="0">
                <a:solidFill>
                  <a:schemeClr val="bg1"/>
                </a:solidFill>
              </a:rPr>
              <a:t>Medial</a:t>
            </a:r>
            <a:r>
              <a:rPr sz="4300" spc="-80" dirty="0">
                <a:solidFill>
                  <a:schemeClr val="bg1"/>
                </a:solidFill>
              </a:rPr>
              <a:t> </a:t>
            </a:r>
            <a:r>
              <a:rPr sz="4300" spc="-65" dirty="0">
                <a:solidFill>
                  <a:schemeClr val="bg1"/>
                </a:solidFill>
              </a:rPr>
              <a:t>Wall</a:t>
            </a:r>
            <a:r>
              <a:rPr sz="4300" spc="-1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of the</a:t>
            </a:r>
            <a:r>
              <a:rPr sz="4300" spc="-10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Nasal</a:t>
            </a:r>
            <a:r>
              <a:rPr sz="4300" spc="-15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Cavity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11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75041" y="1687005"/>
            <a:ext cx="3912235" cy="879475"/>
            <a:chOff x="451040" y="1687004"/>
            <a:chExt cx="3912235" cy="879475"/>
          </a:xfrm>
        </p:grpSpPr>
        <p:sp>
          <p:nvSpPr>
            <p:cNvPr id="7" name="object 7"/>
            <p:cNvSpPr/>
            <p:nvPr/>
          </p:nvSpPr>
          <p:spPr>
            <a:xfrm>
              <a:off x="456437" y="1692402"/>
              <a:ext cx="3901440" cy="868680"/>
            </a:xfrm>
            <a:custGeom>
              <a:avLst/>
              <a:gdLst/>
              <a:ahLst/>
              <a:cxnLst/>
              <a:rect l="l" t="t" r="r" b="b"/>
              <a:pathLst>
                <a:path w="3901440" h="868680">
                  <a:moveTo>
                    <a:pt x="3756660" y="0"/>
                  </a:moveTo>
                  <a:lnTo>
                    <a:pt x="144780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80"/>
                  </a:lnTo>
                  <a:lnTo>
                    <a:pt x="0" y="723900"/>
                  </a:lnTo>
                  <a:lnTo>
                    <a:pt x="7381" y="769680"/>
                  </a:lnTo>
                  <a:lnTo>
                    <a:pt x="27934" y="809426"/>
                  </a:lnTo>
                  <a:lnTo>
                    <a:pt x="59275" y="840760"/>
                  </a:lnTo>
                  <a:lnTo>
                    <a:pt x="99018" y="861303"/>
                  </a:lnTo>
                  <a:lnTo>
                    <a:pt x="144780" y="868680"/>
                  </a:lnTo>
                  <a:lnTo>
                    <a:pt x="3756660" y="868680"/>
                  </a:lnTo>
                  <a:lnTo>
                    <a:pt x="3802440" y="861303"/>
                  </a:lnTo>
                  <a:lnTo>
                    <a:pt x="3842186" y="840760"/>
                  </a:lnTo>
                  <a:lnTo>
                    <a:pt x="3873520" y="809426"/>
                  </a:lnTo>
                  <a:lnTo>
                    <a:pt x="3894063" y="769680"/>
                  </a:lnTo>
                  <a:lnTo>
                    <a:pt x="3901440" y="723900"/>
                  </a:lnTo>
                  <a:lnTo>
                    <a:pt x="3901440" y="144780"/>
                  </a:lnTo>
                  <a:lnTo>
                    <a:pt x="3894063" y="98999"/>
                  </a:lnTo>
                  <a:lnTo>
                    <a:pt x="3873520" y="59253"/>
                  </a:lnTo>
                  <a:lnTo>
                    <a:pt x="3842186" y="27919"/>
                  </a:lnTo>
                  <a:lnTo>
                    <a:pt x="3802440" y="737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437" y="1692402"/>
              <a:ext cx="3901440" cy="868680"/>
            </a:xfrm>
            <a:custGeom>
              <a:avLst/>
              <a:gdLst/>
              <a:ahLst/>
              <a:cxnLst/>
              <a:rect l="l" t="t" r="r" b="b"/>
              <a:pathLst>
                <a:path w="3901440" h="868680">
                  <a:moveTo>
                    <a:pt x="0" y="144780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80" y="0"/>
                  </a:lnTo>
                  <a:lnTo>
                    <a:pt x="3756660" y="0"/>
                  </a:lnTo>
                  <a:lnTo>
                    <a:pt x="3802440" y="7376"/>
                  </a:lnTo>
                  <a:lnTo>
                    <a:pt x="3842186" y="27919"/>
                  </a:lnTo>
                  <a:lnTo>
                    <a:pt x="3873520" y="59253"/>
                  </a:lnTo>
                  <a:lnTo>
                    <a:pt x="3894063" y="98999"/>
                  </a:lnTo>
                  <a:lnTo>
                    <a:pt x="3901440" y="144780"/>
                  </a:lnTo>
                  <a:lnTo>
                    <a:pt x="3901440" y="723900"/>
                  </a:lnTo>
                  <a:lnTo>
                    <a:pt x="3894063" y="769680"/>
                  </a:lnTo>
                  <a:lnTo>
                    <a:pt x="3873520" y="809426"/>
                  </a:lnTo>
                  <a:lnTo>
                    <a:pt x="3842186" y="840760"/>
                  </a:lnTo>
                  <a:lnTo>
                    <a:pt x="3802440" y="861303"/>
                  </a:lnTo>
                  <a:lnTo>
                    <a:pt x="3756660" y="868680"/>
                  </a:lnTo>
                  <a:lnTo>
                    <a:pt x="144780" y="868680"/>
                  </a:lnTo>
                  <a:lnTo>
                    <a:pt x="99018" y="861303"/>
                  </a:lnTo>
                  <a:lnTo>
                    <a:pt x="59275" y="840760"/>
                  </a:lnTo>
                  <a:lnTo>
                    <a:pt x="27934" y="809426"/>
                  </a:lnTo>
                  <a:lnTo>
                    <a:pt x="7381" y="769680"/>
                  </a:lnTo>
                  <a:lnTo>
                    <a:pt x="0" y="723900"/>
                  </a:lnTo>
                  <a:lnTo>
                    <a:pt x="0" y="14478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75041" y="2633409"/>
            <a:ext cx="3912235" cy="879475"/>
            <a:chOff x="451040" y="2633408"/>
            <a:chExt cx="3912235" cy="879475"/>
          </a:xfrm>
        </p:grpSpPr>
        <p:sp>
          <p:nvSpPr>
            <p:cNvPr id="10" name="object 10"/>
            <p:cNvSpPr/>
            <p:nvPr/>
          </p:nvSpPr>
          <p:spPr>
            <a:xfrm>
              <a:off x="456437" y="2638805"/>
              <a:ext cx="3901440" cy="868680"/>
            </a:xfrm>
            <a:custGeom>
              <a:avLst/>
              <a:gdLst/>
              <a:ahLst/>
              <a:cxnLst/>
              <a:rect l="l" t="t" r="r" b="b"/>
              <a:pathLst>
                <a:path w="3901440" h="868679">
                  <a:moveTo>
                    <a:pt x="3756660" y="0"/>
                  </a:moveTo>
                  <a:lnTo>
                    <a:pt x="144780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80"/>
                  </a:lnTo>
                  <a:lnTo>
                    <a:pt x="0" y="723900"/>
                  </a:lnTo>
                  <a:lnTo>
                    <a:pt x="7381" y="769680"/>
                  </a:lnTo>
                  <a:lnTo>
                    <a:pt x="27934" y="809426"/>
                  </a:lnTo>
                  <a:lnTo>
                    <a:pt x="59275" y="840760"/>
                  </a:lnTo>
                  <a:lnTo>
                    <a:pt x="99018" y="861303"/>
                  </a:lnTo>
                  <a:lnTo>
                    <a:pt x="144780" y="868680"/>
                  </a:lnTo>
                  <a:lnTo>
                    <a:pt x="3756660" y="868680"/>
                  </a:lnTo>
                  <a:lnTo>
                    <a:pt x="3802440" y="861303"/>
                  </a:lnTo>
                  <a:lnTo>
                    <a:pt x="3842186" y="840760"/>
                  </a:lnTo>
                  <a:lnTo>
                    <a:pt x="3873520" y="809426"/>
                  </a:lnTo>
                  <a:lnTo>
                    <a:pt x="3894063" y="769680"/>
                  </a:lnTo>
                  <a:lnTo>
                    <a:pt x="3901440" y="723900"/>
                  </a:lnTo>
                  <a:lnTo>
                    <a:pt x="3901440" y="144780"/>
                  </a:lnTo>
                  <a:lnTo>
                    <a:pt x="3894063" y="98999"/>
                  </a:lnTo>
                  <a:lnTo>
                    <a:pt x="3873520" y="59253"/>
                  </a:lnTo>
                  <a:lnTo>
                    <a:pt x="3842186" y="27919"/>
                  </a:lnTo>
                  <a:lnTo>
                    <a:pt x="3802440" y="737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437" y="2638805"/>
              <a:ext cx="3901440" cy="868680"/>
            </a:xfrm>
            <a:custGeom>
              <a:avLst/>
              <a:gdLst/>
              <a:ahLst/>
              <a:cxnLst/>
              <a:rect l="l" t="t" r="r" b="b"/>
              <a:pathLst>
                <a:path w="3901440" h="868679">
                  <a:moveTo>
                    <a:pt x="0" y="144780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80" y="0"/>
                  </a:lnTo>
                  <a:lnTo>
                    <a:pt x="3756660" y="0"/>
                  </a:lnTo>
                  <a:lnTo>
                    <a:pt x="3802440" y="7376"/>
                  </a:lnTo>
                  <a:lnTo>
                    <a:pt x="3842186" y="27919"/>
                  </a:lnTo>
                  <a:lnTo>
                    <a:pt x="3873520" y="59253"/>
                  </a:lnTo>
                  <a:lnTo>
                    <a:pt x="3894063" y="98999"/>
                  </a:lnTo>
                  <a:lnTo>
                    <a:pt x="3901440" y="144780"/>
                  </a:lnTo>
                  <a:lnTo>
                    <a:pt x="3901440" y="723900"/>
                  </a:lnTo>
                  <a:lnTo>
                    <a:pt x="3894063" y="769680"/>
                  </a:lnTo>
                  <a:lnTo>
                    <a:pt x="3873520" y="809426"/>
                  </a:lnTo>
                  <a:lnTo>
                    <a:pt x="3842186" y="840760"/>
                  </a:lnTo>
                  <a:lnTo>
                    <a:pt x="3802440" y="861303"/>
                  </a:lnTo>
                  <a:lnTo>
                    <a:pt x="3756660" y="868680"/>
                  </a:lnTo>
                  <a:lnTo>
                    <a:pt x="144780" y="868680"/>
                  </a:lnTo>
                  <a:lnTo>
                    <a:pt x="99018" y="861303"/>
                  </a:lnTo>
                  <a:lnTo>
                    <a:pt x="59275" y="840760"/>
                  </a:lnTo>
                  <a:lnTo>
                    <a:pt x="27934" y="809426"/>
                  </a:lnTo>
                  <a:lnTo>
                    <a:pt x="7381" y="769680"/>
                  </a:lnTo>
                  <a:lnTo>
                    <a:pt x="0" y="723900"/>
                  </a:lnTo>
                  <a:lnTo>
                    <a:pt x="0" y="14478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75041" y="3579813"/>
            <a:ext cx="3912235" cy="879475"/>
            <a:chOff x="451040" y="3579812"/>
            <a:chExt cx="3912235" cy="879475"/>
          </a:xfrm>
        </p:grpSpPr>
        <p:sp>
          <p:nvSpPr>
            <p:cNvPr id="13" name="object 13"/>
            <p:cNvSpPr/>
            <p:nvPr/>
          </p:nvSpPr>
          <p:spPr>
            <a:xfrm>
              <a:off x="456437" y="3585210"/>
              <a:ext cx="3901440" cy="868680"/>
            </a:xfrm>
            <a:custGeom>
              <a:avLst/>
              <a:gdLst/>
              <a:ahLst/>
              <a:cxnLst/>
              <a:rect l="l" t="t" r="r" b="b"/>
              <a:pathLst>
                <a:path w="3901440" h="868679">
                  <a:moveTo>
                    <a:pt x="3756660" y="0"/>
                  </a:moveTo>
                  <a:lnTo>
                    <a:pt x="144780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79"/>
                  </a:lnTo>
                  <a:lnTo>
                    <a:pt x="0" y="723900"/>
                  </a:lnTo>
                  <a:lnTo>
                    <a:pt x="7381" y="769680"/>
                  </a:lnTo>
                  <a:lnTo>
                    <a:pt x="27934" y="809426"/>
                  </a:lnTo>
                  <a:lnTo>
                    <a:pt x="59275" y="840760"/>
                  </a:lnTo>
                  <a:lnTo>
                    <a:pt x="99018" y="861303"/>
                  </a:lnTo>
                  <a:lnTo>
                    <a:pt x="144780" y="868679"/>
                  </a:lnTo>
                  <a:lnTo>
                    <a:pt x="3756660" y="868679"/>
                  </a:lnTo>
                  <a:lnTo>
                    <a:pt x="3802440" y="861303"/>
                  </a:lnTo>
                  <a:lnTo>
                    <a:pt x="3842186" y="840760"/>
                  </a:lnTo>
                  <a:lnTo>
                    <a:pt x="3873520" y="809426"/>
                  </a:lnTo>
                  <a:lnTo>
                    <a:pt x="3894063" y="769680"/>
                  </a:lnTo>
                  <a:lnTo>
                    <a:pt x="3901440" y="723900"/>
                  </a:lnTo>
                  <a:lnTo>
                    <a:pt x="3901440" y="144779"/>
                  </a:lnTo>
                  <a:lnTo>
                    <a:pt x="3894063" y="98999"/>
                  </a:lnTo>
                  <a:lnTo>
                    <a:pt x="3873520" y="59253"/>
                  </a:lnTo>
                  <a:lnTo>
                    <a:pt x="3842186" y="27919"/>
                  </a:lnTo>
                  <a:lnTo>
                    <a:pt x="3802440" y="7376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437" y="3585210"/>
              <a:ext cx="3901440" cy="868680"/>
            </a:xfrm>
            <a:custGeom>
              <a:avLst/>
              <a:gdLst/>
              <a:ahLst/>
              <a:cxnLst/>
              <a:rect l="l" t="t" r="r" b="b"/>
              <a:pathLst>
                <a:path w="3901440" h="868679">
                  <a:moveTo>
                    <a:pt x="0" y="144779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80" y="0"/>
                  </a:lnTo>
                  <a:lnTo>
                    <a:pt x="3756660" y="0"/>
                  </a:lnTo>
                  <a:lnTo>
                    <a:pt x="3802440" y="7376"/>
                  </a:lnTo>
                  <a:lnTo>
                    <a:pt x="3842186" y="27919"/>
                  </a:lnTo>
                  <a:lnTo>
                    <a:pt x="3873520" y="59253"/>
                  </a:lnTo>
                  <a:lnTo>
                    <a:pt x="3894063" y="98999"/>
                  </a:lnTo>
                  <a:lnTo>
                    <a:pt x="3901440" y="144779"/>
                  </a:lnTo>
                  <a:lnTo>
                    <a:pt x="3901440" y="723900"/>
                  </a:lnTo>
                  <a:lnTo>
                    <a:pt x="3894063" y="769680"/>
                  </a:lnTo>
                  <a:lnTo>
                    <a:pt x="3873520" y="809426"/>
                  </a:lnTo>
                  <a:lnTo>
                    <a:pt x="3842186" y="840760"/>
                  </a:lnTo>
                  <a:lnTo>
                    <a:pt x="3802440" y="861303"/>
                  </a:lnTo>
                  <a:lnTo>
                    <a:pt x="3756660" y="868679"/>
                  </a:lnTo>
                  <a:lnTo>
                    <a:pt x="144780" y="868679"/>
                  </a:lnTo>
                  <a:lnTo>
                    <a:pt x="99018" y="861303"/>
                  </a:lnTo>
                  <a:lnTo>
                    <a:pt x="59275" y="840760"/>
                  </a:lnTo>
                  <a:lnTo>
                    <a:pt x="27934" y="809426"/>
                  </a:lnTo>
                  <a:lnTo>
                    <a:pt x="7381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91029" y="1696974"/>
            <a:ext cx="3568700" cy="436273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3189" marR="154305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nasal</a:t>
            </a:r>
            <a:r>
              <a:rPr sz="27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septum</a:t>
            </a:r>
            <a:r>
              <a:rPr sz="27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sz="2700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wall.</a:t>
            </a:r>
            <a:endParaRPr sz="2700" dirty="0">
              <a:latin typeface="Times New Roman"/>
              <a:cs typeface="Times New Roman"/>
            </a:endParaRPr>
          </a:p>
          <a:p>
            <a:pPr marL="123189" marR="111760">
              <a:lnSpc>
                <a:spcPts val="2800"/>
              </a:lnSpc>
              <a:spcBef>
                <a:spcPts val="1855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deviated </a:t>
            </a:r>
            <a:r>
              <a:rPr sz="2700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side.</a:t>
            </a:r>
            <a:endParaRPr sz="27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3189"/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Parts:</a:t>
            </a:r>
            <a:endParaRPr sz="27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955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1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Anteriorly</a:t>
            </a:r>
            <a:r>
              <a:rPr sz="2100" dirty="0">
                <a:latin typeface="Times New Roman"/>
                <a:cs typeface="Times New Roman"/>
              </a:rPr>
              <a:t>: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Septal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cartilage.</a:t>
            </a:r>
          </a:p>
          <a:p>
            <a:pPr marL="241300" indent="-228600">
              <a:spcBef>
                <a:spcPts val="145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1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Postero-inferior</a:t>
            </a:r>
            <a:r>
              <a:rPr sz="2100" spc="-5" dirty="0">
                <a:latin typeface="Times New Roman"/>
                <a:cs typeface="Times New Roman"/>
              </a:rPr>
              <a:t>: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65" dirty="0">
                <a:latin typeface="Times New Roman"/>
                <a:cs typeface="Times New Roman"/>
              </a:rPr>
              <a:t>Vomer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bone.</a:t>
            </a:r>
          </a:p>
          <a:p>
            <a:pPr marL="241300" marR="572770" indent="-228600">
              <a:lnSpc>
                <a:spcPts val="2170"/>
              </a:lnSpc>
              <a:spcBef>
                <a:spcPts val="50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1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Postero-superior</a:t>
            </a:r>
            <a:r>
              <a:rPr sz="2100" spc="-5" dirty="0">
                <a:latin typeface="Times New Roman"/>
                <a:cs typeface="Times New Roman"/>
              </a:rPr>
              <a:t>: </a:t>
            </a:r>
            <a:r>
              <a:rPr sz="2100" dirty="0">
                <a:latin typeface="Times New Roman"/>
                <a:cs typeface="Times New Roman"/>
              </a:rPr>
              <a:t> Perpendicular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plate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ethmoid.</a:t>
            </a:r>
            <a:endParaRPr sz="21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4371" y="1857755"/>
            <a:ext cx="4643628" cy="39684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6416" y="1"/>
            <a:ext cx="7200900" cy="6857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12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8654796" cy="61478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13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6" y="438848"/>
            <a:ext cx="8243570" cy="817244"/>
            <a:chOff x="449516" y="438848"/>
            <a:chExt cx="8243570" cy="817244"/>
          </a:xfrm>
        </p:grpSpPr>
        <p:sp>
          <p:nvSpPr>
            <p:cNvPr id="3" name="object 3"/>
            <p:cNvSpPr/>
            <p:nvPr/>
          </p:nvSpPr>
          <p:spPr>
            <a:xfrm>
              <a:off x="454914" y="444246"/>
              <a:ext cx="8232775" cy="806450"/>
            </a:xfrm>
            <a:custGeom>
              <a:avLst/>
              <a:gdLst/>
              <a:ahLst/>
              <a:cxnLst/>
              <a:rect l="l" t="t" r="r" b="b"/>
              <a:pathLst>
                <a:path w="8232775" h="806450">
                  <a:moveTo>
                    <a:pt x="8098282" y="0"/>
                  </a:moveTo>
                  <a:lnTo>
                    <a:pt x="134365" y="0"/>
                  </a:lnTo>
                  <a:lnTo>
                    <a:pt x="91896" y="6853"/>
                  </a:lnTo>
                  <a:lnTo>
                    <a:pt x="55012" y="25936"/>
                  </a:lnTo>
                  <a:lnTo>
                    <a:pt x="25925" y="55028"/>
                  </a:lnTo>
                  <a:lnTo>
                    <a:pt x="6850" y="91911"/>
                  </a:lnTo>
                  <a:lnTo>
                    <a:pt x="0" y="134365"/>
                  </a:lnTo>
                  <a:lnTo>
                    <a:pt x="0" y="671829"/>
                  </a:lnTo>
                  <a:lnTo>
                    <a:pt x="6850" y="714284"/>
                  </a:lnTo>
                  <a:lnTo>
                    <a:pt x="25925" y="751167"/>
                  </a:lnTo>
                  <a:lnTo>
                    <a:pt x="55012" y="780259"/>
                  </a:lnTo>
                  <a:lnTo>
                    <a:pt x="91896" y="799342"/>
                  </a:lnTo>
                  <a:lnTo>
                    <a:pt x="134365" y="806195"/>
                  </a:lnTo>
                  <a:lnTo>
                    <a:pt x="8098282" y="806195"/>
                  </a:lnTo>
                  <a:lnTo>
                    <a:pt x="8140736" y="799342"/>
                  </a:lnTo>
                  <a:lnTo>
                    <a:pt x="8177619" y="780259"/>
                  </a:lnTo>
                  <a:lnTo>
                    <a:pt x="8206711" y="751167"/>
                  </a:lnTo>
                  <a:lnTo>
                    <a:pt x="8225794" y="714284"/>
                  </a:lnTo>
                  <a:lnTo>
                    <a:pt x="8232647" y="671829"/>
                  </a:lnTo>
                  <a:lnTo>
                    <a:pt x="8232647" y="134365"/>
                  </a:lnTo>
                  <a:lnTo>
                    <a:pt x="8225794" y="91911"/>
                  </a:lnTo>
                  <a:lnTo>
                    <a:pt x="8206711" y="55028"/>
                  </a:lnTo>
                  <a:lnTo>
                    <a:pt x="8177619" y="25936"/>
                  </a:lnTo>
                  <a:lnTo>
                    <a:pt x="8140736" y="6853"/>
                  </a:lnTo>
                  <a:lnTo>
                    <a:pt x="809828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444246"/>
              <a:ext cx="8232775" cy="806450"/>
            </a:xfrm>
            <a:custGeom>
              <a:avLst/>
              <a:gdLst/>
              <a:ahLst/>
              <a:cxnLst/>
              <a:rect l="l" t="t" r="r" b="b"/>
              <a:pathLst>
                <a:path w="8232775" h="806450">
                  <a:moveTo>
                    <a:pt x="0" y="134365"/>
                  </a:moveTo>
                  <a:lnTo>
                    <a:pt x="6850" y="91911"/>
                  </a:lnTo>
                  <a:lnTo>
                    <a:pt x="25925" y="55028"/>
                  </a:lnTo>
                  <a:lnTo>
                    <a:pt x="55012" y="25936"/>
                  </a:lnTo>
                  <a:lnTo>
                    <a:pt x="91896" y="6853"/>
                  </a:lnTo>
                  <a:lnTo>
                    <a:pt x="134365" y="0"/>
                  </a:lnTo>
                  <a:lnTo>
                    <a:pt x="8098282" y="0"/>
                  </a:lnTo>
                  <a:lnTo>
                    <a:pt x="8140736" y="6853"/>
                  </a:lnTo>
                  <a:lnTo>
                    <a:pt x="8177619" y="25936"/>
                  </a:lnTo>
                  <a:lnTo>
                    <a:pt x="8206711" y="55028"/>
                  </a:lnTo>
                  <a:lnTo>
                    <a:pt x="8225794" y="91911"/>
                  </a:lnTo>
                  <a:lnTo>
                    <a:pt x="8232647" y="134365"/>
                  </a:lnTo>
                  <a:lnTo>
                    <a:pt x="8232647" y="671829"/>
                  </a:lnTo>
                  <a:lnTo>
                    <a:pt x="8225794" y="714284"/>
                  </a:lnTo>
                  <a:lnTo>
                    <a:pt x="8206711" y="751167"/>
                  </a:lnTo>
                  <a:lnTo>
                    <a:pt x="8177619" y="780259"/>
                  </a:lnTo>
                  <a:lnTo>
                    <a:pt x="8140736" y="799342"/>
                  </a:lnTo>
                  <a:lnTo>
                    <a:pt x="8098282" y="806195"/>
                  </a:lnTo>
                  <a:lnTo>
                    <a:pt x="134365" y="806195"/>
                  </a:lnTo>
                  <a:lnTo>
                    <a:pt x="91896" y="799342"/>
                  </a:lnTo>
                  <a:lnTo>
                    <a:pt x="55012" y="780259"/>
                  </a:lnTo>
                  <a:lnTo>
                    <a:pt x="25925" y="751167"/>
                  </a:lnTo>
                  <a:lnTo>
                    <a:pt x="6850" y="714284"/>
                  </a:lnTo>
                  <a:lnTo>
                    <a:pt x="0" y="671829"/>
                  </a:lnTo>
                  <a:lnTo>
                    <a:pt x="0" y="13436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7859" y="488564"/>
            <a:ext cx="7552690" cy="60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300" spc="-5" dirty="0">
                <a:solidFill>
                  <a:schemeClr val="bg1"/>
                </a:solidFill>
              </a:rPr>
              <a:t>Lateral</a:t>
            </a:r>
            <a:r>
              <a:rPr sz="4300" spc="-80" dirty="0">
                <a:solidFill>
                  <a:schemeClr val="bg1"/>
                </a:solidFill>
              </a:rPr>
              <a:t> </a:t>
            </a:r>
            <a:r>
              <a:rPr sz="4300" spc="-65" dirty="0">
                <a:solidFill>
                  <a:schemeClr val="bg1"/>
                </a:solidFill>
              </a:rPr>
              <a:t>Wall</a:t>
            </a:r>
            <a:r>
              <a:rPr sz="4300" spc="5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of</a:t>
            </a:r>
            <a:r>
              <a:rPr sz="430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the Nasal</a:t>
            </a:r>
            <a:r>
              <a:rPr sz="430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Cavity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14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75041" y="1685481"/>
            <a:ext cx="3408045" cy="4359275"/>
            <a:chOff x="451040" y="1685480"/>
            <a:chExt cx="3408045" cy="4359275"/>
          </a:xfrm>
        </p:grpSpPr>
        <p:sp>
          <p:nvSpPr>
            <p:cNvPr id="7" name="object 7"/>
            <p:cNvSpPr/>
            <p:nvPr/>
          </p:nvSpPr>
          <p:spPr>
            <a:xfrm>
              <a:off x="456437" y="1690877"/>
              <a:ext cx="3397250" cy="1039494"/>
            </a:xfrm>
            <a:custGeom>
              <a:avLst/>
              <a:gdLst/>
              <a:ahLst/>
              <a:cxnLst/>
              <a:rect l="l" t="t" r="r" b="b"/>
              <a:pathLst>
                <a:path w="3397250" h="1039494">
                  <a:moveTo>
                    <a:pt x="3223767" y="0"/>
                  </a:moveTo>
                  <a:lnTo>
                    <a:pt x="173228" y="0"/>
                  </a:lnTo>
                  <a:lnTo>
                    <a:pt x="127177" y="6190"/>
                  </a:lnTo>
                  <a:lnTo>
                    <a:pt x="85797" y="23659"/>
                  </a:lnTo>
                  <a:lnTo>
                    <a:pt x="50738" y="50752"/>
                  </a:lnTo>
                  <a:lnTo>
                    <a:pt x="23651" y="85814"/>
                  </a:lnTo>
                  <a:lnTo>
                    <a:pt x="6188" y="127191"/>
                  </a:lnTo>
                  <a:lnTo>
                    <a:pt x="0" y="173227"/>
                  </a:lnTo>
                  <a:lnTo>
                    <a:pt x="0" y="866139"/>
                  </a:lnTo>
                  <a:lnTo>
                    <a:pt x="6188" y="912176"/>
                  </a:lnTo>
                  <a:lnTo>
                    <a:pt x="23651" y="953553"/>
                  </a:lnTo>
                  <a:lnTo>
                    <a:pt x="50738" y="988615"/>
                  </a:lnTo>
                  <a:lnTo>
                    <a:pt x="85797" y="1015708"/>
                  </a:lnTo>
                  <a:lnTo>
                    <a:pt x="127177" y="1033177"/>
                  </a:lnTo>
                  <a:lnTo>
                    <a:pt x="173228" y="1039368"/>
                  </a:lnTo>
                  <a:lnTo>
                    <a:pt x="3223767" y="1039368"/>
                  </a:lnTo>
                  <a:lnTo>
                    <a:pt x="3269804" y="1033177"/>
                  </a:lnTo>
                  <a:lnTo>
                    <a:pt x="3311181" y="1015708"/>
                  </a:lnTo>
                  <a:lnTo>
                    <a:pt x="3346243" y="988615"/>
                  </a:lnTo>
                  <a:lnTo>
                    <a:pt x="3373336" y="953553"/>
                  </a:lnTo>
                  <a:lnTo>
                    <a:pt x="3390805" y="912176"/>
                  </a:lnTo>
                  <a:lnTo>
                    <a:pt x="3396996" y="866139"/>
                  </a:lnTo>
                  <a:lnTo>
                    <a:pt x="3396996" y="173227"/>
                  </a:lnTo>
                  <a:lnTo>
                    <a:pt x="3390805" y="127191"/>
                  </a:lnTo>
                  <a:lnTo>
                    <a:pt x="3373336" y="85814"/>
                  </a:lnTo>
                  <a:lnTo>
                    <a:pt x="3346243" y="50752"/>
                  </a:lnTo>
                  <a:lnTo>
                    <a:pt x="3311181" y="23659"/>
                  </a:lnTo>
                  <a:lnTo>
                    <a:pt x="3269804" y="6190"/>
                  </a:lnTo>
                  <a:lnTo>
                    <a:pt x="32237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437" y="1690877"/>
              <a:ext cx="3397250" cy="1039494"/>
            </a:xfrm>
            <a:custGeom>
              <a:avLst/>
              <a:gdLst/>
              <a:ahLst/>
              <a:cxnLst/>
              <a:rect l="l" t="t" r="r" b="b"/>
              <a:pathLst>
                <a:path w="3397250" h="1039494">
                  <a:moveTo>
                    <a:pt x="0" y="173227"/>
                  </a:moveTo>
                  <a:lnTo>
                    <a:pt x="6188" y="127191"/>
                  </a:lnTo>
                  <a:lnTo>
                    <a:pt x="23651" y="85814"/>
                  </a:lnTo>
                  <a:lnTo>
                    <a:pt x="50738" y="50752"/>
                  </a:lnTo>
                  <a:lnTo>
                    <a:pt x="85797" y="23659"/>
                  </a:lnTo>
                  <a:lnTo>
                    <a:pt x="127177" y="6190"/>
                  </a:lnTo>
                  <a:lnTo>
                    <a:pt x="173228" y="0"/>
                  </a:lnTo>
                  <a:lnTo>
                    <a:pt x="3223767" y="0"/>
                  </a:lnTo>
                  <a:lnTo>
                    <a:pt x="3269804" y="6190"/>
                  </a:lnTo>
                  <a:lnTo>
                    <a:pt x="3311181" y="23659"/>
                  </a:lnTo>
                  <a:lnTo>
                    <a:pt x="3346243" y="50752"/>
                  </a:lnTo>
                  <a:lnTo>
                    <a:pt x="3373336" y="85814"/>
                  </a:lnTo>
                  <a:lnTo>
                    <a:pt x="3390805" y="127191"/>
                  </a:lnTo>
                  <a:lnTo>
                    <a:pt x="3396996" y="173227"/>
                  </a:lnTo>
                  <a:lnTo>
                    <a:pt x="3396996" y="866139"/>
                  </a:lnTo>
                  <a:lnTo>
                    <a:pt x="3390805" y="912176"/>
                  </a:lnTo>
                  <a:lnTo>
                    <a:pt x="3373336" y="953553"/>
                  </a:lnTo>
                  <a:lnTo>
                    <a:pt x="3346243" y="988615"/>
                  </a:lnTo>
                  <a:lnTo>
                    <a:pt x="3311181" y="1015708"/>
                  </a:lnTo>
                  <a:lnTo>
                    <a:pt x="3269804" y="1033177"/>
                  </a:lnTo>
                  <a:lnTo>
                    <a:pt x="3223767" y="1039368"/>
                  </a:lnTo>
                  <a:lnTo>
                    <a:pt x="173228" y="1039368"/>
                  </a:lnTo>
                  <a:lnTo>
                    <a:pt x="127177" y="1033177"/>
                  </a:lnTo>
                  <a:lnTo>
                    <a:pt x="85797" y="1015708"/>
                  </a:lnTo>
                  <a:lnTo>
                    <a:pt x="50738" y="988615"/>
                  </a:lnTo>
                  <a:lnTo>
                    <a:pt x="23651" y="953553"/>
                  </a:lnTo>
                  <a:lnTo>
                    <a:pt x="6188" y="912176"/>
                  </a:lnTo>
                  <a:lnTo>
                    <a:pt x="0" y="866139"/>
                  </a:lnTo>
                  <a:lnTo>
                    <a:pt x="0" y="17322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6437" y="2792729"/>
              <a:ext cx="3397250" cy="1041400"/>
            </a:xfrm>
            <a:custGeom>
              <a:avLst/>
              <a:gdLst/>
              <a:ahLst/>
              <a:cxnLst/>
              <a:rect l="l" t="t" r="r" b="b"/>
              <a:pathLst>
                <a:path w="3397250" h="1041400">
                  <a:moveTo>
                    <a:pt x="3223514" y="0"/>
                  </a:moveTo>
                  <a:lnTo>
                    <a:pt x="173482" y="0"/>
                  </a:lnTo>
                  <a:lnTo>
                    <a:pt x="127364" y="6200"/>
                  </a:lnTo>
                  <a:lnTo>
                    <a:pt x="85923" y="23697"/>
                  </a:lnTo>
                  <a:lnTo>
                    <a:pt x="50812" y="50831"/>
                  </a:lnTo>
                  <a:lnTo>
                    <a:pt x="23685" y="85946"/>
                  </a:lnTo>
                  <a:lnTo>
                    <a:pt x="6197" y="127382"/>
                  </a:lnTo>
                  <a:lnTo>
                    <a:pt x="0" y="173482"/>
                  </a:lnTo>
                  <a:lnTo>
                    <a:pt x="0" y="867410"/>
                  </a:lnTo>
                  <a:lnTo>
                    <a:pt x="6197" y="913509"/>
                  </a:lnTo>
                  <a:lnTo>
                    <a:pt x="23685" y="954945"/>
                  </a:lnTo>
                  <a:lnTo>
                    <a:pt x="50812" y="990060"/>
                  </a:lnTo>
                  <a:lnTo>
                    <a:pt x="85923" y="1017194"/>
                  </a:lnTo>
                  <a:lnTo>
                    <a:pt x="127364" y="1034691"/>
                  </a:lnTo>
                  <a:lnTo>
                    <a:pt x="173482" y="1040892"/>
                  </a:lnTo>
                  <a:lnTo>
                    <a:pt x="3223514" y="1040892"/>
                  </a:lnTo>
                  <a:lnTo>
                    <a:pt x="3269613" y="1034691"/>
                  </a:lnTo>
                  <a:lnTo>
                    <a:pt x="3311049" y="1017194"/>
                  </a:lnTo>
                  <a:lnTo>
                    <a:pt x="3346164" y="990060"/>
                  </a:lnTo>
                  <a:lnTo>
                    <a:pt x="3373298" y="954945"/>
                  </a:lnTo>
                  <a:lnTo>
                    <a:pt x="3390795" y="913509"/>
                  </a:lnTo>
                  <a:lnTo>
                    <a:pt x="3396996" y="867410"/>
                  </a:lnTo>
                  <a:lnTo>
                    <a:pt x="3396996" y="173482"/>
                  </a:lnTo>
                  <a:lnTo>
                    <a:pt x="3390795" y="127382"/>
                  </a:lnTo>
                  <a:lnTo>
                    <a:pt x="3373298" y="85946"/>
                  </a:lnTo>
                  <a:lnTo>
                    <a:pt x="3346164" y="50831"/>
                  </a:lnTo>
                  <a:lnTo>
                    <a:pt x="3311049" y="23697"/>
                  </a:lnTo>
                  <a:lnTo>
                    <a:pt x="3269613" y="6200"/>
                  </a:lnTo>
                  <a:lnTo>
                    <a:pt x="32235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6437" y="2792729"/>
              <a:ext cx="3397250" cy="1041400"/>
            </a:xfrm>
            <a:custGeom>
              <a:avLst/>
              <a:gdLst/>
              <a:ahLst/>
              <a:cxnLst/>
              <a:rect l="l" t="t" r="r" b="b"/>
              <a:pathLst>
                <a:path w="3397250" h="1041400">
                  <a:moveTo>
                    <a:pt x="0" y="173482"/>
                  </a:moveTo>
                  <a:lnTo>
                    <a:pt x="6197" y="127382"/>
                  </a:lnTo>
                  <a:lnTo>
                    <a:pt x="23685" y="85946"/>
                  </a:lnTo>
                  <a:lnTo>
                    <a:pt x="50812" y="50831"/>
                  </a:lnTo>
                  <a:lnTo>
                    <a:pt x="85923" y="23697"/>
                  </a:lnTo>
                  <a:lnTo>
                    <a:pt x="127364" y="6200"/>
                  </a:lnTo>
                  <a:lnTo>
                    <a:pt x="173482" y="0"/>
                  </a:lnTo>
                  <a:lnTo>
                    <a:pt x="3223514" y="0"/>
                  </a:lnTo>
                  <a:lnTo>
                    <a:pt x="3269613" y="6200"/>
                  </a:lnTo>
                  <a:lnTo>
                    <a:pt x="3311049" y="23697"/>
                  </a:lnTo>
                  <a:lnTo>
                    <a:pt x="3346164" y="50831"/>
                  </a:lnTo>
                  <a:lnTo>
                    <a:pt x="3373298" y="85946"/>
                  </a:lnTo>
                  <a:lnTo>
                    <a:pt x="3390795" y="127382"/>
                  </a:lnTo>
                  <a:lnTo>
                    <a:pt x="3396996" y="173482"/>
                  </a:lnTo>
                  <a:lnTo>
                    <a:pt x="3396996" y="867410"/>
                  </a:lnTo>
                  <a:lnTo>
                    <a:pt x="3390795" y="913509"/>
                  </a:lnTo>
                  <a:lnTo>
                    <a:pt x="3373298" y="954945"/>
                  </a:lnTo>
                  <a:lnTo>
                    <a:pt x="3346164" y="990060"/>
                  </a:lnTo>
                  <a:lnTo>
                    <a:pt x="3311049" y="1017194"/>
                  </a:lnTo>
                  <a:lnTo>
                    <a:pt x="3269613" y="1034691"/>
                  </a:lnTo>
                  <a:lnTo>
                    <a:pt x="3223514" y="1040892"/>
                  </a:lnTo>
                  <a:lnTo>
                    <a:pt x="173482" y="1040892"/>
                  </a:lnTo>
                  <a:lnTo>
                    <a:pt x="127364" y="1034691"/>
                  </a:lnTo>
                  <a:lnTo>
                    <a:pt x="85923" y="1017194"/>
                  </a:lnTo>
                  <a:lnTo>
                    <a:pt x="50812" y="990060"/>
                  </a:lnTo>
                  <a:lnTo>
                    <a:pt x="23685" y="954945"/>
                  </a:lnTo>
                  <a:lnTo>
                    <a:pt x="6197" y="913509"/>
                  </a:lnTo>
                  <a:lnTo>
                    <a:pt x="0" y="867410"/>
                  </a:lnTo>
                  <a:lnTo>
                    <a:pt x="0" y="1734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437" y="3896105"/>
              <a:ext cx="3397250" cy="1039494"/>
            </a:xfrm>
            <a:custGeom>
              <a:avLst/>
              <a:gdLst/>
              <a:ahLst/>
              <a:cxnLst/>
              <a:rect l="l" t="t" r="r" b="b"/>
              <a:pathLst>
                <a:path w="3397250" h="1039495">
                  <a:moveTo>
                    <a:pt x="3223767" y="0"/>
                  </a:moveTo>
                  <a:lnTo>
                    <a:pt x="173228" y="0"/>
                  </a:lnTo>
                  <a:lnTo>
                    <a:pt x="127177" y="6190"/>
                  </a:lnTo>
                  <a:lnTo>
                    <a:pt x="85797" y="23659"/>
                  </a:lnTo>
                  <a:lnTo>
                    <a:pt x="50738" y="50752"/>
                  </a:lnTo>
                  <a:lnTo>
                    <a:pt x="23651" y="85814"/>
                  </a:lnTo>
                  <a:lnTo>
                    <a:pt x="6188" y="127191"/>
                  </a:lnTo>
                  <a:lnTo>
                    <a:pt x="0" y="173228"/>
                  </a:lnTo>
                  <a:lnTo>
                    <a:pt x="0" y="866140"/>
                  </a:lnTo>
                  <a:lnTo>
                    <a:pt x="6188" y="912176"/>
                  </a:lnTo>
                  <a:lnTo>
                    <a:pt x="23651" y="953553"/>
                  </a:lnTo>
                  <a:lnTo>
                    <a:pt x="50738" y="988615"/>
                  </a:lnTo>
                  <a:lnTo>
                    <a:pt x="85797" y="1015708"/>
                  </a:lnTo>
                  <a:lnTo>
                    <a:pt x="127177" y="1033177"/>
                  </a:lnTo>
                  <a:lnTo>
                    <a:pt x="173228" y="1039368"/>
                  </a:lnTo>
                  <a:lnTo>
                    <a:pt x="3223767" y="1039368"/>
                  </a:lnTo>
                  <a:lnTo>
                    <a:pt x="3269804" y="1033177"/>
                  </a:lnTo>
                  <a:lnTo>
                    <a:pt x="3311181" y="1015708"/>
                  </a:lnTo>
                  <a:lnTo>
                    <a:pt x="3346243" y="988615"/>
                  </a:lnTo>
                  <a:lnTo>
                    <a:pt x="3373336" y="953553"/>
                  </a:lnTo>
                  <a:lnTo>
                    <a:pt x="3390805" y="912176"/>
                  </a:lnTo>
                  <a:lnTo>
                    <a:pt x="3396996" y="866140"/>
                  </a:lnTo>
                  <a:lnTo>
                    <a:pt x="3396996" y="173228"/>
                  </a:lnTo>
                  <a:lnTo>
                    <a:pt x="3390805" y="127191"/>
                  </a:lnTo>
                  <a:lnTo>
                    <a:pt x="3373336" y="85814"/>
                  </a:lnTo>
                  <a:lnTo>
                    <a:pt x="3346243" y="50752"/>
                  </a:lnTo>
                  <a:lnTo>
                    <a:pt x="3311181" y="23659"/>
                  </a:lnTo>
                  <a:lnTo>
                    <a:pt x="3269804" y="6190"/>
                  </a:lnTo>
                  <a:lnTo>
                    <a:pt x="32237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437" y="3896105"/>
              <a:ext cx="3397250" cy="1039494"/>
            </a:xfrm>
            <a:custGeom>
              <a:avLst/>
              <a:gdLst/>
              <a:ahLst/>
              <a:cxnLst/>
              <a:rect l="l" t="t" r="r" b="b"/>
              <a:pathLst>
                <a:path w="3397250" h="1039495">
                  <a:moveTo>
                    <a:pt x="0" y="173228"/>
                  </a:moveTo>
                  <a:lnTo>
                    <a:pt x="6188" y="127191"/>
                  </a:lnTo>
                  <a:lnTo>
                    <a:pt x="23651" y="85814"/>
                  </a:lnTo>
                  <a:lnTo>
                    <a:pt x="50738" y="50752"/>
                  </a:lnTo>
                  <a:lnTo>
                    <a:pt x="85797" y="23659"/>
                  </a:lnTo>
                  <a:lnTo>
                    <a:pt x="127177" y="6190"/>
                  </a:lnTo>
                  <a:lnTo>
                    <a:pt x="173228" y="0"/>
                  </a:lnTo>
                  <a:lnTo>
                    <a:pt x="3223767" y="0"/>
                  </a:lnTo>
                  <a:lnTo>
                    <a:pt x="3269804" y="6190"/>
                  </a:lnTo>
                  <a:lnTo>
                    <a:pt x="3311181" y="23659"/>
                  </a:lnTo>
                  <a:lnTo>
                    <a:pt x="3346243" y="50752"/>
                  </a:lnTo>
                  <a:lnTo>
                    <a:pt x="3373336" y="85814"/>
                  </a:lnTo>
                  <a:lnTo>
                    <a:pt x="3390805" y="127191"/>
                  </a:lnTo>
                  <a:lnTo>
                    <a:pt x="3396996" y="173228"/>
                  </a:lnTo>
                  <a:lnTo>
                    <a:pt x="3396996" y="866140"/>
                  </a:lnTo>
                  <a:lnTo>
                    <a:pt x="3390805" y="912176"/>
                  </a:lnTo>
                  <a:lnTo>
                    <a:pt x="3373336" y="953553"/>
                  </a:lnTo>
                  <a:lnTo>
                    <a:pt x="3346243" y="988615"/>
                  </a:lnTo>
                  <a:lnTo>
                    <a:pt x="3311181" y="1015708"/>
                  </a:lnTo>
                  <a:lnTo>
                    <a:pt x="3269804" y="1033177"/>
                  </a:lnTo>
                  <a:lnTo>
                    <a:pt x="3223767" y="1039368"/>
                  </a:lnTo>
                  <a:lnTo>
                    <a:pt x="173228" y="1039368"/>
                  </a:lnTo>
                  <a:lnTo>
                    <a:pt x="127177" y="1033177"/>
                  </a:lnTo>
                  <a:lnTo>
                    <a:pt x="85797" y="1015708"/>
                  </a:lnTo>
                  <a:lnTo>
                    <a:pt x="50738" y="988615"/>
                  </a:lnTo>
                  <a:lnTo>
                    <a:pt x="23651" y="953553"/>
                  </a:lnTo>
                  <a:lnTo>
                    <a:pt x="6188" y="912176"/>
                  </a:lnTo>
                  <a:lnTo>
                    <a:pt x="0" y="866140"/>
                  </a:lnTo>
                  <a:lnTo>
                    <a:pt x="0" y="17322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437" y="4999482"/>
              <a:ext cx="3397250" cy="1039494"/>
            </a:xfrm>
            <a:custGeom>
              <a:avLst/>
              <a:gdLst/>
              <a:ahLst/>
              <a:cxnLst/>
              <a:rect l="l" t="t" r="r" b="b"/>
              <a:pathLst>
                <a:path w="3397250" h="1039495">
                  <a:moveTo>
                    <a:pt x="3223767" y="0"/>
                  </a:moveTo>
                  <a:lnTo>
                    <a:pt x="173228" y="0"/>
                  </a:lnTo>
                  <a:lnTo>
                    <a:pt x="127177" y="6190"/>
                  </a:lnTo>
                  <a:lnTo>
                    <a:pt x="85797" y="23659"/>
                  </a:lnTo>
                  <a:lnTo>
                    <a:pt x="50738" y="50752"/>
                  </a:lnTo>
                  <a:lnTo>
                    <a:pt x="23651" y="85814"/>
                  </a:lnTo>
                  <a:lnTo>
                    <a:pt x="6188" y="127191"/>
                  </a:lnTo>
                  <a:lnTo>
                    <a:pt x="0" y="173228"/>
                  </a:lnTo>
                  <a:lnTo>
                    <a:pt x="0" y="866140"/>
                  </a:lnTo>
                  <a:lnTo>
                    <a:pt x="6188" y="912190"/>
                  </a:lnTo>
                  <a:lnTo>
                    <a:pt x="23651" y="953570"/>
                  </a:lnTo>
                  <a:lnTo>
                    <a:pt x="50738" y="988629"/>
                  </a:lnTo>
                  <a:lnTo>
                    <a:pt x="85797" y="1015716"/>
                  </a:lnTo>
                  <a:lnTo>
                    <a:pt x="127177" y="1033179"/>
                  </a:lnTo>
                  <a:lnTo>
                    <a:pt x="173228" y="1039368"/>
                  </a:lnTo>
                  <a:lnTo>
                    <a:pt x="3223767" y="1039368"/>
                  </a:lnTo>
                  <a:lnTo>
                    <a:pt x="3269804" y="1033179"/>
                  </a:lnTo>
                  <a:lnTo>
                    <a:pt x="3311181" y="1015716"/>
                  </a:lnTo>
                  <a:lnTo>
                    <a:pt x="3346243" y="988629"/>
                  </a:lnTo>
                  <a:lnTo>
                    <a:pt x="3373336" y="953570"/>
                  </a:lnTo>
                  <a:lnTo>
                    <a:pt x="3390805" y="912190"/>
                  </a:lnTo>
                  <a:lnTo>
                    <a:pt x="3396996" y="866140"/>
                  </a:lnTo>
                  <a:lnTo>
                    <a:pt x="3396996" y="173228"/>
                  </a:lnTo>
                  <a:lnTo>
                    <a:pt x="3390805" y="127191"/>
                  </a:lnTo>
                  <a:lnTo>
                    <a:pt x="3373336" y="85814"/>
                  </a:lnTo>
                  <a:lnTo>
                    <a:pt x="3346243" y="50752"/>
                  </a:lnTo>
                  <a:lnTo>
                    <a:pt x="3311181" y="23659"/>
                  </a:lnTo>
                  <a:lnTo>
                    <a:pt x="3269804" y="6190"/>
                  </a:lnTo>
                  <a:lnTo>
                    <a:pt x="32237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437" y="4999482"/>
              <a:ext cx="3397250" cy="1039494"/>
            </a:xfrm>
            <a:custGeom>
              <a:avLst/>
              <a:gdLst/>
              <a:ahLst/>
              <a:cxnLst/>
              <a:rect l="l" t="t" r="r" b="b"/>
              <a:pathLst>
                <a:path w="3397250" h="1039495">
                  <a:moveTo>
                    <a:pt x="0" y="173228"/>
                  </a:moveTo>
                  <a:lnTo>
                    <a:pt x="6188" y="127191"/>
                  </a:lnTo>
                  <a:lnTo>
                    <a:pt x="23651" y="85814"/>
                  </a:lnTo>
                  <a:lnTo>
                    <a:pt x="50738" y="50752"/>
                  </a:lnTo>
                  <a:lnTo>
                    <a:pt x="85797" y="23659"/>
                  </a:lnTo>
                  <a:lnTo>
                    <a:pt x="127177" y="6190"/>
                  </a:lnTo>
                  <a:lnTo>
                    <a:pt x="173228" y="0"/>
                  </a:lnTo>
                  <a:lnTo>
                    <a:pt x="3223767" y="0"/>
                  </a:lnTo>
                  <a:lnTo>
                    <a:pt x="3269804" y="6190"/>
                  </a:lnTo>
                  <a:lnTo>
                    <a:pt x="3311181" y="23659"/>
                  </a:lnTo>
                  <a:lnTo>
                    <a:pt x="3346243" y="50752"/>
                  </a:lnTo>
                  <a:lnTo>
                    <a:pt x="3373336" y="85814"/>
                  </a:lnTo>
                  <a:lnTo>
                    <a:pt x="3390805" y="127191"/>
                  </a:lnTo>
                  <a:lnTo>
                    <a:pt x="3396996" y="173228"/>
                  </a:lnTo>
                  <a:lnTo>
                    <a:pt x="3396996" y="866140"/>
                  </a:lnTo>
                  <a:lnTo>
                    <a:pt x="3390805" y="912190"/>
                  </a:lnTo>
                  <a:lnTo>
                    <a:pt x="3373336" y="953570"/>
                  </a:lnTo>
                  <a:lnTo>
                    <a:pt x="3346243" y="988629"/>
                  </a:lnTo>
                  <a:lnTo>
                    <a:pt x="3311181" y="1015716"/>
                  </a:lnTo>
                  <a:lnTo>
                    <a:pt x="3269804" y="1033179"/>
                  </a:lnTo>
                  <a:lnTo>
                    <a:pt x="3223767" y="1039368"/>
                  </a:lnTo>
                  <a:lnTo>
                    <a:pt x="173228" y="1039368"/>
                  </a:lnTo>
                  <a:lnTo>
                    <a:pt x="127177" y="1033179"/>
                  </a:lnTo>
                  <a:lnTo>
                    <a:pt x="85797" y="1015716"/>
                  </a:lnTo>
                  <a:lnTo>
                    <a:pt x="50738" y="988629"/>
                  </a:lnTo>
                  <a:lnTo>
                    <a:pt x="23651" y="953570"/>
                  </a:lnTo>
                  <a:lnTo>
                    <a:pt x="6188" y="912190"/>
                  </a:lnTo>
                  <a:lnTo>
                    <a:pt x="0" y="866140"/>
                  </a:lnTo>
                  <a:lnTo>
                    <a:pt x="0" y="17322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73631" y="1857197"/>
            <a:ext cx="2750185" cy="42235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maxilla,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antero-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460"/>
              </a:lnSpc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inferiorly</a:t>
            </a:r>
            <a:endParaRPr sz="22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2280"/>
              </a:lnSpc>
              <a:tabLst>
                <a:tab pos="58674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	perpendicular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plate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palatine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bone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posteriorly.</a:t>
            </a:r>
            <a:endParaRPr sz="22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256540">
              <a:lnSpc>
                <a:spcPts val="2280"/>
              </a:lnSpc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three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concha and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meatuses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below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them.</a:t>
            </a:r>
            <a:endParaRPr sz="22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22225">
              <a:lnSpc>
                <a:spcPts val="2280"/>
              </a:lnSpc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Sphenoethmoidal recess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above 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superior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concha.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244" y="1740407"/>
            <a:ext cx="5286756" cy="4532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872" y="50290"/>
            <a:ext cx="7857744" cy="673607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15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"/>
            <a:ext cx="8763000" cy="6356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16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"/>
            <a:ext cx="8839200" cy="6356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17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"/>
            <a:ext cx="8686800" cy="6356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18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6" y="277304"/>
            <a:ext cx="8242300" cy="1134110"/>
            <a:chOff x="449516" y="277304"/>
            <a:chExt cx="8242300" cy="1134110"/>
          </a:xfrm>
        </p:grpSpPr>
        <p:sp>
          <p:nvSpPr>
            <p:cNvPr id="3" name="object 3"/>
            <p:cNvSpPr/>
            <p:nvPr/>
          </p:nvSpPr>
          <p:spPr>
            <a:xfrm>
              <a:off x="454914" y="282701"/>
              <a:ext cx="8231505" cy="1123315"/>
            </a:xfrm>
            <a:custGeom>
              <a:avLst/>
              <a:gdLst/>
              <a:ahLst/>
              <a:cxnLst/>
              <a:rect l="l" t="t" r="r" b="b"/>
              <a:pathLst>
                <a:path w="8231505" h="1123315">
                  <a:moveTo>
                    <a:pt x="8043926" y="0"/>
                  </a:moveTo>
                  <a:lnTo>
                    <a:pt x="187198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8" y="1123188"/>
                  </a:lnTo>
                  <a:lnTo>
                    <a:pt x="8043926" y="1123188"/>
                  </a:lnTo>
                  <a:lnTo>
                    <a:pt x="8093687" y="1116500"/>
                  </a:lnTo>
                  <a:lnTo>
                    <a:pt x="8138404" y="1097628"/>
                  </a:lnTo>
                  <a:lnTo>
                    <a:pt x="8176291" y="1068355"/>
                  </a:lnTo>
                  <a:lnTo>
                    <a:pt x="8205564" y="1030468"/>
                  </a:lnTo>
                  <a:lnTo>
                    <a:pt x="8224436" y="985751"/>
                  </a:lnTo>
                  <a:lnTo>
                    <a:pt x="8231124" y="935989"/>
                  </a:lnTo>
                  <a:lnTo>
                    <a:pt x="8231124" y="187198"/>
                  </a:lnTo>
                  <a:lnTo>
                    <a:pt x="8224436" y="137436"/>
                  </a:lnTo>
                  <a:lnTo>
                    <a:pt x="8205564" y="92719"/>
                  </a:lnTo>
                  <a:lnTo>
                    <a:pt x="8176291" y="54832"/>
                  </a:lnTo>
                  <a:lnTo>
                    <a:pt x="8138404" y="25559"/>
                  </a:lnTo>
                  <a:lnTo>
                    <a:pt x="8093687" y="6687"/>
                  </a:lnTo>
                  <a:lnTo>
                    <a:pt x="804392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282701"/>
              <a:ext cx="8231505" cy="1123315"/>
            </a:xfrm>
            <a:custGeom>
              <a:avLst/>
              <a:gdLst/>
              <a:ahLst/>
              <a:cxnLst/>
              <a:rect l="l" t="t" r="r" b="b"/>
              <a:pathLst>
                <a:path w="8231505" h="1123315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8" y="0"/>
                  </a:lnTo>
                  <a:lnTo>
                    <a:pt x="8043926" y="0"/>
                  </a:lnTo>
                  <a:lnTo>
                    <a:pt x="8093687" y="6687"/>
                  </a:lnTo>
                  <a:lnTo>
                    <a:pt x="8138404" y="25559"/>
                  </a:lnTo>
                  <a:lnTo>
                    <a:pt x="8176291" y="54832"/>
                  </a:lnTo>
                  <a:lnTo>
                    <a:pt x="8205564" y="92719"/>
                  </a:lnTo>
                  <a:lnTo>
                    <a:pt x="8224436" y="137436"/>
                  </a:lnTo>
                  <a:lnTo>
                    <a:pt x="8231124" y="187198"/>
                  </a:lnTo>
                  <a:lnTo>
                    <a:pt x="8231124" y="935989"/>
                  </a:lnTo>
                  <a:lnTo>
                    <a:pt x="8224436" y="985751"/>
                  </a:lnTo>
                  <a:lnTo>
                    <a:pt x="8205564" y="1030468"/>
                  </a:lnTo>
                  <a:lnTo>
                    <a:pt x="8176291" y="1068355"/>
                  </a:lnTo>
                  <a:lnTo>
                    <a:pt x="8138404" y="1097628"/>
                  </a:lnTo>
                  <a:lnTo>
                    <a:pt x="8093687" y="1116500"/>
                  </a:lnTo>
                  <a:lnTo>
                    <a:pt x="8043926" y="1123188"/>
                  </a:lnTo>
                  <a:lnTo>
                    <a:pt x="187198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89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5068" y="552820"/>
            <a:ext cx="1051560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6460"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Nasal</a:t>
            </a:r>
            <a:r>
              <a:rPr spc="-8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Mucosa….(1)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19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78089" y="1694625"/>
            <a:ext cx="4048125" cy="854075"/>
            <a:chOff x="454088" y="1694624"/>
            <a:chExt cx="4048125" cy="854075"/>
          </a:xfrm>
        </p:grpSpPr>
        <p:sp>
          <p:nvSpPr>
            <p:cNvPr id="7" name="object 7"/>
            <p:cNvSpPr/>
            <p:nvPr/>
          </p:nvSpPr>
          <p:spPr>
            <a:xfrm>
              <a:off x="459486" y="1700021"/>
              <a:ext cx="4037329" cy="843280"/>
            </a:xfrm>
            <a:custGeom>
              <a:avLst/>
              <a:gdLst/>
              <a:ahLst/>
              <a:cxnLst/>
              <a:rect l="l" t="t" r="r" b="b"/>
              <a:pathLst>
                <a:path w="4037329" h="843280">
                  <a:moveTo>
                    <a:pt x="3896614" y="0"/>
                  </a:moveTo>
                  <a:lnTo>
                    <a:pt x="140462" y="0"/>
                  </a:lnTo>
                  <a:lnTo>
                    <a:pt x="96066" y="7158"/>
                  </a:lnTo>
                  <a:lnTo>
                    <a:pt x="57508" y="27094"/>
                  </a:lnTo>
                  <a:lnTo>
                    <a:pt x="27102" y="57497"/>
                  </a:lnTo>
                  <a:lnTo>
                    <a:pt x="7161" y="96056"/>
                  </a:lnTo>
                  <a:lnTo>
                    <a:pt x="0" y="140462"/>
                  </a:lnTo>
                  <a:lnTo>
                    <a:pt x="0" y="702310"/>
                  </a:lnTo>
                  <a:lnTo>
                    <a:pt x="7161" y="746715"/>
                  </a:lnTo>
                  <a:lnTo>
                    <a:pt x="27102" y="785274"/>
                  </a:lnTo>
                  <a:lnTo>
                    <a:pt x="57508" y="815677"/>
                  </a:lnTo>
                  <a:lnTo>
                    <a:pt x="96066" y="835613"/>
                  </a:lnTo>
                  <a:lnTo>
                    <a:pt x="140462" y="842772"/>
                  </a:lnTo>
                  <a:lnTo>
                    <a:pt x="3896614" y="842772"/>
                  </a:lnTo>
                  <a:lnTo>
                    <a:pt x="3941019" y="835613"/>
                  </a:lnTo>
                  <a:lnTo>
                    <a:pt x="3979578" y="815677"/>
                  </a:lnTo>
                  <a:lnTo>
                    <a:pt x="4009981" y="785274"/>
                  </a:lnTo>
                  <a:lnTo>
                    <a:pt x="4029917" y="746715"/>
                  </a:lnTo>
                  <a:lnTo>
                    <a:pt x="4037076" y="702310"/>
                  </a:lnTo>
                  <a:lnTo>
                    <a:pt x="4037076" y="140462"/>
                  </a:lnTo>
                  <a:lnTo>
                    <a:pt x="4029917" y="96056"/>
                  </a:lnTo>
                  <a:lnTo>
                    <a:pt x="4009981" y="57497"/>
                  </a:lnTo>
                  <a:lnTo>
                    <a:pt x="3979578" y="27094"/>
                  </a:lnTo>
                  <a:lnTo>
                    <a:pt x="3941019" y="7158"/>
                  </a:lnTo>
                  <a:lnTo>
                    <a:pt x="38966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486" y="1700021"/>
              <a:ext cx="4037329" cy="843280"/>
            </a:xfrm>
            <a:custGeom>
              <a:avLst/>
              <a:gdLst/>
              <a:ahLst/>
              <a:cxnLst/>
              <a:rect l="l" t="t" r="r" b="b"/>
              <a:pathLst>
                <a:path w="4037329" h="843280">
                  <a:moveTo>
                    <a:pt x="0" y="140462"/>
                  </a:moveTo>
                  <a:lnTo>
                    <a:pt x="7161" y="96056"/>
                  </a:lnTo>
                  <a:lnTo>
                    <a:pt x="27102" y="57497"/>
                  </a:lnTo>
                  <a:lnTo>
                    <a:pt x="57508" y="27094"/>
                  </a:lnTo>
                  <a:lnTo>
                    <a:pt x="96066" y="7158"/>
                  </a:lnTo>
                  <a:lnTo>
                    <a:pt x="140462" y="0"/>
                  </a:lnTo>
                  <a:lnTo>
                    <a:pt x="3896614" y="0"/>
                  </a:lnTo>
                  <a:lnTo>
                    <a:pt x="3941019" y="7158"/>
                  </a:lnTo>
                  <a:lnTo>
                    <a:pt x="3979578" y="27094"/>
                  </a:lnTo>
                  <a:lnTo>
                    <a:pt x="4009981" y="57497"/>
                  </a:lnTo>
                  <a:lnTo>
                    <a:pt x="4029917" y="96056"/>
                  </a:lnTo>
                  <a:lnTo>
                    <a:pt x="4037076" y="140462"/>
                  </a:lnTo>
                  <a:lnTo>
                    <a:pt x="4037076" y="702310"/>
                  </a:lnTo>
                  <a:lnTo>
                    <a:pt x="4029917" y="746715"/>
                  </a:lnTo>
                  <a:lnTo>
                    <a:pt x="4009981" y="785274"/>
                  </a:lnTo>
                  <a:lnTo>
                    <a:pt x="3979578" y="815677"/>
                  </a:lnTo>
                  <a:lnTo>
                    <a:pt x="3941019" y="835613"/>
                  </a:lnTo>
                  <a:lnTo>
                    <a:pt x="3896614" y="842772"/>
                  </a:lnTo>
                  <a:lnTo>
                    <a:pt x="140462" y="842772"/>
                  </a:lnTo>
                  <a:lnTo>
                    <a:pt x="96066" y="835613"/>
                  </a:lnTo>
                  <a:lnTo>
                    <a:pt x="57508" y="815677"/>
                  </a:lnTo>
                  <a:lnTo>
                    <a:pt x="27102" y="785274"/>
                  </a:lnTo>
                  <a:lnTo>
                    <a:pt x="7161" y="746715"/>
                  </a:lnTo>
                  <a:lnTo>
                    <a:pt x="0" y="702310"/>
                  </a:lnTo>
                  <a:lnTo>
                    <a:pt x="0" y="1404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98345" y="1566290"/>
            <a:ext cx="3609975" cy="43624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45745">
              <a:spcBef>
                <a:spcPts val="1225"/>
              </a:spcBef>
            </a:pPr>
            <a:r>
              <a:rPr sz="4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Olfactory</a:t>
            </a:r>
            <a:r>
              <a:rPr sz="45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4500" dirty="0">
              <a:latin typeface="Times New Roman"/>
              <a:cs typeface="Times New Roman"/>
            </a:endParaRPr>
          </a:p>
          <a:p>
            <a:pPr marL="299085" marR="473709" indent="-287020">
              <a:lnSpc>
                <a:spcPct val="86200"/>
              </a:lnSpc>
              <a:spcBef>
                <a:spcPts val="1460"/>
              </a:spcBef>
              <a:buChar char="•"/>
              <a:tabLst>
                <a:tab pos="299720" algn="l"/>
              </a:tabLst>
            </a:pPr>
            <a:r>
              <a:rPr sz="3500" dirty="0">
                <a:latin typeface="Times New Roman"/>
                <a:cs typeface="Times New Roman"/>
              </a:rPr>
              <a:t>Covers the </a:t>
            </a:r>
            <a:r>
              <a:rPr sz="3500" spc="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superior nasal </a:t>
            </a:r>
            <a:r>
              <a:rPr sz="3500" spc="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concha and the </a:t>
            </a:r>
            <a:r>
              <a:rPr sz="3500" spc="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upper</a:t>
            </a:r>
            <a:r>
              <a:rPr sz="3500" spc="-4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1/3</a:t>
            </a:r>
            <a:r>
              <a:rPr sz="3500" spc="-2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of</a:t>
            </a:r>
            <a:r>
              <a:rPr sz="3500" spc="-3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the </a:t>
            </a:r>
            <a:r>
              <a:rPr sz="3500" spc="-86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nasal</a:t>
            </a:r>
            <a:r>
              <a:rPr sz="3500" spc="-3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septum.</a:t>
            </a:r>
          </a:p>
          <a:p>
            <a:pPr marL="299085" marR="5080" indent="-287020">
              <a:lnSpc>
                <a:spcPts val="3620"/>
              </a:lnSpc>
              <a:spcBef>
                <a:spcPts val="830"/>
              </a:spcBef>
              <a:buChar char="•"/>
              <a:tabLst>
                <a:tab pos="299720" algn="l"/>
              </a:tabLst>
            </a:pPr>
            <a:r>
              <a:rPr sz="3500" dirty="0">
                <a:latin typeface="Times New Roman"/>
                <a:cs typeface="Times New Roman"/>
              </a:rPr>
              <a:t>It appears </a:t>
            </a:r>
            <a:r>
              <a:rPr sz="3500" spc="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yellowish</a:t>
            </a:r>
            <a:r>
              <a:rPr sz="3500" spc="-5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in</a:t>
            </a:r>
            <a:r>
              <a:rPr sz="3500" spc="-30" dirty="0">
                <a:latin typeface="Times New Roman"/>
                <a:cs typeface="Times New Roman"/>
              </a:rPr>
              <a:t> </a:t>
            </a:r>
            <a:r>
              <a:rPr sz="3500" spc="-35" dirty="0">
                <a:latin typeface="Times New Roman"/>
                <a:cs typeface="Times New Roman"/>
              </a:rPr>
              <a:t>color</a:t>
            </a:r>
            <a:r>
              <a:rPr sz="3500" spc="-3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5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2718816"/>
            <a:ext cx="4037076" cy="22875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00756" y="0"/>
            <a:ext cx="6335395" cy="6858000"/>
            <a:chOff x="1476755" y="0"/>
            <a:chExt cx="633539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6755" y="0"/>
              <a:ext cx="6335268" cy="6857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24455" y="5804915"/>
              <a:ext cx="2447925" cy="361315"/>
            </a:xfrm>
            <a:custGeom>
              <a:avLst/>
              <a:gdLst/>
              <a:ahLst/>
              <a:cxnLst/>
              <a:rect l="l" t="t" r="r" b="b"/>
              <a:pathLst>
                <a:path w="2447925" h="361314">
                  <a:moveTo>
                    <a:pt x="1834133" y="0"/>
                  </a:moveTo>
                  <a:lnTo>
                    <a:pt x="1834133" y="90297"/>
                  </a:lnTo>
                  <a:lnTo>
                    <a:pt x="0" y="90297"/>
                  </a:lnTo>
                  <a:lnTo>
                    <a:pt x="0" y="270891"/>
                  </a:lnTo>
                  <a:lnTo>
                    <a:pt x="1834133" y="270891"/>
                  </a:lnTo>
                  <a:lnTo>
                    <a:pt x="1834133" y="361188"/>
                  </a:lnTo>
                  <a:lnTo>
                    <a:pt x="2447544" y="180594"/>
                  </a:lnTo>
                  <a:lnTo>
                    <a:pt x="1834133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4455" y="5804915"/>
              <a:ext cx="2447925" cy="361315"/>
            </a:xfrm>
            <a:custGeom>
              <a:avLst/>
              <a:gdLst/>
              <a:ahLst/>
              <a:cxnLst/>
              <a:rect l="l" t="t" r="r" b="b"/>
              <a:pathLst>
                <a:path w="2447925" h="361314">
                  <a:moveTo>
                    <a:pt x="0" y="90297"/>
                  </a:moveTo>
                  <a:lnTo>
                    <a:pt x="1834133" y="90297"/>
                  </a:lnTo>
                  <a:lnTo>
                    <a:pt x="1834133" y="0"/>
                  </a:lnTo>
                  <a:lnTo>
                    <a:pt x="2447544" y="180594"/>
                  </a:lnTo>
                  <a:lnTo>
                    <a:pt x="1834133" y="361188"/>
                  </a:lnTo>
                  <a:lnTo>
                    <a:pt x="1834133" y="270891"/>
                  </a:lnTo>
                  <a:lnTo>
                    <a:pt x="0" y="270891"/>
                  </a:lnTo>
                  <a:lnTo>
                    <a:pt x="0" y="9029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8494" y="4885944"/>
              <a:ext cx="1967864" cy="661035"/>
            </a:xfrm>
            <a:custGeom>
              <a:avLst/>
              <a:gdLst/>
              <a:ahLst/>
              <a:cxnLst/>
              <a:rect l="l" t="t" r="r" b="b"/>
              <a:pathLst>
                <a:path w="1967865" h="661035">
                  <a:moveTo>
                    <a:pt x="533526" y="0"/>
                  </a:moveTo>
                  <a:lnTo>
                    <a:pt x="0" y="39242"/>
                  </a:lnTo>
                  <a:lnTo>
                    <a:pt x="438403" y="345947"/>
                  </a:lnTo>
                  <a:lnTo>
                    <a:pt x="462152" y="259460"/>
                  </a:lnTo>
                  <a:lnTo>
                    <a:pt x="1920112" y="660780"/>
                  </a:lnTo>
                  <a:lnTo>
                    <a:pt x="1967610" y="487806"/>
                  </a:lnTo>
                  <a:lnTo>
                    <a:pt x="509777" y="86486"/>
                  </a:lnTo>
                  <a:lnTo>
                    <a:pt x="533526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8494" y="4885944"/>
              <a:ext cx="1967864" cy="661035"/>
            </a:xfrm>
            <a:custGeom>
              <a:avLst/>
              <a:gdLst/>
              <a:ahLst/>
              <a:cxnLst/>
              <a:rect l="l" t="t" r="r" b="b"/>
              <a:pathLst>
                <a:path w="1967865" h="661035">
                  <a:moveTo>
                    <a:pt x="0" y="39242"/>
                  </a:moveTo>
                  <a:lnTo>
                    <a:pt x="533526" y="0"/>
                  </a:lnTo>
                  <a:lnTo>
                    <a:pt x="509777" y="86486"/>
                  </a:lnTo>
                  <a:lnTo>
                    <a:pt x="1967610" y="487806"/>
                  </a:lnTo>
                  <a:lnTo>
                    <a:pt x="1920112" y="660780"/>
                  </a:lnTo>
                  <a:lnTo>
                    <a:pt x="462152" y="259460"/>
                  </a:lnTo>
                  <a:lnTo>
                    <a:pt x="438403" y="345947"/>
                  </a:lnTo>
                  <a:lnTo>
                    <a:pt x="0" y="3924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52307" y="5532831"/>
            <a:ext cx="9188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5" dirty="0">
                <a:solidFill>
                  <a:srgbClr val="1F2022"/>
                </a:solidFill>
                <a:latin typeface="Times New Roman"/>
                <a:cs typeface="Times New Roman"/>
              </a:rPr>
              <a:t>Col</a:t>
            </a:r>
            <a:r>
              <a:rPr spc="-50" dirty="0">
                <a:solidFill>
                  <a:srgbClr val="1F2022"/>
                </a:solidFill>
                <a:latin typeface="Times New Roman"/>
                <a:cs typeface="Times New Roman"/>
              </a:rPr>
              <a:t>u</a:t>
            </a:r>
            <a:r>
              <a:rPr spc="-65" dirty="0">
                <a:solidFill>
                  <a:srgbClr val="1F2022"/>
                </a:solidFill>
                <a:latin typeface="Times New Roman"/>
                <a:cs typeface="Times New Roman"/>
              </a:rPr>
              <a:t>me</a:t>
            </a:r>
            <a:r>
              <a:rPr spc="-40" dirty="0">
                <a:solidFill>
                  <a:srgbClr val="1F2022"/>
                </a:solidFill>
                <a:latin typeface="Times New Roman"/>
                <a:cs typeface="Times New Roman"/>
              </a:rPr>
              <a:t>l</a:t>
            </a:r>
            <a:r>
              <a:rPr spc="-80" dirty="0">
                <a:solidFill>
                  <a:srgbClr val="1F2022"/>
                </a:solidFill>
                <a:latin typeface="Times New Roman"/>
                <a:cs typeface="Times New Roman"/>
              </a:rPr>
              <a:t>la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55558"/>
            <a:ext cx="2743200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spc="-35" dirty="0"/>
              <a:pPr marL="103505">
                <a:lnSpc>
                  <a:spcPts val="1275"/>
                </a:lnSpc>
              </a:pPr>
              <a:t>2</a:t>
            </a:fld>
            <a:endParaRPr spc="-35" dirty="0"/>
          </a:p>
        </p:txBody>
      </p:sp>
      <p:sp>
        <p:nvSpPr>
          <p:cNvPr id="10" name="object 10"/>
          <p:cNvSpPr txBox="1"/>
          <p:nvPr/>
        </p:nvSpPr>
        <p:spPr>
          <a:xfrm>
            <a:off x="3116707" y="6109208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>
                <a:solidFill>
                  <a:srgbClr val="1F2022"/>
                </a:solidFill>
                <a:latin typeface="Times New Roman"/>
                <a:cs typeface="Times New Roman"/>
              </a:rPr>
              <a:t>P</a:t>
            </a:r>
            <a:r>
              <a:rPr spc="15" dirty="0">
                <a:solidFill>
                  <a:srgbClr val="1F2022"/>
                </a:solidFill>
                <a:latin typeface="Times New Roman"/>
                <a:cs typeface="Times New Roman"/>
              </a:rPr>
              <a:t>h</a:t>
            </a:r>
            <a:r>
              <a:rPr spc="-90" dirty="0">
                <a:solidFill>
                  <a:srgbClr val="1F2022"/>
                </a:solidFill>
                <a:latin typeface="Times New Roman"/>
                <a:cs typeface="Times New Roman"/>
              </a:rPr>
              <a:t>i</a:t>
            </a:r>
            <a:r>
              <a:rPr spc="-100" dirty="0">
                <a:solidFill>
                  <a:srgbClr val="1F2022"/>
                </a:solidFill>
                <a:latin typeface="Times New Roman"/>
                <a:cs typeface="Times New Roman"/>
              </a:rPr>
              <a:t>l</a:t>
            </a:r>
            <a:r>
              <a:rPr spc="10" dirty="0">
                <a:solidFill>
                  <a:srgbClr val="1F2022"/>
                </a:solidFill>
                <a:latin typeface="Times New Roman"/>
                <a:cs typeface="Times New Roman"/>
              </a:rPr>
              <a:t>t</a:t>
            </a:r>
            <a:r>
              <a:rPr spc="70" dirty="0">
                <a:solidFill>
                  <a:srgbClr val="1F2022"/>
                </a:solidFill>
                <a:latin typeface="Times New Roman"/>
                <a:cs typeface="Times New Roman"/>
              </a:rPr>
              <a:t>r</a:t>
            </a:r>
            <a:r>
              <a:rPr spc="-25" dirty="0">
                <a:solidFill>
                  <a:srgbClr val="1F2022"/>
                </a:solidFill>
                <a:latin typeface="Times New Roman"/>
                <a:cs typeface="Times New Roman"/>
              </a:rPr>
              <a:t>u</a:t>
            </a:r>
            <a:r>
              <a:rPr spc="-15" dirty="0">
                <a:solidFill>
                  <a:srgbClr val="1F2022"/>
                </a:solidFill>
                <a:latin typeface="Times New Roman"/>
                <a:cs typeface="Times New Roman"/>
              </a:rPr>
              <a:t>m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6" y="277304"/>
            <a:ext cx="8242300" cy="1134110"/>
            <a:chOff x="449516" y="277304"/>
            <a:chExt cx="8242300" cy="1134110"/>
          </a:xfrm>
        </p:grpSpPr>
        <p:sp>
          <p:nvSpPr>
            <p:cNvPr id="3" name="object 3"/>
            <p:cNvSpPr/>
            <p:nvPr/>
          </p:nvSpPr>
          <p:spPr>
            <a:xfrm>
              <a:off x="454914" y="282701"/>
              <a:ext cx="8231505" cy="1123315"/>
            </a:xfrm>
            <a:custGeom>
              <a:avLst/>
              <a:gdLst/>
              <a:ahLst/>
              <a:cxnLst/>
              <a:rect l="l" t="t" r="r" b="b"/>
              <a:pathLst>
                <a:path w="8231505" h="1123315">
                  <a:moveTo>
                    <a:pt x="8043926" y="0"/>
                  </a:moveTo>
                  <a:lnTo>
                    <a:pt x="187198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8" y="1123188"/>
                  </a:lnTo>
                  <a:lnTo>
                    <a:pt x="8043926" y="1123188"/>
                  </a:lnTo>
                  <a:lnTo>
                    <a:pt x="8093687" y="1116500"/>
                  </a:lnTo>
                  <a:lnTo>
                    <a:pt x="8138404" y="1097628"/>
                  </a:lnTo>
                  <a:lnTo>
                    <a:pt x="8176291" y="1068355"/>
                  </a:lnTo>
                  <a:lnTo>
                    <a:pt x="8205564" y="1030468"/>
                  </a:lnTo>
                  <a:lnTo>
                    <a:pt x="8224436" y="985751"/>
                  </a:lnTo>
                  <a:lnTo>
                    <a:pt x="8231124" y="935989"/>
                  </a:lnTo>
                  <a:lnTo>
                    <a:pt x="8231124" y="187198"/>
                  </a:lnTo>
                  <a:lnTo>
                    <a:pt x="8224436" y="137436"/>
                  </a:lnTo>
                  <a:lnTo>
                    <a:pt x="8205564" y="92719"/>
                  </a:lnTo>
                  <a:lnTo>
                    <a:pt x="8176291" y="54832"/>
                  </a:lnTo>
                  <a:lnTo>
                    <a:pt x="8138404" y="25559"/>
                  </a:lnTo>
                  <a:lnTo>
                    <a:pt x="8093687" y="6687"/>
                  </a:lnTo>
                  <a:lnTo>
                    <a:pt x="804392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282701"/>
              <a:ext cx="8231505" cy="1123315"/>
            </a:xfrm>
            <a:custGeom>
              <a:avLst/>
              <a:gdLst/>
              <a:ahLst/>
              <a:cxnLst/>
              <a:rect l="l" t="t" r="r" b="b"/>
              <a:pathLst>
                <a:path w="8231505" h="1123315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8" y="0"/>
                  </a:lnTo>
                  <a:lnTo>
                    <a:pt x="8043926" y="0"/>
                  </a:lnTo>
                  <a:lnTo>
                    <a:pt x="8093687" y="6687"/>
                  </a:lnTo>
                  <a:lnTo>
                    <a:pt x="8138404" y="25559"/>
                  </a:lnTo>
                  <a:lnTo>
                    <a:pt x="8176291" y="54832"/>
                  </a:lnTo>
                  <a:lnTo>
                    <a:pt x="8205564" y="92719"/>
                  </a:lnTo>
                  <a:lnTo>
                    <a:pt x="8224436" y="137436"/>
                  </a:lnTo>
                  <a:lnTo>
                    <a:pt x="8231124" y="187198"/>
                  </a:lnTo>
                  <a:lnTo>
                    <a:pt x="8231124" y="935989"/>
                  </a:lnTo>
                  <a:lnTo>
                    <a:pt x="8224436" y="985751"/>
                  </a:lnTo>
                  <a:lnTo>
                    <a:pt x="8205564" y="1030468"/>
                  </a:lnTo>
                  <a:lnTo>
                    <a:pt x="8176291" y="1068355"/>
                  </a:lnTo>
                  <a:lnTo>
                    <a:pt x="8138404" y="1097628"/>
                  </a:lnTo>
                  <a:lnTo>
                    <a:pt x="8093687" y="1116500"/>
                  </a:lnTo>
                  <a:lnTo>
                    <a:pt x="8043926" y="1123188"/>
                  </a:lnTo>
                  <a:lnTo>
                    <a:pt x="187198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89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460975"/>
            <a:ext cx="1051560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6460"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Nasal</a:t>
            </a:r>
            <a:r>
              <a:rPr spc="-8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Mucosa….(2)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20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4261040" y="2481009"/>
            <a:ext cx="5483860" cy="2767965"/>
            <a:chOff x="2737040" y="2481008"/>
            <a:chExt cx="5483860" cy="2767965"/>
          </a:xfrm>
        </p:grpSpPr>
        <p:sp>
          <p:nvSpPr>
            <p:cNvPr id="7" name="object 7"/>
            <p:cNvSpPr/>
            <p:nvPr/>
          </p:nvSpPr>
          <p:spPr>
            <a:xfrm>
              <a:off x="2742437" y="2486405"/>
              <a:ext cx="5473065" cy="2757170"/>
            </a:xfrm>
            <a:custGeom>
              <a:avLst/>
              <a:gdLst/>
              <a:ahLst/>
              <a:cxnLst/>
              <a:rect l="l" t="t" r="r" b="b"/>
              <a:pathLst>
                <a:path w="5473065" h="2757170">
                  <a:moveTo>
                    <a:pt x="5472684" y="0"/>
                  </a:moveTo>
                  <a:lnTo>
                    <a:pt x="1378458" y="0"/>
                  </a:lnTo>
                  <a:lnTo>
                    <a:pt x="0" y="1378458"/>
                  </a:lnTo>
                  <a:lnTo>
                    <a:pt x="1378458" y="2756916"/>
                  </a:lnTo>
                  <a:lnTo>
                    <a:pt x="5472684" y="2756916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2437" y="2486405"/>
              <a:ext cx="5473065" cy="2757170"/>
            </a:xfrm>
            <a:custGeom>
              <a:avLst/>
              <a:gdLst/>
              <a:ahLst/>
              <a:cxnLst/>
              <a:rect l="l" t="t" r="r" b="b"/>
              <a:pathLst>
                <a:path w="5473065" h="2757170">
                  <a:moveTo>
                    <a:pt x="5472684" y="2756916"/>
                  </a:moveTo>
                  <a:lnTo>
                    <a:pt x="1378458" y="2756916"/>
                  </a:lnTo>
                  <a:lnTo>
                    <a:pt x="0" y="1378458"/>
                  </a:lnTo>
                  <a:lnTo>
                    <a:pt x="1378458" y="0"/>
                  </a:lnTo>
                  <a:lnTo>
                    <a:pt x="5472684" y="0"/>
                  </a:lnTo>
                  <a:lnTo>
                    <a:pt x="5472684" y="275691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58866" y="2473900"/>
            <a:ext cx="3440429" cy="2630207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spcBef>
                <a:spcPts val="890"/>
              </a:spcBef>
            </a:pP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Conductive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  <a:p>
            <a:pPr marL="184785" marR="507365" indent="-172720">
              <a:lnSpc>
                <a:spcPts val="1660"/>
              </a:lnSpc>
              <a:spcBef>
                <a:spcPts val="86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Covers the lower part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nasal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cavity.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ts val="1914"/>
              </a:lnSpc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Appears purple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color.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ts val="1789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Covered by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lower part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🢥</a:t>
            </a:r>
            <a:endParaRPr sz="1600">
              <a:latin typeface="Microsoft Sans Serif"/>
              <a:cs typeface="Microsoft Sans Serif"/>
            </a:endParaRPr>
          </a:p>
          <a:p>
            <a:pPr marL="184785">
              <a:lnSpc>
                <a:spcPts val="1789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vestibule.</a:t>
            </a:r>
            <a:endParaRPr sz="16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1660"/>
              </a:lnSpc>
              <a:spcBef>
                <a:spcPts val="280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Covered by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respiratory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epithelium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upper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part.</a:t>
            </a:r>
            <a:endParaRPr sz="1600">
              <a:latin typeface="Times New Roman"/>
              <a:cs typeface="Times New Roman"/>
            </a:endParaRPr>
          </a:p>
          <a:p>
            <a:pPr marL="184785" indent="-172720">
              <a:lnSpc>
                <a:spcPts val="1785"/>
              </a:lnSpc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junction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epithelia</a:t>
            </a:r>
            <a:endParaRPr sz="1600">
              <a:latin typeface="Times New Roman"/>
              <a:cs typeface="Times New Roman"/>
            </a:endParaRPr>
          </a:p>
          <a:p>
            <a:pPr marL="184785">
              <a:lnSpc>
                <a:spcPts val="1789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_white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(mucocutaneous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junction).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49005" y="2139632"/>
            <a:ext cx="3635375" cy="3450590"/>
            <a:chOff x="925004" y="2139632"/>
            <a:chExt cx="3635375" cy="345059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0401" y="2145030"/>
              <a:ext cx="3624072" cy="34396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0401" y="2145030"/>
              <a:ext cx="3624579" cy="3439795"/>
            </a:xfrm>
            <a:custGeom>
              <a:avLst/>
              <a:gdLst/>
              <a:ahLst/>
              <a:cxnLst/>
              <a:rect l="l" t="t" r="r" b="b"/>
              <a:pathLst>
                <a:path w="3624579" h="3439795">
                  <a:moveTo>
                    <a:pt x="0" y="1719834"/>
                  </a:moveTo>
                  <a:lnTo>
                    <a:pt x="673" y="1672494"/>
                  </a:lnTo>
                  <a:lnTo>
                    <a:pt x="2681" y="1625471"/>
                  </a:lnTo>
                  <a:lnTo>
                    <a:pt x="6006" y="1578781"/>
                  </a:lnTo>
                  <a:lnTo>
                    <a:pt x="10632" y="1532440"/>
                  </a:lnTo>
                  <a:lnTo>
                    <a:pt x="16541" y="1486463"/>
                  </a:lnTo>
                  <a:lnTo>
                    <a:pt x="23716" y="1440869"/>
                  </a:lnTo>
                  <a:lnTo>
                    <a:pt x="32139" y="1395672"/>
                  </a:lnTo>
                  <a:lnTo>
                    <a:pt x="41794" y="1350890"/>
                  </a:lnTo>
                  <a:lnTo>
                    <a:pt x="52662" y="1306539"/>
                  </a:lnTo>
                  <a:lnTo>
                    <a:pt x="64727" y="1262635"/>
                  </a:lnTo>
                  <a:lnTo>
                    <a:pt x="77972" y="1219195"/>
                  </a:lnTo>
                  <a:lnTo>
                    <a:pt x="92378" y="1176235"/>
                  </a:lnTo>
                  <a:lnTo>
                    <a:pt x="107930" y="1133771"/>
                  </a:lnTo>
                  <a:lnTo>
                    <a:pt x="124609" y="1091820"/>
                  </a:lnTo>
                  <a:lnTo>
                    <a:pt x="142398" y="1050399"/>
                  </a:lnTo>
                  <a:lnTo>
                    <a:pt x="161281" y="1009523"/>
                  </a:lnTo>
                  <a:lnTo>
                    <a:pt x="181239" y="969209"/>
                  </a:lnTo>
                  <a:lnTo>
                    <a:pt x="202256" y="929473"/>
                  </a:lnTo>
                  <a:lnTo>
                    <a:pt x="224314" y="890332"/>
                  </a:lnTo>
                  <a:lnTo>
                    <a:pt x="247395" y="851803"/>
                  </a:lnTo>
                  <a:lnTo>
                    <a:pt x="271484" y="813901"/>
                  </a:lnTo>
                  <a:lnTo>
                    <a:pt x="296562" y="776643"/>
                  </a:lnTo>
                  <a:lnTo>
                    <a:pt x="322612" y="740045"/>
                  </a:lnTo>
                  <a:lnTo>
                    <a:pt x="349617" y="704124"/>
                  </a:lnTo>
                  <a:lnTo>
                    <a:pt x="377560" y="668896"/>
                  </a:lnTo>
                  <a:lnTo>
                    <a:pt x="406423" y="634378"/>
                  </a:lnTo>
                  <a:lnTo>
                    <a:pt x="436189" y="600586"/>
                  </a:lnTo>
                  <a:lnTo>
                    <a:pt x="466841" y="567536"/>
                  </a:lnTo>
                  <a:lnTo>
                    <a:pt x="498361" y="535245"/>
                  </a:lnTo>
                  <a:lnTo>
                    <a:pt x="530732" y="503729"/>
                  </a:lnTo>
                  <a:lnTo>
                    <a:pt x="563938" y="473005"/>
                  </a:lnTo>
                  <a:lnTo>
                    <a:pt x="597960" y="443088"/>
                  </a:lnTo>
                  <a:lnTo>
                    <a:pt x="632782" y="413996"/>
                  </a:lnTo>
                  <a:lnTo>
                    <a:pt x="668386" y="385744"/>
                  </a:lnTo>
                  <a:lnTo>
                    <a:pt x="704754" y="358350"/>
                  </a:lnTo>
                  <a:lnTo>
                    <a:pt x="741871" y="331829"/>
                  </a:lnTo>
                  <a:lnTo>
                    <a:pt x="779717" y="306198"/>
                  </a:lnTo>
                  <a:lnTo>
                    <a:pt x="818277" y="281473"/>
                  </a:lnTo>
                  <a:lnTo>
                    <a:pt x="857532" y="257671"/>
                  </a:lnTo>
                  <a:lnTo>
                    <a:pt x="897466" y="234808"/>
                  </a:lnTo>
                  <a:lnTo>
                    <a:pt x="938061" y="212901"/>
                  </a:lnTo>
                  <a:lnTo>
                    <a:pt x="979301" y="191965"/>
                  </a:lnTo>
                  <a:lnTo>
                    <a:pt x="1021166" y="172018"/>
                  </a:lnTo>
                  <a:lnTo>
                    <a:pt x="1063642" y="153075"/>
                  </a:lnTo>
                  <a:lnTo>
                    <a:pt x="1106709" y="135153"/>
                  </a:lnTo>
                  <a:lnTo>
                    <a:pt x="1150352" y="118269"/>
                  </a:lnTo>
                  <a:lnTo>
                    <a:pt x="1194552" y="102439"/>
                  </a:lnTo>
                  <a:lnTo>
                    <a:pt x="1239292" y="87678"/>
                  </a:lnTo>
                  <a:lnTo>
                    <a:pt x="1284555" y="74005"/>
                  </a:lnTo>
                  <a:lnTo>
                    <a:pt x="1330324" y="61434"/>
                  </a:lnTo>
                  <a:lnTo>
                    <a:pt x="1376582" y="49983"/>
                  </a:lnTo>
                  <a:lnTo>
                    <a:pt x="1423311" y="39667"/>
                  </a:lnTo>
                  <a:lnTo>
                    <a:pt x="1470494" y="30504"/>
                  </a:lnTo>
                  <a:lnTo>
                    <a:pt x="1518114" y="22509"/>
                  </a:lnTo>
                  <a:lnTo>
                    <a:pt x="1566153" y="15700"/>
                  </a:lnTo>
                  <a:lnTo>
                    <a:pt x="1614594" y="10091"/>
                  </a:lnTo>
                  <a:lnTo>
                    <a:pt x="1663420" y="5701"/>
                  </a:lnTo>
                  <a:lnTo>
                    <a:pt x="1712614" y="2544"/>
                  </a:lnTo>
                  <a:lnTo>
                    <a:pt x="1762158" y="638"/>
                  </a:lnTo>
                  <a:lnTo>
                    <a:pt x="1812036" y="0"/>
                  </a:lnTo>
                  <a:lnTo>
                    <a:pt x="1861913" y="638"/>
                  </a:lnTo>
                  <a:lnTo>
                    <a:pt x="1911457" y="2544"/>
                  </a:lnTo>
                  <a:lnTo>
                    <a:pt x="1960651" y="5701"/>
                  </a:lnTo>
                  <a:lnTo>
                    <a:pt x="2009477" y="10091"/>
                  </a:lnTo>
                  <a:lnTo>
                    <a:pt x="2057918" y="15700"/>
                  </a:lnTo>
                  <a:lnTo>
                    <a:pt x="2105957" y="22509"/>
                  </a:lnTo>
                  <a:lnTo>
                    <a:pt x="2153577" y="30504"/>
                  </a:lnTo>
                  <a:lnTo>
                    <a:pt x="2200760" y="39667"/>
                  </a:lnTo>
                  <a:lnTo>
                    <a:pt x="2247489" y="49983"/>
                  </a:lnTo>
                  <a:lnTo>
                    <a:pt x="2293747" y="61434"/>
                  </a:lnTo>
                  <a:lnTo>
                    <a:pt x="2339516" y="74005"/>
                  </a:lnTo>
                  <a:lnTo>
                    <a:pt x="2384779" y="87678"/>
                  </a:lnTo>
                  <a:lnTo>
                    <a:pt x="2429519" y="102439"/>
                  </a:lnTo>
                  <a:lnTo>
                    <a:pt x="2473719" y="118269"/>
                  </a:lnTo>
                  <a:lnTo>
                    <a:pt x="2517362" y="135153"/>
                  </a:lnTo>
                  <a:lnTo>
                    <a:pt x="2560429" y="153075"/>
                  </a:lnTo>
                  <a:lnTo>
                    <a:pt x="2602905" y="172018"/>
                  </a:lnTo>
                  <a:lnTo>
                    <a:pt x="2644770" y="191965"/>
                  </a:lnTo>
                  <a:lnTo>
                    <a:pt x="2686010" y="212901"/>
                  </a:lnTo>
                  <a:lnTo>
                    <a:pt x="2726605" y="234808"/>
                  </a:lnTo>
                  <a:lnTo>
                    <a:pt x="2766539" y="257671"/>
                  </a:lnTo>
                  <a:lnTo>
                    <a:pt x="2805794" y="281473"/>
                  </a:lnTo>
                  <a:lnTo>
                    <a:pt x="2844354" y="306198"/>
                  </a:lnTo>
                  <a:lnTo>
                    <a:pt x="2882200" y="331829"/>
                  </a:lnTo>
                  <a:lnTo>
                    <a:pt x="2919317" y="358350"/>
                  </a:lnTo>
                  <a:lnTo>
                    <a:pt x="2955685" y="385744"/>
                  </a:lnTo>
                  <a:lnTo>
                    <a:pt x="2991289" y="413996"/>
                  </a:lnTo>
                  <a:lnTo>
                    <a:pt x="3026111" y="443088"/>
                  </a:lnTo>
                  <a:lnTo>
                    <a:pt x="3060133" y="473005"/>
                  </a:lnTo>
                  <a:lnTo>
                    <a:pt x="3093339" y="503729"/>
                  </a:lnTo>
                  <a:lnTo>
                    <a:pt x="3125710" y="535245"/>
                  </a:lnTo>
                  <a:lnTo>
                    <a:pt x="3157230" y="567536"/>
                  </a:lnTo>
                  <a:lnTo>
                    <a:pt x="3187882" y="600586"/>
                  </a:lnTo>
                  <a:lnTo>
                    <a:pt x="3217648" y="634378"/>
                  </a:lnTo>
                  <a:lnTo>
                    <a:pt x="3246511" y="668896"/>
                  </a:lnTo>
                  <a:lnTo>
                    <a:pt x="3274454" y="704124"/>
                  </a:lnTo>
                  <a:lnTo>
                    <a:pt x="3301459" y="740045"/>
                  </a:lnTo>
                  <a:lnTo>
                    <a:pt x="3327509" y="776643"/>
                  </a:lnTo>
                  <a:lnTo>
                    <a:pt x="3352587" y="813901"/>
                  </a:lnTo>
                  <a:lnTo>
                    <a:pt x="3376676" y="851803"/>
                  </a:lnTo>
                  <a:lnTo>
                    <a:pt x="3399757" y="890332"/>
                  </a:lnTo>
                  <a:lnTo>
                    <a:pt x="3421815" y="929473"/>
                  </a:lnTo>
                  <a:lnTo>
                    <a:pt x="3442832" y="969209"/>
                  </a:lnTo>
                  <a:lnTo>
                    <a:pt x="3462790" y="1009523"/>
                  </a:lnTo>
                  <a:lnTo>
                    <a:pt x="3481673" y="1050399"/>
                  </a:lnTo>
                  <a:lnTo>
                    <a:pt x="3499462" y="1091820"/>
                  </a:lnTo>
                  <a:lnTo>
                    <a:pt x="3516141" y="1133771"/>
                  </a:lnTo>
                  <a:lnTo>
                    <a:pt x="3531693" y="1176235"/>
                  </a:lnTo>
                  <a:lnTo>
                    <a:pt x="3546099" y="1219195"/>
                  </a:lnTo>
                  <a:lnTo>
                    <a:pt x="3559344" y="1262635"/>
                  </a:lnTo>
                  <a:lnTo>
                    <a:pt x="3571409" y="1306539"/>
                  </a:lnTo>
                  <a:lnTo>
                    <a:pt x="3582277" y="1350890"/>
                  </a:lnTo>
                  <a:lnTo>
                    <a:pt x="3591932" y="1395672"/>
                  </a:lnTo>
                  <a:lnTo>
                    <a:pt x="3600355" y="1440869"/>
                  </a:lnTo>
                  <a:lnTo>
                    <a:pt x="3607530" y="1486463"/>
                  </a:lnTo>
                  <a:lnTo>
                    <a:pt x="3613439" y="1532440"/>
                  </a:lnTo>
                  <a:lnTo>
                    <a:pt x="3618065" y="1578781"/>
                  </a:lnTo>
                  <a:lnTo>
                    <a:pt x="3621390" y="1625471"/>
                  </a:lnTo>
                  <a:lnTo>
                    <a:pt x="3623398" y="1672494"/>
                  </a:lnTo>
                  <a:lnTo>
                    <a:pt x="3624072" y="1719834"/>
                  </a:lnTo>
                  <a:lnTo>
                    <a:pt x="3623398" y="1767173"/>
                  </a:lnTo>
                  <a:lnTo>
                    <a:pt x="3621390" y="1814196"/>
                  </a:lnTo>
                  <a:lnTo>
                    <a:pt x="3618065" y="1860886"/>
                  </a:lnTo>
                  <a:lnTo>
                    <a:pt x="3613439" y="1907227"/>
                  </a:lnTo>
                  <a:lnTo>
                    <a:pt x="3607530" y="1953204"/>
                  </a:lnTo>
                  <a:lnTo>
                    <a:pt x="3600355" y="1998798"/>
                  </a:lnTo>
                  <a:lnTo>
                    <a:pt x="3591932" y="2043995"/>
                  </a:lnTo>
                  <a:lnTo>
                    <a:pt x="3582277" y="2088777"/>
                  </a:lnTo>
                  <a:lnTo>
                    <a:pt x="3571409" y="2133128"/>
                  </a:lnTo>
                  <a:lnTo>
                    <a:pt x="3559344" y="2177032"/>
                  </a:lnTo>
                  <a:lnTo>
                    <a:pt x="3546099" y="2220472"/>
                  </a:lnTo>
                  <a:lnTo>
                    <a:pt x="3531693" y="2263432"/>
                  </a:lnTo>
                  <a:lnTo>
                    <a:pt x="3516141" y="2305896"/>
                  </a:lnTo>
                  <a:lnTo>
                    <a:pt x="3499462" y="2347847"/>
                  </a:lnTo>
                  <a:lnTo>
                    <a:pt x="3481673" y="2389268"/>
                  </a:lnTo>
                  <a:lnTo>
                    <a:pt x="3462790" y="2430144"/>
                  </a:lnTo>
                  <a:lnTo>
                    <a:pt x="3442832" y="2470458"/>
                  </a:lnTo>
                  <a:lnTo>
                    <a:pt x="3421815" y="2510194"/>
                  </a:lnTo>
                  <a:lnTo>
                    <a:pt x="3399757" y="2549335"/>
                  </a:lnTo>
                  <a:lnTo>
                    <a:pt x="3376676" y="2587864"/>
                  </a:lnTo>
                  <a:lnTo>
                    <a:pt x="3352587" y="2625766"/>
                  </a:lnTo>
                  <a:lnTo>
                    <a:pt x="3327509" y="2663024"/>
                  </a:lnTo>
                  <a:lnTo>
                    <a:pt x="3301459" y="2699622"/>
                  </a:lnTo>
                  <a:lnTo>
                    <a:pt x="3274454" y="2735543"/>
                  </a:lnTo>
                  <a:lnTo>
                    <a:pt x="3246511" y="2770771"/>
                  </a:lnTo>
                  <a:lnTo>
                    <a:pt x="3217648" y="2805289"/>
                  </a:lnTo>
                  <a:lnTo>
                    <a:pt x="3187882" y="2839081"/>
                  </a:lnTo>
                  <a:lnTo>
                    <a:pt x="3157230" y="2872131"/>
                  </a:lnTo>
                  <a:lnTo>
                    <a:pt x="3125710" y="2904422"/>
                  </a:lnTo>
                  <a:lnTo>
                    <a:pt x="3093339" y="2935938"/>
                  </a:lnTo>
                  <a:lnTo>
                    <a:pt x="3060133" y="2966662"/>
                  </a:lnTo>
                  <a:lnTo>
                    <a:pt x="3026111" y="2996579"/>
                  </a:lnTo>
                  <a:lnTo>
                    <a:pt x="2991289" y="3025671"/>
                  </a:lnTo>
                  <a:lnTo>
                    <a:pt x="2955685" y="3053923"/>
                  </a:lnTo>
                  <a:lnTo>
                    <a:pt x="2919317" y="3081317"/>
                  </a:lnTo>
                  <a:lnTo>
                    <a:pt x="2882200" y="3107838"/>
                  </a:lnTo>
                  <a:lnTo>
                    <a:pt x="2844354" y="3133469"/>
                  </a:lnTo>
                  <a:lnTo>
                    <a:pt x="2805794" y="3158194"/>
                  </a:lnTo>
                  <a:lnTo>
                    <a:pt x="2766539" y="3181996"/>
                  </a:lnTo>
                  <a:lnTo>
                    <a:pt x="2726605" y="3204859"/>
                  </a:lnTo>
                  <a:lnTo>
                    <a:pt x="2686010" y="3226766"/>
                  </a:lnTo>
                  <a:lnTo>
                    <a:pt x="2644770" y="3247702"/>
                  </a:lnTo>
                  <a:lnTo>
                    <a:pt x="2602905" y="3267649"/>
                  </a:lnTo>
                  <a:lnTo>
                    <a:pt x="2560429" y="3286592"/>
                  </a:lnTo>
                  <a:lnTo>
                    <a:pt x="2517362" y="3304514"/>
                  </a:lnTo>
                  <a:lnTo>
                    <a:pt x="2473719" y="3321398"/>
                  </a:lnTo>
                  <a:lnTo>
                    <a:pt x="2429519" y="3337228"/>
                  </a:lnTo>
                  <a:lnTo>
                    <a:pt x="2384779" y="3351989"/>
                  </a:lnTo>
                  <a:lnTo>
                    <a:pt x="2339516" y="3365662"/>
                  </a:lnTo>
                  <a:lnTo>
                    <a:pt x="2293746" y="3378233"/>
                  </a:lnTo>
                  <a:lnTo>
                    <a:pt x="2247489" y="3389684"/>
                  </a:lnTo>
                  <a:lnTo>
                    <a:pt x="2200760" y="3400000"/>
                  </a:lnTo>
                  <a:lnTo>
                    <a:pt x="2153577" y="3409163"/>
                  </a:lnTo>
                  <a:lnTo>
                    <a:pt x="2105957" y="3417158"/>
                  </a:lnTo>
                  <a:lnTo>
                    <a:pt x="2057918" y="3423967"/>
                  </a:lnTo>
                  <a:lnTo>
                    <a:pt x="2009477" y="3429576"/>
                  </a:lnTo>
                  <a:lnTo>
                    <a:pt x="1960651" y="3433966"/>
                  </a:lnTo>
                  <a:lnTo>
                    <a:pt x="1911457" y="3437123"/>
                  </a:lnTo>
                  <a:lnTo>
                    <a:pt x="1861913" y="3439029"/>
                  </a:lnTo>
                  <a:lnTo>
                    <a:pt x="1812036" y="3439668"/>
                  </a:lnTo>
                  <a:lnTo>
                    <a:pt x="1762158" y="3439029"/>
                  </a:lnTo>
                  <a:lnTo>
                    <a:pt x="1712614" y="3437123"/>
                  </a:lnTo>
                  <a:lnTo>
                    <a:pt x="1663420" y="3433966"/>
                  </a:lnTo>
                  <a:lnTo>
                    <a:pt x="1614594" y="3429576"/>
                  </a:lnTo>
                  <a:lnTo>
                    <a:pt x="1566153" y="3423967"/>
                  </a:lnTo>
                  <a:lnTo>
                    <a:pt x="1518114" y="3417158"/>
                  </a:lnTo>
                  <a:lnTo>
                    <a:pt x="1470494" y="3409163"/>
                  </a:lnTo>
                  <a:lnTo>
                    <a:pt x="1423311" y="3400000"/>
                  </a:lnTo>
                  <a:lnTo>
                    <a:pt x="1376582" y="3389684"/>
                  </a:lnTo>
                  <a:lnTo>
                    <a:pt x="1330324" y="3378233"/>
                  </a:lnTo>
                  <a:lnTo>
                    <a:pt x="1284555" y="3365662"/>
                  </a:lnTo>
                  <a:lnTo>
                    <a:pt x="1239292" y="3351989"/>
                  </a:lnTo>
                  <a:lnTo>
                    <a:pt x="1194552" y="3337228"/>
                  </a:lnTo>
                  <a:lnTo>
                    <a:pt x="1150352" y="3321398"/>
                  </a:lnTo>
                  <a:lnTo>
                    <a:pt x="1106709" y="3304514"/>
                  </a:lnTo>
                  <a:lnTo>
                    <a:pt x="1063642" y="3286592"/>
                  </a:lnTo>
                  <a:lnTo>
                    <a:pt x="1021166" y="3267649"/>
                  </a:lnTo>
                  <a:lnTo>
                    <a:pt x="979301" y="3247702"/>
                  </a:lnTo>
                  <a:lnTo>
                    <a:pt x="938061" y="3226766"/>
                  </a:lnTo>
                  <a:lnTo>
                    <a:pt x="897466" y="3204859"/>
                  </a:lnTo>
                  <a:lnTo>
                    <a:pt x="857532" y="3181996"/>
                  </a:lnTo>
                  <a:lnTo>
                    <a:pt x="818277" y="3158194"/>
                  </a:lnTo>
                  <a:lnTo>
                    <a:pt x="779717" y="3133469"/>
                  </a:lnTo>
                  <a:lnTo>
                    <a:pt x="741871" y="3107838"/>
                  </a:lnTo>
                  <a:lnTo>
                    <a:pt x="704754" y="3081317"/>
                  </a:lnTo>
                  <a:lnTo>
                    <a:pt x="668386" y="3053923"/>
                  </a:lnTo>
                  <a:lnTo>
                    <a:pt x="632782" y="3025671"/>
                  </a:lnTo>
                  <a:lnTo>
                    <a:pt x="597960" y="2996579"/>
                  </a:lnTo>
                  <a:lnTo>
                    <a:pt x="563938" y="2966662"/>
                  </a:lnTo>
                  <a:lnTo>
                    <a:pt x="530733" y="2935938"/>
                  </a:lnTo>
                  <a:lnTo>
                    <a:pt x="498361" y="2904422"/>
                  </a:lnTo>
                  <a:lnTo>
                    <a:pt x="466841" y="2872131"/>
                  </a:lnTo>
                  <a:lnTo>
                    <a:pt x="436189" y="2839081"/>
                  </a:lnTo>
                  <a:lnTo>
                    <a:pt x="406423" y="2805289"/>
                  </a:lnTo>
                  <a:lnTo>
                    <a:pt x="377560" y="2770771"/>
                  </a:lnTo>
                  <a:lnTo>
                    <a:pt x="349617" y="2735543"/>
                  </a:lnTo>
                  <a:lnTo>
                    <a:pt x="322612" y="2699622"/>
                  </a:lnTo>
                  <a:lnTo>
                    <a:pt x="296562" y="2663024"/>
                  </a:lnTo>
                  <a:lnTo>
                    <a:pt x="271484" y="2625766"/>
                  </a:lnTo>
                  <a:lnTo>
                    <a:pt x="247396" y="2587864"/>
                  </a:lnTo>
                  <a:lnTo>
                    <a:pt x="224314" y="2549335"/>
                  </a:lnTo>
                  <a:lnTo>
                    <a:pt x="202256" y="2510194"/>
                  </a:lnTo>
                  <a:lnTo>
                    <a:pt x="181239" y="2470458"/>
                  </a:lnTo>
                  <a:lnTo>
                    <a:pt x="161281" y="2430144"/>
                  </a:lnTo>
                  <a:lnTo>
                    <a:pt x="142398" y="2389268"/>
                  </a:lnTo>
                  <a:lnTo>
                    <a:pt x="124609" y="2347847"/>
                  </a:lnTo>
                  <a:lnTo>
                    <a:pt x="107930" y="2305896"/>
                  </a:lnTo>
                  <a:lnTo>
                    <a:pt x="92378" y="2263432"/>
                  </a:lnTo>
                  <a:lnTo>
                    <a:pt x="77972" y="2220472"/>
                  </a:lnTo>
                  <a:lnTo>
                    <a:pt x="64727" y="2177032"/>
                  </a:lnTo>
                  <a:lnTo>
                    <a:pt x="52662" y="2133128"/>
                  </a:lnTo>
                  <a:lnTo>
                    <a:pt x="41794" y="2088777"/>
                  </a:lnTo>
                  <a:lnTo>
                    <a:pt x="32139" y="2043995"/>
                  </a:lnTo>
                  <a:lnTo>
                    <a:pt x="23716" y="1998798"/>
                  </a:lnTo>
                  <a:lnTo>
                    <a:pt x="16541" y="1953204"/>
                  </a:lnTo>
                  <a:lnTo>
                    <a:pt x="10632" y="1907227"/>
                  </a:lnTo>
                  <a:lnTo>
                    <a:pt x="6006" y="1860886"/>
                  </a:lnTo>
                  <a:lnTo>
                    <a:pt x="2681" y="1814196"/>
                  </a:lnTo>
                  <a:lnTo>
                    <a:pt x="673" y="1767173"/>
                  </a:lnTo>
                  <a:lnTo>
                    <a:pt x="0" y="171983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255" y="787908"/>
            <a:ext cx="9000744" cy="52715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21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889" y="801560"/>
            <a:ext cx="8392795" cy="760730"/>
            <a:chOff x="377888" y="801560"/>
            <a:chExt cx="8392795" cy="760730"/>
          </a:xfrm>
        </p:grpSpPr>
        <p:sp>
          <p:nvSpPr>
            <p:cNvPr id="3" name="object 3"/>
            <p:cNvSpPr/>
            <p:nvPr/>
          </p:nvSpPr>
          <p:spPr>
            <a:xfrm>
              <a:off x="383285" y="806958"/>
              <a:ext cx="8382000" cy="749935"/>
            </a:xfrm>
            <a:custGeom>
              <a:avLst/>
              <a:gdLst/>
              <a:ahLst/>
              <a:cxnLst/>
              <a:rect l="l" t="t" r="r" b="b"/>
              <a:pathLst>
                <a:path w="8382000" h="749935">
                  <a:moveTo>
                    <a:pt x="8257032" y="0"/>
                  </a:moveTo>
                  <a:lnTo>
                    <a:pt x="124968" y="0"/>
                  </a:lnTo>
                  <a:lnTo>
                    <a:pt x="76327" y="9828"/>
                  </a:lnTo>
                  <a:lnTo>
                    <a:pt x="36604" y="36623"/>
                  </a:lnTo>
                  <a:lnTo>
                    <a:pt x="9821" y="76348"/>
                  </a:lnTo>
                  <a:lnTo>
                    <a:pt x="0" y="124967"/>
                  </a:lnTo>
                  <a:lnTo>
                    <a:pt x="0" y="624839"/>
                  </a:lnTo>
                  <a:lnTo>
                    <a:pt x="9821" y="673459"/>
                  </a:lnTo>
                  <a:lnTo>
                    <a:pt x="36604" y="713184"/>
                  </a:lnTo>
                  <a:lnTo>
                    <a:pt x="76327" y="739979"/>
                  </a:lnTo>
                  <a:lnTo>
                    <a:pt x="124968" y="749807"/>
                  </a:lnTo>
                  <a:lnTo>
                    <a:pt x="8257032" y="749807"/>
                  </a:lnTo>
                  <a:lnTo>
                    <a:pt x="8305651" y="739979"/>
                  </a:lnTo>
                  <a:lnTo>
                    <a:pt x="8345376" y="713184"/>
                  </a:lnTo>
                  <a:lnTo>
                    <a:pt x="8372171" y="673459"/>
                  </a:lnTo>
                  <a:lnTo>
                    <a:pt x="8382000" y="624839"/>
                  </a:lnTo>
                  <a:lnTo>
                    <a:pt x="8382000" y="124967"/>
                  </a:lnTo>
                  <a:lnTo>
                    <a:pt x="8372171" y="76348"/>
                  </a:lnTo>
                  <a:lnTo>
                    <a:pt x="8345376" y="36623"/>
                  </a:lnTo>
                  <a:lnTo>
                    <a:pt x="8305651" y="9828"/>
                  </a:lnTo>
                  <a:lnTo>
                    <a:pt x="825703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3285" y="806958"/>
              <a:ext cx="8382000" cy="749935"/>
            </a:xfrm>
            <a:custGeom>
              <a:avLst/>
              <a:gdLst/>
              <a:ahLst/>
              <a:cxnLst/>
              <a:rect l="l" t="t" r="r" b="b"/>
              <a:pathLst>
                <a:path w="8382000" h="749935">
                  <a:moveTo>
                    <a:pt x="0" y="124967"/>
                  </a:moveTo>
                  <a:lnTo>
                    <a:pt x="9821" y="76348"/>
                  </a:lnTo>
                  <a:lnTo>
                    <a:pt x="36604" y="36623"/>
                  </a:lnTo>
                  <a:lnTo>
                    <a:pt x="76327" y="9828"/>
                  </a:lnTo>
                  <a:lnTo>
                    <a:pt x="124968" y="0"/>
                  </a:lnTo>
                  <a:lnTo>
                    <a:pt x="8257032" y="0"/>
                  </a:lnTo>
                  <a:lnTo>
                    <a:pt x="8305651" y="9828"/>
                  </a:lnTo>
                  <a:lnTo>
                    <a:pt x="8345376" y="36623"/>
                  </a:lnTo>
                  <a:lnTo>
                    <a:pt x="8372171" y="76348"/>
                  </a:lnTo>
                  <a:lnTo>
                    <a:pt x="8382000" y="124967"/>
                  </a:lnTo>
                  <a:lnTo>
                    <a:pt x="8382000" y="624839"/>
                  </a:lnTo>
                  <a:lnTo>
                    <a:pt x="8372171" y="673459"/>
                  </a:lnTo>
                  <a:lnTo>
                    <a:pt x="8345376" y="713184"/>
                  </a:lnTo>
                  <a:lnTo>
                    <a:pt x="8305651" y="739979"/>
                  </a:lnTo>
                  <a:lnTo>
                    <a:pt x="8257032" y="749807"/>
                  </a:lnTo>
                  <a:lnTo>
                    <a:pt x="124968" y="749807"/>
                  </a:lnTo>
                  <a:lnTo>
                    <a:pt x="76327" y="739979"/>
                  </a:lnTo>
                  <a:lnTo>
                    <a:pt x="36604" y="713184"/>
                  </a:lnTo>
                  <a:lnTo>
                    <a:pt x="9821" y="673459"/>
                  </a:lnTo>
                  <a:lnTo>
                    <a:pt x="0" y="624839"/>
                  </a:lnTo>
                  <a:lnTo>
                    <a:pt x="0" y="12496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6497" y="848301"/>
            <a:ext cx="75717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0" spc="-80" dirty="0">
                <a:solidFill>
                  <a:schemeClr val="bg1"/>
                </a:solidFill>
              </a:rPr>
              <a:t>Venous</a:t>
            </a:r>
            <a:r>
              <a:rPr sz="4000" b="0" spc="-5" dirty="0">
                <a:solidFill>
                  <a:schemeClr val="bg1"/>
                </a:solidFill>
              </a:rPr>
              <a:t> Drainage </a:t>
            </a:r>
            <a:r>
              <a:rPr sz="4000" b="0" dirty="0">
                <a:solidFill>
                  <a:schemeClr val="bg1"/>
                </a:solidFill>
              </a:rPr>
              <a:t>of</a:t>
            </a:r>
            <a:r>
              <a:rPr sz="4000" b="0" spc="-5" dirty="0">
                <a:solidFill>
                  <a:schemeClr val="bg1"/>
                </a:solidFill>
              </a:rPr>
              <a:t> the</a:t>
            </a:r>
            <a:r>
              <a:rPr sz="4000" b="0" dirty="0">
                <a:solidFill>
                  <a:schemeClr val="bg1"/>
                </a:solidFill>
              </a:rPr>
              <a:t> </a:t>
            </a:r>
            <a:r>
              <a:rPr sz="4000" b="0" spc="-5" dirty="0">
                <a:solidFill>
                  <a:schemeClr val="bg1"/>
                </a:solidFill>
              </a:rPr>
              <a:t>Nasal</a:t>
            </a:r>
            <a:r>
              <a:rPr sz="4000" b="0" spc="15" dirty="0">
                <a:solidFill>
                  <a:schemeClr val="bg1"/>
                </a:solidFill>
              </a:rPr>
              <a:t> </a:t>
            </a:r>
            <a:r>
              <a:rPr sz="4000" b="0" spc="-5" dirty="0">
                <a:solidFill>
                  <a:schemeClr val="bg1"/>
                </a:solidFill>
              </a:rPr>
              <a:t>Cavity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idx="1"/>
          </p:nvPr>
        </p:nvSpPr>
        <p:spPr>
          <a:xfrm>
            <a:off x="1219200" y="2173934"/>
            <a:ext cx="10430661" cy="3701243"/>
          </a:xfrm>
          <a:prstGeom prst="rect">
            <a:avLst/>
          </a:prstGeom>
        </p:spPr>
        <p:txBody>
          <a:bodyPr vert="horz" wrap="square" lIns="0" tIns="312648" rIns="0" bIns="0" rtlCol="0">
            <a:spAutoFit/>
          </a:bodyPr>
          <a:lstStyle/>
          <a:p>
            <a:pPr marL="37465" marR="1654810">
              <a:lnSpc>
                <a:spcPts val="3629"/>
              </a:lnSpc>
              <a:spcBef>
                <a:spcPts val="700"/>
              </a:spcBef>
            </a:pPr>
            <a:r>
              <a:rPr sz="3500" dirty="0"/>
              <a:t>Nasal</a:t>
            </a:r>
            <a:r>
              <a:rPr sz="3500" spc="-30" dirty="0"/>
              <a:t> </a:t>
            </a:r>
            <a:r>
              <a:rPr sz="3500" dirty="0"/>
              <a:t>veins</a:t>
            </a:r>
            <a:r>
              <a:rPr sz="3500" spc="-10" dirty="0"/>
              <a:t> </a:t>
            </a:r>
            <a:r>
              <a:rPr sz="3500" dirty="0"/>
              <a:t>tend</a:t>
            </a:r>
            <a:r>
              <a:rPr sz="3500" spc="-20" dirty="0"/>
              <a:t> </a:t>
            </a:r>
            <a:r>
              <a:rPr sz="3500" dirty="0"/>
              <a:t>to</a:t>
            </a:r>
            <a:r>
              <a:rPr sz="3500" spc="-25" dirty="0"/>
              <a:t> </a:t>
            </a:r>
            <a:r>
              <a:rPr sz="3500" dirty="0"/>
              <a:t>drain</a:t>
            </a:r>
            <a:r>
              <a:rPr sz="3500" spc="-10" dirty="0"/>
              <a:t> </a:t>
            </a:r>
            <a:r>
              <a:rPr sz="3500" dirty="0"/>
              <a:t>into</a:t>
            </a:r>
            <a:r>
              <a:rPr sz="3500" spc="-25" dirty="0"/>
              <a:t> </a:t>
            </a:r>
            <a:r>
              <a:rPr sz="3500" dirty="0"/>
              <a:t>the </a:t>
            </a:r>
            <a:r>
              <a:rPr sz="3500" spc="-860" dirty="0"/>
              <a:t> </a:t>
            </a:r>
            <a:r>
              <a:rPr sz="3500" dirty="0"/>
              <a:t>pterygoid</a:t>
            </a:r>
            <a:r>
              <a:rPr sz="3500" spc="-15" dirty="0"/>
              <a:t> </a:t>
            </a:r>
            <a:r>
              <a:rPr sz="3500" dirty="0"/>
              <a:t>plexus.</a:t>
            </a:r>
          </a:p>
          <a:p>
            <a:pPr marL="37465" marR="1130935">
              <a:lnSpc>
                <a:spcPts val="3620"/>
              </a:lnSpc>
              <a:spcBef>
                <a:spcPts val="2410"/>
              </a:spcBef>
            </a:pPr>
            <a:r>
              <a:rPr sz="3500" dirty="0"/>
              <a:t>The</a:t>
            </a:r>
            <a:r>
              <a:rPr sz="3500" spc="-25" dirty="0"/>
              <a:t> </a:t>
            </a:r>
            <a:r>
              <a:rPr sz="3500" dirty="0"/>
              <a:t>submucous</a:t>
            </a:r>
            <a:r>
              <a:rPr sz="3500" spc="-20" dirty="0"/>
              <a:t> </a:t>
            </a:r>
            <a:r>
              <a:rPr sz="3500" dirty="0"/>
              <a:t>plexus</a:t>
            </a:r>
            <a:r>
              <a:rPr sz="3500" spc="-25" dirty="0"/>
              <a:t> </a:t>
            </a:r>
            <a:r>
              <a:rPr sz="3500" dirty="0"/>
              <a:t>modifies</a:t>
            </a:r>
            <a:r>
              <a:rPr sz="3500" spc="-10" dirty="0"/>
              <a:t> </a:t>
            </a:r>
            <a:r>
              <a:rPr sz="3500" dirty="0"/>
              <a:t>the </a:t>
            </a:r>
            <a:r>
              <a:rPr sz="3500" spc="-860" dirty="0"/>
              <a:t> </a:t>
            </a:r>
            <a:r>
              <a:rPr sz="3500" dirty="0"/>
              <a:t>physical</a:t>
            </a:r>
            <a:r>
              <a:rPr sz="3500" spc="-30" dirty="0"/>
              <a:t> </a:t>
            </a:r>
            <a:r>
              <a:rPr sz="3500" dirty="0"/>
              <a:t>properties</a:t>
            </a:r>
            <a:r>
              <a:rPr sz="3500" spc="-25" dirty="0"/>
              <a:t> </a:t>
            </a:r>
            <a:r>
              <a:rPr sz="3500" dirty="0"/>
              <a:t>of </a:t>
            </a:r>
            <a:r>
              <a:rPr sz="3500" spc="-50" dirty="0"/>
              <a:t>air.</a:t>
            </a:r>
            <a:endParaRPr sz="3500" dirty="0"/>
          </a:p>
          <a:p>
            <a:pPr marL="37465" marR="5080">
              <a:lnSpc>
                <a:spcPts val="3620"/>
              </a:lnSpc>
              <a:spcBef>
                <a:spcPts val="2425"/>
              </a:spcBef>
            </a:pPr>
            <a:r>
              <a:rPr sz="3500" spc="-65" dirty="0"/>
              <a:t>Venous </a:t>
            </a:r>
            <a:r>
              <a:rPr sz="3500" spc="-5" dirty="0"/>
              <a:t>engorgement </a:t>
            </a:r>
            <a:r>
              <a:rPr sz="3500" dirty="0"/>
              <a:t>is associated with </a:t>
            </a:r>
            <a:r>
              <a:rPr sz="3500" spc="5" dirty="0"/>
              <a:t> </a:t>
            </a:r>
            <a:r>
              <a:rPr sz="3500" dirty="0"/>
              <a:t>mucosal</a:t>
            </a:r>
            <a:r>
              <a:rPr sz="3500" spc="-30" dirty="0"/>
              <a:t> </a:t>
            </a:r>
            <a:r>
              <a:rPr sz="3500" dirty="0"/>
              <a:t>edema</a:t>
            </a:r>
            <a:r>
              <a:rPr sz="3500" spc="-20" dirty="0"/>
              <a:t> </a:t>
            </a:r>
            <a:r>
              <a:rPr sz="3500" spc="-5" dirty="0" smtClean="0"/>
              <a:t>occlusion</a:t>
            </a:r>
            <a:r>
              <a:rPr sz="3500" spc="-25" dirty="0" smtClean="0"/>
              <a:t> </a:t>
            </a:r>
            <a:r>
              <a:rPr sz="3500" dirty="0"/>
              <a:t>of the</a:t>
            </a:r>
            <a:r>
              <a:rPr sz="3500" spc="-20" dirty="0"/>
              <a:t> </a:t>
            </a:r>
            <a:r>
              <a:rPr sz="3500" spc="-35" dirty="0"/>
              <a:t>airway.</a:t>
            </a:r>
            <a:endParaRPr sz="35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455556"/>
            <a:ext cx="27432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>
                <a:solidFill>
                  <a:schemeClr val="bg1"/>
                </a:solidFill>
              </a:rPr>
              <a:pPr marL="38100">
                <a:lnSpc>
                  <a:spcPts val="1275"/>
                </a:lnSpc>
              </a:pPr>
              <a:t>22</a:t>
            </a:fld>
            <a:endParaRPr spc="-35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4016" y="521144"/>
            <a:ext cx="8089900" cy="817244"/>
            <a:chOff x="640016" y="521144"/>
            <a:chExt cx="8089900" cy="817244"/>
          </a:xfrm>
        </p:grpSpPr>
        <p:sp>
          <p:nvSpPr>
            <p:cNvPr id="3" name="object 3"/>
            <p:cNvSpPr/>
            <p:nvPr/>
          </p:nvSpPr>
          <p:spPr>
            <a:xfrm>
              <a:off x="645414" y="526541"/>
              <a:ext cx="8079105" cy="806450"/>
            </a:xfrm>
            <a:custGeom>
              <a:avLst/>
              <a:gdLst/>
              <a:ahLst/>
              <a:cxnLst/>
              <a:rect l="l" t="t" r="r" b="b"/>
              <a:pathLst>
                <a:path w="8079105" h="806450">
                  <a:moveTo>
                    <a:pt x="7944358" y="0"/>
                  </a:moveTo>
                  <a:lnTo>
                    <a:pt x="134365" y="0"/>
                  </a:lnTo>
                  <a:lnTo>
                    <a:pt x="91896" y="6853"/>
                  </a:lnTo>
                  <a:lnTo>
                    <a:pt x="55012" y="25936"/>
                  </a:lnTo>
                  <a:lnTo>
                    <a:pt x="25925" y="55028"/>
                  </a:lnTo>
                  <a:lnTo>
                    <a:pt x="6850" y="91911"/>
                  </a:lnTo>
                  <a:lnTo>
                    <a:pt x="0" y="134366"/>
                  </a:lnTo>
                  <a:lnTo>
                    <a:pt x="0" y="671830"/>
                  </a:lnTo>
                  <a:lnTo>
                    <a:pt x="6850" y="714284"/>
                  </a:lnTo>
                  <a:lnTo>
                    <a:pt x="25925" y="751167"/>
                  </a:lnTo>
                  <a:lnTo>
                    <a:pt x="55012" y="780259"/>
                  </a:lnTo>
                  <a:lnTo>
                    <a:pt x="91896" y="799342"/>
                  </a:lnTo>
                  <a:lnTo>
                    <a:pt x="134365" y="806196"/>
                  </a:lnTo>
                  <a:lnTo>
                    <a:pt x="7944358" y="806196"/>
                  </a:lnTo>
                  <a:lnTo>
                    <a:pt x="7986812" y="799342"/>
                  </a:lnTo>
                  <a:lnTo>
                    <a:pt x="8023695" y="780259"/>
                  </a:lnTo>
                  <a:lnTo>
                    <a:pt x="8052787" y="751167"/>
                  </a:lnTo>
                  <a:lnTo>
                    <a:pt x="8071870" y="714284"/>
                  </a:lnTo>
                  <a:lnTo>
                    <a:pt x="8078724" y="671830"/>
                  </a:lnTo>
                  <a:lnTo>
                    <a:pt x="8078724" y="134366"/>
                  </a:lnTo>
                  <a:lnTo>
                    <a:pt x="8071870" y="91911"/>
                  </a:lnTo>
                  <a:lnTo>
                    <a:pt x="8052787" y="55028"/>
                  </a:lnTo>
                  <a:lnTo>
                    <a:pt x="8023695" y="25936"/>
                  </a:lnTo>
                  <a:lnTo>
                    <a:pt x="7986812" y="6853"/>
                  </a:lnTo>
                  <a:lnTo>
                    <a:pt x="79443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5414" y="526541"/>
              <a:ext cx="8079105" cy="806450"/>
            </a:xfrm>
            <a:custGeom>
              <a:avLst/>
              <a:gdLst/>
              <a:ahLst/>
              <a:cxnLst/>
              <a:rect l="l" t="t" r="r" b="b"/>
              <a:pathLst>
                <a:path w="8079105" h="806450">
                  <a:moveTo>
                    <a:pt x="0" y="134366"/>
                  </a:moveTo>
                  <a:lnTo>
                    <a:pt x="6850" y="91911"/>
                  </a:lnTo>
                  <a:lnTo>
                    <a:pt x="25925" y="55028"/>
                  </a:lnTo>
                  <a:lnTo>
                    <a:pt x="55012" y="25936"/>
                  </a:lnTo>
                  <a:lnTo>
                    <a:pt x="91896" y="6853"/>
                  </a:lnTo>
                  <a:lnTo>
                    <a:pt x="134365" y="0"/>
                  </a:lnTo>
                  <a:lnTo>
                    <a:pt x="7944358" y="0"/>
                  </a:lnTo>
                  <a:lnTo>
                    <a:pt x="7986812" y="6853"/>
                  </a:lnTo>
                  <a:lnTo>
                    <a:pt x="8023695" y="25936"/>
                  </a:lnTo>
                  <a:lnTo>
                    <a:pt x="8052787" y="55028"/>
                  </a:lnTo>
                  <a:lnTo>
                    <a:pt x="8071870" y="91911"/>
                  </a:lnTo>
                  <a:lnTo>
                    <a:pt x="8078724" y="134366"/>
                  </a:lnTo>
                  <a:lnTo>
                    <a:pt x="8078724" y="671830"/>
                  </a:lnTo>
                  <a:lnTo>
                    <a:pt x="8071870" y="714284"/>
                  </a:lnTo>
                  <a:lnTo>
                    <a:pt x="8052787" y="751167"/>
                  </a:lnTo>
                  <a:lnTo>
                    <a:pt x="8023695" y="780259"/>
                  </a:lnTo>
                  <a:lnTo>
                    <a:pt x="7986812" y="799342"/>
                  </a:lnTo>
                  <a:lnTo>
                    <a:pt x="7944358" y="806196"/>
                  </a:lnTo>
                  <a:lnTo>
                    <a:pt x="134365" y="806196"/>
                  </a:lnTo>
                  <a:lnTo>
                    <a:pt x="91896" y="799342"/>
                  </a:lnTo>
                  <a:lnTo>
                    <a:pt x="55012" y="780259"/>
                  </a:lnTo>
                  <a:lnTo>
                    <a:pt x="25925" y="751167"/>
                  </a:lnTo>
                  <a:lnTo>
                    <a:pt x="6850" y="714284"/>
                  </a:lnTo>
                  <a:lnTo>
                    <a:pt x="0" y="671830"/>
                  </a:lnTo>
                  <a:lnTo>
                    <a:pt x="0" y="13436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1582" y="570860"/>
            <a:ext cx="7366000" cy="60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300" spc="-5" dirty="0">
                <a:solidFill>
                  <a:schemeClr val="bg1"/>
                </a:solidFill>
              </a:rPr>
              <a:t>Innervation</a:t>
            </a:r>
            <a:r>
              <a:rPr sz="4300" spc="1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of the</a:t>
            </a:r>
            <a:r>
              <a:rPr sz="4300" spc="-10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Nasal</a:t>
            </a:r>
            <a:r>
              <a:rPr sz="4300" spc="-2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Cavity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23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73517" y="1626045"/>
            <a:ext cx="8246745" cy="573405"/>
            <a:chOff x="449516" y="1626044"/>
            <a:chExt cx="8246745" cy="573405"/>
          </a:xfrm>
        </p:grpSpPr>
        <p:sp>
          <p:nvSpPr>
            <p:cNvPr id="7" name="object 7"/>
            <p:cNvSpPr/>
            <p:nvPr/>
          </p:nvSpPr>
          <p:spPr>
            <a:xfrm>
              <a:off x="454914" y="1631442"/>
              <a:ext cx="8235950" cy="562610"/>
            </a:xfrm>
            <a:custGeom>
              <a:avLst/>
              <a:gdLst/>
              <a:ahLst/>
              <a:cxnLst/>
              <a:rect l="l" t="t" r="r" b="b"/>
              <a:pathLst>
                <a:path w="8235950" h="562610">
                  <a:moveTo>
                    <a:pt x="8141969" y="0"/>
                  </a:moveTo>
                  <a:lnTo>
                    <a:pt x="93726" y="0"/>
                  </a:lnTo>
                  <a:lnTo>
                    <a:pt x="57242" y="7358"/>
                  </a:lnTo>
                  <a:lnTo>
                    <a:pt x="27451" y="27432"/>
                  </a:lnTo>
                  <a:lnTo>
                    <a:pt x="7365" y="57221"/>
                  </a:lnTo>
                  <a:lnTo>
                    <a:pt x="0" y="93725"/>
                  </a:lnTo>
                  <a:lnTo>
                    <a:pt x="0" y="468630"/>
                  </a:lnTo>
                  <a:lnTo>
                    <a:pt x="7365" y="505134"/>
                  </a:lnTo>
                  <a:lnTo>
                    <a:pt x="27451" y="534924"/>
                  </a:lnTo>
                  <a:lnTo>
                    <a:pt x="57242" y="554997"/>
                  </a:lnTo>
                  <a:lnTo>
                    <a:pt x="93726" y="562356"/>
                  </a:lnTo>
                  <a:lnTo>
                    <a:pt x="8141969" y="562356"/>
                  </a:lnTo>
                  <a:lnTo>
                    <a:pt x="8178474" y="554997"/>
                  </a:lnTo>
                  <a:lnTo>
                    <a:pt x="8208263" y="534924"/>
                  </a:lnTo>
                  <a:lnTo>
                    <a:pt x="8228337" y="505134"/>
                  </a:lnTo>
                  <a:lnTo>
                    <a:pt x="8235695" y="468630"/>
                  </a:lnTo>
                  <a:lnTo>
                    <a:pt x="8235695" y="93725"/>
                  </a:lnTo>
                  <a:lnTo>
                    <a:pt x="8228337" y="57221"/>
                  </a:lnTo>
                  <a:lnTo>
                    <a:pt x="8208263" y="27432"/>
                  </a:lnTo>
                  <a:lnTo>
                    <a:pt x="8178474" y="7358"/>
                  </a:lnTo>
                  <a:lnTo>
                    <a:pt x="814196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4" y="1631442"/>
              <a:ext cx="8235950" cy="562610"/>
            </a:xfrm>
            <a:custGeom>
              <a:avLst/>
              <a:gdLst/>
              <a:ahLst/>
              <a:cxnLst/>
              <a:rect l="l" t="t" r="r" b="b"/>
              <a:pathLst>
                <a:path w="8235950" h="562610">
                  <a:moveTo>
                    <a:pt x="0" y="93725"/>
                  </a:moveTo>
                  <a:lnTo>
                    <a:pt x="7365" y="57221"/>
                  </a:lnTo>
                  <a:lnTo>
                    <a:pt x="27451" y="27432"/>
                  </a:lnTo>
                  <a:lnTo>
                    <a:pt x="57242" y="7358"/>
                  </a:lnTo>
                  <a:lnTo>
                    <a:pt x="93726" y="0"/>
                  </a:lnTo>
                  <a:lnTo>
                    <a:pt x="8141969" y="0"/>
                  </a:lnTo>
                  <a:lnTo>
                    <a:pt x="8178474" y="7358"/>
                  </a:lnTo>
                  <a:lnTo>
                    <a:pt x="8208263" y="27432"/>
                  </a:lnTo>
                  <a:lnTo>
                    <a:pt x="8228337" y="57221"/>
                  </a:lnTo>
                  <a:lnTo>
                    <a:pt x="8235695" y="93725"/>
                  </a:lnTo>
                  <a:lnTo>
                    <a:pt x="8235695" y="468630"/>
                  </a:lnTo>
                  <a:lnTo>
                    <a:pt x="8228337" y="505134"/>
                  </a:lnTo>
                  <a:lnTo>
                    <a:pt x="8208263" y="534924"/>
                  </a:lnTo>
                  <a:lnTo>
                    <a:pt x="8178474" y="554997"/>
                  </a:lnTo>
                  <a:lnTo>
                    <a:pt x="8141969" y="562356"/>
                  </a:lnTo>
                  <a:lnTo>
                    <a:pt x="93726" y="562356"/>
                  </a:lnTo>
                  <a:lnTo>
                    <a:pt x="57242" y="554997"/>
                  </a:lnTo>
                  <a:lnTo>
                    <a:pt x="27451" y="534924"/>
                  </a:lnTo>
                  <a:lnTo>
                    <a:pt x="7365" y="505134"/>
                  </a:lnTo>
                  <a:lnTo>
                    <a:pt x="0" y="468630"/>
                  </a:lnTo>
                  <a:lnTo>
                    <a:pt x="0" y="9372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73517" y="2641029"/>
            <a:ext cx="8246745" cy="573405"/>
            <a:chOff x="449516" y="2641028"/>
            <a:chExt cx="8246745" cy="573405"/>
          </a:xfrm>
        </p:grpSpPr>
        <p:sp>
          <p:nvSpPr>
            <p:cNvPr id="10" name="object 10"/>
            <p:cNvSpPr/>
            <p:nvPr/>
          </p:nvSpPr>
          <p:spPr>
            <a:xfrm>
              <a:off x="454914" y="2646426"/>
              <a:ext cx="8235950" cy="562610"/>
            </a:xfrm>
            <a:custGeom>
              <a:avLst/>
              <a:gdLst/>
              <a:ahLst/>
              <a:cxnLst/>
              <a:rect l="l" t="t" r="r" b="b"/>
              <a:pathLst>
                <a:path w="8235950" h="562610">
                  <a:moveTo>
                    <a:pt x="8141969" y="0"/>
                  </a:moveTo>
                  <a:lnTo>
                    <a:pt x="93726" y="0"/>
                  </a:lnTo>
                  <a:lnTo>
                    <a:pt x="57242" y="7358"/>
                  </a:lnTo>
                  <a:lnTo>
                    <a:pt x="27451" y="27432"/>
                  </a:lnTo>
                  <a:lnTo>
                    <a:pt x="7365" y="57221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65" y="505134"/>
                  </a:lnTo>
                  <a:lnTo>
                    <a:pt x="27451" y="534924"/>
                  </a:lnTo>
                  <a:lnTo>
                    <a:pt x="57242" y="554997"/>
                  </a:lnTo>
                  <a:lnTo>
                    <a:pt x="93726" y="562356"/>
                  </a:lnTo>
                  <a:lnTo>
                    <a:pt x="8141969" y="562356"/>
                  </a:lnTo>
                  <a:lnTo>
                    <a:pt x="8178474" y="554997"/>
                  </a:lnTo>
                  <a:lnTo>
                    <a:pt x="8208263" y="534924"/>
                  </a:lnTo>
                  <a:lnTo>
                    <a:pt x="8228337" y="505134"/>
                  </a:lnTo>
                  <a:lnTo>
                    <a:pt x="8235695" y="468629"/>
                  </a:lnTo>
                  <a:lnTo>
                    <a:pt x="8235695" y="93725"/>
                  </a:lnTo>
                  <a:lnTo>
                    <a:pt x="8228337" y="57221"/>
                  </a:lnTo>
                  <a:lnTo>
                    <a:pt x="8208263" y="27432"/>
                  </a:lnTo>
                  <a:lnTo>
                    <a:pt x="8178474" y="7358"/>
                  </a:lnTo>
                  <a:lnTo>
                    <a:pt x="814196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4" y="2646426"/>
              <a:ext cx="8235950" cy="562610"/>
            </a:xfrm>
            <a:custGeom>
              <a:avLst/>
              <a:gdLst/>
              <a:ahLst/>
              <a:cxnLst/>
              <a:rect l="l" t="t" r="r" b="b"/>
              <a:pathLst>
                <a:path w="8235950" h="562610">
                  <a:moveTo>
                    <a:pt x="0" y="93725"/>
                  </a:moveTo>
                  <a:lnTo>
                    <a:pt x="7365" y="57221"/>
                  </a:lnTo>
                  <a:lnTo>
                    <a:pt x="27451" y="27432"/>
                  </a:lnTo>
                  <a:lnTo>
                    <a:pt x="57242" y="7358"/>
                  </a:lnTo>
                  <a:lnTo>
                    <a:pt x="93726" y="0"/>
                  </a:lnTo>
                  <a:lnTo>
                    <a:pt x="8141969" y="0"/>
                  </a:lnTo>
                  <a:lnTo>
                    <a:pt x="8178474" y="7358"/>
                  </a:lnTo>
                  <a:lnTo>
                    <a:pt x="8208263" y="27432"/>
                  </a:lnTo>
                  <a:lnTo>
                    <a:pt x="8228337" y="57221"/>
                  </a:lnTo>
                  <a:lnTo>
                    <a:pt x="8235695" y="93725"/>
                  </a:lnTo>
                  <a:lnTo>
                    <a:pt x="8235695" y="468629"/>
                  </a:lnTo>
                  <a:lnTo>
                    <a:pt x="8228337" y="505134"/>
                  </a:lnTo>
                  <a:lnTo>
                    <a:pt x="8208263" y="534924"/>
                  </a:lnTo>
                  <a:lnTo>
                    <a:pt x="8178474" y="554997"/>
                  </a:lnTo>
                  <a:lnTo>
                    <a:pt x="8141969" y="562356"/>
                  </a:lnTo>
                  <a:lnTo>
                    <a:pt x="93726" y="562356"/>
                  </a:lnTo>
                  <a:lnTo>
                    <a:pt x="57242" y="554997"/>
                  </a:lnTo>
                  <a:lnTo>
                    <a:pt x="27451" y="534924"/>
                  </a:lnTo>
                  <a:lnTo>
                    <a:pt x="7365" y="505134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73517" y="3656013"/>
            <a:ext cx="8246745" cy="573405"/>
            <a:chOff x="449516" y="3656012"/>
            <a:chExt cx="8246745" cy="573405"/>
          </a:xfrm>
        </p:grpSpPr>
        <p:sp>
          <p:nvSpPr>
            <p:cNvPr id="13" name="object 13"/>
            <p:cNvSpPr/>
            <p:nvPr/>
          </p:nvSpPr>
          <p:spPr>
            <a:xfrm>
              <a:off x="454914" y="3661410"/>
              <a:ext cx="8235950" cy="562610"/>
            </a:xfrm>
            <a:custGeom>
              <a:avLst/>
              <a:gdLst/>
              <a:ahLst/>
              <a:cxnLst/>
              <a:rect l="l" t="t" r="r" b="b"/>
              <a:pathLst>
                <a:path w="8235950" h="562610">
                  <a:moveTo>
                    <a:pt x="8141969" y="0"/>
                  </a:moveTo>
                  <a:lnTo>
                    <a:pt x="93726" y="0"/>
                  </a:lnTo>
                  <a:lnTo>
                    <a:pt x="57242" y="7358"/>
                  </a:lnTo>
                  <a:lnTo>
                    <a:pt x="27451" y="27431"/>
                  </a:lnTo>
                  <a:lnTo>
                    <a:pt x="7365" y="57221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65" y="505134"/>
                  </a:lnTo>
                  <a:lnTo>
                    <a:pt x="27451" y="534924"/>
                  </a:lnTo>
                  <a:lnTo>
                    <a:pt x="57242" y="554997"/>
                  </a:lnTo>
                  <a:lnTo>
                    <a:pt x="93726" y="562356"/>
                  </a:lnTo>
                  <a:lnTo>
                    <a:pt x="8141969" y="562356"/>
                  </a:lnTo>
                  <a:lnTo>
                    <a:pt x="8178474" y="554997"/>
                  </a:lnTo>
                  <a:lnTo>
                    <a:pt x="8208263" y="534924"/>
                  </a:lnTo>
                  <a:lnTo>
                    <a:pt x="8228337" y="505134"/>
                  </a:lnTo>
                  <a:lnTo>
                    <a:pt x="8235695" y="468629"/>
                  </a:lnTo>
                  <a:lnTo>
                    <a:pt x="8235695" y="93725"/>
                  </a:lnTo>
                  <a:lnTo>
                    <a:pt x="8228337" y="57221"/>
                  </a:lnTo>
                  <a:lnTo>
                    <a:pt x="8208263" y="27431"/>
                  </a:lnTo>
                  <a:lnTo>
                    <a:pt x="8178474" y="7358"/>
                  </a:lnTo>
                  <a:lnTo>
                    <a:pt x="814196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914" y="3661410"/>
              <a:ext cx="8235950" cy="562610"/>
            </a:xfrm>
            <a:custGeom>
              <a:avLst/>
              <a:gdLst/>
              <a:ahLst/>
              <a:cxnLst/>
              <a:rect l="l" t="t" r="r" b="b"/>
              <a:pathLst>
                <a:path w="8235950" h="562610">
                  <a:moveTo>
                    <a:pt x="0" y="93725"/>
                  </a:moveTo>
                  <a:lnTo>
                    <a:pt x="7365" y="57221"/>
                  </a:lnTo>
                  <a:lnTo>
                    <a:pt x="27451" y="27431"/>
                  </a:lnTo>
                  <a:lnTo>
                    <a:pt x="57242" y="7358"/>
                  </a:lnTo>
                  <a:lnTo>
                    <a:pt x="93726" y="0"/>
                  </a:lnTo>
                  <a:lnTo>
                    <a:pt x="8141969" y="0"/>
                  </a:lnTo>
                  <a:lnTo>
                    <a:pt x="8178474" y="7358"/>
                  </a:lnTo>
                  <a:lnTo>
                    <a:pt x="8208263" y="27431"/>
                  </a:lnTo>
                  <a:lnTo>
                    <a:pt x="8228337" y="57221"/>
                  </a:lnTo>
                  <a:lnTo>
                    <a:pt x="8235695" y="93725"/>
                  </a:lnTo>
                  <a:lnTo>
                    <a:pt x="8235695" y="468629"/>
                  </a:lnTo>
                  <a:lnTo>
                    <a:pt x="8228337" y="505134"/>
                  </a:lnTo>
                  <a:lnTo>
                    <a:pt x="8208263" y="534924"/>
                  </a:lnTo>
                  <a:lnTo>
                    <a:pt x="8178474" y="554997"/>
                  </a:lnTo>
                  <a:lnTo>
                    <a:pt x="8141969" y="562356"/>
                  </a:lnTo>
                  <a:lnTo>
                    <a:pt x="93726" y="562356"/>
                  </a:lnTo>
                  <a:lnTo>
                    <a:pt x="57242" y="554997"/>
                  </a:lnTo>
                  <a:lnTo>
                    <a:pt x="27451" y="534924"/>
                  </a:lnTo>
                  <a:lnTo>
                    <a:pt x="7365" y="505134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73517" y="4913313"/>
            <a:ext cx="8246745" cy="572135"/>
            <a:chOff x="449516" y="4913312"/>
            <a:chExt cx="8246745" cy="572135"/>
          </a:xfrm>
        </p:grpSpPr>
        <p:sp>
          <p:nvSpPr>
            <p:cNvPr id="16" name="object 16"/>
            <p:cNvSpPr/>
            <p:nvPr/>
          </p:nvSpPr>
          <p:spPr>
            <a:xfrm>
              <a:off x="454914" y="4918710"/>
              <a:ext cx="8235950" cy="561340"/>
            </a:xfrm>
            <a:custGeom>
              <a:avLst/>
              <a:gdLst/>
              <a:ahLst/>
              <a:cxnLst/>
              <a:rect l="l" t="t" r="r" b="b"/>
              <a:pathLst>
                <a:path w="8235950" h="561339">
                  <a:moveTo>
                    <a:pt x="8142224" y="0"/>
                  </a:moveTo>
                  <a:lnTo>
                    <a:pt x="93472" y="0"/>
                  </a:lnTo>
                  <a:lnTo>
                    <a:pt x="57087" y="7354"/>
                  </a:lnTo>
                  <a:lnTo>
                    <a:pt x="27376" y="27400"/>
                  </a:lnTo>
                  <a:lnTo>
                    <a:pt x="7345" y="57114"/>
                  </a:lnTo>
                  <a:lnTo>
                    <a:pt x="0" y="93471"/>
                  </a:lnTo>
                  <a:lnTo>
                    <a:pt x="0" y="467359"/>
                  </a:lnTo>
                  <a:lnTo>
                    <a:pt x="7345" y="503717"/>
                  </a:lnTo>
                  <a:lnTo>
                    <a:pt x="27376" y="533431"/>
                  </a:lnTo>
                  <a:lnTo>
                    <a:pt x="57087" y="553477"/>
                  </a:lnTo>
                  <a:lnTo>
                    <a:pt x="93472" y="560831"/>
                  </a:lnTo>
                  <a:lnTo>
                    <a:pt x="8142224" y="560831"/>
                  </a:lnTo>
                  <a:lnTo>
                    <a:pt x="8178581" y="553477"/>
                  </a:lnTo>
                  <a:lnTo>
                    <a:pt x="8208295" y="533431"/>
                  </a:lnTo>
                  <a:lnTo>
                    <a:pt x="8228341" y="503717"/>
                  </a:lnTo>
                  <a:lnTo>
                    <a:pt x="8235695" y="467359"/>
                  </a:lnTo>
                  <a:lnTo>
                    <a:pt x="8235695" y="93471"/>
                  </a:lnTo>
                  <a:lnTo>
                    <a:pt x="8228341" y="57114"/>
                  </a:lnTo>
                  <a:lnTo>
                    <a:pt x="8208295" y="27400"/>
                  </a:lnTo>
                  <a:lnTo>
                    <a:pt x="8178581" y="7354"/>
                  </a:lnTo>
                  <a:lnTo>
                    <a:pt x="814222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914" y="4918710"/>
              <a:ext cx="8235950" cy="561340"/>
            </a:xfrm>
            <a:custGeom>
              <a:avLst/>
              <a:gdLst/>
              <a:ahLst/>
              <a:cxnLst/>
              <a:rect l="l" t="t" r="r" b="b"/>
              <a:pathLst>
                <a:path w="8235950" h="561339">
                  <a:moveTo>
                    <a:pt x="0" y="93471"/>
                  </a:moveTo>
                  <a:lnTo>
                    <a:pt x="7345" y="57114"/>
                  </a:lnTo>
                  <a:lnTo>
                    <a:pt x="27376" y="27400"/>
                  </a:lnTo>
                  <a:lnTo>
                    <a:pt x="57087" y="7354"/>
                  </a:lnTo>
                  <a:lnTo>
                    <a:pt x="93472" y="0"/>
                  </a:lnTo>
                  <a:lnTo>
                    <a:pt x="8142224" y="0"/>
                  </a:lnTo>
                  <a:lnTo>
                    <a:pt x="8178581" y="7354"/>
                  </a:lnTo>
                  <a:lnTo>
                    <a:pt x="8208295" y="27400"/>
                  </a:lnTo>
                  <a:lnTo>
                    <a:pt x="8228341" y="57114"/>
                  </a:lnTo>
                  <a:lnTo>
                    <a:pt x="8235695" y="93471"/>
                  </a:lnTo>
                  <a:lnTo>
                    <a:pt x="8235695" y="467359"/>
                  </a:lnTo>
                  <a:lnTo>
                    <a:pt x="8228341" y="503717"/>
                  </a:lnTo>
                  <a:lnTo>
                    <a:pt x="8208295" y="533431"/>
                  </a:lnTo>
                  <a:lnTo>
                    <a:pt x="8178581" y="553477"/>
                  </a:lnTo>
                  <a:lnTo>
                    <a:pt x="8142224" y="560831"/>
                  </a:lnTo>
                  <a:lnTo>
                    <a:pt x="93472" y="560831"/>
                  </a:lnTo>
                  <a:lnTo>
                    <a:pt x="57087" y="553477"/>
                  </a:lnTo>
                  <a:lnTo>
                    <a:pt x="27376" y="533431"/>
                  </a:lnTo>
                  <a:lnTo>
                    <a:pt x="7345" y="503717"/>
                  </a:lnTo>
                  <a:lnTo>
                    <a:pt x="0" y="467359"/>
                  </a:lnTo>
                  <a:lnTo>
                    <a:pt x="0" y="9347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05940" y="1536570"/>
            <a:ext cx="7649209" cy="43396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spcBef>
                <a:spcPts val="860"/>
              </a:spcBef>
            </a:pP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Antero-superior</a:t>
            </a:r>
            <a:r>
              <a:rPr sz="30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000" dirty="0">
              <a:latin typeface="Times New Roman"/>
              <a:cs typeface="Times New Roman"/>
            </a:endParaRPr>
          </a:p>
          <a:p>
            <a:pPr marL="261620" indent="-229235">
              <a:spcBef>
                <a:spcPts val="590"/>
              </a:spcBef>
              <a:buChar char="•"/>
              <a:tabLst>
                <a:tab pos="262255" algn="l"/>
              </a:tabLst>
            </a:pPr>
            <a:r>
              <a:rPr sz="2300" dirty="0">
                <a:latin typeface="Times New Roman"/>
                <a:cs typeface="Times New Roman"/>
              </a:rPr>
              <a:t>Anterior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ethmoidal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nerve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(nasociliary).</a:t>
            </a:r>
          </a:p>
          <a:p>
            <a:pPr marL="12700">
              <a:spcBef>
                <a:spcPts val="1050"/>
              </a:spcBef>
            </a:pP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Antero-inferior</a:t>
            </a:r>
            <a:r>
              <a:rPr sz="3000" b="1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000" dirty="0">
              <a:latin typeface="Times New Roman"/>
              <a:cs typeface="Times New Roman"/>
            </a:endParaRPr>
          </a:p>
          <a:p>
            <a:pPr marL="261620" indent="-229235">
              <a:spcBef>
                <a:spcPts val="585"/>
              </a:spcBef>
              <a:buChar char="•"/>
              <a:tabLst>
                <a:tab pos="262255" algn="l"/>
              </a:tabLst>
            </a:pPr>
            <a:r>
              <a:rPr sz="2300" dirty="0">
                <a:latin typeface="Times New Roman"/>
                <a:cs typeface="Times New Roman"/>
              </a:rPr>
              <a:t>Anterior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superior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alveolar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nerve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(maxillary).</a:t>
            </a:r>
            <a:endParaRPr sz="2300" dirty="0">
              <a:latin typeface="Times New Roman"/>
              <a:cs typeface="Times New Roman"/>
            </a:endParaRPr>
          </a:p>
          <a:p>
            <a:pPr marL="12700">
              <a:spcBef>
                <a:spcPts val="1050"/>
              </a:spcBef>
            </a:pP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Postero-superior</a:t>
            </a:r>
            <a:r>
              <a:rPr sz="30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000" dirty="0">
              <a:latin typeface="Times New Roman"/>
              <a:cs typeface="Times New Roman"/>
            </a:endParaRPr>
          </a:p>
          <a:p>
            <a:pPr marL="261620" marR="5080" indent="-228600">
              <a:lnSpc>
                <a:spcPts val="2380"/>
              </a:lnSpc>
              <a:spcBef>
                <a:spcPts val="985"/>
              </a:spcBef>
              <a:buChar char="•"/>
              <a:tabLst>
                <a:tab pos="262255" algn="l"/>
              </a:tabLst>
            </a:pPr>
            <a:r>
              <a:rPr sz="2300" dirty="0">
                <a:latin typeface="Times New Roman"/>
                <a:cs typeface="Times New Roman"/>
              </a:rPr>
              <a:t>Sphenopalatine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nerve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nasal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branches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sphenopalatine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ganglion.</a:t>
            </a:r>
          </a:p>
          <a:p>
            <a:pPr marL="12700">
              <a:spcBef>
                <a:spcPts val="545"/>
              </a:spcBef>
            </a:pP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Postero-inferior</a:t>
            </a:r>
            <a:r>
              <a:rPr sz="3000" b="1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000" dirty="0">
              <a:latin typeface="Times New Roman"/>
              <a:cs typeface="Times New Roman"/>
            </a:endParaRPr>
          </a:p>
          <a:p>
            <a:pPr marL="261620" indent="-229235">
              <a:spcBef>
                <a:spcPts val="590"/>
              </a:spcBef>
              <a:buChar char="•"/>
              <a:tabLst>
                <a:tab pos="262255" algn="l"/>
              </a:tabLst>
            </a:pPr>
            <a:r>
              <a:rPr sz="2300" dirty="0">
                <a:latin typeface="Times New Roman"/>
                <a:cs typeface="Times New Roman"/>
              </a:rPr>
              <a:t>Greater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palatine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nerve.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70102"/>
            <a:ext cx="8382000" cy="66705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8841" y="697929"/>
            <a:ext cx="8468995" cy="815975"/>
            <a:chOff x="374840" y="697928"/>
            <a:chExt cx="8468995" cy="815975"/>
          </a:xfrm>
        </p:grpSpPr>
        <p:sp>
          <p:nvSpPr>
            <p:cNvPr id="3" name="object 3"/>
            <p:cNvSpPr/>
            <p:nvPr/>
          </p:nvSpPr>
          <p:spPr>
            <a:xfrm>
              <a:off x="380237" y="703326"/>
              <a:ext cx="8458200" cy="805180"/>
            </a:xfrm>
            <a:custGeom>
              <a:avLst/>
              <a:gdLst/>
              <a:ahLst/>
              <a:cxnLst/>
              <a:rect l="l" t="t" r="r" b="b"/>
              <a:pathLst>
                <a:path w="8458200" h="805180">
                  <a:moveTo>
                    <a:pt x="8324087" y="0"/>
                  </a:moveTo>
                  <a:lnTo>
                    <a:pt x="134111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1" y="804672"/>
                  </a:lnTo>
                  <a:lnTo>
                    <a:pt x="8324087" y="804672"/>
                  </a:lnTo>
                  <a:lnTo>
                    <a:pt x="8366467" y="797832"/>
                  </a:lnTo>
                  <a:lnTo>
                    <a:pt x="8403281" y="778788"/>
                  </a:lnTo>
                  <a:lnTo>
                    <a:pt x="8432316" y="749753"/>
                  </a:lnTo>
                  <a:lnTo>
                    <a:pt x="8451360" y="712939"/>
                  </a:lnTo>
                  <a:lnTo>
                    <a:pt x="8458200" y="670560"/>
                  </a:lnTo>
                  <a:lnTo>
                    <a:pt x="8458200" y="134112"/>
                  </a:lnTo>
                  <a:lnTo>
                    <a:pt x="8451360" y="91732"/>
                  </a:lnTo>
                  <a:lnTo>
                    <a:pt x="8432316" y="54918"/>
                  </a:lnTo>
                  <a:lnTo>
                    <a:pt x="8403281" y="25883"/>
                  </a:lnTo>
                  <a:lnTo>
                    <a:pt x="8366467" y="6839"/>
                  </a:lnTo>
                  <a:lnTo>
                    <a:pt x="832408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237" y="703326"/>
              <a:ext cx="8458200" cy="805180"/>
            </a:xfrm>
            <a:custGeom>
              <a:avLst/>
              <a:gdLst/>
              <a:ahLst/>
              <a:cxnLst/>
              <a:rect l="l" t="t" r="r" b="b"/>
              <a:pathLst>
                <a:path w="8458200" h="805180">
                  <a:moveTo>
                    <a:pt x="0" y="134112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1" y="0"/>
                  </a:lnTo>
                  <a:lnTo>
                    <a:pt x="8324087" y="0"/>
                  </a:lnTo>
                  <a:lnTo>
                    <a:pt x="8366467" y="6839"/>
                  </a:lnTo>
                  <a:lnTo>
                    <a:pt x="8403281" y="25883"/>
                  </a:lnTo>
                  <a:lnTo>
                    <a:pt x="8432316" y="54918"/>
                  </a:lnTo>
                  <a:lnTo>
                    <a:pt x="8451360" y="91732"/>
                  </a:lnTo>
                  <a:lnTo>
                    <a:pt x="8458200" y="134112"/>
                  </a:lnTo>
                  <a:lnTo>
                    <a:pt x="8458200" y="670560"/>
                  </a:lnTo>
                  <a:lnTo>
                    <a:pt x="8451360" y="712939"/>
                  </a:lnTo>
                  <a:lnTo>
                    <a:pt x="8432316" y="749753"/>
                  </a:lnTo>
                  <a:lnTo>
                    <a:pt x="8403281" y="778788"/>
                  </a:lnTo>
                  <a:lnTo>
                    <a:pt x="8366467" y="797832"/>
                  </a:lnTo>
                  <a:lnTo>
                    <a:pt x="8324087" y="804672"/>
                  </a:lnTo>
                  <a:lnTo>
                    <a:pt x="134111" y="804672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3262" y="747136"/>
            <a:ext cx="7615555" cy="60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300" spc="-5" dirty="0">
                <a:solidFill>
                  <a:schemeClr val="bg1"/>
                </a:solidFill>
              </a:rPr>
              <a:t>Innervation</a:t>
            </a:r>
            <a:r>
              <a:rPr sz="4300" spc="25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of</a:t>
            </a:r>
            <a:r>
              <a:rPr sz="430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the</a:t>
            </a:r>
            <a:r>
              <a:rPr sz="4300" spc="25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Nasal</a:t>
            </a:r>
            <a:r>
              <a:rPr sz="430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Septum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25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76564" y="2022285"/>
            <a:ext cx="8243570" cy="833755"/>
            <a:chOff x="452564" y="2022284"/>
            <a:chExt cx="8243570" cy="833755"/>
          </a:xfrm>
        </p:grpSpPr>
        <p:sp>
          <p:nvSpPr>
            <p:cNvPr id="7" name="object 7"/>
            <p:cNvSpPr/>
            <p:nvPr/>
          </p:nvSpPr>
          <p:spPr>
            <a:xfrm>
              <a:off x="457961" y="2027682"/>
              <a:ext cx="8232775" cy="822960"/>
            </a:xfrm>
            <a:custGeom>
              <a:avLst/>
              <a:gdLst/>
              <a:ahLst/>
              <a:cxnLst/>
              <a:rect l="l" t="t" r="r" b="b"/>
              <a:pathLst>
                <a:path w="8232775" h="822960">
                  <a:moveTo>
                    <a:pt x="8095488" y="0"/>
                  </a:moveTo>
                  <a:lnTo>
                    <a:pt x="137159" y="0"/>
                  </a:lnTo>
                  <a:lnTo>
                    <a:pt x="93810" y="6998"/>
                  </a:lnTo>
                  <a:lnTo>
                    <a:pt x="56158" y="26481"/>
                  </a:lnTo>
                  <a:lnTo>
                    <a:pt x="26466" y="56180"/>
                  </a:lnTo>
                  <a:lnTo>
                    <a:pt x="6993" y="93829"/>
                  </a:lnTo>
                  <a:lnTo>
                    <a:pt x="0" y="137159"/>
                  </a:lnTo>
                  <a:lnTo>
                    <a:pt x="0" y="685800"/>
                  </a:lnTo>
                  <a:lnTo>
                    <a:pt x="6993" y="729130"/>
                  </a:lnTo>
                  <a:lnTo>
                    <a:pt x="26466" y="766779"/>
                  </a:lnTo>
                  <a:lnTo>
                    <a:pt x="56158" y="796478"/>
                  </a:lnTo>
                  <a:lnTo>
                    <a:pt x="93810" y="815961"/>
                  </a:lnTo>
                  <a:lnTo>
                    <a:pt x="137159" y="822959"/>
                  </a:lnTo>
                  <a:lnTo>
                    <a:pt x="8095488" y="822959"/>
                  </a:lnTo>
                  <a:lnTo>
                    <a:pt x="8138818" y="815961"/>
                  </a:lnTo>
                  <a:lnTo>
                    <a:pt x="8176467" y="796478"/>
                  </a:lnTo>
                  <a:lnTo>
                    <a:pt x="8206166" y="766779"/>
                  </a:lnTo>
                  <a:lnTo>
                    <a:pt x="8225649" y="729130"/>
                  </a:lnTo>
                  <a:lnTo>
                    <a:pt x="8232648" y="685800"/>
                  </a:lnTo>
                  <a:lnTo>
                    <a:pt x="8232648" y="137159"/>
                  </a:lnTo>
                  <a:lnTo>
                    <a:pt x="8225649" y="93829"/>
                  </a:lnTo>
                  <a:lnTo>
                    <a:pt x="8206166" y="56180"/>
                  </a:lnTo>
                  <a:lnTo>
                    <a:pt x="8176467" y="26481"/>
                  </a:lnTo>
                  <a:lnTo>
                    <a:pt x="8138818" y="6998"/>
                  </a:lnTo>
                  <a:lnTo>
                    <a:pt x="809548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961" y="2027682"/>
              <a:ext cx="8232775" cy="822960"/>
            </a:xfrm>
            <a:custGeom>
              <a:avLst/>
              <a:gdLst/>
              <a:ahLst/>
              <a:cxnLst/>
              <a:rect l="l" t="t" r="r" b="b"/>
              <a:pathLst>
                <a:path w="8232775" h="822960">
                  <a:moveTo>
                    <a:pt x="0" y="137159"/>
                  </a:moveTo>
                  <a:lnTo>
                    <a:pt x="6993" y="93829"/>
                  </a:lnTo>
                  <a:lnTo>
                    <a:pt x="26466" y="56180"/>
                  </a:lnTo>
                  <a:lnTo>
                    <a:pt x="56158" y="26481"/>
                  </a:lnTo>
                  <a:lnTo>
                    <a:pt x="93810" y="6998"/>
                  </a:lnTo>
                  <a:lnTo>
                    <a:pt x="137159" y="0"/>
                  </a:lnTo>
                  <a:lnTo>
                    <a:pt x="8095488" y="0"/>
                  </a:lnTo>
                  <a:lnTo>
                    <a:pt x="8138818" y="6998"/>
                  </a:lnTo>
                  <a:lnTo>
                    <a:pt x="8176467" y="26481"/>
                  </a:lnTo>
                  <a:lnTo>
                    <a:pt x="8206166" y="56180"/>
                  </a:lnTo>
                  <a:lnTo>
                    <a:pt x="8225649" y="93829"/>
                  </a:lnTo>
                  <a:lnTo>
                    <a:pt x="8232648" y="137159"/>
                  </a:lnTo>
                  <a:lnTo>
                    <a:pt x="8232648" y="685800"/>
                  </a:lnTo>
                  <a:lnTo>
                    <a:pt x="8225649" y="729130"/>
                  </a:lnTo>
                  <a:lnTo>
                    <a:pt x="8206166" y="766779"/>
                  </a:lnTo>
                  <a:lnTo>
                    <a:pt x="8176467" y="796478"/>
                  </a:lnTo>
                  <a:lnTo>
                    <a:pt x="8138818" y="815961"/>
                  </a:lnTo>
                  <a:lnTo>
                    <a:pt x="8095488" y="822959"/>
                  </a:lnTo>
                  <a:lnTo>
                    <a:pt x="137159" y="822959"/>
                  </a:lnTo>
                  <a:lnTo>
                    <a:pt x="93810" y="815961"/>
                  </a:lnTo>
                  <a:lnTo>
                    <a:pt x="56158" y="796478"/>
                  </a:lnTo>
                  <a:lnTo>
                    <a:pt x="26466" y="766779"/>
                  </a:lnTo>
                  <a:lnTo>
                    <a:pt x="6993" y="729130"/>
                  </a:lnTo>
                  <a:lnTo>
                    <a:pt x="0" y="685800"/>
                  </a:lnTo>
                  <a:lnTo>
                    <a:pt x="0" y="13715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76564" y="2971736"/>
            <a:ext cx="8243570" cy="835660"/>
            <a:chOff x="452564" y="2971736"/>
            <a:chExt cx="8243570" cy="835660"/>
          </a:xfrm>
        </p:grpSpPr>
        <p:sp>
          <p:nvSpPr>
            <p:cNvPr id="10" name="object 10"/>
            <p:cNvSpPr/>
            <p:nvPr/>
          </p:nvSpPr>
          <p:spPr>
            <a:xfrm>
              <a:off x="457961" y="2977133"/>
              <a:ext cx="8232775" cy="824865"/>
            </a:xfrm>
            <a:custGeom>
              <a:avLst/>
              <a:gdLst/>
              <a:ahLst/>
              <a:cxnLst/>
              <a:rect l="l" t="t" r="r" b="b"/>
              <a:pathLst>
                <a:path w="8232775" h="824864">
                  <a:moveTo>
                    <a:pt x="8095234" y="0"/>
                  </a:moveTo>
                  <a:lnTo>
                    <a:pt x="137414" y="0"/>
                  </a:lnTo>
                  <a:lnTo>
                    <a:pt x="93979" y="7000"/>
                  </a:lnTo>
                  <a:lnTo>
                    <a:pt x="56257" y="26497"/>
                  </a:lnTo>
                  <a:lnTo>
                    <a:pt x="26511" y="56235"/>
                  </a:lnTo>
                  <a:lnTo>
                    <a:pt x="7005" y="93959"/>
                  </a:lnTo>
                  <a:lnTo>
                    <a:pt x="0" y="137413"/>
                  </a:lnTo>
                  <a:lnTo>
                    <a:pt x="0" y="687069"/>
                  </a:lnTo>
                  <a:lnTo>
                    <a:pt x="7005" y="730524"/>
                  </a:lnTo>
                  <a:lnTo>
                    <a:pt x="26511" y="768248"/>
                  </a:lnTo>
                  <a:lnTo>
                    <a:pt x="56257" y="797986"/>
                  </a:lnTo>
                  <a:lnTo>
                    <a:pt x="93979" y="817483"/>
                  </a:lnTo>
                  <a:lnTo>
                    <a:pt x="137414" y="824483"/>
                  </a:lnTo>
                  <a:lnTo>
                    <a:pt x="8095234" y="824483"/>
                  </a:lnTo>
                  <a:lnTo>
                    <a:pt x="8138688" y="817483"/>
                  </a:lnTo>
                  <a:lnTo>
                    <a:pt x="8176412" y="797986"/>
                  </a:lnTo>
                  <a:lnTo>
                    <a:pt x="8206150" y="768248"/>
                  </a:lnTo>
                  <a:lnTo>
                    <a:pt x="8225647" y="730524"/>
                  </a:lnTo>
                  <a:lnTo>
                    <a:pt x="8232648" y="687069"/>
                  </a:lnTo>
                  <a:lnTo>
                    <a:pt x="8232648" y="137413"/>
                  </a:lnTo>
                  <a:lnTo>
                    <a:pt x="8225647" y="93959"/>
                  </a:lnTo>
                  <a:lnTo>
                    <a:pt x="8206150" y="56235"/>
                  </a:lnTo>
                  <a:lnTo>
                    <a:pt x="8176412" y="26497"/>
                  </a:lnTo>
                  <a:lnTo>
                    <a:pt x="8138688" y="7000"/>
                  </a:lnTo>
                  <a:lnTo>
                    <a:pt x="809523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1" y="2977133"/>
              <a:ext cx="8232775" cy="824865"/>
            </a:xfrm>
            <a:custGeom>
              <a:avLst/>
              <a:gdLst/>
              <a:ahLst/>
              <a:cxnLst/>
              <a:rect l="l" t="t" r="r" b="b"/>
              <a:pathLst>
                <a:path w="8232775" h="824864">
                  <a:moveTo>
                    <a:pt x="0" y="137413"/>
                  </a:moveTo>
                  <a:lnTo>
                    <a:pt x="7005" y="93959"/>
                  </a:lnTo>
                  <a:lnTo>
                    <a:pt x="26511" y="56235"/>
                  </a:lnTo>
                  <a:lnTo>
                    <a:pt x="56257" y="26497"/>
                  </a:lnTo>
                  <a:lnTo>
                    <a:pt x="93979" y="7000"/>
                  </a:lnTo>
                  <a:lnTo>
                    <a:pt x="137414" y="0"/>
                  </a:lnTo>
                  <a:lnTo>
                    <a:pt x="8095234" y="0"/>
                  </a:lnTo>
                  <a:lnTo>
                    <a:pt x="8138688" y="7000"/>
                  </a:lnTo>
                  <a:lnTo>
                    <a:pt x="8176412" y="26497"/>
                  </a:lnTo>
                  <a:lnTo>
                    <a:pt x="8206150" y="56235"/>
                  </a:lnTo>
                  <a:lnTo>
                    <a:pt x="8225647" y="93959"/>
                  </a:lnTo>
                  <a:lnTo>
                    <a:pt x="8232648" y="137413"/>
                  </a:lnTo>
                  <a:lnTo>
                    <a:pt x="8232648" y="687069"/>
                  </a:lnTo>
                  <a:lnTo>
                    <a:pt x="8225647" y="730524"/>
                  </a:lnTo>
                  <a:lnTo>
                    <a:pt x="8206150" y="768248"/>
                  </a:lnTo>
                  <a:lnTo>
                    <a:pt x="8176412" y="797986"/>
                  </a:lnTo>
                  <a:lnTo>
                    <a:pt x="8138688" y="817483"/>
                  </a:lnTo>
                  <a:lnTo>
                    <a:pt x="8095234" y="824483"/>
                  </a:lnTo>
                  <a:lnTo>
                    <a:pt x="137414" y="824483"/>
                  </a:lnTo>
                  <a:lnTo>
                    <a:pt x="93979" y="817483"/>
                  </a:lnTo>
                  <a:lnTo>
                    <a:pt x="56257" y="797986"/>
                  </a:lnTo>
                  <a:lnTo>
                    <a:pt x="26511" y="768248"/>
                  </a:lnTo>
                  <a:lnTo>
                    <a:pt x="7005" y="730524"/>
                  </a:lnTo>
                  <a:lnTo>
                    <a:pt x="0" y="687069"/>
                  </a:lnTo>
                  <a:lnTo>
                    <a:pt x="0" y="13741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76564" y="3922713"/>
            <a:ext cx="8243570" cy="833755"/>
            <a:chOff x="452564" y="3922712"/>
            <a:chExt cx="8243570" cy="833755"/>
          </a:xfrm>
        </p:grpSpPr>
        <p:sp>
          <p:nvSpPr>
            <p:cNvPr id="13" name="object 13"/>
            <p:cNvSpPr/>
            <p:nvPr/>
          </p:nvSpPr>
          <p:spPr>
            <a:xfrm>
              <a:off x="457961" y="3928110"/>
              <a:ext cx="8232775" cy="822960"/>
            </a:xfrm>
            <a:custGeom>
              <a:avLst/>
              <a:gdLst/>
              <a:ahLst/>
              <a:cxnLst/>
              <a:rect l="l" t="t" r="r" b="b"/>
              <a:pathLst>
                <a:path w="8232775" h="822960">
                  <a:moveTo>
                    <a:pt x="8095488" y="0"/>
                  </a:moveTo>
                  <a:lnTo>
                    <a:pt x="137159" y="0"/>
                  </a:lnTo>
                  <a:lnTo>
                    <a:pt x="93810" y="6998"/>
                  </a:lnTo>
                  <a:lnTo>
                    <a:pt x="56158" y="26481"/>
                  </a:lnTo>
                  <a:lnTo>
                    <a:pt x="26466" y="56180"/>
                  </a:lnTo>
                  <a:lnTo>
                    <a:pt x="6993" y="93829"/>
                  </a:lnTo>
                  <a:lnTo>
                    <a:pt x="0" y="137159"/>
                  </a:lnTo>
                  <a:lnTo>
                    <a:pt x="0" y="685800"/>
                  </a:lnTo>
                  <a:lnTo>
                    <a:pt x="6993" y="729130"/>
                  </a:lnTo>
                  <a:lnTo>
                    <a:pt x="26466" y="766779"/>
                  </a:lnTo>
                  <a:lnTo>
                    <a:pt x="56158" y="796478"/>
                  </a:lnTo>
                  <a:lnTo>
                    <a:pt x="93810" y="815961"/>
                  </a:lnTo>
                  <a:lnTo>
                    <a:pt x="137159" y="822959"/>
                  </a:lnTo>
                  <a:lnTo>
                    <a:pt x="8095488" y="822959"/>
                  </a:lnTo>
                  <a:lnTo>
                    <a:pt x="8138818" y="815961"/>
                  </a:lnTo>
                  <a:lnTo>
                    <a:pt x="8176467" y="796478"/>
                  </a:lnTo>
                  <a:lnTo>
                    <a:pt x="8206166" y="766779"/>
                  </a:lnTo>
                  <a:lnTo>
                    <a:pt x="8225649" y="729130"/>
                  </a:lnTo>
                  <a:lnTo>
                    <a:pt x="8232648" y="685800"/>
                  </a:lnTo>
                  <a:lnTo>
                    <a:pt x="8232648" y="137159"/>
                  </a:lnTo>
                  <a:lnTo>
                    <a:pt x="8225649" y="93829"/>
                  </a:lnTo>
                  <a:lnTo>
                    <a:pt x="8206166" y="56180"/>
                  </a:lnTo>
                  <a:lnTo>
                    <a:pt x="8176467" y="26481"/>
                  </a:lnTo>
                  <a:lnTo>
                    <a:pt x="8138818" y="6998"/>
                  </a:lnTo>
                  <a:lnTo>
                    <a:pt x="809548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961" y="3928110"/>
              <a:ext cx="8232775" cy="822960"/>
            </a:xfrm>
            <a:custGeom>
              <a:avLst/>
              <a:gdLst/>
              <a:ahLst/>
              <a:cxnLst/>
              <a:rect l="l" t="t" r="r" b="b"/>
              <a:pathLst>
                <a:path w="8232775" h="822960">
                  <a:moveTo>
                    <a:pt x="0" y="137159"/>
                  </a:moveTo>
                  <a:lnTo>
                    <a:pt x="6993" y="93829"/>
                  </a:lnTo>
                  <a:lnTo>
                    <a:pt x="26466" y="56180"/>
                  </a:lnTo>
                  <a:lnTo>
                    <a:pt x="56158" y="26481"/>
                  </a:lnTo>
                  <a:lnTo>
                    <a:pt x="93810" y="6998"/>
                  </a:lnTo>
                  <a:lnTo>
                    <a:pt x="137159" y="0"/>
                  </a:lnTo>
                  <a:lnTo>
                    <a:pt x="8095488" y="0"/>
                  </a:lnTo>
                  <a:lnTo>
                    <a:pt x="8138818" y="6998"/>
                  </a:lnTo>
                  <a:lnTo>
                    <a:pt x="8176467" y="26481"/>
                  </a:lnTo>
                  <a:lnTo>
                    <a:pt x="8206166" y="56180"/>
                  </a:lnTo>
                  <a:lnTo>
                    <a:pt x="8225649" y="93829"/>
                  </a:lnTo>
                  <a:lnTo>
                    <a:pt x="8232648" y="137159"/>
                  </a:lnTo>
                  <a:lnTo>
                    <a:pt x="8232648" y="685800"/>
                  </a:lnTo>
                  <a:lnTo>
                    <a:pt x="8225649" y="729130"/>
                  </a:lnTo>
                  <a:lnTo>
                    <a:pt x="8206166" y="766779"/>
                  </a:lnTo>
                  <a:lnTo>
                    <a:pt x="8176467" y="796478"/>
                  </a:lnTo>
                  <a:lnTo>
                    <a:pt x="8138818" y="815961"/>
                  </a:lnTo>
                  <a:lnTo>
                    <a:pt x="8095488" y="822959"/>
                  </a:lnTo>
                  <a:lnTo>
                    <a:pt x="137159" y="822959"/>
                  </a:lnTo>
                  <a:lnTo>
                    <a:pt x="93810" y="815961"/>
                  </a:lnTo>
                  <a:lnTo>
                    <a:pt x="56158" y="796478"/>
                  </a:lnTo>
                  <a:lnTo>
                    <a:pt x="26466" y="766779"/>
                  </a:lnTo>
                  <a:lnTo>
                    <a:pt x="6993" y="729130"/>
                  </a:lnTo>
                  <a:lnTo>
                    <a:pt x="0" y="685800"/>
                  </a:lnTo>
                  <a:lnTo>
                    <a:pt x="0" y="13715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76564" y="4873689"/>
            <a:ext cx="8243570" cy="833755"/>
            <a:chOff x="452564" y="4873688"/>
            <a:chExt cx="8243570" cy="833755"/>
          </a:xfrm>
        </p:grpSpPr>
        <p:sp>
          <p:nvSpPr>
            <p:cNvPr id="16" name="object 16"/>
            <p:cNvSpPr/>
            <p:nvPr/>
          </p:nvSpPr>
          <p:spPr>
            <a:xfrm>
              <a:off x="457961" y="4879086"/>
              <a:ext cx="8232775" cy="822960"/>
            </a:xfrm>
            <a:custGeom>
              <a:avLst/>
              <a:gdLst/>
              <a:ahLst/>
              <a:cxnLst/>
              <a:rect l="l" t="t" r="r" b="b"/>
              <a:pathLst>
                <a:path w="8232775" h="822960">
                  <a:moveTo>
                    <a:pt x="8095488" y="0"/>
                  </a:moveTo>
                  <a:lnTo>
                    <a:pt x="137159" y="0"/>
                  </a:lnTo>
                  <a:lnTo>
                    <a:pt x="93810" y="6998"/>
                  </a:lnTo>
                  <a:lnTo>
                    <a:pt x="56158" y="26481"/>
                  </a:lnTo>
                  <a:lnTo>
                    <a:pt x="26466" y="56180"/>
                  </a:lnTo>
                  <a:lnTo>
                    <a:pt x="6993" y="93829"/>
                  </a:lnTo>
                  <a:lnTo>
                    <a:pt x="0" y="137159"/>
                  </a:lnTo>
                  <a:lnTo>
                    <a:pt x="0" y="685800"/>
                  </a:lnTo>
                  <a:lnTo>
                    <a:pt x="6993" y="729149"/>
                  </a:lnTo>
                  <a:lnTo>
                    <a:pt x="26466" y="766801"/>
                  </a:lnTo>
                  <a:lnTo>
                    <a:pt x="56158" y="796493"/>
                  </a:lnTo>
                  <a:lnTo>
                    <a:pt x="93810" y="815966"/>
                  </a:lnTo>
                  <a:lnTo>
                    <a:pt x="137159" y="822960"/>
                  </a:lnTo>
                  <a:lnTo>
                    <a:pt x="8095488" y="822960"/>
                  </a:lnTo>
                  <a:lnTo>
                    <a:pt x="8138818" y="815966"/>
                  </a:lnTo>
                  <a:lnTo>
                    <a:pt x="8176467" y="796493"/>
                  </a:lnTo>
                  <a:lnTo>
                    <a:pt x="8206166" y="766801"/>
                  </a:lnTo>
                  <a:lnTo>
                    <a:pt x="8225649" y="729149"/>
                  </a:lnTo>
                  <a:lnTo>
                    <a:pt x="8232648" y="685800"/>
                  </a:lnTo>
                  <a:lnTo>
                    <a:pt x="8232648" y="137159"/>
                  </a:lnTo>
                  <a:lnTo>
                    <a:pt x="8225649" y="93829"/>
                  </a:lnTo>
                  <a:lnTo>
                    <a:pt x="8206166" y="56180"/>
                  </a:lnTo>
                  <a:lnTo>
                    <a:pt x="8176467" y="26481"/>
                  </a:lnTo>
                  <a:lnTo>
                    <a:pt x="8138818" y="6998"/>
                  </a:lnTo>
                  <a:lnTo>
                    <a:pt x="809548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961" y="4879086"/>
              <a:ext cx="8232775" cy="822960"/>
            </a:xfrm>
            <a:custGeom>
              <a:avLst/>
              <a:gdLst/>
              <a:ahLst/>
              <a:cxnLst/>
              <a:rect l="l" t="t" r="r" b="b"/>
              <a:pathLst>
                <a:path w="8232775" h="822960">
                  <a:moveTo>
                    <a:pt x="0" y="137159"/>
                  </a:moveTo>
                  <a:lnTo>
                    <a:pt x="6993" y="93829"/>
                  </a:lnTo>
                  <a:lnTo>
                    <a:pt x="26466" y="56180"/>
                  </a:lnTo>
                  <a:lnTo>
                    <a:pt x="56158" y="26481"/>
                  </a:lnTo>
                  <a:lnTo>
                    <a:pt x="93810" y="6998"/>
                  </a:lnTo>
                  <a:lnTo>
                    <a:pt x="137159" y="0"/>
                  </a:lnTo>
                  <a:lnTo>
                    <a:pt x="8095488" y="0"/>
                  </a:lnTo>
                  <a:lnTo>
                    <a:pt x="8138818" y="6998"/>
                  </a:lnTo>
                  <a:lnTo>
                    <a:pt x="8176467" y="26481"/>
                  </a:lnTo>
                  <a:lnTo>
                    <a:pt x="8206166" y="56180"/>
                  </a:lnTo>
                  <a:lnTo>
                    <a:pt x="8225649" y="93829"/>
                  </a:lnTo>
                  <a:lnTo>
                    <a:pt x="8232648" y="137159"/>
                  </a:lnTo>
                  <a:lnTo>
                    <a:pt x="8232648" y="685800"/>
                  </a:lnTo>
                  <a:lnTo>
                    <a:pt x="8225649" y="729149"/>
                  </a:lnTo>
                  <a:lnTo>
                    <a:pt x="8206166" y="766801"/>
                  </a:lnTo>
                  <a:lnTo>
                    <a:pt x="8176467" y="796493"/>
                  </a:lnTo>
                  <a:lnTo>
                    <a:pt x="8138818" y="815966"/>
                  </a:lnTo>
                  <a:lnTo>
                    <a:pt x="8095488" y="822960"/>
                  </a:lnTo>
                  <a:lnTo>
                    <a:pt x="137159" y="822960"/>
                  </a:lnTo>
                  <a:lnTo>
                    <a:pt x="93810" y="815966"/>
                  </a:lnTo>
                  <a:lnTo>
                    <a:pt x="56158" y="796493"/>
                  </a:lnTo>
                  <a:lnTo>
                    <a:pt x="26466" y="766801"/>
                  </a:lnTo>
                  <a:lnTo>
                    <a:pt x="6993" y="729149"/>
                  </a:lnTo>
                  <a:lnTo>
                    <a:pt x="0" y="685800"/>
                  </a:lnTo>
                  <a:lnTo>
                    <a:pt x="0" y="13715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22069" y="1755369"/>
            <a:ext cx="7473315" cy="3828415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12700">
              <a:spcBef>
                <a:spcPts val="23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Olfactory</a:t>
            </a:r>
            <a:r>
              <a:rPr sz="4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nerve.</a:t>
            </a:r>
            <a:endParaRPr sz="4400">
              <a:latin typeface="Times New Roman"/>
              <a:cs typeface="Times New Roman"/>
            </a:endParaRPr>
          </a:p>
          <a:p>
            <a:pPr marL="12700" marR="1662430">
              <a:lnSpc>
                <a:spcPts val="7480"/>
              </a:lnSpc>
              <a:spcBef>
                <a:spcPts val="62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4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ethmoidal</a:t>
            </a:r>
            <a:r>
              <a:rPr sz="4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nerve. </a:t>
            </a:r>
            <a:r>
              <a:rPr sz="4400" spc="-10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Sphenopalatine</a:t>
            </a:r>
            <a:r>
              <a:rPr sz="4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nerve.</a:t>
            </a:r>
            <a:endParaRPr sz="4400">
              <a:latin typeface="Times New Roman"/>
              <a:cs typeface="Times New Roman"/>
            </a:endParaRPr>
          </a:p>
          <a:p>
            <a:pPr marL="12700">
              <a:spcBef>
                <a:spcPts val="159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4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superior</a:t>
            </a:r>
            <a:r>
              <a:rPr sz="4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alveolar</a:t>
            </a:r>
            <a:r>
              <a:rPr sz="4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nerve.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6" y="364173"/>
            <a:ext cx="8243570" cy="966469"/>
            <a:chOff x="449516" y="364172"/>
            <a:chExt cx="8243570" cy="966469"/>
          </a:xfrm>
        </p:grpSpPr>
        <p:sp>
          <p:nvSpPr>
            <p:cNvPr id="3" name="object 3"/>
            <p:cNvSpPr/>
            <p:nvPr/>
          </p:nvSpPr>
          <p:spPr>
            <a:xfrm>
              <a:off x="454914" y="369569"/>
              <a:ext cx="8232775" cy="955675"/>
            </a:xfrm>
            <a:custGeom>
              <a:avLst/>
              <a:gdLst/>
              <a:ahLst/>
              <a:cxnLst/>
              <a:rect l="l" t="t" r="r" b="b"/>
              <a:pathLst>
                <a:path w="8232775" h="955675">
                  <a:moveTo>
                    <a:pt x="8073389" y="0"/>
                  </a:moveTo>
                  <a:lnTo>
                    <a:pt x="159258" y="0"/>
                  </a:lnTo>
                  <a:lnTo>
                    <a:pt x="108918" y="8113"/>
                  </a:lnTo>
                  <a:lnTo>
                    <a:pt x="65200" y="30711"/>
                  </a:lnTo>
                  <a:lnTo>
                    <a:pt x="30726" y="65178"/>
                  </a:lnTo>
                  <a:lnTo>
                    <a:pt x="8118" y="108898"/>
                  </a:lnTo>
                  <a:lnTo>
                    <a:pt x="0" y="159257"/>
                  </a:lnTo>
                  <a:lnTo>
                    <a:pt x="0" y="796289"/>
                  </a:lnTo>
                  <a:lnTo>
                    <a:pt x="8118" y="846649"/>
                  </a:lnTo>
                  <a:lnTo>
                    <a:pt x="30726" y="890369"/>
                  </a:lnTo>
                  <a:lnTo>
                    <a:pt x="65200" y="924836"/>
                  </a:lnTo>
                  <a:lnTo>
                    <a:pt x="108918" y="947434"/>
                  </a:lnTo>
                  <a:lnTo>
                    <a:pt x="159258" y="955547"/>
                  </a:lnTo>
                  <a:lnTo>
                    <a:pt x="8073389" y="955547"/>
                  </a:lnTo>
                  <a:lnTo>
                    <a:pt x="8123749" y="947434"/>
                  </a:lnTo>
                  <a:lnTo>
                    <a:pt x="8167469" y="924836"/>
                  </a:lnTo>
                  <a:lnTo>
                    <a:pt x="8201936" y="890369"/>
                  </a:lnTo>
                  <a:lnTo>
                    <a:pt x="8224534" y="846649"/>
                  </a:lnTo>
                  <a:lnTo>
                    <a:pt x="8232647" y="796289"/>
                  </a:lnTo>
                  <a:lnTo>
                    <a:pt x="8232647" y="159257"/>
                  </a:lnTo>
                  <a:lnTo>
                    <a:pt x="8224534" y="108898"/>
                  </a:lnTo>
                  <a:lnTo>
                    <a:pt x="8201936" y="65178"/>
                  </a:lnTo>
                  <a:lnTo>
                    <a:pt x="8167469" y="30711"/>
                  </a:lnTo>
                  <a:lnTo>
                    <a:pt x="8123749" y="8113"/>
                  </a:lnTo>
                  <a:lnTo>
                    <a:pt x="807338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369569"/>
              <a:ext cx="8232775" cy="955675"/>
            </a:xfrm>
            <a:custGeom>
              <a:avLst/>
              <a:gdLst/>
              <a:ahLst/>
              <a:cxnLst/>
              <a:rect l="l" t="t" r="r" b="b"/>
              <a:pathLst>
                <a:path w="8232775" h="955675">
                  <a:moveTo>
                    <a:pt x="0" y="159257"/>
                  </a:moveTo>
                  <a:lnTo>
                    <a:pt x="8118" y="108898"/>
                  </a:lnTo>
                  <a:lnTo>
                    <a:pt x="30726" y="65178"/>
                  </a:lnTo>
                  <a:lnTo>
                    <a:pt x="65200" y="30711"/>
                  </a:lnTo>
                  <a:lnTo>
                    <a:pt x="108918" y="8113"/>
                  </a:lnTo>
                  <a:lnTo>
                    <a:pt x="159258" y="0"/>
                  </a:lnTo>
                  <a:lnTo>
                    <a:pt x="8073389" y="0"/>
                  </a:lnTo>
                  <a:lnTo>
                    <a:pt x="8123749" y="8113"/>
                  </a:lnTo>
                  <a:lnTo>
                    <a:pt x="8167469" y="30711"/>
                  </a:lnTo>
                  <a:lnTo>
                    <a:pt x="8201936" y="65178"/>
                  </a:lnTo>
                  <a:lnTo>
                    <a:pt x="8224534" y="108898"/>
                  </a:lnTo>
                  <a:lnTo>
                    <a:pt x="8232647" y="159257"/>
                  </a:lnTo>
                  <a:lnTo>
                    <a:pt x="8232647" y="796289"/>
                  </a:lnTo>
                  <a:lnTo>
                    <a:pt x="8224534" y="846649"/>
                  </a:lnTo>
                  <a:lnTo>
                    <a:pt x="8201936" y="890369"/>
                  </a:lnTo>
                  <a:lnTo>
                    <a:pt x="8167469" y="924836"/>
                  </a:lnTo>
                  <a:lnTo>
                    <a:pt x="8123749" y="947434"/>
                  </a:lnTo>
                  <a:lnTo>
                    <a:pt x="8073389" y="955547"/>
                  </a:lnTo>
                  <a:lnTo>
                    <a:pt x="159258" y="955547"/>
                  </a:lnTo>
                  <a:lnTo>
                    <a:pt x="108918" y="947434"/>
                  </a:lnTo>
                  <a:lnTo>
                    <a:pt x="65200" y="924836"/>
                  </a:lnTo>
                  <a:lnTo>
                    <a:pt x="30726" y="890369"/>
                  </a:lnTo>
                  <a:lnTo>
                    <a:pt x="8118" y="846649"/>
                  </a:lnTo>
                  <a:lnTo>
                    <a:pt x="0" y="796289"/>
                  </a:lnTo>
                  <a:lnTo>
                    <a:pt x="0" y="1592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5325" y="423510"/>
            <a:ext cx="7350125" cy="719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100" dirty="0">
                <a:solidFill>
                  <a:schemeClr val="bg1"/>
                </a:solidFill>
              </a:rPr>
              <a:t>Epi</a:t>
            </a:r>
            <a:r>
              <a:rPr sz="5100" spc="-25" dirty="0">
                <a:solidFill>
                  <a:schemeClr val="bg1"/>
                </a:solidFill>
              </a:rPr>
              <a:t>s</a:t>
            </a:r>
            <a:r>
              <a:rPr sz="5100" dirty="0">
                <a:solidFill>
                  <a:schemeClr val="bg1"/>
                </a:solidFill>
              </a:rPr>
              <a:t>taxis</a:t>
            </a:r>
            <a:r>
              <a:rPr sz="5100" spc="20" dirty="0">
                <a:solidFill>
                  <a:schemeClr val="bg1"/>
                </a:solidFill>
              </a:rPr>
              <a:t> </a:t>
            </a:r>
            <a:r>
              <a:rPr sz="5100" dirty="0">
                <a:solidFill>
                  <a:schemeClr val="bg1"/>
                </a:solidFill>
              </a:rPr>
              <a:t>and L</a:t>
            </a:r>
            <a:r>
              <a:rPr sz="5100" spc="-20" dirty="0">
                <a:solidFill>
                  <a:schemeClr val="bg1"/>
                </a:solidFill>
              </a:rPr>
              <a:t>i</a:t>
            </a:r>
            <a:r>
              <a:rPr sz="5100" dirty="0">
                <a:solidFill>
                  <a:schemeClr val="bg1"/>
                </a:solidFill>
              </a:rPr>
              <a:t>ttl</a:t>
            </a:r>
            <a:r>
              <a:rPr sz="5100" spc="10" dirty="0">
                <a:solidFill>
                  <a:schemeClr val="bg1"/>
                </a:solidFill>
              </a:rPr>
              <a:t>e</a:t>
            </a:r>
            <a:r>
              <a:rPr sz="5100" spc="-190" dirty="0">
                <a:solidFill>
                  <a:schemeClr val="bg1"/>
                </a:solidFill>
              </a:rPr>
              <a:t>’</a:t>
            </a:r>
            <a:r>
              <a:rPr sz="5100" dirty="0">
                <a:solidFill>
                  <a:schemeClr val="bg1"/>
                </a:solidFill>
              </a:rPr>
              <a:t>s</a:t>
            </a:r>
            <a:r>
              <a:rPr sz="5100" spc="-300" dirty="0">
                <a:solidFill>
                  <a:schemeClr val="bg1"/>
                </a:solidFill>
              </a:rPr>
              <a:t> </a:t>
            </a:r>
            <a:r>
              <a:rPr sz="5100" dirty="0">
                <a:solidFill>
                  <a:schemeClr val="bg1"/>
                </a:solidFill>
              </a:rPr>
              <a:t>A</a:t>
            </a:r>
            <a:r>
              <a:rPr sz="5100" spc="-95" dirty="0">
                <a:solidFill>
                  <a:schemeClr val="bg1"/>
                </a:solidFill>
              </a:rPr>
              <a:t>r</a:t>
            </a:r>
            <a:r>
              <a:rPr sz="5100" dirty="0">
                <a:solidFill>
                  <a:schemeClr val="bg1"/>
                </a:solidFill>
              </a:rPr>
              <a:t>ea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idx="1"/>
          </p:nvPr>
        </p:nvSpPr>
        <p:spPr>
          <a:xfrm>
            <a:off x="1143000" y="1955420"/>
            <a:ext cx="10430661" cy="382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2507615">
              <a:lnSpc>
                <a:spcPct val="141800"/>
              </a:lnSpc>
              <a:spcBef>
                <a:spcPts val="100"/>
              </a:spcBef>
            </a:pPr>
            <a:r>
              <a:rPr dirty="0"/>
              <a:t>Epistaxis: </a:t>
            </a:r>
            <a:r>
              <a:rPr spc="-5" dirty="0"/>
              <a:t>bleeding </a:t>
            </a:r>
            <a:r>
              <a:rPr dirty="0"/>
              <a:t>from </a:t>
            </a:r>
            <a:r>
              <a:rPr spc="-5" dirty="0"/>
              <a:t>the nose. </a:t>
            </a:r>
            <a:r>
              <a:rPr dirty="0"/>
              <a:t> </a:t>
            </a:r>
            <a:r>
              <a:rPr spc="-10" dirty="0"/>
              <a:t>Commonly</a:t>
            </a:r>
            <a:r>
              <a:rPr spc="15" dirty="0"/>
              <a:t> </a:t>
            </a:r>
            <a:r>
              <a:rPr spc="-5" dirty="0"/>
              <a:t>occurs</a:t>
            </a:r>
            <a:r>
              <a:rPr spc="10" dirty="0"/>
              <a:t> </a:t>
            </a:r>
            <a:r>
              <a:rPr spc="-5" dirty="0"/>
              <a:t>from </a:t>
            </a:r>
            <a:r>
              <a:rPr spc="-20" dirty="0"/>
              <a:t>Little’s</a:t>
            </a:r>
            <a:r>
              <a:rPr spc="-10" dirty="0"/>
              <a:t> </a:t>
            </a:r>
            <a:r>
              <a:rPr spc="-5" dirty="0"/>
              <a:t>area:</a:t>
            </a:r>
          </a:p>
          <a:p>
            <a:pPr marL="299720" indent="-229235">
              <a:lnSpc>
                <a:spcPts val="2460"/>
              </a:lnSpc>
              <a:spcBef>
                <a:spcPts val="540"/>
              </a:spcBef>
              <a:buChar char="•"/>
              <a:tabLst>
                <a:tab pos="300355" algn="l"/>
                <a:tab pos="300990" algn="l"/>
              </a:tabLst>
            </a:pPr>
            <a:r>
              <a:rPr sz="2200" spc="-5" dirty="0"/>
              <a:t>Lies in</a:t>
            </a:r>
            <a:r>
              <a:rPr sz="2200" spc="10" dirty="0"/>
              <a:t> </a:t>
            </a:r>
            <a:r>
              <a:rPr sz="2200" dirty="0"/>
              <a:t>the</a:t>
            </a:r>
            <a:r>
              <a:rPr sz="2200" spc="-5" dirty="0"/>
              <a:t> anterior</a:t>
            </a:r>
            <a:r>
              <a:rPr sz="2200" dirty="0"/>
              <a:t> </a:t>
            </a:r>
            <a:r>
              <a:rPr sz="2200" spc="-5" dirty="0"/>
              <a:t>part of</a:t>
            </a:r>
            <a:r>
              <a:rPr sz="2200" dirty="0"/>
              <a:t> the </a:t>
            </a:r>
            <a:r>
              <a:rPr sz="2200" spc="-5" dirty="0"/>
              <a:t>nasal</a:t>
            </a:r>
            <a:r>
              <a:rPr sz="2200" dirty="0"/>
              <a:t> </a:t>
            </a:r>
            <a:r>
              <a:rPr sz="2200" spc="-5" dirty="0"/>
              <a:t>septum,</a:t>
            </a:r>
            <a:r>
              <a:rPr sz="2200" spc="35" dirty="0"/>
              <a:t> </a:t>
            </a:r>
            <a:r>
              <a:rPr sz="2200" dirty="0"/>
              <a:t>2.5 </a:t>
            </a:r>
            <a:r>
              <a:rPr sz="2200" spc="-5" dirty="0"/>
              <a:t>cm</a:t>
            </a:r>
            <a:r>
              <a:rPr sz="2200" spc="5" dirty="0"/>
              <a:t> </a:t>
            </a:r>
            <a:r>
              <a:rPr sz="2200" spc="-5" dirty="0"/>
              <a:t>from</a:t>
            </a:r>
            <a:r>
              <a:rPr sz="2200" spc="-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spc="-5" dirty="0"/>
              <a:t>nares,</a:t>
            </a:r>
            <a:endParaRPr sz="2200" dirty="0"/>
          </a:p>
          <a:p>
            <a:pPr marL="299720">
              <a:lnSpc>
                <a:spcPts val="2460"/>
              </a:lnSpc>
            </a:pPr>
            <a:r>
              <a:rPr sz="2200" dirty="0"/>
              <a:t>opposite</a:t>
            </a:r>
            <a:r>
              <a:rPr sz="2200" spc="-35" dirty="0"/>
              <a:t> </a:t>
            </a:r>
            <a:r>
              <a:rPr sz="2200" spc="-5" dirty="0"/>
              <a:t>the</a:t>
            </a:r>
            <a:r>
              <a:rPr sz="2200" spc="-10" dirty="0"/>
              <a:t> </a:t>
            </a:r>
            <a:r>
              <a:rPr sz="2200" spc="-5" dirty="0"/>
              <a:t>vestibule.</a:t>
            </a:r>
            <a:endParaRPr sz="2200" dirty="0"/>
          </a:p>
          <a:p>
            <a:pPr marL="299720" indent="-229235">
              <a:spcBef>
                <a:spcPts val="145"/>
              </a:spcBef>
              <a:buChar char="•"/>
              <a:tabLst>
                <a:tab pos="300355" algn="l"/>
                <a:tab pos="300990" algn="l"/>
              </a:tabLst>
            </a:pPr>
            <a:r>
              <a:rPr sz="2200" spc="-5" dirty="0"/>
              <a:t>It</a:t>
            </a:r>
            <a:r>
              <a:rPr sz="2200" spc="-10" dirty="0"/>
              <a:t> </a:t>
            </a:r>
            <a:r>
              <a:rPr sz="2200" spc="-5" dirty="0"/>
              <a:t>is</a:t>
            </a:r>
            <a:r>
              <a:rPr sz="2200" spc="-10" dirty="0"/>
              <a:t> </a:t>
            </a:r>
            <a:r>
              <a:rPr sz="2200" dirty="0"/>
              <a:t>the</a:t>
            </a:r>
            <a:r>
              <a:rPr sz="2200" spc="-10" dirty="0"/>
              <a:t> </a:t>
            </a:r>
            <a:r>
              <a:rPr sz="2200" spc="-5" dirty="0"/>
              <a:t>site</a:t>
            </a:r>
            <a:r>
              <a:rPr sz="2200" spc="-10" dirty="0"/>
              <a:t> </a:t>
            </a:r>
            <a:r>
              <a:rPr sz="2200" spc="-5" dirty="0"/>
              <a:t>of</a:t>
            </a:r>
            <a:r>
              <a:rPr sz="2200" spc="5" dirty="0"/>
              <a:t> </a:t>
            </a:r>
            <a:r>
              <a:rPr sz="2200" spc="-5" dirty="0"/>
              <a:t>anastomosis</a:t>
            </a:r>
            <a:r>
              <a:rPr sz="2200" spc="25" dirty="0"/>
              <a:t> </a:t>
            </a:r>
            <a:r>
              <a:rPr sz="2200" spc="-5" dirty="0"/>
              <a:t>of:</a:t>
            </a:r>
            <a:endParaRPr sz="2200" dirty="0"/>
          </a:p>
          <a:p>
            <a:pPr marL="528320" lvl="1" indent="-229235">
              <a:spcBef>
                <a:spcPts val="145"/>
              </a:spcBef>
              <a:buChar char="•"/>
              <a:tabLst>
                <a:tab pos="528955" algn="l"/>
                <a:tab pos="529590" algn="l"/>
              </a:tabLst>
            </a:pPr>
            <a:r>
              <a:rPr sz="2200" spc="-5" dirty="0">
                <a:latin typeface="Times New Roman"/>
                <a:cs typeface="Times New Roman"/>
              </a:rPr>
              <a:t>Sphenopalatine </a:t>
            </a:r>
            <a:r>
              <a:rPr sz="2200" spc="-25" dirty="0">
                <a:latin typeface="Times New Roman"/>
                <a:cs typeface="Times New Roman"/>
              </a:rPr>
              <a:t>artery.</a:t>
            </a:r>
            <a:endParaRPr sz="2200" dirty="0">
              <a:latin typeface="Times New Roman"/>
              <a:cs typeface="Times New Roman"/>
            </a:endParaRPr>
          </a:p>
          <a:p>
            <a:pPr marL="528320" lvl="1" indent="-229235">
              <a:spcBef>
                <a:spcPts val="145"/>
              </a:spcBef>
              <a:buChar char="•"/>
              <a:tabLst>
                <a:tab pos="528955" algn="l"/>
                <a:tab pos="529590" algn="l"/>
              </a:tabLst>
            </a:pPr>
            <a:r>
              <a:rPr sz="2200" spc="-5" dirty="0">
                <a:latin typeface="Times New Roman"/>
                <a:cs typeface="Times New Roman"/>
              </a:rPr>
              <a:t>Greater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palatine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artery.</a:t>
            </a:r>
            <a:endParaRPr sz="2200" dirty="0">
              <a:latin typeface="Times New Roman"/>
              <a:cs typeface="Times New Roman"/>
            </a:endParaRPr>
          </a:p>
          <a:p>
            <a:pPr marL="528320" lvl="1" indent="-229235">
              <a:spcBef>
                <a:spcPts val="140"/>
              </a:spcBef>
              <a:buChar char="•"/>
              <a:tabLst>
                <a:tab pos="528955" algn="l"/>
                <a:tab pos="529590" algn="l"/>
              </a:tabLst>
            </a:pPr>
            <a:r>
              <a:rPr sz="2200" spc="-5" dirty="0">
                <a:latin typeface="Times New Roman"/>
                <a:cs typeface="Times New Roman"/>
              </a:rPr>
              <a:t>Septal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branches 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facial.</a:t>
            </a:r>
            <a:endParaRPr sz="2200" dirty="0">
              <a:latin typeface="Times New Roman"/>
              <a:cs typeface="Times New Roman"/>
            </a:endParaRPr>
          </a:p>
          <a:p>
            <a:pPr marL="34925">
              <a:spcBef>
                <a:spcPts val="425"/>
              </a:spcBef>
            </a:pPr>
            <a:r>
              <a:rPr spc="-5" dirty="0"/>
              <a:t>Arteries</a:t>
            </a:r>
            <a:r>
              <a:rPr spc="20" dirty="0"/>
              <a:t> </a:t>
            </a:r>
            <a:r>
              <a:rPr spc="-5" dirty="0"/>
              <a:t>in</a:t>
            </a:r>
            <a:r>
              <a:rPr spc="15"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5" dirty="0"/>
              <a:t>area</a:t>
            </a:r>
            <a:r>
              <a:rPr spc="20" dirty="0"/>
              <a:t> </a:t>
            </a:r>
            <a:r>
              <a:rPr spc="-5" dirty="0"/>
              <a:t>form</a:t>
            </a:r>
            <a:r>
              <a:rPr spc="5" dirty="0"/>
              <a:t> </a:t>
            </a:r>
            <a:r>
              <a:rPr spc="-5" dirty="0"/>
              <a:t>together</a:t>
            </a:r>
            <a:r>
              <a:rPr spc="35" dirty="0"/>
              <a:t> </a:t>
            </a:r>
            <a:r>
              <a:rPr spc="-20" dirty="0"/>
              <a:t>Kieselbach’s</a:t>
            </a:r>
            <a:r>
              <a:rPr spc="30" dirty="0"/>
              <a:t> </a:t>
            </a:r>
            <a:r>
              <a:rPr spc="-5" dirty="0"/>
              <a:t>plexus.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26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7" y="339789"/>
            <a:ext cx="8246745" cy="1016635"/>
            <a:chOff x="449516" y="339788"/>
            <a:chExt cx="8246745" cy="1016635"/>
          </a:xfrm>
        </p:grpSpPr>
        <p:sp>
          <p:nvSpPr>
            <p:cNvPr id="3" name="object 3"/>
            <p:cNvSpPr/>
            <p:nvPr/>
          </p:nvSpPr>
          <p:spPr>
            <a:xfrm>
              <a:off x="454914" y="345185"/>
              <a:ext cx="8235950" cy="1005840"/>
            </a:xfrm>
            <a:custGeom>
              <a:avLst/>
              <a:gdLst/>
              <a:ahLst/>
              <a:cxnLst/>
              <a:rect l="l" t="t" r="r" b="b"/>
              <a:pathLst>
                <a:path w="8235950" h="1005840">
                  <a:moveTo>
                    <a:pt x="8068056" y="0"/>
                  </a:moveTo>
                  <a:lnTo>
                    <a:pt x="167640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40"/>
                  </a:lnTo>
                  <a:lnTo>
                    <a:pt x="0" y="838200"/>
                  </a:lnTo>
                  <a:lnTo>
                    <a:pt x="5988" y="882764"/>
                  </a:lnTo>
                  <a:lnTo>
                    <a:pt x="22888" y="922810"/>
                  </a:lnTo>
                  <a:lnTo>
                    <a:pt x="49101" y="956738"/>
                  </a:lnTo>
                  <a:lnTo>
                    <a:pt x="83029" y="982951"/>
                  </a:lnTo>
                  <a:lnTo>
                    <a:pt x="123075" y="999851"/>
                  </a:lnTo>
                  <a:lnTo>
                    <a:pt x="167640" y="1005840"/>
                  </a:lnTo>
                  <a:lnTo>
                    <a:pt x="8068056" y="1005840"/>
                  </a:lnTo>
                  <a:lnTo>
                    <a:pt x="8112620" y="999851"/>
                  </a:lnTo>
                  <a:lnTo>
                    <a:pt x="8152666" y="982951"/>
                  </a:lnTo>
                  <a:lnTo>
                    <a:pt x="8186594" y="956738"/>
                  </a:lnTo>
                  <a:lnTo>
                    <a:pt x="8212807" y="922810"/>
                  </a:lnTo>
                  <a:lnTo>
                    <a:pt x="8229707" y="882764"/>
                  </a:lnTo>
                  <a:lnTo>
                    <a:pt x="8235695" y="838200"/>
                  </a:lnTo>
                  <a:lnTo>
                    <a:pt x="8235695" y="167640"/>
                  </a:lnTo>
                  <a:lnTo>
                    <a:pt x="8229707" y="123075"/>
                  </a:lnTo>
                  <a:lnTo>
                    <a:pt x="8212807" y="83029"/>
                  </a:lnTo>
                  <a:lnTo>
                    <a:pt x="8186594" y="49101"/>
                  </a:lnTo>
                  <a:lnTo>
                    <a:pt x="8152666" y="22888"/>
                  </a:lnTo>
                  <a:lnTo>
                    <a:pt x="8112620" y="5988"/>
                  </a:lnTo>
                  <a:lnTo>
                    <a:pt x="80680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345185"/>
              <a:ext cx="8235950" cy="1005840"/>
            </a:xfrm>
            <a:custGeom>
              <a:avLst/>
              <a:gdLst/>
              <a:ahLst/>
              <a:cxnLst/>
              <a:rect l="l" t="t" r="r" b="b"/>
              <a:pathLst>
                <a:path w="8235950" h="1005840">
                  <a:moveTo>
                    <a:pt x="0" y="167640"/>
                  </a:moveTo>
                  <a:lnTo>
                    <a:pt x="5988" y="123075"/>
                  </a:lnTo>
                  <a:lnTo>
                    <a:pt x="22888" y="83029"/>
                  </a:lnTo>
                  <a:lnTo>
                    <a:pt x="49101" y="49101"/>
                  </a:lnTo>
                  <a:lnTo>
                    <a:pt x="83029" y="22888"/>
                  </a:lnTo>
                  <a:lnTo>
                    <a:pt x="123075" y="5988"/>
                  </a:lnTo>
                  <a:lnTo>
                    <a:pt x="167640" y="0"/>
                  </a:lnTo>
                  <a:lnTo>
                    <a:pt x="8068056" y="0"/>
                  </a:lnTo>
                  <a:lnTo>
                    <a:pt x="8112620" y="5988"/>
                  </a:lnTo>
                  <a:lnTo>
                    <a:pt x="8152666" y="22888"/>
                  </a:lnTo>
                  <a:lnTo>
                    <a:pt x="8186594" y="49101"/>
                  </a:lnTo>
                  <a:lnTo>
                    <a:pt x="8212807" y="83029"/>
                  </a:lnTo>
                  <a:lnTo>
                    <a:pt x="8229707" y="123075"/>
                  </a:lnTo>
                  <a:lnTo>
                    <a:pt x="8235695" y="167640"/>
                  </a:lnTo>
                  <a:lnTo>
                    <a:pt x="8235695" y="838200"/>
                  </a:lnTo>
                  <a:lnTo>
                    <a:pt x="8229707" y="882764"/>
                  </a:lnTo>
                  <a:lnTo>
                    <a:pt x="8212807" y="922810"/>
                  </a:lnTo>
                  <a:lnTo>
                    <a:pt x="8186594" y="956738"/>
                  </a:lnTo>
                  <a:lnTo>
                    <a:pt x="8152666" y="982951"/>
                  </a:lnTo>
                  <a:lnTo>
                    <a:pt x="8112620" y="999851"/>
                  </a:lnTo>
                  <a:lnTo>
                    <a:pt x="8068056" y="1005840"/>
                  </a:lnTo>
                  <a:lnTo>
                    <a:pt x="167640" y="1005840"/>
                  </a:lnTo>
                  <a:lnTo>
                    <a:pt x="123075" y="999851"/>
                  </a:lnTo>
                  <a:lnTo>
                    <a:pt x="83029" y="982951"/>
                  </a:lnTo>
                  <a:lnTo>
                    <a:pt x="49101" y="956738"/>
                  </a:lnTo>
                  <a:lnTo>
                    <a:pt x="22888" y="922810"/>
                  </a:lnTo>
                  <a:lnTo>
                    <a:pt x="5988" y="882764"/>
                  </a:lnTo>
                  <a:lnTo>
                    <a:pt x="0" y="838200"/>
                  </a:lnTo>
                  <a:lnTo>
                    <a:pt x="0" y="1676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9116" y="488944"/>
            <a:ext cx="7747000" cy="60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300" spc="-5" dirty="0">
                <a:solidFill>
                  <a:schemeClr val="bg1"/>
                </a:solidFill>
              </a:rPr>
              <a:t>Blood Supply of the</a:t>
            </a:r>
            <a:r>
              <a:rPr sz="4300" spc="20" dirty="0">
                <a:solidFill>
                  <a:schemeClr val="bg1"/>
                </a:solidFill>
              </a:rPr>
              <a:t> </a:t>
            </a:r>
            <a:r>
              <a:rPr sz="4300" spc="-5" dirty="0">
                <a:solidFill>
                  <a:schemeClr val="bg1"/>
                </a:solidFill>
              </a:rPr>
              <a:t>Nasal Cavity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27</a:t>
            </a:fld>
            <a:endParaRPr spc="-3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73516" y="1592516"/>
            <a:ext cx="4128770" cy="2275840"/>
            <a:chOff x="449516" y="1592516"/>
            <a:chExt cx="4128770" cy="2275840"/>
          </a:xfrm>
        </p:grpSpPr>
        <p:sp>
          <p:nvSpPr>
            <p:cNvPr id="7" name="object 7"/>
            <p:cNvSpPr/>
            <p:nvPr/>
          </p:nvSpPr>
          <p:spPr>
            <a:xfrm>
              <a:off x="454914" y="1597913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4117848" y="0"/>
                  </a:moveTo>
                  <a:lnTo>
                    <a:pt x="377456" y="0"/>
                  </a:lnTo>
                  <a:lnTo>
                    <a:pt x="330107" y="2941"/>
                  </a:lnTo>
                  <a:lnTo>
                    <a:pt x="284514" y="11530"/>
                  </a:lnTo>
                  <a:lnTo>
                    <a:pt x="241030" y="25412"/>
                  </a:lnTo>
                  <a:lnTo>
                    <a:pt x="200009" y="44233"/>
                  </a:lnTo>
                  <a:lnTo>
                    <a:pt x="161804" y="67638"/>
                  </a:lnTo>
                  <a:lnTo>
                    <a:pt x="126769" y="95275"/>
                  </a:lnTo>
                  <a:lnTo>
                    <a:pt x="95259" y="126788"/>
                  </a:lnTo>
                  <a:lnTo>
                    <a:pt x="67625" y="161823"/>
                  </a:lnTo>
                  <a:lnTo>
                    <a:pt x="44223" y="200027"/>
                  </a:lnTo>
                  <a:lnTo>
                    <a:pt x="25406" y="241045"/>
                  </a:lnTo>
                  <a:lnTo>
                    <a:pt x="11527" y="284523"/>
                  </a:lnTo>
                  <a:lnTo>
                    <a:pt x="2940" y="330107"/>
                  </a:lnTo>
                  <a:lnTo>
                    <a:pt x="0" y="377444"/>
                  </a:lnTo>
                  <a:lnTo>
                    <a:pt x="0" y="2264664"/>
                  </a:lnTo>
                  <a:lnTo>
                    <a:pt x="4117848" y="2264664"/>
                  </a:lnTo>
                  <a:lnTo>
                    <a:pt x="41178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4" y="1597913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0" y="2264664"/>
                  </a:moveTo>
                  <a:lnTo>
                    <a:pt x="0" y="377444"/>
                  </a:lnTo>
                  <a:lnTo>
                    <a:pt x="2940" y="330107"/>
                  </a:lnTo>
                  <a:lnTo>
                    <a:pt x="11527" y="284523"/>
                  </a:lnTo>
                  <a:lnTo>
                    <a:pt x="25406" y="241045"/>
                  </a:lnTo>
                  <a:lnTo>
                    <a:pt x="44223" y="200027"/>
                  </a:lnTo>
                  <a:lnTo>
                    <a:pt x="67625" y="161823"/>
                  </a:lnTo>
                  <a:lnTo>
                    <a:pt x="95259" y="126788"/>
                  </a:lnTo>
                  <a:lnTo>
                    <a:pt x="126769" y="95275"/>
                  </a:lnTo>
                  <a:lnTo>
                    <a:pt x="161804" y="67638"/>
                  </a:lnTo>
                  <a:lnTo>
                    <a:pt x="200009" y="44233"/>
                  </a:lnTo>
                  <a:lnTo>
                    <a:pt x="241030" y="25412"/>
                  </a:lnTo>
                  <a:lnTo>
                    <a:pt x="284514" y="11530"/>
                  </a:lnTo>
                  <a:lnTo>
                    <a:pt x="330107" y="2941"/>
                  </a:lnTo>
                  <a:lnTo>
                    <a:pt x="377456" y="0"/>
                  </a:lnTo>
                  <a:lnTo>
                    <a:pt x="4117848" y="0"/>
                  </a:lnTo>
                  <a:lnTo>
                    <a:pt x="4117848" y="2264664"/>
                  </a:lnTo>
                  <a:lnTo>
                    <a:pt x="0" y="2264664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05940" y="1739007"/>
            <a:ext cx="3662045" cy="13665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spcBef>
                <a:spcPts val="745"/>
              </a:spcBef>
            </a:pP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anterosuperior</a:t>
            </a:r>
            <a:r>
              <a:rPr sz="2700" b="1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</a:t>
            </a:r>
            <a:endParaRPr sz="2700">
              <a:latin typeface="Times New Roman"/>
              <a:cs typeface="Times New Roman"/>
            </a:endParaRPr>
          </a:p>
          <a:p>
            <a:pPr marL="304800" marR="297815" algn="ctr">
              <a:lnSpc>
                <a:spcPts val="2790"/>
              </a:lnSpc>
              <a:spcBef>
                <a:spcPts val="1115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27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posterior </a:t>
            </a:r>
            <a:r>
              <a:rPr sz="2700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ethmoidal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91364" y="1592516"/>
            <a:ext cx="4128770" cy="2275840"/>
            <a:chOff x="4567364" y="1592516"/>
            <a:chExt cx="4128770" cy="2275840"/>
          </a:xfrm>
        </p:grpSpPr>
        <p:sp>
          <p:nvSpPr>
            <p:cNvPr id="11" name="object 11"/>
            <p:cNvSpPr/>
            <p:nvPr/>
          </p:nvSpPr>
          <p:spPr>
            <a:xfrm>
              <a:off x="4572762" y="1597913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3740404" y="0"/>
                  </a:moveTo>
                  <a:lnTo>
                    <a:pt x="0" y="0"/>
                  </a:lnTo>
                  <a:lnTo>
                    <a:pt x="0" y="2264664"/>
                  </a:lnTo>
                  <a:lnTo>
                    <a:pt x="4117847" y="2264664"/>
                  </a:lnTo>
                  <a:lnTo>
                    <a:pt x="4117847" y="377444"/>
                  </a:lnTo>
                  <a:lnTo>
                    <a:pt x="4114906" y="330107"/>
                  </a:lnTo>
                  <a:lnTo>
                    <a:pt x="4106317" y="284523"/>
                  </a:lnTo>
                  <a:lnTo>
                    <a:pt x="4092435" y="241045"/>
                  </a:lnTo>
                  <a:lnTo>
                    <a:pt x="4073614" y="200027"/>
                  </a:lnTo>
                  <a:lnTo>
                    <a:pt x="4050209" y="161823"/>
                  </a:lnTo>
                  <a:lnTo>
                    <a:pt x="4022572" y="126788"/>
                  </a:lnTo>
                  <a:lnTo>
                    <a:pt x="3991059" y="95275"/>
                  </a:lnTo>
                  <a:lnTo>
                    <a:pt x="3956024" y="67638"/>
                  </a:lnTo>
                  <a:lnTo>
                    <a:pt x="3917820" y="44233"/>
                  </a:lnTo>
                  <a:lnTo>
                    <a:pt x="3876802" y="25412"/>
                  </a:lnTo>
                  <a:lnTo>
                    <a:pt x="3833324" y="11530"/>
                  </a:lnTo>
                  <a:lnTo>
                    <a:pt x="3787740" y="2941"/>
                  </a:lnTo>
                  <a:lnTo>
                    <a:pt x="37404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762" y="1597913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0" y="0"/>
                  </a:moveTo>
                  <a:lnTo>
                    <a:pt x="3740404" y="0"/>
                  </a:lnTo>
                  <a:lnTo>
                    <a:pt x="3787740" y="2941"/>
                  </a:lnTo>
                  <a:lnTo>
                    <a:pt x="3833324" y="11530"/>
                  </a:lnTo>
                  <a:lnTo>
                    <a:pt x="3876802" y="25412"/>
                  </a:lnTo>
                  <a:lnTo>
                    <a:pt x="3917820" y="44233"/>
                  </a:lnTo>
                  <a:lnTo>
                    <a:pt x="3956024" y="67638"/>
                  </a:lnTo>
                  <a:lnTo>
                    <a:pt x="3991059" y="95275"/>
                  </a:lnTo>
                  <a:lnTo>
                    <a:pt x="4022572" y="126788"/>
                  </a:lnTo>
                  <a:lnTo>
                    <a:pt x="4050209" y="161823"/>
                  </a:lnTo>
                  <a:lnTo>
                    <a:pt x="4073614" y="200027"/>
                  </a:lnTo>
                  <a:lnTo>
                    <a:pt x="4092435" y="241045"/>
                  </a:lnTo>
                  <a:lnTo>
                    <a:pt x="4106317" y="284523"/>
                  </a:lnTo>
                  <a:lnTo>
                    <a:pt x="4114906" y="330107"/>
                  </a:lnTo>
                  <a:lnTo>
                    <a:pt x="4117847" y="377444"/>
                  </a:lnTo>
                  <a:lnTo>
                    <a:pt x="4117847" y="2264664"/>
                  </a:lnTo>
                  <a:lnTo>
                    <a:pt x="0" y="2264664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00191" y="1771270"/>
            <a:ext cx="3025775" cy="128460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965" marR="340995" algn="ctr">
              <a:lnSpc>
                <a:spcPts val="2800"/>
              </a:lnSpc>
              <a:spcBef>
                <a:spcPts val="560"/>
              </a:spcBef>
            </a:pP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ste</a:t>
            </a:r>
            <a:r>
              <a:rPr sz="27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uperi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2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</a:t>
            </a:r>
            <a:endParaRPr sz="2700">
              <a:latin typeface="Times New Roman"/>
              <a:cs typeface="Times New Roman"/>
            </a:endParaRPr>
          </a:p>
          <a:p>
            <a:pPr algn="ctr">
              <a:spcBef>
                <a:spcPts val="61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Sphenopalatine</a:t>
            </a:r>
            <a:r>
              <a:rPr sz="27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73516" y="3857180"/>
            <a:ext cx="4128770" cy="2275840"/>
            <a:chOff x="449516" y="3857180"/>
            <a:chExt cx="4128770" cy="2275840"/>
          </a:xfrm>
        </p:grpSpPr>
        <p:sp>
          <p:nvSpPr>
            <p:cNvPr id="15" name="object 15"/>
            <p:cNvSpPr/>
            <p:nvPr/>
          </p:nvSpPr>
          <p:spPr>
            <a:xfrm>
              <a:off x="454914" y="3862577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4117848" y="0"/>
                  </a:moveTo>
                  <a:lnTo>
                    <a:pt x="0" y="0"/>
                  </a:lnTo>
                  <a:lnTo>
                    <a:pt x="0" y="1887207"/>
                  </a:lnTo>
                  <a:lnTo>
                    <a:pt x="2940" y="1934556"/>
                  </a:lnTo>
                  <a:lnTo>
                    <a:pt x="11527" y="1980149"/>
                  </a:lnTo>
                  <a:lnTo>
                    <a:pt x="25406" y="2023633"/>
                  </a:lnTo>
                  <a:lnTo>
                    <a:pt x="44223" y="2064654"/>
                  </a:lnTo>
                  <a:lnTo>
                    <a:pt x="67625" y="2102859"/>
                  </a:lnTo>
                  <a:lnTo>
                    <a:pt x="95259" y="2137894"/>
                  </a:lnTo>
                  <a:lnTo>
                    <a:pt x="126769" y="2169404"/>
                  </a:lnTo>
                  <a:lnTo>
                    <a:pt x="161804" y="2197038"/>
                  </a:lnTo>
                  <a:lnTo>
                    <a:pt x="200009" y="2220440"/>
                  </a:lnTo>
                  <a:lnTo>
                    <a:pt x="241030" y="2239257"/>
                  </a:lnTo>
                  <a:lnTo>
                    <a:pt x="284514" y="2253136"/>
                  </a:lnTo>
                  <a:lnTo>
                    <a:pt x="330107" y="2261723"/>
                  </a:lnTo>
                  <a:lnTo>
                    <a:pt x="377456" y="2264664"/>
                  </a:lnTo>
                  <a:lnTo>
                    <a:pt x="4117848" y="2264664"/>
                  </a:lnTo>
                  <a:lnTo>
                    <a:pt x="41178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914" y="3862577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4117848" y="2264664"/>
                  </a:moveTo>
                  <a:lnTo>
                    <a:pt x="377456" y="2264664"/>
                  </a:lnTo>
                  <a:lnTo>
                    <a:pt x="330107" y="2261723"/>
                  </a:lnTo>
                  <a:lnTo>
                    <a:pt x="284514" y="2253136"/>
                  </a:lnTo>
                  <a:lnTo>
                    <a:pt x="241030" y="2239257"/>
                  </a:lnTo>
                  <a:lnTo>
                    <a:pt x="200009" y="2220440"/>
                  </a:lnTo>
                  <a:lnTo>
                    <a:pt x="161804" y="2197038"/>
                  </a:lnTo>
                  <a:lnTo>
                    <a:pt x="126769" y="2169404"/>
                  </a:lnTo>
                  <a:lnTo>
                    <a:pt x="95259" y="2137894"/>
                  </a:lnTo>
                  <a:lnTo>
                    <a:pt x="67625" y="2102859"/>
                  </a:lnTo>
                  <a:lnTo>
                    <a:pt x="44223" y="2064654"/>
                  </a:lnTo>
                  <a:lnTo>
                    <a:pt x="25406" y="2023633"/>
                  </a:lnTo>
                  <a:lnTo>
                    <a:pt x="11527" y="1980149"/>
                  </a:lnTo>
                  <a:lnTo>
                    <a:pt x="2940" y="1934556"/>
                  </a:lnTo>
                  <a:lnTo>
                    <a:pt x="0" y="1887207"/>
                  </a:lnTo>
                  <a:lnTo>
                    <a:pt x="0" y="0"/>
                  </a:lnTo>
                  <a:lnTo>
                    <a:pt x="4117848" y="0"/>
                  </a:lnTo>
                  <a:lnTo>
                    <a:pt x="4117848" y="226466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04085" y="4602302"/>
            <a:ext cx="3547745" cy="12852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31190" marR="5080" indent="-619125">
              <a:lnSpc>
                <a:spcPts val="2800"/>
              </a:lnSpc>
              <a:spcBef>
                <a:spcPts val="560"/>
              </a:spcBef>
            </a:pP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anteroinferior</a:t>
            </a:r>
            <a:r>
              <a:rPr sz="2700" b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 </a:t>
            </a:r>
            <a:r>
              <a:rPr sz="2700" b="1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27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nasal</a:t>
            </a:r>
            <a:r>
              <a:rPr sz="27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septum</a:t>
            </a:r>
            <a:endParaRPr sz="2700">
              <a:latin typeface="Times New Roman"/>
              <a:cs typeface="Times New Roman"/>
            </a:endParaRPr>
          </a:p>
          <a:p>
            <a:pPr marL="149860">
              <a:spcBef>
                <a:spcPts val="615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Superior</a:t>
            </a:r>
            <a:r>
              <a:rPr sz="27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labial</a:t>
            </a:r>
            <a:r>
              <a:rPr sz="27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facial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1364" y="3857180"/>
            <a:ext cx="4128770" cy="2275840"/>
            <a:chOff x="4567364" y="3857180"/>
            <a:chExt cx="4128770" cy="2275840"/>
          </a:xfrm>
        </p:grpSpPr>
        <p:sp>
          <p:nvSpPr>
            <p:cNvPr id="19" name="object 19"/>
            <p:cNvSpPr/>
            <p:nvPr/>
          </p:nvSpPr>
          <p:spPr>
            <a:xfrm>
              <a:off x="4572762" y="3862577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4117847" y="0"/>
                  </a:moveTo>
                  <a:lnTo>
                    <a:pt x="0" y="0"/>
                  </a:lnTo>
                  <a:lnTo>
                    <a:pt x="0" y="2264664"/>
                  </a:lnTo>
                  <a:lnTo>
                    <a:pt x="3740404" y="2264664"/>
                  </a:lnTo>
                  <a:lnTo>
                    <a:pt x="3787740" y="2261723"/>
                  </a:lnTo>
                  <a:lnTo>
                    <a:pt x="3833324" y="2253136"/>
                  </a:lnTo>
                  <a:lnTo>
                    <a:pt x="3876802" y="2239257"/>
                  </a:lnTo>
                  <a:lnTo>
                    <a:pt x="3917820" y="2220440"/>
                  </a:lnTo>
                  <a:lnTo>
                    <a:pt x="3956024" y="2197038"/>
                  </a:lnTo>
                  <a:lnTo>
                    <a:pt x="3991059" y="2169404"/>
                  </a:lnTo>
                  <a:lnTo>
                    <a:pt x="4022572" y="2137894"/>
                  </a:lnTo>
                  <a:lnTo>
                    <a:pt x="4050209" y="2102859"/>
                  </a:lnTo>
                  <a:lnTo>
                    <a:pt x="4073614" y="2064654"/>
                  </a:lnTo>
                  <a:lnTo>
                    <a:pt x="4092435" y="2023633"/>
                  </a:lnTo>
                  <a:lnTo>
                    <a:pt x="4106317" y="1980149"/>
                  </a:lnTo>
                  <a:lnTo>
                    <a:pt x="4114906" y="1934556"/>
                  </a:lnTo>
                  <a:lnTo>
                    <a:pt x="4117847" y="1887207"/>
                  </a:lnTo>
                  <a:lnTo>
                    <a:pt x="411784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762" y="3862577"/>
              <a:ext cx="4117975" cy="2265045"/>
            </a:xfrm>
            <a:custGeom>
              <a:avLst/>
              <a:gdLst/>
              <a:ahLst/>
              <a:cxnLst/>
              <a:rect l="l" t="t" r="r" b="b"/>
              <a:pathLst>
                <a:path w="4117975" h="2265045">
                  <a:moveTo>
                    <a:pt x="4117847" y="0"/>
                  </a:moveTo>
                  <a:lnTo>
                    <a:pt x="4117847" y="1887207"/>
                  </a:lnTo>
                  <a:lnTo>
                    <a:pt x="4114906" y="1934556"/>
                  </a:lnTo>
                  <a:lnTo>
                    <a:pt x="4106317" y="1980149"/>
                  </a:lnTo>
                  <a:lnTo>
                    <a:pt x="4092435" y="2023633"/>
                  </a:lnTo>
                  <a:lnTo>
                    <a:pt x="4073614" y="2064654"/>
                  </a:lnTo>
                  <a:lnTo>
                    <a:pt x="4050209" y="2102859"/>
                  </a:lnTo>
                  <a:lnTo>
                    <a:pt x="4022572" y="2137894"/>
                  </a:lnTo>
                  <a:lnTo>
                    <a:pt x="3991059" y="2169404"/>
                  </a:lnTo>
                  <a:lnTo>
                    <a:pt x="3956024" y="2197038"/>
                  </a:lnTo>
                  <a:lnTo>
                    <a:pt x="3917820" y="2220440"/>
                  </a:lnTo>
                  <a:lnTo>
                    <a:pt x="3876802" y="2239257"/>
                  </a:lnTo>
                  <a:lnTo>
                    <a:pt x="3833324" y="2253136"/>
                  </a:lnTo>
                  <a:lnTo>
                    <a:pt x="3787740" y="2261723"/>
                  </a:lnTo>
                  <a:lnTo>
                    <a:pt x="3740404" y="2264664"/>
                  </a:lnTo>
                  <a:lnTo>
                    <a:pt x="0" y="2264664"/>
                  </a:lnTo>
                  <a:lnTo>
                    <a:pt x="0" y="0"/>
                  </a:lnTo>
                  <a:lnTo>
                    <a:pt x="4117847" y="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304535" y="4655553"/>
            <a:ext cx="3700145" cy="101409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algn="ctr">
              <a:spcBef>
                <a:spcPts val="750"/>
              </a:spcBef>
            </a:pP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Posteroinferior</a:t>
            </a:r>
            <a:r>
              <a:rPr sz="2700" b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quadrant</a:t>
            </a:r>
            <a:endParaRPr sz="2700">
              <a:latin typeface="Times New Roman"/>
              <a:cs typeface="Times New Roman"/>
            </a:endParaRPr>
          </a:p>
          <a:p>
            <a:pPr algn="ctr">
              <a:spcBef>
                <a:spcPts val="650"/>
              </a:spcBef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Greater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palatine</a:t>
            </a:r>
            <a:r>
              <a:rPr sz="27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45573" y="3291777"/>
            <a:ext cx="4300855" cy="1143635"/>
            <a:chOff x="2421572" y="3291776"/>
            <a:chExt cx="4300855" cy="1143635"/>
          </a:xfrm>
        </p:grpSpPr>
        <p:sp>
          <p:nvSpPr>
            <p:cNvPr id="23" name="object 23"/>
            <p:cNvSpPr/>
            <p:nvPr/>
          </p:nvSpPr>
          <p:spPr>
            <a:xfrm>
              <a:off x="2426970" y="3297174"/>
              <a:ext cx="4290060" cy="1132840"/>
            </a:xfrm>
            <a:custGeom>
              <a:avLst/>
              <a:gdLst/>
              <a:ahLst/>
              <a:cxnLst/>
              <a:rect l="l" t="t" r="r" b="b"/>
              <a:pathLst>
                <a:path w="4290059" h="1132839">
                  <a:moveTo>
                    <a:pt x="4101337" y="0"/>
                  </a:moveTo>
                  <a:lnTo>
                    <a:pt x="188722" y="0"/>
                  </a:lnTo>
                  <a:lnTo>
                    <a:pt x="138538" y="6738"/>
                  </a:lnTo>
                  <a:lnTo>
                    <a:pt x="93453" y="25757"/>
                  </a:lnTo>
                  <a:lnTo>
                    <a:pt x="55260" y="55260"/>
                  </a:lnTo>
                  <a:lnTo>
                    <a:pt x="25757" y="93453"/>
                  </a:lnTo>
                  <a:lnTo>
                    <a:pt x="6738" y="138538"/>
                  </a:lnTo>
                  <a:lnTo>
                    <a:pt x="0" y="188722"/>
                  </a:lnTo>
                  <a:lnTo>
                    <a:pt x="0" y="943609"/>
                  </a:lnTo>
                  <a:lnTo>
                    <a:pt x="6738" y="993793"/>
                  </a:lnTo>
                  <a:lnTo>
                    <a:pt x="25757" y="1038878"/>
                  </a:lnTo>
                  <a:lnTo>
                    <a:pt x="55260" y="1077071"/>
                  </a:lnTo>
                  <a:lnTo>
                    <a:pt x="93453" y="1106574"/>
                  </a:lnTo>
                  <a:lnTo>
                    <a:pt x="138538" y="1125593"/>
                  </a:lnTo>
                  <a:lnTo>
                    <a:pt x="188722" y="1132332"/>
                  </a:lnTo>
                  <a:lnTo>
                    <a:pt x="4101337" y="1132332"/>
                  </a:lnTo>
                  <a:lnTo>
                    <a:pt x="4151521" y="1125593"/>
                  </a:lnTo>
                  <a:lnTo>
                    <a:pt x="4196606" y="1106574"/>
                  </a:lnTo>
                  <a:lnTo>
                    <a:pt x="4234799" y="1077071"/>
                  </a:lnTo>
                  <a:lnTo>
                    <a:pt x="4264302" y="1038878"/>
                  </a:lnTo>
                  <a:lnTo>
                    <a:pt x="4283321" y="993793"/>
                  </a:lnTo>
                  <a:lnTo>
                    <a:pt x="4290059" y="943609"/>
                  </a:lnTo>
                  <a:lnTo>
                    <a:pt x="4290059" y="188722"/>
                  </a:lnTo>
                  <a:lnTo>
                    <a:pt x="4283321" y="138538"/>
                  </a:lnTo>
                  <a:lnTo>
                    <a:pt x="4264302" y="93453"/>
                  </a:lnTo>
                  <a:lnTo>
                    <a:pt x="4234799" y="55260"/>
                  </a:lnTo>
                  <a:lnTo>
                    <a:pt x="4196606" y="25757"/>
                  </a:lnTo>
                  <a:lnTo>
                    <a:pt x="4151521" y="6738"/>
                  </a:lnTo>
                  <a:lnTo>
                    <a:pt x="4101337" y="0"/>
                  </a:lnTo>
                  <a:close/>
                </a:path>
              </a:pathLst>
            </a:custGeom>
            <a:solidFill>
              <a:srgbClr val="ABA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6970" y="3297174"/>
              <a:ext cx="4290060" cy="1132840"/>
            </a:xfrm>
            <a:custGeom>
              <a:avLst/>
              <a:gdLst/>
              <a:ahLst/>
              <a:cxnLst/>
              <a:rect l="l" t="t" r="r" b="b"/>
              <a:pathLst>
                <a:path w="4290059" h="1132839">
                  <a:moveTo>
                    <a:pt x="0" y="188722"/>
                  </a:moveTo>
                  <a:lnTo>
                    <a:pt x="6738" y="138538"/>
                  </a:lnTo>
                  <a:lnTo>
                    <a:pt x="25757" y="93453"/>
                  </a:lnTo>
                  <a:lnTo>
                    <a:pt x="55260" y="55260"/>
                  </a:lnTo>
                  <a:lnTo>
                    <a:pt x="93453" y="25757"/>
                  </a:lnTo>
                  <a:lnTo>
                    <a:pt x="138538" y="6738"/>
                  </a:lnTo>
                  <a:lnTo>
                    <a:pt x="188722" y="0"/>
                  </a:lnTo>
                  <a:lnTo>
                    <a:pt x="4101337" y="0"/>
                  </a:lnTo>
                  <a:lnTo>
                    <a:pt x="4151521" y="6738"/>
                  </a:lnTo>
                  <a:lnTo>
                    <a:pt x="4196606" y="25757"/>
                  </a:lnTo>
                  <a:lnTo>
                    <a:pt x="4234799" y="55260"/>
                  </a:lnTo>
                  <a:lnTo>
                    <a:pt x="4264302" y="93453"/>
                  </a:lnTo>
                  <a:lnTo>
                    <a:pt x="4283321" y="138538"/>
                  </a:lnTo>
                  <a:lnTo>
                    <a:pt x="4290059" y="188722"/>
                  </a:lnTo>
                  <a:lnTo>
                    <a:pt x="4290059" y="943609"/>
                  </a:lnTo>
                  <a:lnTo>
                    <a:pt x="4283321" y="993793"/>
                  </a:lnTo>
                  <a:lnTo>
                    <a:pt x="4264302" y="1038878"/>
                  </a:lnTo>
                  <a:lnTo>
                    <a:pt x="4234799" y="1077071"/>
                  </a:lnTo>
                  <a:lnTo>
                    <a:pt x="4196606" y="1106574"/>
                  </a:lnTo>
                  <a:lnTo>
                    <a:pt x="4151521" y="1125593"/>
                  </a:lnTo>
                  <a:lnTo>
                    <a:pt x="4101337" y="1132332"/>
                  </a:lnTo>
                  <a:lnTo>
                    <a:pt x="188722" y="1132332"/>
                  </a:lnTo>
                  <a:lnTo>
                    <a:pt x="138538" y="1125593"/>
                  </a:lnTo>
                  <a:lnTo>
                    <a:pt x="93453" y="1106574"/>
                  </a:lnTo>
                  <a:lnTo>
                    <a:pt x="55260" y="1077071"/>
                  </a:lnTo>
                  <a:lnTo>
                    <a:pt x="25757" y="1038878"/>
                  </a:lnTo>
                  <a:lnTo>
                    <a:pt x="6738" y="993793"/>
                  </a:lnTo>
                  <a:lnTo>
                    <a:pt x="0" y="943609"/>
                  </a:lnTo>
                  <a:lnTo>
                    <a:pt x="0" y="18872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72077" y="3512897"/>
            <a:ext cx="2921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Supplied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quadrants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25907"/>
            <a:ext cx="8828532" cy="59938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28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0383" y="1"/>
            <a:ext cx="7857744" cy="67360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29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8600"/>
            <a:ext cx="6336791" cy="59756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spc="-35" dirty="0"/>
              <a:pPr marL="103505">
                <a:lnSpc>
                  <a:spcPts val="1275"/>
                </a:lnSpc>
              </a:pPr>
              <a:t>3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727" y="1600200"/>
            <a:ext cx="7400544" cy="4114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76565" y="420561"/>
            <a:ext cx="8240395" cy="854075"/>
            <a:chOff x="452564" y="420560"/>
            <a:chExt cx="8240395" cy="854075"/>
          </a:xfrm>
        </p:grpSpPr>
        <p:sp>
          <p:nvSpPr>
            <p:cNvPr id="4" name="object 4"/>
            <p:cNvSpPr/>
            <p:nvPr/>
          </p:nvSpPr>
          <p:spPr>
            <a:xfrm>
              <a:off x="457961" y="425958"/>
              <a:ext cx="8229600" cy="843280"/>
            </a:xfrm>
            <a:custGeom>
              <a:avLst/>
              <a:gdLst/>
              <a:ahLst/>
              <a:cxnLst/>
              <a:rect l="l" t="t" r="r" b="b"/>
              <a:pathLst>
                <a:path w="8229600" h="843280">
                  <a:moveTo>
                    <a:pt x="8089138" y="0"/>
                  </a:moveTo>
                  <a:lnTo>
                    <a:pt x="140461" y="0"/>
                  </a:lnTo>
                  <a:lnTo>
                    <a:pt x="96066" y="7158"/>
                  </a:lnTo>
                  <a:lnTo>
                    <a:pt x="57508" y="27094"/>
                  </a:lnTo>
                  <a:lnTo>
                    <a:pt x="27102" y="57497"/>
                  </a:lnTo>
                  <a:lnTo>
                    <a:pt x="7161" y="96056"/>
                  </a:lnTo>
                  <a:lnTo>
                    <a:pt x="0" y="140462"/>
                  </a:lnTo>
                  <a:lnTo>
                    <a:pt x="0" y="702309"/>
                  </a:lnTo>
                  <a:lnTo>
                    <a:pt x="7161" y="746715"/>
                  </a:lnTo>
                  <a:lnTo>
                    <a:pt x="27102" y="785274"/>
                  </a:lnTo>
                  <a:lnTo>
                    <a:pt x="57508" y="815677"/>
                  </a:lnTo>
                  <a:lnTo>
                    <a:pt x="96066" y="835613"/>
                  </a:lnTo>
                  <a:lnTo>
                    <a:pt x="140461" y="842771"/>
                  </a:lnTo>
                  <a:lnTo>
                    <a:pt x="8089138" y="842771"/>
                  </a:lnTo>
                  <a:lnTo>
                    <a:pt x="8133543" y="835613"/>
                  </a:lnTo>
                  <a:lnTo>
                    <a:pt x="8172102" y="815677"/>
                  </a:lnTo>
                  <a:lnTo>
                    <a:pt x="8202505" y="785274"/>
                  </a:lnTo>
                  <a:lnTo>
                    <a:pt x="8222441" y="746715"/>
                  </a:lnTo>
                  <a:lnTo>
                    <a:pt x="8229600" y="702309"/>
                  </a:lnTo>
                  <a:lnTo>
                    <a:pt x="8229600" y="140462"/>
                  </a:lnTo>
                  <a:lnTo>
                    <a:pt x="8222441" y="96056"/>
                  </a:lnTo>
                  <a:lnTo>
                    <a:pt x="8202505" y="57497"/>
                  </a:lnTo>
                  <a:lnTo>
                    <a:pt x="8172102" y="27094"/>
                  </a:lnTo>
                  <a:lnTo>
                    <a:pt x="8133543" y="7158"/>
                  </a:lnTo>
                  <a:lnTo>
                    <a:pt x="80891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1" y="425958"/>
              <a:ext cx="8229600" cy="843280"/>
            </a:xfrm>
            <a:custGeom>
              <a:avLst/>
              <a:gdLst/>
              <a:ahLst/>
              <a:cxnLst/>
              <a:rect l="l" t="t" r="r" b="b"/>
              <a:pathLst>
                <a:path w="8229600" h="843280">
                  <a:moveTo>
                    <a:pt x="0" y="140462"/>
                  </a:moveTo>
                  <a:lnTo>
                    <a:pt x="7161" y="96056"/>
                  </a:lnTo>
                  <a:lnTo>
                    <a:pt x="27102" y="57497"/>
                  </a:lnTo>
                  <a:lnTo>
                    <a:pt x="57508" y="27094"/>
                  </a:lnTo>
                  <a:lnTo>
                    <a:pt x="96066" y="7158"/>
                  </a:lnTo>
                  <a:lnTo>
                    <a:pt x="140461" y="0"/>
                  </a:lnTo>
                  <a:lnTo>
                    <a:pt x="8089138" y="0"/>
                  </a:lnTo>
                  <a:lnTo>
                    <a:pt x="8133543" y="7158"/>
                  </a:lnTo>
                  <a:lnTo>
                    <a:pt x="8172102" y="27094"/>
                  </a:lnTo>
                  <a:lnTo>
                    <a:pt x="8202505" y="57497"/>
                  </a:lnTo>
                  <a:lnTo>
                    <a:pt x="8222441" y="96056"/>
                  </a:lnTo>
                  <a:lnTo>
                    <a:pt x="8229600" y="140462"/>
                  </a:lnTo>
                  <a:lnTo>
                    <a:pt x="8229600" y="702309"/>
                  </a:lnTo>
                  <a:lnTo>
                    <a:pt x="8222441" y="746715"/>
                  </a:lnTo>
                  <a:lnTo>
                    <a:pt x="8202505" y="785274"/>
                  </a:lnTo>
                  <a:lnTo>
                    <a:pt x="8172102" y="815677"/>
                  </a:lnTo>
                  <a:lnTo>
                    <a:pt x="8133543" y="835613"/>
                  </a:lnTo>
                  <a:lnTo>
                    <a:pt x="8089138" y="842771"/>
                  </a:lnTo>
                  <a:lnTo>
                    <a:pt x="140461" y="842771"/>
                  </a:lnTo>
                  <a:lnTo>
                    <a:pt x="96066" y="835613"/>
                  </a:lnTo>
                  <a:lnTo>
                    <a:pt x="57508" y="815677"/>
                  </a:lnTo>
                  <a:lnTo>
                    <a:pt x="27102" y="785274"/>
                  </a:lnTo>
                  <a:lnTo>
                    <a:pt x="7161" y="746715"/>
                  </a:lnTo>
                  <a:lnTo>
                    <a:pt x="0" y="702309"/>
                  </a:lnTo>
                  <a:lnTo>
                    <a:pt x="0" y="1404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5972" y="546167"/>
            <a:ext cx="7729220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0" dirty="0">
                <a:solidFill>
                  <a:schemeClr val="bg1"/>
                </a:solidFill>
              </a:rPr>
              <a:t>Vessels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and</a:t>
            </a:r>
            <a:r>
              <a:rPr sz="3600" dirty="0">
                <a:solidFill>
                  <a:schemeClr val="bg1"/>
                </a:solidFill>
              </a:rPr>
              <a:t> Nerves </a:t>
            </a:r>
            <a:r>
              <a:rPr sz="3600" spc="-5" dirty="0">
                <a:solidFill>
                  <a:schemeClr val="bg1"/>
                </a:solidFill>
              </a:rPr>
              <a:t>of</a:t>
            </a:r>
            <a:r>
              <a:rPr sz="3600" spc="5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the</a:t>
            </a:r>
            <a:r>
              <a:rPr sz="3600" spc="-15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Nasal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Septum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35" dirty="0"/>
              <a:pPr marL="38100">
                <a:lnSpc>
                  <a:spcPts val="1275"/>
                </a:lnSpc>
              </a:pPr>
              <a:t>30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667000"/>
            <a:ext cx="3974725" cy="22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9" y="0"/>
            <a:ext cx="619353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spc="-35" dirty="0"/>
              <a:pPr marL="103505">
                <a:lnSpc>
                  <a:spcPts val="1275"/>
                </a:lnSpc>
              </a:pPr>
              <a:t>4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9" y="0"/>
            <a:ext cx="6336792" cy="6857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spc="-35" dirty="0"/>
              <a:pPr marL="103505">
                <a:lnSpc>
                  <a:spcPts val="1275"/>
                </a:lnSpc>
              </a:pPr>
              <a:t>5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276" y="620268"/>
            <a:ext cx="7703820" cy="57622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1275"/>
              </a:lnSpc>
            </a:pPr>
            <a:fld id="{81D60167-4931-47E6-BA6A-407CBD079E47}" type="slidenum">
              <a:rPr spc="-35" dirty="0"/>
              <a:pPr marL="103505">
                <a:lnSpc>
                  <a:spcPts val="1275"/>
                </a:lnSpc>
              </a:pPr>
              <a:t>6</a:t>
            </a:fld>
            <a:endParaRPr spc="-3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8839200" cy="68579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7" y="278829"/>
            <a:ext cx="8246745" cy="1137285"/>
            <a:chOff x="449516" y="278828"/>
            <a:chExt cx="8246745" cy="1137285"/>
          </a:xfrm>
        </p:grpSpPr>
        <p:sp>
          <p:nvSpPr>
            <p:cNvPr id="3" name="object 3"/>
            <p:cNvSpPr/>
            <p:nvPr/>
          </p:nvSpPr>
          <p:spPr>
            <a:xfrm>
              <a:off x="454914" y="284225"/>
              <a:ext cx="8235950" cy="1126490"/>
            </a:xfrm>
            <a:custGeom>
              <a:avLst/>
              <a:gdLst/>
              <a:ahLst/>
              <a:cxnLst/>
              <a:rect l="l" t="t" r="r" b="b"/>
              <a:pathLst>
                <a:path w="8235950" h="1126490">
                  <a:moveTo>
                    <a:pt x="8047989" y="0"/>
                  </a:moveTo>
                  <a:lnTo>
                    <a:pt x="187706" y="0"/>
                  </a:lnTo>
                  <a:lnTo>
                    <a:pt x="137805" y="6707"/>
                  </a:lnTo>
                  <a:lnTo>
                    <a:pt x="92965" y="25635"/>
                  </a:lnTo>
                  <a:lnTo>
                    <a:pt x="54976" y="54991"/>
                  </a:lnTo>
                  <a:lnTo>
                    <a:pt x="25626" y="92982"/>
                  </a:lnTo>
                  <a:lnTo>
                    <a:pt x="6704" y="137818"/>
                  </a:lnTo>
                  <a:lnTo>
                    <a:pt x="0" y="187706"/>
                  </a:lnTo>
                  <a:lnTo>
                    <a:pt x="0" y="938529"/>
                  </a:lnTo>
                  <a:lnTo>
                    <a:pt x="6704" y="988417"/>
                  </a:lnTo>
                  <a:lnTo>
                    <a:pt x="25626" y="1033253"/>
                  </a:lnTo>
                  <a:lnTo>
                    <a:pt x="54976" y="1071244"/>
                  </a:lnTo>
                  <a:lnTo>
                    <a:pt x="92965" y="1100600"/>
                  </a:lnTo>
                  <a:lnTo>
                    <a:pt x="137805" y="1119528"/>
                  </a:lnTo>
                  <a:lnTo>
                    <a:pt x="187706" y="1126236"/>
                  </a:lnTo>
                  <a:lnTo>
                    <a:pt x="8047989" y="1126236"/>
                  </a:lnTo>
                  <a:lnTo>
                    <a:pt x="8097877" y="1119528"/>
                  </a:lnTo>
                  <a:lnTo>
                    <a:pt x="8142713" y="1100600"/>
                  </a:lnTo>
                  <a:lnTo>
                    <a:pt x="8180705" y="1071245"/>
                  </a:lnTo>
                  <a:lnTo>
                    <a:pt x="8210060" y="1033253"/>
                  </a:lnTo>
                  <a:lnTo>
                    <a:pt x="8228988" y="988417"/>
                  </a:lnTo>
                  <a:lnTo>
                    <a:pt x="8235695" y="938529"/>
                  </a:lnTo>
                  <a:lnTo>
                    <a:pt x="8235695" y="187706"/>
                  </a:lnTo>
                  <a:lnTo>
                    <a:pt x="8228988" y="137818"/>
                  </a:lnTo>
                  <a:lnTo>
                    <a:pt x="8210060" y="92982"/>
                  </a:lnTo>
                  <a:lnTo>
                    <a:pt x="8180705" y="54990"/>
                  </a:lnTo>
                  <a:lnTo>
                    <a:pt x="8142713" y="25635"/>
                  </a:lnTo>
                  <a:lnTo>
                    <a:pt x="8097877" y="6707"/>
                  </a:lnTo>
                  <a:lnTo>
                    <a:pt x="804798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284225"/>
              <a:ext cx="8235950" cy="1126490"/>
            </a:xfrm>
            <a:custGeom>
              <a:avLst/>
              <a:gdLst/>
              <a:ahLst/>
              <a:cxnLst/>
              <a:rect l="l" t="t" r="r" b="b"/>
              <a:pathLst>
                <a:path w="8235950" h="1126490">
                  <a:moveTo>
                    <a:pt x="0" y="187706"/>
                  </a:moveTo>
                  <a:lnTo>
                    <a:pt x="6704" y="137818"/>
                  </a:lnTo>
                  <a:lnTo>
                    <a:pt x="25626" y="92982"/>
                  </a:lnTo>
                  <a:lnTo>
                    <a:pt x="54976" y="54991"/>
                  </a:lnTo>
                  <a:lnTo>
                    <a:pt x="92965" y="25635"/>
                  </a:lnTo>
                  <a:lnTo>
                    <a:pt x="137805" y="6707"/>
                  </a:lnTo>
                  <a:lnTo>
                    <a:pt x="187706" y="0"/>
                  </a:lnTo>
                  <a:lnTo>
                    <a:pt x="8047989" y="0"/>
                  </a:lnTo>
                  <a:lnTo>
                    <a:pt x="8097877" y="6707"/>
                  </a:lnTo>
                  <a:lnTo>
                    <a:pt x="8142713" y="25635"/>
                  </a:lnTo>
                  <a:lnTo>
                    <a:pt x="8180705" y="54990"/>
                  </a:lnTo>
                  <a:lnTo>
                    <a:pt x="8210060" y="92982"/>
                  </a:lnTo>
                  <a:lnTo>
                    <a:pt x="8228988" y="137818"/>
                  </a:lnTo>
                  <a:lnTo>
                    <a:pt x="8235695" y="187706"/>
                  </a:lnTo>
                  <a:lnTo>
                    <a:pt x="8235695" y="938529"/>
                  </a:lnTo>
                  <a:lnTo>
                    <a:pt x="8228988" y="988417"/>
                  </a:lnTo>
                  <a:lnTo>
                    <a:pt x="8210060" y="1033253"/>
                  </a:lnTo>
                  <a:lnTo>
                    <a:pt x="8180705" y="1071245"/>
                  </a:lnTo>
                  <a:lnTo>
                    <a:pt x="8142713" y="1100600"/>
                  </a:lnTo>
                  <a:lnTo>
                    <a:pt x="8097877" y="1119528"/>
                  </a:lnTo>
                  <a:lnTo>
                    <a:pt x="8047989" y="1126236"/>
                  </a:lnTo>
                  <a:lnTo>
                    <a:pt x="187706" y="1126236"/>
                  </a:lnTo>
                  <a:lnTo>
                    <a:pt x="137805" y="1119528"/>
                  </a:lnTo>
                  <a:lnTo>
                    <a:pt x="92965" y="1100600"/>
                  </a:lnTo>
                  <a:lnTo>
                    <a:pt x="54976" y="1071244"/>
                  </a:lnTo>
                  <a:lnTo>
                    <a:pt x="25626" y="1033253"/>
                  </a:lnTo>
                  <a:lnTo>
                    <a:pt x="6704" y="988417"/>
                  </a:lnTo>
                  <a:lnTo>
                    <a:pt x="0" y="938529"/>
                  </a:lnTo>
                  <a:lnTo>
                    <a:pt x="0" y="18770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67504" y="293573"/>
            <a:ext cx="2969260" cy="102044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199390">
              <a:lnSpc>
                <a:spcPts val="3629"/>
              </a:lnSpc>
              <a:spcBef>
                <a:spcPts val="700"/>
              </a:spcBef>
            </a:pPr>
            <a:r>
              <a:rPr sz="3500" dirty="0">
                <a:solidFill>
                  <a:schemeClr val="bg1"/>
                </a:solidFill>
              </a:rPr>
              <a:t>Nasal Cavity </a:t>
            </a:r>
            <a:r>
              <a:rPr sz="3500" spc="5" dirty="0">
                <a:solidFill>
                  <a:schemeClr val="bg1"/>
                </a:solidFill>
              </a:rPr>
              <a:t> </a:t>
            </a:r>
            <a:r>
              <a:rPr sz="3500" dirty="0">
                <a:solidFill>
                  <a:schemeClr val="bg1"/>
                </a:solidFill>
              </a:rPr>
              <a:t>Basic</a:t>
            </a:r>
            <a:r>
              <a:rPr sz="3500" spc="-75" dirty="0">
                <a:solidFill>
                  <a:schemeClr val="bg1"/>
                </a:solidFill>
              </a:rPr>
              <a:t> </a:t>
            </a:r>
            <a:r>
              <a:rPr sz="3500" spc="-10" dirty="0">
                <a:solidFill>
                  <a:schemeClr val="bg1"/>
                </a:solidFill>
              </a:rPr>
              <a:t>Structure</a:t>
            </a:r>
            <a:endParaRPr sz="35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05164" y="2051240"/>
            <a:ext cx="8014970" cy="751840"/>
            <a:chOff x="681164" y="2051240"/>
            <a:chExt cx="8014970" cy="751840"/>
          </a:xfrm>
        </p:grpSpPr>
        <p:sp>
          <p:nvSpPr>
            <p:cNvPr id="7" name="object 7"/>
            <p:cNvSpPr/>
            <p:nvPr/>
          </p:nvSpPr>
          <p:spPr>
            <a:xfrm>
              <a:off x="686561" y="2056637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4">
                  <a:moveTo>
                    <a:pt x="7880604" y="0"/>
                  </a:moveTo>
                  <a:lnTo>
                    <a:pt x="123443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4"/>
                  </a:lnTo>
                  <a:lnTo>
                    <a:pt x="0" y="617220"/>
                  </a:lnTo>
                  <a:lnTo>
                    <a:pt x="9701" y="665279"/>
                  </a:lnTo>
                  <a:lnTo>
                    <a:pt x="36156" y="704516"/>
                  </a:lnTo>
                  <a:lnTo>
                    <a:pt x="75395" y="730966"/>
                  </a:lnTo>
                  <a:lnTo>
                    <a:pt x="123443" y="740663"/>
                  </a:lnTo>
                  <a:lnTo>
                    <a:pt x="7880604" y="740663"/>
                  </a:lnTo>
                  <a:lnTo>
                    <a:pt x="7928663" y="730966"/>
                  </a:lnTo>
                  <a:lnTo>
                    <a:pt x="7967900" y="704516"/>
                  </a:lnTo>
                  <a:lnTo>
                    <a:pt x="7994350" y="665279"/>
                  </a:lnTo>
                  <a:lnTo>
                    <a:pt x="8004048" y="617220"/>
                  </a:lnTo>
                  <a:lnTo>
                    <a:pt x="8004048" y="123444"/>
                  </a:lnTo>
                  <a:lnTo>
                    <a:pt x="7994350" y="75384"/>
                  </a:lnTo>
                  <a:lnTo>
                    <a:pt x="7967900" y="36147"/>
                  </a:lnTo>
                  <a:lnTo>
                    <a:pt x="7928663" y="9697"/>
                  </a:lnTo>
                  <a:lnTo>
                    <a:pt x="78806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561" y="2056637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4">
                  <a:moveTo>
                    <a:pt x="0" y="123444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3" y="0"/>
                  </a:lnTo>
                  <a:lnTo>
                    <a:pt x="7880604" y="0"/>
                  </a:lnTo>
                  <a:lnTo>
                    <a:pt x="7928663" y="9697"/>
                  </a:lnTo>
                  <a:lnTo>
                    <a:pt x="7967900" y="36147"/>
                  </a:lnTo>
                  <a:lnTo>
                    <a:pt x="7994350" y="75384"/>
                  </a:lnTo>
                  <a:lnTo>
                    <a:pt x="8004048" y="123444"/>
                  </a:lnTo>
                  <a:lnTo>
                    <a:pt x="8004048" y="617220"/>
                  </a:lnTo>
                  <a:lnTo>
                    <a:pt x="7994350" y="665279"/>
                  </a:lnTo>
                  <a:lnTo>
                    <a:pt x="7967900" y="704516"/>
                  </a:lnTo>
                  <a:lnTo>
                    <a:pt x="7928663" y="730966"/>
                  </a:lnTo>
                  <a:lnTo>
                    <a:pt x="7880604" y="740663"/>
                  </a:lnTo>
                  <a:lnTo>
                    <a:pt x="123443" y="740663"/>
                  </a:lnTo>
                  <a:lnTo>
                    <a:pt x="75395" y="730966"/>
                  </a:lnTo>
                  <a:lnTo>
                    <a:pt x="36156" y="704516"/>
                  </a:lnTo>
                  <a:lnTo>
                    <a:pt x="9701" y="665279"/>
                  </a:lnTo>
                  <a:lnTo>
                    <a:pt x="0" y="617220"/>
                  </a:lnTo>
                  <a:lnTo>
                    <a:pt x="0" y="123444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5164" y="2857436"/>
            <a:ext cx="8014970" cy="751840"/>
            <a:chOff x="681164" y="2857436"/>
            <a:chExt cx="8014970" cy="751840"/>
          </a:xfrm>
        </p:grpSpPr>
        <p:sp>
          <p:nvSpPr>
            <p:cNvPr id="10" name="object 10"/>
            <p:cNvSpPr/>
            <p:nvPr/>
          </p:nvSpPr>
          <p:spPr>
            <a:xfrm>
              <a:off x="686561" y="2862833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7880604" y="0"/>
                  </a:moveTo>
                  <a:lnTo>
                    <a:pt x="123443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3"/>
                  </a:lnTo>
                  <a:lnTo>
                    <a:pt x="0" y="617219"/>
                  </a:lnTo>
                  <a:lnTo>
                    <a:pt x="9701" y="665279"/>
                  </a:lnTo>
                  <a:lnTo>
                    <a:pt x="36156" y="704516"/>
                  </a:lnTo>
                  <a:lnTo>
                    <a:pt x="75395" y="730966"/>
                  </a:lnTo>
                  <a:lnTo>
                    <a:pt x="123443" y="740663"/>
                  </a:lnTo>
                  <a:lnTo>
                    <a:pt x="7880604" y="740663"/>
                  </a:lnTo>
                  <a:lnTo>
                    <a:pt x="7928663" y="730966"/>
                  </a:lnTo>
                  <a:lnTo>
                    <a:pt x="7967900" y="704516"/>
                  </a:lnTo>
                  <a:lnTo>
                    <a:pt x="7994350" y="665279"/>
                  </a:lnTo>
                  <a:lnTo>
                    <a:pt x="8004048" y="617219"/>
                  </a:lnTo>
                  <a:lnTo>
                    <a:pt x="8004048" y="123443"/>
                  </a:lnTo>
                  <a:lnTo>
                    <a:pt x="7994350" y="75384"/>
                  </a:lnTo>
                  <a:lnTo>
                    <a:pt x="7967900" y="36147"/>
                  </a:lnTo>
                  <a:lnTo>
                    <a:pt x="7928663" y="9697"/>
                  </a:lnTo>
                  <a:lnTo>
                    <a:pt x="78806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6561" y="2862833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0" y="123443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3" y="0"/>
                  </a:lnTo>
                  <a:lnTo>
                    <a:pt x="7880604" y="0"/>
                  </a:lnTo>
                  <a:lnTo>
                    <a:pt x="7928663" y="9697"/>
                  </a:lnTo>
                  <a:lnTo>
                    <a:pt x="7967900" y="36147"/>
                  </a:lnTo>
                  <a:lnTo>
                    <a:pt x="7994350" y="75384"/>
                  </a:lnTo>
                  <a:lnTo>
                    <a:pt x="8004048" y="123443"/>
                  </a:lnTo>
                  <a:lnTo>
                    <a:pt x="8004048" y="617219"/>
                  </a:lnTo>
                  <a:lnTo>
                    <a:pt x="7994350" y="665279"/>
                  </a:lnTo>
                  <a:lnTo>
                    <a:pt x="7967900" y="704516"/>
                  </a:lnTo>
                  <a:lnTo>
                    <a:pt x="7928663" y="730966"/>
                  </a:lnTo>
                  <a:lnTo>
                    <a:pt x="7880604" y="740663"/>
                  </a:lnTo>
                  <a:lnTo>
                    <a:pt x="123443" y="740663"/>
                  </a:lnTo>
                  <a:lnTo>
                    <a:pt x="75395" y="730966"/>
                  </a:lnTo>
                  <a:lnTo>
                    <a:pt x="36156" y="704516"/>
                  </a:lnTo>
                  <a:lnTo>
                    <a:pt x="9701" y="665279"/>
                  </a:lnTo>
                  <a:lnTo>
                    <a:pt x="0" y="617219"/>
                  </a:lnTo>
                  <a:lnTo>
                    <a:pt x="0" y="12344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05164" y="3663632"/>
            <a:ext cx="8014970" cy="751840"/>
            <a:chOff x="681164" y="3663632"/>
            <a:chExt cx="8014970" cy="751840"/>
          </a:xfrm>
        </p:grpSpPr>
        <p:sp>
          <p:nvSpPr>
            <p:cNvPr id="13" name="object 13"/>
            <p:cNvSpPr/>
            <p:nvPr/>
          </p:nvSpPr>
          <p:spPr>
            <a:xfrm>
              <a:off x="686561" y="3669030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7880604" y="0"/>
                  </a:moveTo>
                  <a:lnTo>
                    <a:pt x="123443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4"/>
                  </a:lnTo>
                  <a:lnTo>
                    <a:pt x="0" y="617220"/>
                  </a:lnTo>
                  <a:lnTo>
                    <a:pt x="9701" y="665279"/>
                  </a:lnTo>
                  <a:lnTo>
                    <a:pt x="36156" y="704516"/>
                  </a:lnTo>
                  <a:lnTo>
                    <a:pt x="75395" y="730966"/>
                  </a:lnTo>
                  <a:lnTo>
                    <a:pt x="123443" y="740664"/>
                  </a:lnTo>
                  <a:lnTo>
                    <a:pt x="7880604" y="740664"/>
                  </a:lnTo>
                  <a:lnTo>
                    <a:pt x="7928663" y="730966"/>
                  </a:lnTo>
                  <a:lnTo>
                    <a:pt x="7967900" y="704516"/>
                  </a:lnTo>
                  <a:lnTo>
                    <a:pt x="7994350" y="665279"/>
                  </a:lnTo>
                  <a:lnTo>
                    <a:pt x="8004048" y="617220"/>
                  </a:lnTo>
                  <a:lnTo>
                    <a:pt x="8004048" y="123444"/>
                  </a:lnTo>
                  <a:lnTo>
                    <a:pt x="7994350" y="75384"/>
                  </a:lnTo>
                  <a:lnTo>
                    <a:pt x="7967900" y="36147"/>
                  </a:lnTo>
                  <a:lnTo>
                    <a:pt x="7928663" y="9697"/>
                  </a:lnTo>
                  <a:lnTo>
                    <a:pt x="78806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6561" y="3669030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0" y="123444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3" y="0"/>
                  </a:lnTo>
                  <a:lnTo>
                    <a:pt x="7880604" y="0"/>
                  </a:lnTo>
                  <a:lnTo>
                    <a:pt x="7928663" y="9697"/>
                  </a:lnTo>
                  <a:lnTo>
                    <a:pt x="7967900" y="36147"/>
                  </a:lnTo>
                  <a:lnTo>
                    <a:pt x="7994350" y="75384"/>
                  </a:lnTo>
                  <a:lnTo>
                    <a:pt x="8004048" y="123444"/>
                  </a:lnTo>
                  <a:lnTo>
                    <a:pt x="8004048" y="617220"/>
                  </a:lnTo>
                  <a:lnTo>
                    <a:pt x="7994350" y="665279"/>
                  </a:lnTo>
                  <a:lnTo>
                    <a:pt x="7967900" y="704516"/>
                  </a:lnTo>
                  <a:lnTo>
                    <a:pt x="7928663" y="730966"/>
                  </a:lnTo>
                  <a:lnTo>
                    <a:pt x="7880604" y="740664"/>
                  </a:lnTo>
                  <a:lnTo>
                    <a:pt x="123443" y="740664"/>
                  </a:lnTo>
                  <a:lnTo>
                    <a:pt x="75395" y="730966"/>
                  </a:lnTo>
                  <a:lnTo>
                    <a:pt x="36156" y="704516"/>
                  </a:lnTo>
                  <a:lnTo>
                    <a:pt x="9701" y="665279"/>
                  </a:lnTo>
                  <a:lnTo>
                    <a:pt x="0" y="617220"/>
                  </a:lnTo>
                  <a:lnTo>
                    <a:pt x="0" y="123444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05164" y="4469828"/>
            <a:ext cx="8014970" cy="751840"/>
            <a:chOff x="681164" y="4469828"/>
            <a:chExt cx="8014970" cy="751840"/>
          </a:xfrm>
        </p:grpSpPr>
        <p:sp>
          <p:nvSpPr>
            <p:cNvPr id="16" name="object 16"/>
            <p:cNvSpPr/>
            <p:nvPr/>
          </p:nvSpPr>
          <p:spPr>
            <a:xfrm>
              <a:off x="686561" y="4475225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7880604" y="0"/>
                  </a:moveTo>
                  <a:lnTo>
                    <a:pt x="123443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3"/>
                  </a:lnTo>
                  <a:lnTo>
                    <a:pt x="0" y="617219"/>
                  </a:lnTo>
                  <a:lnTo>
                    <a:pt x="9701" y="665279"/>
                  </a:lnTo>
                  <a:lnTo>
                    <a:pt x="36156" y="704516"/>
                  </a:lnTo>
                  <a:lnTo>
                    <a:pt x="75395" y="730966"/>
                  </a:lnTo>
                  <a:lnTo>
                    <a:pt x="123443" y="740663"/>
                  </a:lnTo>
                  <a:lnTo>
                    <a:pt x="7880604" y="740663"/>
                  </a:lnTo>
                  <a:lnTo>
                    <a:pt x="7928663" y="730966"/>
                  </a:lnTo>
                  <a:lnTo>
                    <a:pt x="7967900" y="704516"/>
                  </a:lnTo>
                  <a:lnTo>
                    <a:pt x="7994350" y="665279"/>
                  </a:lnTo>
                  <a:lnTo>
                    <a:pt x="8004048" y="617219"/>
                  </a:lnTo>
                  <a:lnTo>
                    <a:pt x="8004048" y="123443"/>
                  </a:lnTo>
                  <a:lnTo>
                    <a:pt x="7994350" y="75384"/>
                  </a:lnTo>
                  <a:lnTo>
                    <a:pt x="7967900" y="36147"/>
                  </a:lnTo>
                  <a:lnTo>
                    <a:pt x="7928663" y="9697"/>
                  </a:lnTo>
                  <a:lnTo>
                    <a:pt x="78806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561" y="4475225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0" y="123443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3" y="0"/>
                  </a:lnTo>
                  <a:lnTo>
                    <a:pt x="7880604" y="0"/>
                  </a:lnTo>
                  <a:lnTo>
                    <a:pt x="7928663" y="9697"/>
                  </a:lnTo>
                  <a:lnTo>
                    <a:pt x="7967900" y="36147"/>
                  </a:lnTo>
                  <a:lnTo>
                    <a:pt x="7994350" y="75384"/>
                  </a:lnTo>
                  <a:lnTo>
                    <a:pt x="8004048" y="123443"/>
                  </a:lnTo>
                  <a:lnTo>
                    <a:pt x="8004048" y="617219"/>
                  </a:lnTo>
                  <a:lnTo>
                    <a:pt x="7994350" y="665279"/>
                  </a:lnTo>
                  <a:lnTo>
                    <a:pt x="7967900" y="704516"/>
                  </a:lnTo>
                  <a:lnTo>
                    <a:pt x="7928663" y="730966"/>
                  </a:lnTo>
                  <a:lnTo>
                    <a:pt x="7880604" y="740663"/>
                  </a:lnTo>
                  <a:lnTo>
                    <a:pt x="123443" y="740663"/>
                  </a:lnTo>
                  <a:lnTo>
                    <a:pt x="75395" y="730966"/>
                  </a:lnTo>
                  <a:lnTo>
                    <a:pt x="36156" y="704516"/>
                  </a:lnTo>
                  <a:lnTo>
                    <a:pt x="9701" y="665279"/>
                  </a:lnTo>
                  <a:lnTo>
                    <a:pt x="0" y="617219"/>
                  </a:lnTo>
                  <a:lnTo>
                    <a:pt x="0" y="12344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05164" y="5276024"/>
            <a:ext cx="8014970" cy="751840"/>
            <a:chOff x="681164" y="5276024"/>
            <a:chExt cx="8014970" cy="751840"/>
          </a:xfrm>
        </p:grpSpPr>
        <p:sp>
          <p:nvSpPr>
            <p:cNvPr id="19" name="object 19"/>
            <p:cNvSpPr/>
            <p:nvPr/>
          </p:nvSpPr>
          <p:spPr>
            <a:xfrm>
              <a:off x="686561" y="5281421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7880604" y="0"/>
                  </a:moveTo>
                  <a:lnTo>
                    <a:pt x="123443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3"/>
                  </a:lnTo>
                  <a:lnTo>
                    <a:pt x="0" y="617219"/>
                  </a:lnTo>
                  <a:lnTo>
                    <a:pt x="9701" y="665268"/>
                  </a:lnTo>
                  <a:lnTo>
                    <a:pt x="36156" y="704507"/>
                  </a:lnTo>
                  <a:lnTo>
                    <a:pt x="75395" y="730962"/>
                  </a:lnTo>
                  <a:lnTo>
                    <a:pt x="123443" y="740663"/>
                  </a:lnTo>
                  <a:lnTo>
                    <a:pt x="7880604" y="740663"/>
                  </a:lnTo>
                  <a:lnTo>
                    <a:pt x="7928663" y="730962"/>
                  </a:lnTo>
                  <a:lnTo>
                    <a:pt x="7967900" y="704507"/>
                  </a:lnTo>
                  <a:lnTo>
                    <a:pt x="7994350" y="665268"/>
                  </a:lnTo>
                  <a:lnTo>
                    <a:pt x="8004048" y="617219"/>
                  </a:lnTo>
                  <a:lnTo>
                    <a:pt x="8004048" y="123443"/>
                  </a:lnTo>
                  <a:lnTo>
                    <a:pt x="7994350" y="75384"/>
                  </a:lnTo>
                  <a:lnTo>
                    <a:pt x="7967900" y="36147"/>
                  </a:lnTo>
                  <a:lnTo>
                    <a:pt x="7928663" y="9697"/>
                  </a:lnTo>
                  <a:lnTo>
                    <a:pt x="78806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6561" y="5281421"/>
              <a:ext cx="8004175" cy="741045"/>
            </a:xfrm>
            <a:custGeom>
              <a:avLst/>
              <a:gdLst/>
              <a:ahLst/>
              <a:cxnLst/>
              <a:rect l="l" t="t" r="r" b="b"/>
              <a:pathLst>
                <a:path w="8004175" h="741045">
                  <a:moveTo>
                    <a:pt x="0" y="123443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3" y="0"/>
                  </a:lnTo>
                  <a:lnTo>
                    <a:pt x="7880604" y="0"/>
                  </a:lnTo>
                  <a:lnTo>
                    <a:pt x="7928663" y="9697"/>
                  </a:lnTo>
                  <a:lnTo>
                    <a:pt x="7967900" y="36147"/>
                  </a:lnTo>
                  <a:lnTo>
                    <a:pt x="7994350" y="75384"/>
                  </a:lnTo>
                  <a:lnTo>
                    <a:pt x="8004048" y="123443"/>
                  </a:lnTo>
                  <a:lnTo>
                    <a:pt x="8004048" y="617219"/>
                  </a:lnTo>
                  <a:lnTo>
                    <a:pt x="7994350" y="665268"/>
                  </a:lnTo>
                  <a:lnTo>
                    <a:pt x="7967900" y="704507"/>
                  </a:lnTo>
                  <a:lnTo>
                    <a:pt x="7928663" y="730962"/>
                  </a:lnTo>
                  <a:lnTo>
                    <a:pt x="7880604" y="740663"/>
                  </a:lnTo>
                  <a:lnTo>
                    <a:pt x="123443" y="740663"/>
                  </a:lnTo>
                  <a:lnTo>
                    <a:pt x="75395" y="730962"/>
                  </a:lnTo>
                  <a:lnTo>
                    <a:pt x="36156" y="704507"/>
                  </a:lnTo>
                  <a:lnTo>
                    <a:pt x="9701" y="665268"/>
                  </a:lnTo>
                  <a:lnTo>
                    <a:pt x="0" y="617219"/>
                  </a:lnTo>
                  <a:lnTo>
                    <a:pt x="0" y="12344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97049" y="2209545"/>
            <a:ext cx="7483475" cy="3673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3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Nares</a:t>
            </a:r>
            <a:r>
              <a:rPr sz="2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(nostrils)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:open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nasal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cavity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vestibule.</a:t>
            </a:r>
            <a:endParaRPr sz="23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/>
            <a:r>
              <a:rPr sz="2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3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Choana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opens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nasopharynx.</a:t>
            </a:r>
            <a:endParaRPr sz="23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745490">
              <a:lnSpc>
                <a:spcPts val="2380"/>
              </a:lnSpc>
            </a:pPr>
            <a:r>
              <a:rPr sz="2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3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Septum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extends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medially</a:t>
            </a:r>
            <a:r>
              <a:rPr sz="23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the roof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floor. </a:t>
            </a:r>
            <a:r>
              <a:rPr sz="2300" spc="-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Cartilage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bone.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570"/>
              </a:lnSpc>
              <a:spcBef>
                <a:spcPts val="1190"/>
              </a:spcBef>
            </a:pPr>
            <a:r>
              <a:rPr sz="2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Conchae</a:t>
            </a:r>
            <a:r>
              <a:rPr sz="23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(turbinates)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Project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wall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570"/>
              </a:lnSpc>
            </a:pP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cavity.</a:t>
            </a:r>
            <a:endParaRPr sz="23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/>
            <a:r>
              <a:rPr sz="2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Meatus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slit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like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space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below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conchae.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89997" y="6431381"/>
            <a:ext cx="9144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3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4811" y="205741"/>
            <a:ext cx="8341614" cy="14866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9357" y="400193"/>
            <a:ext cx="7372350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dirty="0">
                <a:solidFill>
                  <a:schemeClr val="bg1"/>
                </a:solidFill>
              </a:rPr>
              <a:t>Floor</a:t>
            </a:r>
            <a:r>
              <a:rPr sz="5400" spc="-110" dirty="0">
                <a:solidFill>
                  <a:schemeClr val="bg1"/>
                </a:solidFill>
              </a:rPr>
              <a:t> </a:t>
            </a:r>
            <a:r>
              <a:rPr sz="5400" dirty="0">
                <a:solidFill>
                  <a:schemeClr val="bg1"/>
                </a:solidFill>
              </a:rPr>
              <a:t>of</a:t>
            </a:r>
            <a:r>
              <a:rPr sz="5400" spc="-15" dirty="0">
                <a:solidFill>
                  <a:schemeClr val="bg1"/>
                </a:solidFill>
              </a:rPr>
              <a:t> </a:t>
            </a:r>
            <a:r>
              <a:rPr sz="5400" dirty="0">
                <a:solidFill>
                  <a:schemeClr val="bg1"/>
                </a:solidFill>
              </a:rPr>
              <a:t>the</a:t>
            </a:r>
            <a:r>
              <a:rPr sz="5400" spc="-15" dirty="0">
                <a:solidFill>
                  <a:schemeClr val="bg1"/>
                </a:solidFill>
              </a:rPr>
              <a:t> </a:t>
            </a:r>
            <a:r>
              <a:rPr sz="5400" dirty="0">
                <a:solidFill>
                  <a:schemeClr val="bg1"/>
                </a:solidFill>
              </a:rPr>
              <a:t>Nasal</a:t>
            </a:r>
            <a:r>
              <a:rPr sz="5400" spc="-15" dirty="0">
                <a:solidFill>
                  <a:schemeClr val="bg1"/>
                </a:solidFill>
              </a:rPr>
              <a:t> </a:t>
            </a:r>
            <a:r>
              <a:rPr sz="5400" dirty="0">
                <a:solidFill>
                  <a:schemeClr val="bg1"/>
                </a:solidFill>
              </a:rPr>
              <a:t>Cavity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7859" y="1717535"/>
            <a:ext cx="3861054" cy="12687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88592" y="1802638"/>
            <a:ext cx="3401695" cy="33223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53670" marR="775970">
              <a:lnSpc>
                <a:spcPts val="3100"/>
              </a:lnSpc>
              <a:spcBef>
                <a:spcPts val="620"/>
              </a:spcBef>
            </a:pP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hard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palate,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formed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by:</a:t>
            </a:r>
          </a:p>
          <a:p>
            <a:pPr marL="241300" marR="5080" indent="-228600">
              <a:lnSpc>
                <a:spcPct val="8640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palatine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process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the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maxilla </a:t>
            </a:r>
            <a:r>
              <a:rPr sz="2300" dirty="0">
                <a:latin typeface="Times New Roman"/>
                <a:cs typeface="Times New Roman"/>
              </a:rPr>
              <a:t>and horizontal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plate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palatine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bone.</a:t>
            </a:r>
          </a:p>
          <a:p>
            <a:pPr marL="241300" indent="-228600">
              <a:lnSpc>
                <a:spcPts val="2570"/>
              </a:lnSpc>
              <a:spcBef>
                <a:spcPts val="140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Times New Roman"/>
                <a:cs typeface="Times New Roman"/>
              </a:rPr>
              <a:t>Has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incisive foramen</a:t>
            </a:r>
            <a:endParaRPr sz="2300" dirty="0">
              <a:latin typeface="Times New Roman"/>
              <a:cs typeface="Times New Roman"/>
            </a:endParaRPr>
          </a:p>
          <a:p>
            <a:pPr marL="241300">
              <a:lnSpc>
                <a:spcPts val="2570"/>
              </a:lnSpc>
            </a:pPr>
            <a:r>
              <a:rPr sz="2300" dirty="0">
                <a:latin typeface="Times New Roman"/>
                <a:cs typeface="Times New Roman"/>
              </a:rPr>
              <a:t>which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transmits:</a:t>
            </a:r>
            <a:endParaRPr sz="2300" dirty="0">
              <a:latin typeface="Times New Roman"/>
              <a:cs typeface="Times New Roman"/>
            </a:endParaRPr>
          </a:p>
          <a:p>
            <a:pPr marL="469900" lvl="1" indent="-229235">
              <a:spcBef>
                <a:spcPts val="160"/>
              </a:spcBef>
              <a:buChar char="•"/>
              <a:tabLst>
                <a:tab pos="470534" algn="l"/>
              </a:tabLst>
            </a:pPr>
            <a:r>
              <a:rPr sz="2300" dirty="0">
                <a:latin typeface="Times New Roman"/>
                <a:cs typeface="Times New Roman"/>
              </a:rPr>
              <a:t>Nasopalatine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nerve.</a:t>
            </a:r>
          </a:p>
          <a:p>
            <a:pPr marL="469900" lvl="1" indent="-229235">
              <a:spcBef>
                <a:spcPts val="145"/>
              </a:spcBef>
              <a:buChar char="•"/>
              <a:tabLst>
                <a:tab pos="470534" algn="l"/>
              </a:tabLst>
            </a:pPr>
            <a:r>
              <a:rPr sz="2300" dirty="0">
                <a:latin typeface="Times New Roman"/>
                <a:cs typeface="Times New Roman"/>
              </a:rPr>
              <a:t>Sphenopalatine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artery.</a:t>
            </a:r>
            <a:endParaRPr sz="23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7964" y="1571244"/>
            <a:ext cx="4860036" cy="49743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15</TotalTime>
  <Words>511</Words>
  <Application>Microsoft Office PowerPoint</Application>
  <PresentationFormat>Widescreen</PresentationFormat>
  <Paragraphs>121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Microsoft Sans Serif</vt:lpstr>
      <vt:lpstr>Simplified Arabic Fixed</vt:lpstr>
      <vt:lpstr>Times New Roman</vt:lpstr>
      <vt:lpstr>MediTec</vt:lpstr>
      <vt:lpstr>The Nose and Nasal Cavity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Nasal Cavity  Basic Structure</vt:lpstr>
      <vt:lpstr>Floor of the Nasal Cavity</vt:lpstr>
      <vt:lpstr>Roof of the Nasal Cavity</vt:lpstr>
      <vt:lpstr>Medial Wall of the Nasal Cavity</vt:lpstr>
      <vt:lpstr>PowerPoint Presentation</vt:lpstr>
      <vt:lpstr>PowerPoint Presentation</vt:lpstr>
      <vt:lpstr>Lateral Wall of the Nasal Cavity</vt:lpstr>
      <vt:lpstr>PowerPoint Presentation</vt:lpstr>
      <vt:lpstr>PowerPoint Presentation</vt:lpstr>
      <vt:lpstr>PowerPoint Presentation</vt:lpstr>
      <vt:lpstr>PowerPoint Presentation</vt:lpstr>
      <vt:lpstr>Nasal Mucosa….(1)</vt:lpstr>
      <vt:lpstr>Nasal Mucosa….(2)</vt:lpstr>
      <vt:lpstr>PowerPoint Presentation</vt:lpstr>
      <vt:lpstr>Venous Drainage of the Nasal Cavity</vt:lpstr>
      <vt:lpstr>Innervation of the Nasal Cavity</vt:lpstr>
      <vt:lpstr>PowerPoint Presentation</vt:lpstr>
      <vt:lpstr>Innervation of the Nasal Septum</vt:lpstr>
      <vt:lpstr>Epistaxis and Little’s Area</vt:lpstr>
      <vt:lpstr>Blood Supply of the Nasal Cavity</vt:lpstr>
      <vt:lpstr>PowerPoint Presentation</vt:lpstr>
      <vt:lpstr>PowerPoint Presentation</vt:lpstr>
      <vt:lpstr>Vessels and Nerves of the Nasal Septum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Darwish H. Badran</dc:creator>
  <cp:lastModifiedBy>Rasha</cp:lastModifiedBy>
  <cp:revision>3</cp:revision>
  <dcterms:created xsi:type="dcterms:W3CDTF">2021-05-10T08:54:02Z</dcterms:created>
  <dcterms:modified xsi:type="dcterms:W3CDTF">2021-11-22T14:34:54Z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2021-05-10T00:00:00Z</vt:filetime>
  </property>
</Properties>
</file>