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jpg"/>
  <Override PartName="/ppt/media/image5.jpg" ContentType="image/jpg"/>
  <Override PartName="/ppt/media/image7.jpg" ContentType="image/jpg"/>
  <Override PartName="/ppt/media/image8.jpg" ContentType="image/jpg"/>
  <Override PartName="/ppt/media/image10.jpg" ContentType="image/jpg"/>
  <Override PartName="/ppt/media/image21.jpg" ContentType="image/jpg"/>
  <Override PartName="/ppt/media/image22.jpg" ContentType="image/jpg"/>
  <Override PartName="/ppt/media/image2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0" r:id="rId1"/>
  </p:sldMasterIdLst>
  <p:sldIdLst>
    <p:sldId id="30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3" r:id="rId48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86" y="120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10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0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97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3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6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5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2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3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1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8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4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57600" y="3276601"/>
            <a:ext cx="5715000" cy="8911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00B0F0"/>
                </a:solidFill>
                <a:latin typeface="Simplified Arabic Fixed" panose="02070309020205020404" pitchFamily="49" charset="-78"/>
                <a:cs typeface="Simplified Arabic Fixed" panose="02070309020205020404" pitchFamily="49" charset="-78"/>
              </a:rPr>
              <a:t>Pericardium and Heart</a:t>
            </a:r>
          </a:p>
        </p:txBody>
      </p:sp>
    </p:spTree>
    <p:extLst>
      <p:ext uri="{BB962C8B-B14F-4D97-AF65-F5344CB8AC3E}">
        <p14:creationId xmlns:p14="http://schemas.microsoft.com/office/powerpoint/2010/main" val="4227229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8008" y="1895094"/>
            <a:ext cx="3368675" cy="102235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ct val="86300"/>
              </a:lnSpc>
              <a:spcBef>
                <a:spcPts val="495"/>
              </a:spcBef>
            </a:pPr>
            <a:r>
              <a:rPr sz="2400" b="1" u="heavy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The BASE</a:t>
            </a:r>
            <a:r>
              <a:rPr sz="2400" spc="-5" dirty="0">
                <a:latin typeface="Times New Roman"/>
                <a:cs typeface="Times New Roman"/>
              </a:rPr>
              <a:t>: formed mainly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by the left atrium and part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of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right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atrium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128965" y="385509"/>
            <a:ext cx="7935595" cy="923925"/>
            <a:chOff x="604964" y="385508"/>
            <a:chExt cx="7935595" cy="923925"/>
          </a:xfrm>
        </p:grpSpPr>
        <p:sp>
          <p:nvSpPr>
            <p:cNvPr id="4" name="object 4"/>
            <p:cNvSpPr/>
            <p:nvPr/>
          </p:nvSpPr>
          <p:spPr>
            <a:xfrm>
              <a:off x="610361" y="390905"/>
              <a:ext cx="7924800" cy="913130"/>
            </a:xfrm>
            <a:custGeom>
              <a:avLst/>
              <a:gdLst/>
              <a:ahLst/>
              <a:cxnLst/>
              <a:rect l="l" t="t" r="r" b="b"/>
              <a:pathLst>
                <a:path w="7924800" h="913130">
                  <a:moveTo>
                    <a:pt x="7772654" y="0"/>
                  </a:moveTo>
                  <a:lnTo>
                    <a:pt x="152145" y="0"/>
                  </a:lnTo>
                  <a:lnTo>
                    <a:pt x="104057" y="7752"/>
                  </a:lnTo>
                  <a:lnTo>
                    <a:pt x="62292" y="29342"/>
                  </a:lnTo>
                  <a:lnTo>
                    <a:pt x="29356" y="62270"/>
                  </a:lnTo>
                  <a:lnTo>
                    <a:pt x="7756" y="104038"/>
                  </a:lnTo>
                  <a:lnTo>
                    <a:pt x="0" y="152146"/>
                  </a:lnTo>
                  <a:lnTo>
                    <a:pt x="0" y="760730"/>
                  </a:lnTo>
                  <a:lnTo>
                    <a:pt x="7756" y="808837"/>
                  </a:lnTo>
                  <a:lnTo>
                    <a:pt x="29356" y="850605"/>
                  </a:lnTo>
                  <a:lnTo>
                    <a:pt x="62292" y="883533"/>
                  </a:lnTo>
                  <a:lnTo>
                    <a:pt x="104057" y="905123"/>
                  </a:lnTo>
                  <a:lnTo>
                    <a:pt x="152145" y="912876"/>
                  </a:lnTo>
                  <a:lnTo>
                    <a:pt x="7772654" y="912876"/>
                  </a:lnTo>
                  <a:lnTo>
                    <a:pt x="7820761" y="905123"/>
                  </a:lnTo>
                  <a:lnTo>
                    <a:pt x="7862529" y="883533"/>
                  </a:lnTo>
                  <a:lnTo>
                    <a:pt x="7895457" y="850605"/>
                  </a:lnTo>
                  <a:lnTo>
                    <a:pt x="7917047" y="808837"/>
                  </a:lnTo>
                  <a:lnTo>
                    <a:pt x="7924800" y="760730"/>
                  </a:lnTo>
                  <a:lnTo>
                    <a:pt x="7924800" y="152146"/>
                  </a:lnTo>
                  <a:lnTo>
                    <a:pt x="7917047" y="104038"/>
                  </a:lnTo>
                  <a:lnTo>
                    <a:pt x="7895457" y="62270"/>
                  </a:lnTo>
                  <a:lnTo>
                    <a:pt x="7862529" y="29342"/>
                  </a:lnTo>
                  <a:lnTo>
                    <a:pt x="7820761" y="7752"/>
                  </a:lnTo>
                  <a:lnTo>
                    <a:pt x="777265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390905"/>
              <a:ext cx="7924800" cy="913130"/>
            </a:xfrm>
            <a:custGeom>
              <a:avLst/>
              <a:gdLst/>
              <a:ahLst/>
              <a:cxnLst/>
              <a:rect l="l" t="t" r="r" b="b"/>
              <a:pathLst>
                <a:path w="7924800" h="913130">
                  <a:moveTo>
                    <a:pt x="0" y="152146"/>
                  </a:moveTo>
                  <a:lnTo>
                    <a:pt x="7756" y="104038"/>
                  </a:lnTo>
                  <a:lnTo>
                    <a:pt x="29356" y="62270"/>
                  </a:lnTo>
                  <a:lnTo>
                    <a:pt x="62292" y="29342"/>
                  </a:lnTo>
                  <a:lnTo>
                    <a:pt x="104057" y="7752"/>
                  </a:lnTo>
                  <a:lnTo>
                    <a:pt x="152145" y="0"/>
                  </a:lnTo>
                  <a:lnTo>
                    <a:pt x="7772654" y="0"/>
                  </a:lnTo>
                  <a:lnTo>
                    <a:pt x="7820761" y="7752"/>
                  </a:lnTo>
                  <a:lnTo>
                    <a:pt x="7862529" y="29342"/>
                  </a:lnTo>
                  <a:lnTo>
                    <a:pt x="7895457" y="62270"/>
                  </a:lnTo>
                  <a:lnTo>
                    <a:pt x="7917047" y="104038"/>
                  </a:lnTo>
                  <a:lnTo>
                    <a:pt x="7924800" y="152146"/>
                  </a:lnTo>
                  <a:lnTo>
                    <a:pt x="7924800" y="760730"/>
                  </a:lnTo>
                  <a:lnTo>
                    <a:pt x="7917047" y="808837"/>
                  </a:lnTo>
                  <a:lnTo>
                    <a:pt x="7895457" y="850605"/>
                  </a:lnTo>
                  <a:lnTo>
                    <a:pt x="7862529" y="883533"/>
                  </a:lnTo>
                  <a:lnTo>
                    <a:pt x="7820761" y="905123"/>
                  </a:lnTo>
                  <a:lnTo>
                    <a:pt x="7772654" y="912876"/>
                  </a:lnTo>
                  <a:lnTo>
                    <a:pt x="152145" y="912876"/>
                  </a:lnTo>
                  <a:lnTo>
                    <a:pt x="104057" y="905123"/>
                  </a:lnTo>
                  <a:lnTo>
                    <a:pt x="62292" y="883533"/>
                  </a:lnTo>
                  <a:lnTo>
                    <a:pt x="29356" y="850605"/>
                  </a:lnTo>
                  <a:lnTo>
                    <a:pt x="7756" y="808837"/>
                  </a:lnTo>
                  <a:lnTo>
                    <a:pt x="0" y="760730"/>
                  </a:lnTo>
                  <a:lnTo>
                    <a:pt x="0" y="15214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314144" y="487426"/>
            <a:ext cx="743902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9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39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00" dirty="0">
                <a:solidFill>
                  <a:srgbClr val="FFFFFF"/>
                </a:solidFill>
                <a:latin typeface="Times New Roman"/>
                <a:cs typeface="Times New Roman"/>
              </a:rPr>
              <a:t>Heart,</a:t>
            </a:r>
            <a:r>
              <a:rPr sz="3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00" dirty="0">
                <a:solidFill>
                  <a:srgbClr val="FFFFFF"/>
                </a:solidFill>
                <a:latin typeface="Times New Roman"/>
                <a:cs typeface="Times New Roman"/>
              </a:rPr>
              <a:t>General</a:t>
            </a:r>
            <a:r>
              <a:rPr sz="3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00" spc="-5" dirty="0">
                <a:solidFill>
                  <a:srgbClr val="FFFFFF"/>
                </a:solidFill>
                <a:latin typeface="Times New Roman"/>
                <a:cs typeface="Times New Roman"/>
              </a:rPr>
              <a:t>Considerations </a:t>
            </a:r>
            <a:r>
              <a:rPr sz="3900" dirty="0">
                <a:solidFill>
                  <a:srgbClr val="FFFFFF"/>
                </a:solidFill>
                <a:latin typeface="Times New Roman"/>
                <a:cs typeface="Times New Roman"/>
              </a:rPr>
              <a:t>2:</a:t>
            </a:r>
            <a:endParaRPr sz="39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160265" y="1412747"/>
            <a:ext cx="5389245" cy="5264150"/>
            <a:chOff x="3636264" y="1412747"/>
            <a:chExt cx="5389245" cy="526415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36264" y="1412747"/>
              <a:ext cx="5388864" cy="52638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428744" y="3500627"/>
              <a:ext cx="3528060" cy="1511935"/>
            </a:xfrm>
            <a:custGeom>
              <a:avLst/>
              <a:gdLst/>
              <a:ahLst/>
              <a:cxnLst/>
              <a:rect l="l" t="t" r="r" b="b"/>
              <a:pathLst>
                <a:path w="3528059" h="1511935">
                  <a:moveTo>
                    <a:pt x="0" y="1511808"/>
                  </a:moveTo>
                  <a:lnTo>
                    <a:pt x="3528059" y="1511808"/>
                  </a:lnTo>
                  <a:lnTo>
                    <a:pt x="3528059" y="0"/>
                  </a:lnTo>
                  <a:lnTo>
                    <a:pt x="0" y="0"/>
                  </a:lnTo>
                  <a:lnTo>
                    <a:pt x="0" y="1511808"/>
                  </a:lnTo>
                  <a:close/>
                </a:path>
              </a:pathLst>
            </a:custGeom>
            <a:ln w="762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42453" y="1772349"/>
            <a:ext cx="3744595" cy="1327785"/>
            <a:chOff x="318452" y="1772348"/>
            <a:chExt cx="3744595" cy="1327785"/>
          </a:xfrm>
        </p:grpSpPr>
        <p:sp>
          <p:nvSpPr>
            <p:cNvPr id="3" name="object 3"/>
            <p:cNvSpPr/>
            <p:nvPr/>
          </p:nvSpPr>
          <p:spPr>
            <a:xfrm>
              <a:off x="323850" y="1777745"/>
              <a:ext cx="3733800" cy="1316990"/>
            </a:xfrm>
            <a:custGeom>
              <a:avLst/>
              <a:gdLst/>
              <a:ahLst/>
              <a:cxnLst/>
              <a:rect l="l" t="t" r="r" b="b"/>
              <a:pathLst>
                <a:path w="3733800" h="1316989">
                  <a:moveTo>
                    <a:pt x="3514344" y="0"/>
                  </a:moveTo>
                  <a:lnTo>
                    <a:pt x="219456" y="0"/>
                  </a:lnTo>
                  <a:lnTo>
                    <a:pt x="175229" y="4460"/>
                  </a:lnTo>
                  <a:lnTo>
                    <a:pt x="134036" y="17252"/>
                  </a:lnTo>
                  <a:lnTo>
                    <a:pt x="96758" y="37491"/>
                  </a:lnTo>
                  <a:lnTo>
                    <a:pt x="64279" y="64293"/>
                  </a:lnTo>
                  <a:lnTo>
                    <a:pt x="37481" y="96775"/>
                  </a:lnTo>
                  <a:lnTo>
                    <a:pt x="17246" y="134052"/>
                  </a:lnTo>
                  <a:lnTo>
                    <a:pt x="4458" y="175240"/>
                  </a:lnTo>
                  <a:lnTo>
                    <a:pt x="0" y="219455"/>
                  </a:lnTo>
                  <a:lnTo>
                    <a:pt x="0" y="1097279"/>
                  </a:lnTo>
                  <a:lnTo>
                    <a:pt x="4458" y="1141495"/>
                  </a:lnTo>
                  <a:lnTo>
                    <a:pt x="17246" y="1182683"/>
                  </a:lnTo>
                  <a:lnTo>
                    <a:pt x="37481" y="1219960"/>
                  </a:lnTo>
                  <a:lnTo>
                    <a:pt x="64279" y="1252442"/>
                  </a:lnTo>
                  <a:lnTo>
                    <a:pt x="96758" y="1279244"/>
                  </a:lnTo>
                  <a:lnTo>
                    <a:pt x="134036" y="1299483"/>
                  </a:lnTo>
                  <a:lnTo>
                    <a:pt x="175229" y="1312275"/>
                  </a:lnTo>
                  <a:lnTo>
                    <a:pt x="219456" y="1316736"/>
                  </a:lnTo>
                  <a:lnTo>
                    <a:pt x="3514344" y="1316736"/>
                  </a:lnTo>
                  <a:lnTo>
                    <a:pt x="3558559" y="1312275"/>
                  </a:lnTo>
                  <a:lnTo>
                    <a:pt x="3599747" y="1299483"/>
                  </a:lnTo>
                  <a:lnTo>
                    <a:pt x="3637024" y="1279244"/>
                  </a:lnTo>
                  <a:lnTo>
                    <a:pt x="3669506" y="1252442"/>
                  </a:lnTo>
                  <a:lnTo>
                    <a:pt x="3696308" y="1219960"/>
                  </a:lnTo>
                  <a:lnTo>
                    <a:pt x="3716547" y="1182683"/>
                  </a:lnTo>
                  <a:lnTo>
                    <a:pt x="3729339" y="1141495"/>
                  </a:lnTo>
                  <a:lnTo>
                    <a:pt x="3733800" y="1097279"/>
                  </a:lnTo>
                  <a:lnTo>
                    <a:pt x="3733800" y="219455"/>
                  </a:lnTo>
                  <a:lnTo>
                    <a:pt x="3729339" y="175240"/>
                  </a:lnTo>
                  <a:lnTo>
                    <a:pt x="3716547" y="134052"/>
                  </a:lnTo>
                  <a:lnTo>
                    <a:pt x="3696308" y="96775"/>
                  </a:lnTo>
                  <a:lnTo>
                    <a:pt x="3669506" y="64293"/>
                  </a:lnTo>
                  <a:lnTo>
                    <a:pt x="3637024" y="37491"/>
                  </a:lnTo>
                  <a:lnTo>
                    <a:pt x="3599747" y="17252"/>
                  </a:lnTo>
                  <a:lnTo>
                    <a:pt x="3558559" y="4460"/>
                  </a:lnTo>
                  <a:lnTo>
                    <a:pt x="351434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3850" y="1777745"/>
              <a:ext cx="3733800" cy="1316990"/>
            </a:xfrm>
            <a:custGeom>
              <a:avLst/>
              <a:gdLst/>
              <a:ahLst/>
              <a:cxnLst/>
              <a:rect l="l" t="t" r="r" b="b"/>
              <a:pathLst>
                <a:path w="3733800" h="1316989">
                  <a:moveTo>
                    <a:pt x="0" y="219455"/>
                  </a:moveTo>
                  <a:lnTo>
                    <a:pt x="4458" y="175240"/>
                  </a:lnTo>
                  <a:lnTo>
                    <a:pt x="17246" y="134052"/>
                  </a:lnTo>
                  <a:lnTo>
                    <a:pt x="37481" y="96775"/>
                  </a:lnTo>
                  <a:lnTo>
                    <a:pt x="64279" y="64293"/>
                  </a:lnTo>
                  <a:lnTo>
                    <a:pt x="96758" y="37491"/>
                  </a:lnTo>
                  <a:lnTo>
                    <a:pt x="134036" y="17252"/>
                  </a:lnTo>
                  <a:lnTo>
                    <a:pt x="175229" y="4460"/>
                  </a:lnTo>
                  <a:lnTo>
                    <a:pt x="219456" y="0"/>
                  </a:lnTo>
                  <a:lnTo>
                    <a:pt x="3514344" y="0"/>
                  </a:lnTo>
                  <a:lnTo>
                    <a:pt x="3558559" y="4460"/>
                  </a:lnTo>
                  <a:lnTo>
                    <a:pt x="3599747" y="17252"/>
                  </a:lnTo>
                  <a:lnTo>
                    <a:pt x="3637024" y="37491"/>
                  </a:lnTo>
                  <a:lnTo>
                    <a:pt x="3669506" y="64293"/>
                  </a:lnTo>
                  <a:lnTo>
                    <a:pt x="3696308" y="96775"/>
                  </a:lnTo>
                  <a:lnTo>
                    <a:pt x="3716547" y="134052"/>
                  </a:lnTo>
                  <a:lnTo>
                    <a:pt x="3729339" y="175240"/>
                  </a:lnTo>
                  <a:lnTo>
                    <a:pt x="3733800" y="219455"/>
                  </a:lnTo>
                  <a:lnTo>
                    <a:pt x="3733800" y="1097279"/>
                  </a:lnTo>
                  <a:lnTo>
                    <a:pt x="3729339" y="1141495"/>
                  </a:lnTo>
                  <a:lnTo>
                    <a:pt x="3716547" y="1182683"/>
                  </a:lnTo>
                  <a:lnTo>
                    <a:pt x="3696308" y="1219960"/>
                  </a:lnTo>
                  <a:lnTo>
                    <a:pt x="3669506" y="1252442"/>
                  </a:lnTo>
                  <a:lnTo>
                    <a:pt x="3637024" y="1279244"/>
                  </a:lnTo>
                  <a:lnTo>
                    <a:pt x="3599747" y="1299483"/>
                  </a:lnTo>
                  <a:lnTo>
                    <a:pt x="3558559" y="1312275"/>
                  </a:lnTo>
                  <a:lnTo>
                    <a:pt x="3514344" y="1316736"/>
                  </a:lnTo>
                  <a:lnTo>
                    <a:pt x="219456" y="1316736"/>
                  </a:lnTo>
                  <a:lnTo>
                    <a:pt x="175229" y="1312275"/>
                  </a:lnTo>
                  <a:lnTo>
                    <a:pt x="134036" y="1299483"/>
                  </a:lnTo>
                  <a:lnTo>
                    <a:pt x="96758" y="1279244"/>
                  </a:lnTo>
                  <a:lnTo>
                    <a:pt x="64279" y="1252442"/>
                  </a:lnTo>
                  <a:lnTo>
                    <a:pt x="37481" y="1219960"/>
                  </a:lnTo>
                  <a:lnTo>
                    <a:pt x="17246" y="1182683"/>
                  </a:lnTo>
                  <a:lnTo>
                    <a:pt x="4458" y="1141495"/>
                  </a:lnTo>
                  <a:lnTo>
                    <a:pt x="0" y="1097279"/>
                  </a:lnTo>
                  <a:lnTo>
                    <a:pt x="0" y="21945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994409" y="1873757"/>
            <a:ext cx="3211195" cy="1062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90"/>
              </a:lnSpc>
              <a:spcBef>
                <a:spcPts val="95"/>
              </a:spcBef>
            </a:pPr>
            <a:r>
              <a:rPr sz="25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The</a:t>
            </a:r>
            <a:r>
              <a:rPr sz="2500" b="1" u="heavy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5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RIGHT</a:t>
            </a:r>
            <a:r>
              <a:rPr sz="2500" b="1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5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BORDER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500">
              <a:latin typeface="Times New Roman"/>
              <a:cs typeface="Times New Roman"/>
            </a:endParaRPr>
          </a:p>
          <a:p>
            <a:pPr marL="12700" marR="325120">
              <a:lnSpc>
                <a:spcPts val="2590"/>
              </a:lnSpc>
              <a:spcBef>
                <a:spcPts val="215"/>
              </a:spcBef>
              <a:tabLst>
                <a:tab pos="1951355" algn="l"/>
              </a:tabLst>
            </a:pP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formed</a:t>
            </a:r>
            <a:r>
              <a:rPr sz="2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the	</a:t>
            </a:r>
            <a:r>
              <a:rPr sz="2500" spc="-60" dirty="0">
                <a:solidFill>
                  <a:srgbClr val="FFFFFF"/>
                </a:solidFill>
                <a:latin typeface="Times New Roman"/>
                <a:cs typeface="Times New Roman"/>
              </a:rPr>
              <a:t>S.V.C, </a:t>
            </a:r>
            <a:r>
              <a:rPr sz="25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atrium</a:t>
            </a:r>
            <a:r>
              <a:rPr sz="2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60" dirty="0">
                <a:solidFill>
                  <a:srgbClr val="FFFFFF"/>
                </a:solidFill>
                <a:latin typeface="Times New Roman"/>
                <a:cs typeface="Times New Roman"/>
              </a:rPr>
              <a:t>I.V.C.</a:t>
            </a:r>
            <a:endParaRPr sz="25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28965" y="385509"/>
            <a:ext cx="7935595" cy="923925"/>
            <a:chOff x="604964" y="385508"/>
            <a:chExt cx="7935595" cy="923925"/>
          </a:xfrm>
        </p:grpSpPr>
        <p:sp>
          <p:nvSpPr>
            <p:cNvPr id="7" name="object 7"/>
            <p:cNvSpPr/>
            <p:nvPr/>
          </p:nvSpPr>
          <p:spPr>
            <a:xfrm>
              <a:off x="610361" y="390905"/>
              <a:ext cx="7924800" cy="913130"/>
            </a:xfrm>
            <a:custGeom>
              <a:avLst/>
              <a:gdLst/>
              <a:ahLst/>
              <a:cxnLst/>
              <a:rect l="l" t="t" r="r" b="b"/>
              <a:pathLst>
                <a:path w="7924800" h="913130">
                  <a:moveTo>
                    <a:pt x="7772654" y="0"/>
                  </a:moveTo>
                  <a:lnTo>
                    <a:pt x="152145" y="0"/>
                  </a:lnTo>
                  <a:lnTo>
                    <a:pt x="104057" y="7752"/>
                  </a:lnTo>
                  <a:lnTo>
                    <a:pt x="62292" y="29342"/>
                  </a:lnTo>
                  <a:lnTo>
                    <a:pt x="29356" y="62270"/>
                  </a:lnTo>
                  <a:lnTo>
                    <a:pt x="7756" y="104038"/>
                  </a:lnTo>
                  <a:lnTo>
                    <a:pt x="0" y="152146"/>
                  </a:lnTo>
                  <a:lnTo>
                    <a:pt x="0" y="760730"/>
                  </a:lnTo>
                  <a:lnTo>
                    <a:pt x="7756" y="808837"/>
                  </a:lnTo>
                  <a:lnTo>
                    <a:pt x="29356" y="850605"/>
                  </a:lnTo>
                  <a:lnTo>
                    <a:pt x="62292" y="883533"/>
                  </a:lnTo>
                  <a:lnTo>
                    <a:pt x="104057" y="905123"/>
                  </a:lnTo>
                  <a:lnTo>
                    <a:pt x="152145" y="912876"/>
                  </a:lnTo>
                  <a:lnTo>
                    <a:pt x="7772654" y="912876"/>
                  </a:lnTo>
                  <a:lnTo>
                    <a:pt x="7820761" y="905123"/>
                  </a:lnTo>
                  <a:lnTo>
                    <a:pt x="7862529" y="883533"/>
                  </a:lnTo>
                  <a:lnTo>
                    <a:pt x="7895457" y="850605"/>
                  </a:lnTo>
                  <a:lnTo>
                    <a:pt x="7917047" y="808837"/>
                  </a:lnTo>
                  <a:lnTo>
                    <a:pt x="7924800" y="760730"/>
                  </a:lnTo>
                  <a:lnTo>
                    <a:pt x="7924800" y="152146"/>
                  </a:lnTo>
                  <a:lnTo>
                    <a:pt x="7917047" y="104038"/>
                  </a:lnTo>
                  <a:lnTo>
                    <a:pt x="7895457" y="62270"/>
                  </a:lnTo>
                  <a:lnTo>
                    <a:pt x="7862529" y="29342"/>
                  </a:lnTo>
                  <a:lnTo>
                    <a:pt x="7820761" y="7752"/>
                  </a:lnTo>
                  <a:lnTo>
                    <a:pt x="777265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390905"/>
              <a:ext cx="7924800" cy="913130"/>
            </a:xfrm>
            <a:custGeom>
              <a:avLst/>
              <a:gdLst/>
              <a:ahLst/>
              <a:cxnLst/>
              <a:rect l="l" t="t" r="r" b="b"/>
              <a:pathLst>
                <a:path w="7924800" h="913130">
                  <a:moveTo>
                    <a:pt x="0" y="152146"/>
                  </a:moveTo>
                  <a:lnTo>
                    <a:pt x="7756" y="104038"/>
                  </a:lnTo>
                  <a:lnTo>
                    <a:pt x="29356" y="62270"/>
                  </a:lnTo>
                  <a:lnTo>
                    <a:pt x="62292" y="29342"/>
                  </a:lnTo>
                  <a:lnTo>
                    <a:pt x="104057" y="7752"/>
                  </a:lnTo>
                  <a:lnTo>
                    <a:pt x="152145" y="0"/>
                  </a:lnTo>
                  <a:lnTo>
                    <a:pt x="7772654" y="0"/>
                  </a:lnTo>
                  <a:lnTo>
                    <a:pt x="7820761" y="7752"/>
                  </a:lnTo>
                  <a:lnTo>
                    <a:pt x="7862529" y="29342"/>
                  </a:lnTo>
                  <a:lnTo>
                    <a:pt x="7895457" y="62270"/>
                  </a:lnTo>
                  <a:lnTo>
                    <a:pt x="7917047" y="104038"/>
                  </a:lnTo>
                  <a:lnTo>
                    <a:pt x="7924800" y="152146"/>
                  </a:lnTo>
                  <a:lnTo>
                    <a:pt x="7924800" y="760730"/>
                  </a:lnTo>
                  <a:lnTo>
                    <a:pt x="7917047" y="808837"/>
                  </a:lnTo>
                  <a:lnTo>
                    <a:pt x="7895457" y="850605"/>
                  </a:lnTo>
                  <a:lnTo>
                    <a:pt x="7862529" y="883533"/>
                  </a:lnTo>
                  <a:lnTo>
                    <a:pt x="7820761" y="905123"/>
                  </a:lnTo>
                  <a:lnTo>
                    <a:pt x="7772654" y="912876"/>
                  </a:lnTo>
                  <a:lnTo>
                    <a:pt x="152145" y="912876"/>
                  </a:lnTo>
                  <a:lnTo>
                    <a:pt x="104057" y="905123"/>
                  </a:lnTo>
                  <a:lnTo>
                    <a:pt x="62292" y="883533"/>
                  </a:lnTo>
                  <a:lnTo>
                    <a:pt x="29356" y="850605"/>
                  </a:lnTo>
                  <a:lnTo>
                    <a:pt x="7756" y="808837"/>
                  </a:lnTo>
                  <a:lnTo>
                    <a:pt x="0" y="760730"/>
                  </a:lnTo>
                  <a:lnTo>
                    <a:pt x="0" y="15214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14144" y="520820"/>
            <a:ext cx="7439025" cy="5529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900" dirty="0">
                <a:solidFill>
                  <a:schemeClr val="bg1"/>
                </a:solidFill>
              </a:rPr>
              <a:t>The</a:t>
            </a:r>
            <a:r>
              <a:rPr sz="3900" spc="-15" dirty="0">
                <a:solidFill>
                  <a:schemeClr val="bg1"/>
                </a:solidFill>
              </a:rPr>
              <a:t> </a:t>
            </a:r>
            <a:r>
              <a:rPr sz="3900" dirty="0">
                <a:solidFill>
                  <a:schemeClr val="bg1"/>
                </a:solidFill>
              </a:rPr>
              <a:t>Heart,</a:t>
            </a:r>
            <a:r>
              <a:rPr sz="3900" spc="-10" dirty="0">
                <a:solidFill>
                  <a:schemeClr val="bg1"/>
                </a:solidFill>
              </a:rPr>
              <a:t> </a:t>
            </a:r>
            <a:r>
              <a:rPr sz="3900" dirty="0">
                <a:solidFill>
                  <a:schemeClr val="bg1"/>
                </a:solidFill>
              </a:rPr>
              <a:t>General</a:t>
            </a:r>
            <a:r>
              <a:rPr sz="3900" spc="-10" dirty="0">
                <a:solidFill>
                  <a:schemeClr val="bg1"/>
                </a:solidFill>
              </a:rPr>
              <a:t> </a:t>
            </a:r>
            <a:r>
              <a:rPr sz="3900" spc="-5" dirty="0">
                <a:solidFill>
                  <a:schemeClr val="bg1"/>
                </a:solidFill>
              </a:rPr>
              <a:t>Considerations </a:t>
            </a:r>
            <a:r>
              <a:rPr sz="3900" dirty="0">
                <a:solidFill>
                  <a:schemeClr val="bg1"/>
                </a:solidFill>
              </a:rPr>
              <a:t>3: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5160265" y="1412747"/>
            <a:ext cx="5389245" cy="5264150"/>
            <a:chOff x="3636264" y="1412747"/>
            <a:chExt cx="5389245" cy="526415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36264" y="1412747"/>
              <a:ext cx="5388864" cy="526389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483729" y="2709420"/>
              <a:ext cx="473709" cy="3095625"/>
            </a:xfrm>
            <a:custGeom>
              <a:avLst/>
              <a:gdLst/>
              <a:ahLst/>
              <a:cxnLst/>
              <a:rect l="l" t="t" r="r" b="b"/>
              <a:pathLst>
                <a:path w="473709" h="3095625">
                  <a:moveTo>
                    <a:pt x="0" y="29715"/>
                  </a:moveTo>
                  <a:lnTo>
                    <a:pt x="19490" y="16584"/>
                  </a:lnTo>
                  <a:lnTo>
                    <a:pt x="38919" y="7301"/>
                  </a:lnTo>
                  <a:lnTo>
                    <a:pt x="58261" y="1796"/>
                  </a:lnTo>
                  <a:lnTo>
                    <a:pt x="77488" y="0"/>
                  </a:lnTo>
                  <a:lnTo>
                    <a:pt x="96575" y="1842"/>
                  </a:lnTo>
                  <a:lnTo>
                    <a:pt x="134219" y="16164"/>
                  </a:lnTo>
                  <a:lnTo>
                    <a:pt x="170979" y="44203"/>
                  </a:lnTo>
                  <a:lnTo>
                    <a:pt x="206643" y="85402"/>
                  </a:lnTo>
                  <a:lnTo>
                    <a:pt x="240996" y="139203"/>
                  </a:lnTo>
                  <a:lnTo>
                    <a:pt x="273827" y="205047"/>
                  </a:lnTo>
                  <a:lnTo>
                    <a:pt x="289605" y="242311"/>
                  </a:lnTo>
                  <a:lnTo>
                    <a:pt x="304922" y="282377"/>
                  </a:lnTo>
                  <a:lnTo>
                    <a:pt x="319751" y="325174"/>
                  </a:lnTo>
                  <a:lnTo>
                    <a:pt x="334066" y="370634"/>
                  </a:lnTo>
                  <a:lnTo>
                    <a:pt x="347841" y="418685"/>
                  </a:lnTo>
                  <a:lnTo>
                    <a:pt x="361048" y="469260"/>
                  </a:lnTo>
                  <a:lnTo>
                    <a:pt x="373662" y="522287"/>
                  </a:lnTo>
                  <a:lnTo>
                    <a:pt x="385654" y="577697"/>
                  </a:lnTo>
                  <a:lnTo>
                    <a:pt x="397000" y="635420"/>
                  </a:lnTo>
                  <a:lnTo>
                    <a:pt x="407671" y="695387"/>
                  </a:lnTo>
                  <a:lnTo>
                    <a:pt x="417642" y="757528"/>
                  </a:lnTo>
                  <a:lnTo>
                    <a:pt x="426886" y="821773"/>
                  </a:lnTo>
                  <a:lnTo>
                    <a:pt x="435375" y="888052"/>
                  </a:lnTo>
                  <a:lnTo>
                    <a:pt x="443084" y="956295"/>
                  </a:lnTo>
                  <a:lnTo>
                    <a:pt x="449986" y="1026433"/>
                  </a:lnTo>
                  <a:lnTo>
                    <a:pt x="456054" y="1098396"/>
                  </a:lnTo>
                  <a:lnTo>
                    <a:pt x="461261" y="1172114"/>
                  </a:lnTo>
                  <a:lnTo>
                    <a:pt x="465581" y="1247518"/>
                  </a:lnTo>
                  <a:lnTo>
                    <a:pt x="468554" y="1313660"/>
                  </a:lnTo>
                  <a:lnTo>
                    <a:pt x="470782" y="1379631"/>
                  </a:lnTo>
                  <a:lnTo>
                    <a:pt x="472278" y="1445365"/>
                  </a:lnTo>
                  <a:lnTo>
                    <a:pt x="473052" y="1510792"/>
                  </a:lnTo>
                  <a:lnTo>
                    <a:pt x="473116" y="1575845"/>
                  </a:lnTo>
                  <a:lnTo>
                    <a:pt x="472483" y="1640456"/>
                  </a:lnTo>
                  <a:lnTo>
                    <a:pt x="471164" y="1704555"/>
                  </a:lnTo>
                  <a:lnTo>
                    <a:pt x="469170" y="1768075"/>
                  </a:lnTo>
                  <a:lnTo>
                    <a:pt x="466514" y="1830948"/>
                  </a:lnTo>
                  <a:lnTo>
                    <a:pt x="463206" y="1893106"/>
                  </a:lnTo>
                  <a:lnTo>
                    <a:pt x="459259" y="1954479"/>
                  </a:lnTo>
                  <a:lnTo>
                    <a:pt x="454684" y="2015001"/>
                  </a:lnTo>
                  <a:lnTo>
                    <a:pt x="449494" y="2074603"/>
                  </a:lnTo>
                  <a:lnTo>
                    <a:pt x="443699" y="2133216"/>
                  </a:lnTo>
                  <a:lnTo>
                    <a:pt x="437311" y="2190773"/>
                  </a:lnTo>
                  <a:lnTo>
                    <a:pt x="430342" y="2247205"/>
                  </a:lnTo>
                  <a:lnTo>
                    <a:pt x="422804" y="2302443"/>
                  </a:lnTo>
                  <a:lnTo>
                    <a:pt x="414708" y="2356421"/>
                  </a:lnTo>
                  <a:lnTo>
                    <a:pt x="406066" y="2409070"/>
                  </a:lnTo>
                  <a:lnTo>
                    <a:pt x="396890" y="2460320"/>
                  </a:lnTo>
                  <a:lnTo>
                    <a:pt x="387191" y="2510105"/>
                  </a:lnTo>
                  <a:lnTo>
                    <a:pt x="376982" y="2558356"/>
                  </a:lnTo>
                  <a:lnTo>
                    <a:pt x="366273" y="2605005"/>
                  </a:lnTo>
                  <a:lnTo>
                    <a:pt x="355076" y="2649983"/>
                  </a:lnTo>
                  <a:lnTo>
                    <a:pt x="343404" y="2693222"/>
                  </a:lnTo>
                  <a:lnTo>
                    <a:pt x="331267" y="2734655"/>
                  </a:lnTo>
                  <a:lnTo>
                    <a:pt x="318678" y="2774212"/>
                  </a:lnTo>
                  <a:lnTo>
                    <a:pt x="305648" y="2811827"/>
                  </a:lnTo>
                  <a:lnTo>
                    <a:pt x="278312" y="2880952"/>
                  </a:lnTo>
                  <a:lnTo>
                    <a:pt x="249353" y="2941486"/>
                  </a:lnTo>
                  <a:lnTo>
                    <a:pt x="218864" y="2992883"/>
                  </a:lnTo>
                  <a:lnTo>
                    <a:pt x="186938" y="3034597"/>
                  </a:lnTo>
                  <a:lnTo>
                    <a:pt x="153670" y="3066082"/>
                  </a:lnTo>
                  <a:lnTo>
                    <a:pt x="116713" y="3087638"/>
                  </a:lnTo>
                  <a:lnTo>
                    <a:pt x="98055" y="3093276"/>
                  </a:lnTo>
                  <a:lnTo>
                    <a:pt x="79375" y="3095470"/>
                  </a:lnTo>
                </a:path>
              </a:pathLst>
            </a:custGeom>
            <a:ln w="15557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42453" y="1772349"/>
            <a:ext cx="3744595" cy="1327785"/>
            <a:chOff x="318452" y="1772348"/>
            <a:chExt cx="3744595" cy="1327785"/>
          </a:xfrm>
        </p:grpSpPr>
        <p:sp>
          <p:nvSpPr>
            <p:cNvPr id="3" name="object 3"/>
            <p:cNvSpPr/>
            <p:nvPr/>
          </p:nvSpPr>
          <p:spPr>
            <a:xfrm>
              <a:off x="323850" y="1777745"/>
              <a:ext cx="3733800" cy="1316990"/>
            </a:xfrm>
            <a:custGeom>
              <a:avLst/>
              <a:gdLst/>
              <a:ahLst/>
              <a:cxnLst/>
              <a:rect l="l" t="t" r="r" b="b"/>
              <a:pathLst>
                <a:path w="3733800" h="1316989">
                  <a:moveTo>
                    <a:pt x="3514344" y="0"/>
                  </a:moveTo>
                  <a:lnTo>
                    <a:pt x="219456" y="0"/>
                  </a:lnTo>
                  <a:lnTo>
                    <a:pt x="175229" y="4460"/>
                  </a:lnTo>
                  <a:lnTo>
                    <a:pt x="134036" y="17252"/>
                  </a:lnTo>
                  <a:lnTo>
                    <a:pt x="96758" y="37491"/>
                  </a:lnTo>
                  <a:lnTo>
                    <a:pt x="64279" y="64293"/>
                  </a:lnTo>
                  <a:lnTo>
                    <a:pt x="37481" y="96775"/>
                  </a:lnTo>
                  <a:lnTo>
                    <a:pt x="17246" y="134052"/>
                  </a:lnTo>
                  <a:lnTo>
                    <a:pt x="4458" y="175240"/>
                  </a:lnTo>
                  <a:lnTo>
                    <a:pt x="0" y="219455"/>
                  </a:lnTo>
                  <a:lnTo>
                    <a:pt x="0" y="1097279"/>
                  </a:lnTo>
                  <a:lnTo>
                    <a:pt x="4458" y="1141495"/>
                  </a:lnTo>
                  <a:lnTo>
                    <a:pt x="17246" y="1182683"/>
                  </a:lnTo>
                  <a:lnTo>
                    <a:pt x="37481" y="1219960"/>
                  </a:lnTo>
                  <a:lnTo>
                    <a:pt x="64279" y="1252442"/>
                  </a:lnTo>
                  <a:lnTo>
                    <a:pt x="96758" y="1279244"/>
                  </a:lnTo>
                  <a:lnTo>
                    <a:pt x="134036" y="1299483"/>
                  </a:lnTo>
                  <a:lnTo>
                    <a:pt x="175229" y="1312275"/>
                  </a:lnTo>
                  <a:lnTo>
                    <a:pt x="219456" y="1316736"/>
                  </a:lnTo>
                  <a:lnTo>
                    <a:pt x="3514344" y="1316736"/>
                  </a:lnTo>
                  <a:lnTo>
                    <a:pt x="3558559" y="1312275"/>
                  </a:lnTo>
                  <a:lnTo>
                    <a:pt x="3599747" y="1299483"/>
                  </a:lnTo>
                  <a:lnTo>
                    <a:pt x="3637024" y="1279244"/>
                  </a:lnTo>
                  <a:lnTo>
                    <a:pt x="3669506" y="1252442"/>
                  </a:lnTo>
                  <a:lnTo>
                    <a:pt x="3696308" y="1219960"/>
                  </a:lnTo>
                  <a:lnTo>
                    <a:pt x="3716547" y="1182683"/>
                  </a:lnTo>
                  <a:lnTo>
                    <a:pt x="3729339" y="1141495"/>
                  </a:lnTo>
                  <a:lnTo>
                    <a:pt x="3733800" y="1097279"/>
                  </a:lnTo>
                  <a:lnTo>
                    <a:pt x="3733800" y="219455"/>
                  </a:lnTo>
                  <a:lnTo>
                    <a:pt x="3729339" y="175240"/>
                  </a:lnTo>
                  <a:lnTo>
                    <a:pt x="3716547" y="134052"/>
                  </a:lnTo>
                  <a:lnTo>
                    <a:pt x="3696308" y="96775"/>
                  </a:lnTo>
                  <a:lnTo>
                    <a:pt x="3669506" y="64293"/>
                  </a:lnTo>
                  <a:lnTo>
                    <a:pt x="3637024" y="37491"/>
                  </a:lnTo>
                  <a:lnTo>
                    <a:pt x="3599747" y="17252"/>
                  </a:lnTo>
                  <a:lnTo>
                    <a:pt x="3558559" y="4460"/>
                  </a:lnTo>
                  <a:lnTo>
                    <a:pt x="351434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3850" y="1777745"/>
              <a:ext cx="3733800" cy="1316990"/>
            </a:xfrm>
            <a:custGeom>
              <a:avLst/>
              <a:gdLst/>
              <a:ahLst/>
              <a:cxnLst/>
              <a:rect l="l" t="t" r="r" b="b"/>
              <a:pathLst>
                <a:path w="3733800" h="1316989">
                  <a:moveTo>
                    <a:pt x="0" y="219455"/>
                  </a:moveTo>
                  <a:lnTo>
                    <a:pt x="4458" y="175240"/>
                  </a:lnTo>
                  <a:lnTo>
                    <a:pt x="17246" y="134052"/>
                  </a:lnTo>
                  <a:lnTo>
                    <a:pt x="37481" y="96775"/>
                  </a:lnTo>
                  <a:lnTo>
                    <a:pt x="64279" y="64293"/>
                  </a:lnTo>
                  <a:lnTo>
                    <a:pt x="96758" y="37491"/>
                  </a:lnTo>
                  <a:lnTo>
                    <a:pt x="134036" y="17252"/>
                  </a:lnTo>
                  <a:lnTo>
                    <a:pt x="175229" y="4460"/>
                  </a:lnTo>
                  <a:lnTo>
                    <a:pt x="219456" y="0"/>
                  </a:lnTo>
                  <a:lnTo>
                    <a:pt x="3514344" y="0"/>
                  </a:lnTo>
                  <a:lnTo>
                    <a:pt x="3558559" y="4460"/>
                  </a:lnTo>
                  <a:lnTo>
                    <a:pt x="3599747" y="17252"/>
                  </a:lnTo>
                  <a:lnTo>
                    <a:pt x="3637024" y="37491"/>
                  </a:lnTo>
                  <a:lnTo>
                    <a:pt x="3669506" y="64293"/>
                  </a:lnTo>
                  <a:lnTo>
                    <a:pt x="3696308" y="96775"/>
                  </a:lnTo>
                  <a:lnTo>
                    <a:pt x="3716547" y="134052"/>
                  </a:lnTo>
                  <a:lnTo>
                    <a:pt x="3729339" y="175240"/>
                  </a:lnTo>
                  <a:lnTo>
                    <a:pt x="3733800" y="219455"/>
                  </a:lnTo>
                  <a:lnTo>
                    <a:pt x="3733800" y="1097279"/>
                  </a:lnTo>
                  <a:lnTo>
                    <a:pt x="3729339" y="1141495"/>
                  </a:lnTo>
                  <a:lnTo>
                    <a:pt x="3716547" y="1182683"/>
                  </a:lnTo>
                  <a:lnTo>
                    <a:pt x="3696308" y="1219960"/>
                  </a:lnTo>
                  <a:lnTo>
                    <a:pt x="3669506" y="1252442"/>
                  </a:lnTo>
                  <a:lnTo>
                    <a:pt x="3637024" y="1279244"/>
                  </a:lnTo>
                  <a:lnTo>
                    <a:pt x="3599747" y="1299483"/>
                  </a:lnTo>
                  <a:lnTo>
                    <a:pt x="3558559" y="1312275"/>
                  </a:lnTo>
                  <a:lnTo>
                    <a:pt x="3514344" y="1316736"/>
                  </a:lnTo>
                  <a:lnTo>
                    <a:pt x="219456" y="1316736"/>
                  </a:lnTo>
                  <a:lnTo>
                    <a:pt x="175229" y="1312275"/>
                  </a:lnTo>
                  <a:lnTo>
                    <a:pt x="134036" y="1299483"/>
                  </a:lnTo>
                  <a:lnTo>
                    <a:pt x="96758" y="1279244"/>
                  </a:lnTo>
                  <a:lnTo>
                    <a:pt x="64279" y="1252442"/>
                  </a:lnTo>
                  <a:lnTo>
                    <a:pt x="37481" y="1219960"/>
                  </a:lnTo>
                  <a:lnTo>
                    <a:pt x="17246" y="1182683"/>
                  </a:lnTo>
                  <a:lnTo>
                    <a:pt x="4458" y="1141495"/>
                  </a:lnTo>
                  <a:lnTo>
                    <a:pt x="0" y="1097279"/>
                  </a:lnTo>
                  <a:lnTo>
                    <a:pt x="0" y="21945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994409" y="1873757"/>
            <a:ext cx="2982595" cy="1062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90"/>
              </a:lnSpc>
              <a:spcBef>
                <a:spcPts val="95"/>
              </a:spcBef>
            </a:pPr>
            <a:r>
              <a:rPr sz="25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The</a:t>
            </a:r>
            <a:r>
              <a:rPr sz="2500" b="1" u="heavy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5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LEFT</a:t>
            </a:r>
            <a:r>
              <a:rPr sz="2500" b="1" u="heavy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5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BORDER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500">
              <a:latin typeface="Times New Roman"/>
              <a:cs typeface="Times New Roman"/>
            </a:endParaRPr>
          </a:p>
          <a:p>
            <a:pPr marL="12700" marR="679450">
              <a:lnSpc>
                <a:spcPts val="2590"/>
              </a:lnSpc>
              <a:spcBef>
                <a:spcPts val="215"/>
              </a:spcBef>
            </a:pP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formed</a:t>
            </a:r>
            <a:r>
              <a:rPr sz="25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25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 </a:t>
            </a:r>
            <a:r>
              <a:rPr sz="2500" spc="-6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ventricle.</a:t>
            </a:r>
            <a:endParaRPr sz="25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28965" y="385509"/>
            <a:ext cx="7935595" cy="923925"/>
            <a:chOff x="604964" y="385508"/>
            <a:chExt cx="7935595" cy="923925"/>
          </a:xfrm>
        </p:grpSpPr>
        <p:sp>
          <p:nvSpPr>
            <p:cNvPr id="7" name="object 7"/>
            <p:cNvSpPr/>
            <p:nvPr/>
          </p:nvSpPr>
          <p:spPr>
            <a:xfrm>
              <a:off x="610361" y="390905"/>
              <a:ext cx="7924800" cy="913130"/>
            </a:xfrm>
            <a:custGeom>
              <a:avLst/>
              <a:gdLst/>
              <a:ahLst/>
              <a:cxnLst/>
              <a:rect l="l" t="t" r="r" b="b"/>
              <a:pathLst>
                <a:path w="7924800" h="913130">
                  <a:moveTo>
                    <a:pt x="7772654" y="0"/>
                  </a:moveTo>
                  <a:lnTo>
                    <a:pt x="152145" y="0"/>
                  </a:lnTo>
                  <a:lnTo>
                    <a:pt x="104057" y="7752"/>
                  </a:lnTo>
                  <a:lnTo>
                    <a:pt x="62292" y="29342"/>
                  </a:lnTo>
                  <a:lnTo>
                    <a:pt x="29356" y="62270"/>
                  </a:lnTo>
                  <a:lnTo>
                    <a:pt x="7756" y="104038"/>
                  </a:lnTo>
                  <a:lnTo>
                    <a:pt x="0" y="152146"/>
                  </a:lnTo>
                  <a:lnTo>
                    <a:pt x="0" y="760730"/>
                  </a:lnTo>
                  <a:lnTo>
                    <a:pt x="7756" y="808837"/>
                  </a:lnTo>
                  <a:lnTo>
                    <a:pt x="29356" y="850605"/>
                  </a:lnTo>
                  <a:lnTo>
                    <a:pt x="62292" y="883533"/>
                  </a:lnTo>
                  <a:lnTo>
                    <a:pt x="104057" y="905123"/>
                  </a:lnTo>
                  <a:lnTo>
                    <a:pt x="152145" y="912876"/>
                  </a:lnTo>
                  <a:lnTo>
                    <a:pt x="7772654" y="912876"/>
                  </a:lnTo>
                  <a:lnTo>
                    <a:pt x="7820761" y="905123"/>
                  </a:lnTo>
                  <a:lnTo>
                    <a:pt x="7862529" y="883533"/>
                  </a:lnTo>
                  <a:lnTo>
                    <a:pt x="7895457" y="850605"/>
                  </a:lnTo>
                  <a:lnTo>
                    <a:pt x="7917047" y="808837"/>
                  </a:lnTo>
                  <a:lnTo>
                    <a:pt x="7924800" y="760730"/>
                  </a:lnTo>
                  <a:lnTo>
                    <a:pt x="7924800" y="152146"/>
                  </a:lnTo>
                  <a:lnTo>
                    <a:pt x="7917047" y="104038"/>
                  </a:lnTo>
                  <a:lnTo>
                    <a:pt x="7895457" y="62270"/>
                  </a:lnTo>
                  <a:lnTo>
                    <a:pt x="7862529" y="29342"/>
                  </a:lnTo>
                  <a:lnTo>
                    <a:pt x="7820761" y="7752"/>
                  </a:lnTo>
                  <a:lnTo>
                    <a:pt x="777265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390905"/>
              <a:ext cx="7924800" cy="913130"/>
            </a:xfrm>
            <a:custGeom>
              <a:avLst/>
              <a:gdLst/>
              <a:ahLst/>
              <a:cxnLst/>
              <a:rect l="l" t="t" r="r" b="b"/>
              <a:pathLst>
                <a:path w="7924800" h="913130">
                  <a:moveTo>
                    <a:pt x="0" y="152146"/>
                  </a:moveTo>
                  <a:lnTo>
                    <a:pt x="7756" y="104038"/>
                  </a:lnTo>
                  <a:lnTo>
                    <a:pt x="29356" y="62270"/>
                  </a:lnTo>
                  <a:lnTo>
                    <a:pt x="62292" y="29342"/>
                  </a:lnTo>
                  <a:lnTo>
                    <a:pt x="104057" y="7752"/>
                  </a:lnTo>
                  <a:lnTo>
                    <a:pt x="152145" y="0"/>
                  </a:lnTo>
                  <a:lnTo>
                    <a:pt x="7772654" y="0"/>
                  </a:lnTo>
                  <a:lnTo>
                    <a:pt x="7820761" y="7752"/>
                  </a:lnTo>
                  <a:lnTo>
                    <a:pt x="7862529" y="29342"/>
                  </a:lnTo>
                  <a:lnTo>
                    <a:pt x="7895457" y="62270"/>
                  </a:lnTo>
                  <a:lnTo>
                    <a:pt x="7917047" y="104038"/>
                  </a:lnTo>
                  <a:lnTo>
                    <a:pt x="7924800" y="152146"/>
                  </a:lnTo>
                  <a:lnTo>
                    <a:pt x="7924800" y="760730"/>
                  </a:lnTo>
                  <a:lnTo>
                    <a:pt x="7917047" y="808837"/>
                  </a:lnTo>
                  <a:lnTo>
                    <a:pt x="7895457" y="850605"/>
                  </a:lnTo>
                  <a:lnTo>
                    <a:pt x="7862529" y="883533"/>
                  </a:lnTo>
                  <a:lnTo>
                    <a:pt x="7820761" y="905123"/>
                  </a:lnTo>
                  <a:lnTo>
                    <a:pt x="7772654" y="912876"/>
                  </a:lnTo>
                  <a:lnTo>
                    <a:pt x="152145" y="912876"/>
                  </a:lnTo>
                  <a:lnTo>
                    <a:pt x="104057" y="905123"/>
                  </a:lnTo>
                  <a:lnTo>
                    <a:pt x="62292" y="883533"/>
                  </a:lnTo>
                  <a:lnTo>
                    <a:pt x="29356" y="850605"/>
                  </a:lnTo>
                  <a:lnTo>
                    <a:pt x="7756" y="808837"/>
                  </a:lnTo>
                  <a:lnTo>
                    <a:pt x="0" y="760730"/>
                  </a:lnTo>
                  <a:lnTo>
                    <a:pt x="0" y="15214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14144" y="520820"/>
            <a:ext cx="7439025" cy="5529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900" dirty="0">
                <a:solidFill>
                  <a:schemeClr val="bg1"/>
                </a:solidFill>
              </a:rPr>
              <a:t>The</a:t>
            </a:r>
            <a:r>
              <a:rPr sz="3900" spc="-15" dirty="0">
                <a:solidFill>
                  <a:schemeClr val="bg1"/>
                </a:solidFill>
              </a:rPr>
              <a:t> </a:t>
            </a:r>
            <a:r>
              <a:rPr sz="3900" dirty="0">
                <a:solidFill>
                  <a:schemeClr val="bg1"/>
                </a:solidFill>
              </a:rPr>
              <a:t>Heart,</a:t>
            </a:r>
            <a:r>
              <a:rPr sz="3900" spc="-10" dirty="0">
                <a:solidFill>
                  <a:schemeClr val="bg1"/>
                </a:solidFill>
              </a:rPr>
              <a:t> </a:t>
            </a:r>
            <a:r>
              <a:rPr sz="3900" dirty="0">
                <a:solidFill>
                  <a:schemeClr val="bg1"/>
                </a:solidFill>
              </a:rPr>
              <a:t>General</a:t>
            </a:r>
            <a:r>
              <a:rPr sz="3900" spc="-10" dirty="0">
                <a:solidFill>
                  <a:schemeClr val="bg1"/>
                </a:solidFill>
              </a:rPr>
              <a:t> </a:t>
            </a:r>
            <a:r>
              <a:rPr sz="3900" spc="-5" dirty="0">
                <a:solidFill>
                  <a:schemeClr val="bg1"/>
                </a:solidFill>
              </a:rPr>
              <a:t>Considerations </a:t>
            </a:r>
            <a:r>
              <a:rPr sz="3900" dirty="0">
                <a:solidFill>
                  <a:schemeClr val="bg1"/>
                </a:solidFill>
              </a:rPr>
              <a:t>4: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6167628" y="1917190"/>
            <a:ext cx="4500880" cy="4906010"/>
            <a:chOff x="4643628" y="1917190"/>
            <a:chExt cx="4500880" cy="490601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3628" y="1917190"/>
              <a:ext cx="4500372" cy="490575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550785" y="4393604"/>
              <a:ext cx="429259" cy="1240155"/>
            </a:xfrm>
            <a:custGeom>
              <a:avLst/>
              <a:gdLst/>
              <a:ahLst/>
              <a:cxnLst/>
              <a:rect l="l" t="t" r="r" b="b"/>
              <a:pathLst>
                <a:path w="429259" h="1240154">
                  <a:moveTo>
                    <a:pt x="0" y="849"/>
                  </a:moveTo>
                  <a:lnTo>
                    <a:pt x="57609" y="22439"/>
                  </a:lnTo>
                  <a:lnTo>
                    <a:pt x="103716" y="74178"/>
                  </a:lnTo>
                  <a:lnTo>
                    <a:pt x="128335" y="109954"/>
                  </a:lnTo>
                  <a:lnTo>
                    <a:pt x="153670" y="151757"/>
                  </a:lnTo>
                  <a:lnTo>
                    <a:pt x="179470" y="199154"/>
                  </a:lnTo>
                  <a:lnTo>
                    <a:pt x="205490" y="251713"/>
                  </a:lnTo>
                  <a:lnTo>
                    <a:pt x="231480" y="309002"/>
                  </a:lnTo>
                  <a:lnTo>
                    <a:pt x="257194" y="370587"/>
                  </a:lnTo>
                  <a:lnTo>
                    <a:pt x="282384" y="436036"/>
                  </a:lnTo>
                  <a:lnTo>
                    <a:pt x="306802" y="504916"/>
                  </a:lnTo>
                  <a:lnTo>
                    <a:pt x="330200" y="576794"/>
                  </a:lnTo>
                  <a:lnTo>
                    <a:pt x="351746" y="649223"/>
                  </a:lnTo>
                  <a:lnTo>
                    <a:pt x="370748" y="719767"/>
                  </a:lnTo>
                  <a:lnTo>
                    <a:pt x="387165" y="787928"/>
                  </a:lnTo>
                  <a:lnTo>
                    <a:pt x="400954" y="853210"/>
                  </a:lnTo>
                  <a:lnTo>
                    <a:pt x="412075" y="915115"/>
                  </a:lnTo>
                  <a:lnTo>
                    <a:pt x="420487" y="973147"/>
                  </a:lnTo>
                  <a:lnTo>
                    <a:pt x="426148" y="1026809"/>
                  </a:lnTo>
                  <a:lnTo>
                    <a:pt x="429018" y="1075604"/>
                  </a:lnTo>
                  <a:lnTo>
                    <a:pt x="429056" y="1119035"/>
                  </a:lnTo>
                  <a:lnTo>
                    <a:pt x="426220" y="1156605"/>
                  </a:lnTo>
                  <a:lnTo>
                    <a:pt x="411762" y="1212174"/>
                  </a:lnTo>
                  <a:lnTo>
                    <a:pt x="375154" y="1239818"/>
                  </a:lnTo>
                  <a:lnTo>
                    <a:pt x="364108" y="1238209"/>
                  </a:lnTo>
                  <a:lnTo>
                    <a:pt x="352206" y="1233520"/>
                  </a:lnTo>
                  <a:lnTo>
                    <a:pt x="339471" y="1225764"/>
                  </a:lnTo>
                </a:path>
              </a:pathLst>
            </a:custGeom>
            <a:ln w="1143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42452" y="1778444"/>
            <a:ext cx="4691380" cy="2222500"/>
            <a:chOff x="318452" y="1778444"/>
            <a:chExt cx="4691380" cy="2222500"/>
          </a:xfrm>
        </p:grpSpPr>
        <p:sp>
          <p:nvSpPr>
            <p:cNvPr id="3" name="object 3"/>
            <p:cNvSpPr/>
            <p:nvPr/>
          </p:nvSpPr>
          <p:spPr>
            <a:xfrm>
              <a:off x="323850" y="1783842"/>
              <a:ext cx="4680585" cy="2211705"/>
            </a:xfrm>
            <a:custGeom>
              <a:avLst/>
              <a:gdLst/>
              <a:ahLst/>
              <a:cxnLst/>
              <a:rect l="l" t="t" r="r" b="b"/>
              <a:pathLst>
                <a:path w="4680585" h="2211704">
                  <a:moveTo>
                    <a:pt x="4311650" y="0"/>
                  </a:moveTo>
                  <a:lnTo>
                    <a:pt x="368566" y="0"/>
                  </a:lnTo>
                  <a:lnTo>
                    <a:pt x="322334" y="2870"/>
                  </a:lnTo>
                  <a:lnTo>
                    <a:pt x="277815" y="11253"/>
                  </a:lnTo>
                  <a:lnTo>
                    <a:pt x="235355" y="24803"/>
                  </a:lnTo>
                  <a:lnTo>
                    <a:pt x="195300" y="43175"/>
                  </a:lnTo>
                  <a:lnTo>
                    <a:pt x="157995" y="66023"/>
                  </a:lnTo>
                  <a:lnTo>
                    <a:pt x="123786" y="93002"/>
                  </a:lnTo>
                  <a:lnTo>
                    <a:pt x="93017" y="123768"/>
                  </a:lnTo>
                  <a:lnTo>
                    <a:pt x="66034" y="157976"/>
                  </a:lnTo>
                  <a:lnTo>
                    <a:pt x="43183" y="195279"/>
                  </a:lnTo>
                  <a:lnTo>
                    <a:pt x="24808" y="235334"/>
                  </a:lnTo>
                  <a:lnTo>
                    <a:pt x="11256" y="277795"/>
                  </a:lnTo>
                  <a:lnTo>
                    <a:pt x="2871" y="322316"/>
                  </a:lnTo>
                  <a:lnTo>
                    <a:pt x="0" y="368554"/>
                  </a:lnTo>
                  <a:lnTo>
                    <a:pt x="0" y="1842770"/>
                  </a:lnTo>
                  <a:lnTo>
                    <a:pt x="2871" y="1889007"/>
                  </a:lnTo>
                  <a:lnTo>
                    <a:pt x="11256" y="1933528"/>
                  </a:lnTo>
                  <a:lnTo>
                    <a:pt x="24808" y="1975989"/>
                  </a:lnTo>
                  <a:lnTo>
                    <a:pt x="43183" y="2016044"/>
                  </a:lnTo>
                  <a:lnTo>
                    <a:pt x="66034" y="2053347"/>
                  </a:lnTo>
                  <a:lnTo>
                    <a:pt x="93017" y="2087555"/>
                  </a:lnTo>
                  <a:lnTo>
                    <a:pt x="123786" y="2118321"/>
                  </a:lnTo>
                  <a:lnTo>
                    <a:pt x="157995" y="2145300"/>
                  </a:lnTo>
                  <a:lnTo>
                    <a:pt x="195300" y="2168148"/>
                  </a:lnTo>
                  <a:lnTo>
                    <a:pt x="235355" y="2186520"/>
                  </a:lnTo>
                  <a:lnTo>
                    <a:pt x="277815" y="2200070"/>
                  </a:lnTo>
                  <a:lnTo>
                    <a:pt x="322334" y="2208453"/>
                  </a:lnTo>
                  <a:lnTo>
                    <a:pt x="368566" y="2211324"/>
                  </a:lnTo>
                  <a:lnTo>
                    <a:pt x="4311650" y="2211324"/>
                  </a:lnTo>
                  <a:lnTo>
                    <a:pt x="4357887" y="2208453"/>
                  </a:lnTo>
                  <a:lnTo>
                    <a:pt x="4402408" y="2200070"/>
                  </a:lnTo>
                  <a:lnTo>
                    <a:pt x="4444869" y="2186520"/>
                  </a:lnTo>
                  <a:lnTo>
                    <a:pt x="4484924" y="2168148"/>
                  </a:lnTo>
                  <a:lnTo>
                    <a:pt x="4522227" y="2145300"/>
                  </a:lnTo>
                  <a:lnTo>
                    <a:pt x="4556435" y="2118321"/>
                  </a:lnTo>
                  <a:lnTo>
                    <a:pt x="4587201" y="2087555"/>
                  </a:lnTo>
                  <a:lnTo>
                    <a:pt x="4614180" y="2053347"/>
                  </a:lnTo>
                  <a:lnTo>
                    <a:pt x="4637028" y="2016044"/>
                  </a:lnTo>
                  <a:lnTo>
                    <a:pt x="4655400" y="1975989"/>
                  </a:lnTo>
                  <a:lnTo>
                    <a:pt x="4668950" y="1933528"/>
                  </a:lnTo>
                  <a:lnTo>
                    <a:pt x="4677333" y="1889007"/>
                  </a:lnTo>
                  <a:lnTo>
                    <a:pt x="4680204" y="1842770"/>
                  </a:lnTo>
                  <a:lnTo>
                    <a:pt x="4680204" y="368554"/>
                  </a:lnTo>
                  <a:lnTo>
                    <a:pt x="4677333" y="322316"/>
                  </a:lnTo>
                  <a:lnTo>
                    <a:pt x="4668950" y="277795"/>
                  </a:lnTo>
                  <a:lnTo>
                    <a:pt x="4655400" y="235334"/>
                  </a:lnTo>
                  <a:lnTo>
                    <a:pt x="4637028" y="195279"/>
                  </a:lnTo>
                  <a:lnTo>
                    <a:pt x="4614180" y="157976"/>
                  </a:lnTo>
                  <a:lnTo>
                    <a:pt x="4587201" y="123768"/>
                  </a:lnTo>
                  <a:lnTo>
                    <a:pt x="4556435" y="93002"/>
                  </a:lnTo>
                  <a:lnTo>
                    <a:pt x="4522227" y="66023"/>
                  </a:lnTo>
                  <a:lnTo>
                    <a:pt x="4484924" y="43175"/>
                  </a:lnTo>
                  <a:lnTo>
                    <a:pt x="4444869" y="24803"/>
                  </a:lnTo>
                  <a:lnTo>
                    <a:pt x="4402408" y="11253"/>
                  </a:lnTo>
                  <a:lnTo>
                    <a:pt x="4357887" y="2870"/>
                  </a:lnTo>
                  <a:lnTo>
                    <a:pt x="431165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3850" y="1783842"/>
              <a:ext cx="4680585" cy="2211705"/>
            </a:xfrm>
            <a:custGeom>
              <a:avLst/>
              <a:gdLst/>
              <a:ahLst/>
              <a:cxnLst/>
              <a:rect l="l" t="t" r="r" b="b"/>
              <a:pathLst>
                <a:path w="4680585" h="2211704">
                  <a:moveTo>
                    <a:pt x="0" y="368554"/>
                  </a:moveTo>
                  <a:lnTo>
                    <a:pt x="2871" y="322316"/>
                  </a:lnTo>
                  <a:lnTo>
                    <a:pt x="11256" y="277795"/>
                  </a:lnTo>
                  <a:lnTo>
                    <a:pt x="24808" y="235334"/>
                  </a:lnTo>
                  <a:lnTo>
                    <a:pt x="43183" y="195279"/>
                  </a:lnTo>
                  <a:lnTo>
                    <a:pt x="66034" y="157976"/>
                  </a:lnTo>
                  <a:lnTo>
                    <a:pt x="93017" y="123768"/>
                  </a:lnTo>
                  <a:lnTo>
                    <a:pt x="123786" y="93002"/>
                  </a:lnTo>
                  <a:lnTo>
                    <a:pt x="157995" y="66023"/>
                  </a:lnTo>
                  <a:lnTo>
                    <a:pt x="195300" y="43175"/>
                  </a:lnTo>
                  <a:lnTo>
                    <a:pt x="235355" y="24803"/>
                  </a:lnTo>
                  <a:lnTo>
                    <a:pt x="277815" y="11253"/>
                  </a:lnTo>
                  <a:lnTo>
                    <a:pt x="322334" y="2870"/>
                  </a:lnTo>
                  <a:lnTo>
                    <a:pt x="368566" y="0"/>
                  </a:lnTo>
                  <a:lnTo>
                    <a:pt x="4311650" y="0"/>
                  </a:lnTo>
                  <a:lnTo>
                    <a:pt x="4357887" y="2870"/>
                  </a:lnTo>
                  <a:lnTo>
                    <a:pt x="4402408" y="11253"/>
                  </a:lnTo>
                  <a:lnTo>
                    <a:pt x="4444869" y="24803"/>
                  </a:lnTo>
                  <a:lnTo>
                    <a:pt x="4484924" y="43175"/>
                  </a:lnTo>
                  <a:lnTo>
                    <a:pt x="4522227" y="66023"/>
                  </a:lnTo>
                  <a:lnTo>
                    <a:pt x="4556435" y="93002"/>
                  </a:lnTo>
                  <a:lnTo>
                    <a:pt x="4587201" y="123768"/>
                  </a:lnTo>
                  <a:lnTo>
                    <a:pt x="4614180" y="157976"/>
                  </a:lnTo>
                  <a:lnTo>
                    <a:pt x="4637028" y="195279"/>
                  </a:lnTo>
                  <a:lnTo>
                    <a:pt x="4655400" y="235334"/>
                  </a:lnTo>
                  <a:lnTo>
                    <a:pt x="4668950" y="277795"/>
                  </a:lnTo>
                  <a:lnTo>
                    <a:pt x="4677333" y="322316"/>
                  </a:lnTo>
                  <a:lnTo>
                    <a:pt x="4680204" y="368554"/>
                  </a:lnTo>
                  <a:lnTo>
                    <a:pt x="4680204" y="1842770"/>
                  </a:lnTo>
                  <a:lnTo>
                    <a:pt x="4677333" y="1889007"/>
                  </a:lnTo>
                  <a:lnTo>
                    <a:pt x="4668950" y="1933528"/>
                  </a:lnTo>
                  <a:lnTo>
                    <a:pt x="4655400" y="1975989"/>
                  </a:lnTo>
                  <a:lnTo>
                    <a:pt x="4637028" y="2016044"/>
                  </a:lnTo>
                  <a:lnTo>
                    <a:pt x="4614180" y="2053347"/>
                  </a:lnTo>
                  <a:lnTo>
                    <a:pt x="4587201" y="2087555"/>
                  </a:lnTo>
                  <a:lnTo>
                    <a:pt x="4556435" y="2118321"/>
                  </a:lnTo>
                  <a:lnTo>
                    <a:pt x="4522227" y="2145300"/>
                  </a:lnTo>
                  <a:lnTo>
                    <a:pt x="4484924" y="2168148"/>
                  </a:lnTo>
                  <a:lnTo>
                    <a:pt x="4444869" y="2186520"/>
                  </a:lnTo>
                  <a:lnTo>
                    <a:pt x="4402408" y="2200070"/>
                  </a:lnTo>
                  <a:lnTo>
                    <a:pt x="4357887" y="2208453"/>
                  </a:lnTo>
                  <a:lnTo>
                    <a:pt x="4311650" y="2211324"/>
                  </a:lnTo>
                  <a:lnTo>
                    <a:pt x="368566" y="2211324"/>
                  </a:lnTo>
                  <a:lnTo>
                    <a:pt x="322334" y="2208453"/>
                  </a:lnTo>
                  <a:lnTo>
                    <a:pt x="277815" y="2200070"/>
                  </a:lnTo>
                  <a:lnTo>
                    <a:pt x="235355" y="2186520"/>
                  </a:lnTo>
                  <a:lnTo>
                    <a:pt x="195300" y="2168148"/>
                  </a:lnTo>
                  <a:lnTo>
                    <a:pt x="157995" y="2145300"/>
                  </a:lnTo>
                  <a:lnTo>
                    <a:pt x="123786" y="2118321"/>
                  </a:lnTo>
                  <a:lnTo>
                    <a:pt x="93017" y="2087555"/>
                  </a:lnTo>
                  <a:lnTo>
                    <a:pt x="66034" y="2053347"/>
                  </a:lnTo>
                  <a:lnTo>
                    <a:pt x="43183" y="2016044"/>
                  </a:lnTo>
                  <a:lnTo>
                    <a:pt x="24808" y="1975989"/>
                  </a:lnTo>
                  <a:lnTo>
                    <a:pt x="11256" y="1933528"/>
                  </a:lnTo>
                  <a:lnTo>
                    <a:pt x="2871" y="1889007"/>
                  </a:lnTo>
                  <a:lnTo>
                    <a:pt x="0" y="1842770"/>
                  </a:lnTo>
                  <a:lnTo>
                    <a:pt x="0" y="368554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045615" y="1927352"/>
            <a:ext cx="4209415" cy="1858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020"/>
              </a:lnSpc>
              <a:spcBef>
                <a:spcPts val="100"/>
              </a:spcBef>
            </a:pPr>
            <a:r>
              <a:rPr sz="27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The</a:t>
            </a:r>
            <a:r>
              <a:rPr sz="2700" b="1" u="heavy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700" b="1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CORONARY</a:t>
            </a:r>
            <a:r>
              <a:rPr sz="2700" b="1" u="heavy" spc="-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7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SULCUS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700">
              <a:latin typeface="Times New Roman"/>
              <a:cs typeface="Times New Roman"/>
            </a:endParaRPr>
          </a:p>
          <a:p>
            <a:pPr marL="12700" marR="72390">
              <a:lnSpc>
                <a:spcPct val="86300"/>
              </a:lnSpc>
              <a:spcBef>
                <a:spcPts val="220"/>
              </a:spcBef>
            </a:pP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a groove on the external </a:t>
            </a:r>
            <a:r>
              <a:rPr sz="2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surface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of the heart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marks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700" spc="-6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division</a:t>
            </a:r>
            <a:r>
              <a:rPr sz="27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between</a:t>
            </a:r>
            <a:r>
              <a:rPr sz="2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atria</a:t>
            </a:r>
            <a:r>
              <a:rPr sz="2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5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700" spc="-6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ventricles.</a:t>
            </a:r>
            <a:endParaRPr sz="27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28965" y="385509"/>
            <a:ext cx="7935595" cy="923925"/>
            <a:chOff x="604964" y="385508"/>
            <a:chExt cx="7935595" cy="923925"/>
          </a:xfrm>
        </p:grpSpPr>
        <p:sp>
          <p:nvSpPr>
            <p:cNvPr id="7" name="object 7"/>
            <p:cNvSpPr/>
            <p:nvPr/>
          </p:nvSpPr>
          <p:spPr>
            <a:xfrm>
              <a:off x="610361" y="390905"/>
              <a:ext cx="7924800" cy="913130"/>
            </a:xfrm>
            <a:custGeom>
              <a:avLst/>
              <a:gdLst/>
              <a:ahLst/>
              <a:cxnLst/>
              <a:rect l="l" t="t" r="r" b="b"/>
              <a:pathLst>
                <a:path w="7924800" h="913130">
                  <a:moveTo>
                    <a:pt x="7772654" y="0"/>
                  </a:moveTo>
                  <a:lnTo>
                    <a:pt x="152145" y="0"/>
                  </a:lnTo>
                  <a:lnTo>
                    <a:pt x="104057" y="7752"/>
                  </a:lnTo>
                  <a:lnTo>
                    <a:pt x="62292" y="29342"/>
                  </a:lnTo>
                  <a:lnTo>
                    <a:pt x="29356" y="62270"/>
                  </a:lnTo>
                  <a:lnTo>
                    <a:pt x="7756" y="104038"/>
                  </a:lnTo>
                  <a:lnTo>
                    <a:pt x="0" y="152146"/>
                  </a:lnTo>
                  <a:lnTo>
                    <a:pt x="0" y="760730"/>
                  </a:lnTo>
                  <a:lnTo>
                    <a:pt x="7756" y="808837"/>
                  </a:lnTo>
                  <a:lnTo>
                    <a:pt x="29356" y="850605"/>
                  </a:lnTo>
                  <a:lnTo>
                    <a:pt x="62292" y="883533"/>
                  </a:lnTo>
                  <a:lnTo>
                    <a:pt x="104057" y="905123"/>
                  </a:lnTo>
                  <a:lnTo>
                    <a:pt x="152145" y="912876"/>
                  </a:lnTo>
                  <a:lnTo>
                    <a:pt x="7772654" y="912876"/>
                  </a:lnTo>
                  <a:lnTo>
                    <a:pt x="7820761" y="905123"/>
                  </a:lnTo>
                  <a:lnTo>
                    <a:pt x="7862529" y="883533"/>
                  </a:lnTo>
                  <a:lnTo>
                    <a:pt x="7895457" y="850605"/>
                  </a:lnTo>
                  <a:lnTo>
                    <a:pt x="7917047" y="808837"/>
                  </a:lnTo>
                  <a:lnTo>
                    <a:pt x="7924800" y="760730"/>
                  </a:lnTo>
                  <a:lnTo>
                    <a:pt x="7924800" y="152146"/>
                  </a:lnTo>
                  <a:lnTo>
                    <a:pt x="7917047" y="104038"/>
                  </a:lnTo>
                  <a:lnTo>
                    <a:pt x="7895457" y="62270"/>
                  </a:lnTo>
                  <a:lnTo>
                    <a:pt x="7862529" y="29342"/>
                  </a:lnTo>
                  <a:lnTo>
                    <a:pt x="7820761" y="7752"/>
                  </a:lnTo>
                  <a:lnTo>
                    <a:pt x="777265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390905"/>
              <a:ext cx="7924800" cy="913130"/>
            </a:xfrm>
            <a:custGeom>
              <a:avLst/>
              <a:gdLst/>
              <a:ahLst/>
              <a:cxnLst/>
              <a:rect l="l" t="t" r="r" b="b"/>
              <a:pathLst>
                <a:path w="7924800" h="913130">
                  <a:moveTo>
                    <a:pt x="0" y="152146"/>
                  </a:moveTo>
                  <a:lnTo>
                    <a:pt x="7756" y="104038"/>
                  </a:lnTo>
                  <a:lnTo>
                    <a:pt x="29356" y="62270"/>
                  </a:lnTo>
                  <a:lnTo>
                    <a:pt x="62292" y="29342"/>
                  </a:lnTo>
                  <a:lnTo>
                    <a:pt x="104057" y="7752"/>
                  </a:lnTo>
                  <a:lnTo>
                    <a:pt x="152145" y="0"/>
                  </a:lnTo>
                  <a:lnTo>
                    <a:pt x="7772654" y="0"/>
                  </a:lnTo>
                  <a:lnTo>
                    <a:pt x="7820761" y="7752"/>
                  </a:lnTo>
                  <a:lnTo>
                    <a:pt x="7862529" y="29342"/>
                  </a:lnTo>
                  <a:lnTo>
                    <a:pt x="7895457" y="62270"/>
                  </a:lnTo>
                  <a:lnTo>
                    <a:pt x="7917047" y="104038"/>
                  </a:lnTo>
                  <a:lnTo>
                    <a:pt x="7924800" y="152146"/>
                  </a:lnTo>
                  <a:lnTo>
                    <a:pt x="7924800" y="760730"/>
                  </a:lnTo>
                  <a:lnTo>
                    <a:pt x="7917047" y="808837"/>
                  </a:lnTo>
                  <a:lnTo>
                    <a:pt x="7895457" y="850605"/>
                  </a:lnTo>
                  <a:lnTo>
                    <a:pt x="7862529" y="883533"/>
                  </a:lnTo>
                  <a:lnTo>
                    <a:pt x="7820761" y="905123"/>
                  </a:lnTo>
                  <a:lnTo>
                    <a:pt x="7772654" y="912876"/>
                  </a:lnTo>
                  <a:lnTo>
                    <a:pt x="152145" y="912876"/>
                  </a:lnTo>
                  <a:lnTo>
                    <a:pt x="104057" y="905123"/>
                  </a:lnTo>
                  <a:lnTo>
                    <a:pt x="62292" y="883533"/>
                  </a:lnTo>
                  <a:lnTo>
                    <a:pt x="29356" y="850605"/>
                  </a:lnTo>
                  <a:lnTo>
                    <a:pt x="7756" y="808837"/>
                  </a:lnTo>
                  <a:lnTo>
                    <a:pt x="0" y="760730"/>
                  </a:lnTo>
                  <a:lnTo>
                    <a:pt x="0" y="15214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14144" y="520820"/>
            <a:ext cx="7439025" cy="5529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900" dirty="0">
                <a:solidFill>
                  <a:schemeClr val="bg1"/>
                </a:solidFill>
              </a:rPr>
              <a:t>The</a:t>
            </a:r>
            <a:r>
              <a:rPr sz="3900" spc="-15" dirty="0">
                <a:solidFill>
                  <a:schemeClr val="bg1"/>
                </a:solidFill>
              </a:rPr>
              <a:t> </a:t>
            </a:r>
            <a:r>
              <a:rPr sz="3900" dirty="0">
                <a:solidFill>
                  <a:schemeClr val="bg1"/>
                </a:solidFill>
              </a:rPr>
              <a:t>Heart,</a:t>
            </a:r>
            <a:r>
              <a:rPr sz="3900" spc="-10" dirty="0">
                <a:solidFill>
                  <a:schemeClr val="bg1"/>
                </a:solidFill>
              </a:rPr>
              <a:t> </a:t>
            </a:r>
            <a:r>
              <a:rPr sz="3900" dirty="0">
                <a:solidFill>
                  <a:schemeClr val="bg1"/>
                </a:solidFill>
              </a:rPr>
              <a:t>General</a:t>
            </a:r>
            <a:r>
              <a:rPr sz="3900" spc="-10" dirty="0">
                <a:solidFill>
                  <a:schemeClr val="bg1"/>
                </a:solidFill>
              </a:rPr>
              <a:t> </a:t>
            </a:r>
            <a:r>
              <a:rPr sz="3900" spc="-5" dirty="0">
                <a:solidFill>
                  <a:schemeClr val="bg1"/>
                </a:solidFill>
              </a:rPr>
              <a:t>Considerations </a:t>
            </a:r>
            <a:r>
              <a:rPr sz="3900" dirty="0">
                <a:solidFill>
                  <a:schemeClr val="bg1"/>
                </a:solidFill>
              </a:rPr>
              <a:t>5: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6167628" y="1917190"/>
            <a:ext cx="4500880" cy="4906010"/>
            <a:chOff x="4643628" y="1917190"/>
            <a:chExt cx="4500880" cy="490601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3628" y="1917190"/>
              <a:ext cx="4500372" cy="490575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443472" y="4360164"/>
              <a:ext cx="576580" cy="869315"/>
            </a:xfrm>
            <a:custGeom>
              <a:avLst/>
              <a:gdLst/>
              <a:ahLst/>
              <a:cxnLst/>
              <a:rect l="l" t="t" r="r" b="b"/>
              <a:pathLst>
                <a:path w="576579" h="869314">
                  <a:moveTo>
                    <a:pt x="30987" y="615315"/>
                  </a:moveTo>
                  <a:lnTo>
                    <a:pt x="0" y="868934"/>
                  </a:lnTo>
                  <a:lnTo>
                    <a:pt x="221614" y="741553"/>
                  </a:lnTo>
                  <a:lnTo>
                    <a:pt x="206081" y="731266"/>
                  </a:lnTo>
                  <a:lnTo>
                    <a:pt x="137032" y="731266"/>
                  </a:lnTo>
                  <a:lnTo>
                    <a:pt x="73532" y="689102"/>
                  </a:lnTo>
                  <a:lnTo>
                    <a:pt x="94543" y="657403"/>
                  </a:lnTo>
                  <a:lnTo>
                    <a:pt x="30987" y="615315"/>
                  </a:lnTo>
                  <a:close/>
                </a:path>
                <a:path w="576579" h="869314">
                  <a:moveTo>
                    <a:pt x="94543" y="657403"/>
                  </a:moveTo>
                  <a:lnTo>
                    <a:pt x="73532" y="689102"/>
                  </a:lnTo>
                  <a:lnTo>
                    <a:pt x="137032" y="731266"/>
                  </a:lnTo>
                  <a:lnTo>
                    <a:pt x="158095" y="699488"/>
                  </a:lnTo>
                  <a:lnTo>
                    <a:pt x="94543" y="657403"/>
                  </a:lnTo>
                  <a:close/>
                </a:path>
                <a:path w="576579" h="869314">
                  <a:moveTo>
                    <a:pt x="158095" y="699488"/>
                  </a:moveTo>
                  <a:lnTo>
                    <a:pt x="137032" y="731266"/>
                  </a:lnTo>
                  <a:lnTo>
                    <a:pt x="206081" y="731266"/>
                  </a:lnTo>
                  <a:lnTo>
                    <a:pt x="158095" y="699488"/>
                  </a:lnTo>
                  <a:close/>
                </a:path>
                <a:path w="576579" h="869314">
                  <a:moveTo>
                    <a:pt x="417943" y="169493"/>
                  </a:moveTo>
                  <a:lnTo>
                    <a:pt x="94543" y="657403"/>
                  </a:lnTo>
                  <a:lnTo>
                    <a:pt x="158095" y="699488"/>
                  </a:lnTo>
                  <a:lnTo>
                    <a:pt x="481463" y="211628"/>
                  </a:lnTo>
                  <a:lnTo>
                    <a:pt x="417943" y="169493"/>
                  </a:lnTo>
                  <a:close/>
                </a:path>
                <a:path w="576579" h="869314">
                  <a:moveTo>
                    <a:pt x="559190" y="137668"/>
                  </a:moveTo>
                  <a:lnTo>
                    <a:pt x="439038" y="137668"/>
                  </a:lnTo>
                  <a:lnTo>
                    <a:pt x="502538" y="179831"/>
                  </a:lnTo>
                  <a:lnTo>
                    <a:pt x="481463" y="211628"/>
                  </a:lnTo>
                  <a:lnTo>
                    <a:pt x="544956" y="253746"/>
                  </a:lnTo>
                  <a:lnTo>
                    <a:pt x="559190" y="137668"/>
                  </a:lnTo>
                  <a:close/>
                </a:path>
                <a:path w="576579" h="869314">
                  <a:moveTo>
                    <a:pt x="439038" y="137668"/>
                  </a:moveTo>
                  <a:lnTo>
                    <a:pt x="417943" y="169493"/>
                  </a:lnTo>
                  <a:lnTo>
                    <a:pt x="481463" y="211628"/>
                  </a:lnTo>
                  <a:lnTo>
                    <a:pt x="502538" y="179831"/>
                  </a:lnTo>
                  <a:lnTo>
                    <a:pt x="439038" y="137668"/>
                  </a:lnTo>
                  <a:close/>
                </a:path>
                <a:path w="576579" h="869314">
                  <a:moveTo>
                    <a:pt x="576072" y="0"/>
                  </a:moveTo>
                  <a:lnTo>
                    <a:pt x="354456" y="127381"/>
                  </a:lnTo>
                  <a:lnTo>
                    <a:pt x="417943" y="169493"/>
                  </a:lnTo>
                  <a:lnTo>
                    <a:pt x="439038" y="137668"/>
                  </a:lnTo>
                  <a:lnTo>
                    <a:pt x="559190" y="137668"/>
                  </a:lnTo>
                  <a:lnTo>
                    <a:pt x="576072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930845"/>
            <a:ext cx="3744595" cy="4194175"/>
            <a:chOff x="604964" y="1930844"/>
            <a:chExt cx="3744595" cy="4194175"/>
          </a:xfrm>
        </p:grpSpPr>
        <p:sp>
          <p:nvSpPr>
            <p:cNvPr id="3" name="object 3"/>
            <p:cNvSpPr/>
            <p:nvPr/>
          </p:nvSpPr>
          <p:spPr>
            <a:xfrm>
              <a:off x="610361" y="1936242"/>
              <a:ext cx="3733800" cy="1013460"/>
            </a:xfrm>
            <a:custGeom>
              <a:avLst/>
              <a:gdLst/>
              <a:ahLst/>
              <a:cxnLst/>
              <a:rect l="l" t="t" r="r" b="b"/>
              <a:pathLst>
                <a:path w="3733800" h="1013460">
                  <a:moveTo>
                    <a:pt x="3564890" y="0"/>
                  </a:moveTo>
                  <a:lnTo>
                    <a:pt x="168909" y="0"/>
                  </a:lnTo>
                  <a:lnTo>
                    <a:pt x="124008" y="6029"/>
                  </a:lnTo>
                  <a:lnTo>
                    <a:pt x="83660" y="23048"/>
                  </a:lnTo>
                  <a:lnTo>
                    <a:pt x="49474" y="49450"/>
                  </a:lnTo>
                  <a:lnTo>
                    <a:pt x="23062" y="83631"/>
                  </a:lnTo>
                  <a:lnTo>
                    <a:pt x="6033" y="123986"/>
                  </a:lnTo>
                  <a:lnTo>
                    <a:pt x="0" y="168910"/>
                  </a:lnTo>
                  <a:lnTo>
                    <a:pt x="0" y="844550"/>
                  </a:lnTo>
                  <a:lnTo>
                    <a:pt x="6033" y="889473"/>
                  </a:lnTo>
                  <a:lnTo>
                    <a:pt x="23062" y="929828"/>
                  </a:lnTo>
                  <a:lnTo>
                    <a:pt x="49474" y="964009"/>
                  </a:lnTo>
                  <a:lnTo>
                    <a:pt x="83660" y="990411"/>
                  </a:lnTo>
                  <a:lnTo>
                    <a:pt x="124008" y="1007430"/>
                  </a:lnTo>
                  <a:lnTo>
                    <a:pt x="168909" y="1013460"/>
                  </a:lnTo>
                  <a:lnTo>
                    <a:pt x="3564890" y="1013460"/>
                  </a:lnTo>
                  <a:lnTo>
                    <a:pt x="3609813" y="1007430"/>
                  </a:lnTo>
                  <a:lnTo>
                    <a:pt x="3650168" y="990411"/>
                  </a:lnTo>
                  <a:lnTo>
                    <a:pt x="3684349" y="964009"/>
                  </a:lnTo>
                  <a:lnTo>
                    <a:pt x="3710751" y="929828"/>
                  </a:lnTo>
                  <a:lnTo>
                    <a:pt x="3727770" y="889473"/>
                  </a:lnTo>
                  <a:lnTo>
                    <a:pt x="3733800" y="844550"/>
                  </a:lnTo>
                  <a:lnTo>
                    <a:pt x="3733800" y="168910"/>
                  </a:lnTo>
                  <a:lnTo>
                    <a:pt x="3727770" y="123986"/>
                  </a:lnTo>
                  <a:lnTo>
                    <a:pt x="3710751" y="83631"/>
                  </a:lnTo>
                  <a:lnTo>
                    <a:pt x="3684349" y="49450"/>
                  </a:lnTo>
                  <a:lnTo>
                    <a:pt x="3650168" y="23048"/>
                  </a:lnTo>
                  <a:lnTo>
                    <a:pt x="3609813" y="6029"/>
                  </a:lnTo>
                  <a:lnTo>
                    <a:pt x="356489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936242"/>
              <a:ext cx="3733800" cy="1013460"/>
            </a:xfrm>
            <a:custGeom>
              <a:avLst/>
              <a:gdLst/>
              <a:ahLst/>
              <a:cxnLst/>
              <a:rect l="l" t="t" r="r" b="b"/>
              <a:pathLst>
                <a:path w="3733800" h="1013460">
                  <a:moveTo>
                    <a:pt x="0" y="168910"/>
                  </a:moveTo>
                  <a:lnTo>
                    <a:pt x="6033" y="123986"/>
                  </a:lnTo>
                  <a:lnTo>
                    <a:pt x="23062" y="83631"/>
                  </a:lnTo>
                  <a:lnTo>
                    <a:pt x="49474" y="49450"/>
                  </a:lnTo>
                  <a:lnTo>
                    <a:pt x="83660" y="23048"/>
                  </a:lnTo>
                  <a:lnTo>
                    <a:pt x="124008" y="6029"/>
                  </a:lnTo>
                  <a:lnTo>
                    <a:pt x="168909" y="0"/>
                  </a:lnTo>
                  <a:lnTo>
                    <a:pt x="3564890" y="0"/>
                  </a:lnTo>
                  <a:lnTo>
                    <a:pt x="3609813" y="6029"/>
                  </a:lnTo>
                  <a:lnTo>
                    <a:pt x="3650168" y="23048"/>
                  </a:lnTo>
                  <a:lnTo>
                    <a:pt x="3684349" y="49450"/>
                  </a:lnTo>
                  <a:lnTo>
                    <a:pt x="3710751" y="83631"/>
                  </a:lnTo>
                  <a:lnTo>
                    <a:pt x="3727770" y="123986"/>
                  </a:lnTo>
                  <a:lnTo>
                    <a:pt x="3733800" y="168910"/>
                  </a:lnTo>
                  <a:lnTo>
                    <a:pt x="3733800" y="844550"/>
                  </a:lnTo>
                  <a:lnTo>
                    <a:pt x="3727770" y="889473"/>
                  </a:lnTo>
                  <a:lnTo>
                    <a:pt x="3710751" y="929828"/>
                  </a:lnTo>
                  <a:lnTo>
                    <a:pt x="3684349" y="964009"/>
                  </a:lnTo>
                  <a:lnTo>
                    <a:pt x="3650168" y="990411"/>
                  </a:lnTo>
                  <a:lnTo>
                    <a:pt x="3609813" y="1007430"/>
                  </a:lnTo>
                  <a:lnTo>
                    <a:pt x="3564890" y="1013460"/>
                  </a:lnTo>
                  <a:lnTo>
                    <a:pt x="168909" y="1013460"/>
                  </a:lnTo>
                  <a:lnTo>
                    <a:pt x="124008" y="1007430"/>
                  </a:lnTo>
                  <a:lnTo>
                    <a:pt x="83660" y="990411"/>
                  </a:lnTo>
                  <a:lnTo>
                    <a:pt x="49474" y="964009"/>
                  </a:lnTo>
                  <a:lnTo>
                    <a:pt x="23062" y="929828"/>
                  </a:lnTo>
                  <a:lnTo>
                    <a:pt x="6033" y="889473"/>
                  </a:lnTo>
                  <a:lnTo>
                    <a:pt x="0" y="844550"/>
                  </a:lnTo>
                  <a:lnTo>
                    <a:pt x="0" y="168910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2992374"/>
              <a:ext cx="3733800" cy="1013460"/>
            </a:xfrm>
            <a:custGeom>
              <a:avLst/>
              <a:gdLst/>
              <a:ahLst/>
              <a:cxnLst/>
              <a:rect l="l" t="t" r="r" b="b"/>
              <a:pathLst>
                <a:path w="3733800" h="1013460">
                  <a:moveTo>
                    <a:pt x="3564890" y="0"/>
                  </a:moveTo>
                  <a:lnTo>
                    <a:pt x="168909" y="0"/>
                  </a:lnTo>
                  <a:lnTo>
                    <a:pt x="124008" y="6029"/>
                  </a:lnTo>
                  <a:lnTo>
                    <a:pt x="83660" y="23048"/>
                  </a:lnTo>
                  <a:lnTo>
                    <a:pt x="49474" y="49450"/>
                  </a:lnTo>
                  <a:lnTo>
                    <a:pt x="23062" y="83631"/>
                  </a:lnTo>
                  <a:lnTo>
                    <a:pt x="6033" y="123986"/>
                  </a:lnTo>
                  <a:lnTo>
                    <a:pt x="0" y="168910"/>
                  </a:lnTo>
                  <a:lnTo>
                    <a:pt x="0" y="844550"/>
                  </a:lnTo>
                  <a:lnTo>
                    <a:pt x="6033" y="889473"/>
                  </a:lnTo>
                  <a:lnTo>
                    <a:pt x="23062" y="929828"/>
                  </a:lnTo>
                  <a:lnTo>
                    <a:pt x="49474" y="964009"/>
                  </a:lnTo>
                  <a:lnTo>
                    <a:pt x="83660" y="990411"/>
                  </a:lnTo>
                  <a:lnTo>
                    <a:pt x="124008" y="1007430"/>
                  </a:lnTo>
                  <a:lnTo>
                    <a:pt x="168909" y="1013459"/>
                  </a:lnTo>
                  <a:lnTo>
                    <a:pt x="3564890" y="1013459"/>
                  </a:lnTo>
                  <a:lnTo>
                    <a:pt x="3609813" y="1007430"/>
                  </a:lnTo>
                  <a:lnTo>
                    <a:pt x="3650168" y="990411"/>
                  </a:lnTo>
                  <a:lnTo>
                    <a:pt x="3684349" y="964009"/>
                  </a:lnTo>
                  <a:lnTo>
                    <a:pt x="3710751" y="929828"/>
                  </a:lnTo>
                  <a:lnTo>
                    <a:pt x="3727770" y="889473"/>
                  </a:lnTo>
                  <a:lnTo>
                    <a:pt x="3733800" y="844550"/>
                  </a:lnTo>
                  <a:lnTo>
                    <a:pt x="3733800" y="168910"/>
                  </a:lnTo>
                  <a:lnTo>
                    <a:pt x="3727770" y="123986"/>
                  </a:lnTo>
                  <a:lnTo>
                    <a:pt x="3710751" y="83631"/>
                  </a:lnTo>
                  <a:lnTo>
                    <a:pt x="3684349" y="49450"/>
                  </a:lnTo>
                  <a:lnTo>
                    <a:pt x="3650168" y="23048"/>
                  </a:lnTo>
                  <a:lnTo>
                    <a:pt x="3609813" y="6029"/>
                  </a:lnTo>
                  <a:lnTo>
                    <a:pt x="356489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2992374"/>
              <a:ext cx="3733800" cy="1013460"/>
            </a:xfrm>
            <a:custGeom>
              <a:avLst/>
              <a:gdLst/>
              <a:ahLst/>
              <a:cxnLst/>
              <a:rect l="l" t="t" r="r" b="b"/>
              <a:pathLst>
                <a:path w="3733800" h="1013460">
                  <a:moveTo>
                    <a:pt x="0" y="168910"/>
                  </a:moveTo>
                  <a:lnTo>
                    <a:pt x="6033" y="123986"/>
                  </a:lnTo>
                  <a:lnTo>
                    <a:pt x="23062" y="83631"/>
                  </a:lnTo>
                  <a:lnTo>
                    <a:pt x="49474" y="49450"/>
                  </a:lnTo>
                  <a:lnTo>
                    <a:pt x="83660" y="23048"/>
                  </a:lnTo>
                  <a:lnTo>
                    <a:pt x="124008" y="6029"/>
                  </a:lnTo>
                  <a:lnTo>
                    <a:pt x="168909" y="0"/>
                  </a:lnTo>
                  <a:lnTo>
                    <a:pt x="3564890" y="0"/>
                  </a:lnTo>
                  <a:lnTo>
                    <a:pt x="3609813" y="6029"/>
                  </a:lnTo>
                  <a:lnTo>
                    <a:pt x="3650168" y="23048"/>
                  </a:lnTo>
                  <a:lnTo>
                    <a:pt x="3684349" y="49450"/>
                  </a:lnTo>
                  <a:lnTo>
                    <a:pt x="3710751" y="83631"/>
                  </a:lnTo>
                  <a:lnTo>
                    <a:pt x="3727770" y="123986"/>
                  </a:lnTo>
                  <a:lnTo>
                    <a:pt x="3733800" y="168910"/>
                  </a:lnTo>
                  <a:lnTo>
                    <a:pt x="3733800" y="844550"/>
                  </a:lnTo>
                  <a:lnTo>
                    <a:pt x="3727770" y="889473"/>
                  </a:lnTo>
                  <a:lnTo>
                    <a:pt x="3710751" y="929828"/>
                  </a:lnTo>
                  <a:lnTo>
                    <a:pt x="3684349" y="964009"/>
                  </a:lnTo>
                  <a:lnTo>
                    <a:pt x="3650168" y="990411"/>
                  </a:lnTo>
                  <a:lnTo>
                    <a:pt x="3609813" y="1007430"/>
                  </a:lnTo>
                  <a:lnTo>
                    <a:pt x="3564890" y="1013459"/>
                  </a:lnTo>
                  <a:lnTo>
                    <a:pt x="168909" y="1013459"/>
                  </a:lnTo>
                  <a:lnTo>
                    <a:pt x="124008" y="1007430"/>
                  </a:lnTo>
                  <a:lnTo>
                    <a:pt x="83660" y="990411"/>
                  </a:lnTo>
                  <a:lnTo>
                    <a:pt x="49474" y="964009"/>
                  </a:lnTo>
                  <a:lnTo>
                    <a:pt x="23062" y="929828"/>
                  </a:lnTo>
                  <a:lnTo>
                    <a:pt x="6033" y="889473"/>
                  </a:lnTo>
                  <a:lnTo>
                    <a:pt x="0" y="844550"/>
                  </a:lnTo>
                  <a:lnTo>
                    <a:pt x="0" y="16891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4048505"/>
              <a:ext cx="3733800" cy="1013460"/>
            </a:xfrm>
            <a:custGeom>
              <a:avLst/>
              <a:gdLst/>
              <a:ahLst/>
              <a:cxnLst/>
              <a:rect l="l" t="t" r="r" b="b"/>
              <a:pathLst>
                <a:path w="3733800" h="1013460">
                  <a:moveTo>
                    <a:pt x="3564890" y="0"/>
                  </a:moveTo>
                  <a:lnTo>
                    <a:pt x="168909" y="0"/>
                  </a:lnTo>
                  <a:lnTo>
                    <a:pt x="124008" y="6029"/>
                  </a:lnTo>
                  <a:lnTo>
                    <a:pt x="83660" y="23048"/>
                  </a:lnTo>
                  <a:lnTo>
                    <a:pt x="49474" y="49450"/>
                  </a:lnTo>
                  <a:lnTo>
                    <a:pt x="23062" y="83631"/>
                  </a:lnTo>
                  <a:lnTo>
                    <a:pt x="6033" y="123986"/>
                  </a:lnTo>
                  <a:lnTo>
                    <a:pt x="0" y="168910"/>
                  </a:lnTo>
                  <a:lnTo>
                    <a:pt x="0" y="844550"/>
                  </a:lnTo>
                  <a:lnTo>
                    <a:pt x="6033" y="889473"/>
                  </a:lnTo>
                  <a:lnTo>
                    <a:pt x="23062" y="929828"/>
                  </a:lnTo>
                  <a:lnTo>
                    <a:pt x="49474" y="964009"/>
                  </a:lnTo>
                  <a:lnTo>
                    <a:pt x="83660" y="990411"/>
                  </a:lnTo>
                  <a:lnTo>
                    <a:pt x="124008" y="1007430"/>
                  </a:lnTo>
                  <a:lnTo>
                    <a:pt x="168909" y="1013460"/>
                  </a:lnTo>
                  <a:lnTo>
                    <a:pt x="3564890" y="1013460"/>
                  </a:lnTo>
                  <a:lnTo>
                    <a:pt x="3609813" y="1007430"/>
                  </a:lnTo>
                  <a:lnTo>
                    <a:pt x="3650168" y="990411"/>
                  </a:lnTo>
                  <a:lnTo>
                    <a:pt x="3684349" y="964009"/>
                  </a:lnTo>
                  <a:lnTo>
                    <a:pt x="3710751" y="929828"/>
                  </a:lnTo>
                  <a:lnTo>
                    <a:pt x="3727770" y="889473"/>
                  </a:lnTo>
                  <a:lnTo>
                    <a:pt x="3733800" y="844550"/>
                  </a:lnTo>
                  <a:lnTo>
                    <a:pt x="3733800" y="168910"/>
                  </a:lnTo>
                  <a:lnTo>
                    <a:pt x="3727770" y="123986"/>
                  </a:lnTo>
                  <a:lnTo>
                    <a:pt x="3710751" y="83631"/>
                  </a:lnTo>
                  <a:lnTo>
                    <a:pt x="3684349" y="49450"/>
                  </a:lnTo>
                  <a:lnTo>
                    <a:pt x="3650168" y="23048"/>
                  </a:lnTo>
                  <a:lnTo>
                    <a:pt x="3609813" y="6029"/>
                  </a:lnTo>
                  <a:lnTo>
                    <a:pt x="356489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4048505"/>
              <a:ext cx="3733800" cy="1013460"/>
            </a:xfrm>
            <a:custGeom>
              <a:avLst/>
              <a:gdLst/>
              <a:ahLst/>
              <a:cxnLst/>
              <a:rect l="l" t="t" r="r" b="b"/>
              <a:pathLst>
                <a:path w="3733800" h="1013460">
                  <a:moveTo>
                    <a:pt x="0" y="168910"/>
                  </a:moveTo>
                  <a:lnTo>
                    <a:pt x="6033" y="123986"/>
                  </a:lnTo>
                  <a:lnTo>
                    <a:pt x="23062" y="83631"/>
                  </a:lnTo>
                  <a:lnTo>
                    <a:pt x="49474" y="49450"/>
                  </a:lnTo>
                  <a:lnTo>
                    <a:pt x="83660" y="23048"/>
                  </a:lnTo>
                  <a:lnTo>
                    <a:pt x="124008" y="6029"/>
                  </a:lnTo>
                  <a:lnTo>
                    <a:pt x="168909" y="0"/>
                  </a:lnTo>
                  <a:lnTo>
                    <a:pt x="3564890" y="0"/>
                  </a:lnTo>
                  <a:lnTo>
                    <a:pt x="3609813" y="6029"/>
                  </a:lnTo>
                  <a:lnTo>
                    <a:pt x="3650168" y="23048"/>
                  </a:lnTo>
                  <a:lnTo>
                    <a:pt x="3684349" y="49450"/>
                  </a:lnTo>
                  <a:lnTo>
                    <a:pt x="3710751" y="83631"/>
                  </a:lnTo>
                  <a:lnTo>
                    <a:pt x="3727770" y="123986"/>
                  </a:lnTo>
                  <a:lnTo>
                    <a:pt x="3733800" y="168910"/>
                  </a:lnTo>
                  <a:lnTo>
                    <a:pt x="3733800" y="844550"/>
                  </a:lnTo>
                  <a:lnTo>
                    <a:pt x="3727770" y="889473"/>
                  </a:lnTo>
                  <a:lnTo>
                    <a:pt x="3710751" y="929828"/>
                  </a:lnTo>
                  <a:lnTo>
                    <a:pt x="3684349" y="964009"/>
                  </a:lnTo>
                  <a:lnTo>
                    <a:pt x="3650168" y="990411"/>
                  </a:lnTo>
                  <a:lnTo>
                    <a:pt x="3609813" y="1007430"/>
                  </a:lnTo>
                  <a:lnTo>
                    <a:pt x="3564890" y="1013460"/>
                  </a:lnTo>
                  <a:lnTo>
                    <a:pt x="168909" y="1013460"/>
                  </a:lnTo>
                  <a:lnTo>
                    <a:pt x="124008" y="1007430"/>
                  </a:lnTo>
                  <a:lnTo>
                    <a:pt x="83660" y="990411"/>
                  </a:lnTo>
                  <a:lnTo>
                    <a:pt x="49474" y="964009"/>
                  </a:lnTo>
                  <a:lnTo>
                    <a:pt x="23062" y="929828"/>
                  </a:lnTo>
                  <a:lnTo>
                    <a:pt x="6033" y="889473"/>
                  </a:lnTo>
                  <a:lnTo>
                    <a:pt x="0" y="844550"/>
                  </a:lnTo>
                  <a:lnTo>
                    <a:pt x="0" y="168910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0361" y="5106161"/>
              <a:ext cx="3733800" cy="1013460"/>
            </a:xfrm>
            <a:custGeom>
              <a:avLst/>
              <a:gdLst/>
              <a:ahLst/>
              <a:cxnLst/>
              <a:rect l="l" t="t" r="r" b="b"/>
              <a:pathLst>
                <a:path w="3733800" h="1013460">
                  <a:moveTo>
                    <a:pt x="3564890" y="0"/>
                  </a:moveTo>
                  <a:lnTo>
                    <a:pt x="168909" y="0"/>
                  </a:lnTo>
                  <a:lnTo>
                    <a:pt x="124008" y="6029"/>
                  </a:lnTo>
                  <a:lnTo>
                    <a:pt x="83660" y="23048"/>
                  </a:lnTo>
                  <a:lnTo>
                    <a:pt x="49474" y="49450"/>
                  </a:lnTo>
                  <a:lnTo>
                    <a:pt x="23062" y="83631"/>
                  </a:lnTo>
                  <a:lnTo>
                    <a:pt x="6033" y="123986"/>
                  </a:lnTo>
                  <a:lnTo>
                    <a:pt x="0" y="168909"/>
                  </a:lnTo>
                  <a:lnTo>
                    <a:pt x="0" y="844550"/>
                  </a:lnTo>
                  <a:lnTo>
                    <a:pt x="6033" y="889451"/>
                  </a:lnTo>
                  <a:lnTo>
                    <a:pt x="23062" y="929799"/>
                  </a:lnTo>
                  <a:lnTo>
                    <a:pt x="49474" y="963985"/>
                  </a:lnTo>
                  <a:lnTo>
                    <a:pt x="83660" y="990397"/>
                  </a:lnTo>
                  <a:lnTo>
                    <a:pt x="124008" y="1007426"/>
                  </a:lnTo>
                  <a:lnTo>
                    <a:pt x="168909" y="1013460"/>
                  </a:lnTo>
                  <a:lnTo>
                    <a:pt x="3564890" y="1013460"/>
                  </a:lnTo>
                  <a:lnTo>
                    <a:pt x="3609813" y="1007426"/>
                  </a:lnTo>
                  <a:lnTo>
                    <a:pt x="3650168" y="990397"/>
                  </a:lnTo>
                  <a:lnTo>
                    <a:pt x="3684349" y="963985"/>
                  </a:lnTo>
                  <a:lnTo>
                    <a:pt x="3710751" y="929799"/>
                  </a:lnTo>
                  <a:lnTo>
                    <a:pt x="3727770" y="889451"/>
                  </a:lnTo>
                  <a:lnTo>
                    <a:pt x="3733800" y="844550"/>
                  </a:lnTo>
                  <a:lnTo>
                    <a:pt x="3733800" y="168909"/>
                  </a:lnTo>
                  <a:lnTo>
                    <a:pt x="3727770" y="123986"/>
                  </a:lnTo>
                  <a:lnTo>
                    <a:pt x="3710751" y="83631"/>
                  </a:lnTo>
                  <a:lnTo>
                    <a:pt x="3684349" y="49450"/>
                  </a:lnTo>
                  <a:lnTo>
                    <a:pt x="3650168" y="23048"/>
                  </a:lnTo>
                  <a:lnTo>
                    <a:pt x="3609813" y="6029"/>
                  </a:lnTo>
                  <a:lnTo>
                    <a:pt x="356489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361" y="5106161"/>
              <a:ext cx="3733800" cy="1013460"/>
            </a:xfrm>
            <a:custGeom>
              <a:avLst/>
              <a:gdLst/>
              <a:ahLst/>
              <a:cxnLst/>
              <a:rect l="l" t="t" r="r" b="b"/>
              <a:pathLst>
                <a:path w="3733800" h="1013460">
                  <a:moveTo>
                    <a:pt x="0" y="168909"/>
                  </a:moveTo>
                  <a:lnTo>
                    <a:pt x="6033" y="123986"/>
                  </a:lnTo>
                  <a:lnTo>
                    <a:pt x="23062" y="83631"/>
                  </a:lnTo>
                  <a:lnTo>
                    <a:pt x="49474" y="49450"/>
                  </a:lnTo>
                  <a:lnTo>
                    <a:pt x="83660" y="23048"/>
                  </a:lnTo>
                  <a:lnTo>
                    <a:pt x="124008" y="6029"/>
                  </a:lnTo>
                  <a:lnTo>
                    <a:pt x="168909" y="0"/>
                  </a:lnTo>
                  <a:lnTo>
                    <a:pt x="3564890" y="0"/>
                  </a:lnTo>
                  <a:lnTo>
                    <a:pt x="3609813" y="6029"/>
                  </a:lnTo>
                  <a:lnTo>
                    <a:pt x="3650168" y="23048"/>
                  </a:lnTo>
                  <a:lnTo>
                    <a:pt x="3684349" y="49450"/>
                  </a:lnTo>
                  <a:lnTo>
                    <a:pt x="3710751" y="83631"/>
                  </a:lnTo>
                  <a:lnTo>
                    <a:pt x="3727770" y="123986"/>
                  </a:lnTo>
                  <a:lnTo>
                    <a:pt x="3733800" y="168909"/>
                  </a:lnTo>
                  <a:lnTo>
                    <a:pt x="3733800" y="844550"/>
                  </a:lnTo>
                  <a:lnTo>
                    <a:pt x="3727770" y="889451"/>
                  </a:lnTo>
                  <a:lnTo>
                    <a:pt x="3710751" y="929799"/>
                  </a:lnTo>
                  <a:lnTo>
                    <a:pt x="3684349" y="963985"/>
                  </a:lnTo>
                  <a:lnTo>
                    <a:pt x="3650168" y="990397"/>
                  </a:lnTo>
                  <a:lnTo>
                    <a:pt x="3609813" y="1007426"/>
                  </a:lnTo>
                  <a:lnTo>
                    <a:pt x="3564890" y="1013460"/>
                  </a:lnTo>
                  <a:lnTo>
                    <a:pt x="168909" y="1013460"/>
                  </a:lnTo>
                  <a:lnTo>
                    <a:pt x="124008" y="1007426"/>
                  </a:lnTo>
                  <a:lnTo>
                    <a:pt x="83660" y="990397"/>
                  </a:lnTo>
                  <a:lnTo>
                    <a:pt x="49474" y="963985"/>
                  </a:lnTo>
                  <a:lnTo>
                    <a:pt x="23062" y="929799"/>
                  </a:lnTo>
                  <a:lnTo>
                    <a:pt x="6033" y="889451"/>
                  </a:lnTo>
                  <a:lnTo>
                    <a:pt x="0" y="844550"/>
                  </a:lnTo>
                  <a:lnTo>
                    <a:pt x="0" y="16890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227581" y="2197353"/>
            <a:ext cx="3527425" cy="3822328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367665">
              <a:lnSpc>
                <a:spcPts val="1560"/>
              </a:lnSpc>
              <a:spcBef>
                <a:spcPts val="350"/>
              </a:spcBef>
            </a:pPr>
            <a:r>
              <a:rPr sz="15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Anterior (sternocostal) surface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, formed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mainly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by the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ventricle.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111760">
              <a:lnSpc>
                <a:spcPct val="86300"/>
              </a:lnSpc>
            </a:pPr>
            <a:r>
              <a:rPr sz="15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Diaphragmatic (inferior) </a:t>
            </a:r>
            <a:r>
              <a:rPr sz="15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surface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formed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mainly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by the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 ventricle and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partly by the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right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ventricle;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it is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related mainly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to the 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central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tendon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diaphragm.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5080">
              <a:lnSpc>
                <a:spcPts val="1560"/>
              </a:lnSpc>
            </a:pPr>
            <a:r>
              <a:rPr sz="15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Right pulmonary surface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, formed mainly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atrium.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 marR="120650">
              <a:lnSpc>
                <a:spcPct val="86300"/>
              </a:lnSpc>
            </a:pPr>
            <a:r>
              <a:rPr sz="15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Left pulmonary surface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formed mainly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 ventricle;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forms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cardiac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impression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lung.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128965" y="455612"/>
            <a:ext cx="3973195" cy="783590"/>
            <a:chOff x="604964" y="455612"/>
            <a:chExt cx="3973195" cy="783590"/>
          </a:xfrm>
        </p:grpSpPr>
        <p:sp>
          <p:nvSpPr>
            <p:cNvPr id="13" name="object 13"/>
            <p:cNvSpPr/>
            <p:nvPr/>
          </p:nvSpPr>
          <p:spPr>
            <a:xfrm>
              <a:off x="610361" y="461010"/>
              <a:ext cx="3962400" cy="772795"/>
            </a:xfrm>
            <a:custGeom>
              <a:avLst/>
              <a:gdLst/>
              <a:ahLst/>
              <a:cxnLst/>
              <a:rect l="l" t="t" r="r" b="b"/>
              <a:pathLst>
                <a:path w="3962400" h="772794">
                  <a:moveTo>
                    <a:pt x="3833622" y="0"/>
                  </a:moveTo>
                  <a:lnTo>
                    <a:pt x="128778" y="0"/>
                  </a:lnTo>
                  <a:lnTo>
                    <a:pt x="78652" y="10120"/>
                  </a:lnTo>
                  <a:lnTo>
                    <a:pt x="37718" y="37718"/>
                  </a:lnTo>
                  <a:lnTo>
                    <a:pt x="10120" y="78652"/>
                  </a:lnTo>
                  <a:lnTo>
                    <a:pt x="0" y="128777"/>
                  </a:lnTo>
                  <a:lnTo>
                    <a:pt x="0" y="643889"/>
                  </a:lnTo>
                  <a:lnTo>
                    <a:pt x="10120" y="694015"/>
                  </a:lnTo>
                  <a:lnTo>
                    <a:pt x="37718" y="734949"/>
                  </a:lnTo>
                  <a:lnTo>
                    <a:pt x="78652" y="762547"/>
                  </a:lnTo>
                  <a:lnTo>
                    <a:pt x="128778" y="772667"/>
                  </a:lnTo>
                  <a:lnTo>
                    <a:pt x="3833622" y="772667"/>
                  </a:lnTo>
                  <a:lnTo>
                    <a:pt x="3883747" y="762547"/>
                  </a:lnTo>
                  <a:lnTo>
                    <a:pt x="3924680" y="734949"/>
                  </a:lnTo>
                  <a:lnTo>
                    <a:pt x="3952279" y="694015"/>
                  </a:lnTo>
                  <a:lnTo>
                    <a:pt x="3962400" y="643889"/>
                  </a:lnTo>
                  <a:lnTo>
                    <a:pt x="3962400" y="128777"/>
                  </a:lnTo>
                  <a:lnTo>
                    <a:pt x="3952279" y="78652"/>
                  </a:lnTo>
                  <a:lnTo>
                    <a:pt x="3924680" y="37718"/>
                  </a:lnTo>
                  <a:lnTo>
                    <a:pt x="3883747" y="10120"/>
                  </a:lnTo>
                  <a:lnTo>
                    <a:pt x="383362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0361" y="461010"/>
              <a:ext cx="3962400" cy="772795"/>
            </a:xfrm>
            <a:custGeom>
              <a:avLst/>
              <a:gdLst/>
              <a:ahLst/>
              <a:cxnLst/>
              <a:rect l="l" t="t" r="r" b="b"/>
              <a:pathLst>
                <a:path w="3962400" h="772794">
                  <a:moveTo>
                    <a:pt x="0" y="128777"/>
                  </a:moveTo>
                  <a:lnTo>
                    <a:pt x="10120" y="78652"/>
                  </a:lnTo>
                  <a:lnTo>
                    <a:pt x="37718" y="37718"/>
                  </a:lnTo>
                  <a:lnTo>
                    <a:pt x="78652" y="10120"/>
                  </a:lnTo>
                  <a:lnTo>
                    <a:pt x="128778" y="0"/>
                  </a:lnTo>
                  <a:lnTo>
                    <a:pt x="3833622" y="0"/>
                  </a:lnTo>
                  <a:lnTo>
                    <a:pt x="3883747" y="10120"/>
                  </a:lnTo>
                  <a:lnTo>
                    <a:pt x="3924680" y="37718"/>
                  </a:lnTo>
                  <a:lnTo>
                    <a:pt x="3952279" y="78652"/>
                  </a:lnTo>
                  <a:lnTo>
                    <a:pt x="3962400" y="128777"/>
                  </a:lnTo>
                  <a:lnTo>
                    <a:pt x="3962400" y="643889"/>
                  </a:lnTo>
                  <a:lnTo>
                    <a:pt x="3952279" y="694015"/>
                  </a:lnTo>
                  <a:lnTo>
                    <a:pt x="3924680" y="734949"/>
                  </a:lnTo>
                  <a:lnTo>
                    <a:pt x="3883747" y="762547"/>
                  </a:lnTo>
                  <a:lnTo>
                    <a:pt x="3833622" y="772667"/>
                  </a:lnTo>
                  <a:lnTo>
                    <a:pt x="128778" y="772667"/>
                  </a:lnTo>
                  <a:lnTo>
                    <a:pt x="78652" y="762547"/>
                  </a:lnTo>
                  <a:lnTo>
                    <a:pt x="37718" y="734949"/>
                  </a:lnTo>
                  <a:lnTo>
                    <a:pt x="10120" y="694015"/>
                  </a:lnTo>
                  <a:lnTo>
                    <a:pt x="0" y="643889"/>
                  </a:lnTo>
                  <a:lnTo>
                    <a:pt x="0" y="128777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84577" y="569749"/>
            <a:ext cx="3575050" cy="469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300" dirty="0">
                <a:solidFill>
                  <a:schemeClr val="bg1"/>
                </a:solidFill>
              </a:rPr>
              <a:t>Surfaces</a:t>
            </a:r>
            <a:r>
              <a:rPr sz="3300" spc="-55" dirty="0">
                <a:solidFill>
                  <a:schemeClr val="bg1"/>
                </a:solidFill>
              </a:rPr>
              <a:t> </a:t>
            </a:r>
            <a:r>
              <a:rPr sz="3300" dirty="0">
                <a:solidFill>
                  <a:schemeClr val="bg1"/>
                </a:solidFill>
              </a:rPr>
              <a:t>of</a:t>
            </a:r>
            <a:r>
              <a:rPr sz="3300" spc="-25" dirty="0">
                <a:solidFill>
                  <a:schemeClr val="bg1"/>
                </a:solidFill>
              </a:rPr>
              <a:t> </a:t>
            </a:r>
            <a:r>
              <a:rPr sz="3300" dirty="0">
                <a:solidFill>
                  <a:schemeClr val="bg1"/>
                </a:solidFill>
              </a:rPr>
              <a:t>the</a:t>
            </a:r>
            <a:r>
              <a:rPr sz="3300" spc="-25" dirty="0">
                <a:solidFill>
                  <a:schemeClr val="bg1"/>
                </a:solidFill>
              </a:rPr>
              <a:t> </a:t>
            </a:r>
            <a:r>
              <a:rPr sz="3300" dirty="0">
                <a:solidFill>
                  <a:schemeClr val="bg1"/>
                </a:solidFill>
              </a:rPr>
              <a:t>Heart</a:t>
            </a: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6335" y="765048"/>
            <a:ext cx="4844796" cy="528523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53677" y="269685"/>
            <a:ext cx="5686425" cy="5686425"/>
            <a:chOff x="1729676" y="269684"/>
            <a:chExt cx="5686425" cy="5686425"/>
          </a:xfrm>
        </p:grpSpPr>
        <p:sp>
          <p:nvSpPr>
            <p:cNvPr id="3" name="object 3"/>
            <p:cNvSpPr/>
            <p:nvPr/>
          </p:nvSpPr>
          <p:spPr>
            <a:xfrm>
              <a:off x="1735074" y="275082"/>
              <a:ext cx="5675630" cy="5675630"/>
            </a:xfrm>
            <a:custGeom>
              <a:avLst/>
              <a:gdLst/>
              <a:ahLst/>
              <a:cxnLst/>
              <a:rect l="l" t="t" r="r" b="b"/>
              <a:pathLst>
                <a:path w="5675630" h="5675630">
                  <a:moveTo>
                    <a:pt x="2837688" y="0"/>
                  </a:moveTo>
                  <a:lnTo>
                    <a:pt x="2789314" y="404"/>
                  </a:lnTo>
                  <a:lnTo>
                    <a:pt x="2741135" y="1611"/>
                  </a:lnTo>
                  <a:lnTo>
                    <a:pt x="2693159" y="3617"/>
                  </a:lnTo>
                  <a:lnTo>
                    <a:pt x="2645391" y="6413"/>
                  </a:lnTo>
                  <a:lnTo>
                    <a:pt x="2597838" y="9993"/>
                  </a:lnTo>
                  <a:lnTo>
                    <a:pt x="2550506" y="14352"/>
                  </a:lnTo>
                  <a:lnTo>
                    <a:pt x="2503402" y="19483"/>
                  </a:lnTo>
                  <a:lnTo>
                    <a:pt x="2456532" y="25379"/>
                  </a:lnTo>
                  <a:lnTo>
                    <a:pt x="2409902" y="32034"/>
                  </a:lnTo>
                  <a:lnTo>
                    <a:pt x="2363519" y="39442"/>
                  </a:lnTo>
                  <a:lnTo>
                    <a:pt x="2317389" y="47596"/>
                  </a:lnTo>
                  <a:lnTo>
                    <a:pt x="2271519" y="56489"/>
                  </a:lnTo>
                  <a:lnTo>
                    <a:pt x="2225914" y="66116"/>
                  </a:lnTo>
                  <a:lnTo>
                    <a:pt x="2180583" y="76470"/>
                  </a:lnTo>
                  <a:lnTo>
                    <a:pt x="2135530" y="87544"/>
                  </a:lnTo>
                  <a:lnTo>
                    <a:pt x="2090762" y="99333"/>
                  </a:lnTo>
                  <a:lnTo>
                    <a:pt x="2046286" y="111829"/>
                  </a:lnTo>
                  <a:lnTo>
                    <a:pt x="2002107" y="125027"/>
                  </a:lnTo>
                  <a:lnTo>
                    <a:pt x="1958234" y="138920"/>
                  </a:lnTo>
                  <a:lnTo>
                    <a:pt x="1914671" y="153501"/>
                  </a:lnTo>
                  <a:lnTo>
                    <a:pt x="1871425" y="168764"/>
                  </a:lnTo>
                  <a:lnTo>
                    <a:pt x="1828503" y="184703"/>
                  </a:lnTo>
                  <a:lnTo>
                    <a:pt x="1785911" y="201312"/>
                  </a:lnTo>
                  <a:lnTo>
                    <a:pt x="1743655" y="218583"/>
                  </a:lnTo>
                  <a:lnTo>
                    <a:pt x="1701742" y="236511"/>
                  </a:lnTo>
                  <a:lnTo>
                    <a:pt x="1660179" y="255089"/>
                  </a:lnTo>
                  <a:lnTo>
                    <a:pt x="1618971" y="274311"/>
                  </a:lnTo>
                  <a:lnTo>
                    <a:pt x="1578125" y="294170"/>
                  </a:lnTo>
                  <a:lnTo>
                    <a:pt x="1537648" y="314660"/>
                  </a:lnTo>
                  <a:lnTo>
                    <a:pt x="1497545" y="335774"/>
                  </a:lnTo>
                  <a:lnTo>
                    <a:pt x="1457824" y="357507"/>
                  </a:lnTo>
                  <a:lnTo>
                    <a:pt x="1418490" y="379851"/>
                  </a:lnTo>
                  <a:lnTo>
                    <a:pt x="1379551" y="402801"/>
                  </a:lnTo>
                  <a:lnTo>
                    <a:pt x="1341011" y="426350"/>
                  </a:lnTo>
                  <a:lnTo>
                    <a:pt x="1302879" y="450491"/>
                  </a:lnTo>
                  <a:lnTo>
                    <a:pt x="1265160" y="475218"/>
                  </a:lnTo>
                  <a:lnTo>
                    <a:pt x="1227861" y="500525"/>
                  </a:lnTo>
                  <a:lnTo>
                    <a:pt x="1190987" y="526405"/>
                  </a:lnTo>
                  <a:lnTo>
                    <a:pt x="1154546" y="552852"/>
                  </a:lnTo>
                  <a:lnTo>
                    <a:pt x="1118544" y="579860"/>
                  </a:lnTo>
                  <a:lnTo>
                    <a:pt x="1082988" y="607422"/>
                  </a:lnTo>
                  <a:lnTo>
                    <a:pt x="1047882" y="635531"/>
                  </a:lnTo>
                  <a:lnTo>
                    <a:pt x="1013235" y="664182"/>
                  </a:lnTo>
                  <a:lnTo>
                    <a:pt x="979053" y="693368"/>
                  </a:lnTo>
                  <a:lnTo>
                    <a:pt x="945341" y="723082"/>
                  </a:lnTo>
                  <a:lnTo>
                    <a:pt x="912107" y="753318"/>
                  </a:lnTo>
                  <a:lnTo>
                    <a:pt x="879356" y="784070"/>
                  </a:lnTo>
                  <a:lnTo>
                    <a:pt x="847096" y="815331"/>
                  </a:lnTo>
                  <a:lnTo>
                    <a:pt x="815331" y="847096"/>
                  </a:lnTo>
                  <a:lnTo>
                    <a:pt x="784070" y="879356"/>
                  </a:lnTo>
                  <a:lnTo>
                    <a:pt x="753318" y="912107"/>
                  </a:lnTo>
                  <a:lnTo>
                    <a:pt x="723082" y="945341"/>
                  </a:lnTo>
                  <a:lnTo>
                    <a:pt x="693368" y="979053"/>
                  </a:lnTo>
                  <a:lnTo>
                    <a:pt x="664182" y="1013235"/>
                  </a:lnTo>
                  <a:lnTo>
                    <a:pt x="635531" y="1047882"/>
                  </a:lnTo>
                  <a:lnTo>
                    <a:pt x="607422" y="1082988"/>
                  </a:lnTo>
                  <a:lnTo>
                    <a:pt x="579860" y="1118544"/>
                  </a:lnTo>
                  <a:lnTo>
                    <a:pt x="552852" y="1154546"/>
                  </a:lnTo>
                  <a:lnTo>
                    <a:pt x="526405" y="1190987"/>
                  </a:lnTo>
                  <a:lnTo>
                    <a:pt x="500525" y="1227861"/>
                  </a:lnTo>
                  <a:lnTo>
                    <a:pt x="475218" y="1265160"/>
                  </a:lnTo>
                  <a:lnTo>
                    <a:pt x="450491" y="1302879"/>
                  </a:lnTo>
                  <a:lnTo>
                    <a:pt x="426350" y="1341011"/>
                  </a:lnTo>
                  <a:lnTo>
                    <a:pt x="402801" y="1379551"/>
                  </a:lnTo>
                  <a:lnTo>
                    <a:pt x="379851" y="1418490"/>
                  </a:lnTo>
                  <a:lnTo>
                    <a:pt x="357507" y="1457824"/>
                  </a:lnTo>
                  <a:lnTo>
                    <a:pt x="335774" y="1497545"/>
                  </a:lnTo>
                  <a:lnTo>
                    <a:pt x="314660" y="1537648"/>
                  </a:lnTo>
                  <a:lnTo>
                    <a:pt x="294170" y="1578125"/>
                  </a:lnTo>
                  <a:lnTo>
                    <a:pt x="274311" y="1618971"/>
                  </a:lnTo>
                  <a:lnTo>
                    <a:pt x="255089" y="1660179"/>
                  </a:lnTo>
                  <a:lnTo>
                    <a:pt x="236511" y="1701742"/>
                  </a:lnTo>
                  <a:lnTo>
                    <a:pt x="218583" y="1743655"/>
                  </a:lnTo>
                  <a:lnTo>
                    <a:pt x="201312" y="1785911"/>
                  </a:lnTo>
                  <a:lnTo>
                    <a:pt x="184703" y="1828503"/>
                  </a:lnTo>
                  <a:lnTo>
                    <a:pt x="168764" y="1871425"/>
                  </a:lnTo>
                  <a:lnTo>
                    <a:pt x="153501" y="1914671"/>
                  </a:lnTo>
                  <a:lnTo>
                    <a:pt x="138920" y="1958234"/>
                  </a:lnTo>
                  <a:lnTo>
                    <a:pt x="125027" y="2002107"/>
                  </a:lnTo>
                  <a:lnTo>
                    <a:pt x="111829" y="2046286"/>
                  </a:lnTo>
                  <a:lnTo>
                    <a:pt x="99333" y="2090762"/>
                  </a:lnTo>
                  <a:lnTo>
                    <a:pt x="87544" y="2135530"/>
                  </a:lnTo>
                  <a:lnTo>
                    <a:pt x="76470" y="2180583"/>
                  </a:lnTo>
                  <a:lnTo>
                    <a:pt x="66116" y="2225914"/>
                  </a:lnTo>
                  <a:lnTo>
                    <a:pt x="56489" y="2271519"/>
                  </a:lnTo>
                  <a:lnTo>
                    <a:pt x="47596" y="2317389"/>
                  </a:lnTo>
                  <a:lnTo>
                    <a:pt x="39442" y="2363519"/>
                  </a:lnTo>
                  <a:lnTo>
                    <a:pt x="32034" y="2409902"/>
                  </a:lnTo>
                  <a:lnTo>
                    <a:pt x="25379" y="2456532"/>
                  </a:lnTo>
                  <a:lnTo>
                    <a:pt x="19483" y="2503402"/>
                  </a:lnTo>
                  <a:lnTo>
                    <a:pt x="14352" y="2550506"/>
                  </a:lnTo>
                  <a:lnTo>
                    <a:pt x="9993" y="2597838"/>
                  </a:lnTo>
                  <a:lnTo>
                    <a:pt x="6413" y="2645391"/>
                  </a:lnTo>
                  <a:lnTo>
                    <a:pt x="3617" y="2693159"/>
                  </a:lnTo>
                  <a:lnTo>
                    <a:pt x="1611" y="2741135"/>
                  </a:lnTo>
                  <a:lnTo>
                    <a:pt x="404" y="2789314"/>
                  </a:lnTo>
                  <a:lnTo>
                    <a:pt x="0" y="2837688"/>
                  </a:lnTo>
                  <a:lnTo>
                    <a:pt x="404" y="2886061"/>
                  </a:lnTo>
                  <a:lnTo>
                    <a:pt x="1611" y="2934240"/>
                  </a:lnTo>
                  <a:lnTo>
                    <a:pt x="3617" y="2982216"/>
                  </a:lnTo>
                  <a:lnTo>
                    <a:pt x="6413" y="3029984"/>
                  </a:lnTo>
                  <a:lnTo>
                    <a:pt x="9993" y="3077537"/>
                  </a:lnTo>
                  <a:lnTo>
                    <a:pt x="14352" y="3124869"/>
                  </a:lnTo>
                  <a:lnTo>
                    <a:pt x="19483" y="3171973"/>
                  </a:lnTo>
                  <a:lnTo>
                    <a:pt x="25379" y="3218843"/>
                  </a:lnTo>
                  <a:lnTo>
                    <a:pt x="32034" y="3265473"/>
                  </a:lnTo>
                  <a:lnTo>
                    <a:pt x="39442" y="3311856"/>
                  </a:lnTo>
                  <a:lnTo>
                    <a:pt x="47596" y="3357986"/>
                  </a:lnTo>
                  <a:lnTo>
                    <a:pt x="56489" y="3403856"/>
                  </a:lnTo>
                  <a:lnTo>
                    <a:pt x="66116" y="3449461"/>
                  </a:lnTo>
                  <a:lnTo>
                    <a:pt x="76470" y="3494792"/>
                  </a:lnTo>
                  <a:lnTo>
                    <a:pt x="87544" y="3539845"/>
                  </a:lnTo>
                  <a:lnTo>
                    <a:pt x="99333" y="3584613"/>
                  </a:lnTo>
                  <a:lnTo>
                    <a:pt x="111829" y="3629089"/>
                  </a:lnTo>
                  <a:lnTo>
                    <a:pt x="125027" y="3673268"/>
                  </a:lnTo>
                  <a:lnTo>
                    <a:pt x="138920" y="3717141"/>
                  </a:lnTo>
                  <a:lnTo>
                    <a:pt x="153501" y="3760704"/>
                  </a:lnTo>
                  <a:lnTo>
                    <a:pt x="168764" y="3803950"/>
                  </a:lnTo>
                  <a:lnTo>
                    <a:pt x="184703" y="3846872"/>
                  </a:lnTo>
                  <a:lnTo>
                    <a:pt x="201312" y="3889464"/>
                  </a:lnTo>
                  <a:lnTo>
                    <a:pt x="218583" y="3931720"/>
                  </a:lnTo>
                  <a:lnTo>
                    <a:pt x="236511" y="3973633"/>
                  </a:lnTo>
                  <a:lnTo>
                    <a:pt x="255089" y="4015196"/>
                  </a:lnTo>
                  <a:lnTo>
                    <a:pt x="274311" y="4056404"/>
                  </a:lnTo>
                  <a:lnTo>
                    <a:pt x="294170" y="4097250"/>
                  </a:lnTo>
                  <a:lnTo>
                    <a:pt x="314660" y="4137727"/>
                  </a:lnTo>
                  <a:lnTo>
                    <a:pt x="335774" y="4177830"/>
                  </a:lnTo>
                  <a:lnTo>
                    <a:pt x="357507" y="4217551"/>
                  </a:lnTo>
                  <a:lnTo>
                    <a:pt x="379851" y="4256885"/>
                  </a:lnTo>
                  <a:lnTo>
                    <a:pt x="402801" y="4295824"/>
                  </a:lnTo>
                  <a:lnTo>
                    <a:pt x="426350" y="4334364"/>
                  </a:lnTo>
                  <a:lnTo>
                    <a:pt x="450491" y="4372496"/>
                  </a:lnTo>
                  <a:lnTo>
                    <a:pt x="475218" y="4410215"/>
                  </a:lnTo>
                  <a:lnTo>
                    <a:pt x="500525" y="4447514"/>
                  </a:lnTo>
                  <a:lnTo>
                    <a:pt x="526405" y="4484388"/>
                  </a:lnTo>
                  <a:lnTo>
                    <a:pt x="552852" y="4520829"/>
                  </a:lnTo>
                  <a:lnTo>
                    <a:pt x="579860" y="4556831"/>
                  </a:lnTo>
                  <a:lnTo>
                    <a:pt x="607422" y="4592387"/>
                  </a:lnTo>
                  <a:lnTo>
                    <a:pt x="635531" y="4627493"/>
                  </a:lnTo>
                  <a:lnTo>
                    <a:pt x="664182" y="4662140"/>
                  </a:lnTo>
                  <a:lnTo>
                    <a:pt x="693368" y="4696322"/>
                  </a:lnTo>
                  <a:lnTo>
                    <a:pt x="723082" y="4730034"/>
                  </a:lnTo>
                  <a:lnTo>
                    <a:pt x="753318" y="4763268"/>
                  </a:lnTo>
                  <a:lnTo>
                    <a:pt x="784070" y="4796019"/>
                  </a:lnTo>
                  <a:lnTo>
                    <a:pt x="815331" y="4828279"/>
                  </a:lnTo>
                  <a:lnTo>
                    <a:pt x="847096" y="4860044"/>
                  </a:lnTo>
                  <a:lnTo>
                    <a:pt x="879356" y="4891305"/>
                  </a:lnTo>
                  <a:lnTo>
                    <a:pt x="912107" y="4922057"/>
                  </a:lnTo>
                  <a:lnTo>
                    <a:pt x="945341" y="4952293"/>
                  </a:lnTo>
                  <a:lnTo>
                    <a:pt x="979053" y="4982007"/>
                  </a:lnTo>
                  <a:lnTo>
                    <a:pt x="1013235" y="5011193"/>
                  </a:lnTo>
                  <a:lnTo>
                    <a:pt x="1047882" y="5039844"/>
                  </a:lnTo>
                  <a:lnTo>
                    <a:pt x="1082988" y="5067953"/>
                  </a:lnTo>
                  <a:lnTo>
                    <a:pt x="1118544" y="5095515"/>
                  </a:lnTo>
                  <a:lnTo>
                    <a:pt x="1154546" y="5122523"/>
                  </a:lnTo>
                  <a:lnTo>
                    <a:pt x="1190987" y="5148970"/>
                  </a:lnTo>
                  <a:lnTo>
                    <a:pt x="1227861" y="5174850"/>
                  </a:lnTo>
                  <a:lnTo>
                    <a:pt x="1265160" y="5200157"/>
                  </a:lnTo>
                  <a:lnTo>
                    <a:pt x="1302879" y="5224884"/>
                  </a:lnTo>
                  <a:lnTo>
                    <a:pt x="1341011" y="5249025"/>
                  </a:lnTo>
                  <a:lnTo>
                    <a:pt x="1379551" y="5272574"/>
                  </a:lnTo>
                  <a:lnTo>
                    <a:pt x="1418490" y="5295524"/>
                  </a:lnTo>
                  <a:lnTo>
                    <a:pt x="1457824" y="5317868"/>
                  </a:lnTo>
                  <a:lnTo>
                    <a:pt x="1497545" y="5339601"/>
                  </a:lnTo>
                  <a:lnTo>
                    <a:pt x="1537648" y="5360715"/>
                  </a:lnTo>
                  <a:lnTo>
                    <a:pt x="1578125" y="5381205"/>
                  </a:lnTo>
                  <a:lnTo>
                    <a:pt x="1618971" y="5401064"/>
                  </a:lnTo>
                  <a:lnTo>
                    <a:pt x="1660179" y="5420286"/>
                  </a:lnTo>
                  <a:lnTo>
                    <a:pt x="1701742" y="5438864"/>
                  </a:lnTo>
                  <a:lnTo>
                    <a:pt x="1743655" y="5456792"/>
                  </a:lnTo>
                  <a:lnTo>
                    <a:pt x="1785911" y="5474063"/>
                  </a:lnTo>
                  <a:lnTo>
                    <a:pt x="1828503" y="5490672"/>
                  </a:lnTo>
                  <a:lnTo>
                    <a:pt x="1871425" y="5506611"/>
                  </a:lnTo>
                  <a:lnTo>
                    <a:pt x="1914671" y="5521874"/>
                  </a:lnTo>
                  <a:lnTo>
                    <a:pt x="1958234" y="5536455"/>
                  </a:lnTo>
                  <a:lnTo>
                    <a:pt x="2002107" y="5550348"/>
                  </a:lnTo>
                  <a:lnTo>
                    <a:pt x="2046286" y="5563546"/>
                  </a:lnTo>
                  <a:lnTo>
                    <a:pt x="2090762" y="5576042"/>
                  </a:lnTo>
                  <a:lnTo>
                    <a:pt x="2135530" y="5587831"/>
                  </a:lnTo>
                  <a:lnTo>
                    <a:pt x="2180583" y="5598905"/>
                  </a:lnTo>
                  <a:lnTo>
                    <a:pt x="2225914" y="5609259"/>
                  </a:lnTo>
                  <a:lnTo>
                    <a:pt x="2271519" y="5618886"/>
                  </a:lnTo>
                  <a:lnTo>
                    <a:pt x="2317389" y="5627779"/>
                  </a:lnTo>
                  <a:lnTo>
                    <a:pt x="2363519" y="5635933"/>
                  </a:lnTo>
                  <a:lnTo>
                    <a:pt x="2409902" y="5643341"/>
                  </a:lnTo>
                  <a:lnTo>
                    <a:pt x="2456532" y="5649996"/>
                  </a:lnTo>
                  <a:lnTo>
                    <a:pt x="2503402" y="5655892"/>
                  </a:lnTo>
                  <a:lnTo>
                    <a:pt x="2550506" y="5661023"/>
                  </a:lnTo>
                  <a:lnTo>
                    <a:pt x="2597838" y="5665382"/>
                  </a:lnTo>
                  <a:lnTo>
                    <a:pt x="2645391" y="5668962"/>
                  </a:lnTo>
                  <a:lnTo>
                    <a:pt x="2693159" y="5671758"/>
                  </a:lnTo>
                  <a:lnTo>
                    <a:pt x="2741135" y="5673764"/>
                  </a:lnTo>
                  <a:lnTo>
                    <a:pt x="2789314" y="5674971"/>
                  </a:lnTo>
                  <a:lnTo>
                    <a:pt x="2837688" y="5675376"/>
                  </a:lnTo>
                  <a:lnTo>
                    <a:pt x="2886061" y="5674971"/>
                  </a:lnTo>
                  <a:lnTo>
                    <a:pt x="2934240" y="5673764"/>
                  </a:lnTo>
                  <a:lnTo>
                    <a:pt x="2982216" y="5671758"/>
                  </a:lnTo>
                  <a:lnTo>
                    <a:pt x="3029984" y="5668962"/>
                  </a:lnTo>
                  <a:lnTo>
                    <a:pt x="3077537" y="5665382"/>
                  </a:lnTo>
                  <a:lnTo>
                    <a:pt x="3124869" y="5661023"/>
                  </a:lnTo>
                  <a:lnTo>
                    <a:pt x="3171973" y="5655892"/>
                  </a:lnTo>
                  <a:lnTo>
                    <a:pt x="3218843" y="5649996"/>
                  </a:lnTo>
                  <a:lnTo>
                    <a:pt x="3265473" y="5643341"/>
                  </a:lnTo>
                  <a:lnTo>
                    <a:pt x="3311856" y="5635933"/>
                  </a:lnTo>
                  <a:lnTo>
                    <a:pt x="3357986" y="5627779"/>
                  </a:lnTo>
                  <a:lnTo>
                    <a:pt x="3403856" y="5618886"/>
                  </a:lnTo>
                  <a:lnTo>
                    <a:pt x="3449461" y="5609259"/>
                  </a:lnTo>
                  <a:lnTo>
                    <a:pt x="3494792" y="5598905"/>
                  </a:lnTo>
                  <a:lnTo>
                    <a:pt x="3539845" y="5587831"/>
                  </a:lnTo>
                  <a:lnTo>
                    <a:pt x="3584613" y="5576042"/>
                  </a:lnTo>
                  <a:lnTo>
                    <a:pt x="3629089" y="5563546"/>
                  </a:lnTo>
                  <a:lnTo>
                    <a:pt x="3673268" y="5550348"/>
                  </a:lnTo>
                  <a:lnTo>
                    <a:pt x="3717141" y="5536455"/>
                  </a:lnTo>
                  <a:lnTo>
                    <a:pt x="3760704" y="5521874"/>
                  </a:lnTo>
                  <a:lnTo>
                    <a:pt x="3803950" y="5506611"/>
                  </a:lnTo>
                  <a:lnTo>
                    <a:pt x="3846872" y="5490672"/>
                  </a:lnTo>
                  <a:lnTo>
                    <a:pt x="3889464" y="5474063"/>
                  </a:lnTo>
                  <a:lnTo>
                    <a:pt x="3931720" y="5456792"/>
                  </a:lnTo>
                  <a:lnTo>
                    <a:pt x="3973633" y="5438864"/>
                  </a:lnTo>
                  <a:lnTo>
                    <a:pt x="4015196" y="5420286"/>
                  </a:lnTo>
                  <a:lnTo>
                    <a:pt x="4056404" y="5401064"/>
                  </a:lnTo>
                  <a:lnTo>
                    <a:pt x="4097250" y="5381205"/>
                  </a:lnTo>
                  <a:lnTo>
                    <a:pt x="4137727" y="5360715"/>
                  </a:lnTo>
                  <a:lnTo>
                    <a:pt x="4177830" y="5339601"/>
                  </a:lnTo>
                  <a:lnTo>
                    <a:pt x="4217551" y="5317868"/>
                  </a:lnTo>
                  <a:lnTo>
                    <a:pt x="4256885" y="5295524"/>
                  </a:lnTo>
                  <a:lnTo>
                    <a:pt x="4295824" y="5272574"/>
                  </a:lnTo>
                  <a:lnTo>
                    <a:pt x="4334364" y="5249025"/>
                  </a:lnTo>
                  <a:lnTo>
                    <a:pt x="4372496" y="5224884"/>
                  </a:lnTo>
                  <a:lnTo>
                    <a:pt x="4410215" y="5200157"/>
                  </a:lnTo>
                  <a:lnTo>
                    <a:pt x="4447514" y="5174850"/>
                  </a:lnTo>
                  <a:lnTo>
                    <a:pt x="4484388" y="5148970"/>
                  </a:lnTo>
                  <a:lnTo>
                    <a:pt x="4520829" y="5122523"/>
                  </a:lnTo>
                  <a:lnTo>
                    <a:pt x="4556831" y="5095515"/>
                  </a:lnTo>
                  <a:lnTo>
                    <a:pt x="4592387" y="5067953"/>
                  </a:lnTo>
                  <a:lnTo>
                    <a:pt x="4627493" y="5039844"/>
                  </a:lnTo>
                  <a:lnTo>
                    <a:pt x="4662140" y="5011193"/>
                  </a:lnTo>
                  <a:lnTo>
                    <a:pt x="4696322" y="4982007"/>
                  </a:lnTo>
                  <a:lnTo>
                    <a:pt x="4730034" y="4952293"/>
                  </a:lnTo>
                  <a:lnTo>
                    <a:pt x="4763268" y="4922057"/>
                  </a:lnTo>
                  <a:lnTo>
                    <a:pt x="4796019" y="4891305"/>
                  </a:lnTo>
                  <a:lnTo>
                    <a:pt x="4828279" y="4860044"/>
                  </a:lnTo>
                  <a:lnTo>
                    <a:pt x="4860044" y="4828279"/>
                  </a:lnTo>
                  <a:lnTo>
                    <a:pt x="4891305" y="4796019"/>
                  </a:lnTo>
                  <a:lnTo>
                    <a:pt x="4922057" y="4763268"/>
                  </a:lnTo>
                  <a:lnTo>
                    <a:pt x="4952293" y="4730034"/>
                  </a:lnTo>
                  <a:lnTo>
                    <a:pt x="4982007" y="4696322"/>
                  </a:lnTo>
                  <a:lnTo>
                    <a:pt x="5011193" y="4662140"/>
                  </a:lnTo>
                  <a:lnTo>
                    <a:pt x="5039844" y="4627493"/>
                  </a:lnTo>
                  <a:lnTo>
                    <a:pt x="5067953" y="4592387"/>
                  </a:lnTo>
                  <a:lnTo>
                    <a:pt x="5095515" y="4556831"/>
                  </a:lnTo>
                  <a:lnTo>
                    <a:pt x="5122523" y="4520829"/>
                  </a:lnTo>
                  <a:lnTo>
                    <a:pt x="5148970" y="4484388"/>
                  </a:lnTo>
                  <a:lnTo>
                    <a:pt x="5174850" y="4447514"/>
                  </a:lnTo>
                  <a:lnTo>
                    <a:pt x="5200157" y="4410215"/>
                  </a:lnTo>
                  <a:lnTo>
                    <a:pt x="5224884" y="4372496"/>
                  </a:lnTo>
                  <a:lnTo>
                    <a:pt x="5249025" y="4334364"/>
                  </a:lnTo>
                  <a:lnTo>
                    <a:pt x="5272574" y="4295824"/>
                  </a:lnTo>
                  <a:lnTo>
                    <a:pt x="5295524" y="4256885"/>
                  </a:lnTo>
                  <a:lnTo>
                    <a:pt x="5317868" y="4217551"/>
                  </a:lnTo>
                  <a:lnTo>
                    <a:pt x="5339601" y="4177830"/>
                  </a:lnTo>
                  <a:lnTo>
                    <a:pt x="5360715" y="4137727"/>
                  </a:lnTo>
                  <a:lnTo>
                    <a:pt x="5381205" y="4097250"/>
                  </a:lnTo>
                  <a:lnTo>
                    <a:pt x="5401064" y="4056404"/>
                  </a:lnTo>
                  <a:lnTo>
                    <a:pt x="5420286" y="4015196"/>
                  </a:lnTo>
                  <a:lnTo>
                    <a:pt x="5438864" y="3973633"/>
                  </a:lnTo>
                  <a:lnTo>
                    <a:pt x="5456792" y="3931720"/>
                  </a:lnTo>
                  <a:lnTo>
                    <a:pt x="5474063" y="3889464"/>
                  </a:lnTo>
                  <a:lnTo>
                    <a:pt x="5490672" y="3846872"/>
                  </a:lnTo>
                  <a:lnTo>
                    <a:pt x="5506611" y="3803950"/>
                  </a:lnTo>
                  <a:lnTo>
                    <a:pt x="5521874" y="3760704"/>
                  </a:lnTo>
                  <a:lnTo>
                    <a:pt x="5536455" y="3717141"/>
                  </a:lnTo>
                  <a:lnTo>
                    <a:pt x="5550348" y="3673268"/>
                  </a:lnTo>
                  <a:lnTo>
                    <a:pt x="5563546" y="3629089"/>
                  </a:lnTo>
                  <a:lnTo>
                    <a:pt x="5576042" y="3584613"/>
                  </a:lnTo>
                  <a:lnTo>
                    <a:pt x="5587831" y="3539845"/>
                  </a:lnTo>
                  <a:lnTo>
                    <a:pt x="5598905" y="3494792"/>
                  </a:lnTo>
                  <a:lnTo>
                    <a:pt x="5609259" y="3449461"/>
                  </a:lnTo>
                  <a:lnTo>
                    <a:pt x="5618886" y="3403856"/>
                  </a:lnTo>
                  <a:lnTo>
                    <a:pt x="5627779" y="3357986"/>
                  </a:lnTo>
                  <a:lnTo>
                    <a:pt x="5635933" y="3311856"/>
                  </a:lnTo>
                  <a:lnTo>
                    <a:pt x="5643341" y="3265473"/>
                  </a:lnTo>
                  <a:lnTo>
                    <a:pt x="5649996" y="3218843"/>
                  </a:lnTo>
                  <a:lnTo>
                    <a:pt x="5655892" y="3171973"/>
                  </a:lnTo>
                  <a:lnTo>
                    <a:pt x="5661023" y="3124869"/>
                  </a:lnTo>
                  <a:lnTo>
                    <a:pt x="5665382" y="3077537"/>
                  </a:lnTo>
                  <a:lnTo>
                    <a:pt x="5668962" y="3029984"/>
                  </a:lnTo>
                  <a:lnTo>
                    <a:pt x="5671758" y="2982216"/>
                  </a:lnTo>
                  <a:lnTo>
                    <a:pt x="5673764" y="2934240"/>
                  </a:lnTo>
                  <a:lnTo>
                    <a:pt x="5674971" y="2886061"/>
                  </a:lnTo>
                  <a:lnTo>
                    <a:pt x="5675376" y="2837688"/>
                  </a:lnTo>
                  <a:lnTo>
                    <a:pt x="5674971" y="2789314"/>
                  </a:lnTo>
                  <a:lnTo>
                    <a:pt x="5673764" y="2741135"/>
                  </a:lnTo>
                  <a:lnTo>
                    <a:pt x="5671758" y="2693159"/>
                  </a:lnTo>
                  <a:lnTo>
                    <a:pt x="5668962" y="2645391"/>
                  </a:lnTo>
                  <a:lnTo>
                    <a:pt x="5665382" y="2597838"/>
                  </a:lnTo>
                  <a:lnTo>
                    <a:pt x="5661023" y="2550506"/>
                  </a:lnTo>
                  <a:lnTo>
                    <a:pt x="5655892" y="2503402"/>
                  </a:lnTo>
                  <a:lnTo>
                    <a:pt x="5649996" y="2456532"/>
                  </a:lnTo>
                  <a:lnTo>
                    <a:pt x="5643341" y="2409902"/>
                  </a:lnTo>
                  <a:lnTo>
                    <a:pt x="5635933" y="2363519"/>
                  </a:lnTo>
                  <a:lnTo>
                    <a:pt x="5627779" y="2317389"/>
                  </a:lnTo>
                  <a:lnTo>
                    <a:pt x="5618886" y="2271519"/>
                  </a:lnTo>
                  <a:lnTo>
                    <a:pt x="5609259" y="2225914"/>
                  </a:lnTo>
                  <a:lnTo>
                    <a:pt x="5598905" y="2180583"/>
                  </a:lnTo>
                  <a:lnTo>
                    <a:pt x="5587831" y="2135530"/>
                  </a:lnTo>
                  <a:lnTo>
                    <a:pt x="5576042" y="2090762"/>
                  </a:lnTo>
                  <a:lnTo>
                    <a:pt x="5563546" y="2046286"/>
                  </a:lnTo>
                  <a:lnTo>
                    <a:pt x="5550348" y="2002107"/>
                  </a:lnTo>
                  <a:lnTo>
                    <a:pt x="5536455" y="1958234"/>
                  </a:lnTo>
                  <a:lnTo>
                    <a:pt x="5521874" y="1914671"/>
                  </a:lnTo>
                  <a:lnTo>
                    <a:pt x="5506611" y="1871425"/>
                  </a:lnTo>
                  <a:lnTo>
                    <a:pt x="5490672" y="1828503"/>
                  </a:lnTo>
                  <a:lnTo>
                    <a:pt x="5474063" y="1785911"/>
                  </a:lnTo>
                  <a:lnTo>
                    <a:pt x="5456792" y="1743655"/>
                  </a:lnTo>
                  <a:lnTo>
                    <a:pt x="5438864" y="1701742"/>
                  </a:lnTo>
                  <a:lnTo>
                    <a:pt x="5420286" y="1660179"/>
                  </a:lnTo>
                  <a:lnTo>
                    <a:pt x="5401064" y="1618971"/>
                  </a:lnTo>
                  <a:lnTo>
                    <a:pt x="5381205" y="1578125"/>
                  </a:lnTo>
                  <a:lnTo>
                    <a:pt x="5360715" y="1537648"/>
                  </a:lnTo>
                  <a:lnTo>
                    <a:pt x="5339601" y="1497545"/>
                  </a:lnTo>
                  <a:lnTo>
                    <a:pt x="5317868" y="1457824"/>
                  </a:lnTo>
                  <a:lnTo>
                    <a:pt x="5295524" y="1418490"/>
                  </a:lnTo>
                  <a:lnTo>
                    <a:pt x="5272574" y="1379551"/>
                  </a:lnTo>
                  <a:lnTo>
                    <a:pt x="5249025" y="1341011"/>
                  </a:lnTo>
                  <a:lnTo>
                    <a:pt x="5224884" y="1302879"/>
                  </a:lnTo>
                  <a:lnTo>
                    <a:pt x="5200157" y="1265160"/>
                  </a:lnTo>
                  <a:lnTo>
                    <a:pt x="5174850" y="1227861"/>
                  </a:lnTo>
                  <a:lnTo>
                    <a:pt x="5148970" y="1190987"/>
                  </a:lnTo>
                  <a:lnTo>
                    <a:pt x="5122523" y="1154546"/>
                  </a:lnTo>
                  <a:lnTo>
                    <a:pt x="5095515" y="1118544"/>
                  </a:lnTo>
                  <a:lnTo>
                    <a:pt x="5067953" y="1082988"/>
                  </a:lnTo>
                  <a:lnTo>
                    <a:pt x="5039844" y="1047882"/>
                  </a:lnTo>
                  <a:lnTo>
                    <a:pt x="5011193" y="1013235"/>
                  </a:lnTo>
                  <a:lnTo>
                    <a:pt x="4982007" y="979053"/>
                  </a:lnTo>
                  <a:lnTo>
                    <a:pt x="4952293" y="945341"/>
                  </a:lnTo>
                  <a:lnTo>
                    <a:pt x="4922057" y="912107"/>
                  </a:lnTo>
                  <a:lnTo>
                    <a:pt x="4891305" y="879356"/>
                  </a:lnTo>
                  <a:lnTo>
                    <a:pt x="4860044" y="847096"/>
                  </a:lnTo>
                  <a:lnTo>
                    <a:pt x="4828279" y="815331"/>
                  </a:lnTo>
                  <a:lnTo>
                    <a:pt x="4796019" y="784070"/>
                  </a:lnTo>
                  <a:lnTo>
                    <a:pt x="4763268" y="753318"/>
                  </a:lnTo>
                  <a:lnTo>
                    <a:pt x="4730034" y="723082"/>
                  </a:lnTo>
                  <a:lnTo>
                    <a:pt x="4696322" y="693368"/>
                  </a:lnTo>
                  <a:lnTo>
                    <a:pt x="4662140" y="664182"/>
                  </a:lnTo>
                  <a:lnTo>
                    <a:pt x="4627493" y="635531"/>
                  </a:lnTo>
                  <a:lnTo>
                    <a:pt x="4592387" y="607422"/>
                  </a:lnTo>
                  <a:lnTo>
                    <a:pt x="4556831" y="579860"/>
                  </a:lnTo>
                  <a:lnTo>
                    <a:pt x="4520829" y="552852"/>
                  </a:lnTo>
                  <a:lnTo>
                    <a:pt x="4484388" y="526405"/>
                  </a:lnTo>
                  <a:lnTo>
                    <a:pt x="4447514" y="500525"/>
                  </a:lnTo>
                  <a:lnTo>
                    <a:pt x="4410215" y="475218"/>
                  </a:lnTo>
                  <a:lnTo>
                    <a:pt x="4372496" y="450491"/>
                  </a:lnTo>
                  <a:lnTo>
                    <a:pt x="4334364" y="426350"/>
                  </a:lnTo>
                  <a:lnTo>
                    <a:pt x="4295824" y="402801"/>
                  </a:lnTo>
                  <a:lnTo>
                    <a:pt x="4256885" y="379851"/>
                  </a:lnTo>
                  <a:lnTo>
                    <a:pt x="4217551" y="357507"/>
                  </a:lnTo>
                  <a:lnTo>
                    <a:pt x="4177830" y="335774"/>
                  </a:lnTo>
                  <a:lnTo>
                    <a:pt x="4137727" y="314660"/>
                  </a:lnTo>
                  <a:lnTo>
                    <a:pt x="4097250" y="294170"/>
                  </a:lnTo>
                  <a:lnTo>
                    <a:pt x="4056404" y="274311"/>
                  </a:lnTo>
                  <a:lnTo>
                    <a:pt x="4015196" y="255089"/>
                  </a:lnTo>
                  <a:lnTo>
                    <a:pt x="3973633" y="236511"/>
                  </a:lnTo>
                  <a:lnTo>
                    <a:pt x="3931720" y="218583"/>
                  </a:lnTo>
                  <a:lnTo>
                    <a:pt x="3889464" y="201312"/>
                  </a:lnTo>
                  <a:lnTo>
                    <a:pt x="3846872" y="184703"/>
                  </a:lnTo>
                  <a:lnTo>
                    <a:pt x="3803950" y="168764"/>
                  </a:lnTo>
                  <a:lnTo>
                    <a:pt x="3760704" y="153501"/>
                  </a:lnTo>
                  <a:lnTo>
                    <a:pt x="3717141" y="138920"/>
                  </a:lnTo>
                  <a:lnTo>
                    <a:pt x="3673268" y="125027"/>
                  </a:lnTo>
                  <a:lnTo>
                    <a:pt x="3629089" y="111829"/>
                  </a:lnTo>
                  <a:lnTo>
                    <a:pt x="3584613" y="99333"/>
                  </a:lnTo>
                  <a:lnTo>
                    <a:pt x="3539845" y="87544"/>
                  </a:lnTo>
                  <a:lnTo>
                    <a:pt x="3494792" y="76470"/>
                  </a:lnTo>
                  <a:lnTo>
                    <a:pt x="3449461" y="66116"/>
                  </a:lnTo>
                  <a:lnTo>
                    <a:pt x="3403856" y="56489"/>
                  </a:lnTo>
                  <a:lnTo>
                    <a:pt x="3357986" y="47596"/>
                  </a:lnTo>
                  <a:lnTo>
                    <a:pt x="3311856" y="39442"/>
                  </a:lnTo>
                  <a:lnTo>
                    <a:pt x="3265473" y="32034"/>
                  </a:lnTo>
                  <a:lnTo>
                    <a:pt x="3218843" y="25379"/>
                  </a:lnTo>
                  <a:lnTo>
                    <a:pt x="3171973" y="19483"/>
                  </a:lnTo>
                  <a:lnTo>
                    <a:pt x="3124869" y="14352"/>
                  </a:lnTo>
                  <a:lnTo>
                    <a:pt x="3077537" y="9993"/>
                  </a:lnTo>
                  <a:lnTo>
                    <a:pt x="3029984" y="6413"/>
                  </a:lnTo>
                  <a:lnTo>
                    <a:pt x="2982216" y="3617"/>
                  </a:lnTo>
                  <a:lnTo>
                    <a:pt x="2934240" y="1611"/>
                  </a:lnTo>
                  <a:lnTo>
                    <a:pt x="2886061" y="404"/>
                  </a:lnTo>
                  <a:lnTo>
                    <a:pt x="2837688" y="0"/>
                  </a:lnTo>
                  <a:close/>
                </a:path>
              </a:pathLst>
            </a:custGeom>
            <a:solidFill>
              <a:srgbClr val="1F202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35074" y="275082"/>
              <a:ext cx="5675630" cy="5675630"/>
            </a:xfrm>
            <a:custGeom>
              <a:avLst/>
              <a:gdLst/>
              <a:ahLst/>
              <a:cxnLst/>
              <a:rect l="l" t="t" r="r" b="b"/>
              <a:pathLst>
                <a:path w="5675630" h="5675630">
                  <a:moveTo>
                    <a:pt x="0" y="2837688"/>
                  </a:moveTo>
                  <a:lnTo>
                    <a:pt x="404" y="2789314"/>
                  </a:lnTo>
                  <a:lnTo>
                    <a:pt x="1611" y="2741135"/>
                  </a:lnTo>
                  <a:lnTo>
                    <a:pt x="3617" y="2693159"/>
                  </a:lnTo>
                  <a:lnTo>
                    <a:pt x="6413" y="2645391"/>
                  </a:lnTo>
                  <a:lnTo>
                    <a:pt x="9993" y="2597838"/>
                  </a:lnTo>
                  <a:lnTo>
                    <a:pt x="14352" y="2550506"/>
                  </a:lnTo>
                  <a:lnTo>
                    <a:pt x="19483" y="2503402"/>
                  </a:lnTo>
                  <a:lnTo>
                    <a:pt x="25379" y="2456532"/>
                  </a:lnTo>
                  <a:lnTo>
                    <a:pt x="32034" y="2409902"/>
                  </a:lnTo>
                  <a:lnTo>
                    <a:pt x="39442" y="2363519"/>
                  </a:lnTo>
                  <a:lnTo>
                    <a:pt x="47596" y="2317389"/>
                  </a:lnTo>
                  <a:lnTo>
                    <a:pt x="56489" y="2271519"/>
                  </a:lnTo>
                  <a:lnTo>
                    <a:pt x="66116" y="2225914"/>
                  </a:lnTo>
                  <a:lnTo>
                    <a:pt x="76470" y="2180583"/>
                  </a:lnTo>
                  <a:lnTo>
                    <a:pt x="87544" y="2135530"/>
                  </a:lnTo>
                  <a:lnTo>
                    <a:pt x="99333" y="2090762"/>
                  </a:lnTo>
                  <a:lnTo>
                    <a:pt x="111829" y="2046286"/>
                  </a:lnTo>
                  <a:lnTo>
                    <a:pt x="125027" y="2002107"/>
                  </a:lnTo>
                  <a:lnTo>
                    <a:pt x="138920" y="1958234"/>
                  </a:lnTo>
                  <a:lnTo>
                    <a:pt x="153501" y="1914671"/>
                  </a:lnTo>
                  <a:lnTo>
                    <a:pt x="168764" y="1871425"/>
                  </a:lnTo>
                  <a:lnTo>
                    <a:pt x="184703" y="1828503"/>
                  </a:lnTo>
                  <a:lnTo>
                    <a:pt x="201312" y="1785911"/>
                  </a:lnTo>
                  <a:lnTo>
                    <a:pt x="218583" y="1743655"/>
                  </a:lnTo>
                  <a:lnTo>
                    <a:pt x="236511" y="1701742"/>
                  </a:lnTo>
                  <a:lnTo>
                    <a:pt x="255089" y="1660179"/>
                  </a:lnTo>
                  <a:lnTo>
                    <a:pt x="274311" y="1618971"/>
                  </a:lnTo>
                  <a:lnTo>
                    <a:pt x="294170" y="1578125"/>
                  </a:lnTo>
                  <a:lnTo>
                    <a:pt x="314660" y="1537648"/>
                  </a:lnTo>
                  <a:lnTo>
                    <a:pt x="335774" y="1497545"/>
                  </a:lnTo>
                  <a:lnTo>
                    <a:pt x="357507" y="1457824"/>
                  </a:lnTo>
                  <a:lnTo>
                    <a:pt x="379851" y="1418490"/>
                  </a:lnTo>
                  <a:lnTo>
                    <a:pt x="402801" y="1379551"/>
                  </a:lnTo>
                  <a:lnTo>
                    <a:pt x="426350" y="1341011"/>
                  </a:lnTo>
                  <a:lnTo>
                    <a:pt x="450491" y="1302879"/>
                  </a:lnTo>
                  <a:lnTo>
                    <a:pt x="475218" y="1265160"/>
                  </a:lnTo>
                  <a:lnTo>
                    <a:pt x="500525" y="1227861"/>
                  </a:lnTo>
                  <a:lnTo>
                    <a:pt x="526405" y="1190987"/>
                  </a:lnTo>
                  <a:lnTo>
                    <a:pt x="552852" y="1154546"/>
                  </a:lnTo>
                  <a:lnTo>
                    <a:pt x="579860" y="1118544"/>
                  </a:lnTo>
                  <a:lnTo>
                    <a:pt x="607422" y="1082988"/>
                  </a:lnTo>
                  <a:lnTo>
                    <a:pt x="635531" y="1047882"/>
                  </a:lnTo>
                  <a:lnTo>
                    <a:pt x="664182" y="1013235"/>
                  </a:lnTo>
                  <a:lnTo>
                    <a:pt x="693368" y="979053"/>
                  </a:lnTo>
                  <a:lnTo>
                    <a:pt x="723082" y="945341"/>
                  </a:lnTo>
                  <a:lnTo>
                    <a:pt x="753318" y="912107"/>
                  </a:lnTo>
                  <a:lnTo>
                    <a:pt x="784070" y="879356"/>
                  </a:lnTo>
                  <a:lnTo>
                    <a:pt x="815331" y="847096"/>
                  </a:lnTo>
                  <a:lnTo>
                    <a:pt x="847096" y="815331"/>
                  </a:lnTo>
                  <a:lnTo>
                    <a:pt x="879356" y="784070"/>
                  </a:lnTo>
                  <a:lnTo>
                    <a:pt x="912107" y="753318"/>
                  </a:lnTo>
                  <a:lnTo>
                    <a:pt x="945341" y="723082"/>
                  </a:lnTo>
                  <a:lnTo>
                    <a:pt x="979053" y="693368"/>
                  </a:lnTo>
                  <a:lnTo>
                    <a:pt x="1013235" y="664182"/>
                  </a:lnTo>
                  <a:lnTo>
                    <a:pt x="1047882" y="635531"/>
                  </a:lnTo>
                  <a:lnTo>
                    <a:pt x="1082988" y="607422"/>
                  </a:lnTo>
                  <a:lnTo>
                    <a:pt x="1118544" y="579860"/>
                  </a:lnTo>
                  <a:lnTo>
                    <a:pt x="1154546" y="552852"/>
                  </a:lnTo>
                  <a:lnTo>
                    <a:pt x="1190987" y="526405"/>
                  </a:lnTo>
                  <a:lnTo>
                    <a:pt x="1227861" y="500525"/>
                  </a:lnTo>
                  <a:lnTo>
                    <a:pt x="1265160" y="475218"/>
                  </a:lnTo>
                  <a:lnTo>
                    <a:pt x="1302879" y="450491"/>
                  </a:lnTo>
                  <a:lnTo>
                    <a:pt x="1341011" y="426350"/>
                  </a:lnTo>
                  <a:lnTo>
                    <a:pt x="1379551" y="402801"/>
                  </a:lnTo>
                  <a:lnTo>
                    <a:pt x="1418490" y="379851"/>
                  </a:lnTo>
                  <a:lnTo>
                    <a:pt x="1457824" y="357507"/>
                  </a:lnTo>
                  <a:lnTo>
                    <a:pt x="1497545" y="335774"/>
                  </a:lnTo>
                  <a:lnTo>
                    <a:pt x="1537648" y="314660"/>
                  </a:lnTo>
                  <a:lnTo>
                    <a:pt x="1578125" y="294170"/>
                  </a:lnTo>
                  <a:lnTo>
                    <a:pt x="1618971" y="274311"/>
                  </a:lnTo>
                  <a:lnTo>
                    <a:pt x="1660179" y="255089"/>
                  </a:lnTo>
                  <a:lnTo>
                    <a:pt x="1701742" y="236511"/>
                  </a:lnTo>
                  <a:lnTo>
                    <a:pt x="1743655" y="218583"/>
                  </a:lnTo>
                  <a:lnTo>
                    <a:pt x="1785911" y="201312"/>
                  </a:lnTo>
                  <a:lnTo>
                    <a:pt x="1828503" y="184703"/>
                  </a:lnTo>
                  <a:lnTo>
                    <a:pt x="1871425" y="168764"/>
                  </a:lnTo>
                  <a:lnTo>
                    <a:pt x="1914671" y="153501"/>
                  </a:lnTo>
                  <a:lnTo>
                    <a:pt x="1958234" y="138920"/>
                  </a:lnTo>
                  <a:lnTo>
                    <a:pt x="2002107" y="125027"/>
                  </a:lnTo>
                  <a:lnTo>
                    <a:pt x="2046286" y="111829"/>
                  </a:lnTo>
                  <a:lnTo>
                    <a:pt x="2090762" y="99333"/>
                  </a:lnTo>
                  <a:lnTo>
                    <a:pt x="2135530" y="87544"/>
                  </a:lnTo>
                  <a:lnTo>
                    <a:pt x="2180583" y="76470"/>
                  </a:lnTo>
                  <a:lnTo>
                    <a:pt x="2225914" y="66116"/>
                  </a:lnTo>
                  <a:lnTo>
                    <a:pt x="2271519" y="56489"/>
                  </a:lnTo>
                  <a:lnTo>
                    <a:pt x="2317389" y="47596"/>
                  </a:lnTo>
                  <a:lnTo>
                    <a:pt x="2363519" y="39442"/>
                  </a:lnTo>
                  <a:lnTo>
                    <a:pt x="2409902" y="32034"/>
                  </a:lnTo>
                  <a:lnTo>
                    <a:pt x="2456532" y="25379"/>
                  </a:lnTo>
                  <a:lnTo>
                    <a:pt x="2503402" y="19483"/>
                  </a:lnTo>
                  <a:lnTo>
                    <a:pt x="2550506" y="14352"/>
                  </a:lnTo>
                  <a:lnTo>
                    <a:pt x="2597838" y="9993"/>
                  </a:lnTo>
                  <a:lnTo>
                    <a:pt x="2645391" y="6413"/>
                  </a:lnTo>
                  <a:lnTo>
                    <a:pt x="2693159" y="3617"/>
                  </a:lnTo>
                  <a:lnTo>
                    <a:pt x="2741135" y="1611"/>
                  </a:lnTo>
                  <a:lnTo>
                    <a:pt x="2789314" y="404"/>
                  </a:lnTo>
                  <a:lnTo>
                    <a:pt x="2837688" y="0"/>
                  </a:lnTo>
                  <a:lnTo>
                    <a:pt x="2886061" y="404"/>
                  </a:lnTo>
                  <a:lnTo>
                    <a:pt x="2934240" y="1611"/>
                  </a:lnTo>
                  <a:lnTo>
                    <a:pt x="2982216" y="3617"/>
                  </a:lnTo>
                  <a:lnTo>
                    <a:pt x="3029984" y="6413"/>
                  </a:lnTo>
                  <a:lnTo>
                    <a:pt x="3077537" y="9993"/>
                  </a:lnTo>
                  <a:lnTo>
                    <a:pt x="3124869" y="14352"/>
                  </a:lnTo>
                  <a:lnTo>
                    <a:pt x="3171973" y="19483"/>
                  </a:lnTo>
                  <a:lnTo>
                    <a:pt x="3218843" y="25379"/>
                  </a:lnTo>
                  <a:lnTo>
                    <a:pt x="3265473" y="32034"/>
                  </a:lnTo>
                  <a:lnTo>
                    <a:pt x="3311856" y="39442"/>
                  </a:lnTo>
                  <a:lnTo>
                    <a:pt x="3357986" y="47596"/>
                  </a:lnTo>
                  <a:lnTo>
                    <a:pt x="3403856" y="56489"/>
                  </a:lnTo>
                  <a:lnTo>
                    <a:pt x="3449461" y="66116"/>
                  </a:lnTo>
                  <a:lnTo>
                    <a:pt x="3494792" y="76470"/>
                  </a:lnTo>
                  <a:lnTo>
                    <a:pt x="3539845" y="87544"/>
                  </a:lnTo>
                  <a:lnTo>
                    <a:pt x="3584613" y="99333"/>
                  </a:lnTo>
                  <a:lnTo>
                    <a:pt x="3629089" y="111829"/>
                  </a:lnTo>
                  <a:lnTo>
                    <a:pt x="3673268" y="125027"/>
                  </a:lnTo>
                  <a:lnTo>
                    <a:pt x="3717141" y="138920"/>
                  </a:lnTo>
                  <a:lnTo>
                    <a:pt x="3760704" y="153501"/>
                  </a:lnTo>
                  <a:lnTo>
                    <a:pt x="3803950" y="168764"/>
                  </a:lnTo>
                  <a:lnTo>
                    <a:pt x="3846872" y="184703"/>
                  </a:lnTo>
                  <a:lnTo>
                    <a:pt x="3889464" y="201312"/>
                  </a:lnTo>
                  <a:lnTo>
                    <a:pt x="3931720" y="218583"/>
                  </a:lnTo>
                  <a:lnTo>
                    <a:pt x="3973633" y="236511"/>
                  </a:lnTo>
                  <a:lnTo>
                    <a:pt x="4015196" y="255089"/>
                  </a:lnTo>
                  <a:lnTo>
                    <a:pt x="4056404" y="274311"/>
                  </a:lnTo>
                  <a:lnTo>
                    <a:pt x="4097250" y="294170"/>
                  </a:lnTo>
                  <a:lnTo>
                    <a:pt x="4137727" y="314660"/>
                  </a:lnTo>
                  <a:lnTo>
                    <a:pt x="4177830" y="335774"/>
                  </a:lnTo>
                  <a:lnTo>
                    <a:pt x="4217551" y="357507"/>
                  </a:lnTo>
                  <a:lnTo>
                    <a:pt x="4256885" y="379851"/>
                  </a:lnTo>
                  <a:lnTo>
                    <a:pt x="4295824" y="402801"/>
                  </a:lnTo>
                  <a:lnTo>
                    <a:pt x="4334364" y="426350"/>
                  </a:lnTo>
                  <a:lnTo>
                    <a:pt x="4372496" y="450491"/>
                  </a:lnTo>
                  <a:lnTo>
                    <a:pt x="4410215" y="475218"/>
                  </a:lnTo>
                  <a:lnTo>
                    <a:pt x="4447514" y="500525"/>
                  </a:lnTo>
                  <a:lnTo>
                    <a:pt x="4484388" y="526405"/>
                  </a:lnTo>
                  <a:lnTo>
                    <a:pt x="4520829" y="552852"/>
                  </a:lnTo>
                  <a:lnTo>
                    <a:pt x="4556831" y="579860"/>
                  </a:lnTo>
                  <a:lnTo>
                    <a:pt x="4592387" y="607422"/>
                  </a:lnTo>
                  <a:lnTo>
                    <a:pt x="4627493" y="635531"/>
                  </a:lnTo>
                  <a:lnTo>
                    <a:pt x="4662140" y="664182"/>
                  </a:lnTo>
                  <a:lnTo>
                    <a:pt x="4696322" y="693368"/>
                  </a:lnTo>
                  <a:lnTo>
                    <a:pt x="4730034" y="723082"/>
                  </a:lnTo>
                  <a:lnTo>
                    <a:pt x="4763268" y="753318"/>
                  </a:lnTo>
                  <a:lnTo>
                    <a:pt x="4796019" y="784070"/>
                  </a:lnTo>
                  <a:lnTo>
                    <a:pt x="4828279" y="815331"/>
                  </a:lnTo>
                  <a:lnTo>
                    <a:pt x="4860044" y="847096"/>
                  </a:lnTo>
                  <a:lnTo>
                    <a:pt x="4891305" y="879356"/>
                  </a:lnTo>
                  <a:lnTo>
                    <a:pt x="4922057" y="912107"/>
                  </a:lnTo>
                  <a:lnTo>
                    <a:pt x="4952293" y="945341"/>
                  </a:lnTo>
                  <a:lnTo>
                    <a:pt x="4982007" y="979053"/>
                  </a:lnTo>
                  <a:lnTo>
                    <a:pt x="5011193" y="1013235"/>
                  </a:lnTo>
                  <a:lnTo>
                    <a:pt x="5039844" y="1047882"/>
                  </a:lnTo>
                  <a:lnTo>
                    <a:pt x="5067953" y="1082988"/>
                  </a:lnTo>
                  <a:lnTo>
                    <a:pt x="5095515" y="1118544"/>
                  </a:lnTo>
                  <a:lnTo>
                    <a:pt x="5122523" y="1154546"/>
                  </a:lnTo>
                  <a:lnTo>
                    <a:pt x="5148970" y="1190987"/>
                  </a:lnTo>
                  <a:lnTo>
                    <a:pt x="5174850" y="1227861"/>
                  </a:lnTo>
                  <a:lnTo>
                    <a:pt x="5200157" y="1265160"/>
                  </a:lnTo>
                  <a:lnTo>
                    <a:pt x="5224884" y="1302879"/>
                  </a:lnTo>
                  <a:lnTo>
                    <a:pt x="5249025" y="1341011"/>
                  </a:lnTo>
                  <a:lnTo>
                    <a:pt x="5272574" y="1379551"/>
                  </a:lnTo>
                  <a:lnTo>
                    <a:pt x="5295524" y="1418490"/>
                  </a:lnTo>
                  <a:lnTo>
                    <a:pt x="5317868" y="1457824"/>
                  </a:lnTo>
                  <a:lnTo>
                    <a:pt x="5339601" y="1497545"/>
                  </a:lnTo>
                  <a:lnTo>
                    <a:pt x="5360715" y="1537648"/>
                  </a:lnTo>
                  <a:lnTo>
                    <a:pt x="5381205" y="1578125"/>
                  </a:lnTo>
                  <a:lnTo>
                    <a:pt x="5401064" y="1618971"/>
                  </a:lnTo>
                  <a:lnTo>
                    <a:pt x="5420286" y="1660179"/>
                  </a:lnTo>
                  <a:lnTo>
                    <a:pt x="5438864" y="1701742"/>
                  </a:lnTo>
                  <a:lnTo>
                    <a:pt x="5456792" y="1743655"/>
                  </a:lnTo>
                  <a:lnTo>
                    <a:pt x="5474063" y="1785911"/>
                  </a:lnTo>
                  <a:lnTo>
                    <a:pt x="5490672" y="1828503"/>
                  </a:lnTo>
                  <a:lnTo>
                    <a:pt x="5506611" y="1871425"/>
                  </a:lnTo>
                  <a:lnTo>
                    <a:pt x="5521874" y="1914671"/>
                  </a:lnTo>
                  <a:lnTo>
                    <a:pt x="5536455" y="1958234"/>
                  </a:lnTo>
                  <a:lnTo>
                    <a:pt x="5550348" y="2002107"/>
                  </a:lnTo>
                  <a:lnTo>
                    <a:pt x="5563546" y="2046286"/>
                  </a:lnTo>
                  <a:lnTo>
                    <a:pt x="5576042" y="2090762"/>
                  </a:lnTo>
                  <a:lnTo>
                    <a:pt x="5587831" y="2135530"/>
                  </a:lnTo>
                  <a:lnTo>
                    <a:pt x="5598905" y="2180583"/>
                  </a:lnTo>
                  <a:lnTo>
                    <a:pt x="5609259" y="2225914"/>
                  </a:lnTo>
                  <a:lnTo>
                    <a:pt x="5618886" y="2271519"/>
                  </a:lnTo>
                  <a:lnTo>
                    <a:pt x="5627779" y="2317389"/>
                  </a:lnTo>
                  <a:lnTo>
                    <a:pt x="5635933" y="2363519"/>
                  </a:lnTo>
                  <a:lnTo>
                    <a:pt x="5643341" y="2409902"/>
                  </a:lnTo>
                  <a:lnTo>
                    <a:pt x="5649996" y="2456532"/>
                  </a:lnTo>
                  <a:lnTo>
                    <a:pt x="5655892" y="2503402"/>
                  </a:lnTo>
                  <a:lnTo>
                    <a:pt x="5661023" y="2550506"/>
                  </a:lnTo>
                  <a:lnTo>
                    <a:pt x="5665382" y="2597838"/>
                  </a:lnTo>
                  <a:lnTo>
                    <a:pt x="5668962" y="2645391"/>
                  </a:lnTo>
                  <a:lnTo>
                    <a:pt x="5671758" y="2693159"/>
                  </a:lnTo>
                  <a:lnTo>
                    <a:pt x="5673764" y="2741135"/>
                  </a:lnTo>
                  <a:lnTo>
                    <a:pt x="5674971" y="2789314"/>
                  </a:lnTo>
                  <a:lnTo>
                    <a:pt x="5675376" y="2837688"/>
                  </a:lnTo>
                  <a:lnTo>
                    <a:pt x="5674971" y="2886061"/>
                  </a:lnTo>
                  <a:lnTo>
                    <a:pt x="5673764" y="2934240"/>
                  </a:lnTo>
                  <a:lnTo>
                    <a:pt x="5671758" y="2982216"/>
                  </a:lnTo>
                  <a:lnTo>
                    <a:pt x="5668962" y="3029984"/>
                  </a:lnTo>
                  <a:lnTo>
                    <a:pt x="5665382" y="3077537"/>
                  </a:lnTo>
                  <a:lnTo>
                    <a:pt x="5661023" y="3124869"/>
                  </a:lnTo>
                  <a:lnTo>
                    <a:pt x="5655892" y="3171973"/>
                  </a:lnTo>
                  <a:lnTo>
                    <a:pt x="5649996" y="3218843"/>
                  </a:lnTo>
                  <a:lnTo>
                    <a:pt x="5643341" y="3265473"/>
                  </a:lnTo>
                  <a:lnTo>
                    <a:pt x="5635933" y="3311856"/>
                  </a:lnTo>
                  <a:lnTo>
                    <a:pt x="5627779" y="3357986"/>
                  </a:lnTo>
                  <a:lnTo>
                    <a:pt x="5618886" y="3403856"/>
                  </a:lnTo>
                  <a:lnTo>
                    <a:pt x="5609259" y="3449461"/>
                  </a:lnTo>
                  <a:lnTo>
                    <a:pt x="5598905" y="3494792"/>
                  </a:lnTo>
                  <a:lnTo>
                    <a:pt x="5587831" y="3539845"/>
                  </a:lnTo>
                  <a:lnTo>
                    <a:pt x="5576042" y="3584613"/>
                  </a:lnTo>
                  <a:lnTo>
                    <a:pt x="5563546" y="3629089"/>
                  </a:lnTo>
                  <a:lnTo>
                    <a:pt x="5550348" y="3673268"/>
                  </a:lnTo>
                  <a:lnTo>
                    <a:pt x="5536455" y="3717141"/>
                  </a:lnTo>
                  <a:lnTo>
                    <a:pt x="5521874" y="3760704"/>
                  </a:lnTo>
                  <a:lnTo>
                    <a:pt x="5506611" y="3803950"/>
                  </a:lnTo>
                  <a:lnTo>
                    <a:pt x="5490672" y="3846872"/>
                  </a:lnTo>
                  <a:lnTo>
                    <a:pt x="5474063" y="3889464"/>
                  </a:lnTo>
                  <a:lnTo>
                    <a:pt x="5456792" y="3931720"/>
                  </a:lnTo>
                  <a:lnTo>
                    <a:pt x="5438864" y="3973633"/>
                  </a:lnTo>
                  <a:lnTo>
                    <a:pt x="5420286" y="4015196"/>
                  </a:lnTo>
                  <a:lnTo>
                    <a:pt x="5401064" y="4056404"/>
                  </a:lnTo>
                  <a:lnTo>
                    <a:pt x="5381205" y="4097250"/>
                  </a:lnTo>
                  <a:lnTo>
                    <a:pt x="5360715" y="4137727"/>
                  </a:lnTo>
                  <a:lnTo>
                    <a:pt x="5339601" y="4177830"/>
                  </a:lnTo>
                  <a:lnTo>
                    <a:pt x="5317868" y="4217551"/>
                  </a:lnTo>
                  <a:lnTo>
                    <a:pt x="5295524" y="4256885"/>
                  </a:lnTo>
                  <a:lnTo>
                    <a:pt x="5272574" y="4295824"/>
                  </a:lnTo>
                  <a:lnTo>
                    <a:pt x="5249025" y="4334364"/>
                  </a:lnTo>
                  <a:lnTo>
                    <a:pt x="5224884" y="4372496"/>
                  </a:lnTo>
                  <a:lnTo>
                    <a:pt x="5200157" y="4410215"/>
                  </a:lnTo>
                  <a:lnTo>
                    <a:pt x="5174850" y="4447514"/>
                  </a:lnTo>
                  <a:lnTo>
                    <a:pt x="5148970" y="4484388"/>
                  </a:lnTo>
                  <a:lnTo>
                    <a:pt x="5122523" y="4520829"/>
                  </a:lnTo>
                  <a:lnTo>
                    <a:pt x="5095515" y="4556831"/>
                  </a:lnTo>
                  <a:lnTo>
                    <a:pt x="5067953" y="4592387"/>
                  </a:lnTo>
                  <a:lnTo>
                    <a:pt x="5039844" y="4627493"/>
                  </a:lnTo>
                  <a:lnTo>
                    <a:pt x="5011193" y="4662140"/>
                  </a:lnTo>
                  <a:lnTo>
                    <a:pt x="4982007" y="4696322"/>
                  </a:lnTo>
                  <a:lnTo>
                    <a:pt x="4952293" y="4730034"/>
                  </a:lnTo>
                  <a:lnTo>
                    <a:pt x="4922057" y="4763268"/>
                  </a:lnTo>
                  <a:lnTo>
                    <a:pt x="4891305" y="4796019"/>
                  </a:lnTo>
                  <a:lnTo>
                    <a:pt x="4860044" y="4828279"/>
                  </a:lnTo>
                  <a:lnTo>
                    <a:pt x="4828279" y="4860044"/>
                  </a:lnTo>
                  <a:lnTo>
                    <a:pt x="4796019" y="4891305"/>
                  </a:lnTo>
                  <a:lnTo>
                    <a:pt x="4763268" y="4922057"/>
                  </a:lnTo>
                  <a:lnTo>
                    <a:pt x="4730034" y="4952293"/>
                  </a:lnTo>
                  <a:lnTo>
                    <a:pt x="4696322" y="4982007"/>
                  </a:lnTo>
                  <a:lnTo>
                    <a:pt x="4662140" y="5011193"/>
                  </a:lnTo>
                  <a:lnTo>
                    <a:pt x="4627493" y="5039844"/>
                  </a:lnTo>
                  <a:lnTo>
                    <a:pt x="4592387" y="5067953"/>
                  </a:lnTo>
                  <a:lnTo>
                    <a:pt x="4556831" y="5095515"/>
                  </a:lnTo>
                  <a:lnTo>
                    <a:pt x="4520829" y="5122523"/>
                  </a:lnTo>
                  <a:lnTo>
                    <a:pt x="4484388" y="5148970"/>
                  </a:lnTo>
                  <a:lnTo>
                    <a:pt x="4447514" y="5174850"/>
                  </a:lnTo>
                  <a:lnTo>
                    <a:pt x="4410215" y="5200157"/>
                  </a:lnTo>
                  <a:lnTo>
                    <a:pt x="4372496" y="5224884"/>
                  </a:lnTo>
                  <a:lnTo>
                    <a:pt x="4334364" y="5249025"/>
                  </a:lnTo>
                  <a:lnTo>
                    <a:pt x="4295824" y="5272574"/>
                  </a:lnTo>
                  <a:lnTo>
                    <a:pt x="4256885" y="5295524"/>
                  </a:lnTo>
                  <a:lnTo>
                    <a:pt x="4217551" y="5317868"/>
                  </a:lnTo>
                  <a:lnTo>
                    <a:pt x="4177830" y="5339601"/>
                  </a:lnTo>
                  <a:lnTo>
                    <a:pt x="4137727" y="5360715"/>
                  </a:lnTo>
                  <a:lnTo>
                    <a:pt x="4097250" y="5381205"/>
                  </a:lnTo>
                  <a:lnTo>
                    <a:pt x="4056404" y="5401064"/>
                  </a:lnTo>
                  <a:lnTo>
                    <a:pt x="4015196" y="5420286"/>
                  </a:lnTo>
                  <a:lnTo>
                    <a:pt x="3973633" y="5438864"/>
                  </a:lnTo>
                  <a:lnTo>
                    <a:pt x="3931720" y="5456792"/>
                  </a:lnTo>
                  <a:lnTo>
                    <a:pt x="3889464" y="5474063"/>
                  </a:lnTo>
                  <a:lnTo>
                    <a:pt x="3846872" y="5490672"/>
                  </a:lnTo>
                  <a:lnTo>
                    <a:pt x="3803950" y="5506611"/>
                  </a:lnTo>
                  <a:lnTo>
                    <a:pt x="3760704" y="5521874"/>
                  </a:lnTo>
                  <a:lnTo>
                    <a:pt x="3717141" y="5536455"/>
                  </a:lnTo>
                  <a:lnTo>
                    <a:pt x="3673268" y="5550348"/>
                  </a:lnTo>
                  <a:lnTo>
                    <a:pt x="3629089" y="5563546"/>
                  </a:lnTo>
                  <a:lnTo>
                    <a:pt x="3584613" y="5576042"/>
                  </a:lnTo>
                  <a:lnTo>
                    <a:pt x="3539845" y="5587831"/>
                  </a:lnTo>
                  <a:lnTo>
                    <a:pt x="3494792" y="5598905"/>
                  </a:lnTo>
                  <a:lnTo>
                    <a:pt x="3449461" y="5609259"/>
                  </a:lnTo>
                  <a:lnTo>
                    <a:pt x="3403856" y="5618886"/>
                  </a:lnTo>
                  <a:lnTo>
                    <a:pt x="3357986" y="5627779"/>
                  </a:lnTo>
                  <a:lnTo>
                    <a:pt x="3311856" y="5635933"/>
                  </a:lnTo>
                  <a:lnTo>
                    <a:pt x="3265473" y="5643341"/>
                  </a:lnTo>
                  <a:lnTo>
                    <a:pt x="3218843" y="5649996"/>
                  </a:lnTo>
                  <a:lnTo>
                    <a:pt x="3171973" y="5655892"/>
                  </a:lnTo>
                  <a:lnTo>
                    <a:pt x="3124869" y="5661023"/>
                  </a:lnTo>
                  <a:lnTo>
                    <a:pt x="3077537" y="5665382"/>
                  </a:lnTo>
                  <a:lnTo>
                    <a:pt x="3029984" y="5668962"/>
                  </a:lnTo>
                  <a:lnTo>
                    <a:pt x="2982216" y="5671758"/>
                  </a:lnTo>
                  <a:lnTo>
                    <a:pt x="2934240" y="5673764"/>
                  </a:lnTo>
                  <a:lnTo>
                    <a:pt x="2886061" y="5674971"/>
                  </a:lnTo>
                  <a:lnTo>
                    <a:pt x="2837688" y="5675376"/>
                  </a:lnTo>
                  <a:lnTo>
                    <a:pt x="2789314" y="5674971"/>
                  </a:lnTo>
                  <a:lnTo>
                    <a:pt x="2741135" y="5673764"/>
                  </a:lnTo>
                  <a:lnTo>
                    <a:pt x="2693159" y="5671758"/>
                  </a:lnTo>
                  <a:lnTo>
                    <a:pt x="2645391" y="5668962"/>
                  </a:lnTo>
                  <a:lnTo>
                    <a:pt x="2597838" y="5665382"/>
                  </a:lnTo>
                  <a:lnTo>
                    <a:pt x="2550506" y="5661023"/>
                  </a:lnTo>
                  <a:lnTo>
                    <a:pt x="2503402" y="5655892"/>
                  </a:lnTo>
                  <a:lnTo>
                    <a:pt x="2456532" y="5649996"/>
                  </a:lnTo>
                  <a:lnTo>
                    <a:pt x="2409902" y="5643341"/>
                  </a:lnTo>
                  <a:lnTo>
                    <a:pt x="2363519" y="5635933"/>
                  </a:lnTo>
                  <a:lnTo>
                    <a:pt x="2317389" y="5627779"/>
                  </a:lnTo>
                  <a:lnTo>
                    <a:pt x="2271519" y="5618886"/>
                  </a:lnTo>
                  <a:lnTo>
                    <a:pt x="2225914" y="5609259"/>
                  </a:lnTo>
                  <a:lnTo>
                    <a:pt x="2180583" y="5598905"/>
                  </a:lnTo>
                  <a:lnTo>
                    <a:pt x="2135530" y="5587831"/>
                  </a:lnTo>
                  <a:lnTo>
                    <a:pt x="2090762" y="5576042"/>
                  </a:lnTo>
                  <a:lnTo>
                    <a:pt x="2046286" y="5563546"/>
                  </a:lnTo>
                  <a:lnTo>
                    <a:pt x="2002107" y="5550348"/>
                  </a:lnTo>
                  <a:lnTo>
                    <a:pt x="1958234" y="5536455"/>
                  </a:lnTo>
                  <a:lnTo>
                    <a:pt x="1914671" y="5521874"/>
                  </a:lnTo>
                  <a:lnTo>
                    <a:pt x="1871425" y="5506611"/>
                  </a:lnTo>
                  <a:lnTo>
                    <a:pt x="1828503" y="5490672"/>
                  </a:lnTo>
                  <a:lnTo>
                    <a:pt x="1785911" y="5474063"/>
                  </a:lnTo>
                  <a:lnTo>
                    <a:pt x="1743655" y="5456792"/>
                  </a:lnTo>
                  <a:lnTo>
                    <a:pt x="1701742" y="5438864"/>
                  </a:lnTo>
                  <a:lnTo>
                    <a:pt x="1660179" y="5420286"/>
                  </a:lnTo>
                  <a:lnTo>
                    <a:pt x="1618971" y="5401064"/>
                  </a:lnTo>
                  <a:lnTo>
                    <a:pt x="1578125" y="5381205"/>
                  </a:lnTo>
                  <a:lnTo>
                    <a:pt x="1537648" y="5360715"/>
                  </a:lnTo>
                  <a:lnTo>
                    <a:pt x="1497545" y="5339601"/>
                  </a:lnTo>
                  <a:lnTo>
                    <a:pt x="1457824" y="5317868"/>
                  </a:lnTo>
                  <a:lnTo>
                    <a:pt x="1418490" y="5295524"/>
                  </a:lnTo>
                  <a:lnTo>
                    <a:pt x="1379551" y="5272574"/>
                  </a:lnTo>
                  <a:lnTo>
                    <a:pt x="1341011" y="5249025"/>
                  </a:lnTo>
                  <a:lnTo>
                    <a:pt x="1302879" y="5224884"/>
                  </a:lnTo>
                  <a:lnTo>
                    <a:pt x="1265160" y="5200157"/>
                  </a:lnTo>
                  <a:lnTo>
                    <a:pt x="1227861" y="5174850"/>
                  </a:lnTo>
                  <a:lnTo>
                    <a:pt x="1190987" y="5148970"/>
                  </a:lnTo>
                  <a:lnTo>
                    <a:pt x="1154546" y="5122523"/>
                  </a:lnTo>
                  <a:lnTo>
                    <a:pt x="1118544" y="5095515"/>
                  </a:lnTo>
                  <a:lnTo>
                    <a:pt x="1082988" y="5067953"/>
                  </a:lnTo>
                  <a:lnTo>
                    <a:pt x="1047882" y="5039844"/>
                  </a:lnTo>
                  <a:lnTo>
                    <a:pt x="1013235" y="5011193"/>
                  </a:lnTo>
                  <a:lnTo>
                    <a:pt x="979053" y="4982007"/>
                  </a:lnTo>
                  <a:lnTo>
                    <a:pt x="945341" y="4952293"/>
                  </a:lnTo>
                  <a:lnTo>
                    <a:pt x="912107" y="4922057"/>
                  </a:lnTo>
                  <a:lnTo>
                    <a:pt x="879356" y="4891305"/>
                  </a:lnTo>
                  <a:lnTo>
                    <a:pt x="847096" y="4860044"/>
                  </a:lnTo>
                  <a:lnTo>
                    <a:pt x="815331" y="4828279"/>
                  </a:lnTo>
                  <a:lnTo>
                    <a:pt x="784070" y="4796019"/>
                  </a:lnTo>
                  <a:lnTo>
                    <a:pt x="753318" y="4763268"/>
                  </a:lnTo>
                  <a:lnTo>
                    <a:pt x="723082" y="4730034"/>
                  </a:lnTo>
                  <a:lnTo>
                    <a:pt x="693368" y="4696322"/>
                  </a:lnTo>
                  <a:lnTo>
                    <a:pt x="664182" y="4662140"/>
                  </a:lnTo>
                  <a:lnTo>
                    <a:pt x="635531" y="4627493"/>
                  </a:lnTo>
                  <a:lnTo>
                    <a:pt x="607422" y="4592387"/>
                  </a:lnTo>
                  <a:lnTo>
                    <a:pt x="579860" y="4556831"/>
                  </a:lnTo>
                  <a:lnTo>
                    <a:pt x="552852" y="4520829"/>
                  </a:lnTo>
                  <a:lnTo>
                    <a:pt x="526405" y="4484388"/>
                  </a:lnTo>
                  <a:lnTo>
                    <a:pt x="500525" y="4447514"/>
                  </a:lnTo>
                  <a:lnTo>
                    <a:pt x="475218" y="4410215"/>
                  </a:lnTo>
                  <a:lnTo>
                    <a:pt x="450491" y="4372496"/>
                  </a:lnTo>
                  <a:lnTo>
                    <a:pt x="426350" y="4334364"/>
                  </a:lnTo>
                  <a:lnTo>
                    <a:pt x="402801" y="4295824"/>
                  </a:lnTo>
                  <a:lnTo>
                    <a:pt x="379851" y="4256885"/>
                  </a:lnTo>
                  <a:lnTo>
                    <a:pt x="357507" y="4217551"/>
                  </a:lnTo>
                  <a:lnTo>
                    <a:pt x="335774" y="4177830"/>
                  </a:lnTo>
                  <a:lnTo>
                    <a:pt x="314660" y="4137727"/>
                  </a:lnTo>
                  <a:lnTo>
                    <a:pt x="294170" y="4097250"/>
                  </a:lnTo>
                  <a:lnTo>
                    <a:pt x="274311" y="4056404"/>
                  </a:lnTo>
                  <a:lnTo>
                    <a:pt x="255089" y="4015196"/>
                  </a:lnTo>
                  <a:lnTo>
                    <a:pt x="236511" y="3973633"/>
                  </a:lnTo>
                  <a:lnTo>
                    <a:pt x="218583" y="3931720"/>
                  </a:lnTo>
                  <a:lnTo>
                    <a:pt x="201312" y="3889464"/>
                  </a:lnTo>
                  <a:lnTo>
                    <a:pt x="184703" y="3846872"/>
                  </a:lnTo>
                  <a:lnTo>
                    <a:pt x="168764" y="3803950"/>
                  </a:lnTo>
                  <a:lnTo>
                    <a:pt x="153501" y="3760704"/>
                  </a:lnTo>
                  <a:lnTo>
                    <a:pt x="138920" y="3717141"/>
                  </a:lnTo>
                  <a:lnTo>
                    <a:pt x="125027" y="3673268"/>
                  </a:lnTo>
                  <a:lnTo>
                    <a:pt x="111829" y="3629089"/>
                  </a:lnTo>
                  <a:lnTo>
                    <a:pt x="99333" y="3584613"/>
                  </a:lnTo>
                  <a:lnTo>
                    <a:pt x="87544" y="3539845"/>
                  </a:lnTo>
                  <a:lnTo>
                    <a:pt x="76470" y="3494792"/>
                  </a:lnTo>
                  <a:lnTo>
                    <a:pt x="66116" y="3449461"/>
                  </a:lnTo>
                  <a:lnTo>
                    <a:pt x="56489" y="3403856"/>
                  </a:lnTo>
                  <a:lnTo>
                    <a:pt x="47596" y="3357986"/>
                  </a:lnTo>
                  <a:lnTo>
                    <a:pt x="39442" y="3311856"/>
                  </a:lnTo>
                  <a:lnTo>
                    <a:pt x="32034" y="3265473"/>
                  </a:lnTo>
                  <a:lnTo>
                    <a:pt x="25379" y="3218843"/>
                  </a:lnTo>
                  <a:lnTo>
                    <a:pt x="19483" y="3171973"/>
                  </a:lnTo>
                  <a:lnTo>
                    <a:pt x="14352" y="3124869"/>
                  </a:lnTo>
                  <a:lnTo>
                    <a:pt x="9993" y="3077537"/>
                  </a:lnTo>
                  <a:lnTo>
                    <a:pt x="6413" y="3029984"/>
                  </a:lnTo>
                  <a:lnTo>
                    <a:pt x="3617" y="2982216"/>
                  </a:lnTo>
                  <a:lnTo>
                    <a:pt x="1611" y="2934240"/>
                  </a:lnTo>
                  <a:lnTo>
                    <a:pt x="404" y="2886061"/>
                  </a:lnTo>
                  <a:lnTo>
                    <a:pt x="0" y="283768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00322" y="1667638"/>
            <a:ext cx="3991610" cy="272605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 marR="5080" indent="-1270" algn="ctr">
              <a:lnSpc>
                <a:spcPct val="86200"/>
              </a:lnSpc>
              <a:spcBef>
                <a:spcPts val="1180"/>
              </a:spcBef>
            </a:pPr>
            <a:r>
              <a:rPr sz="6500" dirty="0"/>
              <a:t>Internal </a:t>
            </a:r>
            <a:r>
              <a:rPr sz="6500" spc="5" dirty="0"/>
              <a:t> </a:t>
            </a:r>
            <a:r>
              <a:rPr sz="6500" dirty="0"/>
              <a:t>Anatomy</a:t>
            </a:r>
            <a:r>
              <a:rPr sz="6500" spc="-105" dirty="0"/>
              <a:t> </a:t>
            </a:r>
            <a:r>
              <a:rPr sz="6500" dirty="0"/>
              <a:t>of </a:t>
            </a:r>
            <a:r>
              <a:rPr sz="6500" spc="-1614" dirty="0"/>
              <a:t> </a:t>
            </a:r>
            <a:r>
              <a:rPr sz="6500" dirty="0"/>
              <a:t>the</a:t>
            </a:r>
            <a:r>
              <a:rPr sz="6500" spc="-15" dirty="0"/>
              <a:t> </a:t>
            </a:r>
            <a:r>
              <a:rPr sz="6500" dirty="0"/>
              <a:t>Heart</a:t>
            </a:r>
            <a:endParaRPr sz="65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5604" y="1946084"/>
            <a:ext cx="4258310" cy="3435350"/>
            <a:chOff x="391604" y="1946084"/>
            <a:chExt cx="4258310" cy="3435350"/>
          </a:xfrm>
        </p:grpSpPr>
        <p:sp>
          <p:nvSpPr>
            <p:cNvPr id="3" name="object 3"/>
            <p:cNvSpPr/>
            <p:nvPr/>
          </p:nvSpPr>
          <p:spPr>
            <a:xfrm>
              <a:off x="397001" y="1951482"/>
              <a:ext cx="4247515" cy="810895"/>
            </a:xfrm>
            <a:custGeom>
              <a:avLst/>
              <a:gdLst/>
              <a:ahLst/>
              <a:cxnLst/>
              <a:rect l="l" t="t" r="r" b="b"/>
              <a:pathLst>
                <a:path w="4247515" h="810894">
                  <a:moveTo>
                    <a:pt x="4112260" y="0"/>
                  </a:moveTo>
                  <a:lnTo>
                    <a:pt x="135127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7"/>
                  </a:lnTo>
                  <a:lnTo>
                    <a:pt x="0" y="675639"/>
                  </a:lnTo>
                  <a:lnTo>
                    <a:pt x="6889" y="718368"/>
                  </a:lnTo>
                  <a:lnTo>
                    <a:pt x="26072" y="755465"/>
                  </a:lnTo>
                  <a:lnTo>
                    <a:pt x="55324" y="784709"/>
                  </a:lnTo>
                  <a:lnTo>
                    <a:pt x="92418" y="803883"/>
                  </a:lnTo>
                  <a:lnTo>
                    <a:pt x="135127" y="810767"/>
                  </a:lnTo>
                  <a:lnTo>
                    <a:pt x="4112260" y="810767"/>
                  </a:lnTo>
                  <a:lnTo>
                    <a:pt x="4154988" y="803883"/>
                  </a:lnTo>
                  <a:lnTo>
                    <a:pt x="4192085" y="784709"/>
                  </a:lnTo>
                  <a:lnTo>
                    <a:pt x="4221329" y="755465"/>
                  </a:lnTo>
                  <a:lnTo>
                    <a:pt x="4240503" y="718368"/>
                  </a:lnTo>
                  <a:lnTo>
                    <a:pt x="4247388" y="675639"/>
                  </a:lnTo>
                  <a:lnTo>
                    <a:pt x="4247388" y="135127"/>
                  </a:lnTo>
                  <a:lnTo>
                    <a:pt x="4240503" y="92399"/>
                  </a:lnTo>
                  <a:lnTo>
                    <a:pt x="4221329" y="55302"/>
                  </a:lnTo>
                  <a:lnTo>
                    <a:pt x="4192085" y="26058"/>
                  </a:lnTo>
                  <a:lnTo>
                    <a:pt x="4154988" y="6884"/>
                  </a:lnTo>
                  <a:lnTo>
                    <a:pt x="411226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7001" y="1951482"/>
              <a:ext cx="4247515" cy="810895"/>
            </a:xfrm>
            <a:custGeom>
              <a:avLst/>
              <a:gdLst/>
              <a:ahLst/>
              <a:cxnLst/>
              <a:rect l="l" t="t" r="r" b="b"/>
              <a:pathLst>
                <a:path w="4247515" h="810894">
                  <a:moveTo>
                    <a:pt x="0" y="135127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7" y="0"/>
                  </a:lnTo>
                  <a:lnTo>
                    <a:pt x="4112260" y="0"/>
                  </a:lnTo>
                  <a:lnTo>
                    <a:pt x="4154988" y="6884"/>
                  </a:lnTo>
                  <a:lnTo>
                    <a:pt x="4192085" y="26058"/>
                  </a:lnTo>
                  <a:lnTo>
                    <a:pt x="4221329" y="55302"/>
                  </a:lnTo>
                  <a:lnTo>
                    <a:pt x="4240503" y="92399"/>
                  </a:lnTo>
                  <a:lnTo>
                    <a:pt x="4247388" y="135127"/>
                  </a:lnTo>
                  <a:lnTo>
                    <a:pt x="4247388" y="675639"/>
                  </a:lnTo>
                  <a:lnTo>
                    <a:pt x="4240503" y="718368"/>
                  </a:lnTo>
                  <a:lnTo>
                    <a:pt x="4221329" y="755465"/>
                  </a:lnTo>
                  <a:lnTo>
                    <a:pt x="4192085" y="784709"/>
                  </a:lnTo>
                  <a:lnTo>
                    <a:pt x="4154988" y="803883"/>
                  </a:lnTo>
                  <a:lnTo>
                    <a:pt x="4112260" y="810767"/>
                  </a:lnTo>
                  <a:lnTo>
                    <a:pt x="135127" y="810767"/>
                  </a:lnTo>
                  <a:lnTo>
                    <a:pt x="92418" y="803883"/>
                  </a:lnTo>
                  <a:lnTo>
                    <a:pt x="55324" y="784709"/>
                  </a:lnTo>
                  <a:lnTo>
                    <a:pt x="26072" y="755465"/>
                  </a:lnTo>
                  <a:lnTo>
                    <a:pt x="6889" y="718368"/>
                  </a:lnTo>
                  <a:lnTo>
                    <a:pt x="0" y="675639"/>
                  </a:lnTo>
                  <a:lnTo>
                    <a:pt x="0" y="13512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7001" y="2823210"/>
              <a:ext cx="4247515" cy="810895"/>
            </a:xfrm>
            <a:custGeom>
              <a:avLst/>
              <a:gdLst/>
              <a:ahLst/>
              <a:cxnLst/>
              <a:rect l="l" t="t" r="r" b="b"/>
              <a:pathLst>
                <a:path w="4247515" h="810895">
                  <a:moveTo>
                    <a:pt x="4112260" y="0"/>
                  </a:moveTo>
                  <a:lnTo>
                    <a:pt x="135127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7"/>
                  </a:lnTo>
                  <a:lnTo>
                    <a:pt x="0" y="675639"/>
                  </a:lnTo>
                  <a:lnTo>
                    <a:pt x="6889" y="718368"/>
                  </a:lnTo>
                  <a:lnTo>
                    <a:pt x="26072" y="755465"/>
                  </a:lnTo>
                  <a:lnTo>
                    <a:pt x="55324" y="784709"/>
                  </a:lnTo>
                  <a:lnTo>
                    <a:pt x="92418" y="803883"/>
                  </a:lnTo>
                  <a:lnTo>
                    <a:pt x="135127" y="810767"/>
                  </a:lnTo>
                  <a:lnTo>
                    <a:pt x="4112260" y="810767"/>
                  </a:lnTo>
                  <a:lnTo>
                    <a:pt x="4154988" y="803883"/>
                  </a:lnTo>
                  <a:lnTo>
                    <a:pt x="4192085" y="784709"/>
                  </a:lnTo>
                  <a:lnTo>
                    <a:pt x="4221329" y="755465"/>
                  </a:lnTo>
                  <a:lnTo>
                    <a:pt x="4240503" y="718368"/>
                  </a:lnTo>
                  <a:lnTo>
                    <a:pt x="4247388" y="675639"/>
                  </a:lnTo>
                  <a:lnTo>
                    <a:pt x="4247388" y="135127"/>
                  </a:lnTo>
                  <a:lnTo>
                    <a:pt x="4240503" y="92399"/>
                  </a:lnTo>
                  <a:lnTo>
                    <a:pt x="4221329" y="55302"/>
                  </a:lnTo>
                  <a:lnTo>
                    <a:pt x="4192085" y="26058"/>
                  </a:lnTo>
                  <a:lnTo>
                    <a:pt x="4154988" y="6884"/>
                  </a:lnTo>
                  <a:lnTo>
                    <a:pt x="411226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7001" y="2823210"/>
              <a:ext cx="4247515" cy="810895"/>
            </a:xfrm>
            <a:custGeom>
              <a:avLst/>
              <a:gdLst/>
              <a:ahLst/>
              <a:cxnLst/>
              <a:rect l="l" t="t" r="r" b="b"/>
              <a:pathLst>
                <a:path w="4247515" h="810895">
                  <a:moveTo>
                    <a:pt x="0" y="135127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7" y="0"/>
                  </a:lnTo>
                  <a:lnTo>
                    <a:pt x="4112260" y="0"/>
                  </a:lnTo>
                  <a:lnTo>
                    <a:pt x="4154988" y="6884"/>
                  </a:lnTo>
                  <a:lnTo>
                    <a:pt x="4192085" y="26058"/>
                  </a:lnTo>
                  <a:lnTo>
                    <a:pt x="4221329" y="55302"/>
                  </a:lnTo>
                  <a:lnTo>
                    <a:pt x="4240503" y="92399"/>
                  </a:lnTo>
                  <a:lnTo>
                    <a:pt x="4247388" y="135127"/>
                  </a:lnTo>
                  <a:lnTo>
                    <a:pt x="4247388" y="675639"/>
                  </a:lnTo>
                  <a:lnTo>
                    <a:pt x="4240503" y="718368"/>
                  </a:lnTo>
                  <a:lnTo>
                    <a:pt x="4221329" y="755465"/>
                  </a:lnTo>
                  <a:lnTo>
                    <a:pt x="4192085" y="784709"/>
                  </a:lnTo>
                  <a:lnTo>
                    <a:pt x="4154988" y="803883"/>
                  </a:lnTo>
                  <a:lnTo>
                    <a:pt x="4112260" y="810767"/>
                  </a:lnTo>
                  <a:lnTo>
                    <a:pt x="135127" y="810767"/>
                  </a:lnTo>
                  <a:lnTo>
                    <a:pt x="92418" y="803883"/>
                  </a:lnTo>
                  <a:lnTo>
                    <a:pt x="55324" y="784709"/>
                  </a:lnTo>
                  <a:lnTo>
                    <a:pt x="26072" y="755465"/>
                  </a:lnTo>
                  <a:lnTo>
                    <a:pt x="6889" y="718368"/>
                  </a:lnTo>
                  <a:lnTo>
                    <a:pt x="0" y="675639"/>
                  </a:lnTo>
                  <a:lnTo>
                    <a:pt x="0" y="13512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7001" y="3693414"/>
              <a:ext cx="4247515" cy="810895"/>
            </a:xfrm>
            <a:custGeom>
              <a:avLst/>
              <a:gdLst/>
              <a:ahLst/>
              <a:cxnLst/>
              <a:rect l="l" t="t" r="r" b="b"/>
              <a:pathLst>
                <a:path w="4247515" h="810895">
                  <a:moveTo>
                    <a:pt x="4112260" y="0"/>
                  </a:moveTo>
                  <a:lnTo>
                    <a:pt x="135127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8"/>
                  </a:lnTo>
                  <a:lnTo>
                    <a:pt x="0" y="675640"/>
                  </a:lnTo>
                  <a:lnTo>
                    <a:pt x="6889" y="718368"/>
                  </a:lnTo>
                  <a:lnTo>
                    <a:pt x="26072" y="755465"/>
                  </a:lnTo>
                  <a:lnTo>
                    <a:pt x="55324" y="784709"/>
                  </a:lnTo>
                  <a:lnTo>
                    <a:pt x="92418" y="803883"/>
                  </a:lnTo>
                  <a:lnTo>
                    <a:pt x="135127" y="810768"/>
                  </a:lnTo>
                  <a:lnTo>
                    <a:pt x="4112260" y="810768"/>
                  </a:lnTo>
                  <a:lnTo>
                    <a:pt x="4154988" y="803883"/>
                  </a:lnTo>
                  <a:lnTo>
                    <a:pt x="4192085" y="784709"/>
                  </a:lnTo>
                  <a:lnTo>
                    <a:pt x="4221329" y="755465"/>
                  </a:lnTo>
                  <a:lnTo>
                    <a:pt x="4240503" y="718368"/>
                  </a:lnTo>
                  <a:lnTo>
                    <a:pt x="4247388" y="675640"/>
                  </a:lnTo>
                  <a:lnTo>
                    <a:pt x="4247388" y="135128"/>
                  </a:lnTo>
                  <a:lnTo>
                    <a:pt x="4240503" y="92399"/>
                  </a:lnTo>
                  <a:lnTo>
                    <a:pt x="4221329" y="55302"/>
                  </a:lnTo>
                  <a:lnTo>
                    <a:pt x="4192085" y="26058"/>
                  </a:lnTo>
                  <a:lnTo>
                    <a:pt x="4154988" y="6884"/>
                  </a:lnTo>
                  <a:lnTo>
                    <a:pt x="411226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7001" y="3693414"/>
              <a:ext cx="4247515" cy="810895"/>
            </a:xfrm>
            <a:custGeom>
              <a:avLst/>
              <a:gdLst/>
              <a:ahLst/>
              <a:cxnLst/>
              <a:rect l="l" t="t" r="r" b="b"/>
              <a:pathLst>
                <a:path w="4247515" h="810895">
                  <a:moveTo>
                    <a:pt x="0" y="135128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7" y="0"/>
                  </a:lnTo>
                  <a:lnTo>
                    <a:pt x="4112260" y="0"/>
                  </a:lnTo>
                  <a:lnTo>
                    <a:pt x="4154988" y="6884"/>
                  </a:lnTo>
                  <a:lnTo>
                    <a:pt x="4192085" y="26058"/>
                  </a:lnTo>
                  <a:lnTo>
                    <a:pt x="4221329" y="55302"/>
                  </a:lnTo>
                  <a:lnTo>
                    <a:pt x="4240503" y="92399"/>
                  </a:lnTo>
                  <a:lnTo>
                    <a:pt x="4247388" y="135128"/>
                  </a:lnTo>
                  <a:lnTo>
                    <a:pt x="4247388" y="675640"/>
                  </a:lnTo>
                  <a:lnTo>
                    <a:pt x="4240503" y="718368"/>
                  </a:lnTo>
                  <a:lnTo>
                    <a:pt x="4221329" y="755465"/>
                  </a:lnTo>
                  <a:lnTo>
                    <a:pt x="4192085" y="784709"/>
                  </a:lnTo>
                  <a:lnTo>
                    <a:pt x="4154988" y="803883"/>
                  </a:lnTo>
                  <a:lnTo>
                    <a:pt x="4112260" y="810768"/>
                  </a:lnTo>
                  <a:lnTo>
                    <a:pt x="135127" y="810768"/>
                  </a:lnTo>
                  <a:lnTo>
                    <a:pt x="92418" y="803883"/>
                  </a:lnTo>
                  <a:lnTo>
                    <a:pt x="55324" y="784709"/>
                  </a:lnTo>
                  <a:lnTo>
                    <a:pt x="26072" y="755465"/>
                  </a:lnTo>
                  <a:lnTo>
                    <a:pt x="6889" y="718368"/>
                  </a:lnTo>
                  <a:lnTo>
                    <a:pt x="0" y="675640"/>
                  </a:lnTo>
                  <a:lnTo>
                    <a:pt x="0" y="13512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7001" y="4565142"/>
              <a:ext cx="4247515" cy="810895"/>
            </a:xfrm>
            <a:custGeom>
              <a:avLst/>
              <a:gdLst/>
              <a:ahLst/>
              <a:cxnLst/>
              <a:rect l="l" t="t" r="r" b="b"/>
              <a:pathLst>
                <a:path w="4247515" h="810895">
                  <a:moveTo>
                    <a:pt x="4112260" y="0"/>
                  </a:moveTo>
                  <a:lnTo>
                    <a:pt x="135127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7"/>
                  </a:lnTo>
                  <a:lnTo>
                    <a:pt x="0" y="675639"/>
                  </a:lnTo>
                  <a:lnTo>
                    <a:pt x="6889" y="718368"/>
                  </a:lnTo>
                  <a:lnTo>
                    <a:pt x="26072" y="755465"/>
                  </a:lnTo>
                  <a:lnTo>
                    <a:pt x="55324" y="784709"/>
                  </a:lnTo>
                  <a:lnTo>
                    <a:pt x="92418" y="803883"/>
                  </a:lnTo>
                  <a:lnTo>
                    <a:pt x="135127" y="810767"/>
                  </a:lnTo>
                  <a:lnTo>
                    <a:pt x="4112260" y="810767"/>
                  </a:lnTo>
                  <a:lnTo>
                    <a:pt x="4154988" y="803883"/>
                  </a:lnTo>
                  <a:lnTo>
                    <a:pt x="4192085" y="784709"/>
                  </a:lnTo>
                  <a:lnTo>
                    <a:pt x="4221329" y="755465"/>
                  </a:lnTo>
                  <a:lnTo>
                    <a:pt x="4240503" y="718368"/>
                  </a:lnTo>
                  <a:lnTo>
                    <a:pt x="4247388" y="675639"/>
                  </a:lnTo>
                  <a:lnTo>
                    <a:pt x="4247388" y="135127"/>
                  </a:lnTo>
                  <a:lnTo>
                    <a:pt x="4240503" y="92399"/>
                  </a:lnTo>
                  <a:lnTo>
                    <a:pt x="4221329" y="55302"/>
                  </a:lnTo>
                  <a:lnTo>
                    <a:pt x="4192085" y="26058"/>
                  </a:lnTo>
                  <a:lnTo>
                    <a:pt x="4154988" y="6884"/>
                  </a:lnTo>
                  <a:lnTo>
                    <a:pt x="411226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7001" y="4565142"/>
              <a:ext cx="4247515" cy="810895"/>
            </a:xfrm>
            <a:custGeom>
              <a:avLst/>
              <a:gdLst/>
              <a:ahLst/>
              <a:cxnLst/>
              <a:rect l="l" t="t" r="r" b="b"/>
              <a:pathLst>
                <a:path w="4247515" h="810895">
                  <a:moveTo>
                    <a:pt x="0" y="135127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7" y="0"/>
                  </a:lnTo>
                  <a:lnTo>
                    <a:pt x="4112260" y="0"/>
                  </a:lnTo>
                  <a:lnTo>
                    <a:pt x="4154988" y="6884"/>
                  </a:lnTo>
                  <a:lnTo>
                    <a:pt x="4192085" y="26058"/>
                  </a:lnTo>
                  <a:lnTo>
                    <a:pt x="4221329" y="55302"/>
                  </a:lnTo>
                  <a:lnTo>
                    <a:pt x="4240503" y="92399"/>
                  </a:lnTo>
                  <a:lnTo>
                    <a:pt x="4247388" y="135127"/>
                  </a:lnTo>
                  <a:lnTo>
                    <a:pt x="4247388" y="675639"/>
                  </a:lnTo>
                  <a:lnTo>
                    <a:pt x="4240503" y="718368"/>
                  </a:lnTo>
                  <a:lnTo>
                    <a:pt x="4221329" y="755465"/>
                  </a:lnTo>
                  <a:lnTo>
                    <a:pt x="4192085" y="784709"/>
                  </a:lnTo>
                  <a:lnTo>
                    <a:pt x="4154988" y="803883"/>
                  </a:lnTo>
                  <a:lnTo>
                    <a:pt x="4112260" y="810767"/>
                  </a:lnTo>
                  <a:lnTo>
                    <a:pt x="135127" y="810767"/>
                  </a:lnTo>
                  <a:lnTo>
                    <a:pt x="92418" y="803883"/>
                  </a:lnTo>
                  <a:lnTo>
                    <a:pt x="55324" y="784709"/>
                  </a:lnTo>
                  <a:lnTo>
                    <a:pt x="26072" y="755465"/>
                  </a:lnTo>
                  <a:lnTo>
                    <a:pt x="6889" y="718368"/>
                  </a:lnTo>
                  <a:lnTo>
                    <a:pt x="0" y="675639"/>
                  </a:lnTo>
                  <a:lnTo>
                    <a:pt x="0" y="13512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915604" y="5431472"/>
            <a:ext cx="4258310" cy="821690"/>
            <a:chOff x="391604" y="5431472"/>
            <a:chExt cx="4258310" cy="821690"/>
          </a:xfrm>
        </p:grpSpPr>
        <p:sp>
          <p:nvSpPr>
            <p:cNvPr id="12" name="object 12"/>
            <p:cNvSpPr/>
            <p:nvPr/>
          </p:nvSpPr>
          <p:spPr>
            <a:xfrm>
              <a:off x="397001" y="5436869"/>
              <a:ext cx="4247515" cy="810895"/>
            </a:xfrm>
            <a:custGeom>
              <a:avLst/>
              <a:gdLst/>
              <a:ahLst/>
              <a:cxnLst/>
              <a:rect l="l" t="t" r="r" b="b"/>
              <a:pathLst>
                <a:path w="4247515" h="810895">
                  <a:moveTo>
                    <a:pt x="4112260" y="0"/>
                  </a:moveTo>
                  <a:lnTo>
                    <a:pt x="135127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7"/>
                  </a:lnTo>
                  <a:lnTo>
                    <a:pt x="0" y="675639"/>
                  </a:lnTo>
                  <a:lnTo>
                    <a:pt x="6889" y="718349"/>
                  </a:lnTo>
                  <a:lnTo>
                    <a:pt x="26072" y="755443"/>
                  </a:lnTo>
                  <a:lnTo>
                    <a:pt x="55324" y="784695"/>
                  </a:lnTo>
                  <a:lnTo>
                    <a:pt x="92418" y="803878"/>
                  </a:lnTo>
                  <a:lnTo>
                    <a:pt x="135127" y="810767"/>
                  </a:lnTo>
                  <a:lnTo>
                    <a:pt x="4112260" y="810767"/>
                  </a:lnTo>
                  <a:lnTo>
                    <a:pt x="4154988" y="803878"/>
                  </a:lnTo>
                  <a:lnTo>
                    <a:pt x="4192085" y="784695"/>
                  </a:lnTo>
                  <a:lnTo>
                    <a:pt x="4221329" y="755443"/>
                  </a:lnTo>
                  <a:lnTo>
                    <a:pt x="4240503" y="718349"/>
                  </a:lnTo>
                  <a:lnTo>
                    <a:pt x="4247388" y="675639"/>
                  </a:lnTo>
                  <a:lnTo>
                    <a:pt x="4247388" y="135127"/>
                  </a:lnTo>
                  <a:lnTo>
                    <a:pt x="4240503" y="92399"/>
                  </a:lnTo>
                  <a:lnTo>
                    <a:pt x="4221329" y="55302"/>
                  </a:lnTo>
                  <a:lnTo>
                    <a:pt x="4192085" y="26058"/>
                  </a:lnTo>
                  <a:lnTo>
                    <a:pt x="4154988" y="6884"/>
                  </a:lnTo>
                  <a:lnTo>
                    <a:pt x="411226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7001" y="5436869"/>
              <a:ext cx="4247515" cy="810895"/>
            </a:xfrm>
            <a:custGeom>
              <a:avLst/>
              <a:gdLst/>
              <a:ahLst/>
              <a:cxnLst/>
              <a:rect l="l" t="t" r="r" b="b"/>
              <a:pathLst>
                <a:path w="4247515" h="810895">
                  <a:moveTo>
                    <a:pt x="0" y="135127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7" y="0"/>
                  </a:lnTo>
                  <a:lnTo>
                    <a:pt x="4112260" y="0"/>
                  </a:lnTo>
                  <a:lnTo>
                    <a:pt x="4154988" y="6884"/>
                  </a:lnTo>
                  <a:lnTo>
                    <a:pt x="4192085" y="26058"/>
                  </a:lnTo>
                  <a:lnTo>
                    <a:pt x="4221329" y="55302"/>
                  </a:lnTo>
                  <a:lnTo>
                    <a:pt x="4240503" y="92399"/>
                  </a:lnTo>
                  <a:lnTo>
                    <a:pt x="4247388" y="135127"/>
                  </a:lnTo>
                  <a:lnTo>
                    <a:pt x="4247388" y="675639"/>
                  </a:lnTo>
                  <a:lnTo>
                    <a:pt x="4240503" y="718349"/>
                  </a:lnTo>
                  <a:lnTo>
                    <a:pt x="4221329" y="755443"/>
                  </a:lnTo>
                  <a:lnTo>
                    <a:pt x="4192085" y="784695"/>
                  </a:lnTo>
                  <a:lnTo>
                    <a:pt x="4154988" y="803878"/>
                  </a:lnTo>
                  <a:lnTo>
                    <a:pt x="4112260" y="810767"/>
                  </a:lnTo>
                  <a:lnTo>
                    <a:pt x="135127" y="810767"/>
                  </a:lnTo>
                  <a:lnTo>
                    <a:pt x="92418" y="803878"/>
                  </a:lnTo>
                  <a:lnTo>
                    <a:pt x="55324" y="784695"/>
                  </a:lnTo>
                  <a:lnTo>
                    <a:pt x="26072" y="755443"/>
                  </a:lnTo>
                  <a:lnTo>
                    <a:pt x="6889" y="718349"/>
                  </a:lnTo>
                  <a:lnTo>
                    <a:pt x="0" y="675639"/>
                  </a:lnTo>
                  <a:lnTo>
                    <a:pt x="0" y="13512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026412" y="2019427"/>
            <a:ext cx="3850004" cy="424218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84455">
              <a:lnSpc>
                <a:spcPts val="2170"/>
              </a:lnSpc>
              <a:spcBef>
                <a:spcPts val="459"/>
              </a:spcBef>
            </a:pP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Larger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than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has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thinner </a:t>
            </a:r>
            <a:r>
              <a:rPr sz="2100" spc="-5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wall.</a:t>
            </a:r>
            <a:endParaRPr sz="210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 marR="156210">
              <a:lnSpc>
                <a:spcPts val="2170"/>
              </a:lnSpc>
            </a:pP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Its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walls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smooth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 except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100" spc="-5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presence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pectinate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muscles.</a:t>
            </a:r>
            <a:endParaRPr sz="210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 marR="897890">
              <a:lnSpc>
                <a:spcPts val="2170"/>
              </a:lnSpc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auricle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covers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100" spc="-5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beginning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RCA.</a:t>
            </a:r>
            <a:endParaRPr sz="210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 marR="549275">
              <a:lnSpc>
                <a:spcPts val="2170"/>
              </a:lnSpc>
              <a:spcBef>
                <a:spcPts val="5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Sulcus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terminalis</a:t>
            </a:r>
            <a:r>
              <a:rPr sz="2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separates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100" spc="-5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smooth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rough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parts.</a:t>
            </a:r>
            <a:endParaRPr sz="210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 marR="5080">
              <a:lnSpc>
                <a:spcPts val="2170"/>
              </a:lnSpc>
            </a:pP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Fossa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ovalis represents the position </a:t>
            </a:r>
            <a:r>
              <a:rPr sz="2100" spc="-5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foramen</a:t>
            </a:r>
            <a:r>
              <a:rPr sz="21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ovale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embryo.</a:t>
            </a:r>
            <a:endParaRPr sz="21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128965" y="291020"/>
            <a:ext cx="3757295" cy="1111250"/>
            <a:chOff x="604964" y="291020"/>
            <a:chExt cx="3757295" cy="1111250"/>
          </a:xfrm>
        </p:grpSpPr>
        <p:sp>
          <p:nvSpPr>
            <p:cNvPr id="16" name="object 16"/>
            <p:cNvSpPr/>
            <p:nvPr/>
          </p:nvSpPr>
          <p:spPr>
            <a:xfrm>
              <a:off x="610361" y="296418"/>
              <a:ext cx="3746500" cy="1100455"/>
            </a:xfrm>
            <a:custGeom>
              <a:avLst/>
              <a:gdLst/>
              <a:ahLst/>
              <a:cxnLst/>
              <a:rect l="l" t="t" r="r" b="b"/>
              <a:pathLst>
                <a:path w="3746500" h="1100455">
                  <a:moveTo>
                    <a:pt x="3562604" y="0"/>
                  </a:moveTo>
                  <a:lnTo>
                    <a:pt x="183387" y="0"/>
                  </a:lnTo>
                  <a:lnTo>
                    <a:pt x="134636" y="6555"/>
                  </a:lnTo>
                  <a:lnTo>
                    <a:pt x="90828" y="25051"/>
                  </a:lnTo>
                  <a:lnTo>
                    <a:pt x="53713" y="53736"/>
                  </a:lnTo>
                  <a:lnTo>
                    <a:pt x="25037" y="90856"/>
                  </a:lnTo>
                  <a:lnTo>
                    <a:pt x="6550" y="134658"/>
                  </a:lnTo>
                  <a:lnTo>
                    <a:pt x="0" y="183387"/>
                  </a:lnTo>
                  <a:lnTo>
                    <a:pt x="0" y="916939"/>
                  </a:lnTo>
                  <a:lnTo>
                    <a:pt x="6550" y="965669"/>
                  </a:lnTo>
                  <a:lnTo>
                    <a:pt x="25037" y="1009471"/>
                  </a:lnTo>
                  <a:lnTo>
                    <a:pt x="53713" y="1046591"/>
                  </a:lnTo>
                  <a:lnTo>
                    <a:pt x="90828" y="1075276"/>
                  </a:lnTo>
                  <a:lnTo>
                    <a:pt x="134636" y="1093772"/>
                  </a:lnTo>
                  <a:lnTo>
                    <a:pt x="183387" y="1100327"/>
                  </a:lnTo>
                  <a:lnTo>
                    <a:pt x="3562604" y="1100327"/>
                  </a:lnTo>
                  <a:lnTo>
                    <a:pt x="3611333" y="1093772"/>
                  </a:lnTo>
                  <a:lnTo>
                    <a:pt x="3655135" y="1075276"/>
                  </a:lnTo>
                  <a:lnTo>
                    <a:pt x="3692255" y="1046591"/>
                  </a:lnTo>
                  <a:lnTo>
                    <a:pt x="3720940" y="1009471"/>
                  </a:lnTo>
                  <a:lnTo>
                    <a:pt x="3739436" y="965669"/>
                  </a:lnTo>
                  <a:lnTo>
                    <a:pt x="3745991" y="916939"/>
                  </a:lnTo>
                  <a:lnTo>
                    <a:pt x="3745991" y="183387"/>
                  </a:lnTo>
                  <a:lnTo>
                    <a:pt x="3739436" y="134658"/>
                  </a:lnTo>
                  <a:lnTo>
                    <a:pt x="3720940" y="90856"/>
                  </a:lnTo>
                  <a:lnTo>
                    <a:pt x="3692255" y="53736"/>
                  </a:lnTo>
                  <a:lnTo>
                    <a:pt x="3655135" y="25051"/>
                  </a:lnTo>
                  <a:lnTo>
                    <a:pt x="3611333" y="6555"/>
                  </a:lnTo>
                  <a:lnTo>
                    <a:pt x="35626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0361" y="296418"/>
              <a:ext cx="3746500" cy="1100455"/>
            </a:xfrm>
            <a:custGeom>
              <a:avLst/>
              <a:gdLst/>
              <a:ahLst/>
              <a:cxnLst/>
              <a:rect l="l" t="t" r="r" b="b"/>
              <a:pathLst>
                <a:path w="3746500" h="1100455">
                  <a:moveTo>
                    <a:pt x="0" y="183387"/>
                  </a:moveTo>
                  <a:lnTo>
                    <a:pt x="6550" y="134658"/>
                  </a:lnTo>
                  <a:lnTo>
                    <a:pt x="25037" y="90856"/>
                  </a:lnTo>
                  <a:lnTo>
                    <a:pt x="53713" y="53736"/>
                  </a:lnTo>
                  <a:lnTo>
                    <a:pt x="90828" y="25051"/>
                  </a:lnTo>
                  <a:lnTo>
                    <a:pt x="134636" y="6555"/>
                  </a:lnTo>
                  <a:lnTo>
                    <a:pt x="183387" y="0"/>
                  </a:lnTo>
                  <a:lnTo>
                    <a:pt x="3562604" y="0"/>
                  </a:lnTo>
                  <a:lnTo>
                    <a:pt x="3611333" y="6555"/>
                  </a:lnTo>
                  <a:lnTo>
                    <a:pt x="3655135" y="25051"/>
                  </a:lnTo>
                  <a:lnTo>
                    <a:pt x="3692255" y="53736"/>
                  </a:lnTo>
                  <a:lnTo>
                    <a:pt x="3720940" y="90856"/>
                  </a:lnTo>
                  <a:lnTo>
                    <a:pt x="3739436" y="134658"/>
                  </a:lnTo>
                  <a:lnTo>
                    <a:pt x="3745991" y="183387"/>
                  </a:lnTo>
                  <a:lnTo>
                    <a:pt x="3745991" y="916939"/>
                  </a:lnTo>
                  <a:lnTo>
                    <a:pt x="3739436" y="965669"/>
                  </a:lnTo>
                  <a:lnTo>
                    <a:pt x="3720940" y="1009471"/>
                  </a:lnTo>
                  <a:lnTo>
                    <a:pt x="3692255" y="1046591"/>
                  </a:lnTo>
                  <a:lnTo>
                    <a:pt x="3655135" y="1075276"/>
                  </a:lnTo>
                  <a:lnTo>
                    <a:pt x="3611333" y="1093772"/>
                  </a:lnTo>
                  <a:lnTo>
                    <a:pt x="3562604" y="1100327"/>
                  </a:lnTo>
                  <a:lnTo>
                    <a:pt x="183387" y="1100327"/>
                  </a:lnTo>
                  <a:lnTo>
                    <a:pt x="134636" y="1093772"/>
                  </a:lnTo>
                  <a:lnTo>
                    <a:pt x="90828" y="1075276"/>
                  </a:lnTo>
                  <a:lnTo>
                    <a:pt x="53713" y="1046591"/>
                  </a:lnTo>
                  <a:lnTo>
                    <a:pt x="25037" y="1009471"/>
                  </a:lnTo>
                  <a:lnTo>
                    <a:pt x="6550" y="965669"/>
                  </a:lnTo>
                  <a:lnTo>
                    <a:pt x="0" y="916939"/>
                  </a:lnTo>
                  <a:lnTo>
                    <a:pt x="0" y="18338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353768" y="455765"/>
            <a:ext cx="3194685" cy="6644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700" dirty="0">
                <a:solidFill>
                  <a:schemeClr val="bg1"/>
                </a:solidFill>
              </a:rPr>
              <a:t>Right</a:t>
            </a:r>
            <a:r>
              <a:rPr sz="4700" spc="-270" dirty="0">
                <a:solidFill>
                  <a:schemeClr val="bg1"/>
                </a:solidFill>
              </a:rPr>
              <a:t> </a:t>
            </a:r>
            <a:r>
              <a:rPr sz="4700" dirty="0">
                <a:solidFill>
                  <a:schemeClr val="bg1"/>
                </a:solidFill>
              </a:rPr>
              <a:t>Atrium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5972555" y="908304"/>
            <a:ext cx="4660900" cy="3961129"/>
            <a:chOff x="4448555" y="908303"/>
            <a:chExt cx="4660900" cy="3961129"/>
          </a:xfrm>
        </p:grpSpPr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48555" y="1124711"/>
              <a:ext cx="4660392" cy="374446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668767" y="1700783"/>
              <a:ext cx="288290" cy="721360"/>
            </a:xfrm>
            <a:custGeom>
              <a:avLst/>
              <a:gdLst/>
              <a:ahLst/>
              <a:cxnLst/>
              <a:rect l="l" t="t" r="r" b="b"/>
              <a:pathLst>
                <a:path w="288290" h="721360">
                  <a:moveTo>
                    <a:pt x="216026" y="0"/>
                  </a:moveTo>
                  <a:lnTo>
                    <a:pt x="72008" y="0"/>
                  </a:lnTo>
                  <a:lnTo>
                    <a:pt x="72008" y="576833"/>
                  </a:lnTo>
                  <a:lnTo>
                    <a:pt x="0" y="576833"/>
                  </a:lnTo>
                  <a:lnTo>
                    <a:pt x="144017" y="720851"/>
                  </a:lnTo>
                  <a:lnTo>
                    <a:pt x="288035" y="576833"/>
                  </a:lnTo>
                  <a:lnTo>
                    <a:pt x="216026" y="576833"/>
                  </a:lnTo>
                  <a:lnTo>
                    <a:pt x="21602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659879" y="908303"/>
              <a:ext cx="360045" cy="792480"/>
            </a:xfrm>
            <a:custGeom>
              <a:avLst/>
              <a:gdLst/>
              <a:ahLst/>
              <a:cxnLst/>
              <a:rect l="l" t="t" r="r" b="b"/>
              <a:pathLst>
                <a:path w="360045" h="792480">
                  <a:moveTo>
                    <a:pt x="269748" y="0"/>
                  </a:moveTo>
                  <a:lnTo>
                    <a:pt x="89916" y="0"/>
                  </a:lnTo>
                  <a:lnTo>
                    <a:pt x="89916" y="612648"/>
                  </a:lnTo>
                  <a:lnTo>
                    <a:pt x="0" y="612648"/>
                  </a:lnTo>
                  <a:lnTo>
                    <a:pt x="179831" y="792480"/>
                  </a:lnTo>
                  <a:lnTo>
                    <a:pt x="359664" y="612648"/>
                  </a:lnTo>
                  <a:lnTo>
                    <a:pt x="269748" y="612648"/>
                  </a:lnTo>
                  <a:lnTo>
                    <a:pt x="269748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72450" y="1485137"/>
              <a:ext cx="288290" cy="721360"/>
            </a:xfrm>
            <a:custGeom>
              <a:avLst/>
              <a:gdLst/>
              <a:ahLst/>
              <a:cxnLst/>
              <a:rect l="l" t="t" r="r" b="b"/>
              <a:pathLst>
                <a:path w="288290" h="721360">
                  <a:moveTo>
                    <a:pt x="216026" y="0"/>
                  </a:moveTo>
                  <a:lnTo>
                    <a:pt x="72008" y="0"/>
                  </a:lnTo>
                  <a:lnTo>
                    <a:pt x="72008" y="576834"/>
                  </a:lnTo>
                  <a:lnTo>
                    <a:pt x="0" y="576834"/>
                  </a:lnTo>
                  <a:lnTo>
                    <a:pt x="144018" y="720851"/>
                  </a:lnTo>
                  <a:lnTo>
                    <a:pt x="288035" y="576834"/>
                  </a:lnTo>
                  <a:lnTo>
                    <a:pt x="216026" y="576834"/>
                  </a:lnTo>
                  <a:lnTo>
                    <a:pt x="2160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72450" y="1485137"/>
              <a:ext cx="288290" cy="721360"/>
            </a:xfrm>
            <a:custGeom>
              <a:avLst/>
              <a:gdLst/>
              <a:ahLst/>
              <a:cxnLst/>
              <a:rect l="l" t="t" r="r" b="b"/>
              <a:pathLst>
                <a:path w="288290" h="721360">
                  <a:moveTo>
                    <a:pt x="0" y="576834"/>
                  </a:moveTo>
                  <a:lnTo>
                    <a:pt x="72008" y="576834"/>
                  </a:lnTo>
                  <a:lnTo>
                    <a:pt x="72008" y="0"/>
                  </a:lnTo>
                  <a:lnTo>
                    <a:pt x="216026" y="0"/>
                  </a:lnTo>
                  <a:lnTo>
                    <a:pt x="216026" y="576834"/>
                  </a:lnTo>
                  <a:lnTo>
                    <a:pt x="288035" y="576834"/>
                  </a:lnTo>
                  <a:lnTo>
                    <a:pt x="144018" y="720851"/>
                  </a:lnTo>
                  <a:lnTo>
                    <a:pt x="0" y="576834"/>
                  </a:lnTo>
                  <a:close/>
                </a:path>
              </a:pathLst>
            </a:custGeom>
            <a:ln w="10795">
              <a:solidFill>
                <a:srgbClr val="5B6D7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52516" y="3357371"/>
              <a:ext cx="576580" cy="576580"/>
            </a:xfrm>
            <a:custGeom>
              <a:avLst/>
              <a:gdLst/>
              <a:ahLst/>
              <a:cxnLst/>
              <a:rect l="l" t="t" r="r" b="b"/>
              <a:pathLst>
                <a:path w="576579" h="576579">
                  <a:moveTo>
                    <a:pt x="0" y="288035"/>
                  </a:moveTo>
                  <a:lnTo>
                    <a:pt x="3768" y="241302"/>
                  </a:lnTo>
                  <a:lnTo>
                    <a:pt x="14679" y="196973"/>
                  </a:lnTo>
                  <a:lnTo>
                    <a:pt x="32140" y="155643"/>
                  </a:lnTo>
                  <a:lnTo>
                    <a:pt x="55558" y="117902"/>
                  </a:lnTo>
                  <a:lnTo>
                    <a:pt x="84343" y="84343"/>
                  </a:lnTo>
                  <a:lnTo>
                    <a:pt x="117902" y="55558"/>
                  </a:lnTo>
                  <a:lnTo>
                    <a:pt x="155643" y="32140"/>
                  </a:lnTo>
                  <a:lnTo>
                    <a:pt x="196973" y="14679"/>
                  </a:lnTo>
                  <a:lnTo>
                    <a:pt x="241302" y="3768"/>
                  </a:lnTo>
                  <a:lnTo>
                    <a:pt x="288036" y="0"/>
                  </a:lnTo>
                  <a:lnTo>
                    <a:pt x="334769" y="3768"/>
                  </a:lnTo>
                  <a:lnTo>
                    <a:pt x="379098" y="14679"/>
                  </a:lnTo>
                  <a:lnTo>
                    <a:pt x="420428" y="32140"/>
                  </a:lnTo>
                  <a:lnTo>
                    <a:pt x="458169" y="55558"/>
                  </a:lnTo>
                  <a:lnTo>
                    <a:pt x="491728" y="84343"/>
                  </a:lnTo>
                  <a:lnTo>
                    <a:pt x="520513" y="117902"/>
                  </a:lnTo>
                  <a:lnTo>
                    <a:pt x="543931" y="155643"/>
                  </a:lnTo>
                  <a:lnTo>
                    <a:pt x="561392" y="196973"/>
                  </a:lnTo>
                  <a:lnTo>
                    <a:pt x="572303" y="241302"/>
                  </a:lnTo>
                  <a:lnTo>
                    <a:pt x="576072" y="288035"/>
                  </a:lnTo>
                  <a:lnTo>
                    <a:pt x="572303" y="334769"/>
                  </a:lnTo>
                  <a:lnTo>
                    <a:pt x="561392" y="379098"/>
                  </a:lnTo>
                  <a:lnTo>
                    <a:pt x="543931" y="420428"/>
                  </a:lnTo>
                  <a:lnTo>
                    <a:pt x="520513" y="458169"/>
                  </a:lnTo>
                  <a:lnTo>
                    <a:pt x="491728" y="491728"/>
                  </a:lnTo>
                  <a:lnTo>
                    <a:pt x="458169" y="520513"/>
                  </a:lnTo>
                  <a:lnTo>
                    <a:pt x="420428" y="543931"/>
                  </a:lnTo>
                  <a:lnTo>
                    <a:pt x="379098" y="561392"/>
                  </a:lnTo>
                  <a:lnTo>
                    <a:pt x="334769" y="572303"/>
                  </a:lnTo>
                  <a:lnTo>
                    <a:pt x="288036" y="576071"/>
                  </a:lnTo>
                  <a:lnTo>
                    <a:pt x="241302" y="572303"/>
                  </a:lnTo>
                  <a:lnTo>
                    <a:pt x="196973" y="561392"/>
                  </a:lnTo>
                  <a:lnTo>
                    <a:pt x="155643" y="543931"/>
                  </a:lnTo>
                  <a:lnTo>
                    <a:pt x="117902" y="520513"/>
                  </a:lnTo>
                  <a:lnTo>
                    <a:pt x="84343" y="491728"/>
                  </a:lnTo>
                  <a:lnTo>
                    <a:pt x="55558" y="458169"/>
                  </a:lnTo>
                  <a:lnTo>
                    <a:pt x="32140" y="420428"/>
                  </a:lnTo>
                  <a:lnTo>
                    <a:pt x="14679" y="379098"/>
                  </a:lnTo>
                  <a:lnTo>
                    <a:pt x="3768" y="334769"/>
                  </a:lnTo>
                  <a:lnTo>
                    <a:pt x="0" y="288035"/>
                  </a:lnTo>
                  <a:close/>
                </a:path>
              </a:pathLst>
            </a:custGeom>
            <a:ln w="762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673288"/>
            <a:ext cx="3744595" cy="1285240"/>
            <a:chOff x="604964" y="1673288"/>
            <a:chExt cx="3744595" cy="1285240"/>
          </a:xfrm>
        </p:grpSpPr>
        <p:sp>
          <p:nvSpPr>
            <p:cNvPr id="3" name="object 3"/>
            <p:cNvSpPr/>
            <p:nvPr/>
          </p:nvSpPr>
          <p:spPr>
            <a:xfrm>
              <a:off x="610361" y="1678686"/>
              <a:ext cx="3733800" cy="1274445"/>
            </a:xfrm>
            <a:custGeom>
              <a:avLst/>
              <a:gdLst/>
              <a:ahLst/>
              <a:cxnLst/>
              <a:rect l="l" t="t" r="r" b="b"/>
              <a:pathLst>
                <a:path w="3733800" h="1274445">
                  <a:moveTo>
                    <a:pt x="3521455" y="0"/>
                  </a:moveTo>
                  <a:lnTo>
                    <a:pt x="212344" y="0"/>
                  </a:lnTo>
                  <a:lnTo>
                    <a:pt x="163656" y="5610"/>
                  </a:lnTo>
                  <a:lnTo>
                    <a:pt x="118961" y="21592"/>
                  </a:lnTo>
                  <a:lnTo>
                    <a:pt x="79534" y="46666"/>
                  </a:lnTo>
                  <a:lnTo>
                    <a:pt x="46650" y="79556"/>
                  </a:lnTo>
                  <a:lnTo>
                    <a:pt x="21583" y="118983"/>
                  </a:lnTo>
                  <a:lnTo>
                    <a:pt x="5608" y="163672"/>
                  </a:lnTo>
                  <a:lnTo>
                    <a:pt x="0" y="212343"/>
                  </a:lnTo>
                  <a:lnTo>
                    <a:pt x="0" y="1061719"/>
                  </a:lnTo>
                  <a:lnTo>
                    <a:pt x="5608" y="1110391"/>
                  </a:lnTo>
                  <a:lnTo>
                    <a:pt x="21583" y="1155080"/>
                  </a:lnTo>
                  <a:lnTo>
                    <a:pt x="46650" y="1194507"/>
                  </a:lnTo>
                  <a:lnTo>
                    <a:pt x="79534" y="1227397"/>
                  </a:lnTo>
                  <a:lnTo>
                    <a:pt x="118961" y="1252471"/>
                  </a:lnTo>
                  <a:lnTo>
                    <a:pt x="163656" y="1268453"/>
                  </a:lnTo>
                  <a:lnTo>
                    <a:pt x="212344" y="1274064"/>
                  </a:lnTo>
                  <a:lnTo>
                    <a:pt x="3521455" y="1274064"/>
                  </a:lnTo>
                  <a:lnTo>
                    <a:pt x="3570127" y="1268453"/>
                  </a:lnTo>
                  <a:lnTo>
                    <a:pt x="3614816" y="1252471"/>
                  </a:lnTo>
                  <a:lnTo>
                    <a:pt x="3654243" y="1227397"/>
                  </a:lnTo>
                  <a:lnTo>
                    <a:pt x="3687133" y="1194507"/>
                  </a:lnTo>
                  <a:lnTo>
                    <a:pt x="3712207" y="1155080"/>
                  </a:lnTo>
                  <a:lnTo>
                    <a:pt x="3728189" y="1110391"/>
                  </a:lnTo>
                  <a:lnTo>
                    <a:pt x="3733800" y="1061719"/>
                  </a:lnTo>
                  <a:lnTo>
                    <a:pt x="3733800" y="212343"/>
                  </a:lnTo>
                  <a:lnTo>
                    <a:pt x="3728189" y="163672"/>
                  </a:lnTo>
                  <a:lnTo>
                    <a:pt x="3712207" y="118983"/>
                  </a:lnTo>
                  <a:lnTo>
                    <a:pt x="3687133" y="79556"/>
                  </a:lnTo>
                  <a:lnTo>
                    <a:pt x="3654243" y="46666"/>
                  </a:lnTo>
                  <a:lnTo>
                    <a:pt x="3614816" y="21592"/>
                  </a:lnTo>
                  <a:lnTo>
                    <a:pt x="3570127" y="5610"/>
                  </a:lnTo>
                  <a:lnTo>
                    <a:pt x="3521455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678686"/>
              <a:ext cx="3733800" cy="1274445"/>
            </a:xfrm>
            <a:custGeom>
              <a:avLst/>
              <a:gdLst/>
              <a:ahLst/>
              <a:cxnLst/>
              <a:rect l="l" t="t" r="r" b="b"/>
              <a:pathLst>
                <a:path w="3733800" h="1274445">
                  <a:moveTo>
                    <a:pt x="0" y="212343"/>
                  </a:moveTo>
                  <a:lnTo>
                    <a:pt x="5608" y="163672"/>
                  </a:lnTo>
                  <a:lnTo>
                    <a:pt x="21583" y="118983"/>
                  </a:lnTo>
                  <a:lnTo>
                    <a:pt x="46650" y="79556"/>
                  </a:lnTo>
                  <a:lnTo>
                    <a:pt x="79534" y="46666"/>
                  </a:lnTo>
                  <a:lnTo>
                    <a:pt x="118961" y="21592"/>
                  </a:lnTo>
                  <a:lnTo>
                    <a:pt x="163656" y="5610"/>
                  </a:lnTo>
                  <a:lnTo>
                    <a:pt x="212344" y="0"/>
                  </a:lnTo>
                  <a:lnTo>
                    <a:pt x="3521455" y="0"/>
                  </a:lnTo>
                  <a:lnTo>
                    <a:pt x="3570127" y="5610"/>
                  </a:lnTo>
                  <a:lnTo>
                    <a:pt x="3614816" y="21592"/>
                  </a:lnTo>
                  <a:lnTo>
                    <a:pt x="3654243" y="46666"/>
                  </a:lnTo>
                  <a:lnTo>
                    <a:pt x="3687133" y="79556"/>
                  </a:lnTo>
                  <a:lnTo>
                    <a:pt x="3712207" y="118983"/>
                  </a:lnTo>
                  <a:lnTo>
                    <a:pt x="3728189" y="163672"/>
                  </a:lnTo>
                  <a:lnTo>
                    <a:pt x="3733800" y="212343"/>
                  </a:lnTo>
                  <a:lnTo>
                    <a:pt x="3733800" y="1061719"/>
                  </a:lnTo>
                  <a:lnTo>
                    <a:pt x="3728189" y="1110391"/>
                  </a:lnTo>
                  <a:lnTo>
                    <a:pt x="3712207" y="1155080"/>
                  </a:lnTo>
                  <a:lnTo>
                    <a:pt x="3687133" y="1194507"/>
                  </a:lnTo>
                  <a:lnTo>
                    <a:pt x="3654243" y="1227397"/>
                  </a:lnTo>
                  <a:lnTo>
                    <a:pt x="3614816" y="1252471"/>
                  </a:lnTo>
                  <a:lnTo>
                    <a:pt x="3570127" y="1268453"/>
                  </a:lnTo>
                  <a:lnTo>
                    <a:pt x="3521455" y="1274064"/>
                  </a:lnTo>
                  <a:lnTo>
                    <a:pt x="212344" y="1274064"/>
                  </a:lnTo>
                  <a:lnTo>
                    <a:pt x="163656" y="1268453"/>
                  </a:lnTo>
                  <a:lnTo>
                    <a:pt x="118961" y="1252471"/>
                  </a:lnTo>
                  <a:lnTo>
                    <a:pt x="79534" y="1227397"/>
                  </a:lnTo>
                  <a:lnTo>
                    <a:pt x="46650" y="1194507"/>
                  </a:lnTo>
                  <a:lnTo>
                    <a:pt x="21583" y="1155080"/>
                  </a:lnTo>
                  <a:lnTo>
                    <a:pt x="5608" y="1110391"/>
                  </a:lnTo>
                  <a:lnTo>
                    <a:pt x="0" y="1061719"/>
                  </a:lnTo>
                  <a:lnTo>
                    <a:pt x="0" y="212343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128965" y="3015932"/>
            <a:ext cx="3744595" cy="1285240"/>
            <a:chOff x="604964" y="3015932"/>
            <a:chExt cx="3744595" cy="1285240"/>
          </a:xfrm>
        </p:grpSpPr>
        <p:sp>
          <p:nvSpPr>
            <p:cNvPr id="6" name="object 6"/>
            <p:cNvSpPr/>
            <p:nvPr/>
          </p:nvSpPr>
          <p:spPr>
            <a:xfrm>
              <a:off x="610361" y="3021330"/>
              <a:ext cx="3733800" cy="1274445"/>
            </a:xfrm>
            <a:custGeom>
              <a:avLst/>
              <a:gdLst/>
              <a:ahLst/>
              <a:cxnLst/>
              <a:rect l="l" t="t" r="r" b="b"/>
              <a:pathLst>
                <a:path w="3733800" h="1274445">
                  <a:moveTo>
                    <a:pt x="3521455" y="0"/>
                  </a:moveTo>
                  <a:lnTo>
                    <a:pt x="212344" y="0"/>
                  </a:lnTo>
                  <a:lnTo>
                    <a:pt x="163656" y="5610"/>
                  </a:lnTo>
                  <a:lnTo>
                    <a:pt x="118961" y="21592"/>
                  </a:lnTo>
                  <a:lnTo>
                    <a:pt x="79534" y="46666"/>
                  </a:lnTo>
                  <a:lnTo>
                    <a:pt x="46650" y="79556"/>
                  </a:lnTo>
                  <a:lnTo>
                    <a:pt x="21583" y="118983"/>
                  </a:lnTo>
                  <a:lnTo>
                    <a:pt x="5608" y="163672"/>
                  </a:lnTo>
                  <a:lnTo>
                    <a:pt x="0" y="212344"/>
                  </a:lnTo>
                  <a:lnTo>
                    <a:pt x="0" y="1061720"/>
                  </a:lnTo>
                  <a:lnTo>
                    <a:pt x="5608" y="1110391"/>
                  </a:lnTo>
                  <a:lnTo>
                    <a:pt x="21583" y="1155080"/>
                  </a:lnTo>
                  <a:lnTo>
                    <a:pt x="46650" y="1194507"/>
                  </a:lnTo>
                  <a:lnTo>
                    <a:pt x="79534" y="1227397"/>
                  </a:lnTo>
                  <a:lnTo>
                    <a:pt x="118961" y="1252471"/>
                  </a:lnTo>
                  <a:lnTo>
                    <a:pt x="163656" y="1268453"/>
                  </a:lnTo>
                  <a:lnTo>
                    <a:pt x="212344" y="1274064"/>
                  </a:lnTo>
                  <a:lnTo>
                    <a:pt x="3521455" y="1274064"/>
                  </a:lnTo>
                  <a:lnTo>
                    <a:pt x="3570127" y="1268453"/>
                  </a:lnTo>
                  <a:lnTo>
                    <a:pt x="3614816" y="1252471"/>
                  </a:lnTo>
                  <a:lnTo>
                    <a:pt x="3654243" y="1227397"/>
                  </a:lnTo>
                  <a:lnTo>
                    <a:pt x="3687133" y="1194507"/>
                  </a:lnTo>
                  <a:lnTo>
                    <a:pt x="3712207" y="1155080"/>
                  </a:lnTo>
                  <a:lnTo>
                    <a:pt x="3728189" y="1110391"/>
                  </a:lnTo>
                  <a:lnTo>
                    <a:pt x="3733800" y="1061720"/>
                  </a:lnTo>
                  <a:lnTo>
                    <a:pt x="3733800" y="212344"/>
                  </a:lnTo>
                  <a:lnTo>
                    <a:pt x="3728189" y="163672"/>
                  </a:lnTo>
                  <a:lnTo>
                    <a:pt x="3712207" y="118983"/>
                  </a:lnTo>
                  <a:lnTo>
                    <a:pt x="3687133" y="79556"/>
                  </a:lnTo>
                  <a:lnTo>
                    <a:pt x="3654243" y="46666"/>
                  </a:lnTo>
                  <a:lnTo>
                    <a:pt x="3614816" y="21592"/>
                  </a:lnTo>
                  <a:lnTo>
                    <a:pt x="3570127" y="5610"/>
                  </a:lnTo>
                  <a:lnTo>
                    <a:pt x="3521455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3021330"/>
              <a:ext cx="3733800" cy="1274445"/>
            </a:xfrm>
            <a:custGeom>
              <a:avLst/>
              <a:gdLst/>
              <a:ahLst/>
              <a:cxnLst/>
              <a:rect l="l" t="t" r="r" b="b"/>
              <a:pathLst>
                <a:path w="3733800" h="1274445">
                  <a:moveTo>
                    <a:pt x="0" y="212344"/>
                  </a:moveTo>
                  <a:lnTo>
                    <a:pt x="5608" y="163672"/>
                  </a:lnTo>
                  <a:lnTo>
                    <a:pt x="21583" y="118983"/>
                  </a:lnTo>
                  <a:lnTo>
                    <a:pt x="46650" y="79556"/>
                  </a:lnTo>
                  <a:lnTo>
                    <a:pt x="79534" y="46666"/>
                  </a:lnTo>
                  <a:lnTo>
                    <a:pt x="118961" y="21592"/>
                  </a:lnTo>
                  <a:lnTo>
                    <a:pt x="163656" y="5610"/>
                  </a:lnTo>
                  <a:lnTo>
                    <a:pt x="212344" y="0"/>
                  </a:lnTo>
                  <a:lnTo>
                    <a:pt x="3521455" y="0"/>
                  </a:lnTo>
                  <a:lnTo>
                    <a:pt x="3570127" y="5610"/>
                  </a:lnTo>
                  <a:lnTo>
                    <a:pt x="3614816" y="21592"/>
                  </a:lnTo>
                  <a:lnTo>
                    <a:pt x="3654243" y="46666"/>
                  </a:lnTo>
                  <a:lnTo>
                    <a:pt x="3687133" y="79556"/>
                  </a:lnTo>
                  <a:lnTo>
                    <a:pt x="3712207" y="118983"/>
                  </a:lnTo>
                  <a:lnTo>
                    <a:pt x="3728189" y="163672"/>
                  </a:lnTo>
                  <a:lnTo>
                    <a:pt x="3733800" y="212344"/>
                  </a:lnTo>
                  <a:lnTo>
                    <a:pt x="3733800" y="1061720"/>
                  </a:lnTo>
                  <a:lnTo>
                    <a:pt x="3728189" y="1110391"/>
                  </a:lnTo>
                  <a:lnTo>
                    <a:pt x="3712207" y="1155080"/>
                  </a:lnTo>
                  <a:lnTo>
                    <a:pt x="3687133" y="1194507"/>
                  </a:lnTo>
                  <a:lnTo>
                    <a:pt x="3654243" y="1227397"/>
                  </a:lnTo>
                  <a:lnTo>
                    <a:pt x="3614816" y="1252471"/>
                  </a:lnTo>
                  <a:lnTo>
                    <a:pt x="3570127" y="1268453"/>
                  </a:lnTo>
                  <a:lnTo>
                    <a:pt x="3521455" y="1274064"/>
                  </a:lnTo>
                  <a:lnTo>
                    <a:pt x="212344" y="1274064"/>
                  </a:lnTo>
                  <a:lnTo>
                    <a:pt x="163656" y="1268453"/>
                  </a:lnTo>
                  <a:lnTo>
                    <a:pt x="118961" y="1252471"/>
                  </a:lnTo>
                  <a:lnTo>
                    <a:pt x="79534" y="1227397"/>
                  </a:lnTo>
                  <a:lnTo>
                    <a:pt x="46650" y="1194507"/>
                  </a:lnTo>
                  <a:lnTo>
                    <a:pt x="21583" y="1155080"/>
                  </a:lnTo>
                  <a:lnTo>
                    <a:pt x="5608" y="1110391"/>
                  </a:lnTo>
                  <a:lnTo>
                    <a:pt x="0" y="1061720"/>
                  </a:lnTo>
                  <a:lnTo>
                    <a:pt x="0" y="21234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128965" y="4358576"/>
            <a:ext cx="3744595" cy="1285240"/>
            <a:chOff x="604964" y="4358576"/>
            <a:chExt cx="3744595" cy="1285240"/>
          </a:xfrm>
        </p:grpSpPr>
        <p:sp>
          <p:nvSpPr>
            <p:cNvPr id="9" name="object 9"/>
            <p:cNvSpPr/>
            <p:nvPr/>
          </p:nvSpPr>
          <p:spPr>
            <a:xfrm>
              <a:off x="610361" y="4363974"/>
              <a:ext cx="3733800" cy="1274445"/>
            </a:xfrm>
            <a:custGeom>
              <a:avLst/>
              <a:gdLst/>
              <a:ahLst/>
              <a:cxnLst/>
              <a:rect l="l" t="t" r="r" b="b"/>
              <a:pathLst>
                <a:path w="3733800" h="1274445">
                  <a:moveTo>
                    <a:pt x="3521455" y="0"/>
                  </a:moveTo>
                  <a:lnTo>
                    <a:pt x="212344" y="0"/>
                  </a:lnTo>
                  <a:lnTo>
                    <a:pt x="163656" y="5610"/>
                  </a:lnTo>
                  <a:lnTo>
                    <a:pt x="118961" y="21592"/>
                  </a:lnTo>
                  <a:lnTo>
                    <a:pt x="79534" y="46666"/>
                  </a:lnTo>
                  <a:lnTo>
                    <a:pt x="46650" y="79556"/>
                  </a:lnTo>
                  <a:lnTo>
                    <a:pt x="21583" y="118983"/>
                  </a:lnTo>
                  <a:lnTo>
                    <a:pt x="5608" y="163672"/>
                  </a:lnTo>
                  <a:lnTo>
                    <a:pt x="0" y="212344"/>
                  </a:lnTo>
                  <a:lnTo>
                    <a:pt x="0" y="1061720"/>
                  </a:lnTo>
                  <a:lnTo>
                    <a:pt x="5608" y="1110391"/>
                  </a:lnTo>
                  <a:lnTo>
                    <a:pt x="21583" y="1155080"/>
                  </a:lnTo>
                  <a:lnTo>
                    <a:pt x="46650" y="1194507"/>
                  </a:lnTo>
                  <a:lnTo>
                    <a:pt x="79534" y="1227397"/>
                  </a:lnTo>
                  <a:lnTo>
                    <a:pt x="118961" y="1252471"/>
                  </a:lnTo>
                  <a:lnTo>
                    <a:pt x="163656" y="1268453"/>
                  </a:lnTo>
                  <a:lnTo>
                    <a:pt x="212344" y="1274064"/>
                  </a:lnTo>
                  <a:lnTo>
                    <a:pt x="3521455" y="1274064"/>
                  </a:lnTo>
                  <a:lnTo>
                    <a:pt x="3570127" y="1268453"/>
                  </a:lnTo>
                  <a:lnTo>
                    <a:pt x="3614816" y="1252471"/>
                  </a:lnTo>
                  <a:lnTo>
                    <a:pt x="3654243" y="1227397"/>
                  </a:lnTo>
                  <a:lnTo>
                    <a:pt x="3687133" y="1194507"/>
                  </a:lnTo>
                  <a:lnTo>
                    <a:pt x="3712207" y="1155080"/>
                  </a:lnTo>
                  <a:lnTo>
                    <a:pt x="3728189" y="1110391"/>
                  </a:lnTo>
                  <a:lnTo>
                    <a:pt x="3733800" y="1061720"/>
                  </a:lnTo>
                  <a:lnTo>
                    <a:pt x="3733800" y="212344"/>
                  </a:lnTo>
                  <a:lnTo>
                    <a:pt x="3728189" y="163672"/>
                  </a:lnTo>
                  <a:lnTo>
                    <a:pt x="3712207" y="118983"/>
                  </a:lnTo>
                  <a:lnTo>
                    <a:pt x="3687133" y="79556"/>
                  </a:lnTo>
                  <a:lnTo>
                    <a:pt x="3654243" y="46666"/>
                  </a:lnTo>
                  <a:lnTo>
                    <a:pt x="3614816" y="21592"/>
                  </a:lnTo>
                  <a:lnTo>
                    <a:pt x="3570127" y="5610"/>
                  </a:lnTo>
                  <a:lnTo>
                    <a:pt x="3521455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361" y="4363974"/>
              <a:ext cx="3733800" cy="1274445"/>
            </a:xfrm>
            <a:custGeom>
              <a:avLst/>
              <a:gdLst/>
              <a:ahLst/>
              <a:cxnLst/>
              <a:rect l="l" t="t" r="r" b="b"/>
              <a:pathLst>
                <a:path w="3733800" h="1274445">
                  <a:moveTo>
                    <a:pt x="0" y="212344"/>
                  </a:moveTo>
                  <a:lnTo>
                    <a:pt x="5608" y="163672"/>
                  </a:lnTo>
                  <a:lnTo>
                    <a:pt x="21583" y="118983"/>
                  </a:lnTo>
                  <a:lnTo>
                    <a:pt x="46650" y="79556"/>
                  </a:lnTo>
                  <a:lnTo>
                    <a:pt x="79534" y="46666"/>
                  </a:lnTo>
                  <a:lnTo>
                    <a:pt x="118961" y="21592"/>
                  </a:lnTo>
                  <a:lnTo>
                    <a:pt x="163656" y="5610"/>
                  </a:lnTo>
                  <a:lnTo>
                    <a:pt x="212344" y="0"/>
                  </a:lnTo>
                  <a:lnTo>
                    <a:pt x="3521455" y="0"/>
                  </a:lnTo>
                  <a:lnTo>
                    <a:pt x="3570127" y="5610"/>
                  </a:lnTo>
                  <a:lnTo>
                    <a:pt x="3614816" y="21592"/>
                  </a:lnTo>
                  <a:lnTo>
                    <a:pt x="3654243" y="46666"/>
                  </a:lnTo>
                  <a:lnTo>
                    <a:pt x="3687133" y="79556"/>
                  </a:lnTo>
                  <a:lnTo>
                    <a:pt x="3712207" y="118983"/>
                  </a:lnTo>
                  <a:lnTo>
                    <a:pt x="3728189" y="163672"/>
                  </a:lnTo>
                  <a:lnTo>
                    <a:pt x="3733800" y="212344"/>
                  </a:lnTo>
                  <a:lnTo>
                    <a:pt x="3733800" y="1061720"/>
                  </a:lnTo>
                  <a:lnTo>
                    <a:pt x="3728189" y="1110391"/>
                  </a:lnTo>
                  <a:lnTo>
                    <a:pt x="3712207" y="1155080"/>
                  </a:lnTo>
                  <a:lnTo>
                    <a:pt x="3687133" y="1194507"/>
                  </a:lnTo>
                  <a:lnTo>
                    <a:pt x="3654243" y="1227397"/>
                  </a:lnTo>
                  <a:lnTo>
                    <a:pt x="3614816" y="1252471"/>
                  </a:lnTo>
                  <a:lnTo>
                    <a:pt x="3570127" y="1268453"/>
                  </a:lnTo>
                  <a:lnTo>
                    <a:pt x="3521455" y="1274064"/>
                  </a:lnTo>
                  <a:lnTo>
                    <a:pt x="212344" y="1274064"/>
                  </a:lnTo>
                  <a:lnTo>
                    <a:pt x="163656" y="1268453"/>
                  </a:lnTo>
                  <a:lnTo>
                    <a:pt x="118961" y="1252471"/>
                  </a:lnTo>
                  <a:lnTo>
                    <a:pt x="79534" y="1227397"/>
                  </a:lnTo>
                  <a:lnTo>
                    <a:pt x="46650" y="1194507"/>
                  </a:lnTo>
                  <a:lnTo>
                    <a:pt x="21583" y="1155080"/>
                  </a:lnTo>
                  <a:lnTo>
                    <a:pt x="5608" y="1110391"/>
                  </a:lnTo>
                  <a:lnTo>
                    <a:pt x="0" y="1061720"/>
                  </a:lnTo>
                  <a:lnTo>
                    <a:pt x="0" y="212344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274520" y="1931924"/>
            <a:ext cx="3345179" cy="3479799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12700">
              <a:lnSpc>
                <a:spcPts val="2480"/>
              </a:lnSpc>
              <a:spcBef>
                <a:spcPts val="515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most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posterior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4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chambers.</a:t>
            </a:r>
            <a:endParaRPr sz="240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3800">
              <a:latin typeface="Times New Roman"/>
              <a:cs typeface="Times New Roman"/>
            </a:endParaRPr>
          </a:p>
          <a:p>
            <a:pPr marL="12700" marR="5080">
              <a:lnSpc>
                <a:spcPts val="248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Its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walls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smooth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except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few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pectinate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in the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auricle.</a:t>
            </a:r>
            <a:endParaRPr sz="240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3800">
              <a:latin typeface="Times New Roman"/>
              <a:cs typeface="Times New Roman"/>
            </a:endParaRPr>
          </a:p>
          <a:p>
            <a:pPr marL="12700" marR="149225">
              <a:lnSpc>
                <a:spcPts val="248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Receives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pulmonary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veins.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128965" y="280352"/>
            <a:ext cx="3757295" cy="1134110"/>
            <a:chOff x="604964" y="280352"/>
            <a:chExt cx="3757295" cy="1134110"/>
          </a:xfrm>
        </p:grpSpPr>
        <p:sp>
          <p:nvSpPr>
            <p:cNvPr id="13" name="object 13"/>
            <p:cNvSpPr/>
            <p:nvPr/>
          </p:nvSpPr>
          <p:spPr>
            <a:xfrm>
              <a:off x="610361" y="285750"/>
              <a:ext cx="3746500" cy="1123315"/>
            </a:xfrm>
            <a:custGeom>
              <a:avLst/>
              <a:gdLst/>
              <a:ahLst/>
              <a:cxnLst/>
              <a:rect l="l" t="t" r="r" b="b"/>
              <a:pathLst>
                <a:path w="3746500" h="1123315">
                  <a:moveTo>
                    <a:pt x="3558793" y="0"/>
                  </a:moveTo>
                  <a:lnTo>
                    <a:pt x="187197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7" y="1123188"/>
                  </a:lnTo>
                  <a:lnTo>
                    <a:pt x="3558793" y="1123188"/>
                  </a:lnTo>
                  <a:lnTo>
                    <a:pt x="3608555" y="1116500"/>
                  </a:lnTo>
                  <a:lnTo>
                    <a:pt x="3653272" y="1097628"/>
                  </a:lnTo>
                  <a:lnTo>
                    <a:pt x="3691159" y="1068355"/>
                  </a:lnTo>
                  <a:lnTo>
                    <a:pt x="3720432" y="1030468"/>
                  </a:lnTo>
                  <a:lnTo>
                    <a:pt x="3739304" y="985751"/>
                  </a:lnTo>
                  <a:lnTo>
                    <a:pt x="3745991" y="935989"/>
                  </a:lnTo>
                  <a:lnTo>
                    <a:pt x="3745991" y="187198"/>
                  </a:lnTo>
                  <a:lnTo>
                    <a:pt x="3739304" y="137436"/>
                  </a:lnTo>
                  <a:lnTo>
                    <a:pt x="3720432" y="92719"/>
                  </a:lnTo>
                  <a:lnTo>
                    <a:pt x="3691159" y="54832"/>
                  </a:lnTo>
                  <a:lnTo>
                    <a:pt x="3653272" y="25559"/>
                  </a:lnTo>
                  <a:lnTo>
                    <a:pt x="3608555" y="6687"/>
                  </a:lnTo>
                  <a:lnTo>
                    <a:pt x="3558793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0361" y="285750"/>
              <a:ext cx="3746500" cy="1123315"/>
            </a:xfrm>
            <a:custGeom>
              <a:avLst/>
              <a:gdLst/>
              <a:ahLst/>
              <a:cxnLst/>
              <a:rect l="l" t="t" r="r" b="b"/>
              <a:pathLst>
                <a:path w="3746500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7" y="0"/>
                  </a:lnTo>
                  <a:lnTo>
                    <a:pt x="3558793" y="0"/>
                  </a:lnTo>
                  <a:lnTo>
                    <a:pt x="3608555" y="6687"/>
                  </a:lnTo>
                  <a:lnTo>
                    <a:pt x="3653272" y="25559"/>
                  </a:lnTo>
                  <a:lnTo>
                    <a:pt x="3691159" y="54832"/>
                  </a:lnTo>
                  <a:lnTo>
                    <a:pt x="3720432" y="92719"/>
                  </a:lnTo>
                  <a:lnTo>
                    <a:pt x="3739304" y="137436"/>
                  </a:lnTo>
                  <a:lnTo>
                    <a:pt x="3745991" y="187198"/>
                  </a:lnTo>
                  <a:lnTo>
                    <a:pt x="3745991" y="935989"/>
                  </a:lnTo>
                  <a:lnTo>
                    <a:pt x="3739304" y="985751"/>
                  </a:lnTo>
                  <a:lnTo>
                    <a:pt x="3720432" y="1030468"/>
                  </a:lnTo>
                  <a:lnTo>
                    <a:pt x="3691159" y="1068355"/>
                  </a:lnTo>
                  <a:lnTo>
                    <a:pt x="3653272" y="1097628"/>
                  </a:lnTo>
                  <a:lnTo>
                    <a:pt x="3608555" y="1116500"/>
                  </a:lnTo>
                  <a:lnTo>
                    <a:pt x="3558793" y="1123188"/>
                  </a:lnTo>
                  <a:lnTo>
                    <a:pt x="187197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358644" y="446683"/>
            <a:ext cx="292100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dirty="0">
                <a:solidFill>
                  <a:schemeClr val="bg1"/>
                </a:solidFill>
              </a:rPr>
              <a:t>Left</a:t>
            </a:r>
            <a:r>
              <a:rPr sz="4800" spc="-265" dirty="0">
                <a:solidFill>
                  <a:schemeClr val="bg1"/>
                </a:solidFill>
              </a:rPr>
              <a:t> </a:t>
            </a:r>
            <a:r>
              <a:rPr sz="4800" dirty="0">
                <a:solidFill>
                  <a:schemeClr val="bg1"/>
                </a:solidFill>
              </a:rPr>
              <a:t>Atrium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6016753" y="1240537"/>
            <a:ext cx="4651375" cy="4133215"/>
            <a:chOff x="4492752" y="1240536"/>
            <a:chExt cx="4651375" cy="4133215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92752" y="1240536"/>
              <a:ext cx="4651248" cy="413308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610856" y="2564891"/>
              <a:ext cx="360045" cy="721360"/>
            </a:xfrm>
            <a:custGeom>
              <a:avLst/>
              <a:gdLst/>
              <a:ahLst/>
              <a:cxnLst/>
              <a:rect l="l" t="t" r="r" b="b"/>
              <a:pathLst>
                <a:path w="360045" h="721360">
                  <a:moveTo>
                    <a:pt x="179832" y="0"/>
                  </a:moveTo>
                  <a:lnTo>
                    <a:pt x="0" y="179832"/>
                  </a:lnTo>
                  <a:lnTo>
                    <a:pt x="89916" y="179832"/>
                  </a:lnTo>
                  <a:lnTo>
                    <a:pt x="89916" y="720852"/>
                  </a:lnTo>
                  <a:lnTo>
                    <a:pt x="269748" y="720852"/>
                  </a:lnTo>
                  <a:lnTo>
                    <a:pt x="269748" y="179832"/>
                  </a:lnTo>
                  <a:lnTo>
                    <a:pt x="359664" y="179832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717484"/>
            <a:ext cx="3744595" cy="751840"/>
            <a:chOff x="604964" y="1717484"/>
            <a:chExt cx="3744595" cy="751840"/>
          </a:xfrm>
        </p:grpSpPr>
        <p:sp>
          <p:nvSpPr>
            <p:cNvPr id="3" name="object 3"/>
            <p:cNvSpPr/>
            <p:nvPr/>
          </p:nvSpPr>
          <p:spPr>
            <a:xfrm>
              <a:off x="610361" y="1722882"/>
              <a:ext cx="3733800" cy="741045"/>
            </a:xfrm>
            <a:custGeom>
              <a:avLst/>
              <a:gdLst/>
              <a:ahLst/>
              <a:cxnLst/>
              <a:rect l="l" t="t" r="r" b="b"/>
              <a:pathLst>
                <a:path w="3733800" h="741044">
                  <a:moveTo>
                    <a:pt x="3610355" y="0"/>
                  </a:moveTo>
                  <a:lnTo>
                    <a:pt x="123443" y="0"/>
                  </a:lnTo>
                  <a:lnTo>
                    <a:pt x="75395" y="9697"/>
                  </a:lnTo>
                  <a:lnTo>
                    <a:pt x="36156" y="36147"/>
                  </a:lnTo>
                  <a:lnTo>
                    <a:pt x="9701" y="75384"/>
                  </a:lnTo>
                  <a:lnTo>
                    <a:pt x="0" y="123443"/>
                  </a:lnTo>
                  <a:lnTo>
                    <a:pt x="0" y="617219"/>
                  </a:lnTo>
                  <a:lnTo>
                    <a:pt x="9701" y="665279"/>
                  </a:lnTo>
                  <a:lnTo>
                    <a:pt x="36156" y="704516"/>
                  </a:lnTo>
                  <a:lnTo>
                    <a:pt x="75395" y="730966"/>
                  </a:lnTo>
                  <a:lnTo>
                    <a:pt x="123443" y="740663"/>
                  </a:lnTo>
                  <a:lnTo>
                    <a:pt x="3610355" y="740663"/>
                  </a:lnTo>
                  <a:lnTo>
                    <a:pt x="3658415" y="730966"/>
                  </a:lnTo>
                  <a:lnTo>
                    <a:pt x="3697652" y="704516"/>
                  </a:lnTo>
                  <a:lnTo>
                    <a:pt x="3724102" y="665279"/>
                  </a:lnTo>
                  <a:lnTo>
                    <a:pt x="3733800" y="617219"/>
                  </a:lnTo>
                  <a:lnTo>
                    <a:pt x="3733800" y="123443"/>
                  </a:lnTo>
                  <a:lnTo>
                    <a:pt x="3724102" y="75384"/>
                  </a:lnTo>
                  <a:lnTo>
                    <a:pt x="3697652" y="36147"/>
                  </a:lnTo>
                  <a:lnTo>
                    <a:pt x="3658415" y="9697"/>
                  </a:lnTo>
                  <a:lnTo>
                    <a:pt x="3610355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722882"/>
              <a:ext cx="3733800" cy="741045"/>
            </a:xfrm>
            <a:custGeom>
              <a:avLst/>
              <a:gdLst/>
              <a:ahLst/>
              <a:cxnLst/>
              <a:rect l="l" t="t" r="r" b="b"/>
              <a:pathLst>
                <a:path w="3733800" h="741044">
                  <a:moveTo>
                    <a:pt x="0" y="123443"/>
                  </a:moveTo>
                  <a:lnTo>
                    <a:pt x="9701" y="75384"/>
                  </a:lnTo>
                  <a:lnTo>
                    <a:pt x="36156" y="36147"/>
                  </a:lnTo>
                  <a:lnTo>
                    <a:pt x="75395" y="9697"/>
                  </a:lnTo>
                  <a:lnTo>
                    <a:pt x="123443" y="0"/>
                  </a:lnTo>
                  <a:lnTo>
                    <a:pt x="3610355" y="0"/>
                  </a:lnTo>
                  <a:lnTo>
                    <a:pt x="3658415" y="9697"/>
                  </a:lnTo>
                  <a:lnTo>
                    <a:pt x="3697652" y="36147"/>
                  </a:lnTo>
                  <a:lnTo>
                    <a:pt x="3724102" y="75384"/>
                  </a:lnTo>
                  <a:lnTo>
                    <a:pt x="3733800" y="123443"/>
                  </a:lnTo>
                  <a:lnTo>
                    <a:pt x="3733800" y="617219"/>
                  </a:lnTo>
                  <a:lnTo>
                    <a:pt x="3724102" y="665279"/>
                  </a:lnTo>
                  <a:lnTo>
                    <a:pt x="3697652" y="704516"/>
                  </a:lnTo>
                  <a:lnTo>
                    <a:pt x="3658415" y="730966"/>
                  </a:lnTo>
                  <a:lnTo>
                    <a:pt x="3610355" y="740663"/>
                  </a:lnTo>
                  <a:lnTo>
                    <a:pt x="123443" y="740663"/>
                  </a:lnTo>
                  <a:lnTo>
                    <a:pt x="75395" y="730966"/>
                  </a:lnTo>
                  <a:lnTo>
                    <a:pt x="36156" y="704516"/>
                  </a:lnTo>
                  <a:lnTo>
                    <a:pt x="9701" y="665279"/>
                  </a:lnTo>
                  <a:lnTo>
                    <a:pt x="0" y="617219"/>
                  </a:lnTo>
                  <a:lnTo>
                    <a:pt x="0" y="123443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199234" y="1837131"/>
            <a:ext cx="3447415" cy="48387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ct val="86400"/>
              </a:lnSpc>
              <a:spcBef>
                <a:spcPts val="285"/>
              </a:spcBef>
            </a:pP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Forms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 largest part of the anterior surface of the heart, a </a:t>
            </a:r>
            <a:r>
              <a:rPr sz="1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small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part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diaphragmatic</a:t>
            </a: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surface,</a:t>
            </a:r>
            <a:r>
              <a:rPr sz="1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almost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entire </a:t>
            </a:r>
            <a:r>
              <a:rPr sz="1100" spc="-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inferior</a:t>
            </a:r>
            <a:r>
              <a:rPr sz="1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border</a:t>
            </a:r>
            <a:r>
              <a:rPr sz="1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heart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28965" y="2490152"/>
            <a:ext cx="3744595" cy="753110"/>
            <a:chOff x="604964" y="2490152"/>
            <a:chExt cx="3744595" cy="753110"/>
          </a:xfrm>
        </p:grpSpPr>
        <p:sp>
          <p:nvSpPr>
            <p:cNvPr id="7" name="object 7"/>
            <p:cNvSpPr/>
            <p:nvPr/>
          </p:nvSpPr>
          <p:spPr>
            <a:xfrm>
              <a:off x="610361" y="2495549"/>
              <a:ext cx="3733800" cy="742315"/>
            </a:xfrm>
            <a:custGeom>
              <a:avLst/>
              <a:gdLst/>
              <a:ahLst/>
              <a:cxnLst/>
              <a:rect l="l" t="t" r="r" b="b"/>
              <a:pathLst>
                <a:path w="3733800" h="742314">
                  <a:moveTo>
                    <a:pt x="3610102" y="0"/>
                  </a:moveTo>
                  <a:lnTo>
                    <a:pt x="123697" y="0"/>
                  </a:lnTo>
                  <a:lnTo>
                    <a:pt x="75550" y="9719"/>
                  </a:lnTo>
                  <a:lnTo>
                    <a:pt x="36231" y="36226"/>
                  </a:lnTo>
                  <a:lnTo>
                    <a:pt x="9721" y="75545"/>
                  </a:lnTo>
                  <a:lnTo>
                    <a:pt x="0" y="123698"/>
                  </a:lnTo>
                  <a:lnTo>
                    <a:pt x="0" y="618489"/>
                  </a:lnTo>
                  <a:lnTo>
                    <a:pt x="9721" y="666642"/>
                  </a:lnTo>
                  <a:lnTo>
                    <a:pt x="36231" y="705961"/>
                  </a:lnTo>
                  <a:lnTo>
                    <a:pt x="75550" y="732468"/>
                  </a:lnTo>
                  <a:lnTo>
                    <a:pt x="123697" y="742188"/>
                  </a:lnTo>
                  <a:lnTo>
                    <a:pt x="3610102" y="742188"/>
                  </a:lnTo>
                  <a:lnTo>
                    <a:pt x="3658254" y="732468"/>
                  </a:lnTo>
                  <a:lnTo>
                    <a:pt x="3697573" y="705961"/>
                  </a:lnTo>
                  <a:lnTo>
                    <a:pt x="3724080" y="666642"/>
                  </a:lnTo>
                  <a:lnTo>
                    <a:pt x="3733800" y="618489"/>
                  </a:lnTo>
                  <a:lnTo>
                    <a:pt x="3733800" y="123698"/>
                  </a:lnTo>
                  <a:lnTo>
                    <a:pt x="3724080" y="75545"/>
                  </a:lnTo>
                  <a:lnTo>
                    <a:pt x="3697573" y="36226"/>
                  </a:lnTo>
                  <a:lnTo>
                    <a:pt x="3658254" y="9719"/>
                  </a:lnTo>
                  <a:lnTo>
                    <a:pt x="36101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2495549"/>
              <a:ext cx="3733800" cy="742315"/>
            </a:xfrm>
            <a:custGeom>
              <a:avLst/>
              <a:gdLst/>
              <a:ahLst/>
              <a:cxnLst/>
              <a:rect l="l" t="t" r="r" b="b"/>
              <a:pathLst>
                <a:path w="3733800" h="742314">
                  <a:moveTo>
                    <a:pt x="0" y="123698"/>
                  </a:moveTo>
                  <a:lnTo>
                    <a:pt x="9721" y="75545"/>
                  </a:lnTo>
                  <a:lnTo>
                    <a:pt x="36231" y="36226"/>
                  </a:lnTo>
                  <a:lnTo>
                    <a:pt x="75550" y="9719"/>
                  </a:lnTo>
                  <a:lnTo>
                    <a:pt x="123697" y="0"/>
                  </a:lnTo>
                  <a:lnTo>
                    <a:pt x="3610102" y="0"/>
                  </a:lnTo>
                  <a:lnTo>
                    <a:pt x="3658254" y="9719"/>
                  </a:lnTo>
                  <a:lnTo>
                    <a:pt x="3697573" y="36226"/>
                  </a:lnTo>
                  <a:lnTo>
                    <a:pt x="3724080" y="75545"/>
                  </a:lnTo>
                  <a:lnTo>
                    <a:pt x="3733800" y="123698"/>
                  </a:lnTo>
                  <a:lnTo>
                    <a:pt x="3733800" y="618489"/>
                  </a:lnTo>
                  <a:lnTo>
                    <a:pt x="3724080" y="666642"/>
                  </a:lnTo>
                  <a:lnTo>
                    <a:pt x="3697573" y="705961"/>
                  </a:lnTo>
                  <a:lnTo>
                    <a:pt x="3658254" y="732468"/>
                  </a:lnTo>
                  <a:lnTo>
                    <a:pt x="3610102" y="742188"/>
                  </a:lnTo>
                  <a:lnTo>
                    <a:pt x="123697" y="742188"/>
                  </a:lnTo>
                  <a:lnTo>
                    <a:pt x="75550" y="732468"/>
                  </a:lnTo>
                  <a:lnTo>
                    <a:pt x="36231" y="705961"/>
                  </a:lnTo>
                  <a:lnTo>
                    <a:pt x="9721" y="666642"/>
                  </a:lnTo>
                  <a:lnTo>
                    <a:pt x="0" y="618489"/>
                  </a:lnTo>
                  <a:lnTo>
                    <a:pt x="0" y="123698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199233" y="2683891"/>
            <a:ext cx="3425190" cy="319318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ts val="1140"/>
              </a:lnSpc>
              <a:spcBef>
                <a:spcPts val="290"/>
              </a:spcBef>
            </a:pP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Superiorly</a:t>
            </a:r>
            <a:r>
              <a:rPr sz="1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tapers</a:t>
            </a:r>
            <a:r>
              <a:rPr sz="1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1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arterial</a:t>
            </a:r>
            <a:r>
              <a:rPr sz="1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cone,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conus</a:t>
            </a:r>
            <a:r>
              <a:rPr sz="1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arteriosus </a:t>
            </a:r>
            <a:r>
              <a:rPr sz="1100" spc="-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(infundibulum),</a:t>
            </a: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which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leads</a:t>
            </a:r>
            <a:r>
              <a:rPr sz="1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1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pulmonary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 trunk.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128965" y="3264345"/>
            <a:ext cx="3744595" cy="3074035"/>
            <a:chOff x="604964" y="3264344"/>
            <a:chExt cx="3744595" cy="3074035"/>
          </a:xfrm>
        </p:grpSpPr>
        <p:sp>
          <p:nvSpPr>
            <p:cNvPr id="11" name="object 11"/>
            <p:cNvSpPr/>
            <p:nvPr/>
          </p:nvSpPr>
          <p:spPr>
            <a:xfrm>
              <a:off x="610361" y="3269742"/>
              <a:ext cx="3733800" cy="742315"/>
            </a:xfrm>
            <a:custGeom>
              <a:avLst/>
              <a:gdLst/>
              <a:ahLst/>
              <a:cxnLst/>
              <a:rect l="l" t="t" r="r" b="b"/>
              <a:pathLst>
                <a:path w="3733800" h="742314">
                  <a:moveTo>
                    <a:pt x="3610102" y="0"/>
                  </a:moveTo>
                  <a:lnTo>
                    <a:pt x="123697" y="0"/>
                  </a:lnTo>
                  <a:lnTo>
                    <a:pt x="75550" y="9719"/>
                  </a:lnTo>
                  <a:lnTo>
                    <a:pt x="36231" y="36226"/>
                  </a:lnTo>
                  <a:lnTo>
                    <a:pt x="9721" y="75545"/>
                  </a:lnTo>
                  <a:lnTo>
                    <a:pt x="0" y="123698"/>
                  </a:lnTo>
                  <a:lnTo>
                    <a:pt x="0" y="618490"/>
                  </a:lnTo>
                  <a:lnTo>
                    <a:pt x="9721" y="666642"/>
                  </a:lnTo>
                  <a:lnTo>
                    <a:pt x="36231" y="705961"/>
                  </a:lnTo>
                  <a:lnTo>
                    <a:pt x="75550" y="732468"/>
                  </a:lnTo>
                  <a:lnTo>
                    <a:pt x="123697" y="742188"/>
                  </a:lnTo>
                  <a:lnTo>
                    <a:pt x="3610102" y="742188"/>
                  </a:lnTo>
                  <a:lnTo>
                    <a:pt x="3658254" y="732468"/>
                  </a:lnTo>
                  <a:lnTo>
                    <a:pt x="3697573" y="705961"/>
                  </a:lnTo>
                  <a:lnTo>
                    <a:pt x="3724080" y="666642"/>
                  </a:lnTo>
                  <a:lnTo>
                    <a:pt x="3733800" y="618490"/>
                  </a:lnTo>
                  <a:lnTo>
                    <a:pt x="3733800" y="123698"/>
                  </a:lnTo>
                  <a:lnTo>
                    <a:pt x="3724080" y="75545"/>
                  </a:lnTo>
                  <a:lnTo>
                    <a:pt x="3697573" y="36226"/>
                  </a:lnTo>
                  <a:lnTo>
                    <a:pt x="3658254" y="9719"/>
                  </a:lnTo>
                  <a:lnTo>
                    <a:pt x="36101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0361" y="3269742"/>
              <a:ext cx="3733800" cy="742315"/>
            </a:xfrm>
            <a:custGeom>
              <a:avLst/>
              <a:gdLst/>
              <a:ahLst/>
              <a:cxnLst/>
              <a:rect l="l" t="t" r="r" b="b"/>
              <a:pathLst>
                <a:path w="3733800" h="742314">
                  <a:moveTo>
                    <a:pt x="0" y="123698"/>
                  </a:moveTo>
                  <a:lnTo>
                    <a:pt x="9721" y="75545"/>
                  </a:lnTo>
                  <a:lnTo>
                    <a:pt x="36231" y="36226"/>
                  </a:lnTo>
                  <a:lnTo>
                    <a:pt x="75550" y="9719"/>
                  </a:lnTo>
                  <a:lnTo>
                    <a:pt x="123697" y="0"/>
                  </a:lnTo>
                  <a:lnTo>
                    <a:pt x="3610102" y="0"/>
                  </a:lnTo>
                  <a:lnTo>
                    <a:pt x="3658254" y="9719"/>
                  </a:lnTo>
                  <a:lnTo>
                    <a:pt x="3697573" y="36226"/>
                  </a:lnTo>
                  <a:lnTo>
                    <a:pt x="3724080" y="75545"/>
                  </a:lnTo>
                  <a:lnTo>
                    <a:pt x="3733800" y="123698"/>
                  </a:lnTo>
                  <a:lnTo>
                    <a:pt x="3733800" y="618490"/>
                  </a:lnTo>
                  <a:lnTo>
                    <a:pt x="3724080" y="666642"/>
                  </a:lnTo>
                  <a:lnTo>
                    <a:pt x="3697573" y="705961"/>
                  </a:lnTo>
                  <a:lnTo>
                    <a:pt x="3658254" y="732468"/>
                  </a:lnTo>
                  <a:lnTo>
                    <a:pt x="3610102" y="742188"/>
                  </a:lnTo>
                  <a:lnTo>
                    <a:pt x="123697" y="742188"/>
                  </a:lnTo>
                  <a:lnTo>
                    <a:pt x="75550" y="732468"/>
                  </a:lnTo>
                  <a:lnTo>
                    <a:pt x="36231" y="705961"/>
                  </a:lnTo>
                  <a:lnTo>
                    <a:pt x="9721" y="666642"/>
                  </a:lnTo>
                  <a:lnTo>
                    <a:pt x="0" y="618490"/>
                  </a:lnTo>
                  <a:lnTo>
                    <a:pt x="0" y="123698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0361" y="4043934"/>
              <a:ext cx="3733800" cy="742315"/>
            </a:xfrm>
            <a:custGeom>
              <a:avLst/>
              <a:gdLst/>
              <a:ahLst/>
              <a:cxnLst/>
              <a:rect l="l" t="t" r="r" b="b"/>
              <a:pathLst>
                <a:path w="3733800" h="742314">
                  <a:moveTo>
                    <a:pt x="3610102" y="0"/>
                  </a:moveTo>
                  <a:lnTo>
                    <a:pt x="123697" y="0"/>
                  </a:lnTo>
                  <a:lnTo>
                    <a:pt x="75550" y="9719"/>
                  </a:lnTo>
                  <a:lnTo>
                    <a:pt x="36231" y="36226"/>
                  </a:lnTo>
                  <a:lnTo>
                    <a:pt x="9721" y="75545"/>
                  </a:lnTo>
                  <a:lnTo>
                    <a:pt x="0" y="123698"/>
                  </a:lnTo>
                  <a:lnTo>
                    <a:pt x="0" y="618490"/>
                  </a:lnTo>
                  <a:lnTo>
                    <a:pt x="9721" y="666642"/>
                  </a:lnTo>
                  <a:lnTo>
                    <a:pt x="36231" y="705961"/>
                  </a:lnTo>
                  <a:lnTo>
                    <a:pt x="75550" y="732468"/>
                  </a:lnTo>
                  <a:lnTo>
                    <a:pt x="123697" y="742188"/>
                  </a:lnTo>
                  <a:lnTo>
                    <a:pt x="3610102" y="742188"/>
                  </a:lnTo>
                  <a:lnTo>
                    <a:pt x="3658254" y="732468"/>
                  </a:lnTo>
                  <a:lnTo>
                    <a:pt x="3697573" y="705961"/>
                  </a:lnTo>
                  <a:lnTo>
                    <a:pt x="3724080" y="666642"/>
                  </a:lnTo>
                  <a:lnTo>
                    <a:pt x="3733800" y="618490"/>
                  </a:lnTo>
                  <a:lnTo>
                    <a:pt x="3733800" y="123698"/>
                  </a:lnTo>
                  <a:lnTo>
                    <a:pt x="3724080" y="75545"/>
                  </a:lnTo>
                  <a:lnTo>
                    <a:pt x="3697573" y="36226"/>
                  </a:lnTo>
                  <a:lnTo>
                    <a:pt x="3658254" y="9719"/>
                  </a:lnTo>
                  <a:lnTo>
                    <a:pt x="36101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0361" y="4043934"/>
              <a:ext cx="3733800" cy="742315"/>
            </a:xfrm>
            <a:custGeom>
              <a:avLst/>
              <a:gdLst/>
              <a:ahLst/>
              <a:cxnLst/>
              <a:rect l="l" t="t" r="r" b="b"/>
              <a:pathLst>
                <a:path w="3733800" h="742314">
                  <a:moveTo>
                    <a:pt x="0" y="123698"/>
                  </a:moveTo>
                  <a:lnTo>
                    <a:pt x="9721" y="75545"/>
                  </a:lnTo>
                  <a:lnTo>
                    <a:pt x="36231" y="36226"/>
                  </a:lnTo>
                  <a:lnTo>
                    <a:pt x="75550" y="9719"/>
                  </a:lnTo>
                  <a:lnTo>
                    <a:pt x="123697" y="0"/>
                  </a:lnTo>
                  <a:lnTo>
                    <a:pt x="3610102" y="0"/>
                  </a:lnTo>
                  <a:lnTo>
                    <a:pt x="3658254" y="9719"/>
                  </a:lnTo>
                  <a:lnTo>
                    <a:pt x="3697573" y="36226"/>
                  </a:lnTo>
                  <a:lnTo>
                    <a:pt x="3724080" y="75545"/>
                  </a:lnTo>
                  <a:lnTo>
                    <a:pt x="3733800" y="123698"/>
                  </a:lnTo>
                  <a:lnTo>
                    <a:pt x="3733800" y="618490"/>
                  </a:lnTo>
                  <a:lnTo>
                    <a:pt x="3724080" y="666642"/>
                  </a:lnTo>
                  <a:lnTo>
                    <a:pt x="3697573" y="705961"/>
                  </a:lnTo>
                  <a:lnTo>
                    <a:pt x="3658254" y="732468"/>
                  </a:lnTo>
                  <a:lnTo>
                    <a:pt x="3610102" y="742188"/>
                  </a:lnTo>
                  <a:lnTo>
                    <a:pt x="123697" y="742188"/>
                  </a:lnTo>
                  <a:lnTo>
                    <a:pt x="75550" y="732468"/>
                  </a:lnTo>
                  <a:lnTo>
                    <a:pt x="36231" y="705961"/>
                  </a:lnTo>
                  <a:lnTo>
                    <a:pt x="9721" y="666642"/>
                  </a:lnTo>
                  <a:lnTo>
                    <a:pt x="0" y="618490"/>
                  </a:lnTo>
                  <a:lnTo>
                    <a:pt x="0" y="123698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0361" y="4816602"/>
              <a:ext cx="3733800" cy="742315"/>
            </a:xfrm>
            <a:custGeom>
              <a:avLst/>
              <a:gdLst/>
              <a:ahLst/>
              <a:cxnLst/>
              <a:rect l="l" t="t" r="r" b="b"/>
              <a:pathLst>
                <a:path w="3733800" h="742314">
                  <a:moveTo>
                    <a:pt x="3610102" y="0"/>
                  </a:moveTo>
                  <a:lnTo>
                    <a:pt x="123697" y="0"/>
                  </a:lnTo>
                  <a:lnTo>
                    <a:pt x="75550" y="9719"/>
                  </a:lnTo>
                  <a:lnTo>
                    <a:pt x="36231" y="36226"/>
                  </a:lnTo>
                  <a:lnTo>
                    <a:pt x="9721" y="75545"/>
                  </a:lnTo>
                  <a:lnTo>
                    <a:pt x="0" y="123698"/>
                  </a:lnTo>
                  <a:lnTo>
                    <a:pt x="0" y="618490"/>
                  </a:lnTo>
                  <a:lnTo>
                    <a:pt x="9721" y="666642"/>
                  </a:lnTo>
                  <a:lnTo>
                    <a:pt x="36231" y="705961"/>
                  </a:lnTo>
                  <a:lnTo>
                    <a:pt x="75550" y="732468"/>
                  </a:lnTo>
                  <a:lnTo>
                    <a:pt x="123697" y="742188"/>
                  </a:lnTo>
                  <a:lnTo>
                    <a:pt x="3610102" y="742188"/>
                  </a:lnTo>
                  <a:lnTo>
                    <a:pt x="3658254" y="732468"/>
                  </a:lnTo>
                  <a:lnTo>
                    <a:pt x="3697573" y="705961"/>
                  </a:lnTo>
                  <a:lnTo>
                    <a:pt x="3724080" y="666642"/>
                  </a:lnTo>
                  <a:lnTo>
                    <a:pt x="3733800" y="618490"/>
                  </a:lnTo>
                  <a:lnTo>
                    <a:pt x="3733800" y="123698"/>
                  </a:lnTo>
                  <a:lnTo>
                    <a:pt x="3724080" y="75545"/>
                  </a:lnTo>
                  <a:lnTo>
                    <a:pt x="3697573" y="36226"/>
                  </a:lnTo>
                  <a:lnTo>
                    <a:pt x="3658254" y="9719"/>
                  </a:lnTo>
                  <a:lnTo>
                    <a:pt x="36101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0361" y="4816602"/>
              <a:ext cx="3733800" cy="742315"/>
            </a:xfrm>
            <a:custGeom>
              <a:avLst/>
              <a:gdLst/>
              <a:ahLst/>
              <a:cxnLst/>
              <a:rect l="l" t="t" r="r" b="b"/>
              <a:pathLst>
                <a:path w="3733800" h="742314">
                  <a:moveTo>
                    <a:pt x="0" y="123698"/>
                  </a:moveTo>
                  <a:lnTo>
                    <a:pt x="9721" y="75545"/>
                  </a:lnTo>
                  <a:lnTo>
                    <a:pt x="36231" y="36226"/>
                  </a:lnTo>
                  <a:lnTo>
                    <a:pt x="75550" y="9719"/>
                  </a:lnTo>
                  <a:lnTo>
                    <a:pt x="123697" y="0"/>
                  </a:lnTo>
                  <a:lnTo>
                    <a:pt x="3610102" y="0"/>
                  </a:lnTo>
                  <a:lnTo>
                    <a:pt x="3658254" y="9719"/>
                  </a:lnTo>
                  <a:lnTo>
                    <a:pt x="3697573" y="36226"/>
                  </a:lnTo>
                  <a:lnTo>
                    <a:pt x="3724080" y="75545"/>
                  </a:lnTo>
                  <a:lnTo>
                    <a:pt x="3733800" y="123698"/>
                  </a:lnTo>
                  <a:lnTo>
                    <a:pt x="3733800" y="618490"/>
                  </a:lnTo>
                  <a:lnTo>
                    <a:pt x="3724080" y="666642"/>
                  </a:lnTo>
                  <a:lnTo>
                    <a:pt x="3697573" y="705961"/>
                  </a:lnTo>
                  <a:lnTo>
                    <a:pt x="3658254" y="732468"/>
                  </a:lnTo>
                  <a:lnTo>
                    <a:pt x="3610102" y="742188"/>
                  </a:lnTo>
                  <a:lnTo>
                    <a:pt x="123697" y="742188"/>
                  </a:lnTo>
                  <a:lnTo>
                    <a:pt x="75550" y="732468"/>
                  </a:lnTo>
                  <a:lnTo>
                    <a:pt x="36231" y="705961"/>
                  </a:lnTo>
                  <a:lnTo>
                    <a:pt x="9721" y="666642"/>
                  </a:lnTo>
                  <a:lnTo>
                    <a:pt x="0" y="618490"/>
                  </a:lnTo>
                  <a:lnTo>
                    <a:pt x="0" y="123698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0361" y="5590794"/>
              <a:ext cx="3733800" cy="742315"/>
            </a:xfrm>
            <a:custGeom>
              <a:avLst/>
              <a:gdLst/>
              <a:ahLst/>
              <a:cxnLst/>
              <a:rect l="l" t="t" r="r" b="b"/>
              <a:pathLst>
                <a:path w="3733800" h="742314">
                  <a:moveTo>
                    <a:pt x="3610102" y="0"/>
                  </a:moveTo>
                  <a:lnTo>
                    <a:pt x="123697" y="0"/>
                  </a:lnTo>
                  <a:lnTo>
                    <a:pt x="75550" y="9721"/>
                  </a:lnTo>
                  <a:lnTo>
                    <a:pt x="36231" y="36231"/>
                  </a:lnTo>
                  <a:lnTo>
                    <a:pt x="9721" y="75550"/>
                  </a:lnTo>
                  <a:lnTo>
                    <a:pt x="0" y="123697"/>
                  </a:lnTo>
                  <a:lnTo>
                    <a:pt x="0" y="618489"/>
                  </a:lnTo>
                  <a:lnTo>
                    <a:pt x="9721" y="666637"/>
                  </a:lnTo>
                  <a:lnTo>
                    <a:pt x="36231" y="705956"/>
                  </a:lnTo>
                  <a:lnTo>
                    <a:pt x="75550" y="732466"/>
                  </a:lnTo>
                  <a:lnTo>
                    <a:pt x="123697" y="742187"/>
                  </a:lnTo>
                  <a:lnTo>
                    <a:pt x="3610102" y="742187"/>
                  </a:lnTo>
                  <a:lnTo>
                    <a:pt x="3658254" y="732466"/>
                  </a:lnTo>
                  <a:lnTo>
                    <a:pt x="3697573" y="705956"/>
                  </a:lnTo>
                  <a:lnTo>
                    <a:pt x="3724080" y="666637"/>
                  </a:lnTo>
                  <a:lnTo>
                    <a:pt x="3733800" y="618489"/>
                  </a:lnTo>
                  <a:lnTo>
                    <a:pt x="3733800" y="123697"/>
                  </a:lnTo>
                  <a:lnTo>
                    <a:pt x="3724080" y="75550"/>
                  </a:lnTo>
                  <a:lnTo>
                    <a:pt x="3697573" y="36231"/>
                  </a:lnTo>
                  <a:lnTo>
                    <a:pt x="3658254" y="9721"/>
                  </a:lnTo>
                  <a:lnTo>
                    <a:pt x="36101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0361" y="5590794"/>
              <a:ext cx="3733800" cy="742315"/>
            </a:xfrm>
            <a:custGeom>
              <a:avLst/>
              <a:gdLst/>
              <a:ahLst/>
              <a:cxnLst/>
              <a:rect l="l" t="t" r="r" b="b"/>
              <a:pathLst>
                <a:path w="3733800" h="742314">
                  <a:moveTo>
                    <a:pt x="0" y="123697"/>
                  </a:moveTo>
                  <a:lnTo>
                    <a:pt x="9721" y="75550"/>
                  </a:lnTo>
                  <a:lnTo>
                    <a:pt x="36231" y="36231"/>
                  </a:lnTo>
                  <a:lnTo>
                    <a:pt x="75550" y="9721"/>
                  </a:lnTo>
                  <a:lnTo>
                    <a:pt x="123697" y="0"/>
                  </a:lnTo>
                  <a:lnTo>
                    <a:pt x="3610102" y="0"/>
                  </a:lnTo>
                  <a:lnTo>
                    <a:pt x="3658254" y="9721"/>
                  </a:lnTo>
                  <a:lnTo>
                    <a:pt x="3697573" y="36231"/>
                  </a:lnTo>
                  <a:lnTo>
                    <a:pt x="3724080" y="75550"/>
                  </a:lnTo>
                  <a:lnTo>
                    <a:pt x="3733800" y="123697"/>
                  </a:lnTo>
                  <a:lnTo>
                    <a:pt x="3733800" y="618489"/>
                  </a:lnTo>
                  <a:lnTo>
                    <a:pt x="3724080" y="666637"/>
                  </a:lnTo>
                  <a:lnTo>
                    <a:pt x="3697573" y="705956"/>
                  </a:lnTo>
                  <a:lnTo>
                    <a:pt x="3658254" y="732466"/>
                  </a:lnTo>
                  <a:lnTo>
                    <a:pt x="3610102" y="742187"/>
                  </a:lnTo>
                  <a:lnTo>
                    <a:pt x="123697" y="742187"/>
                  </a:lnTo>
                  <a:lnTo>
                    <a:pt x="75550" y="732466"/>
                  </a:lnTo>
                  <a:lnTo>
                    <a:pt x="36231" y="705956"/>
                  </a:lnTo>
                  <a:lnTo>
                    <a:pt x="9721" y="666637"/>
                  </a:lnTo>
                  <a:lnTo>
                    <a:pt x="0" y="618489"/>
                  </a:lnTo>
                  <a:lnTo>
                    <a:pt x="0" y="123697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199233" y="3457702"/>
            <a:ext cx="3596640" cy="266065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452120">
              <a:lnSpc>
                <a:spcPts val="1140"/>
              </a:lnSpc>
              <a:spcBef>
                <a:spcPts val="290"/>
              </a:spcBef>
            </a:pP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interior</a:t>
            </a:r>
            <a:r>
              <a:rPr sz="1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ventricle</a:t>
            </a: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has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irregular</a:t>
            </a:r>
            <a:r>
              <a:rPr sz="1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muscular </a:t>
            </a:r>
            <a:r>
              <a:rPr sz="1100" spc="-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elevations</a:t>
            </a:r>
            <a:r>
              <a:rPr sz="1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(trabeculae</a:t>
            </a:r>
            <a:r>
              <a:rPr sz="1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carneae).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marR="5080" algn="just">
              <a:lnSpc>
                <a:spcPts val="1140"/>
              </a:lnSpc>
            </a:pP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A thick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muscular ridge,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 supraventricular crest, separates the </a:t>
            </a:r>
            <a:r>
              <a:rPr sz="1100" spc="-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ridged muscular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wall of the inflow part of the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chamber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from the </a:t>
            </a:r>
            <a:r>
              <a:rPr sz="1100" spc="-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smooth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wall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conus</a:t>
            </a:r>
            <a:r>
              <a:rPr sz="1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arteriosus,</a:t>
            </a:r>
            <a:r>
              <a:rPr sz="1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outflow</a:t>
            </a:r>
            <a:r>
              <a:rPr sz="1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part.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120014">
              <a:lnSpc>
                <a:spcPts val="1140"/>
              </a:lnSpc>
              <a:spcBef>
                <a:spcPts val="725"/>
              </a:spcBef>
            </a:pP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 inflow part of the ventricle receives blood from the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right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 atrium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through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right AV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(tricuspid) orifice,</a:t>
            </a:r>
            <a:r>
              <a:rPr sz="1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located </a:t>
            </a:r>
            <a:r>
              <a:rPr sz="1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1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body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sternum</a:t>
            </a: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at</a:t>
            </a:r>
            <a:r>
              <a:rPr sz="1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level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of the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4th</a:t>
            </a:r>
            <a:r>
              <a:rPr sz="1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1100" spc="-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5th</a:t>
            </a:r>
            <a:r>
              <a:rPr sz="1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intercostal</a:t>
            </a:r>
            <a:r>
              <a:rPr sz="1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spaces.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marR="120650">
              <a:lnSpc>
                <a:spcPts val="1140"/>
              </a:lnSpc>
            </a:pP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AV</a:t>
            </a:r>
            <a:r>
              <a:rPr sz="1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orifice</a:t>
            </a:r>
            <a:r>
              <a:rPr sz="1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surrounded</a:t>
            </a:r>
            <a:r>
              <a:rPr sz="1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by one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fibrous</a:t>
            </a:r>
            <a:r>
              <a:rPr sz="1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rings </a:t>
            </a:r>
            <a:r>
              <a:rPr sz="1100" spc="-2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fibrous</a:t>
            </a:r>
            <a:r>
              <a:rPr sz="1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skeleton</a:t>
            </a:r>
            <a:r>
              <a:rPr sz="1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FFFFFF"/>
                </a:solidFill>
                <a:latin typeface="Times New Roman"/>
                <a:cs typeface="Times New Roman"/>
              </a:rPr>
              <a:t>heart.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128964" y="420561"/>
            <a:ext cx="3830320" cy="854075"/>
            <a:chOff x="604964" y="420560"/>
            <a:chExt cx="3830320" cy="854075"/>
          </a:xfrm>
        </p:grpSpPr>
        <p:sp>
          <p:nvSpPr>
            <p:cNvPr id="21" name="object 21"/>
            <p:cNvSpPr/>
            <p:nvPr/>
          </p:nvSpPr>
          <p:spPr>
            <a:xfrm>
              <a:off x="610361" y="425958"/>
              <a:ext cx="3819525" cy="843280"/>
            </a:xfrm>
            <a:custGeom>
              <a:avLst/>
              <a:gdLst/>
              <a:ahLst/>
              <a:cxnLst/>
              <a:rect l="l" t="t" r="r" b="b"/>
              <a:pathLst>
                <a:path w="3819525" h="843280">
                  <a:moveTo>
                    <a:pt x="3678682" y="0"/>
                  </a:moveTo>
                  <a:lnTo>
                    <a:pt x="140461" y="0"/>
                  </a:lnTo>
                  <a:lnTo>
                    <a:pt x="96066" y="7158"/>
                  </a:lnTo>
                  <a:lnTo>
                    <a:pt x="57508" y="27094"/>
                  </a:lnTo>
                  <a:lnTo>
                    <a:pt x="27102" y="57497"/>
                  </a:lnTo>
                  <a:lnTo>
                    <a:pt x="7161" y="96056"/>
                  </a:lnTo>
                  <a:lnTo>
                    <a:pt x="0" y="140462"/>
                  </a:lnTo>
                  <a:lnTo>
                    <a:pt x="0" y="702309"/>
                  </a:lnTo>
                  <a:lnTo>
                    <a:pt x="7161" y="746715"/>
                  </a:lnTo>
                  <a:lnTo>
                    <a:pt x="27102" y="785274"/>
                  </a:lnTo>
                  <a:lnTo>
                    <a:pt x="57508" y="815677"/>
                  </a:lnTo>
                  <a:lnTo>
                    <a:pt x="96066" y="835613"/>
                  </a:lnTo>
                  <a:lnTo>
                    <a:pt x="140461" y="842771"/>
                  </a:lnTo>
                  <a:lnTo>
                    <a:pt x="3678682" y="842771"/>
                  </a:lnTo>
                  <a:lnTo>
                    <a:pt x="3723087" y="835613"/>
                  </a:lnTo>
                  <a:lnTo>
                    <a:pt x="3761646" y="815677"/>
                  </a:lnTo>
                  <a:lnTo>
                    <a:pt x="3792049" y="785274"/>
                  </a:lnTo>
                  <a:lnTo>
                    <a:pt x="3811985" y="746715"/>
                  </a:lnTo>
                  <a:lnTo>
                    <a:pt x="3819143" y="702309"/>
                  </a:lnTo>
                  <a:lnTo>
                    <a:pt x="3819143" y="140462"/>
                  </a:lnTo>
                  <a:lnTo>
                    <a:pt x="3811985" y="96056"/>
                  </a:lnTo>
                  <a:lnTo>
                    <a:pt x="3792049" y="57497"/>
                  </a:lnTo>
                  <a:lnTo>
                    <a:pt x="3761646" y="27094"/>
                  </a:lnTo>
                  <a:lnTo>
                    <a:pt x="3723087" y="7158"/>
                  </a:lnTo>
                  <a:lnTo>
                    <a:pt x="367868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0361" y="425958"/>
              <a:ext cx="3819525" cy="843280"/>
            </a:xfrm>
            <a:custGeom>
              <a:avLst/>
              <a:gdLst/>
              <a:ahLst/>
              <a:cxnLst/>
              <a:rect l="l" t="t" r="r" b="b"/>
              <a:pathLst>
                <a:path w="3819525" h="843280">
                  <a:moveTo>
                    <a:pt x="0" y="140462"/>
                  </a:moveTo>
                  <a:lnTo>
                    <a:pt x="7161" y="96056"/>
                  </a:lnTo>
                  <a:lnTo>
                    <a:pt x="27102" y="57497"/>
                  </a:lnTo>
                  <a:lnTo>
                    <a:pt x="57508" y="27094"/>
                  </a:lnTo>
                  <a:lnTo>
                    <a:pt x="96066" y="7158"/>
                  </a:lnTo>
                  <a:lnTo>
                    <a:pt x="140461" y="0"/>
                  </a:lnTo>
                  <a:lnTo>
                    <a:pt x="3678682" y="0"/>
                  </a:lnTo>
                  <a:lnTo>
                    <a:pt x="3723087" y="7158"/>
                  </a:lnTo>
                  <a:lnTo>
                    <a:pt x="3761646" y="27094"/>
                  </a:lnTo>
                  <a:lnTo>
                    <a:pt x="3792049" y="57497"/>
                  </a:lnTo>
                  <a:lnTo>
                    <a:pt x="3811985" y="96056"/>
                  </a:lnTo>
                  <a:lnTo>
                    <a:pt x="3819143" y="140462"/>
                  </a:lnTo>
                  <a:lnTo>
                    <a:pt x="3819143" y="702309"/>
                  </a:lnTo>
                  <a:lnTo>
                    <a:pt x="3811985" y="746715"/>
                  </a:lnTo>
                  <a:lnTo>
                    <a:pt x="3792049" y="785274"/>
                  </a:lnTo>
                  <a:lnTo>
                    <a:pt x="3761646" y="815677"/>
                  </a:lnTo>
                  <a:lnTo>
                    <a:pt x="3723087" y="835613"/>
                  </a:lnTo>
                  <a:lnTo>
                    <a:pt x="3678682" y="842771"/>
                  </a:lnTo>
                  <a:lnTo>
                    <a:pt x="140461" y="842771"/>
                  </a:lnTo>
                  <a:lnTo>
                    <a:pt x="96066" y="835613"/>
                  </a:lnTo>
                  <a:lnTo>
                    <a:pt x="57508" y="815677"/>
                  </a:lnTo>
                  <a:lnTo>
                    <a:pt x="27102" y="785274"/>
                  </a:lnTo>
                  <a:lnTo>
                    <a:pt x="7161" y="746715"/>
                  </a:lnTo>
                  <a:lnTo>
                    <a:pt x="0" y="702309"/>
                  </a:lnTo>
                  <a:lnTo>
                    <a:pt x="0" y="14046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299209" y="546167"/>
            <a:ext cx="3368675" cy="511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dirty="0">
                <a:solidFill>
                  <a:schemeClr val="bg1"/>
                </a:solidFill>
              </a:rPr>
              <a:t>Right</a:t>
            </a:r>
            <a:r>
              <a:rPr sz="3600" spc="-105" dirty="0">
                <a:solidFill>
                  <a:schemeClr val="bg1"/>
                </a:solidFill>
              </a:rPr>
              <a:t> </a:t>
            </a:r>
            <a:r>
              <a:rPr sz="3600" spc="-50" dirty="0">
                <a:solidFill>
                  <a:schemeClr val="bg1"/>
                </a:solidFill>
              </a:rPr>
              <a:t>Ventricle</a:t>
            </a:r>
            <a:r>
              <a:rPr sz="3600" spc="-30" dirty="0">
                <a:solidFill>
                  <a:schemeClr val="bg1"/>
                </a:solidFill>
              </a:rPr>
              <a:t> </a:t>
            </a:r>
            <a:r>
              <a:rPr sz="3600" dirty="0">
                <a:solidFill>
                  <a:schemeClr val="bg1"/>
                </a:solidFill>
              </a:rPr>
              <a:t>..1</a:t>
            </a:r>
          </a:p>
        </p:txBody>
      </p:sp>
      <p:grpSp>
        <p:nvGrpSpPr>
          <p:cNvPr id="24" name="object 24"/>
          <p:cNvGrpSpPr/>
          <p:nvPr/>
        </p:nvGrpSpPr>
        <p:grpSpPr>
          <a:xfrm>
            <a:off x="6024372" y="304800"/>
            <a:ext cx="4643755" cy="5410200"/>
            <a:chOff x="4500371" y="304800"/>
            <a:chExt cx="4643755" cy="5410200"/>
          </a:xfrm>
        </p:grpSpPr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00371" y="304800"/>
              <a:ext cx="4643628" cy="541020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371843" y="2133600"/>
              <a:ext cx="1080770" cy="647700"/>
            </a:xfrm>
            <a:custGeom>
              <a:avLst/>
              <a:gdLst/>
              <a:ahLst/>
              <a:cxnLst/>
              <a:rect l="l" t="t" r="r" b="b"/>
              <a:pathLst>
                <a:path w="1080770" h="647700">
                  <a:moveTo>
                    <a:pt x="540257" y="0"/>
                  </a:moveTo>
                  <a:lnTo>
                    <a:pt x="481400" y="1900"/>
                  </a:lnTo>
                  <a:lnTo>
                    <a:pt x="424375" y="7471"/>
                  </a:lnTo>
                  <a:lnTo>
                    <a:pt x="369515" y="16514"/>
                  </a:lnTo>
                  <a:lnTo>
                    <a:pt x="317147" y="28830"/>
                  </a:lnTo>
                  <a:lnTo>
                    <a:pt x="267603" y="44224"/>
                  </a:lnTo>
                  <a:lnTo>
                    <a:pt x="221211" y="62496"/>
                  </a:lnTo>
                  <a:lnTo>
                    <a:pt x="178303" y="83449"/>
                  </a:lnTo>
                  <a:lnTo>
                    <a:pt x="139207" y="106885"/>
                  </a:lnTo>
                  <a:lnTo>
                    <a:pt x="104253" y="132606"/>
                  </a:lnTo>
                  <a:lnTo>
                    <a:pt x="73772" y="160415"/>
                  </a:lnTo>
                  <a:lnTo>
                    <a:pt x="48094" y="190113"/>
                  </a:lnTo>
                  <a:lnTo>
                    <a:pt x="12463" y="254389"/>
                  </a:lnTo>
                  <a:lnTo>
                    <a:pt x="0" y="323850"/>
                  </a:lnTo>
                  <a:lnTo>
                    <a:pt x="3170" y="359129"/>
                  </a:lnTo>
                  <a:lnTo>
                    <a:pt x="27547" y="426195"/>
                  </a:lnTo>
                  <a:lnTo>
                    <a:pt x="73772" y="487284"/>
                  </a:lnTo>
                  <a:lnTo>
                    <a:pt x="104253" y="515093"/>
                  </a:lnTo>
                  <a:lnTo>
                    <a:pt x="139207" y="540814"/>
                  </a:lnTo>
                  <a:lnTo>
                    <a:pt x="178303" y="564250"/>
                  </a:lnTo>
                  <a:lnTo>
                    <a:pt x="221211" y="585203"/>
                  </a:lnTo>
                  <a:lnTo>
                    <a:pt x="267603" y="603475"/>
                  </a:lnTo>
                  <a:lnTo>
                    <a:pt x="317147" y="618869"/>
                  </a:lnTo>
                  <a:lnTo>
                    <a:pt x="369515" y="631185"/>
                  </a:lnTo>
                  <a:lnTo>
                    <a:pt x="424375" y="640228"/>
                  </a:lnTo>
                  <a:lnTo>
                    <a:pt x="481400" y="645799"/>
                  </a:lnTo>
                  <a:lnTo>
                    <a:pt x="540257" y="647700"/>
                  </a:lnTo>
                  <a:lnTo>
                    <a:pt x="599115" y="645799"/>
                  </a:lnTo>
                  <a:lnTo>
                    <a:pt x="656140" y="640228"/>
                  </a:lnTo>
                  <a:lnTo>
                    <a:pt x="711000" y="631185"/>
                  </a:lnTo>
                  <a:lnTo>
                    <a:pt x="763368" y="618869"/>
                  </a:lnTo>
                  <a:lnTo>
                    <a:pt x="812912" y="603475"/>
                  </a:lnTo>
                  <a:lnTo>
                    <a:pt x="859304" y="585203"/>
                  </a:lnTo>
                  <a:lnTo>
                    <a:pt x="902212" y="564250"/>
                  </a:lnTo>
                  <a:lnTo>
                    <a:pt x="941308" y="540814"/>
                  </a:lnTo>
                  <a:lnTo>
                    <a:pt x="976262" y="515093"/>
                  </a:lnTo>
                  <a:lnTo>
                    <a:pt x="1006743" y="487284"/>
                  </a:lnTo>
                  <a:lnTo>
                    <a:pt x="1032421" y="457586"/>
                  </a:lnTo>
                  <a:lnTo>
                    <a:pt x="1068052" y="393310"/>
                  </a:lnTo>
                  <a:lnTo>
                    <a:pt x="1080515" y="323850"/>
                  </a:lnTo>
                  <a:lnTo>
                    <a:pt x="1077345" y="288570"/>
                  </a:lnTo>
                  <a:lnTo>
                    <a:pt x="1052968" y="221504"/>
                  </a:lnTo>
                  <a:lnTo>
                    <a:pt x="1006743" y="160415"/>
                  </a:lnTo>
                  <a:lnTo>
                    <a:pt x="976262" y="132606"/>
                  </a:lnTo>
                  <a:lnTo>
                    <a:pt x="941308" y="106885"/>
                  </a:lnTo>
                  <a:lnTo>
                    <a:pt x="902212" y="83449"/>
                  </a:lnTo>
                  <a:lnTo>
                    <a:pt x="859304" y="62496"/>
                  </a:lnTo>
                  <a:lnTo>
                    <a:pt x="812912" y="44224"/>
                  </a:lnTo>
                  <a:lnTo>
                    <a:pt x="763368" y="28830"/>
                  </a:lnTo>
                  <a:lnTo>
                    <a:pt x="711000" y="16514"/>
                  </a:lnTo>
                  <a:lnTo>
                    <a:pt x="656140" y="7471"/>
                  </a:lnTo>
                  <a:lnTo>
                    <a:pt x="599115" y="1900"/>
                  </a:lnTo>
                  <a:lnTo>
                    <a:pt x="540257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8157719" y="2303145"/>
            <a:ext cx="558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8745"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Times New Roman"/>
                <a:cs typeface="Times New Roman"/>
              </a:rPr>
              <a:t>Conus </a:t>
            </a:r>
            <a:r>
              <a:rPr sz="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900" dirty="0">
                <a:solidFill>
                  <a:srgbClr val="FFFFFF"/>
                </a:solidFill>
                <a:latin typeface="Times New Roman"/>
                <a:cs typeface="Times New Roman"/>
              </a:rPr>
              <a:t>rteri</a:t>
            </a:r>
            <a:r>
              <a:rPr sz="900" spc="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900" spc="-5" dirty="0">
                <a:solidFill>
                  <a:srgbClr val="FFFFFF"/>
                </a:solidFill>
                <a:latin typeface="Times New Roman"/>
                <a:cs typeface="Times New Roman"/>
              </a:rPr>
              <a:t>susu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901889"/>
            <a:ext cx="3744595" cy="4467225"/>
            <a:chOff x="604964" y="1901888"/>
            <a:chExt cx="3744595" cy="4467225"/>
          </a:xfrm>
        </p:grpSpPr>
        <p:sp>
          <p:nvSpPr>
            <p:cNvPr id="3" name="object 3"/>
            <p:cNvSpPr/>
            <p:nvPr/>
          </p:nvSpPr>
          <p:spPr>
            <a:xfrm>
              <a:off x="610361" y="1907286"/>
              <a:ext cx="3733800" cy="1080770"/>
            </a:xfrm>
            <a:custGeom>
              <a:avLst/>
              <a:gdLst/>
              <a:ahLst/>
              <a:cxnLst/>
              <a:rect l="l" t="t" r="r" b="b"/>
              <a:pathLst>
                <a:path w="3733800" h="1080770">
                  <a:moveTo>
                    <a:pt x="3553714" y="0"/>
                  </a:moveTo>
                  <a:lnTo>
                    <a:pt x="180086" y="0"/>
                  </a:lnTo>
                  <a:lnTo>
                    <a:pt x="132213" y="6434"/>
                  </a:lnTo>
                  <a:lnTo>
                    <a:pt x="89195" y="24590"/>
                  </a:lnTo>
                  <a:lnTo>
                    <a:pt x="52747" y="52752"/>
                  </a:lnTo>
                  <a:lnTo>
                    <a:pt x="24588" y="89201"/>
                  </a:lnTo>
                  <a:lnTo>
                    <a:pt x="6433" y="132218"/>
                  </a:lnTo>
                  <a:lnTo>
                    <a:pt x="0" y="180086"/>
                  </a:lnTo>
                  <a:lnTo>
                    <a:pt x="0" y="900429"/>
                  </a:lnTo>
                  <a:lnTo>
                    <a:pt x="6433" y="948297"/>
                  </a:lnTo>
                  <a:lnTo>
                    <a:pt x="24588" y="991314"/>
                  </a:lnTo>
                  <a:lnTo>
                    <a:pt x="52747" y="1027763"/>
                  </a:lnTo>
                  <a:lnTo>
                    <a:pt x="89195" y="1055925"/>
                  </a:lnTo>
                  <a:lnTo>
                    <a:pt x="132213" y="1074081"/>
                  </a:lnTo>
                  <a:lnTo>
                    <a:pt x="180086" y="1080515"/>
                  </a:lnTo>
                  <a:lnTo>
                    <a:pt x="3553714" y="1080515"/>
                  </a:lnTo>
                  <a:lnTo>
                    <a:pt x="3601581" y="1074081"/>
                  </a:lnTo>
                  <a:lnTo>
                    <a:pt x="3644598" y="1055925"/>
                  </a:lnTo>
                  <a:lnTo>
                    <a:pt x="3681047" y="1027763"/>
                  </a:lnTo>
                  <a:lnTo>
                    <a:pt x="3709209" y="991314"/>
                  </a:lnTo>
                  <a:lnTo>
                    <a:pt x="3727365" y="948297"/>
                  </a:lnTo>
                  <a:lnTo>
                    <a:pt x="3733800" y="900429"/>
                  </a:lnTo>
                  <a:lnTo>
                    <a:pt x="3733800" y="180086"/>
                  </a:lnTo>
                  <a:lnTo>
                    <a:pt x="3727365" y="132218"/>
                  </a:lnTo>
                  <a:lnTo>
                    <a:pt x="3709209" y="89201"/>
                  </a:lnTo>
                  <a:lnTo>
                    <a:pt x="3681047" y="52752"/>
                  </a:lnTo>
                  <a:lnTo>
                    <a:pt x="3644598" y="24590"/>
                  </a:lnTo>
                  <a:lnTo>
                    <a:pt x="3601581" y="6434"/>
                  </a:lnTo>
                  <a:lnTo>
                    <a:pt x="355371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907286"/>
              <a:ext cx="3733800" cy="1080770"/>
            </a:xfrm>
            <a:custGeom>
              <a:avLst/>
              <a:gdLst/>
              <a:ahLst/>
              <a:cxnLst/>
              <a:rect l="l" t="t" r="r" b="b"/>
              <a:pathLst>
                <a:path w="3733800" h="1080770">
                  <a:moveTo>
                    <a:pt x="0" y="180086"/>
                  </a:moveTo>
                  <a:lnTo>
                    <a:pt x="6433" y="132218"/>
                  </a:lnTo>
                  <a:lnTo>
                    <a:pt x="24588" y="89201"/>
                  </a:lnTo>
                  <a:lnTo>
                    <a:pt x="52747" y="52752"/>
                  </a:lnTo>
                  <a:lnTo>
                    <a:pt x="89195" y="24590"/>
                  </a:lnTo>
                  <a:lnTo>
                    <a:pt x="132213" y="6434"/>
                  </a:lnTo>
                  <a:lnTo>
                    <a:pt x="180086" y="0"/>
                  </a:lnTo>
                  <a:lnTo>
                    <a:pt x="3553714" y="0"/>
                  </a:lnTo>
                  <a:lnTo>
                    <a:pt x="3601581" y="6434"/>
                  </a:lnTo>
                  <a:lnTo>
                    <a:pt x="3644598" y="24590"/>
                  </a:lnTo>
                  <a:lnTo>
                    <a:pt x="3681047" y="52752"/>
                  </a:lnTo>
                  <a:lnTo>
                    <a:pt x="3709209" y="89201"/>
                  </a:lnTo>
                  <a:lnTo>
                    <a:pt x="3727365" y="132218"/>
                  </a:lnTo>
                  <a:lnTo>
                    <a:pt x="3733800" y="180086"/>
                  </a:lnTo>
                  <a:lnTo>
                    <a:pt x="3733800" y="900429"/>
                  </a:lnTo>
                  <a:lnTo>
                    <a:pt x="3727365" y="948297"/>
                  </a:lnTo>
                  <a:lnTo>
                    <a:pt x="3709209" y="991314"/>
                  </a:lnTo>
                  <a:lnTo>
                    <a:pt x="3681047" y="1027763"/>
                  </a:lnTo>
                  <a:lnTo>
                    <a:pt x="3644598" y="1055925"/>
                  </a:lnTo>
                  <a:lnTo>
                    <a:pt x="3601581" y="1074081"/>
                  </a:lnTo>
                  <a:lnTo>
                    <a:pt x="3553714" y="1080515"/>
                  </a:lnTo>
                  <a:lnTo>
                    <a:pt x="180086" y="1080515"/>
                  </a:lnTo>
                  <a:lnTo>
                    <a:pt x="132213" y="1074081"/>
                  </a:lnTo>
                  <a:lnTo>
                    <a:pt x="89195" y="1055925"/>
                  </a:lnTo>
                  <a:lnTo>
                    <a:pt x="52747" y="1027763"/>
                  </a:lnTo>
                  <a:lnTo>
                    <a:pt x="24588" y="991314"/>
                  </a:lnTo>
                  <a:lnTo>
                    <a:pt x="6433" y="948297"/>
                  </a:lnTo>
                  <a:lnTo>
                    <a:pt x="0" y="900429"/>
                  </a:lnTo>
                  <a:lnTo>
                    <a:pt x="0" y="18008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3033522"/>
              <a:ext cx="3733800" cy="1079500"/>
            </a:xfrm>
            <a:custGeom>
              <a:avLst/>
              <a:gdLst/>
              <a:ahLst/>
              <a:cxnLst/>
              <a:rect l="l" t="t" r="r" b="b"/>
              <a:pathLst>
                <a:path w="3733800" h="1079500">
                  <a:moveTo>
                    <a:pt x="3553967" y="0"/>
                  </a:moveTo>
                  <a:lnTo>
                    <a:pt x="179831" y="0"/>
                  </a:ln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1"/>
                  </a:lnTo>
                  <a:lnTo>
                    <a:pt x="0" y="899159"/>
                  </a:lnTo>
                  <a:lnTo>
                    <a:pt x="6424" y="946964"/>
                  </a:lnTo>
                  <a:lnTo>
                    <a:pt x="24553" y="989922"/>
                  </a:lnTo>
                  <a:lnTo>
                    <a:pt x="52673" y="1026318"/>
                  </a:lnTo>
                  <a:lnTo>
                    <a:pt x="89069" y="1054438"/>
                  </a:lnTo>
                  <a:lnTo>
                    <a:pt x="132027" y="1072567"/>
                  </a:lnTo>
                  <a:lnTo>
                    <a:pt x="179831" y="1078991"/>
                  </a:lnTo>
                  <a:lnTo>
                    <a:pt x="3553967" y="1078991"/>
                  </a:lnTo>
                  <a:lnTo>
                    <a:pt x="3601772" y="1072567"/>
                  </a:lnTo>
                  <a:lnTo>
                    <a:pt x="3644730" y="1054438"/>
                  </a:lnTo>
                  <a:lnTo>
                    <a:pt x="3681126" y="1026318"/>
                  </a:lnTo>
                  <a:lnTo>
                    <a:pt x="3709246" y="989922"/>
                  </a:lnTo>
                  <a:lnTo>
                    <a:pt x="3727375" y="946964"/>
                  </a:lnTo>
                  <a:lnTo>
                    <a:pt x="3733800" y="899159"/>
                  </a:lnTo>
                  <a:lnTo>
                    <a:pt x="3733800" y="179831"/>
                  </a:lnTo>
                  <a:lnTo>
                    <a:pt x="3727375" y="132027"/>
                  </a:lnTo>
                  <a:lnTo>
                    <a:pt x="3709246" y="89069"/>
                  </a:lnTo>
                  <a:lnTo>
                    <a:pt x="3681126" y="52673"/>
                  </a:lnTo>
                  <a:lnTo>
                    <a:pt x="3644730" y="24553"/>
                  </a:lnTo>
                  <a:lnTo>
                    <a:pt x="3601772" y="6424"/>
                  </a:lnTo>
                  <a:lnTo>
                    <a:pt x="3553967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3033522"/>
              <a:ext cx="3733800" cy="1079500"/>
            </a:xfrm>
            <a:custGeom>
              <a:avLst/>
              <a:gdLst/>
              <a:ahLst/>
              <a:cxnLst/>
              <a:rect l="l" t="t" r="r" b="b"/>
              <a:pathLst>
                <a:path w="3733800" h="1079500">
                  <a:moveTo>
                    <a:pt x="0" y="179831"/>
                  </a:moveTo>
                  <a:lnTo>
                    <a:pt x="6424" y="132027"/>
                  </a:lnTo>
                  <a:lnTo>
                    <a:pt x="24553" y="89069"/>
                  </a:lnTo>
                  <a:lnTo>
                    <a:pt x="52673" y="52673"/>
                  </a:lnTo>
                  <a:lnTo>
                    <a:pt x="89069" y="24553"/>
                  </a:lnTo>
                  <a:lnTo>
                    <a:pt x="132027" y="6424"/>
                  </a:lnTo>
                  <a:lnTo>
                    <a:pt x="179831" y="0"/>
                  </a:lnTo>
                  <a:lnTo>
                    <a:pt x="3553967" y="0"/>
                  </a:lnTo>
                  <a:lnTo>
                    <a:pt x="3601772" y="6424"/>
                  </a:lnTo>
                  <a:lnTo>
                    <a:pt x="3644730" y="24553"/>
                  </a:lnTo>
                  <a:lnTo>
                    <a:pt x="3681126" y="52673"/>
                  </a:lnTo>
                  <a:lnTo>
                    <a:pt x="3709246" y="89069"/>
                  </a:lnTo>
                  <a:lnTo>
                    <a:pt x="3727375" y="132027"/>
                  </a:lnTo>
                  <a:lnTo>
                    <a:pt x="3733800" y="179831"/>
                  </a:lnTo>
                  <a:lnTo>
                    <a:pt x="3733800" y="899159"/>
                  </a:lnTo>
                  <a:lnTo>
                    <a:pt x="3727375" y="946964"/>
                  </a:lnTo>
                  <a:lnTo>
                    <a:pt x="3709246" y="989922"/>
                  </a:lnTo>
                  <a:lnTo>
                    <a:pt x="3681126" y="1026318"/>
                  </a:lnTo>
                  <a:lnTo>
                    <a:pt x="3644730" y="1054438"/>
                  </a:lnTo>
                  <a:lnTo>
                    <a:pt x="3601772" y="1072567"/>
                  </a:lnTo>
                  <a:lnTo>
                    <a:pt x="3553967" y="1078991"/>
                  </a:lnTo>
                  <a:lnTo>
                    <a:pt x="179831" y="1078991"/>
                  </a:lnTo>
                  <a:lnTo>
                    <a:pt x="132027" y="1072567"/>
                  </a:lnTo>
                  <a:lnTo>
                    <a:pt x="89069" y="1054438"/>
                  </a:lnTo>
                  <a:lnTo>
                    <a:pt x="52673" y="1026318"/>
                  </a:lnTo>
                  <a:lnTo>
                    <a:pt x="24553" y="989922"/>
                  </a:lnTo>
                  <a:lnTo>
                    <a:pt x="6424" y="946964"/>
                  </a:lnTo>
                  <a:lnTo>
                    <a:pt x="0" y="899159"/>
                  </a:lnTo>
                  <a:lnTo>
                    <a:pt x="0" y="179831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4158233"/>
              <a:ext cx="3733800" cy="1079500"/>
            </a:xfrm>
            <a:custGeom>
              <a:avLst/>
              <a:gdLst/>
              <a:ahLst/>
              <a:cxnLst/>
              <a:rect l="l" t="t" r="r" b="b"/>
              <a:pathLst>
                <a:path w="3733800" h="1079500">
                  <a:moveTo>
                    <a:pt x="3553967" y="0"/>
                  </a:moveTo>
                  <a:lnTo>
                    <a:pt x="179831" y="0"/>
                  </a:ln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2"/>
                  </a:lnTo>
                  <a:lnTo>
                    <a:pt x="0" y="899160"/>
                  </a:lnTo>
                  <a:lnTo>
                    <a:pt x="6424" y="946964"/>
                  </a:lnTo>
                  <a:lnTo>
                    <a:pt x="24553" y="989922"/>
                  </a:lnTo>
                  <a:lnTo>
                    <a:pt x="52673" y="1026318"/>
                  </a:lnTo>
                  <a:lnTo>
                    <a:pt x="89069" y="1054438"/>
                  </a:lnTo>
                  <a:lnTo>
                    <a:pt x="132027" y="1072567"/>
                  </a:lnTo>
                  <a:lnTo>
                    <a:pt x="179831" y="1078992"/>
                  </a:lnTo>
                  <a:lnTo>
                    <a:pt x="3553967" y="1078992"/>
                  </a:lnTo>
                  <a:lnTo>
                    <a:pt x="3601772" y="1072567"/>
                  </a:lnTo>
                  <a:lnTo>
                    <a:pt x="3644730" y="1054438"/>
                  </a:lnTo>
                  <a:lnTo>
                    <a:pt x="3681126" y="1026318"/>
                  </a:lnTo>
                  <a:lnTo>
                    <a:pt x="3709246" y="989922"/>
                  </a:lnTo>
                  <a:lnTo>
                    <a:pt x="3727375" y="946964"/>
                  </a:lnTo>
                  <a:lnTo>
                    <a:pt x="3733800" y="899160"/>
                  </a:lnTo>
                  <a:lnTo>
                    <a:pt x="3733800" y="179832"/>
                  </a:lnTo>
                  <a:lnTo>
                    <a:pt x="3727375" y="132027"/>
                  </a:lnTo>
                  <a:lnTo>
                    <a:pt x="3709246" y="89069"/>
                  </a:lnTo>
                  <a:lnTo>
                    <a:pt x="3681126" y="52673"/>
                  </a:lnTo>
                  <a:lnTo>
                    <a:pt x="3644730" y="24553"/>
                  </a:lnTo>
                  <a:lnTo>
                    <a:pt x="3601772" y="6424"/>
                  </a:lnTo>
                  <a:lnTo>
                    <a:pt x="3553967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4158233"/>
              <a:ext cx="3733800" cy="1079500"/>
            </a:xfrm>
            <a:custGeom>
              <a:avLst/>
              <a:gdLst/>
              <a:ahLst/>
              <a:cxnLst/>
              <a:rect l="l" t="t" r="r" b="b"/>
              <a:pathLst>
                <a:path w="3733800" h="1079500">
                  <a:moveTo>
                    <a:pt x="0" y="179832"/>
                  </a:moveTo>
                  <a:lnTo>
                    <a:pt x="6424" y="132027"/>
                  </a:lnTo>
                  <a:lnTo>
                    <a:pt x="24553" y="89069"/>
                  </a:lnTo>
                  <a:lnTo>
                    <a:pt x="52673" y="52673"/>
                  </a:lnTo>
                  <a:lnTo>
                    <a:pt x="89069" y="24553"/>
                  </a:lnTo>
                  <a:lnTo>
                    <a:pt x="132027" y="6424"/>
                  </a:lnTo>
                  <a:lnTo>
                    <a:pt x="179831" y="0"/>
                  </a:lnTo>
                  <a:lnTo>
                    <a:pt x="3553967" y="0"/>
                  </a:lnTo>
                  <a:lnTo>
                    <a:pt x="3601772" y="6424"/>
                  </a:lnTo>
                  <a:lnTo>
                    <a:pt x="3644730" y="24553"/>
                  </a:lnTo>
                  <a:lnTo>
                    <a:pt x="3681126" y="52673"/>
                  </a:lnTo>
                  <a:lnTo>
                    <a:pt x="3709246" y="89069"/>
                  </a:lnTo>
                  <a:lnTo>
                    <a:pt x="3727375" y="132027"/>
                  </a:lnTo>
                  <a:lnTo>
                    <a:pt x="3733800" y="179832"/>
                  </a:lnTo>
                  <a:lnTo>
                    <a:pt x="3733800" y="899160"/>
                  </a:lnTo>
                  <a:lnTo>
                    <a:pt x="3727375" y="946964"/>
                  </a:lnTo>
                  <a:lnTo>
                    <a:pt x="3709246" y="989922"/>
                  </a:lnTo>
                  <a:lnTo>
                    <a:pt x="3681126" y="1026318"/>
                  </a:lnTo>
                  <a:lnTo>
                    <a:pt x="3644730" y="1054438"/>
                  </a:lnTo>
                  <a:lnTo>
                    <a:pt x="3601772" y="1072567"/>
                  </a:lnTo>
                  <a:lnTo>
                    <a:pt x="3553967" y="1078992"/>
                  </a:lnTo>
                  <a:lnTo>
                    <a:pt x="179831" y="1078992"/>
                  </a:lnTo>
                  <a:lnTo>
                    <a:pt x="132027" y="1072567"/>
                  </a:lnTo>
                  <a:lnTo>
                    <a:pt x="89069" y="1054438"/>
                  </a:lnTo>
                  <a:lnTo>
                    <a:pt x="52673" y="1026318"/>
                  </a:lnTo>
                  <a:lnTo>
                    <a:pt x="24553" y="989922"/>
                  </a:lnTo>
                  <a:lnTo>
                    <a:pt x="6424" y="946964"/>
                  </a:lnTo>
                  <a:lnTo>
                    <a:pt x="0" y="899160"/>
                  </a:lnTo>
                  <a:lnTo>
                    <a:pt x="0" y="17983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0361" y="5284470"/>
              <a:ext cx="3733800" cy="1079500"/>
            </a:xfrm>
            <a:custGeom>
              <a:avLst/>
              <a:gdLst/>
              <a:ahLst/>
              <a:cxnLst/>
              <a:rect l="l" t="t" r="r" b="b"/>
              <a:pathLst>
                <a:path w="3733800" h="1079500">
                  <a:moveTo>
                    <a:pt x="3553967" y="0"/>
                  </a:moveTo>
                  <a:lnTo>
                    <a:pt x="179831" y="0"/>
                  </a:lnTo>
                  <a:lnTo>
                    <a:pt x="132027" y="6424"/>
                  </a:lnTo>
                  <a:lnTo>
                    <a:pt x="89069" y="24553"/>
                  </a:lnTo>
                  <a:lnTo>
                    <a:pt x="52673" y="52673"/>
                  </a:lnTo>
                  <a:lnTo>
                    <a:pt x="24553" y="89069"/>
                  </a:lnTo>
                  <a:lnTo>
                    <a:pt x="6424" y="132027"/>
                  </a:lnTo>
                  <a:lnTo>
                    <a:pt x="0" y="179831"/>
                  </a:lnTo>
                  <a:lnTo>
                    <a:pt x="0" y="899159"/>
                  </a:lnTo>
                  <a:lnTo>
                    <a:pt x="6424" y="946964"/>
                  </a:lnTo>
                  <a:lnTo>
                    <a:pt x="24553" y="989922"/>
                  </a:lnTo>
                  <a:lnTo>
                    <a:pt x="52673" y="1026318"/>
                  </a:lnTo>
                  <a:lnTo>
                    <a:pt x="89069" y="1054438"/>
                  </a:lnTo>
                  <a:lnTo>
                    <a:pt x="132027" y="1072567"/>
                  </a:lnTo>
                  <a:lnTo>
                    <a:pt x="179831" y="1078991"/>
                  </a:lnTo>
                  <a:lnTo>
                    <a:pt x="3553967" y="1078991"/>
                  </a:lnTo>
                  <a:lnTo>
                    <a:pt x="3601772" y="1072567"/>
                  </a:lnTo>
                  <a:lnTo>
                    <a:pt x="3644730" y="1054438"/>
                  </a:lnTo>
                  <a:lnTo>
                    <a:pt x="3681126" y="1026318"/>
                  </a:lnTo>
                  <a:lnTo>
                    <a:pt x="3709246" y="989922"/>
                  </a:lnTo>
                  <a:lnTo>
                    <a:pt x="3727375" y="946964"/>
                  </a:lnTo>
                  <a:lnTo>
                    <a:pt x="3733800" y="899159"/>
                  </a:lnTo>
                  <a:lnTo>
                    <a:pt x="3733800" y="179831"/>
                  </a:lnTo>
                  <a:lnTo>
                    <a:pt x="3727375" y="132027"/>
                  </a:lnTo>
                  <a:lnTo>
                    <a:pt x="3709246" y="89069"/>
                  </a:lnTo>
                  <a:lnTo>
                    <a:pt x="3681126" y="52673"/>
                  </a:lnTo>
                  <a:lnTo>
                    <a:pt x="3644730" y="24553"/>
                  </a:lnTo>
                  <a:lnTo>
                    <a:pt x="3601772" y="6424"/>
                  </a:lnTo>
                  <a:lnTo>
                    <a:pt x="3553967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361" y="5284470"/>
              <a:ext cx="3733800" cy="1079500"/>
            </a:xfrm>
            <a:custGeom>
              <a:avLst/>
              <a:gdLst/>
              <a:ahLst/>
              <a:cxnLst/>
              <a:rect l="l" t="t" r="r" b="b"/>
              <a:pathLst>
                <a:path w="3733800" h="1079500">
                  <a:moveTo>
                    <a:pt x="0" y="179831"/>
                  </a:moveTo>
                  <a:lnTo>
                    <a:pt x="6424" y="132027"/>
                  </a:lnTo>
                  <a:lnTo>
                    <a:pt x="24553" y="89069"/>
                  </a:lnTo>
                  <a:lnTo>
                    <a:pt x="52673" y="52673"/>
                  </a:lnTo>
                  <a:lnTo>
                    <a:pt x="89069" y="24553"/>
                  </a:lnTo>
                  <a:lnTo>
                    <a:pt x="132027" y="6424"/>
                  </a:lnTo>
                  <a:lnTo>
                    <a:pt x="179831" y="0"/>
                  </a:lnTo>
                  <a:lnTo>
                    <a:pt x="3553967" y="0"/>
                  </a:lnTo>
                  <a:lnTo>
                    <a:pt x="3601772" y="6424"/>
                  </a:lnTo>
                  <a:lnTo>
                    <a:pt x="3644730" y="24553"/>
                  </a:lnTo>
                  <a:lnTo>
                    <a:pt x="3681126" y="52673"/>
                  </a:lnTo>
                  <a:lnTo>
                    <a:pt x="3709246" y="89069"/>
                  </a:lnTo>
                  <a:lnTo>
                    <a:pt x="3727375" y="132027"/>
                  </a:lnTo>
                  <a:lnTo>
                    <a:pt x="3733800" y="179831"/>
                  </a:lnTo>
                  <a:lnTo>
                    <a:pt x="3733800" y="899159"/>
                  </a:lnTo>
                  <a:lnTo>
                    <a:pt x="3727375" y="946964"/>
                  </a:lnTo>
                  <a:lnTo>
                    <a:pt x="3709246" y="989922"/>
                  </a:lnTo>
                  <a:lnTo>
                    <a:pt x="3681126" y="1026318"/>
                  </a:lnTo>
                  <a:lnTo>
                    <a:pt x="3644730" y="1054438"/>
                  </a:lnTo>
                  <a:lnTo>
                    <a:pt x="3601772" y="1072567"/>
                  </a:lnTo>
                  <a:lnTo>
                    <a:pt x="3553967" y="1078991"/>
                  </a:lnTo>
                  <a:lnTo>
                    <a:pt x="179831" y="1078991"/>
                  </a:lnTo>
                  <a:lnTo>
                    <a:pt x="132027" y="1072567"/>
                  </a:lnTo>
                  <a:lnTo>
                    <a:pt x="89069" y="1054438"/>
                  </a:lnTo>
                  <a:lnTo>
                    <a:pt x="52673" y="1026318"/>
                  </a:lnTo>
                  <a:lnTo>
                    <a:pt x="24553" y="989922"/>
                  </a:lnTo>
                  <a:lnTo>
                    <a:pt x="6424" y="946964"/>
                  </a:lnTo>
                  <a:lnTo>
                    <a:pt x="0" y="899159"/>
                  </a:lnTo>
                  <a:lnTo>
                    <a:pt x="0" y="179831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234590" y="2082545"/>
            <a:ext cx="3473450" cy="4253216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30480" algn="just">
              <a:lnSpc>
                <a:spcPts val="1660"/>
              </a:lnSpc>
              <a:spcBef>
                <a:spcPts val="36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right </a:t>
            </a:r>
            <a:r>
              <a:rPr sz="1600" spc="-110" dirty="0">
                <a:solidFill>
                  <a:srgbClr val="FFFFFF"/>
                </a:solidFill>
                <a:latin typeface="Times New Roman"/>
                <a:cs typeface="Times New Roman"/>
              </a:rPr>
              <a:t>AV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orifice is surrounded by one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of the fibrous rings of the fibrous skeleton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heart.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>
              <a:lnSpc>
                <a:spcPct val="86300"/>
              </a:lnSpc>
              <a:spcBef>
                <a:spcPts val="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fibrous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ring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keeps the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caliber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orifice constant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(large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enough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admit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tips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three fingers).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12700" marR="12065">
              <a:lnSpc>
                <a:spcPct val="86300"/>
              </a:lnSpc>
              <a:spcBef>
                <a:spcPts val="1110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Chordae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tendineae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attach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free edges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ventricular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surfaces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anterior,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posterior,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septal cusps, 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much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like the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cords attaching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to a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parachute.</a:t>
            </a:r>
            <a:endParaRPr sz="160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67945">
              <a:lnSpc>
                <a:spcPct val="86300"/>
              </a:lnSpc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tendinous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cords arise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from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apices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papillary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muscles,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which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conical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muscular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projections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bases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attached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to the ventricular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wall.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128964" y="420561"/>
            <a:ext cx="3830320" cy="854075"/>
            <a:chOff x="604964" y="420560"/>
            <a:chExt cx="3830320" cy="854075"/>
          </a:xfrm>
        </p:grpSpPr>
        <p:sp>
          <p:nvSpPr>
            <p:cNvPr id="13" name="object 13"/>
            <p:cNvSpPr/>
            <p:nvPr/>
          </p:nvSpPr>
          <p:spPr>
            <a:xfrm>
              <a:off x="610361" y="425958"/>
              <a:ext cx="3819525" cy="843280"/>
            </a:xfrm>
            <a:custGeom>
              <a:avLst/>
              <a:gdLst/>
              <a:ahLst/>
              <a:cxnLst/>
              <a:rect l="l" t="t" r="r" b="b"/>
              <a:pathLst>
                <a:path w="3819525" h="843280">
                  <a:moveTo>
                    <a:pt x="3678682" y="0"/>
                  </a:moveTo>
                  <a:lnTo>
                    <a:pt x="140461" y="0"/>
                  </a:lnTo>
                  <a:lnTo>
                    <a:pt x="96066" y="7158"/>
                  </a:lnTo>
                  <a:lnTo>
                    <a:pt x="57508" y="27094"/>
                  </a:lnTo>
                  <a:lnTo>
                    <a:pt x="27102" y="57497"/>
                  </a:lnTo>
                  <a:lnTo>
                    <a:pt x="7161" y="96056"/>
                  </a:lnTo>
                  <a:lnTo>
                    <a:pt x="0" y="140462"/>
                  </a:lnTo>
                  <a:lnTo>
                    <a:pt x="0" y="702309"/>
                  </a:lnTo>
                  <a:lnTo>
                    <a:pt x="7161" y="746715"/>
                  </a:lnTo>
                  <a:lnTo>
                    <a:pt x="27102" y="785274"/>
                  </a:lnTo>
                  <a:lnTo>
                    <a:pt x="57508" y="815677"/>
                  </a:lnTo>
                  <a:lnTo>
                    <a:pt x="96066" y="835613"/>
                  </a:lnTo>
                  <a:lnTo>
                    <a:pt x="140461" y="842771"/>
                  </a:lnTo>
                  <a:lnTo>
                    <a:pt x="3678682" y="842771"/>
                  </a:lnTo>
                  <a:lnTo>
                    <a:pt x="3723087" y="835613"/>
                  </a:lnTo>
                  <a:lnTo>
                    <a:pt x="3761646" y="815677"/>
                  </a:lnTo>
                  <a:lnTo>
                    <a:pt x="3792049" y="785274"/>
                  </a:lnTo>
                  <a:lnTo>
                    <a:pt x="3811985" y="746715"/>
                  </a:lnTo>
                  <a:lnTo>
                    <a:pt x="3819143" y="702309"/>
                  </a:lnTo>
                  <a:lnTo>
                    <a:pt x="3819143" y="140462"/>
                  </a:lnTo>
                  <a:lnTo>
                    <a:pt x="3811985" y="96056"/>
                  </a:lnTo>
                  <a:lnTo>
                    <a:pt x="3792049" y="57497"/>
                  </a:lnTo>
                  <a:lnTo>
                    <a:pt x="3761646" y="27094"/>
                  </a:lnTo>
                  <a:lnTo>
                    <a:pt x="3723087" y="7158"/>
                  </a:lnTo>
                  <a:lnTo>
                    <a:pt x="367868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0361" y="425958"/>
              <a:ext cx="3819525" cy="843280"/>
            </a:xfrm>
            <a:custGeom>
              <a:avLst/>
              <a:gdLst/>
              <a:ahLst/>
              <a:cxnLst/>
              <a:rect l="l" t="t" r="r" b="b"/>
              <a:pathLst>
                <a:path w="3819525" h="843280">
                  <a:moveTo>
                    <a:pt x="0" y="140462"/>
                  </a:moveTo>
                  <a:lnTo>
                    <a:pt x="7161" y="96056"/>
                  </a:lnTo>
                  <a:lnTo>
                    <a:pt x="27102" y="57497"/>
                  </a:lnTo>
                  <a:lnTo>
                    <a:pt x="57508" y="27094"/>
                  </a:lnTo>
                  <a:lnTo>
                    <a:pt x="96066" y="7158"/>
                  </a:lnTo>
                  <a:lnTo>
                    <a:pt x="140461" y="0"/>
                  </a:lnTo>
                  <a:lnTo>
                    <a:pt x="3678682" y="0"/>
                  </a:lnTo>
                  <a:lnTo>
                    <a:pt x="3723087" y="7158"/>
                  </a:lnTo>
                  <a:lnTo>
                    <a:pt x="3761646" y="27094"/>
                  </a:lnTo>
                  <a:lnTo>
                    <a:pt x="3792049" y="57497"/>
                  </a:lnTo>
                  <a:lnTo>
                    <a:pt x="3811985" y="96056"/>
                  </a:lnTo>
                  <a:lnTo>
                    <a:pt x="3819143" y="140462"/>
                  </a:lnTo>
                  <a:lnTo>
                    <a:pt x="3819143" y="702309"/>
                  </a:lnTo>
                  <a:lnTo>
                    <a:pt x="3811985" y="746715"/>
                  </a:lnTo>
                  <a:lnTo>
                    <a:pt x="3792049" y="785274"/>
                  </a:lnTo>
                  <a:lnTo>
                    <a:pt x="3761646" y="815677"/>
                  </a:lnTo>
                  <a:lnTo>
                    <a:pt x="3723087" y="835613"/>
                  </a:lnTo>
                  <a:lnTo>
                    <a:pt x="3678682" y="842771"/>
                  </a:lnTo>
                  <a:lnTo>
                    <a:pt x="140461" y="842771"/>
                  </a:lnTo>
                  <a:lnTo>
                    <a:pt x="96066" y="835613"/>
                  </a:lnTo>
                  <a:lnTo>
                    <a:pt x="57508" y="815677"/>
                  </a:lnTo>
                  <a:lnTo>
                    <a:pt x="27102" y="785274"/>
                  </a:lnTo>
                  <a:lnTo>
                    <a:pt x="7161" y="746715"/>
                  </a:lnTo>
                  <a:lnTo>
                    <a:pt x="0" y="702309"/>
                  </a:lnTo>
                  <a:lnTo>
                    <a:pt x="0" y="14046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99209" y="546167"/>
            <a:ext cx="3368675" cy="511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dirty="0">
                <a:solidFill>
                  <a:schemeClr val="bg1"/>
                </a:solidFill>
              </a:rPr>
              <a:t>Right</a:t>
            </a:r>
            <a:r>
              <a:rPr sz="3600" spc="-105" dirty="0">
                <a:solidFill>
                  <a:schemeClr val="bg1"/>
                </a:solidFill>
              </a:rPr>
              <a:t> </a:t>
            </a:r>
            <a:r>
              <a:rPr sz="3600" spc="-50" dirty="0">
                <a:solidFill>
                  <a:schemeClr val="bg1"/>
                </a:solidFill>
              </a:rPr>
              <a:t>Ventricle</a:t>
            </a:r>
            <a:r>
              <a:rPr sz="3600" spc="-30" dirty="0">
                <a:solidFill>
                  <a:schemeClr val="bg1"/>
                </a:solidFill>
              </a:rPr>
              <a:t> </a:t>
            </a:r>
            <a:r>
              <a:rPr sz="3600" dirty="0">
                <a:solidFill>
                  <a:schemeClr val="bg1"/>
                </a:solidFill>
              </a:rPr>
              <a:t>..2</a:t>
            </a: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8964" y="1124711"/>
            <a:ext cx="4474464" cy="435102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9000" y="32133"/>
            <a:ext cx="4953000" cy="65531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850073"/>
            <a:ext cx="3744595" cy="1640205"/>
            <a:chOff x="604964" y="1850072"/>
            <a:chExt cx="3744595" cy="1640205"/>
          </a:xfrm>
        </p:grpSpPr>
        <p:sp>
          <p:nvSpPr>
            <p:cNvPr id="3" name="object 3"/>
            <p:cNvSpPr/>
            <p:nvPr/>
          </p:nvSpPr>
          <p:spPr>
            <a:xfrm>
              <a:off x="610361" y="1855470"/>
              <a:ext cx="3733800" cy="1629410"/>
            </a:xfrm>
            <a:custGeom>
              <a:avLst/>
              <a:gdLst/>
              <a:ahLst/>
              <a:cxnLst/>
              <a:rect l="l" t="t" r="r" b="b"/>
              <a:pathLst>
                <a:path w="3733800" h="1629410">
                  <a:moveTo>
                    <a:pt x="3462274" y="0"/>
                  </a:moveTo>
                  <a:lnTo>
                    <a:pt x="271525" y="0"/>
                  </a:lnTo>
                  <a:lnTo>
                    <a:pt x="222718" y="4373"/>
                  </a:lnTo>
                  <a:lnTo>
                    <a:pt x="176781" y="16984"/>
                  </a:lnTo>
                  <a:lnTo>
                    <a:pt x="134480" y="37065"/>
                  </a:lnTo>
                  <a:lnTo>
                    <a:pt x="96584" y="63850"/>
                  </a:lnTo>
                  <a:lnTo>
                    <a:pt x="63858" y="96574"/>
                  </a:lnTo>
                  <a:lnTo>
                    <a:pt x="37070" y="134469"/>
                  </a:lnTo>
                  <a:lnTo>
                    <a:pt x="16987" y="176770"/>
                  </a:lnTo>
                  <a:lnTo>
                    <a:pt x="4374" y="222711"/>
                  </a:lnTo>
                  <a:lnTo>
                    <a:pt x="0" y="271525"/>
                  </a:lnTo>
                  <a:lnTo>
                    <a:pt x="0" y="1357629"/>
                  </a:lnTo>
                  <a:lnTo>
                    <a:pt x="4374" y="1406444"/>
                  </a:lnTo>
                  <a:lnTo>
                    <a:pt x="16987" y="1452385"/>
                  </a:lnTo>
                  <a:lnTo>
                    <a:pt x="37070" y="1494686"/>
                  </a:lnTo>
                  <a:lnTo>
                    <a:pt x="63858" y="1532581"/>
                  </a:lnTo>
                  <a:lnTo>
                    <a:pt x="96584" y="1565305"/>
                  </a:lnTo>
                  <a:lnTo>
                    <a:pt x="134480" y="1592090"/>
                  </a:lnTo>
                  <a:lnTo>
                    <a:pt x="176781" y="1612171"/>
                  </a:lnTo>
                  <a:lnTo>
                    <a:pt x="222718" y="1624782"/>
                  </a:lnTo>
                  <a:lnTo>
                    <a:pt x="271525" y="1629155"/>
                  </a:lnTo>
                  <a:lnTo>
                    <a:pt x="3462274" y="1629155"/>
                  </a:lnTo>
                  <a:lnTo>
                    <a:pt x="3511088" y="1624782"/>
                  </a:lnTo>
                  <a:lnTo>
                    <a:pt x="3557029" y="1612171"/>
                  </a:lnTo>
                  <a:lnTo>
                    <a:pt x="3599330" y="1592090"/>
                  </a:lnTo>
                  <a:lnTo>
                    <a:pt x="3637225" y="1565305"/>
                  </a:lnTo>
                  <a:lnTo>
                    <a:pt x="3669949" y="1532581"/>
                  </a:lnTo>
                  <a:lnTo>
                    <a:pt x="3696734" y="1494686"/>
                  </a:lnTo>
                  <a:lnTo>
                    <a:pt x="3716815" y="1452385"/>
                  </a:lnTo>
                  <a:lnTo>
                    <a:pt x="3729426" y="1406444"/>
                  </a:lnTo>
                  <a:lnTo>
                    <a:pt x="3733800" y="1357629"/>
                  </a:lnTo>
                  <a:lnTo>
                    <a:pt x="3733800" y="271525"/>
                  </a:lnTo>
                  <a:lnTo>
                    <a:pt x="3729426" y="222711"/>
                  </a:lnTo>
                  <a:lnTo>
                    <a:pt x="3716815" y="176770"/>
                  </a:lnTo>
                  <a:lnTo>
                    <a:pt x="3696734" y="134469"/>
                  </a:lnTo>
                  <a:lnTo>
                    <a:pt x="3669949" y="96574"/>
                  </a:lnTo>
                  <a:lnTo>
                    <a:pt x="3637225" y="63850"/>
                  </a:lnTo>
                  <a:lnTo>
                    <a:pt x="3599330" y="37065"/>
                  </a:lnTo>
                  <a:lnTo>
                    <a:pt x="3557029" y="16984"/>
                  </a:lnTo>
                  <a:lnTo>
                    <a:pt x="3511088" y="4373"/>
                  </a:lnTo>
                  <a:lnTo>
                    <a:pt x="346227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855470"/>
              <a:ext cx="3733800" cy="1629410"/>
            </a:xfrm>
            <a:custGeom>
              <a:avLst/>
              <a:gdLst/>
              <a:ahLst/>
              <a:cxnLst/>
              <a:rect l="l" t="t" r="r" b="b"/>
              <a:pathLst>
                <a:path w="3733800" h="1629410">
                  <a:moveTo>
                    <a:pt x="0" y="271525"/>
                  </a:moveTo>
                  <a:lnTo>
                    <a:pt x="4374" y="222711"/>
                  </a:lnTo>
                  <a:lnTo>
                    <a:pt x="16987" y="176770"/>
                  </a:lnTo>
                  <a:lnTo>
                    <a:pt x="37070" y="134469"/>
                  </a:lnTo>
                  <a:lnTo>
                    <a:pt x="63858" y="96574"/>
                  </a:lnTo>
                  <a:lnTo>
                    <a:pt x="96584" y="63850"/>
                  </a:lnTo>
                  <a:lnTo>
                    <a:pt x="134480" y="37065"/>
                  </a:lnTo>
                  <a:lnTo>
                    <a:pt x="176781" y="16984"/>
                  </a:lnTo>
                  <a:lnTo>
                    <a:pt x="222718" y="4373"/>
                  </a:lnTo>
                  <a:lnTo>
                    <a:pt x="271525" y="0"/>
                  </a:lnTo>
                  <a:lnTo>
                    <a:pt x="3462274" y="0"/>
                  </a:lnTo>
                  <a:lnTo>
                    <a:pt x="3511088" y="4373"/>
                  </a:lnTo>
                  <a:lnTo>
                    <a:pt x="3557029" y="16984"/>
                  </a:lnTo>
                  <a:lnTo>
                    <a:pt x="3599330" y="37065"/>
                  </a:lnTo>
                  <a:lnTo>
                    <a:pt x="3637225" y="63850"/>
                  </a:lnTo>
                  <a:lnTo>
                    <a:pt x="3669949" y="96574"/>
                  </a:lnTo>
                  <a:lnTo>
                    <a:pt x="3696734" y="134469"/>
                  </a:lnTo>
                  <a:lnTo>
                    <a:pt x="3716815" y="176770"/>
                  </a:lnTo>
                  <a:lnTo>
                    <a:pt x="3729426" y="222711"/>
                  </a:lnTo>
                  <a:lnTo>
                    <a:pt x="3733800" y="271525"/>
                  </a:lnTo>
                  <a:lnTo>
                    <a:pt x="3733800" y="1357629"/>
                  </a:lnTo>
                  <a:lnTo>
                    <a:pt x="3729426" y="1406444"/>
                  </a:lnTo>
                  <a:lnTo>
                    <a:pt x="3716815" y="1452385"/>
                  </a:lnTo>
                  <a:lnTo>
                    <a:pt x="3696734" y="1494686"/>
                  </a:lnTo>
                  <a:lnTo>
                    <a:pt x="3669949" y="1532581"/>
                  </a:lnTo>
                  <a:lnTo>
                    <a:pt x="3637225" y="1565305"/>
                  </a:lnTo>
                  <a:lnTo>
                    <a:pt x="3599330" y="1592090"/>
                  </a:lnTo>
                  <a:lnTo>
                    <a:pt x="3557029" y="1612171"/>
                  </a:lnTo>
                  <a:lnTo>
                    <a:pt x="3511088" y="1624782"/>
                  </a:lnTo>
                  <a:lnTo>
                    <a:pt x="3462274" y="1629155"/>
                  </a:lnTo>
                  <a:lnTo>
                    <a:pt x="271525" y="1629155"/>
                  </a:lnTo>
                  <a:lnTo>
                    <a:pt x="222718" y="1624782"/>
                  </a:lnTo>
                  <a:lnTo>
                    <a:pt x="176781" y="1612171"/>
                  </a:lnTo>
                  <a:lnTo>
                    <a:pt x="134480" y="1592090"/>
                  </a:lnTo>
                  <a:lnTo>
                    <a:pt x="96584" y="1565305"/>
                  </a:lnTo>
                  <a:lnTo>
                    <a:pt x="63858" y="1532581"/>
                  </a:lnTo>
                  <a:lnTo>
                    <a:pt x="37070" y="1494686"/>
                  </a:lnTo>
                  <a:lnTo>
                    <a:pt x="16987" y="1452385"/>
                  </a:lnTo>
                  <a:lnTo>
                    <a:pt x="4374" y="1406444"/>
                  </a:lnTo>
                  <a:lnTo>
                    <a:pt x="0" y="1357629"/>
                  </a:lnTo>
                  <a:lnTo>
                    <a:pt x="0" y="27152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39468" y="1971547"/>
            <a:ext cx="3442335" cy="441071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64769" marR="128905">
              <a:lnSpc>
                <a:spcPts val="2480"/>
              </a:lnSpc>
              <a:spcBef>
                <a:spcPts val="515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Three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papillary</a:t>
            </a:r>
            <a:r>
              <a:rPr sz="2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muscles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 right ventricle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correspond to the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cusps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-5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tricuspid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valve</a:t>
            </a:r>
            <a:endParaRPr sz="2400" dirty="0">
              <a:latin typeface="Times New Roman"/>
              <a:cs typeface="Times New Roman"/>
            </a:endParaRPr>
          </a:p>
          <a:p>
            <a:pPr marL="184785" marR="5080" indent="-172720">
              <a:lnSpc>
                <a:spcPct val="86100"/>
              </a:lnSpc>
              <a:spcBef>
                <a:spcPts val="1695"/>
              </a:spcBef>
              <a:buFont typeface="Times New Roman"/>
              <a:buChar char="•"/>
              <a:tabLst>
                <a:tab pos="185420" algn="l"/>
              </a:tabLst>
            </a:pPr>
            <a:r>
              <a:rPr sz="1900" b="1" u="heavy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Anterior</a:t>
            </a:r>
            <a:r>
              <a:rPr sz="1900" b="1" u="heavy" spc="-2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00" b="1" u="heavy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papillary muscle</a:t>
            </a:r>
            <a:r>
              <a:rPr sz="1900" spc="-5" dirty="0">
                <a:latin typeface="Times New Roman"/>
                <a:cs typeface="Times New Roman"/>
              </a:rPr>
              <a:t>,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the 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largest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and</a:t>
            </a:r>
            <a:r>
              <a:rPr sz="1900" spc="-1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most</a:t>
            </a:r>
            <a:r>
              <a:rPr sz="1900" spc="3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prominent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of</a:t>
            </a:r>
            <a:r>
              <a:rPr sz="1900" spc="-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the </a:t>
            </a:r>
            <a:r>
              <a:rPr sz="1900" spc="-459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three,</a:t>
            </a:r>
            <a:endParaRPr sz="1900" dirty="0">
              <a:latin typeface="Times New Roman"/>
              <a:cs typeface="Times New Roman"/>
            </a:endParaRPr>
          </a:p>
          <a:p>
            <a:pPr marL="184785" marR="99060" indent="-172720">
              <a:lnSpc>
                <a:spcPct val="86100"/>
              </a:lnSpc>
              <a:spcBef>
                <a:spcPts val="450"/>
              </a:spcBef>
              <a:buFont typeface="Times New Roman"/>
              <a:buChar char="•"/>
              <a:tabLst>
                <a:tab pos="185420" algn="l"/>
              </a:tabLst>
            </a:pPr>
            <a:r>
              <a:rPr sz="1900" b="1" u="heavy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Posterior papillary muscle</a:t>
            </a:r>
            <a:r>
              <a:rPr sz="1900" spc="-5" dirty="0">
                <a:latin typeface="Times New Roman"/>
                <a:cs typeface="Times New Roman"/>
              </a:rPr>
              <a:t>, 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smaller</a:t>
            </a:r>
            <a:r>
              <a:rPr sz="1900" spc="4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than the anterior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muscle, </a:t>
            </a:r>
            <a:r>
              <a:rPr sz="1900" spc="-459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Times New Roman"/>
                <a:cs typeface="Times New Roman"/>
              </a:rPr>
              <a:t>may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consist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of several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parts</a:t>
            </a:r>
            <a:endParaRPr sz="1900" dirty="0">
              <a:latin typeface="Times New Roman"/>
              <a:cs typeface="Times New Roman"/>
            </a:endParaRPr>
          </a:p>
          <a:p>
            <a:pPr marL="184785" marR="65405" indent="-172720">
              <a:lnSpc>
                <a:spcPct val="86300"/>
              </a:lnSpc>
              <a:spcBef>
                <a:spcPts val="430"/>
              </a:spcBef>
              <a:buFont typeface="Times New Roman"/>
              <a:buChar char="•"/>
              <a:tabLst>
                <a:tab pos="185420" algn="l"/>
              </a:tabLst>
            </a:pPr>
            <a:r>
              <a:rPr sz="1900" b="1" u="heavy" spc="-5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Septal papillary muscle</a:t>
            </a:r>
            <a:r>
              <a:rPr sz="1900" b="1" spc="2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arises </a:t>
            </a:r>
            <a:r>
              <a:rPr sz="1900" dirty="0">
                <a:latin typeface="Times New Roman"/>
                <a:cs typeface="Times New Roman"/>
              </a:rPr>
              <a:t> from </a:t>
            </a:r>
            <a:r>
              <a:rPr sz="1900" spc="-5" dirty="0">
                <a:latin typeface="Times New Roman"/>
                <a:cs typeface="Times New Roman"/>
              </a:rPr>
              <a:t>the interventricular </a:t>
            </a:r>
            <a:r>
              <a:rPr sz="1900" spc="-10" dirty="0">
                <a:latin typeface="Times New Roman"/>
                <a:cs typeface="Times New Roman"/>
              </a:rPr>
              <a:t>septum, </a:t>
            </a:r>
            <a:r>
              <a:rPr sz="1900" spc="-459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and</a:t>
            </a:r>
            <a:r>
              <a:rPr sz="1900" spc="-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its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tendinous</a:t>
            </a:r>
            <a:r>
              <a:rPr sz="1900" spc="2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cords attach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to 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the</a:t>
            </a:r>
            <a:r>
              <a:rPr sz="1900" spc="-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anterior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and</a:t>
            </a:r>
            <a:r>
              <a:rPr sz="1900" spc="-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septal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cusps</a:t>
            </a:r>
            <a:r>
              <a:rPr sz="1900" spc="2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of 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the</a:t>
            </a:r>
            <a:r>
              <a:rPr sz="1900" spc="-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tricuspid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valve.</a:t>
            </a:r>
            <a:endParaRPr sz="1900" dirty="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28964" y="420561"/>
            <a:ext cx="3830320" cy="854075"/>
            <a:chOff x="604964" y="420560"/>
            <a:chExt cx="3830320" cy="854075"/>
          </a:xfrm>
        </p:grpSpPr>
        <p:sp>
          <p:nvSpPr>
            <p:cNvPr id="7" name="object 7"/>
            <p:cNvSpPr/>
            <p:nvPr/>
          </p:nvSpPr>
          <p:spPr>
            <a:xfrm>
              <a:off x="610361" y="425958"/>
              <a:ext cx="3819525" cy="843280"/>
            </a:xfrm>
            <a:custGeom>
              <a:avLst/>
              <a:gdLst/>
              <a:ahLst/>
              <a:cxnLst/>
              <a:rect l="l" t="t" r="r" b="b"/>
              <a:pathLst>
                <a:path w="3819525" h="843280">
                  <a:moveTo>
                    <a:pt x="3678682" y="0"/>
                  </a:moveTo>
                  <a:lnTo>
                    <a:pt x="140461" y="0"/>
                  </a:lnTo>
                  <a:lnTo>
                    <a:pt x="96066" y="7158"/>
                  </a:lnTo>
                  <a:lnTo>
                    <a:pt x="57508" y="27094"/>
                  </a:lnTo>
                  <a:lnTo>
                    <a:pt x="27102" y="57497"/>
                  </a:lnTo>
                  <a:lnTo>
                    <a:pt x="7161" y="96056"/>
                  </a:lnTo>
                  <a:lnTo>
                    <a:pt x="0" y="140462"/>
                  </a:lnTo>
                  <a:lnTo>
                    <a:pt x="0" y="702309"/>
                  </a:lnTo>
                  <a:lnTo>
                    <a:pt x="7161" y="746715"/>
                  </a:lnTo>
                  <a:lnTo>
                    <a:pt x="27102" y="785274"/>
                  </a:lnTo>
                  <a:lnTo>
                    <a:pt x="57508" y="815677"/>
                  </a:lnTo>
                  <a:lnTo>
                    <a:pt x="96066" y="835613"/>
                  </a:lnTo>
                  <a:lnTo>
                    <a:pt x="140461" y="842771"/>
                  </a:lnTo>
                  <a:lnTo>
                    <a:pt x="3678682" y="842771"/>
                  </a:lnTo>
                  <a:lnTo>
                    <a:pt x="3723087" y="835613"/>
                  </a:lnTo>
                  <a:lnTo>
                    <a:pt x="3761646" y="815677"/>
                  </a:lnTo>
                  <a:lnTo>
                    <a:pt x="3792049" y="785274"/>
                  </a:lnTo>
                  <a:lnTo>
                    <a:pt x="3811985" y="746715"/>
                  </a:lnTo>
                  <a:lnTo>
                    <a:pt x="3819143" y="702309"/>
                  </a:lnTo>
                  <a:lnTo>
                    <a:pt x="3819143" y="140462"/>
                  </a:lnTo>
                  <a:lnTo>
                    <a:pt x="3811985" y="96056"/>
                  </a:lnTo>
                  <a:lnTo>
                    <a:pt x="3792049" y="57497"/>
                  </a:lnTo>
                  <a:lnTo>
                    <a:pt x="3761646" y="27094"/>
                  </a:lnTo>
                  <a:lnTo>
                    <a:pt x="3723087" y="7158"/>
                  </a:lnTo>
                  <a:lnTo>
                    <a:pt x="367868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425958"/>
              <a:ext cx="3819525" cy="843280"/>
            </a:xfrm>
            <a:custGeom>
              <a:avLst/>
              <a:gdLst/>
              <a:ahLst/>
              <a:cxnLst/>
              <a:rect l="l" t="t" r="r" b="b"/>
              <a:pathLst>
                <a:path w="3819525" h="843280">
                  <a:moveTo>
                    <a:pt x="0" y="140462"/>
                  </a:moveTo>
                  <a:lnTo>
                    <a:pt x="7161" y="96056"/>
                  </a:lnTo>
                  <a:lnTo>
                    <a:pt x="27102" y="57497"/>
                  </a:lnTo>
                  <a:lnTo>
                    <a:pt x="57508" y="27094"/>
                  </a:lnTo>
                  <a:lnTo>
                    <a:pt x="96066" y="7158"/>
                  </a:lnTo>
                  <a:lnTo>
                    <a:pt x="140461" y="0"/>
                  </a:lnTo>
                  <a:lnTo>
                    <a:pt x="3678682" y="0"/>
                  </a:lnTo>
                  <a:lnTo>
                    <a:pt x="3723087" y="7158"/>
                  </a:lnTo>
                  <a:lnTo>
                    <a:pt x="3761646" y="27094"/>
                  </a:lnTo>
                  <a:lnTo>
                    <a:pt x="3792049" y="57497"/>
                  </a:lnTo>
                  <a:lnTo>
                    <a:pt x="3811985" y="96056"/>
                  </a:lnTo>
                  <a:lnTo>
                    <a:pt x="3819143" y="140462"/>
                  </a:lnTo>
                  <a:lnTo>
                    <a:pt x="3819143" y="702309"/>
                  </a:lnTo>
                  <a:lnTo>
                    <a:pt x="3811985" y="746715"/>
                  </a:lnTo>
                  <a:lnTo>
                    <a:pt x="3792049" y="785274"/>
                  </a:lnTo>
                  <a:lnTo>
                    <a:pt x="3761646" y="815677"/>
                  </a:lnTo>
                  <a:lnTo>
                    <a:pt x="3723087" y="835613"/>
                  </a:lnTo>
                  <a:lnTo>
                    <a:pt x="3678682" y="842771"/>
                  </a:lnTo>
                  <a:lnTo>
                    <a:pt x="140461" y="842771"/>
                  </a:lnTo>
                  <a:lnTo>
                    <a:pt x="96066" y="835613"/>
                  </a:lnTo>
                  <a:lnTo>
                    <a:pt x="57508" y="815677"/>
                  </a:lnTo>
                  <a:lnTo>
                    <a:pt x="27102" y="785274"/>
                  </a:lnTo>
                  <a:lnTo>
                    <a:pt x="7161" y="746715"/>
                  </a:lnTo>
                  <a:lnTo>
                    <a:pt x="0" y="702309"/>
                  </a:lnTo>
                  <a:lnTo>
                    <a:pt x="0" y="14046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99209" y="546167"/>
            <a:ext cx="3368675" cy="511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dirty="0">
                <a:solidFill>
                  <a:schemeClr val="bg1"/>
                </a:solidFill>
              </a:rPr>
              <a:t>Right</a:t>
            </a:r>
            <a:r>
              <a:rPr sz="3600" spc="-105" dirty="0">
                <a:solidFill>
                  <a:schemeClr val="bg1"/>
                </a:solidFill>
              </a:rPr>
              <a:t> </a:t>
            </a:r>
            <a:r>
              <a:rPr sz="3600" spc="-50" dirty="0">
                <a:solidFill>
                  <a:schemeClr val="bg1"/>
                </a:solidFill>
              </a:rPr>
              <a:t>Ventricle</a:t>
            </a:r>
            <a:r>
              <a:rPr sz="3600" spc="-30" dirty="0">
                <a:solidFill>
                  <a:schemeClr val="bg1"/>
                </a:solidFill>
              </a:rPr>
              <a:t> </a:t>
            </a:r>
            <a:r>
              <a:rPr sz="3600" dirty="0">
                <a:solidFill>
                  <a:schemeClr val="bg1"/>
                </a:solidFill>
              </a:rPr>
              <a:t>..3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5890259" y="765048"/>
            <a:ext cx="4777740" cy="5615940"/>
            <a:chOff x="4366259" y="765048"/>
            <a:chExt cx="4777740" cy="561594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66259" y="765048"/>
              <a:ext cx="4777740" cy="56159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804660" y="4265675"/>
              <a:ext cx="1065530" cy="1539240"/>
            </a:xfrm>
            <a:custGeom>
              <a:avLst/>
              <a:gdLst/>
              <a:ahLst/>
              <a:cxnLst/>
              <a:rect l="l" t="t" r="r" b="b"/>
              <a:pathLst>
                <a:path w="1065529" h="1539239">
                  <a:moveTo>
                    <a:pt x="288036" y="1107186"/>
                  </a:moveTo>
                  <a:lnTo>
                    <a:pt x="144018" y="963168"/>
                  </a:lnTo>
                  <a:lnTo>
                    <a:pt x="0" y="1107186"/>
                  </a:lnTo>
                  <a:lnTo>
                    <a:pt x="72009" y="1107186"/>
                  </a:lnTo>
                  <a:lnTo>
                    <a:pt x="72009" y="1539240"/>
                  </a:lnTo>
                  <a:lnTo>
                    <a:pt x="216027" y="1539240"/>
                  </a:lnTo>
                  <a:lnTo>
                    <a:pt x="216027" y="1107186"/>
                  </a:lnTo>
                  <a:lnTo>
                    <a:pt x="288036" y="1107186"/>
                  </a:lnTo>
                  <a:close/>
                </a:path>
                <a:path w="1065529" h="1539239">
                  <a:moveTo>
                    <a:pt x="597408" y="324612"/>
                  </a:moveTo>
                  <a:lnTo>
                    <a:pt x="507492" y="324612"/>
                  </a:lnTo>
                  <a:lnTo>
                    <a:pt x="507492" y="0"/>
                  </a:lnTo>
                  <a:lnTo>
                    <a:pt x="327660" y="0"/>
                  </a:lnTo>
                  <a:lnTo>
                    <a:pt x="327660" y="324612"/>
                  </a:lnTo>
                  <a:lnTo>
                    <a:pt x="237744" y="324612"/>
                  </a:lnTo>
                  <a:lnTo>
                    <a:pt x="417576" y="504444"/>
                  </a:lnTo>
                  <a:lnTo>
                    <a:pt x="597408" y="324612"/>
                  </a:lnTo>
                  <a:close/>
                </a:path>
                <a:path w="1065529" h="1539239">
                  <a:moveTo>
                    <a:pt x="1065149" y="1041273"/>
                  </a:moveTo>
                  <a:lnTo>
                    <a:pt x="855853" y="704977"/>
                  </a:lnTo>
                  <a:lnTo>
                    <a:pt x="932307" y="657479"/>
                  </a:lnTo>
                  <a:lnTo>
                    <a:pt x="684276" y="599694"/>
                  </a:lnTo>
                  <a:lnTo>
                    <a:pt x="626618" y="847725"/>
                  </a:lnTo>
                  <a:lnTo>
                    <a:pt x="703072" y="800100"/>
                  </a:lnTo>
                  <a:lnTo>
                    <a:pt x="912368" y="1136396"/>
                  </a:lnTo>
                  <a:lnTo>
                    <a:pt x="1065149" y="1041273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691576"/>
            <a:ext cx="3744595" cy="2353310"/>
            <a:chOff x="604964" y="1691576"/>
            <a:chExt cx="3744595" cy="2353310"/>
          </a:xfrm>
        </p:grpSpPr>
        <p:sp>
          <p:nvSpPr>
            <p:cNvPr id="3" name="object 3"/>
            <p:cNvSpPr/>
            <p:nvPr/>
          </p:nvSpPr>
          <p:spPr>
            <a:xfrm>
              <a:off x="610361" y="1696974"/>
              <a:ext cx="3733800" cy="1146175"/>
            </a:xfrm>
            <a:custGeom>
              <a:avLst/>
              <a:gdLst/>
              <a:ahLst/>
              <a:cxnLst/>
              <a:rect l="l" t="t" r="r" b="b"/>
              <a:pathLst>
                <a:path w="3733800" h="1146175">
                  <a:moveTo>
                    <a:pt x="3542791" y="0"/>
                  </a:moveTo>
                  <a:lnTo>
                    <a:pt x="191008" y="0"/>
                  </a:lnTo>
                  <a:lnTo>
                    <a:pt x="147213" y="5042"/>
                  </a:lnTo>
                  <a:lnTo>
                    <a:pt x="107009" y="19406"/>
                  </a:lnTo>
                  <a:lnTo>
                    <a:pt x="71544" y="41947"/>
                  </a:lnTo>
                  <a:lnTo>
                    <a:pt x="41963" y="71522"/>
                  </a:lnTo>
                  <a:lnTo>
                    <a:pt x="19415" y="106987"/>
                  </a:lnTo>
                  <a:lnTo>
                    <a:pt x="5044" y="147197"/>
                  </a:lnTo>
                  <a:lnTo>
                    <a:pt x="0" y="191008"/>
                  </a:lnTo>
                  <a:lnTo>
                    <a:pt x="0" y="955039"/>
                  </a:lnTo>
                  <a:lnTo>
                    <a:pt x="5044" y="998850"/>
                  </a:lnTo>
                  <a:lnTo>
                    <a:pt x="19415" y="1039060"/>
                  </a:lnTo>
                  <a:lnTo>
                    <a:pt x="41963" y="1074525"/>
                  </a:lnTo>
                  <a:lnTo>
                    <a:pt x="71544" y="1104100"/>
                  </a:lnTo>
                  <a:lnTo>
                    <a:pt x="107009" y="1126641"/>
                  </a:lnTo>
                  <a:lnTo>
                    <a:pt x="147213" y="1141005"/>
                  </a:lnTo>
                  <a:lnTo>
                    <a:pt x="191008" y="1146048"/>
                  </a:lnTo>
                  <a:lnTo>
                    <a:pt x="3542791" y="1146048"/>
                  </a:lnTo>
                  <a:lnTo>
                    <a:pt x="3586602" y="1141005"/>
                  </a:lnTo>
                  <a:lnTo>
                    <a:pt x="3626812" y="1126641"/>
                  </a:lnTo>
                  <a:lnTo>
                    <a:pt x="3662277" y="1104100"/>
                  </a:lnTo>
                  <a:lnTo>
                    <a:pt x="3691852" y="1074525"/>
                  </a:lnTo>
                  <a:lnTo>
                    <a:pt x="3714393" y="1039060"/>
                  </a:lnTo>
                  <a:lnTo>
                    <a:pt x="3728757" y="998850"/>
                  </a:lnTo>
                  <a:lnTo>
                    <a:pt x="3733800" y="955039"/>
                  </a:lnTo>
                  <a:lnTo>
                    <a:pt x="3733800" y="191008"/>
                  </a:lnTo>
                  <a:lnTo>
                    <a:pt x="3728757" y="147197"/>
                  </a:lnTo>
                  <a:lnTo>
                    <a:pt x="3714393" y="106987"/>
                  </a:lnTo>
                  <a:lnTo>
                    <a:pt x="3691852" y="71522"/>
                  </a:lnTo>
                  <a:lnTo>
                    <a:pt x="3662277" y="41947"/>
                  </a:lnTo>
                  <a:lnTo>
                    <a:pt x="3626812" y="19406"/>
                  </a:lnTo>
                  <a:lnTo>
                    <a:pt x="3586602" y="5042"/>
                  </a:lnTo>
                  <a:lnTo>
                    <a:pt x="354279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696974"/>
              <a:ext cx="3733800" cy="1146175"/>
            </a:xfrm>
            <a:custGeom>
              <a:avLst/>
              <a:gdLst/>
              <a:ahLst/>
              <a:cxnLst/>
              <a:rect l="l" t="t" r="r" b="b"/>
              <a:pathLst>
                <a:path w="3733800" h="1146175">
                  <a:moveTo>
                    <a:pt x="0" y="191008"/>
                  </a:moveTo>
                  <a:lnTo>
                    <a:pt x="5044" y="147197"/>
                  </a:lnTo>
                  <a:lnTo>
                    <a:pt x="19415" y="106987"/>
                  </a:lnTo>
                  <a:lnTo>
                    <a:pt x="41963" y="71522"/>
                  </a:lnTo>
                  <a:lnTo>
                    <a:pt x="71544" y="41947"/>
                  </a:lnTo>
                  <a:lnTo>
                    <a:pt x="107009" y="19406"/>
                  </a:lnTo>
                  <a:lnTo>
                    <a:pt x="147213" y="5042"/>
                  </a:lnTo>
                  <a:lnTo>
                    <a:pt x="191008" y="0"/>
                  </a:lnTo>
                  <a:lnTo>
                    <a:pt x="3542791" y="0"/>
                  </a:lnTo>
                  <a:lnTo>
                    <a:pt x="3586602" y="5042"/>
                  </a:lnTo>
                  <a:lnTo>
                    <a:pt x="3626812" y="19406"/>
                  </a:lnTo>
                  <a:lnTo>
                    <a:pt x="3662277" y="41947"/>
                  </a:lnTo>
                  <a:lnTo>
                    <a:pt x="3691852" y="71522"/>
                  </a:lnTo>
                  <a:lnTo>
                    <a:pt x="3714393" y="106987"/>
                  </a:lnTo>
                  <a:lnTo>
                    <a:pt x="3728757" y="147197"/>
                  </a:lnTo>
                  <a:lnTo>
                    <a:pt x="3733800" y="191008"/>
                  </a:lnTo>
                  <a:lnTo>
                    <a:pt x="3733800" y="955039"/>
                  </a:lnTo>
                  <a:lnTo>
                    <a:pt x="3728757" y="998850"/>
                  </a:lnTo>
                  <a:lnTo>
                    <a:pt x="3714393" y="1039060"/>
                  </a:lnTo>
                  <a:lnTo>
                    <a:pt x="3691852" y="1074525"/>
                  </a:lnTo>
                  <a:lnTo>
                    <a:pt x="3662277" y="1104100"/>
                  </a:lnTo>
                  <a:lnTo>
                    <a:pt x="3626812" y="1126641"/>
                  </a:lnTo>
                  <a:lnTo>
                    <a:pt x="3586602" y="1141005"/>
                  </a:lnTo>
                  <a:lnTo>
                    <a:pt x="3542791" y="1146048"/>
                  </a:lnTo>
                  <a:lnTo>
                    <a:pt x="191008" y="1146048"/>
                  </a:lnTo>
                  <a:lnTo>
                    <a:pt x="147213" y="1141005"/>
                  </a:lnTo>
                  <a:lnTo>
                    <a:pt x="107009" y="1126641"/>
                  </a:lnTo>
                  <a:lnTo>
                    <a:pt x="71544" y="1104100"/>
                  </a:lnTo>
                  <a:lnTo>
                    <a:pt x="41963" y="1074525"/>
                  </a:lnTo>
                  <a:lnTo>
                    <a:pt x="19415" y="1039060"/>
                  </a:lnTo>
                  <a:lnTo>
                    <a:pt x="5044" y="998850"/>
                  </a:lnTo>
                  <a:lnTo>
                    <a:pt x="0" y="955039"/>
                  </a:lnTo>
                  <a:lnTo>
                    <a:pt x="0" y="19100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2891790"/>
              <a:ext cx="3733800" cy="1148080"/>
            </a:xfrm>
            <a:custGeom>
              <a:avLst/>
              <a:gdLst/>
              <a:ahLst/>
              <a:cxnLst/>
              <a:rect l="l" t="t" r="r" b="b"/>
              <a:pathLst>
                <a:path w="3733800" h="1148079">
                  <a:moveTo>
                    <a:pt x="3542538" y="0"/>
                  </a:moveTo>
                  <a:lnTo>
                    <a:pt x="191261" y="0"/>
                  </a:lnTo>
                  <a:lnTo>
                    <a:pt x="147409" y="5049"/>
                  </a:lnTo>
                  <a:lnTo>
                    <a:pt x="107152" y="19434"/>
                  </a:lnTo>
                  <a:lnTo>
                    <a:pt x="71639" y="42007"/>
                  </a:lnTo>
                  <a:lnTo>
                    <a:pt x="42019" y="71623"/>
                  </a:lnTo>
                  <a:lnTo>
                    <a:pt x="19440" y="107135"/>
                  </a:lnTo>
                  <a:lnTo>
                    <a:pt x="5051" y="147397"/>
                  </a:lnTo>
                  <a:lnTo>
                    <a:pt x="0" y="191262"/>
                  </a:lnTo>
                  <a:lnTo>
                    <a:pt x="0" y="956310"/>
                  </a:lnTo>
                  <a:lnTo>
                    <a:pt x="5051" y="1000174"/>
                  </a:lnTo>
                  <a:lnTo>
                    <a:pt x="19440" y="1040436"/>
                  </a:lnTo>
                  <a:lnTo>
                    <a:pt x="42019" y="1075948"/>
                  </a:lnTo>
                  <a:lnTo>
                    <a:pt x="71639" y="1105564"/>
                  </a:lnTo>
                  <a:lnTo>
                    <a:pt x="107152" y="1128137"/>
                  </a:lnTo>
                  <a:lnTo>
                    <a:pt x="147409" y="1142522"/>
                  </a:lnTo>
                  <a:lnTo>
                    <a:pt x="191261" y="1147572"/>
                  </a:lnTo>
                  <a:lnTo>
                    <a:pt x="3542538" y="1147572"/>
                  </a:lnTo>
                  <a:lnTo>
                    <a:pt x="3586402" y="1142522"/>
                  </a:lnTo>
                  <a:lnTo>
                    <a:pt x="3626664" y="1128137"/>
                  </a:lnTo>
                  <a:lnTo>
                    <a:pt x="3662176" y="1105564"/>
                  </a:lnTo>
                  <a:lnTo>
                    <a:pt x="3691792" y="1075948"/>
                  </a:lnTo>
                  <a:lnTo>
                    <a:pt x="3714365" y="1040436"/>
                  </a:lnTo>
                  <a:lnTo>
                    <a:pt x="3728750" y="1000174"/>
                  </a:lnTo>
                  <a:lnTo>
                    <a:pt x="3733800" y="956310"/>
                  </a:lnTo>
                  <a:lnTo>
                    <a:pt x="3733800" y="191262"/>
                  </a:lnTo>
                  <a:lnTo>
                    <a:pt x="3728750" y="147397"/>
                  </a:lnTo>
                  <a:lnTo>
                    <a:pt x="3714365" y="107135"/>
                  </a:lnTo>
                  <a:lnTo>
                    <a:pt x="3691792" y="71623"/>
                  </a:lnTo>
                  <a:lnTo>
                    <a:pt x="3662176" y="42007"/>
                  </a:lnTo>
                  <a:lnTo>
                    <a:pt x="3626664" y="19434"/>
                  </a:lnTo>
                  <a:lnTo>
                    <a:pt x="3586402" y="5049"/>
                  </a:lnTo>
                  <a:lnTo>
                    <a:pt x="354253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2891790"/>
              <a:ext cx="3733800" cy="1148080"/>
            </a:xfrm>
            <a:custGeom>
              <a:avLst/>
              <a:gdLst/>
              <a:ahLst/>
              <a:cxnLst/>
              <a:rect l="l" t="t" r="r" b="b"/>
              <a:pathLst>
                <a:path w="3733800" h="1148079">
                  <a:moveTo>
                    <a:pt x="0" y="191262"/>
                  </a:moveTo>
                  <a:lnTo>
                    <a:pt x="5051" y="147397"/>
                  </a:lnTo>
                  <a:lnTo>
                    <a:pt x="19440" y="107135"/>
                  </a:lnTo>
                  <a:lnTo>
                    <a:pt x="42019" y="71623"/>
                  </a:lnTo>
                  <a:lnTo>
                    <a:pt x="71639" y="42007"/>
                  </a:lnTo>
                  <a:lnTo>
                    <a:pt x="107152" y="19434"/>
                  </a:lnTo>
                  <a:lnTo>
                    <a:pt x="147409" y="5049"/>
                  </a:lnTo>
                  <a:lnTo>
                    <a:pt x="191261" y="0"/>
                  </a:lnTo>
                  <a:lnTo>
                    <a:pt x="3542538" y="0"/>
                  </a:lnTo>
                  <a:lnTo>
                    <a:pt x="3586402" y="5049"/>
                  </a:lnTo>
                  <a:lnTo>
                    <a:pt x="3626664" y="19434"/>
                  </a:lnTo>
                  <a:lnTo>
                    <a:pt x="3662176" y="42007"/>
                  </a:lnTo>
                  <a:lnTo>
                    <a:pt x="3691792" y="71623"/>
                  </a:lnTo>
                  <a:lnTo>
                    <a:pt x="3714365" y="107135"/>
                  </a:lnTo>
                  <a:lnTo>
                    <a:pt x="3728750" y="147397"/>
                  </a:lnTo>
                  <a:lnTo>
                    <a:pt x="3733800" y="191262"/>
                  </a:lnTo>
                  <a:lnTo>
                    <a:pt x="3733800" y="956310"/>
                  </a:lnTo>
                  <a:lnTo>
                    <a:pt x="3728750" y="1000174"/>
                  </a:lnTo>
                  <a:lnTo>
                    <a:pt x="3714365" y="1040436"/>
                  </a:lnTo>
                  <a:lnTo>
                    <a:pt x="3691792" y="1075948"/>
                  </a:lnTo>
                  <a:lnTo>
                    <a:pt x="3662176" y="1105564"/>
                  </a:lnTo>
                  <a:lnTo>
                    <a:pt x="3626664" y="1128137"/>
                  </a:lnTo>
                  <a:lnTo>
                    <a:pt x="3586402" y="1142522"/>
                  </a:lnTo>
                  <a:lnTo>
                    <a:pt x="3542538" y="1147572"/>
                  </a:lnTo>
                  <a:lnTo>
                    <a:pt x="191261" y="1147572"/>
                  </a:lnTo>
                  <a:lnTo>
                    <a:pt x="147409" y="1142522"/>
                  </a:lnTo>
                  <a:lnTo>
                    <a:pt x="107152" y="1128137"/>
                  </a:lnTo>
                  <a:lnTo>
                    <a:pt x="71639" y="1105564"/>
                  </a:lnTo>
                  <a:lnTo>
                    <a:pt x="42019" y="1075948"/>
                  </a:lnTo>
                  <a:lnTo>
                    <a:pt x="19440" y="1040436"/>
                  </a:lnTo>
                  <a:lnTo>
                    <a:pt x="5051" y="1000174"/>
                  </a:lnTo>
                  <a:lnTo>
                    <a:pt x="0" y="956310"/>
                  </a:lnTo>
                  <a:lnTo>
                    <a:pt x="0" y="19126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41906" y="1882267"/>
            <a:ext cx="3409315" cy="185544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86200"/>
              </a:lnSpc>
              <a:spcBef>
                <a:spcPts val="385"/>
              </a:spcBef>
            </a:pP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 apex of the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heart, nearly all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its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(pulmonary)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surface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border,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most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diaphragmatic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surface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 marR="79375">
              <a:lnSpc>
                <a:spcPts val="1760"/>
              </a:lnSpc>
            </a:pP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Its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wall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thicker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than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right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ventricle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128965" y="4082732"/>
            <a:ext cx="3744595" cy="2353310"/>
            <a:chOff x="604964" y="4082732"/>
            <a:chExt cx="3744595" cy="2353310"/>
          </a:xfrm>
        </p:grpSpPr>
        <p:sp>
          <p:nvSpPr>
            <p:cNvPr id="9" name="object 9"/>
            <p:cNvSpPr/>
            <p:nvPr/>
          </p:nvSpPr>
          <p:spPr>
            <a:xfrm>
              <a:off x="610361" y="4088130"/>
              <a:ext cx="3733800" cy="1146175"/>
            </a:xfrm>
            <a:custGeom>
              <a:avLst/>
              <a:gdLst/>
              <a:ahLst/>
              <a:cxnLst/>
              <a:rect l="l" t="t" r="r" b="b"/>
              <a:pathLst>
                <a:path w="3733800" h="1146175">
                  <a:moveTo>
                    <a:pt x="3542791" y="0"/>
                  </a:moveTo>
                  <a:lnTo>
                    <a:pt x="191008" y="0"/>
                  </a:lnTo>
                  <a:lnTo>
                    <a:pt x="147213" y="5042"/>
                  </a:lnTo>
                  <a:lnTo>
                    <a:pt x="107009" y="19406"/>
                  </a:lnTo>
                  <a:lnTo>
                    <a:pt x="71544" y="41947"/>
                  </a:lnTo>
                  <a:lnTo>
                    <a:pt x="41963" y="71522"/>
                  </a:lnTo>
                  <a:lnTo>
                    <a:pt x="19415" y="106987"/>
                  </a:lnTo>
                  <a:lnTo>
                    <a:pt x="5044" y="147197"/>
                  </a:lnTo>
                  <a:lnTo>
                    <a:pt x="0" y="191008"/>
                  </a:lnTo>
                  <a:lnTo>
                    <a:pt x="0" y="955040"/>
                  </a:lnTo>
                  <a:lnTo>
                    <a:pt x="5044" y="998850"/>
                  </a:lnTo>
                  <a:lnTo>
                    <a:pt x="19415" y="1039060"/>
                  </a:lnTo>
                  <a:lnTo>
                    <a:pt x="41963" y="1074525"/>
                  </a:lnTo>
                  <a:lnTo>
                    <a:pt x="71544" y="1104100"/>
                  </a:lnTo>
                  <a:lnTo>
                    <a:pt x="107009" y="1126641"/>
                  </a:lnTo>
                  <a:lnTo>
                    <a:pt x="147213" y="1141005"/>
                  </a:lnTo>
                  <a:lnTo>
                    <a:pt x="191008" y="1146048"/>
                  </a:lnTo>
                  <a:lnTo>
                    <a:pt x="3542791" y="1146048"/>
                  </a:lnTo>
                  <a:lnTo>
                    <a:pt x="3586602" y="1141005"/>
                  </a:lnTo>
                  <a:lnTo>
                    <a:pt x="3626812" y="1126641"/>
                  </a:lnTo>
                  <a:lnTo>
                    <a:pt x="3662277" y="1104100"/>
                  </a:lnTo>
                  <a:lnTo>
                    <a:pt x="3691852" y="1074525"/>
                  </a:lnTo>
                  <a:lnTo>
                    <a:pt x="3714393" y="1039060"/>
                  </a:lnTo>
                  <a:lnTo>
                    <a:pt x="3728757" y="998850"/>
                  </a:lnTo>
                  <a:lnTo>
                    <a:pt x="3733800" y="955040"/>
                  </a:lnTo>
                  <a:lnTo>
                    <a:pt x="3733800" y="191008"/>
                  </a:lnTo>
                  <a:lnTo>
                    <a:pt x="3728757" y="147197"/>
                  </a:lnTo>
                  <a:lnTo>
                    <a:pt x="3714393" y="106987"/>
                  </a:lnTo>
                  <a:lnTo>
                    <a:pt x="3691852" y="71522"/>
                  </a:lnTo>
                  <a:lnTo>
                    <a:pt x="3662277" y="41947"/>
                  </a:lnTo>
                  <a:lnTo>
                    <a:pt x="3626812" y="19406"/>
                  </a:lnTo>
                  <a:lnTo>
                    <a:pt x="3586602" y="5042"/>
                  </a:lnTo>
                  <a:lnTo>
                    <a:pt x="354279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361" y="4088130"/>
              <a:ext cx="3733800" cy="1146175"/>
            </a:xfrm>
            <a:custGeom>
              <a:avLst/>
              <a:gdLst/>
              <a:ahLst/>
              <a:cxnLst/>
              <a:rect l="l" t="t" r="r" b="b"/>
              <a:pathLst>
                <a:path w="3733800" h="1146175">
                  <a:moveTo>
                    <a:pt x="0" y="191008"/>
                  </a:moveTo>
                  <a:lnTo>
                    <a:pt x="5044" y="147197"/>
                  </a:lnTo>
                  <a:lnTo>
                    <a:pt x="19415" y="106987"/>
                  </a:lnTo>
                  <a:lnTo>
                    <a:pt x="41963" y="71522"/>
                  </a:lnTo>
                  <a:lnTo>
                    <a:pt x="71544" y="41947"/>
                  </a:lnTo>
                  <a:lnTo>
                    <a:pt x="107009" y="19406"/>
                  </a:lnTo>
                  <a:lnTo>
                    <a:pt x="147213" y="5042"/>
                  </a:lnTo>
                  <a:lnTo>
                    <a:pt x="191008" y="0"/>
                  </a:lnTo>
                  <a:lnTo>
                    <a:pt x="3542791" y="0"/>
                  </a:lnTo>
                  <a:lnTo>
                    <a:pt x="3586602" y="5042"/>
                  </a:lnTo>
                  <a:lnTo>
                    <a:pt x="3626812" y="19406"/>
                  </a:lnTo>
                  <a:lnTo>
                    <a:pt x="3662277" y="41947"/>
                  </a:lnTo>
                  <a:lnTo>
                    <a:pt x="3691852" y="71522"/>
                  </a:lnTo>
                  <a:lnTo>
                    <a:pt x="3714393" y="106987"/>
                  </a:lnTo>
                  <a:lnTo>
                    <a:pt x="3728757" y="147197"/>
                  </a:lnTo>
                  <a:lnTo>
                    <a:pt x="3733800" y="191008"/>
                  </a:lnTo>
                  <a:lnTo>
                    <a:pt x="3733800" y="955040"/>
                  </a:lnTo>
                  <a:lnTo>
                    <a:pt x="3728757" y="998850"/>
                  </a:lnTo>
                  <a:lnTo>
                    <a:pt x="3714393" y="1039060"/>
                  </a:lnTo>
                  <a:lnTo>
                    <a:pt x="3691852" y="1074525"/>
                  </a:lnTo>
                  <a:lnTo>
                    <a:pt x="3662277" y="1104100"/>
                  </a:lnTo>
                  <a:lnTo>
                    <a:pt x="3626812" y="1126641"/>
                  </a:lnTo>
                  <a:lnTo>
                    <a:pt x="3586602" y="1141005"/>
                  </a:lnTo>
                  <a:lnTo>
                    <a:pt x="3542791" y="1146048"/>
                  </a:lnTo>
                  <a:lnTo>
                    <a:pt x="191008" y="1146048"/>
                  </a:lnTo>
                  <a:lnTo>
                    <a:pt x="147213" y="1141005"/>
                  </a:lnTo>
                  <a:lnTo>
                    <a:pt x="107009" y="1126641"/>
                  </a:lnTo>
                  <a:lnTo>
                    <a:pt x="71544" y="1104100"/>
                  </a:lnTo>
                  <a:lnTo>
                    <a:pt x="41963" y="1074525"/>
                  </a:lnTo>
                  <a:lnTo>
                    <a:pt x="19415" y="1039060"/>
                  </a:lnTo>
                  <a:lnTo>
                    <a:pt x="5044" y="998850"/>
                  </a:lnTo>
                  <a:lnTo>
                    <a:pt x="0" y="955040"/>
                  </a:lnTo>
                  <a:lnTo>
                    <a:pt x="0" y="19100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0361" y="5284470"/>
              <a:ext cx="3733800" cy="1146175"/>
            </a:xfrm>
            <a:custGeom>
              <a:avLst/>
              <a:gdLst/>
              <a:ahLst/>
              <a:cxnLst/>
              <a:rect l="l" t="t" r="r" b="b"/>
              <a:pathLst>
                <a:path w="3733800" h="1146175">
                  <a:moveTo>
                    <a:pt x="3542791" y="0"/>
                  </a:moveTo>
                  <a:lnTo>
                    <a:pt x="191008" y="0"/>
                  </a:lnTo>
                  <a:lnTo>
                    <a:pt x="147213" y="5042"/>
                  </a:lnTo>
                  <a:lnTo>
                    <a:pt x="107009" y="19406"/>
                  </a:lnTo>
                  <a:lnTo>
                    <a:pt x="71544" y="41947"/>
                  </a:lnTo>
                  <a:lnTo>
                    <a:pt x="41963" y="71522"/>
                  </a:lnTo>
                  <a:lnTo>
                    <a:pt x="19415" y="106987"/>
                  </a:lnTo>
                  <a:lnTo>
                    <a:pt x="5044" y="147197"/>
                  </a:lnTo>
                  <a:lnTo>
                    <a:pt x="0" y="191007"/>
                  </a:lnTo>
                  <a:lnTo>
                    <a:pt x="0" y="955039"/>
                  </a:lnTo>
                  <a:lnTo>
                    <a:pt x="5044" y="998834"/>
                  </a:lnTo>
                  <a:lnTo>
                    <a:pt x="19415" y="1039038"/>
                  </a:lnTo>
                  <a:lnTo>
                    <a:pt x="41963" y="1074503"/>
                  </a:lnTo>
                  <a:lnTo>
                    <a:pt x="71544" y="1104084"/>
                  </a:lnTo>
                  <a:lnTo>
                    <a:pt x="107009" y="1126632"/>
                  </a:lnTo>
                  <a:lnTo>
                    <a:pt x="147213" y="1141003"/>
                  </a:lnTo>
                  <a:lnTo>
                    <a:pt x="191008" y="1146047"/>
                  </a:lnTo>
                  <a:lnTo>
                    <a:pt x="3542791" y="1146047"/>
                  </a:lnTo>
                  <a:lnTo>
                    <a:pt x="3586602" y="1141003"/>
                  </a:lnTo>
                  <a:lnTo>
                    <a:pt x="3626812" y="1126632"/>
                  </a:lnTo>
                  <a:lnTo>
                    <a:pt x="3662277" y="1104084"/>
                  </a:lnTo>
                  <a:lnTo>
                    <a:pt x="3691852" y="1074503"/>
                  </a:lnTo>
                  <a:lnTo>
                    <a:pt x="3714393" y="1039038"/>
                  </a:lnTo>
                  <a:lnTo>
                    <a:pt x="3728757" y="998834"/>
                  </a:lnTo>
                  <a:lnTo>
                    <a:pt x="3733800" y="955039"/>
                  </a:lnTo>
                  <a:lnTo>
                    <a:pt x="3733800" y="191007"/>
                  </a:lnTo>
                  <a:lnTo>
                    <a:pt x="3728757" y="147197"/>
                  </a:lnTo>
                  <a:lnTo>
                    <a:pt x="3714393" y="106987"/>
                  </a:lnTo>
                  <a:lnTo>
                    <a:pt x="3691852" y="71522"/>
                  </a:lnTo>
                  <a:lnTo>
                    <a:pt x="3662277" y="41947"/>
                  </a:lnTo>
                  <a:lnTo>
                    <a:pt x="3626812" y="19406"/>
                  </a:lnTo>
                  <a:lnTo>
                    <a:pt x="3586602" y="5042"/>
                  </a:lnTo>
                  <a:lnTo>
                    <a:pt x="354279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0361" y="5284470"/>
              <a:ext cx="3733800" cy="1146175"/>
            </a:xfrm>
            <a:custGeom>
              <a:avLst/>
              <a:gdLst/>
              <a:ahLst/>
              <a:cxnLst/>
              <a:rect l="l" t="t" r="r" b="b"/>
              <a:pathLst>
                <a:path w="3733800" h="1146175">
                  <a:moveTo>
                    <a:pt x="0" y="191007"/>
                  </a:moveTo>
                  <a:lnTo>
                    <a:pt x="5044" y="147197"/>
                  </a:lnTo>
                  <a:lnTo>
                    <a:pt x="19415" y="106987"/>
                  </a:lnTo>
                  <a:lnTo>
                    <a:pt x="41963" y="71522"/>
                  </a:lnTo>
                  <a:lnTo>
                    <a:pt x="71544" y="41947"/>
                  </a:lnTo>
                  <a:lnTo>
                    <a:pt x="107009" y="19406"/>
                  </a:lnTo>
                  <a:lnTo>
                    <a:pt x="147213" y="5042"/>
                  </a:lnTo>
                  <a:lnTo>
                    <a:pt x="191008" y="0"/>
                  </a:lnTo>
                  <a:lnTo>
                    <a:pt x="3542791" y="0"/>
                  </a:lnTo>
                  <a:lnTo>
                    <a:pt x="3586602" y="5042"/>
                  </a:lnTo>
                  <a:lnTo>
                    <a:pt x="3626812" y="19406"/>
                  </a:lnTo>
                  <a:lnTo>
                    <a:pt x="3662277" y="41947"/>
                  </a:lnTo>
                  <a:lnTo>
                    <a:pt x="3691852" y="71522"/>
                  </a:lnTo>
                  <a:lnTo>
                    <a:pt x="3714393" y="106987"/>
                  </a:lnTo>
                  <a:lnTo>
                    <a:pt x="3728757" y="147197"/>
                  </a:lnTo>
                  <a:lnTo>
                    <a:pt x="3733800" y="191007"/>
                  </a:lnTo>
                  <a:lnTo>
                    <a:pt x="3733800" y="955039"/>
                  </a:lnTo>
                  <a:lnTo>
                    <a:pt x="3728757" y="998834"/>
                  </a:lnTo>
                  <a:lnTo>
                    <a:pt x="3714393" y="1039038"/>
                  </a:lnTo>
                  <a:lnTo>
                    <a:pt x="3691852" y="1074503"/>
                  </a:lnTo>
                  <a:lnTo>
                    <a:pt x="3662277" y="1104084"/>
                  </a:lnTo>
                  <a:lnTo>
                    <a:pt x="3626812" y="1126632"/>
                  </a:lnTo>
                  <a:lnTo>
                    <a:pt x="3586602" y="1141003"/>
                  </a:lnTo>
                  <a:lnTo>
                    <a:pt x="3542791" y="1146047"/>
                  </a:lnTo>
                  <a:lnTo>
                    <a:pt x="191008" y="1146047"/>
                  </a:lnTo>
                  <a:lnTo>
                    <a:pt x="147213" y="1141003"/>
                  </a:lnTo>
                  <a:lnTo>
                    <a:pt x="107009" y="1126632"/>
                  </a:lnTo>
                  <a:lnTo>
                    <a:pt x="71544" y="1104084"/>
                  </a:lnTo>
                  <a:lnTo>
                    <a:pt x="41963" y="1074503"/>
                  </a:lnTo>
                  <a:lnTo>
                    <a:pt x="19415" y="1039038"/>
                  </a:lnTo>
                  <a:lnTo>
                    <a:pt x="5044" y="998834"/>
                  </a:lnTo>
                  <a:lnTo>
                    <a:pt x="0" y="955039"/>
                  </a:lnTo>
                  <a:lnTo>
                    <a:pt x="0" y="19100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241906" y="4497704"/>
            <a:ext cx="3371215" cy="18438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interior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ventricle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has: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 marR="5080">
              <a:lnSpc>
                <a:spcPct val="86300"/>
              </a:lnSpc>
            </a:pPr>
            <a:r>
              <a:rPr sz="1700" spc="-30" dirty="0">
                <a:solidFill>
                  <a:srgbClr val="FFFFFF"/>
                </a:solidFill>
                <a:latin typeface="Times New Roman"/>
                <a:cs typeface="Times New Roman"/>
              </a:rPr>
              <a:t>Walls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that are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mostly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covered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mesh of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trabeculae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carneae that are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finer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more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numerous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than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those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ventricle.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128965" y="396177"/>
            <a:ext cx="3757295" cy="901065"/>
            <a:chOff x="604964" y="396176"/>
            <a:chExt cx="3757295" cy="901065"/>
          </a:xfrm>
        </p:grpSpPr>
        <p:sp>
          <p:nvSpPr>
            <p:cNvPr id="15" name="object 15"/>
            <p:cNvSpPr/>
            <p:nvPr/>
          </p:nvSpPr>
          <p:spPr>
            <a:xfrm>
              <a:off x="610361" y="401573"/>
              <a:ext cx="3746500" cy="890269"/>
            </a:xfrm>
            <a:custGeom>
              <a:avLst/>
              <a:gdLst/>
              <a:ahLst/>
              <a:cxnLst/>
              <a:rect l="l" t="t" r="r" b="b"/>
              <a:pathLst>
                <a:path w="3746500" h="890269">
                  <a:moveTo>
                    <a:pt x="3597655" y="0"/>
                  </a:moveTo>
                  <a:lnTo>
                    <a:pt x="148336" y="0"/>
                  </a:lnTo>
                  <a:lnTo>
                    <a:pt x="101448" y="7563"/>
                  </a:lnTo>
                  <a:lnTo>
                    <a:pt x="60728" y="28622"/>
                  </a:lnTo>
                  <a:lnTo>
                    <a:pt x="28619" y="60734"/>
                  </a:lnTo>
                  <a:lnTo>
                    <a:pt x="7561" y="101453"/>
                  </a:lnTo>
                  <a:lnTo>
                    <a:pt x="0" y="148336"/>
                  </a:lnTo>
                  <a:lnTo>
                    <a:pt x="0" y="741679"/>
                  </a:lnTo>
                  <a:lnTo>
                    <a:pt x="7561" y="788562"/>
                  </a:lnTo>
                  <a:lnTo>
                    <a:pt x="28619" y="829281"/>
                  </a:lnTo>
                  <a:lnTo>
                    <a:pt x="60728" y="861393"/>
                  </a:lnTo>
                  <a:lnTo>
                    <a:pt x="101448" y="882452"/>
                  </a:lnTo>
                  <a:lnTo>
                    <a:pt x="148336" y="890015"/>
                  </a:lnTo>
                  <a:lnTo>
                    <a:pt x="3597655" y="890015"/>
                  </a:lnTo>
                  <a:lnTo>
                    <a:pt x="3644538" y="882452"/>
                  </a:lnTo>
                  <a:lnTo>
                    <a:pt x="3685257" y="861393"/>
                  </a:lnTo>
                  <a:lnTo>
                    <a:pt x="3717369" y="829281"/>
                  </a:lnTo>
                  <a:lnTo>
                    <a:pt x="3738428" y="788562"/>
                  </a:lnTo>
                  <a:lnTo>
                    <a:pt x="3745991" y="741679"/>
                  </a:lnTo>
                  <a:lnTo>
                    <a:pt x="3745991" y="148336"/>
                  </a:lnTo>
                  <a:lnTo>
                    <a:pt x="3738428" y="101453"/>
                  </a:lnTo>
                  <a:lnTo>
                    <a:pt x="3717369" y="60734"/>
                  </a:lnTo>
                  <a:lnTo>
                    <a:pt x="3685257" y="28622"/>
                  </a:lnTo>
                  <a:lnTo>
                    <a:pt x="3644538" y="7563"/>
                  </a:lnTo>
                  <a:lnTo>
                    <a:pt x="3597655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0361" y="401573"/>
              <a:ext cx="3746500" cy="890269"/>
            </a:xfrm>
            <a:custGeom>
              <a:avLst/>
              <a:gdLst/>
              <a:ahLst/>
              <a:cxnLst/>
              <a:rect l="l" t="t" r="r" b="b"/>
              <a:pathLst>
                <a:path w="3746500" h="890269">
                  <a:moveTo>
                    <a:pt x="0" y="148336"/>
                  </a:moveTo>
                  <a:lnTo>
                    <a:pt x="7561" y="101453"/>
                  </a:lnTo>
                  <a:lnTo>
                    <a:pt x="28619" y="60734"/>
                  </a:lnTo>
                  <a:lnTo>
                    <a:pt x="60728" y="28622"/>
                  </a:lnTo>
                  <a:lnTo>
                    <a:pt x="101448" y="7563"/>
                  </a:lnTo>
                  <a:lnTo>
                    <a:pt x="148336" y="0"/>
                  </a:lnTo>
                  <a:lnTo>
                    <a:pt x="3597655" y="0"/>
                  </a:lnTo>
                  <a:lnTo>
                    <a:pt x="3644538" y="7563"/>
                  </a:lnTo>
                  <a:lnTo>
                    <a:pt x="3685257" y="28622"/>
                  </a:lnTo>
                  <a:lnTo>
                    <a:pt x="3717369" y="60734"/>
                  </a:lnTo>
                  <a:lnTo>
                    <a:pt x="3738428" y="101453"/>
                  </a:lnTo>
                  <a:lnTo>
                    <a:pt x="3745991" y="148336"/>
                  </a:lnTo>
                  <a:lnTo>
                    <a:pt x="3745991" y="741679"/>
                  </a:lnTo>
                  <a:lnTo>
                    <a:pt x="3738428" y="788562"/>
                  </a:lnTo>
                  <a:lnTo>
                    <a:pt x="3717369" y="829281"/>
                  </a:lnTo>
                  <a:lnTo>
                    <a:pt x="3685257" y="861393"/>
                  </a:lnTo>
                  <a:lnTo>
                    <a:pt x="3644538" y="882452"/>
                  </a:lnTo>
                  <a:lnTo>
                    <a:pt x="3597655" y="890015"/>
                  </a:lnTo>
                  <a:lnTo>
                    <a:pt x="148336" y="890015"/>
                  </a:lnTo>
                  <a:lnTo>
                    <a:pt x="101448" y="882452"/>
                  </a:lnTo>
                  <a:lnTo>
                    <a:pt x="60728" y="861393"/>
                  </a:lnTo>
                  <a:lnTo>
                    <a:pt x="28619" y="829281"/>
                  </a:lnTo>
                  <a:lnTo>
                    <a:pt x="7561" y="788562"/>
                  </a:lnTo>
                  <a:lnTo>
                    <a:pt x="0" y="741679"/>
                  </a:lnTo>
                  <a:lnTo>
                    <a:pt x="0" y="14833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309267" y="528378"/>
            <a:ext cx="3286125" cy="5397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800" dirty="0">
                <a:solidFill>
                  <a:schemeClr val="bg1"/>
                </a:solidFill>
              </a:rPr>
              <a:t>Left</a:t>
            </a:r>
            <a:r>
              <a:rPr sz="3800" spc="-130" dirty="0">
                <a:solidFill>
                  <a:schemeClr val="bg1"/>
                </a:solidFill>
              </a:rPr>
              <a:t> </a:t>
            </a:r>
            <a:r>
              <a:rPr sz="3800" spc="-45" dirty="0">
                <a:solidFill>
                  <a:schemeClr val="bg1"/>
                </a:solidFill>
              </a:rPr>
              <a:t>Ventricle</a:t>
            </a:r>
            <a:r>
              <a:rPr sz="3800" spc="-75" dirty="0">
                <a:solidFill>
                  <a:schemeClr val="bg1"/>
                </a:solidFill>
              </a:rPr>
              <a:t> </a:t>
            </a:r>
            <a:r>
              <a:rPr sz="3800" dirty="0">
                <a:solidFill>
                  <a:schemeClr val="bg1"/>
                </a:solidFill>
              </a:rPr>
              <a:t>..1</a:t>
            </a: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94402" y="1"/>
            <a:ext cx="5673598" cy="597269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4" y="1805876"/>
            <a:ext cx="4116704" cy="882650"/>
            <a:chOff x="604964" y="1805876"/>
            <a:chExt cx="4116704" cy="882650"/>
          </a:xfrm>
        </p:grpSpPr>
        <p:sp>
          <p:nvSpPr>
            <p:cNvPr id="3" name="object 3"/>
            <p:cNvSpPr/>
            <p:nvPr/>
          </p:nvSpPr>
          <p:spPr>
            <a:xfrm>
              <a:off x="610361" y="1811274"/>
              <a:ext cx="4105910" cy="871855"/>
            </a:xfrm>
            <a:custGeom>
              <a:avLst/>
              <a:gdLst/>
              <a:ahLst/>
              <a:cxnLst/>
              <a:rect l="l" t="t" r="r" b="b"/>
              <a:pathLst>
                <a:path w="4105910" h="871855">
                  <a:moveTo>
                    <a:pt x="3960367" y="0"/>
                  </a:moveTo>
                  <a:lnTo>
                    <a:pt x="145287" y="0"/>
                  </a:lnTo>
                  <a:lnTo>
                    <a:pt x="99366" y="7404"/>
                  </a:lnTo>
                  <a:lnTo>
                    <a:pt x="59483" y="28025"/>
                  </a:lnTo>
                  <a:lnTo>
                    <a:pt x="28032" y="59472"/>
                  </a:lnTo>
                  <a:lnTo>
                    <a:pt x="7407" y="99356"/>
                  </a:lnTo>
                  <a:lnTo>
                    <a:pt x="0" y="145287"/>
                  </a:lnTo>
                  <a:lnTo>
                    <a:pt x="0" y="726439"/>
                  </a:lnTo>
                  <a:lnTo>
                    <a:pt x="7407" y="772371"/>
                  </a:lnTo>
                  <a:lnTo>
                    <a:pt x="28032" y="812255"/>
                  </a:lnTo>
                  <a:lnTo>
                    <a:pt x="59483" y="843702"/>
                  </a:lnTo>
                  <a:lnTo>
                    <a:pt x="99366" y="864323"/>
                  </a:lnTo>
                  <a:lnTo>
                    <a:pt x="145287" y="871727"/>
                  </a:lnTo>
                  <a:lnTo>
                    <a:pt x="3960367" y="871727"/>
                  </a:lnTo>
                  <a:lnTo>
                    <a:pt x="4006299" y="864323"/>
                  </a:lnTo>
                  <a:lnTo>
                    <a:pt x="4046183" y="843702"/>
                  </a:lnTo>
                  <a:lnTo>
                    <a:pt x="4077630" y="812255"/>
                  </a:lnTo>
                  <a:lnTo>
                    <a:pt x="4098251" y="772371"/>
                  </a:lnTo>
                  <a:lnTo>
                    <a:pt x="4105655" y="726439"/>
                  </a:lnTo>
                  <a:lnTo>
                    <a:pt x="4105655" y="145287"/>
                  </a:lnTo>
                  <a:lnTo>
                    <a:pt x="4098251" y="99356"/>
                  </a:lnTo>
                  <a:lnTo>
                    <a:pt x="4077630" y="59472"/>
                  </a:lnTo>
                  <a:lnTo>
                    <a:pt x="4046183" y="28025"/>
                  </a:lnTo>
                  <a:lnTo>
                    <a:pt x="4006299" y="7404"/>
                  </a:lnTo>
                  <a:lnTo>
                    <a:pt x="3960367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811274"/>
              <a:ext cx="4105910" cy="871855"/>
            </a:xfrm>
            <a:custGeom>
              <a:avLst/>
              <a:gdLst/>
              <a:ahLst/>
              <a:cxnLst/>
              <a:rect l="l" t="t" r="r" b="b"/>
              <a:pathLst>
                <a:path w="4105910" h="871855">
                  <a:moveTo>
                    <a:pt x="0" y="145287"/>
                  </a:moveTo>
                  <a:lnTo>
                    <a:pt x="7407" y="99356"/>
                  </a:lnTo>
                  <a:lnTo>
                    <a:pt x="28032" y="59472"/>
                  </a:lnTo>
                  <a:lnTo>
                    <a:pt x="59483" y="28025"/>
                  </a:lnTo>
                  <a:lnTo>
                    <a:pt x="99366" y="7404"/>
                  </a:lnTo>
                  <a:lnTo>
                    <a:pt x="145287" y="0"/>
                  </a:lnTo>
                  <a:lnTo>
                    <a:pt x="3960367" y="0"/>
                  </a:lnTo>
                  <a:lnTo>
                    <a:pt x="4006299" y="7404"/>
                  </a:lnTo>
                  <a:lnTo>
                    <a:pt x="4046183" y="28025"/>
                  </a:lnTo>
                  <a:lnTo>
                    <a:pt x="4077630" y="59472"/>
                  </a:lnTo>
                  <a:lnTo>
                    <a:pt x="4098251" y="99356"/>
                  </a:lnTo>
                  <a:lnTo>
                    <a:pt x="4105655" y="145287"/>
                  </a:lnTo>
                  <a:lnTo>
                    <a:pt x="4105655" y="726439"/>
                  </a:lnTo>
                  <a:lnTo>
                    <a:pt x="4098251" y="772371"/>
                  </a:lnTo>
                  <a:lnTo>
                    <a:pt x="4077630" y="812255"/>
                  </a:lnTo>
                  <a:lnTo>
                    <a:pt x="4046183" y="843702"/>
                  </a:lnTo>
                  <a:lnTo>
                    <a:pt x="4006299" y="864323"/>
                  </a:lnTo>
                  <a:lnTo>
                    <a:pt x="3960367" y="871727"/>
                  </a:lnTo>
                  <a:lnTo>
                    <a:pt x="145287" y="871727"/>
                  </a:lnTo>
                  <a:lnTo>
                    <a:pt x="99366" y="864323"/>
                  </a:lnTo>
                  <a:lnTo>
                    <a:pt x="59483" y="843702"/>
                  </a:lnTo>
                  <a:lnTo>
                    <a:pt x="28032" y="812255"/>
                  </a:lnTo>
                  <a:lnTo>
                    <a:pt x="7407" y="772371"/>
                  </a:lnTo>
                  <a:lnTo>
                    <a:pt x="0" y="726439"/>
                  </a:lnTo>
                  <a:lnTo>
                    <a:pt x="0" y="14528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12949" y="2119629"/>
            <a:ext cx="367665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cavity</a:t>
            </a:r>
            <a:r>
              <a:rPr sz="13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sz="13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longer</a:t>
            </a:r>
            <a:r>
              <a:rPr sz="13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than</a:t>
            </a:r>
            <a:r>
              <a:rPr sz="13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3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ventricle.</a:t>
            </a:r>
            <a:endParaRPr sz="13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28964" y="2714181"/>
            <a:ext cx="4116704" cy="3607435"/>
            <a:chOff x="604964" y="2714180"/>
            <a:chExt cx="4116704" cy="3607435"/>
          </a:xfrm>
        </p:grpSpPr>
        <p:sp>
          <p:nvSpPr>
            <p:cNvPr id="7" name="object 7"/>
            <p:cNvSpPr/>
            <p:nvPr/>
          </p:nvSpPr>
          <p:spPr>
            <a:xfrm>
              <a:off x="610361" y="2719577"/>
              <a:ext cx="4105910" cy="871855"/>
            </a:xfrm>
            <a:custGeom>
              <a:avLst/>
              <a:gdLst/>
              <a:ahLst/>
              <a:cxnLst/>
              <a:rect l="l" t="t" r="r" b="b"/>
              <a:pathLst>
                <a:path w="4105910" h="871854">
                  <a:moveTo>
                    <a:pt x="3960367" y="0"/>
                  </a:moveTo>
                  <a:lnTo>
                    <a:pt x="145287" y="0"/>
                  </a:lnTo>
                  <a:lnTo>
                    <a:pt x="99366" y="7404"/>
                  </a:lnTo>
                  <a:lnTo>
                    <a:pt x="59483" y="28025"/>
                  </a:lnTo>
                  <a:lnTo>
                    <a:pt x="28032" y="59472"/>
                  </a:lnTo>
                  <a:lnTo>
                    <a:pt x="7407" y="99356"/>
                  </a:lnTo>
                  <a:lnTo>
                    <a:pt x="0" y="145287"/>
                  </a:lnTo>
                  <a:lnTo>
                    <a:pt x="0" y="726439"/>
                  </a:lnTo>
                  <a:lnTo>
                    <a:pt x="7407" y="772371"/>
                  </a:lnTo>
                  <a:lnTo>
                    <a:pt x="28032" y="812255"/>
                  </a:lnTo>
                  <a:lnTo>
                    <a:pt x="59483" y="843702"/>
                  </a:lnTo>
                  <a:lnTo>
                    <a:pt x="99366" y="864323"/>
                  </a:lnTo>
                  <a:lnTo>
                    <a:pt x="145287" y="871727"/>
                  </a:lnTo>
                  <a:lnTo>
                    <a:pt x="3960367" y="871727"/>
                  </a:lnTo>
                  <a:lnTo>
                    <a:pt x="4006299" y="864323"/>
                  </a:lnTo>
                  <a:lnTo>
                    <a:pt x="4046183" y="843702"/>
                  </a:lnTo>
                  <a:lnTo>
                    <a:pt x="4077630" y="812255"/>
                  </a:lnTo>
                  <a:lnTo>
                    <a:pt x="4098251" y="772371"/>
                  </a:lnTo>
                  <a:lnTo>
                    <a:pt x="4105655" y="726439"/>
                  </a:lnTo>
                  <a:lnTo>
                    <a:pt x="4105655" y="145287"/>
                  </a:lnTo>
                  <a:lnTo>
                    <a:pt x="4098251" y="99356"/>
                  </a:lnTo>
                  <a:lnTo>
                    <a:pt x="4077630" y="59472"/>
                  </a:lnTo>
                  <a:lnTo>
                    <a:pt x="4046183" y="28025"/>
                  </a:lnTo>
                  <a:lnTo>
                    <a:pt x="4006299" y="7404"/>
                  </a:lnTo>
                  <a:lnTo>
                    <a:pt x="3960367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2719577"/>
              <a:ext cx="4105910" cy="871855"/>
            </a:xfrm>
            <a:custGeom>
              <a:avLst/>
              <a:gdLst/>
              <a:ahLst/>
              <a:cxnLst/>
              <a:rect l="l" t="t" r="r" b="b"/>
              <a:pathLst>
                <a:path w="4105910" h="871854">
                  <a:moveTo>
                    <a:pt x="0" y="145287"/>
                  </a:moveTo>
                  <a:lnTo>
                    <a:pt x="7407" y="99356"/>
                  </a:lnTo>
                  <a:lnTo>
                    <a:pt x="28032" y="59472"/>
                  </a:lnTo>
                  <a:lnTo>
                    <a:pt x="59483" y="28025"/>
                  </a:lnTo>
                  <a:lnTo>
                    <a:pt x="99366" y="7404"/>
                  </a:lnTo>
                  <a:lnTo>
                    <a:pt x="145287" y="0"/>
                  </a:lnTo>
                  <a:lnTo>
                    <a:pt x="3960367" y="0"/>
                  </a:lnTo>
                  <a:lnTo>
                    <a:pt x="4006299" y="7404"/>
                  </a:lnTo>
                  <a:lnTo>
                    <a:pt x="4046183" y="28025"/>
                  </a:lnTo>
                  <a:lnTo>
                    <a:pt x="4077630" y="59472"/>
                  </a:lnTo>
                  <a:lnTo>
                    <a:pt x="4098251" y="99356"/>
                  </a:lnTo>
                  <a:lnTo>
                    <a:pt x="4105655" y="145287"/>
                  </a:lnTo>
                  <a:lnTo>
                    <a:pt x="4105655" y="726439"/>
                  </a:lnTo>
                  <a:lnTo>
                    <a:pt x="4098251" y="772371"/>
                  </a:lnTo>
                  <a:lnTo>
                    <a:pt x="4077630" y="812255"/>
                  </a:lnTo>
                  <a:lnTo>
                    <a:pt x="4046183" y="843702"/>
                  </a:lnTo>
                  <a:lnTo>
                    <a:pt x="4006299" y="864323"/>
                  </a:lnTo>
                  <a:lnTo>
                    <a:pt x="3960367" y="871727"/>
                  </a:lnTo>
                  <a:lnTo>
                    <a:pt x="145287" y="871727"/>
                  </a:lnTo>
                  <a:lnTo>
                    <a:pt x="99366" y="864323"/>
                  </a:lnTo>
                  <a:lnTo>
                    <a:pt x="59483" y="843702"/>
                  </a:lnTo>
                  <a:lnTo>
                    <a:pt x="28032" y="812255"/>
                  </a:lnTo>
                  <a:lnTo>
                    <a:pt x="7407" y="772371"/>
                  </a:lnTo>
                  <a:lnTo>
                    <a:pt x="0" y="726439"/>
                  </a:lnTo>
                  <a:lnTo>
                    <a:pt x="0" y="14528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0361" y="3627881"/>
              <a:ext cx="4105910" cy="871855"/>
            </a:xfrm>
            <a:custGeom>
              <a:avLst/>
              <a:gdLst/>
              <a:ahLst/>
              <a:cxnLst/>
              <a:rect l="l" t="t" r="r" b="b"/>
              <a:pathLst>
                <a:path w="4105910" h="871854">
                  <a:moveTo>
                    <a:pt x="3960367" y="0"/>
                  </a:moveTo>
                  <a:lnTo>
                    <a:pt x="145287" y="0"/>
                  </a:lnTo>
                  <a:lnTo>
                    <a:pt x="99366" y="7404"/>
                  </a:lnTo>
                  <a:lnTo>
                    <a:pt x="59483" y="28025"/>
                  </a:lnTo>
                  <a:lnTo>
                    <a:pt x="28032" y="59472"/>
                  </a:lnTo>
                  <a:lnTo>
                    <a:pt x="7407" y="99356"/>
                  </a:lnTo>
                  <a:lnTo>
                    <a:pt x="0" y="145288"/>
                  </a:lnTo>
                  <a:lnTo>
                    <a:pt x="0" y="726440"/>
                  </a:lnTo>
                  <a:lnTo>
                    <a:pt x="7407" y="772371"/>
                  </a:lnTo>
                  <a:lnTo>
                    <a:pt x="28032" y="812255"/>
                  </a:lnTo>
                  <a:lnTo>
                    <a:pt x="59483" y="843702"/>
                  </a:lnTo>
                  <a:lnTo>
                    <a:pt x="99366" y="864323"/>
                  </a:lnTo>
                  <a:lnTo>
                    <a:pt x="145287" y="871728"/>
                  </a:lnTo>
                  <a:lnTo>
                    <a:pt x="3960367" y="871728"/>
                  </a:lnTo>
                  <a:lnTo>
                    <a:pt x="4006299" y="864323"/>
                  </a:lnTo>
                  <a:lnTo>
                    <a:pt x="4046183" y="843702"/>
                  </a:lnTo>
                  <a:lnTo>
                    <a:pt x="4077630" y="812255"/>
                  </a:lnTo>
                  <a:lnTo>
                    <a:pt x="4098251" y="772371"/>
                  </a:lnTo>
                  <a:lnTo>
                    <a:pt x="4105655" y="726440"/>
                  </a:lnTo>
                  <a:lnTo>
                    <a:pt x="4105655" y="145288"/>
                  </a:lnTo>
                  <a:lnTo>
                    <a:pt x="4098251" y="99356"/>
                  </a:lnTo>
                  <a:lnTo>
                    <a:pt x="4077630" y="59472"/>
                  </a:lnTo>
                  <a:lnTo>
                    <a:pt x="4046183" y="28025"/>
                  </a:lnTo>
                  <a:lnTo>
                    <a:pt x="4006299" y="7404"/>
                  </a:lnTo>
                  <a:lnTo>
                    <a:pt x="3960367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361" y="3627881"/>
              <a:ext cx="4105910" cy="871855"/>
            </a:xfrm>
            <a:custGeom>
              <a:avLst/>
              <a:gdLst/>
              <a:ahLst/>
              <a:cxnLst/>
              <a:rect l="l" t="t" r="r" b="b"/>
              <a:pathLst>
                <a:path w="4105910" h="871854">
                  <a:moveTo>
                    <a:pt x="0" y="145288"/>
                  </a:moveTo>
                  <a:lnTo>
                    <a:pt x="7407" y="99356"/>
                  </a:lnTo>
                  <a:lnTo>
                    <a:pt x="28032" y="59472"/>
                  </a:lnTo>
                  <a:lnTo>
                    <a:pt x="59483" y="28025"/>
                  </a:lnTo>
                  <a:lnTo>
                    <a:pt x="99366" y="7404"/>
                  </a:lnTo>
                  <a:lnTo>
                    <a:pt x="145287" y="0"/>
                  </a:lnTo>
                  <a:lnTo>
                    <a:pt x="3960367" y="0"/>
                  </a:lnTo>
                  <a:lnTo>
                    <a:pt x="4006299" y="7404"/>
                  </a:lnTo>
                  <a:lnTo>
                    <a:pt x="4046183" y="28025"/>
                  </a:lnTo>
                  <a:lnTo>
                    <a:pt x="4077630" y="59472"/>
                  </a:lnTo>
                  <a:lnTo>
                    <a:pt x="4098251" y="99356"/>
                  </a:lnTo>
                  <a:lnTo>
                    <a:pt x="4105655" y="145288"/>
                  </a:lnTo>
                  <a:lnTo>
                    <a:pt x="4105655" y="726440"/>
                  </a:lnTo>
                  <a:lnTo>
                    <a:pt x="4098251" y="772371"/>
                  </a:lnTo>
                  <a:lnTo>
                    <a:pt x="4077630" y="812255"/>
                  </a:lnTo>
                  <a:lnTo>
                    <a:pt x="4046183" y="843702"/>
                  </a:lnTo>
                  <a:lnTo>
                    <a:pt x="4006299" y="864323"/>
                  </a:lnTo>
                  <a:lnTo>
                    <a:pt x="3960367" y="871728"/>
                  </a:lnTo>
                  <a:lnTo>
                    <a:pt x="145287" y="871728"/>
                  </a:lnTo>
                  <a:lnTo>
                    <a:pt x="99366" y="864323"/>
                  </a:lnTo>
                  <a:lnTo>
                    <a:pt x="59483" y="843702"/>
                  </a:lnTo>
                  <a:lnTo>
                    <a:pt x="28032" y="812255"/>
                  </a:lnTo>
                  <a:lnTo>
                    <a:pt x="7407" y="772371"/>
                  </a:lnTo>
                  <a:lnTo>
                    <a:pt x="0" y="726440"/>
                  </a:lnTo>
                  <a:lnTo>
                    <a:pt x="0" y="145288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0361" y="4536185"/>
              <a:ext cx="4105910" cy="871855"/>
            </a:xfrm>
            <a:custGeom>
              <a:avLst/>
              <a:gdLst/>
              <a:ahLst/>
              <a:cxnLst/>
              <a:rect l="l" t="t" r="r" b="b"/>
              <a:pathLst>
                <a:path w="4105910" h="871854">
                  <a:moveTo>
                    <a:pt x="3960367" y="0"/>
                  </a:moveTo>
                  <a:lnTo>
                    <a:pt x="145287" y="0"/>
                  </a:lnTo>
                  <a:lnTo>
                    <a:pt x="99366" y="7404"/>
                  </a:lnTo>
                  <a:lnTo>
                    <a:pt x="59483" y="28025"/>
                  </a:lnTo>
                  <a:lnTo>
                    <a:pt x="28032" y="59472"/>
                  </a:lnTo>
                  <a:lnTo>
                    <a:pt x="7407" y="99356"/>
                  </a:lnTo>
                  <a:lnTo>
                    <a:pt x="0" y="145287"/>
                  </a:lnTo>
                  <a:lnTo>
                    <a:pt x="0" y="726439"/>
                  </a:lnTo>
                  <a:lnTo>
                    <a:pt x="7407" y="772371"/>
                  </a:lnTo>
                  <a:lnTo>
                    <a:pt x="28032" y="812255"/>
                  </a:lnTo>
                  <a:lnTo>
                    <a:pt x="59483" y="843702"/>
                  </a:lnTo>
                  <a:lnTo>
                    <a:pt x="99366" y="864323"/>
                  </a:lnTo>
                  <a:lnTo>
                    <a:pt x="145287" y="871727"/>
                  </a:lnTo>
                  <a:lnTo>
                    <a:pt x="3960367" y="871727"/>
                  </a:lnTo>
                  <a:lnTo>
                    <a:pt x="4006299" y="864323"/>
                  </a:lnTo>
                  <a:lnTo>
                    <a:pt x="4046183" y="843702"/>
                  </a:lnTo>
                  <a:lnTo>
                    <a:pt x="4077630" y="812255"/>
                  </a:lnTo>
                  <a:lnTo>
                    <a:pt x="4098251" y="772371"/>
                  </a:lnTo>
                  <a:lnTo>
                    <a:pt x="4105655" y="726439"/>
                  </a:lnTo>
                  <a:lnTo>
                    <a:pt x="4105655" y="145287"/>
                  </a:lnTo>
                  <a:lnTo>
                    <a:pt x="4098251" y="99356"/>
                  </a:lnTo>
                  <a:lnTo>
                    <a:pt x="4077630" y="59472"/>
                  </a:lnTo>
                  <a:lnTo>
                    <a:pt x="4046183" y="28025"/>
                  </a:lnTo>
                  <a:lnTo>
                    <a:pt x="4006299" y="7404"/>
                  </a:lnTo>
                  <a:lnTo>
                    <a:pt x="3960367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0361" y="4536185"/>
              <a:ext cx="4105910" cy="871855"/>
            </a:xfrm>
            <a:custGeom>
              <a:avLst/>
              <a:gdLst/>
              <a:ahLst/>
              <a:cxnLst/>
              <a:rect l="l" t="t" r="r" b="b"/>
              <a:pathLst>
                <a:path w="4105910" h="871854">
                  <a:moveTo>
                    <a:pt x="0" y="145287"/>
                  </a:moveTo>
                  <a:lnTo>
                    <a:pt x="7407" y="99356"/>
                  </a:lnTo>
                  <a:lnTo>
                    <a:pt x="28032" y="59472"/>
                  </a:lnTo>
                  <a:lnTo>
                    <a:pt x="59483" y="28025"/>
                  </a:lnTo>
                  <a:lnTo>
                    <a:pt x="99366" y="7404"/>
                  </a:lnTo>
                  <a:lnTo>
                    <a:pt x="145287" y="0"/>
                  </a:lnTo>
                  <a:lnTo>
                    <a:pt x="3960367" y="0"/>
                  </a:lnTo>
                  <a:lnTo>
                    <a:pt x="4006299" y="7404"/>
                  </a:lnTo>
                  <a:lnTo>
                    <a:pt x="4046183" y="28025"/>
                  </a:lnTo>
                  <a:lnTo>
                    <a:pt x="4077630" y="59472"/>
                  </a:lnTo>
                  <a:lnTo>
                    <a:pt x="4098251" y="99356"/>
                  </a:lnTo>
                  <a:lnTo>
                    <a:pt x="4105655" y="145287"/>
                  </a:lnTo>
                  <a:lnTo>
                    <a:pt x="4105655" y="726439"/>
                  </a:lnTo>
                  <a:lnTo>
                    <a:pt x="4098251" y="772371"/>
                  </a:lnTo>
                  <a:lnTo>
                    <a:pt x="4077630" y="812255"/>
                  </a:lnTo>
                  <a:lnTo>
                    <a:pt x="4046183" y="843702"/>
                  </a:lnTo>
                  <a:lnTo>
                    <a:pt x="4006299" y="864323"/>
                  </a:lnTo>
                  <a:lnTo>
                    <a:pt x="3960367" y="871727"/>
                  </a:lnTo>
                  <a:lnTo>
                    <a:pt x="145287" y="871727"/>
                  </a:lnTo>
                  <a:lnTo>
                    <a:pt x="99366" y="864323"/>
                  </a:lnTo>
                  <a:lnTo>
                    <a:pt x="59483" y="843702"/>
                  </a:lnTo>
                  <a:lnTo>
                    <a:pt x="28032" y="812255"/>
                  </a:lnTo>
                  <a:lnTo>
                    <a:pt x="7407" y="772371"/>
                  </a:lnTo>
                  <a:lnTo>
                    <a:pt x="0" y="726439"/>
                  </a:lnTo>
                  <a:lnTo>
                    <a:pt x="0" y="14528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0361" y="5444489"/>
              <a:ext cx="4105910" cy="871855"/>
            </a:xfrm>
            <a:custGeom>
              <a:avLst/>
              <a:gdLst/>
              <a:ahLst/>
              <a:cxnLst/>
              <a:rect l="l" t="t" r="r" b="b"/>
              <a:pathLst>
                <a:path w="4105910" h="871854">
                  <a:moveTo>
                    <a:pt x="3960367" y="0"/>
                  </a:moveTo>
                  <a:lnTo>
                    <a:pt x="145287" y="0"/>
                  </a:lnTo>
                  <a:lnTo>
                    <a:pt x="99366" y="7404"/>
                  </a:lnTo>
                  <a:lnTo>
                    <a:pt x="59483" y="28025"/>
                  </a:lnTo>
                  <a:lnTo>
                    <a:pt x="28032" y="59472"/>
                  </a:lnTo>
                  <a:lnTo>
                    <a:pt x="7407" y="99356"/>
                  </a:lnTo>
                  <a:lnTo>
                    <a:pt x="0" y="145288"/>
                  </a:lnTo>
                  <a:lnTo>
                    <a:pt x="0" y="726440"/>
                  </a:lnTo>
                  <a:lnTo>
                    <a:pt x="7407" y="772361"/>
                  </a:lnTo>
                  <a:lnTo>
                    <a:pt x="28032" y="812244"/>
                  </a:lnTo>
                  <a:lnTo>
                    <a:pt x="59483" y="843695"/>
                  </a:lnTo>
                  <a:lnTo>
                    <a:pt x="99366" y="864320"/>
                  </a:lnTo>
                  <a:lnTo>
                    <a:pt x="145287" y="871728"/>
                  </a:lnTo>
                  <a:lnTo>
                    <a:pt x="3960367" y="871728"/>
                  </a:lnTo>
                  <a:lnTo>
                    <a:pt x="4006299" y="864320"/>
                  </a:lnTo>
                  <a:lnTo>
                    <a:pt x="4046183" y="843695"/>
                  </a:lnTo>
                  <a:lnTo>
                    <a:pt x="4077630" y="812244"/>
                  </a:lnTo>
                  <a:lnTo>
                    <a:pt x="4098251" y="772361"/>
                  </a:lnTo>
                  <a:lnTo>
                    <a:pt x="4105655" y="726440"/>
                  </a:lnTo>
                  <a:lnTo>
                    <a:pt x="4105655" y="145288"/>
                  </a:lnTo>
                  <a:lnTo>
                    <a:pt x="4098251" y="99356"/>
                  </a:lnTo>
                  <a:lnTo>
                    <a:pt x="4077630" y="59472"/>
                  </a:lnTo>
                  <a:lnTo>
                    <a:pt x="4046183" y="28025"/>
                  </a:lnTo>
                  <a:lnTo>
                    <a:pt x="4006299" y="7404"/>
                  </a:lnTo>
                  <a:lnTo>
                    <a:pt x="3960367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0361" y="5444489"/>
              <a:ext cx="4105910" cy="871855"/>
            </a:xfrm>
            <a:custGeom>
              <a:avLst/>
              <a:gdLst/>
              <a:ahLst/>
              <a:cxnLst/>
              <a:rect l="l" t="t" r="r" b="b"/>
              <a:pathLst>
                <a:path w="4105910" h="871854">
                  <a:moveTo>
                    <a:pt x="0" y="145288"/>
                  </a:moveTo>
                  <a:lnTo>
                    <a:pt x="7407" y="99356"/>
                  </a:lnTo>
                  <a:lnTo>
                    <a:pt x="28032" y="59472"/>
                  </a:lnTo>
                  <a:lnTo>
                    <a:pt x="59483" y="28025"/>
                  </a:lnTo>
                  <a:lnTo>
                    <a:pt x="99366" y="7404"/>
                  </a:lnTo>
                  <a:lnTo>
                    <a:pt x="145287" y="0"/>
                  </a:lnTo>
                  <a:lnTo>
                    <a:pt x="3960367" y="0"/>
                  </a:lnTo>
                  <a:lnTo>
                    <a:pt x="4006299" y="7404"/>
                  </a:lnTo>
                  <a:lnTo>
                    <a:pt x="4046183" y="28025"/>
                  </a:lnTo>
                  <a:lnTo>
                    <a:pt x="4077630" y="59472"/>
                  </a:lnTo>
                  <a:lnTo>
                    <a:pt x="4098251" y="99356"/>
                  </a:lnTo>
                  <a:lnTo>
                    <a:pt x="4105655" y="145288"/>
                  </a:lnTo>
                  <a:lnTo>
                    <a:pt x="4105655" y="726440"/>
                  </a:lnTo>
                  <a:lnTo>
                    <a:pt x="4098251" y="772361"/>
                  </a:lnTo>
                  <a:lnTo>
                    <a:pt x="4077630" y="812244"/>
                  </a:lnTo>
                  <a:lnTo>
                    <a:pt x="4046183" y="843695"/>
                  </a:lnTo>
                  <a:lnTo>
                    <a:pt x="4006299" y="864320"/>
                  </a:lnTo>
                  <a:lnTo>
                    <a:pt x="3960367" y="871728"/>
                  </a:lnTo>
                  <a:lnTo>
                    <a:pt x="145287" y="871728"/>
                  </a:lnTo>
                  <a:lnTo>
                    <a:pt x="99366" y="864320"/>
                  </a:lnTo>
                  <a:lnTo>
                    <a:pt x="59483" y="843695"/>
                  </a:lnTo>
                  <a:lnTo>
                    <a:pt x="28032" y="812244"/>
                  </a:lnTo>
                  <a:lnTo>
                    <a:pt x="7407" y="772361"/>
                  </a:lnTo>
                  <a:lnTo>
                    <a:pt x="0" y="726440"/>
                  </a:lnTo>
                  <a:lnTo>
                    <a:pt x="0" y="145288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12950" y="2942286"/>
            <a:ext cx="3768725" cy="3328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455"/>
              </a:lnSpc>
              <a:spcBef>
                <a:spcPts val="95"/>
              </a:spcBef>
            </a:pP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Anterior</a:t>
            </a:r>
            <a:r>
              <a:rPr sz="13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3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posterior</a:t>
            </a:r>
            <a:r>
              <a:rPr sz="13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papillary</a:t>
            </a:r>
            <a:r>
              <a:rPr sz="13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muscles</a:t>
            </a:r>
            <a:r>
              <a:rPr sz="13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sz="13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Times New Roman"/>
                <a:cs typeface="Times New Roman"/>
              </a:rPr>
              <a:t>larger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455"/>
              </a:lnSpc>
            </a:pP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than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those in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right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ventricle.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5080" algn="just">
              <a:lnSpc>
                <a:spcPts val="1340"/>
              </a:lnSpc>
            </a:pP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 smooth-walled, </a:t>
            </a:r>
            <a:r>
              <a:rPr sz="1300" spc="-10" dirty="0">
                <a:solidFill>
                  <a:srgbClr val="FFFFFF"/>
                </a:solidFill>
                <a:latin typeface="Times New Roman"/>
                <a:cs typeface="Times New Roman"/>
              </a:rPr>
              <a:t>non-muscular,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superoanterior outflow 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part, the aortic vestibule, leading to the aortic orifice and </a:t>
            </a:r>
            <a:r>
              <a:rPr sz="1300" spc="-3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aortic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valve.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322580">
              <a:lnSpc>
                <a:spcPts val="1340"/>
              </a:lnSpc>
              <a:spcBef>
                <a:spcPts val="5"/>
              </a:spcBef>
            </a:pP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3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double-leaflet</a:t>
            </a:r>
            <a:r>
              <a:rPr sz="13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mitral</a:t>
            </a:r>
            <a:r>
              <a:rPr sz="13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valve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sz="13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guards</a:t>
            </a:r>
            <a:r>
              <a:rPr sz="13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sz="13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Times New Roman"/>
                <a:cs typeface="Times New Roman"/>
              </a:rPr>
              <a:t>AV </a:t>
            </a:r>
            <a:r>
              <a:rPr sz="1300" spc="-3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orifice.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13335">
              <a:lnSpc>
                <a:spcPts val="1340"/>
              </a:lnSpc>
            </a:pP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aortic</a:t>
            </a:r>
            <a:r>
              <a:rPr sz="13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orifice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that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lies</a:t>
            </a:r>
            <a:r>
              <a:rPr sz="13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its</a:t>
            </a:r>
            <a:r>
              <a:rPr sz="13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posterosuperior</a:t>
            </a:r>
            <a:r>
              <a:rPr sz="13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part </a:t>
            </a:r>
            <a:r>
              <a:rPr sz="1300" spc="-3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and is</a:t>
            </a:r>
            <a:r>
              <a:rPr sz="13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surrounded</a:t>
            </a:r>
            <a:r>
              <a:rPr sz="13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fibrous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ring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which</a:t>
            </a:r>
            <a:r>
              <a:rPr sz="13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right 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Times New Roman"/>
                <a:cs typeface="Times New Roman"/>
              </a:rPr>
              <a:t>posterior,</a:t>
            </a:r>
            <a:r>
              <a:rPr sz="13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left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cusps</a:t>
            </a:r>
            <a:r>
              <a:rPr sz="13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aortic</a:t>
            </a:r>
            <a:r>
              <a:rPr sz="13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valve</a:t>
            </a:r>
            <a:r>
              <a:rPr sz="13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attached; 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300" spc="-10" dirty="0">
                <a:solidFill>
                  <a:srgbClr val="FFFFFF"/>
                </a:solidFill>
                <a:latin typeface="Times New Roman"/>
                <a:cs typeface="Times New Roman"/>
              </a:rPr>
              <a:t> ascending</a:t>
            </a:r>
            <a:r>
              <a:rPr sz="13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aorta begins</a:t>
            </a:r>
            <a:r>
              <a:rPr sz="13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at the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aortic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Times New Roman"/>
                <a:cs typeface="Times New Roman"/>
              </a:rPr>
              <a:t>orifice.</a:t>
            </a:r>
            <a:endParaRPr sz="13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28965" y="396177"/>
            <a:ext cx="3757295" cy="901065"/>
            <a:chOff x="604964" y="396176"/>
            <a:chExt cx="3757295" cy="901065"/>
          </a:xfrm>
        </p:grpSpPr>
        <p:sp>
          <p:nvSpPr>
            <p:cNvPr id="17" name="object 17"/>
            <p:cNvSpPr/>
            <p:nvPr/>
          </p:nvSpPr>
          <p:spPr>
            <a:xfrm>
              <a:off x="610361" y="401573"/>
              <a:ext cx="3746500" cy="890269"/>
            </a:xfrm>
            <a:custGeom>
              <a:avLst/>
              <a:gdLst/>
              <a:ahLst/>
              <a:cxnLst/>
              <a:rect l="l" t="t" r="r" b="b"/>
              <a:pathLst>
                <a:path w="3746500" h="890269">
                  <a:moveTo>
                    <a:pt x="3597655" y="0"/>
                  </a:moveTo>
                  <a:lnTo>
                    <a:pt x="148336" y="0"/>
                  </a:lnTo>
                  <a:lnTo>
                    <a:pt x="101448" y="7563"/>
                  </a:lnTo>
                  <a:lnTo>
                    <a:pt x="60728" y="28622"/>
                  </a:lnTo>
                  <a:lnTo>
                    <a:pt x="28619" y="60734"/>
                  </a:lnTo>
                  <a:lnTo>
                    <a:pt x="7561" y="101453"/>
                  </a:lnTo>
                  <a:lnTo>
                    <a:pt x="0" y="148336"/>
                  </a:lnTo>
                  <a:lnTo>
                    <a:pt x="0" y="741679"/>
                  </a:lnTo>
                  <a:lnTo>
                    <a:pt x="7561" y="788562"/>
                  </a:lnTo>
                  <a:lnTo>
                    <a:pt x="28619" y="829281"/>
                  </a:lnTo>
                  <a:lnTo>
                    <a:pt x="60728" y="861393"/>
                  </a:lnTo>
                  <a:lnTo>
                    <a:pt x="101448" y="882452"/>
                  </a:lnTo>
                  <a:lnTo>
                    <a:pt x="148336" y="890015"/>
                  </a:lnTo>
                  <a:lnTo>
                    <a:pt x="3597655" y="890015"/>
                  </a:lnTo>
                  <a:lnTo>
                    <a:pt x="3644538" y="882452"/>
                  </a:lnTo>
                  <a:lnTo>
                    <a:pt x="3685257" y="861393"/>
                  </a:lnTo>
                  <a:lnTo>
                    <a:pt x="3717369" y="829281"/>
                  </a:lnTo>
                  <a:lnTo>
                    <a:pt x="3738428" y="788562"/>
                  </a:lnTo>
                  <a:lnTo>
                    <a:pt x="3745991" y="741679"/>
                  </a:lnTo>
                  <a:lnTo>
                    <a:pt x="3745991" y="148336"/>
                  </a:lnTo>
                  <a:lnTo>
                    <a:pt x="3738428" y="101453"/>
                  </a:lnTo>
                  <a:lnTo>
                    <a:pt x="3717369" y="60734"/>
                  </a:lnTo>
                  <a:lnTo>
                    <a:pt x="3685257" y="28622"/>
                  </a:lnTo>
                  <a:lnTo>
                    <a:pt x="3644538" y="7563"/>
                  </a:lnTo>
                  <a:lnTo>
                    <a:pt x="3597655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0361" y="401573"/>
              <a:ext cx="3746500" cy="890269"/>
            </a:xfrm>
            <a:custGeom>
              <a:avLst/>
              <a:gdLst/>
              <a:ahLst/>
              <a:cxnLst/>
              <a:rect l="l" t="t" r="r" b="b"/>
              <a:pathLst>
                <a:path w="3746500" h="890269">
                  <a:moveTo>
                    <a:pt x="0" y="148336"/>
                  </a:moveTo>
                  <a:lnTo>
                    <a:pt x="7561" y="101453"/>
                  </a:lnTo>
                  <a:lnTo>
                    <a:pt x="28619" y="60734"/>
                  </a:lnTo>
                  <a:lnTo>
                    <a:pt x="60728" y="28622"/>
                  </a:lnTo>
                  <a:lnTo>
                    <a:pt x="101448" y="7563"/>
                  </a:lnTo>
                  <a:lnTo>
                    <a:pt x="148336" y="0"/>
                  </a:lnTo>
                  <a:lnTo>
                    <a:pt x="3597655" y="0"/>
                  </a:lnTo>
                  <a:lnTo>
                    <a:pt x="3644538" y="7563"/>
                  </a:lnTo>
                  <a:lnTo>
                    <a:pt x="3685257" y="28622"/>
                  </a:lnTo>
                  <a:lnTo>
                    <a:pt x="3717369" y="60734"/>
                  </a:lnTo>
                  <a:lnTo>
                    <a:pt x="3738428" y="101453"/>
                  </a:lnTo>
                  <a:lnTo>
                    <a:pt x="3745991" y="148336"/>
                  </a:lnTo>
                  <a:lnTo>
                    <a:pt x="3745991" y="741679"/>
                  </a:lnTo>
                  <a:lnTo>
                    <a:pt x="3738428" y="788562"/>
                  </a:lnTo>
                  <a:lnTo>
                    <a:pt x="3717369" y="829281"/>
                  </a:lnTo>
                  <a:lnTo>
                    <a:pt x="3685257" y="861393"/>
                  </a:lnTo>
                  <a:lnTo>
                    <a:pt x="3644538" y="882452"/>
                  </a:lnTo>
                  <a:lnTo>
                    <a:pt x="3597655" y="890015"/>
                  </a:lnTo>
                  <a:lnTo>
                    <a:pt x="148336" y="890015"/>
                  </a:lnTo>
                  <a:lnTo>
                    <a:pt x="101448" y="882452"/>
                  </a:lnTo>
                  <a:lnTo>
                    <a:pt x="60728" y="861393"/>
                  </a:lnTo>
                  <a:lnTo>
                    <a:pt x="28619" y="829281"/>
                  </a:lnTo>
                  <a:lnTo>
                    <a:pt x="7561" y="788562"/>
                  </a:lnTo>
                  <a:lnTo>
                    <a:pt x="0" y="741679"/>
                  </a:lnTo>
                  <a:lnTo>
                    <a:pt x="0" y="14833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309267" y="528378"/>
            <a:ext cx="3286125" cy="5397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800" dirty="0">
                <a:solidFill>
                  <a:schemeClr val="bg1"/>
                </a:solidFill>
              </a:rPr>
              <a:t>Left</a:t>
            </a:r>
            <a:r>
              <a:rPr sz="3800" spc="-130" dirty="0">
                <a:solidFill>
                  <a:schemeClr val="bg1"/>
                </a:solidFill>
              </a:rPr>
              <a:t> </a:t>
            </a:r>
            <a:r>
              <a:rPr sz="3800" spc="-45" dirty="0">
                <a:solidFill>
                  <a:schemeClr val="bg1"/>
                </a:solidFill>
              </a:rPr>
              <a:t>Ventricle</a:t>
            </a:r>
            <a:r>
              <a:rPr sz="3800" spc="-75" dirty="0">
                <a:solidFill>
                  <a:schemeClr val="bg1"/>
                </a:solidFill>
              </a:rPr>
              <a:t> </a:t>
            </a:r>
            <a:r>
              <a:rPr sz="3800" dirty="0">
                <a:solidFill>
                  <a:schemeClr val="bg1"/>
                </a:solidFill>
              </a:rPr>
              <a:t>..2</a:t>
            </a: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94402" y="1"/>
            <a:ext cx="5673598" cy="597269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2340" y="888619"/>
            <a:ext cx="62179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40" dirty="0"/>
              <a:t>CONDUCTING </a:t>
            </a:r>
            <a:r>
              <a:rPr sz="3000" spc="35" dirty="0"/>
              <a:t>SYSTEM</a:t>
            </a:r>
            <a:r>
              <a:rPr sz="3000" spc="75" dirty="0"/>
              <a:t> </a:t>
            </a:r>
            <a:r>
              <a:rPr sz="3000" spc="20" dirty="0"/>
              <a:t>OF</a:t>
            </a:r>
            <a:r>
              <a:rPr sz="3000" spc="70" dirty="0"/>
              <a:t> </a:t>
            </a:r>
            <a:r>
              <a:rPr sz="3000" dirty="0"/>
              <a:t>HEART</a:t>
            </a:r>
            <a:endParaRPr sz="3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4600" y="2054351"/>
            <a:ext cx="3733800" cy="32064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600" y="2036064"/>
            <a:ext cx="3733800" cy="324307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18625" y="269684"/>
            <a:ext cx="5756275" cy="5758180"/>
            <a:chOff x="1694624" y="269684"/>
            <a:chExt cx="5756275" cy="5758180"/>
          </a:xfrm>
        </p:grpSpPr>
        <p:sp>
          <p:nvSpPr>
            <p:cNvPr id="3" name="object 3"/>
            <p:cNvSpPr/>
            <p:nvPr/>
          </p:nvSpPr>
          <p:spPr>
            <a:xfrm>
              <a:off x="1700021" y="275082"/>
              <a:ext cx="5745480" cy="5747385"/>
            </a:xfrm>
            <a:custGeom>
              <a:avLst/>
              <a:gdLst/>
              <a:ahLst/>
              <a:cxnLst/>
              <a:rect l="l" t="t" r="r" b="b"/>
              <a:pathLst>
                <a:path w="5745480" h="5747385">
                  <a:moveTo>
                    <a:pt x="2872740" y="0"/>
                  </a:moveTo>
                  <a:lnTo>
                    <a:pt x="2824265" y="400"/>
                  </a:lnTo>
                  <a:lnTo>
                    <a:pt x="2775984" y="1599"/>
                  </a:lnTo>
                  <a:lnTo>
                    <a:pt x="2727903" y="3588"/>
                  </a:lnTo>
                  <a:lnTo>
                    <a:pt x="2680029" y="6362"/>
                  </a:lnTo>
                  <a:lnTo>
                    <a:pt x="2632368" y="9915"/>
                  </a:lnTo>
                  <a:lnTo>
                    <a:pt x="2584926" y="14240"/>
                  </a:lnTo>
                  <a:lnTo>
                    <a:pt x="2537710" y="19332"/>
                  </a:lnTo>
                  <a:lnTo>
                    <a:pt x="2490725" y="25183"/>
                  </a:lnTo>
                  <a:lnTo>
                    <a:pt x="2443978" y="31787"/>
                  </a:lnTo>
                  <a:lnTo>
                    <a:pt x="2397476" y="39139"/>
                  </a:lnTo>
                  <a:lnTo>
                    <a:pt x="2351224" y="47231"/>
                  </a:lnTo>
                  <a:lnTo>
                    <a:pt x="2305228" y="56058"/>
                  </a:lnTo>
                  <a:lnTo>
                    <a:pt x="2259496" y="65613"/>
                  </a:lnTo>
                  <a:lnTo>
                    <a:pt x="2214034" y="75891"/>
                  </a:lnTo>
                  <a:lnTo>
                    <a:pt x="2168847" y="86884"/>
                  </a:lnTo>
                  <a:lnTo>
                    <a:pt x="2123942" y="98586"/>
                  </a:lnTo>
                  <a:lnTo>
                    <a:pt x="2079325" y="110992"/>
                  </a:lnTo>
                  <a:lnTo>
                    <a:pt x="2035003" y="124095"/>
                  </a:lnTo>
                  <a:lnTo>
                    <a:pt x="1990982" y="137888"/>
                  </a:lnTo>
                  <a:lnTo>
                    <a:pt x="1947267" y="152365"/>
                  </a:lnTo>
                  <a:lnTo>
                    <a:pt x="1903867" y="167521"/>
                  </a:lnTo>
                  <a:lnTo>
                    <a:pt x="1860785" y="183348"/>
                  </a:lnTo>
                  <a:lnTo>
                    <a:pt x="1818030" y="199841"/>
                  </a:lnTo>
                  <a:lnTo>
                    <a:pt x="1775607" y="216992"/>
                  </a:lnTo>
                  <a:lnTo>
                    <a:pt x="1733523" y="234797"/>
                  </a:lnTo>
                  <a:lnTo>
                    <a:pt x="1691783" y="253248"/>
                  </a:lnTo>
                  <a:lnTo>
                    <a:pt x="1650395" y="272340"/>
                  </a:lnTo>
                  <a:lnTo>
                    <a:pt x="1609363" y="292065"/>
                  </a:lnTo>
                  <a:lnTo>
                    <a:pt x="1568696" y="312419"/>
                  </a:lnTo>
                  <a:lnTo>
                    <a:pt x="1528398" y="333394"/>
                  </a:lnTo>
                  <a:lnTo>
                    <a:pt x="1488477" y="354983"/>
                  </a:lnTo>
                  <a:lnTo>
                    <a:pt x="1448938" y="377182"/>
                  </a:lnTo>
                  <a:lnTo>
                    <a:pt x="1409788" y="399984"/>
                  </a:lnTo>
                  <a:lnTo>
                    <a:pt x="1371033" y="423381"/>
                  </a:lnTo>
                  <a:lnTo>
                    <a:pt x="1332680" y="447369"/>
                  </a:lnTo>
                  <a:lnTo>
                    <a:pt x="1294734" y="471940"/>
                  </a:lnTo>
                  <a:lnTo>
                    <a:pt x="1257202" y="497089"/>
                  </a:lnTo>
                  <a:lnTo>
                    <a:pt x="1220090" y="522809"/>
                  </a:lnTo>
                  <a:lnTo>
                    <a:pt x="1183404" y="549094"/>
                  </a:lnTo>
                  <a:lnTo>
                    <a:pt x="1147152" y="575938"/>
                  </a:lnTo>
                  <a:lnTo>
                    <a:pt x="1111338" y="603334"/>
                  </a:lnTo>
                  <a:lnTo>
                    <a:pt x="1075970" y="631275"/>
                  </a:lnTo>
                  <a:lnTo>
                    <a:pt x="1041054" y="659757"/>
                  </a:lnTo>
                  <a:lnTo>
                    <a:pt x="1006595" y="688772"/>
                  </a:lnTo>
                  <a:lnTo>
                    <a:pt x="972601" y="718314"/>
                  </a:lnTo>
                  <a:lnTo>
                    <a:pt x="939077" y="748377"/>
                  </a:lnTo>
                  <a:lnTo>
                    <a:pt x="906029" y="778955"/>
                  </a:lnTo>
                  <a:lnTo>
                    <a:pt x="873465" y="810041"/>
                  </a:lnTo>
                  <a:lnTo>
                    <a:pt x="841390" y="841628"/>
                  </a:lnTo>
                  <a:lnTo>
                    <a:pt x="809811" y="873712"/>
                  </a:lnTo>
                  <a:lnTo>
                    <a:pt x="778734" y="906285"/>
                  </a:lnTo>
                  <a:lnTo>
                    <a:pt x="748165" y="939341"/>
                  </a:lnTo>
                  <a:lnTo>
                    <a:pt x="718110" y="972875"/>
                  </a:lnTo>
                  <a:lnTo>
                    <a:pt x="688576" y="1006878"/>
                  </a:lnTo>
                  <a:lnTo>
                    <a:pt x="659569" y="1041346"/>
                  </a:lnTo>
                  <a:lnTo>
                    <a:pt x="631095" y="1076272"/>
                  </a:lnTo>
                  <a:lnTo>
                    <a:pt x="603161" y="1111650"/>
                  </a:lnTo>
                  <a:lnTo>
                    <a:pt x="575773" y="1147473"/>
                  </a:lnTo>
                  <a:lnTo>
                    <a:pt x="548937" y="1183736"/>
                  </a:lnTo>
                  <a:lnTo>
                    <a:pt x="522660" y="1220431"/>
                  </a:lnTo>
                  <a:lnTo>
                    <a:pt x="496947" y="1257553"/>
                  </a:lnTo>
                  <a:lnTo>
                    <a:pt x="471805" y="1295095"/>
                  </a:lnTo>
                  <a:lnTo>
                    <a:pt x="447241" y="1333051"/>
                  </a:lnTo>
                  <a:lnTo>
                    <a:pt x="423260" y="1371415"/>
                  </a:lnTo>
                  <a:lnTo>
                    <a:pt x="399869" y="1410180"/>
                  </a:lnTo>
                  <a:lnTo>
                    <a:pt x="377074" y="1449340"/>
                  </a:lnTo>
                  <a:lnTo>
                    <a:pt x="354881" y="1488890"/>
                  </a:lnTo>
                  <a:lnTo>
                    <a:pt x="333297" y="1528821"/>
                  </a:lnTo>
                  <a:lnTo>
                    <a:pt x="312329" y="1569130"/>
                  </a:lnTo>
                  <a:lnTo>
                    <a:pt x="291981" y="1609808"/>
                  </a:lnTo>
                  <a:lnTo>
                    <a:pt x="272261" y="1650850"/>
                  </a:lnTo>
                  <a:lnTo>
                    <a:pt x="253175" y="1692249"/>
                  </a:lnTo>
                  <a:lnTo>
                    <a:pt x="234729" y="1734000"/>
                  </a:lnTo>
                  <a:lnTo>
                    <a:pt x="216929" y="1776095"/>
                  </a:lnTo>
                  <a:lnTo>
                    <a:pt x="199782" y="1818529"/>
                  </a:lnTo>
                  <a:lnTo>
                    <a:pt x="183295" y="1861295"/>
                  </a:lnTo>
                  <a:lnTo>
                    <a:pt x="167472" y="1904387"/>
                  </a:lnTo>
                  <a:lnTo>
                    <a:pt x="152321" y="1947799"/>
                  </a:lnTo>
                  <a:lnTo>
                    <a:pt x="137848" y="1991525"/>
                  </a:lnTo>
                  <a:lnTo>
                    <a:pt x="124058" y="2035557"/>
                  </a:lnTo>
                  <a:lnTo>
                    <a:pt x="110960" y="2079891"/>
                  </a:lnTo>
                  <a:lnTo>
                    <a:pt x="98558" y="2124519"/>
                  </a:lnTo>
                  <a:lnTo>
                    <a:pt x="86858" y="2169435"/>
                  </a:lnTo>
                  <a:lnTo>
                    <a:pt x="75868" y="2214634"/>
                  </a:lnTo>
                  <a:lnTo>
                    <a:pt x="65594" y="2260108"/>
                  </a:lnTo>
                  <a:lnTo>
                    <a:pt x="56042" y="2305851"/>
                  </a:lnTo>
                  <a:lnTo>
                    <a:pt x="47217" y="2351858"/>
                  </a:lnTo>
                  <a:lnTo>
                    <a:pt x="39127" y="2398121"/>
                  </a:lnTo>
                  <a:lnTo>
                    <a:pt x="31778" y="2444636"/>
                  </a:lnTo>
                  <a:lnTo>
                    <a:pt x="25175" y="2491394"/>
                  </a:lnTo>
                  <a:lnTo>
                    <a:pt x="19326" y="2538390"/>
                  </a:lnTo>
                  <a:lnTo>
                    <a:pt x="14236" y="2585618"/>
                  </a:lnTo>
                  <a:lnTo>
                    <a:pt x="9912" y="2633072"/>
                  </a:lnTo>
                  <a:lnTo>
                    <a:pt x="6360" y="2680745"/>
                  </a:lnTo>
                  <a:lnTo>
                    <a:pt x="3587" y="2728630"/>
                  </a:lnTo>
                  <a:lnTo>
                    <a:pt x="1598" y="2776723"/>
                  </a:lnTo>
                  <a:lnTo>
                    <a:pt x="400" y="2825015"/>
                  </a:lnTo>
                  <a:lnTo>
                    <a:pt x="0" y="2873502"/>
                  </a:lnTo>
                  <a:lnTo>
                    <a:pt x="400" y="2921988"/>
                  </a:lnTo>
                  <a:lnTo>
                    <a:pt x="1598" y="2970280"/>
                  </a:lnTo>
                  <a:lnTo>
                    <a:pt x="3587" y="3018373"/>
                  </a:lnTo>
                  <a:lnTo>
                    <a:pt x="6360" y="3066258"/>
                  </a:lnTo>
                  <a:lnTo>
                    <a:pt x="9912" y="3113931"/>
                  </a:lnTo>
                  <a:lnTo>
                    <a:pt x="14236" y="3161385"/>
                  </a:lnTo>
                  <a:lnTo>
                    <a:pt x="19326" y="3208613"/>
                  </a:lnTo>
                  <a:lnTo>
                    <a:pt x="25175" y="3255609"/>
                  </a:lnTo>
                  <a:lnTo>
                    <a:pt x="31778" y="3302367"/>
                  </a:lnTo>
                  <a:lnTo>
                    <a:pt x="39127" y="3348882"/>
                  </a:lnTo>
                  <a:lnTo>
                    <a:pt x="47217" y="3395145"/>
                  </a:lnTo>
                  <a:lnTo>
                    <a:pt x="56042" y="3441152"/>
                  </a:lnTo>
                  <a:lnTo>
                    <a:pt x="65594" y="3486895"/>
                  </a:lnTo>
                  <a:lnTo>
                    <a:pt x="75868" y="3532369"/>
                  </a:lnTo>
                  <a:lnTo>
                    <a:pt x="86858" y="3577568"/>
                  </a:lnTo>
                  <a:lnTo>
                    <a:pt x="98558" y="3622484"/>
                  </a:lnTo>
                  <a:lnTo>
                    <a:pt x="110960" y="3667112"/>
                  </a:lnTo>
                  <a:lnTo>
                    <a:pt x="124058" y="3711446"/>
                  </a:lnTo>
                  <a:lnTo>
                    <a:pt x="137848" y="3755478"/>
                  </a:lnTo>
                  <a:lnTo>
                    <a:pt x="152321" y="3799204"/>
                  </a:lnTo>
                  <a:lnTo>
                    <a:pt x="167472" y="3842616"/>
                  </a:lnTo>
                  <a:lnTo>
                    <a:pt x="183295" y="3885708"/>
                  </a:lnTo>
                  <a:lnTo>
                    <a:pt x="199782" y="3928474"/>
                  </a:lnTo>
                  <a:lnTo>
                    <a:pt x="216929" y="3970908"/>
                  </a:lnTo>
                  <a:lnTo>
                    <a:pt x="234729" y="4013003"/>
                  </a:lnTo>
                  <a:lnTo>
                    <a:pt x="253175" y="4054754"/>
                  </a:lnTo>
                  <a:lnTo>
                    <a:pt x="272261" y="4096153"/>
                  </a:lnTo>
                  <a:lnTo>
                    <a:pt x="291981" y="4137195"/>
                  </a:lnTo>
                  <a:lnTo>
                    <a:pt x="312329" y="4177873"/>
                  </a:lnTo>
                  <a:lnTo>
                    <a:pt x="333297" y="4218182"/>
                  </a:lnTo>
                  <a:lnTo>
                    <a:pt x="354881" y="4258113"/>
                  </a:lnTo>
                  <a:lnTo>
                    <a:pt x="377074" y="4297663"/>
                  </a:lnTo>
                  <a:lnTo>
                    <a:pt x="399869" y="4336823"/>
                  </a:lnTo>
                  <a:lnTo>
                    <a:pt x="423260" y="4375588"/>
                  </a:lnTo>
                  <a:lnTo>
                    <a:pt x="447241" y="4413952"/>
                  </a:lnTo>
                  <a:lnTo>
                    <a:pt x="471805" y="4451908"/>
                  </a:lnTo>
                  <a:lnTo>
                    <a:pt x="496947" y="4489450"/>
                  </a:lnTo>
                  <a:lnTo>
                    <a:pt x="522660" y="4526572"/>
                  </a:lnTo>
                  <a:lnTo>
                    <a:pt x="548937" y="4563267"/>
                  </a:lnTo>
                  <a:lnTo>
                    <a:pt x="575773" y="4599530"/>
                  </a:lnTo>
                  <a:lnTo>
                    <a:pt x="603161" y="4635353"/>
                  </a:lnTo>
                  <a:lnTo>
                    <a:pt x="631095" y="4670731"/>
                  </a:lnTo>
                  <a:lnTo>
                    <a:pt x="659569" y="4705657"/>
                  </a:lnTo>
                  <a:lnTo>
                    <a:pt x="688576" y="4740125"/>
                  </a:lnTo>
                  <a:lnTo>
                    <a:pt x="718110" y="4774128"/>
                  </a:lnTo>
                  <a:lnTo>
                    <a:pt x="748165" y="4807662"/>
                  </a:lnTo>
                  <a:lnTo>
                    <a:pt x="778734" y="4840718"/>
                  </a:lnTo>
                  <a:lnTo>
                    <a:pt x="809811" y="4873291"/>
                  </a:lnTo>
                  <a:lnTo>
                    <a:pt x="841390" y="4905375"/>
                  </a:lnTo>
                  <a:lnTo>
                    <a:pt x="873465" y="4936962"/>
                  </a:lnTo>
                  <a:lnTo>
                    <a:pt x="906029" y="4968048"/>
                  </a:lnTo>
                  <a:lnTo>
                    <a:pt x="939077" y="4998626"/>
                  </a:lnTo>
                  <a:lnTo>
                    <a:pt x="972601" y="5028689"/>
                  </a:lnTo>
                  <a:lnTo>
                    <a:pt x="1006595" y="5058231"/>
                  </a:lnTo>
                  <a:lnTo>
                    <a:pt x="1041054" y="5087246"/>
                  </a:lnTo>
                  <a:lnTo>
                    <a:pt x="1075970" y="5115728"/>
                  </a:lnTo>
                  <a:lnTo>
                    <a:pt x="1111338" y="5143669"/>
                  </a:lnTo>
                  <a:lnTo>
                    <a:pt x="1147152" y="5171065"/>
                  </a:lnTo>
                  <a:lnTo>
                    <a:pt x="1183404" y="5197909"/>
                  </a:lnTo>
                  <a:lnTo>
                    <a:pt x="1220090" y="5224194"/>
                  </a:lnTo>
                  <a:lnTo>
                    <a:pt x="1257202" y="5249914"/>
                  </a:lnTo>
                  <a:lnTo>
                    <a:pt x="1294734" y="5275063"/>
                  </a:lnTo>
                  <a:lnTo>
                    <a:pt x="1332680" y="5299634"/>
                  </a:lnTo>
                  <a:lnTo>
                    <a:pt x="1371033" y="5323622"/>
                  </a:lnTo>
                  <a:lnTo>
                    <a:pt x="1409788" y="5347019"/>
                  </a:lnTo>
                  <a:lnTo>
                    <a:pt x="1448938" y="5369821"/>
                  </a:lnTo>
                  <a:lnTo>
                    <a:pt x="1488477" y="5392020"/>
                  </a:lnTo>
                  <a:lnTo>
                    <a:pt x="1528398" y="5413609"/>
                  </a:lnTo>
                  <a:lnTo>
                    <a:pt x="1568696" y="5434584"/>
                  </a:lnTo>
                  <a:lnTo>
                    <a:pt x="1609363" y="5454938"/>
                  </a:lnTo>
                  <a:lnTo>
                    <a:pt x="1650395" y="5474663"/>
                  </a:lnTo>
                  <a:lnTo>
                    <a:pt x="1691783" y="5493755"/>
                  </a:lnTo>
                  <a:lnTo>
                    <a:pt x="1733523" y="5512206"/>
                  </a:lnTo>
                  <a:lnTo>
                    <a:pt x="1775607" y="5530011"/>
                  </a:lnTo>
                  <a:lnTo>
                    <a:pt x="1818030" y="5547162"/>
                  </a:lnTo>
                  <a:lnTo>
                    <a:pt x="1860785" y="5563655"/>
                  </a:lnTo>
                  <a:lnTo>
                    <a:pt x="1903867" y="5579482"/>
                  </a:lnTo>
                  <a:lnTo>
                    <a:pt x="1947267" y="5594638"/>
                  </a:lnTo>
                  <a:lnTo>
                    <a:pt x="1990982" y="5609115"/>
                  </a:lnTo>
                  <a:lnTo>
                    <a:pt x="2035003" y="5622908"/>
                  </a:lnTo>
                  <a:lnTo>
                    <a:pt x="2079325" y="5636011"/>
                  </a:lnTo>
                  <a:lnTo>
                    <a:pt x="2123942" y="5648417"/>
                  </a:lnTo>
                  <a:lnTo>
                    <a:pt x="2168847" y="5660119"/>
                  </a:lnTo>
                  <a:lnTo>
                    <a:pt x="2214034" y="5671112"/>
                  </a:lnTo>
                  <a:lnTo>
                    <a:pt x="2259496" y="5681390"/>
                  </a:lnTo>
                  <a:lnTo>
                    <a:pt x="2305228" y="5690945"/>
                  </a:lnTo>
                  <a:lnTo>
                    <a:pt x="2351224" y="5699772"/>
                  </a:lnTo>
                  <a:lnTo>
                    <a:pt x="2397476" y="5707864"/>
                  </a:lnTo>
                  <a:lnTo>
                    <a:pt x="2443978" y="5715216"/>
                  </a:lnTo>
                  <a:lnTo>
                    <a:pt x="2490725" y="5721820"/>
                  </a:lnTo>
                  <a:lnTo>
                    <a:pt x="2537710" y="5727671"/>
                  </a:lnTo>
                  <a:lnTo>
                    <a:pt x="2584926" y="5732763"/>
                  </a:lnTo>
                  <a:lnTo>
                    <a:pt x="2632368" y="5737088"/>
                  </a:lnTo>
                  <a:lnTo>
                    <a:pt x="2680029" y="5740641"/>
                  </a:lnTo>
                  <a:lnTo>
                    <a:pt x="2727903" y="5743415"/>
                  </a:lnTo>
                  <a:lnTo>
                    <a:pt x="2775984" y="5745404"/>
                  </a:lnTo>
                  <a:lnTo>
                    <a:pt x="2824265" y="5746603"/>
                  </a:lnTo>
                  <a:lnTo>
                    <a:pt x="2872740" y="5747004"/>
                  </a:lnTo>
                  <a:lnTo>
                    <a:pt x="2921214" y="5746603"/>
                  </a:lnTo>
                  <a:lnTo>
                    <a:pt x="2969495" y="5745404"/>
                  </a:lnTo>
                  <a:lnTo>
                    <a:pt x="3017576" y="5743415"/>
                  </a:lnTo>
                  <a:lnTo>
                    <a:pt x="3065450" y="5740641"/>
                  </a:lnTo>
                  <a:lnTo>
                    <a:pt x="3113111" y="5737088"/>
                  </a:lnTo>
                  <a:lnTo>
                    <a:pt x="3160553" y="5732763"/>
                  </a:lnTo>
                  <a:lnTo>
                    <a:pt x="3207769" y="5727671"/>
                  </a:lnTo>
                  <a:lnTo>
                    <a:pt x="3254754" y="5721820"/>
                  </a:lnTo>
                  <a:lnTo>
                    <a:pt x="3301501" y="5715216"/>
                  </a:lnTo>
                  <a:lnTo>
                    <a:pt x="3348003" y="5707864"/>
                  </a:lnTo>
                  <a:lnTo>
                    <a:pt x="3394255" y="5699772"/>
                  </a:lnTo>
                  <a:lnTo>
                    <a:pt x="3440251" y="5690945"/>
                  </a:lnTo>
                  <a:lnTo>
                    <a:pt x="3485983" y="5681390"/>
                  </a:lnTo>
                  <a:lnTo>
                    <a:pt x="3531445" y="5671112"/>
                  </a:lnTo>
                  <a:lnTo>
                    <a:pt x="3576632" y="5660119"/>
                  </a:lnTo>
                  <a:lnTo>
                    <a:pt x="3621537" y="5648417"/>
                  </a:lnTo>
                  <a:lnTo>
                    <a:pt x="3666154" y="5636011"/>
                  </a:lnTo>
                  <a:lnTo>
                    <a:pt x="3710476" y="5622908"/>
                  </a:lnTo>
                  <a:lnTo>
                    <a:pt x="3754497" y="5609115"/>
                  </a:lnTo>
                  <a:lnTo>
                    <a:pt x="3798212" y="5594638"/>
                  </a:lnTo>
                  <a:lnTo>
                    <a:pt x="3841612" y="5579482"/>
                  </a:lnTo>
                  <a:lnTo>
                    <a:pt x="3884694" y="5563655"/>
                  </a:lnTo>
                  <a:lnTo>
                    <a:pt x="3927449" y="5547162"/>
                  </a:lnTo>
                  <a:lnTo>
                    <a:pt x="3969872" y="5530011"/>
                  </a:lnTo>
                  <a:lnTo>
                    <a:pt x="4011956" y="5512206"/>
                  </a:lnTo>
                  <a:lnTo>
                    <a:pt x="4053696" y="5493755"/>
                  </a:lnTo>
                  <a:lnTo>
                    <a:pt x="4095084" y="5474663"/>
                  </a:lnTo>
                  <a:lnTo>
                    <a:pt x="4136116" y="5454938"/>
                  </a:lnTo>
                  <a:lnTo>
                    <a:pt x="4176783" y="5434584"/>
                  </a:lnTo>
                  <a:lnTo>
                    <a:pt x="4217081" y="5413609"/>
                  </a:lnTo>
                  <a:lnTo>
                    <a:pt x="4257002" y="5392020"/>
                  </a:lnTo>
                  <a:lnTo>
                    <a:pt x="4296541" y="5369821"/>
                  </a:lnTo>
                  <a:lnTo>
                    <a:pt x="4335691" y="5347019"/>
                  </a:lnTo>
                  <a:lnTo>
                    <a:pt x="4374446" y="5323622"/>
                  </a:lnTo>
                  <a:lnTo>
                    <a:pt x="4412799" y="5299634"/>
                  </a:lnTo>
                  <a:lnTo>
                    <a:pt x="4450745" y="5275063"/>
                  </a:lnTo>
                  <a:lnTo>
                    <a:pt x="4488277" y="5249914"/>
                  </a:lnTo>
                  <a:lnTo>
                    <a:pt x="4525389" y="5224194"/>
                  </a:lnTo>
                  <a:lnTo>
                    <a:pt x="4562075" y="5197909"/>
                  </a:lnTo>
                  <a:lnTo>
                    <a:pt x="4598327" y="5171065"/>
                  </a:lnTo>
                  <a:lnTo>
                    <a:pt x="4634141" y="5143669"/>
                  </a:lnTo>
                  <a:lnTo>
                    <a:pt x="4669509" y="5115728"/>
                  </a:lnTo>
                  <a:lnTo>
                    <a:pt x="4704425" y="5087246"/>
                  </a:lnTo>
                  <a:lnTo>
                    <a:pt x="4738884" y="5058231"/>
                  </a:lnTo>
                  <a:lnTo>
                    <a:pt x="4772878" y="5028689"/>
                  </a:lnTo>
                  <a:lnTo>
                    <a:pt x="4806402" y="4998626"/>
                  </a:lnTo>
                  <a:lnTo>
                    <a:pt x="4839450" y="4968048"/>
                  </a:lnTo>
                  <a:lnTo>
                    <a:pt x="4872014" y="4936962"/>
                  </a:lnTo>
                  <a:lnTo>
                    <a:pt x="4904089" y="4905375"/>
                  </a:lnTo>
                  <a:lnTo>
                    <a:pt x="4935668" y="4873291"/>
                  </a:lnTo>
                  <a:lnTo>
                    <a:pt x="4966745" y="4840718"/>
                  </a:lnTo>
                  <a:lnTo>
                    <a:pt x="4997314" y="4807662"/>
                  </a:lnTo>
                  <a:lnTo>
                    <a:pt x="5027369" y="4774128"/>
                  </a:lnTo>
                  <a:lnTo>
                    <a:pt x="5056903" y="4740125"/>
                  </a:lnTo>
                  <a:lnTo>
                    <a:pt x="5085910" y="4705657"/>
                  </a:lnTo>
                  <a:lnTo>
                    <a:pt x="5114384" y="4670731"/>
                  </a:lnTo>
                  <a:lnTo>
                    <a:pt x="5142318" y="4635353"/>
                  </a:lnTo>
                  <a:lnTo>
                    <a:pt x="5169706" y="4599530"/>
                  </a:lnTo>
                  <a:lnTo>
                    <a:pt x="5196542" y="4563267"/>
                  </a:lnTo>
                  <a:lnTo>
                    <a:pt x="5222819" y="4526572"/>
                  </a:lnTo>
                  <a:lnTo>
                    <a:pt x="5248532" y="4489450"/>
                  </a:lnTo>
                  <a:lnTo>
                    <a:pt x="5273674" y="4451908"/>
                  </a:lnTo>
                  <a:lnTo>
                    <a:pt x="5298238" y="4413952"/>
                  </a:lnTo>
                  <a:lnTo>
                    <a:pt x="5322219" y="4375588"/>
                  </a:lnTo>
                  <a:lnTo>
                    <a:pt x="5345610" y="4336823"/>
                  </a:lnTo>
                  <a:lnTo>
                    <a:pt x="5368405" y="4297663"/>
                  </a:lnTo>
                  <a:lnTo>
                    <a:pt x="5390598" y="4258113"/>
                  </a:lnTo>
                  <a:lnTo>
                    <a:pt x="5412182" y="4218182"/>
                  </a:lnTo>
                  <a:lnTo>
                    <a:pt x="5433150" y="4177873"/>
                  </a:lnTo>
                  <a:lnTo>
                    <a:pt x="5453498" y="4137195"/>
                  </a:lnTo>
                  <a:lnTo>
                    <a:pt x="5473218" y="4096153"/>
                  </a:lnTo>
                  <a:lnTo>
                    <a:pt x="5492304" y="4054754"/>
                  </a:lnTo>
                  <a:lnTo>
                    <a:pt x="5510750" y="4013003"/>
                  </a:lnTo>
                  <a:lnTo>
                    <a:pt x="5528550" y="3970908"/>
                  </a:lnTo>
                  <a:lnTo>
                    <a:pt x="5545697" y="3928474"/>
                  </a:lnTo>
                  <a:lnTo>
                    <a:pt x="5562184" y="3885708"/>
                  </a:lnTo>
                  <a:lnTo>
                    <a:pt x="5578007" y="3842616"/>
                  </a:lnTo>
                  <a:lnTo>
                    <a:pt x="5593158" y="3799204"/>
                  </a:lnTo>
                  <a:lnTo>
                    <a:pt x="5607631" y="3755478"/>
                  </a:lnTo>
                  <a:lnTo>
                    <a:pt x="5621421" y="3711446"/>
                  </a:lnTo>
                  <a:lnTo>
                    <a:pt x="5634519" y="3667112"/>
                  </a:lnTo>
                  <a:lnTo>
                    <a:pt x="5646921" y="3622484"/>
                  </a:lnTo>
                  <a:lnTo>
                    <a:pt x="5658621" y="3577568"/>
                  </a:lnTo>
                  <a:lnTo>
                    <a:pt x="5669611" y="3532369"/>
                  </a:lnTo>
                  <a:lnTo>
                    <a:pt x="5679885" y="3486895"/>
                  </a:lnTo>
                  <a:lnTo>
                    <a:pt x="5689437" y="3441152"/>
                  </a:lnTo>
                  <a:lnTo>
                    <a:pt x="5698262" y="3395145"/>
                  </a:lnTo>
                  <a:lnTo>
                    <a:pt x="5706352" y="3348882"/>
                  </a:lnTo>
                  <a:lnTo>
                    <a:pt x="5713701" y="3302367"/>
                  </a:lnTo>
                  <a:lnTo>
                    <a:pt x="5720304" y="3255609"/>
                  </a:lnTo>
                  <a:lnTo>
                    <a:pt x="5726153" y="3208613"/>
                  </a:lnTo>
                  <a:lnTo>
                    <a:pt x="5731243" y="3161385"/>
                  </a:lnTo>
                  <a:lnTo>
                    <a:pt x="5735567" y="3113931"/>
                  </a:lnTo>
                  <a:lnTo>
                    <a:pt x="5739119" y="3066258"/>
                  </a:lnTo>
                  <a:lnTo>
                    <a:pt x="5741892" y="3018373"/>
                  </a:lnTo>
                  <a:lnTo>
                    <a:pt x="5743881" y="2970280"/>
                  </a:lnTo>
                  <a:lnTo>
                    <a:pt x="5745079" y="2921988"/>
                  </a:lnTo>
                  <a:lnTo>
                    <a:pt x="5745480" y="2873502"/>
                  </a:lnTo>
                  <a:lnTo>
                    <a:pt x="5745079" y="2825015"/>
                  </a:lnTo>
                  <a:lnTo>
                    <a:pt x="5743881" y="2776723"/>
                  </a:lnTo>
                  <a:lnTo>
                    <a:pt x="5741892" y="2728630"/>
                  </a:lnTo>
                  <a:lnTo>
                    <a:pt x="5739119" y="2680745"/>
                  </a:lnTo>
                  <a:lnTo>
                    <a:pt x="5735567" y="2633072"/>
                  </a:lnTo>
                  <a:lnTo>
                    <a:pt x="5731243" y="2585618"/>
                  </a:lnTo>
                  <a:lnTo>
                    <a:pt x="5726153" y="2538390"/>
                  </a:lnTo>
                  <a:lnTo>
                    <a:pt x="5720304" y="2491394"/>
                  </a:lnTo>
                  <a:lnTo>
                    <a:pt x="5713701" y="2444636"/>
                  </a:lnTo>
                  <a:lnTo>
                    <a:pt x="5706352" y="2398121"/>
                  </a:lnTo>
                  <a:lnTo>
                    <a:pt x="5698262" y="2351858"/>
                  </a:lnTo>
                  <a:lnTo>
                    <a:pt x="5689437" y="2305851"/>
                  </a:lnTo>
                  <a:lnTo>
                    <a:pt x="5679885" y="2260108"/>
                  </a:lnTo>
                  <a:lnTo>
                    <a:pt x="5669611" y="2214634"/>
                  </a:lnTo>
                  <a:lnTo>
                    <a:pt x="5658621" y="2169435"/>
                  </a:lnTo>
                  <a:lnTo>
                    <a:pt x="5646921" y="2124519"/>
                  </a:lnTo>
                  <a:lnTo>
                    <a:pt x="5634519" y="2079891"/>
                  </a:lnTo>
                  <a:lnTo>
                    <a:pt x="5621421" y="2035557"/>
                  </a:lnTo>
                  <a:lnTo>
                    <a:pt x="5607631" y="1991525"/>
                  </a:lnTo>
                  <a:lnTo>
                    <a:pt x="5593158" y="1947799"/>
                  </a:lnTo>
                  <a:lnTo>
                    <a:pt x="5578007" y="1904387"/>
                  </a:lnTo>
                  <a:lnTo>
                    <a:pt x="5562184" y="1861295"/>
                  </a:lnTo>
                  <a:lnTo>
                    <a:pt x="5545697" y="1818529"/>
                  </a:lnTo>
                  <a:lnTo>
                    <a:pt x="5528550" y="1776095"/>
                  </a:lnTo>
                  <a:lnTo>
                    <a:pt x="5510750" y="1734000"/>
                  </a:lnTo>
                  <a:lnTo>
                    <a:pt x="5492304" y="1692249"/>
                  </a:lnTo>
                  <a:lnTo>
                    <a:pt x="5473218" y="1650850"/>
                  </a:lnTo>
                  <a:lnTo>
                    <a:pt x="5453498" y="1609808"/>
                  </a:lnTo>
                  <a:lnTo>
                    <a:pt x="5433150" y="1569130"/>
                  </a:lnTo>
                  <a:lnTo>
                    <a:pt x="5412182" y="1528821"/>
                  </a:lnTo>
                  <a:lnTo>
                    <a:pt x="5390598" y="1488890"/>
                  </a:lnTo>
                  <a:lnTo>
                    <a:pt x="5368405" y="1449340"/>
                  </a:lnTo>
                  <a:lnTo>
                    <a:pt x="5345610" y="1410180"/>
                  </a:lnTo>
                  <a:lnTo>
                    <a:pt x="5322219" y="1371415"/>
                  </a:lnTo>
                  <a:lnTo>
                    <a:pt x="5298238" y="1333051"/>
                  </a:lnTo>
                  <a:lnTo>
                    <a:pt x="5273674" y="1295095"/>
                  </a:lnTo>
                  <a:lnTo>
                    <a:pt x="5248532" y="1257553"/>
                  </a:lnTo>
                  <a:lnTo>
                    <a:pt x="5222819" y="1220431"/>
                  </a:lnTo>
                  <a:lnTo>
                    <a:pt x="5196542" y="1183736"/>
                  </a:lnTo>
                  <a:lnTo>
                    <a:pt x="5169706" y="1147473"/>
                  </a:lnTo>
                  <a:lnTo>
                    <a:pt x="5142318" y="1111650"/>
                  </a:lnTo>
                  <a:lnTo>
                    <a:pt x="5114384" y="1076272"/>
                  </a:lnTo>
                  <a:lnTo>
                    <a:pt x="5085910" y="1041346"/>
                  </a:lnTo>
                  <a:lnTo>
                    <a:pt x="5056903" y="1006878"/>
                  </a:lnTo>
                  <a:lnTo>
                    <a:pt x="5027369" y="972875"/>
                  </a:lnTo>
                  <a:lnTo>
                    <a:pt x="4997314" y="939341"/>
                  </a:lnTo>
                  <a:lnTo>
                    <a:pt x="4966745" y="906285"/>
                  </a:lnTo>
                  <a:lnTo>
                    <a:pt x="4935668" y="873712"/>
                  </a:lnTo>
                  <a:lnTo>
                    <a:pt x="4904089" y="841628"/>
                  </a:lnTo>
                  <a:lnTo>
                    <a:pt x="4872014" y="810041"/>
                  </a:lnTo>
                  <a:lnTo>
                    <a:pt x="4839450" y="778955"/>
                  </a:lnTo>
                  <a:lnTo>
                    <a:pt x="4806402" y="748377"/>
                  </a:lnTo>
                  <a:lnTo>
                    <a:pt x="4772878" y="718314"/>
                  </a:lnTo>
                  <a:lnTo>
                    <a:pt x="4738884" y="688772"/>
                  </a:lnTo>
                  <a:lnTo>
                    <a:pt x="4704425" y="659757"/>
                  </a:lnTo>
                  <a:lnTo>
                    <a:pt x="4669509" y="631275"/>
                  </a:lnTo>
                  <a:lnTo>
                    <a:pt x="4634141" y="603334"/>
                  </a:lnTo>
                  <a:lnTo>
                    <a:pt x="4598327" y="575938"/>
                  </a:lnTo>
                  <a:lnTo>
                    <a:pt x="4562075" y="549094"/>
                  </a:lnTo>
                  <a:lnTo>
                    <a:pt x="4525389" y="522809"/>
                  </a:lnTo>
                  <a:lnTo>
                    <a:pt x="4488277" y="497089"/>
                  </a:lnTo>
                  <a:lnTo>
                    <a:pt x="4450745" y="471940"/>
                  </a:lnTo>
                  <a:lnTo>
                    <a:pt x="4412799" y="447369"/>
                  </a:lnTo>
                  <a:lnTo>
                    <a:pt x="4374446" y="423381"/>
                  </a:lnTo>
                  <a:lnTo>
                    <a:pt x="4335691" y="399984"/>
                  </a:lnTo>
                  <a:lnTo>
                    <a:pt x="4296541" y="377182"/>
                  </a:lnTo>
                  <a:lnTo>
                    <a:pt x="4257002" y="354983"/>
                  </a:lnTo>
                  <a:lnTo>
                    <a:pt x="4217081" y="333394"/>
                  </a:lnTo>
                  <a:lnTo>
                    <a:pt x="4176783" y="312419"/>
                  </a:lnTo>
                  <a:lnTo>
                    <a:pt x="4136116" y="292065"/>
                  </a:lnTo>
                  <a:lnTo>
                    <a:pt x="4095084" y="272340"/>
                  </a:lnTo>
                  <a:lnTo>
                    <a:pt x="4053696" y="253248"/>
                  </a:lnTo>
                  <a:lnTo>
                    <a:pt x="4011956" y="234797"/>
                  </a:lnTo>
                  <a:lnTo>
                    <a:pt x="3969872" y="216992"/>
                  </a:lnTo>
                  <a:lnTo>
                    <a:pt x="3927449" y="199841"/>
                  </a:lnTo>
                  <a:lnTo>
                    <a:pt x="3884694" y="183348"/>
                  </a:lnTo>
                  <a:lnTo>
                    <a:pt x="3841612" y="167521"/>
                  </a:lnTo>
                  <a:lnTo>
                    <a:pt x="3798212" y="152365"/>
                  </a:lnTo>
                  <a:lnTo>
                    <a:pt x="3754497" y="137888"/>
                  </a:lnTo>
                  <a:lnTo>
                    <a:pt x="3710476" y="124095"/>
                  </a:lnTo>
                  <a:lnTo>
                    <a:pt x="3666154" y="110992"/>
                  </a:lnTo>
                  <a:lnTo>
                    <a:pt x="3621537" y="98586"/>
                  </a:lnTo>
                  <a:lnTo>
                    <a:pt x="3576632" y="86884"/>
                  </a:lnTo>
                  <a:lnTo>
                    <a:pt x="3531445" y="75891"/>
                  </a:lnTo>
                  <a:lnTo>
                    <a:pt x="3485983" y="65613"/>
                  </a:lnTo>
                  <a:lnTo>
                    <a:pt x="3440251" y="56058"/>
                  </a:lnTo>
                  <a:lnTo>
                    <a:pt x="3394255" y="47231"/>
                  </a:lnTo>
                  <a:lnTo>
                    <a:pt x="3348003" y="39139"/>
                  </a:lnTo>
                  <a:lnTo>
                    <a:pt x="3301501" y="31787"/>
                  </a:lnTo>
                  <a:lnTo>
                    <a:pt x="3254754" y="25183"/>
                  </a:lnTo>
                  <a:lnTo>
                    <a:pt x="3207769" y="19332"/>
                  </a:lnTo>
                  <a:lnTo>
                    <a:pt x="3160553" y="14240"/>
                  </a:lnTo>
                  <a:lnTo>
                    <a:pt x="3113111" y="9915"/>
                  </a:lnTo>
                  <a:lnTo>
                    <a:pt x="3065450" y="6362"/>
                  </a:lnTo>
                  <a:lnTo>
                    <a:pt x="3017576" y="3588"/>
                  </a:lnTo>
                  <a:lnTo>
                    <a:pt x="2969495" y="1599"/>
                  </a:lnTo>
                  <a:lnTo>
                    <a:pt x="2921214" y="400"/>
                  </a:lnTo>
                  <a:lnTo>
                    <a:pt x="2872740" y="0"/>
                  </a:lnTo>
                  <a:close/>
                </a:path>
              </a:pathLst>
            </a:custGeom>
            <a:solidFill>
              <a:srgbClr val="1F2022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00021" y="275082"/>
              <a:ext cx="5745480" cy="5747385"/>
            </a:xfrm>
            <a:custGeom>
              <a:avLst/>
              <a:gdLst/>
              <a:ahLst/>
              <a:cxnLst/>
              <a:rect l="l" t="t" r="r" b="b"/>
              <a:pathLst>
                <a:path w="5745480" h="5747385">
                  <a:moveTo>
                    <a:pt x="0" y="2873502"/>
                  </a:moveTo>
                  <a:lnTo>
                    <a:pt x="400" y="2825015"/>
                  </a:lnTo>
                  <a:lnTo>
                    <a:pt x="1598" y="2776723"/>
                  </a:lnTo>
                  <a:lnTo>
                    <a:pt x="3587" y="2728630"/>
                  </a:lnTo>
                  <a:lnTo>
                    <a:pt x="6360" y="2680745"/>
                  </a:lnTo>
                  <a:lnTo>
                    <a:pt x="9912" y="2633072"/>
                  </a:lnTo>
                  <a:lnTo>
                    <a:pt x="14236" y="2585618"/>
                  </a:lnTo>
                  <a:lnTo>
                    <a:pt x="19326" y="2538390"/>
                  </a:lnTo>
                  <a:lnTo>
                    <a:pt x="25175" y="2491394"/>
                  </a:lnTo>
                  <a:lnTo>
                    <a:pt x="31778" y="2444636"/>
                  </a:lnTo>
                  <a:lnTo>
                    <a:pt x="39127" y="2398121"/>
                  </a:lnTo>
                  <a:lnTo>
                    <a:pt x="47217" y="2351858"/>
                  </a:lnTo>
                  <a:lnTo>
                    <a:pt x="56042" y="2305851"/>
                  </a:lnTo>
                  <a:lnTo>
                    <a:pt x="65594" y="2260108"/>
                  </a:lnTo>
                  <a:lnTo>
                    <a:pt x="75868" y="2214634"/>
                  </a:lnTo>
                  <a:lnTo>
                    <a:pt x="86858" y="2169435"/>
                  </a:lnTo>
                  <a:lnTo>
                    <a:pt x="98558" y="2124519"/>
                  </a:lnTo>
                  <a:lnTo>
                    <a:pt x="110960" y="2079891"/>
                  </a:lnTo>
                  <a:lnTo>
                    <a:pt x="124058" y="2035557"/>
                  </a:lnTo>
                  <a:lnTo>
                    <a:pt x="137848" y="1991525"/>
                  </a:lnTo>
                  <a:lnTo>
                    <a:pt x="152321" y="1947799"/>
                  </a:lnTo>
                  <a:lnTo>
                    <a:pt x="167472" y="1904387"/>
                  </a:lnTo>
                  <a:lnTo>
                    <a:pt x="183295" y="1861295"/>
                  </a:lnTo>
                  <a:lnTo>
                    <a:pt x="199782" y="1818529"/>
                  </a:lnTo>
                  <a:lnTo>
                    <a:pt x="216929" y="1776095"/>
                  </a:lnTo>
                  <a:lnTo>
                    <a:pt x="234729" y="1734000"/>
                  </a:lnTo>
                  <a:lnTo>
                    <a:pt x="253175" y="1692249"/>
                  </a:lnTo>
                  <a:lnTo>
                    <a:pt x="272261" y="1650850"/>
                  </a:lnTo>
                  <a:lnTo>
                    <a:pt x="291981" y="1609808"/>
                  </a:lnTo>
                  <a:lnTo>
                    <a:pt x="312329" y="1569130"/>
                  </a:lnTo>
                  <a:lnTo>
                    <a:pt x="333297" y="1528821"/>
                  </a:lnTo>
                  <a:lnTo>
                    <a:pt x="354881" y="1488890"/>
                  </a:lnTo>
                  <a:lnTo>
                    <a:pt x="377074" y="1449340"/>
                  </a:lnTo>
                  <a:lnTo>
                    <a:pt x="399869" y="1410180"/>
                  </a:lnTo>
                  <a:lnTo>
                    <a:pt x="423260" y="1371415"/>
                  </a:lnTo>
                  <a:lnTo>
                    <a:pt x="447241" y="1333051"/>
                  </a:lnTo>
                  <a:lnTo>
                    <a:pt x="471805" y="1295095"/>
                  </a:lnTo>
                  <a:lnTo>
                    <a:pt x="496947" y="1257553"/>
                  </a:lnTo>
                  <a:lnTo>
                    <a:pt x="522660" y="1220431"/>
                  </a:lnTo>
                  <a:lnTo>
                    <a:pt x="548937" y="1183736"/>
                  </a:lnTo>
                  <a:lnTo>
                    <a:pt x="575773" y="1147473"/>
                  </a:lnTo>
                  <a:lnTo>
                    <a:pt x="603161" y="1111650"/>
                  </a:lnTo>
                  <a:lnTo>
                    <a:pt x="631095" y="1076272"/>
                  </a:lnTo>
                  <a:lnTo>
                    <a:pt x="659569" y="1041346"/>
                  </a:lnTo>
                  <a:lnTo>
                    <a:pt x="688576" y="1006878"/>
                  </a:lnTo>
                  <a:lnTo>
                    <a:pt x="718110" y="972875"/>
                  </a:lnTo>
                  <a:lnTo>
                    <a:pt x="748165" y="939341"/>
                  </a:lnTo>
                  <a:lnTo>
                    <a:pt x="778734" y="906285"/>
                  </a:lnTo>
                  <a:lnTo>
                    <a:pt x="809811" y="873712"/>
                  </a:lnTo>
                  <a:lnTo>
                    <a:pt x="841390" y="841628"/>
                  </a:lnTo>
                  <a:lnTo>
                    <a:pt x="873465" y="810041"/>
                  </a:lnTo>
                  <a:lnTo>
                    <a:pt x="906029" y="778955"/>
                  </a:lnTo>
                  <a:lnTo>
                    <a:pt x="939077" y="748377"/>
                  </a:lnTo>
                  <a:lnTo>
                    <a:pt x="972601" y="718314"/>
                  </a:lnTo>
                  <a:lnTo>
                    <a:pt x="1006595" y="688772"/>
                  </a:lnTo>
                  <a:lnTo>
                    <a:pt x="1041054" y="659757"/>
                  </a:lnTo>
                  <a:lnTo>
                    <a:pt x="1075970" y="631275"/>
                  </a:lnTo>
                  <a:lnTo>
                    <a:pt x="1111338" y="603334"/>
                  </a:lnTo>
                  <a:lnTo>
                    <a:pt x="1147152" y="575938"/>
                  </a:lnTo>
                  <a:lnTo>
                    <a:pt x="1183404" y="549094"/>
                  </a:lnTo>
                  <a:lnTo>
                    <a:pt x="1220090" y="522809"/>
                  </a:lnTo>
                  <a:lnTo>
                    <a:pt x="1257202" y="497089"/>
                  </a:lnTo>
                  <a:lnTo>
                    <a:pt x="1294734" y="471940"/>
                  </a:lnTo>
                  <a:lnTo>
                    <a:pt x="1332680" y="447369"/>
                  </a:lnTo>
                  <a:lnTo>
                    <a:pt x="1371033" y="423381"/>
                  </a:lnTo>
                  <a:lnTo>
                    <a:pt x="1409788" y="399984"/>
                  </a:lnTo>
                  <a:lnTo>
                    <a:pt x="1448938" y="377182"/>
                  </a:lnTo>
                  <a:lnTo>
                    <a:pt x="1488477" y="354983"/>
                  </a:lnTo>
                  <a:lnTo>
                    <a:pt x="1528398" y="333394"/>
                  </a:lnTo>
                  <a:lnTo>
                    <a:pt x="1568696" y="312419"/>
                  </a:lnTo>
                  <a:lnTo>
                    <a:pt x="1609363" y="292065"/>
                  </a:lnTo>
                  <a:lnTo>
                    <a:pt x="1650395" y="272340"/>
                  </a:lnTo>
                  <a:lnTo>
                    <a:pt x="1691783" y="253248"/>
                  </a:lnTo>
                  <a:lnTo>
                    <a:pt x="1733523" y="234797"/>
                  </a:lnTo>
                  <a:lnTo>
                    <a:pt x="1775607" y="216992"/>
                  </a:lnTo>
                  <a:lnTo>
                    <a:pt x="1818030" y="199841"/>
                  </a:lnTo>
                  <a:lnTo>
                    <a:pt x="1860785" y="183348"/>
                  </a:lnTo>
                  <a:lnTo>
                    <a:pt x="1903867" y="167521"/>
                  </a:lnTo>
                  <a:lnTo>
                    <a:pt x="1947267" y="152365"/>
                  </a:lnTo>
                  <a:lnTo>
                    <a:pt x="1990982" y="137888"/>
                  </a:lnTo>
                  <a:lnTo>
                    <a:pt x="2035003" y="124095"/>
                  </a:lnTo>
                  <a:lnTo>
                    <a:pt x="2079325" y="110992"/>
                  </a:lnTo>
                  <a:lnTo>
                    <a:pt x="2123942" y="98586"/>
                  </a:lnTo>
                  <a:lnTo>
                    <a:pt x="2168847" y="86884"/>
                  </a:lnTo>
                  <a:lnTo>
                    <a:pt x="2214034" y="75891"/>
                  </a:lnTo>
                  <a:lnTo>
                    <a:pt x="2259496" y="65613"/>
                  </a:lnTo>
                  <a:lnTo>
                    <a:pt x="2305228" y="56058"/>
                  </a:lnTo>
                  <a:lnTo>
                    <a:pt x="2351224" y="47231"/>
                  </a:lnTo>
                  <a:lnTo>
                    <a:pt x="2397476" y="39139"/>
                  </a:lnTo>
                  <a:lnTo>
                    <a:pt x="2443978" y="31787"/>
                  </a:lnTo>
                  <a:lnTo>
                    <a:pt x="2490725" y="25183"/>
                  </a:lnTo>
                  <a:lnTo>
                    <a:pt x="2537710" y="19332"/>
                  </a:lnTo>
                  <a:lnTo>
                    <a:pt x="2584926" y="14240"/>
                  </a:lnTo>
                  <a:lnTo>
                    <a:pt x="2632368" y="9915"/>
                  </a:lnTo>
                  <a:lnTo>
                    <a:pt x="2680029" y="6362"/>
                  </a:lnTo>
                  <a:lnTo>
                    <a:pt x="2727903" y="3588"/>
                  </a:lnTo>
                  <a:lnTo>
                    <a:pt x="2775984" y="1599"/>
                  </a:lnTo>
                  <a:lnTo>
                    <a:pt x="2824265" y="400"/>
                  </a:lnTo>
                  <a:lnTo>
                    <a:pt x="2872740" y="0"/>
                  </a:lnTo>
                  <a:lnTo>
                    <a:pt x="2921214" y="400"/>
                  </a:lnTo>
                  <a:lnTo>
                    <a:pt x="2969495" y="1599"/>
                  </a:lnTo>
                  <a:lnTo>
                    <a:pt x="3017576" y="3588"/>
                  </a:lnTo>
                  <a:lnTo>
                    <a:pt x="3065450" y="6362"/>
                  </a:lnTo>
                  <a:lnTo>
                    <a:pt x="3113111" y="9915"/>
                  </a:lnTo>
                  <a:lnTo>
                    <a:pt x="3160553" y="14240"/>
                  </a:lnTo>
                  <a:lnTo>
                    <a:pt x="3207769" y="19332"/>
                  </a:lnTo>
                  <a:lnTo>
                    <a:pt x="3254754" y="25183"/>
                  </a:lnTo>
                  <a:lnTo>
                    <a:pt x="3301501" y="31787"/>
                  </a:lnTo>
                  <a:lnTo>
                    <a:pt x="3348003" y="39139"/>
                  </a:lnTo>
                  <a:lnTo>
                    <a:pt x="3394255" y="47231"/>
                  </a:lnTo>
                  <a:lnTo>
                    <a:pt x="3440251" y="56058"/>
                  </a:lnTo>
                  <a:lnTo>
                    <a:pt x="3485983" y="65613"/>
                  </a:lnTo>
                  <a:lnTo>
                    <a:pt x="3531445" y="75891"/>
                  </a:lnTo>
                  <a:lnTo>
                    <a:pt x="3576632" y="86884"/>
                  </a:lnTo>
                  <a:lnTo>
                    <a:pt x="3621537" y="98586"/>
                  </a:lnTo>
                  <a:lnTo>
                    <a:pt x="3666154" y="110992"/>
                  </a:lnTo>
                  <a:lnTo>
                    <a:pt x="3710476" y="124095"/>
                  </a:lnTo>
                  <a:lnTo>
                    <a:pt x="3754497" y="137888"/>
                  </a:lnTo>
                  <a:lnTo>
                    <a:pt x="3798212" y="152365"/>
                  </a:lnTo>
                  <a:lnTo>
                    <a:pt x="3841612" y="167521"/>
                  </a:lnTo>
                  <a:lnTo>
                    <a:pt x="3884694" y="183348"/>
                  </a:lnTo>
                  <a:lnTo>
                    <a:pt x="3927449" y="199841"/>
                  </a:lnTo>
                  <a:lnTo>
                    <a:pt x="3969872" y="216992"/>
                  </a:lnTo>
                  <a:lnTo>
                    <a:pt x="4011956" y="234797"/>
                  </a:lnTo>
                  <a:lnTo>
                    <a:pt x="4053696" y="253248"/>
                  </a:lnTo>
                  <a:lnTo>
                    <a:pt x="4095084" y="272340"/>
                  </a:lnTo>
                  <a:lnTo>
                    <a:pt x="4136116" y="292065"/>
                  </a:lnTo>
                  <a:lnTo>
                    <a:pt x="4176783" y="312419"/>
                  </a:lnTo>
                  <a:lnTo>
                    <a:pt x="4217081" y="333394"/>
                  </a:lnTo>
                  <a:lnTo>
                    <a:pt x="4257002" y="354983"/>
                  </a:lnTo>
                  <a:lnTo>
                    <a:pt x="4296541" y="377182"/>
                  </a:lnTo>
                  <a:lnTo>
                    <a:pt x="4335691" y="399984"/>
                  </a:lnTo>
                  <a:lnTo>
                    <a:pt x="4374446" y="423381"/>
                  </a:lnTo>
                  <a:lnTo>
                    <a:pt x="4412799" y="447369"/>
                  </a:lnTo>
                  <a:lnTo>
                    <a:pt x="4450745" y="471940"/>
                  </a:lnTo>
                  <a:lnTo>
                    <a:pt x="4488277" y="497089"/>
                  </a:lnTo>
                  <a:lnTo>
                    <a:pt x="4525389" y="522809"/>
                  </a:lnTo>
                  <a:lnTo>
                    <a:pt x="4562075" y="549094"/>
                  </a:lnTo>
                  <a:lnTo>
                    <a:pt x="4598327" y="575938"/>
                  </a:lnTo>
                  <a:lnTo>
                    <a:pt x="4634141" y="603334"/>
                  </a:lnTo>
                  <a:lnTo>
                    <a:pt x="4669509" y="631275"/>
                  </a:lnTo>
                  <a:lnTo>
                    <a:pt x="4704425" y="659757"/>
                  </a:lnTo>
                  <a:lnTo>
                    <a:pt x="4738884" y="688772"/>
                  </a:lnTo>
                  <a:lnTo>
                    <a:pt x="4772878" y="718314"/>
                  </a:lnTo>
                  <a:lnTo>
                    <a:pt x="4806402" y="748377"/>
                  </a:lnTo>
                  <a:lnTo>
                    <a:pt x="4839450" y="778955"/>
                  </a:lnTo>
                  <a:lnTo>
                    <a:pt x="4872014" y="810041"/>
                  </a:lnTo>
                  <a:lnTo>
                    <a:pt x="4904089" y="841628"/>
                  </a:lnTo>
                  <a:lnTo>
                    <a:pt x="4935668" y="873712"/>
                  </a:lnTo>
                  <a:lnTo>
                    <a:pt x="4966745" y="906285"/>
                  </a:lnTo>
                  <a:lnTo>
                    <a:pt x="4997314" y="939341"/>
                  </a:lnTo>
                  <a:lnTo>
                    <a:pt x="5027369" y="972875"/>
                  </a:lnTo>
                  <a:lnTo>
                    <a:pt x="5056903" y="1006878"/>
                  </a:lnTo>
                  <a:lnTo>
                    <a:pt x="5085910" y="1041346"/>
                  </a:lnTo>
                  <a:lnTo>
                    <a:pt x="5114384" y="1076272"/>
                  </a:lnTo>
                  <a:lnTo>
                    <a:pt x="5142318" y="1111650"/>
                  </a:lnTo>
                  <a:lnTo>
                    <a:pt x="5169706" y="1147473"/>
                  </a:lnTo>
                  <a:lnTo>
                    <a:pt x="5196542" y="1183736"/>
                  </a:lnTo>
                  <a:lnTo>
                    <a:pt x="5222819" y="1220431"/>
                  </a:lnTo>
                  <a:lnTo>
                    <a:pt x="5248532" y="1257553"/>
                  </a:lnTo>
                  <a:lnTo>
                    <a:pt x="5273674" y="1295095"/>
                  </a:lnTo>
                  <a:lnTo>
                    <a:pt x="5298238" y="1333051"/>
                  </a:lnTo>
                  <a:lnTo>
                    <a:pt x="5322219" y="1371415"/>
                  </a:lnTo>
                  <a:lnTo>
                    <a:pt x="5345610" y="1410180"/>
                  </a:lnTo>
                  <a:lnTo>
                    <a:pt x="5368405" y="1449340"/>
                  </a:lnTo>
                  <a:lnTo>
                    <a:pt x="5390598" y="1488890"/>
                  </a:lnTo>
                  <a:lnTo>
                    <a:pt x="5412182" y="1528821"/>
                  </a:lnTo>
                  <a:lnTo>
                    <a:pt x="5433150" y="1569130"/>
                  </a:lnTo>
                  <a:lnTo>
                    <a:pt x="5453498" y="1609808"/>
                  </a:lnTo>
                  <a:lnTo>
                    <a:pt x="5473218" y="1650850"/>
                  </a:lnTo>
                  <a:lnTo>
                    <a:pt x="5492304" y="1692249"/>
                  </a:lnTo>
                  <a:lnTo>
                    <a:pt x="5510750" y="1734000"/>
                  </a:lnTo>
                  <a:lnTo>
                    <a:pt x="5528550" y="1776095"/>
                  </a:lnTo>
                  <a:lnTo>
                    <a:pt x="5545697" y="1818529"/>
                  </a:lnTo>
                  <a:lnTo>
                    <a:pt x="5562184" y="1861295"/>
                  </a:lnTo>
                  <a:lnTo>
                    <a:pt x="5578007" y="1904387"/>
                  </a:lnTo>
                  <a:lnTo>
                    <a:pt x="5593158" y="1947799"/>
                  </a:lnTo>
                  <a:lnTo>
                    <a:pt x="5607631" y="1991525"/>
                  </a:lnTo>
                  <a:lnTo>
                    <a:pt x="5621421" y="2035557"/>
                  </a:lnTo>
                  <a:lnTo>
                    <a:pt x="5634519" y="2079891"/>
                  </a:lnTo>
                  <a:lnTo>
                    <a:pt x="5646921" y="2124519"/>
                  </a:lnTo>
                  <a:lnTo>
                    <a:pt x="5658621" y="2169435"/>
                  </a:lnTo>
                  <a:lnTo>
                    <a:pt x="5669611" y="2214634"/>
                  </a:lnTo>
                  <a:lnTo>
                    <a:pt x="5679885" y="2260108"/>
                  </a:lnTo>
                  <a:lnTo>
                    <a:pt x="5689437" y="2305851"/>
                  </a:lnTo>
                  <a:lnTo>
                    <a:pt x="5698262" y="2351858"/>
                  </a:lnTo>
                  <a:lnTo>
                    <a:pt x="5706352" y="2398121"/>
                  </a:lnTo>
                  <a:lnTo>
                    <a:pt x="5713701" y="2444636"/>
                  </a:lnTo>
                  <a:lnTo>
                    <a:pt x="5720304" y="2491394"/>
                  </a:lnTo>
                  <a:lnTo>
                    <a:pt x="5726153" y="2538390"/>
                  </a:lnTo>
                  <a:lnTo>
                    <a:pt x="5731243" y="2585618"/>
                  </a:lnTo>
                  <a:lnTo>
                    <a:pt x="5735567" y="2633072"/>
                  </a:lnTo>
                  <a:lnTo>
                    <a:pt x="5739119" y="2680745"/>
                  </a:lnTo>
                  <a:lnTo>
                    <a:pt x="5741892" y="2728630"/>
                  </a:lnTo>
                  <a:lnTo>
                    <a:pt x="5743881" y="2776723"/>
                  </a:lnTo>
                  <a:lnTo>
                    <a:pt x="5745079" y="2825015"/>
                  </a:lnTo>
                  <a:lnTo>
                    <a:pt x="5745480" y="2873502"/>
                  </a:lnTo>
                  <a:lnTo>
                    <a:pt x="5745079" y="2921988"/>
                  </a:lnTo>
                  <a:lnTo>
                    <a:pt x="5743881" y="2970280"/>
                  </a:lnTo>
                  <a:lnTo>
                    <a:pt x="5741892" y="3018373"/>
                  </a:lnTo>
                  <a:lnTo>
                    <a:pt x="5739119" y="3066258"/>
                  </a:lnTo>
                  <a:lnTo>
                    <a:pt x="5735567" y="3113931"/>
                  </a:lnTo>
                  <a:lnTo>
                    <a:pt x="5731243" y="3161385"/>
                  </a:lnTo>
                  <a:lnTo>
                    <a:pt x="5726153" y="3208613"/>
                  </a:lnTo>
                  <a:lnTo>
                    <a:pt x="5720304" y="3255609"/>
                  </a:lnTo>
                  <a:lnTo>
                    <a:pt x="5713701" y="3302367"/>
                  </a:lnTo>
                  <a:lnTo>
                    <a:pt x="5706352" y="3348882"/>
                  </a:lnTo>
                  <a:lnTo>
                    <a:pt x="5698262" y="3395145"/>
                  </a:lnTo>
                  <a:lnTo>
                    <a:pt x="5689437" y="3441152"/>
                  </a:lnTo>
                  <a:lnTo>
                    <a:pt x="5679885" y="3486895"/>
                  </a:lnTo>
                  <a:lnTo>
                    <a:pt x="5669611" y="3532369"/>
                  </a:lnTo>
                  <a:lnTo>
                    <a:pt x="5658621" y="3577568"/>
                  </a:lnTo>
                  <a:lnTo>
                    <a:pt x="5646921" y="3622484"/>
                  </a:lnTo>
                  <a:lnTo>
                    <a:pt x="5634519" y="3667112"/>
                  </a:lnTo>
                  <a:lnTo>
                    <a:pt x="5621421" y="3711446"/>
                  </a:lnTo>
                  <a:lnTo>
                    <a:pt x="5607631" y="3755478"/>
                  </a:lnTo>
                  <a:lnTo>
                    <a:pt x="5593158" y="3799204"/>
                  </a:lnTo>
                  <a:lnTo>
                    <a:pt x="5578007" y="3842616"/>
                  </a:lnTo>
                  <a:lnTo>
                    <a:pt x="5562184" y="3885708"/>
                  </a:lnTo>
                  <a:lnTo>
                    <a:pt x="5545697" y="3928474"/>
                  </a:lnTo>
                  <a:lnTo>
                    <a:pt x="5528550" y="3970908"/>
                  </a:lnTo>
                  <a:lnTo>
                    <a:pt x="5510750" y="4013003"/>
                  </a:lnTo>
                  <a:lnTo>
                    <a:pt x="5492304" y="4054754"/>
                  </a:lnTo>
                  <a:lnTo>
                    <a:pt x="5473218" y="4096153"/>
                  </a:lnTo>
                  <a:lnTo>
                    <a:pt x="5453498" y="4137195"/>
                  </a:lnTo>
                  <a:lnTo>
                    <a:pt x="5433150" y="4177873"/>
                  </a:lnTo>
                  <a:lnTo>
                    <a:pt x="5412182" y="4218182"/>
                  </a:lnTo>
                  <a:lnTo>
                    <a:pt x="5390598" y="4258113"/>
                  </a:lnTo>
                  <a:lnTo>
                    <a:pt x="5368405" y="4297663"/>
                  </a:lnTo>
                  <a:lnTo>
                    <a:pt x="5345610" y="4336823"/>
                  </a:lnTo>
                  <a:lnTo>
                    <a:pt x="5322219" y="4375588"/>
                  </a:lnTo>
                  <a:lnTo>
                    <a:pt x="5298238" y="4413952"/>
                  </a:lnTo>
                  <a:lnTo>
                    <a:pt x="5273674" y="4451908"/>
                  </a:lnTo>
                  <a:lnTo>
                    <a:pt x="5248532" y="4489450"/>
                  </a:lnTo>
                  <a:lnTo>
                    <a:pt x="5222819" y="4526572"/>
                  </a:lnTo>
                  <a:lnTo>
                    <a:pt x="5196542" y="4563267"/>
                  </a:lnTo>
                  <a:lnTo>
                    <a:pt x="5169706" y="4599530"/>
                  </a:lnTo>
                  <a:lnTo>
                    <a:pt x="5142318" y="4635353"/>
                  </a:lnTo>
                  <a:lnTo>
                    <a:pt x="5114384" y="4670731"/>
                  </a:lnTo>
                  <a:lnTo>
                    <a:pt x="5085910" y="4705657"/>
                  </a:lnTo>
                  <a:lnTo>
                    <a:pt x="5056903" y="4740125"/>
                  </a:lnTo>
                  <a:lnTo>
                    <a:pt x="5027369" y="4774128"/>
                  </a:lnTo>
                  <a:lnTo>
                    <a:pt x="4997314" y="4807662"/>
                  </a:lnTo>
                  <a:lnTo>
                    <a:pt x="4966745" y="4840718"/>
                  </a:lnTo>
                  <a:lnTo>
                    <a:pt x="4935668" y="4873291"/>
                  </a:lnTo>
                  <a:lnTo>
                    <a:pt x="4904089" y="4905375"/>
                  </a:lnTo>
                  <a:lnTo>
                    <a:pt x="4872014" y="4936962"/>
                  </a:lnTo>
                  <a:lnTo>
                    <a:pt x="4839450" y="4968048"/>
                  </a:lnTo>
                  <a:lnTo>
                    <a:pt x="4806402" y="4998626"/>
                  </a:lnTo>
                  <a:lnTo>
                    <a:pt x="4772878" y="5028689"/>
                  </a:lnTo>
                  <a:lnTo>
                    <a:pt x="4738884" y="5058231"/>
                  </a:lnTo>
                  <a:lnTo>
                    <a:pt x="4704425" y="5087246"/>
                  </a:lnTo>
                  <a:lnTo>
                    <a:pt x="4669509" y="5115728"/>
                  </a:lnTo>
                  <a:lnTo>
                    <a:pt x="4634141" y="5143669"/>
                  </a:lnTo>
                  <a:lnTo>
                    <a:pt x="4598327" y="5171065"/>
                  </a:lnTo>
                  <a:lnTo>
                    <a:pt x="4562075" y="5197909"/>
                  </a:lnTo>
                  <a:lnTo>
                    <a:pt x="4525389" y="5224194"/>
                  </a:lnTo>
                  <a:lnTo>
                    <a:pt x="4488277" y="5249914"/>
                  </a:lnTo>
                  <a:lnTo>
                    <a:pt x="4450745" y="5275063"/>
                  </a:lnTo>
                  <a:lnTo>
                    <a:pt x="4412799" y="5299634"/>
                  </a:lnTo>
                  <a:lnTo>
                    <a:pt x="4374446" y="5323622"/>
                  </a:lnTo>
                  <a:lnTo>
                    <a:pt x="4335691" y="5347019"/>
                  </a:lnTo>
                  <a:lnTo>
                    <a:pt x="4296541" y="5369821"/>
                  </a:lnTo>
                  <a:lnTo>
                    <a:pt x="4257002" y="5392020"/>
                  </a:lnTo>
                  <a:lnTo>
                    <a:pt x="4217081" y="5413609"/>
                  </a:lnTo>
                  <a:lnTo>
                    <a:pt x="4176783" y="5434584"/>
                  </a:lnTo>
                  <a:lnTo>
                    <a:pt x="4136116" y="5454938"/>
                  </a:lnTo>
                  <a:lnTo>
                    <a:pt x="4095084" y="5474663"/>
                  </a:lnTo>
                  <a:lnTo>
                    <a:pt x="4053696" y="5493755"/>
                  </a:lnTo>
                  <a:lnTo>
                    <a:pt x="4011956" y="5512206"/>
                  </a:lnTo>
                  <a:lnTo>
                    <a:pt x="3969872" y="5530011"/>
                  </a:lnTo>
                  <a:lnTo>
                    <a:pt x="3927449" y="5547162"/>
                  </a:lnTo>
                  <a:lnTo>
                    <a:pt x="3884694" y="5563655"/>
                  </a:lnTo>
                  <a:lnTo>
                    <a:pt x="3841612" y="5579482"/>
                  </a:lnTo>
                  <a:lnTo>
                    <a:pt x="3798212" y="5594638"/>
                  </a:lnTo>
                  <a:lnTo>
                    <a:pt x="3754497" y="5609115"/>
                  </a:lnTo>
                  <a:lnTo>
                    <a:pt x="3710476" y="5622908"/>
                  </a:lnTo>
                  <a:lnTo>
                    <a:pt x="3666154" y="5636011"/>
                  </a:lnTo>
                  <a:lnTo>
                    <a:pt x="3621537" y="5648417"/>
                  </a:lnTo>
                  <a:lnTo>
                    <a:pt x="3576632" y="5660119"/>
                  </a:lnTo>
                  <a:lnTo>
                    <a:pt x="3531445" y="5671112"/>
                  </a:lnTo>
                  <a:lnTo>
                    <a:pt x="3485983" y="5681390"/>
                  </a:lnTo>
                  <a:lnTo>
                    <a:pt x="3440251" y="5690945"/>
                  </a:lnTo>
                  <a:lnTo>
                    <a:pt x="3394255" y="5699772"/>
                  </a:lnTo>
                  <a:lnTo>
                    <a:pt x="3348003" y="5707864"/>
                  </a:lnTo>
                  <a:lnTo>
                    <a:pt x="3301501" y="5715216"/>
                  </a:lnTo>
                  <a:lnTo>
                    <a:pt x="3254754" y="5721820"/>
                  </a:lnTo>
                  <a:lnTo>
                    <a:pt x="3207769" y="5727671"/>
                  </a:lnTo>
                  <a:lnTo>
                    <a:pt x="3160553" y="5732763"/>
                  </a:lnTo>
                  <a:lnTo>
                    <a:pt x="3113111" y="5737088"/>
                  </a:lnTo>
                  <a:lnTo>
                    <a:pt x="3065450" y="5740641"/>
                  </a:lnTo>
                  <a:lnTo>
                    <a:pt x="3017576" y="5743415"/>
                  </a:lnTo>
                  <a:lnTo>
                    <a:pt x="2969495" y="5745404"/>
                  </a:lnTo>
                  <a:lnTo>
                    <a:pt x="2921214" y="5746603"/>
                  </a:lnTo>
                  <a:lnTo>
                    <a:pt x="2872740" y="5747004"/>
                  </a:lnTo>
                  <a:lnTo>
                    <a:pt x="2824265" y="5746603"/>
                  </a:lnTo>
                  <a:lnTo>
                    <a:pt x="2775984" y="5745404"/>
                  </a:lnTo>
                  <a:lnTo>
                    <a:pt x="2727903" y="5743415"/>
                  </a:lnTo>
                  <a:lnTo>
                    <a:pt x="2680029" y="5740641"/>
                  </a:lnTo>
                  <a:lnTo>
                    <a:pt x="2632368" y="5737088"/>
                  </a:lnTo>
                  <a:lnTo>
                    <a:pt x="2584926" y="5732763"/>
                  </a:lnTo>
                  <a:lnTo>
                    <a:pt x="2537710" y="5727671"/>
                  </a:lnTo>
                  <a:lnTo>
                    <a:pt x="2490725" y="5721820"/>
                  </a:lnTo>
                  <a:lnTo>
                    <a:pt x="2443978" y="5715216"/>
                  </a:lnTo>
                  <a:lnTo>
                    <a:pt x="2397476" y="5707864"/>
                  </a:lnTo>
                  <a:lnTo>
                    <a:pt x="2351224" y="5699772"/>
                  </a:lnTo>
                  <a:lnTo>
                    <a:pt x="2305228" y="5690945"/>
                  </a:lnTo>
                  <a:lnTo>
                    <a:pt x="2259496" y="5681390"/>
                  </a:lnTo>
                  <a:lnTo>
                    <a:pt x="2214034" y="5671112"/>
                  </a:lnTo>
                  <a:lnTo>
                    <a:pt x="2168847" y="5660119"/>
                  </a:lnTo>
                  <a:lnTo>
                    <a:pt x="2123942" y="5648417"/>
                  </a:lnTo>
                  <a:lnTo>
                    <a:pt x="2079325" y="5636011"/>
                  </a:lnTo>
                  <a:lnTo>
                    <a:pt x="2035003" y="5622908"/>
                  </a:lnTo>
                  <a:lnTo>
                    <a:pt x="1990982" y="5609115"/>
                  </a:lnTo>
                  <a:lnTo>
                    <a:pt x="1947267" y="5594638"/>
                  </a:lnTo>
                  <a:lnTo>
                    <a:pt x="1903867" y="5579482"/>
                  </a:lnTo>
                  <a:lnTo>
                    <a:pt x="1860785" y="5563655"/>
                  </a:lnTo>
                  <a:lnTo>
                    <a:pt x="1818030" y="5547162"/>
                  </a:lnTo>
                  <a:lnTo>
                    <a:pt x="1775607" y="5530011"/>
                  </a:lnTo>
                  <a:lnTo>
                    <a:pt x="1733523" y="5512206"/>
                  </a:lnTo>
                  <a:lnTo>
                    <a:pt x="1691783" y="5493755"/>
                  </a:lnTo>
                  <a:lnTo>
                    <a:pt x="1650395" y="5474663"/>
                  </a:lnTo>
                  <a:lnTo>
                    <a:pt x="1609363" y="5454938"/>
                  </a:lnTo>
                  <a:lnTo>
                    <a:pt x="1568696" y="5434584"/>
                  </a:lnTo>
                  <a:lnTo>
                    <a:pt x="1528398" y="5413609"/>
                  </a:lnTo>
                  <a:lnTo>
                    <a:pt x="1488477" y="5392020"/>
                  </a:lnTo>
                  <a:lnTo>
                    <a:pt x="1448938" y="5369821"/>
                  </a:lnTo>
                  <a:lnTo>
                    <a:pt x="1409788" y="5347019"/>
                  </a:lnTo>
                  <a:lnTo>
                    <a:pt x="1371033" y="5323622"/>
                  </a:lnTo>
                  <a:lnTo>
                    <a:pt x="1332680" y="5299634"/>
                  </a:lnTo>
                  <a:lnTo>
                    <a:pt x="1294734" y="5275063"/>
                  </a:lnTo>
                  <a:lnTo>
                    <a:pt x="1257202" y="5249914"/>
                  </a:lnTo>
                  <a:lnTo>
                    <a:pt x="1220090" y="5224194"/>
                  </a:lnTo>
                  <a:lnTo>
                    <a:pt x="1183404" y="5197909"/>
                  </a:lnTo>
                  <a:lnTo>
                    <a:pt x="1147152" y="5171065"/>
                  </a:lnTo>
                  <a:lnTo>
                    <a:pt x="1111338" y="5143669"/>
                  </a:lnTo>
                  <a:lnTo>
                    <a:pt x="1075970" y="5115728"/>
                  </a:lnTo>
                  <a:lnTo>
                    <a:pt x="1041054" y="5087246"/>
                  </a:lnTo>
                  <a:lnTo>
                    <a:pt x="1006595" y="5058231"/>
                  </a:lnTo>
                  <a:lnTo>
                    <a:pt x="972601" y="5028689"/>
                  </a:lnTo>
                  <a:lnTo>
                    <a:pt x="939077" y="4998626"/>
                  </a:lnTo>
                  <a:lnTo>
                    <a:pt x="906029" y="4968048"/>
                  </a:lnTo>
                  <a:lnTo>
                    <a:pt x="873465" y="4936962"/>
                  </a:lnTo>
                  <a:lnTo>
                    <a:pt x="841390" y="4905375"/>
                  </a:lnTo>
                  <a:lnTo>
                    <a:pt x="809811" y="4873291"/>
                  </a:lnTo>
                  <a:lnTo>
                    <a:pt x="778734" y="4840718"/>
                  </a:lnTo>
                  <a:lnTo>
                    <a:pt x="748165" y="4807662"/>
                  </a:lnTo>
                  <a:lnTo>
                    <a:pt x="718110" y="4774128"/>
                  </a:lnTo>
                  <a:lnTo>
                    <a:pt x="688576" y="4740125"/>
                  </a:lnTo>
                  <a:lnTo>
                    <a:pt x="659569" y="4705657"/>
                  </a:lnTo>
                  <a:lnTo>
                    <a:pt x="631095" y="4670731"/>
                  </a:lnTo>
                  <a:lnTo>
                    <a:pt x="603161" y="4635353"/>
                  </a:lnTo>
                  <a:lnTo>
                    <a:pt x="575773" y="4599530"/>
                  </a:lnTo>
                  <a:lnTo>
                    <a:pt x="548937" y="4563267"/>
                  </a:lnTo>
                  <a:lnTo>
                    <a:pt x="522660" y="4526572"/>
                  </a:lnTo>
                  <a:lnTo>
                    <a:pt x="496947" y="4489450"/>
                  </a:lnTo>
                  <a:lnTo>
                    <a:pt x="471805" y="4451908"/>
                  </a:lnTo>
                  <a:lnTo>
                    <a:pt x="447241" y="4413952"/>
                  </a:lnTo>
                  <a:lnTo>
                    <a:pt x="423260" y="4375588"/>
                  </a:lnTo>
                  <a:lnTo>
                    <a:pt x="399869" y="4336823"/>
                  </a:lnTo>
                  <a:lnTo>
                    <a:pt x="377074" y="4297663"/>
                  </a:lnTo>
                  <a:lnTo>
                    <a:pt x="354881" y="4258113"/>
                  </a:lnTo>
                  <a:lnTo>
                    <a:pt x="333297" y="4218182"/>
                  </a:lnTo>
                  <a:lnTo>
                    <a:pt x="312329" y="4177873"/>
                  </a:lnTo>
                  <a:lnTo>
                    <a:pt x="291981" y="4137195"/>
                  </a:lnTo>
                  <a:lnTo>
                    <a:pt x="272261" y="4096153"/>
                  </a:lnTo>
                  <a:lnTo>
                    <a:pt x="253175" y="4054754"/>
                  </a:lnTo>
                  <a:lnTo>
                    <a:pt x="234729" y="4013003"/>
                  </a:lnTo>
                  <a:lnTo>
                    <a:pt x="216929" y="3970908"/>
                  </a:lnTo>
                  <a:lnTo>
                    <a:pt x="199782" y="3928474"/>
                  </a:lnTo>
                  <a:lnTo>
                    <a:pt x="183295" y="3885708"/>
                  </a:lnTo>
                  <a:lnTo>
                    <a:pt x="167472" y="3842616"/>
                  </a:lnTo>
                  <a:lnTo>
                    <a:pt x="152321" y="3799204"/>
                  </a:lnTo>
                  <a:lnTo>
                    <a:pt x="137848" y="3755478"/>
                  </a:lnTo>
                  <a:lnTo>
                    <a:pt x="124058" y="3711446"/>
                  </a:lnTo>
                  <a:lnTo>
                    <a:pt x="110960" y="3667112"/>
                  </a:lnTo>
                  <a:lnTo>
                    <a:pt x="98558" y="3622484"/>
                  </a:lnTo>
                  <a:lnTo>
                    <a:pt x="86858" y="3577568"/>
                  </a:lnTo>
                  <a:lnTo>
                    <a:pt x="75868" y="3532369"/>
                  </a:lnTo>
                  <a:lnTo>
                    <a:pt x="65594" y="3486895"/>
                  </a:lnTo>
                  <a:lnTo>
                    <a:pt x="56042" y="3441152"/>
                  </a:lnTo>
                  <a:lnTo>
                    <a:pt x="47217" y="3395145"/>
                  </a:lnTo>
                  <a:lnTo>
                    <a:pt x="39127" y="3348882"/>
                  </a:lnTo>
                  <a:lnTo>
                    <a:pt x="31778" y="3302367"/>
                  </a:lnTo>
                  <a:lnTo>
                    <a:pt x="25175" y="3255609"/>
                  </a:lnTo>
                  <a:lnTo>
                    <a:pt x="19326" y="3208613"/>
                  </a:lnTo>
                  <a:lnTo>
                    <a:pt x="14236" y="3161385"/>
                  </a:lnTo>
                  <a:lnTo>
                    <a:pt x="9912" y="3113931"/>
                  </a:lnTo>
                  <a:lnTo>
                    <a:pt x="6360" y="3066258"/>
                  </a:lnTo>
                  <a:lnTo>
                    <a:pt x="3587" y="3018373"/>
                  </a:lnTo>
                  <a:lnTo>
                    <a:pt x="1598" y="2970280"/>
                  </a:lnTo>
                  <a:lnTo>
                    <a:pt x="400" y="2921988"/>
                  </a:lnTo>
                  <a:lnTo>
                    <a:pt x="0" y="287350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66589" y="1703274"/>
            <a:ext cx="3261360" cy="2726055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2700" marR="5080" indent="-2540" algn="ctr">
              <a:lnSpc>
                <a:spcPct val="86300"/>
              </a:lnSpc>
              <a:spcBef>
                <a:spcPts val="1175"/>
              </a:spcBef>
            </a:pPr>
            <a:r>
              <a:rPr sz="6500" dirty="0"/>
              <a:t>Blood </a:t>
            </a:r>
            <a:r>
              <a:rPr sz="6500" spc="5" dirty="0"/>
              <a:t> </a:t>
            </a:r>
            <a:r>
              <a:rPr sz="6500" dirty="0"/>
              <a:t>Supply</a:t>
            </a:r>
            <a:r>
              <a:rPr sz="6500" spc="-90" dirty="0"/>
              <a:t> </a:t>
            </a:r>
            <a:r>
              <a:rPr sz="6500" dirty="0"/>
              <a:t>of </a:t>
            </a:r>
            <a:r>
              <a:rPr sz="6500" spc="-1610" dirty="0"/>
              <a:t> </a:t>
            </a:r>
            <a:r>
              <a:rPr sz="6500" dirty="0"/>
              <a:t>the</a:t>
            </a:r>
            <a:r>
              <a:rPr sz="6500" spc="-45" dirty="0"/>
              <a:t> </a:t>
            </a:r>
            <a:r>
              <a:rPr sz="6500" dirty="0"/>
              <a:t>Heart</a:t>
            </a:r>
            <a:endParaRPr sz="65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4" y="455612"/>
            <a:ext cx="3469004" cy="783590"/>
            <a:chOff x="604964" y="455612"/>
            <a:chExt cx="3469004" cy="783590"/>
          </a:xfrm>
        </p:grpSpPr>
        <p:sp>
          <p:nvSpPr>
            <p:cNvPr id="3" name="object 3"/>
            <p:cNvSpPr/>
            <p:nvPr/>
          </p:nvSpPr>
          <p:spPr>
            <a:xfrm>
              <a:off x="610361" y="461010"/>
              <a:ext cx="3458210" cy="772795"/>
            </a:xfrm>
            <a:custGeom>
              <a:avLst/>
              <a:gdLst/>
              <a:ahLst/>
              <a:cxnLst/>
              <a:rect l="l" t="t" r="r" b="b"/>
              <a:pathLst>
                <a:path w="3458210" h="772794">
                  <a:moveTo>
                    <a:pt x="3329178" y="0"/>
                  </a:moveTo>
                  <a:lnTo>
                    <a:pt x="128778" y="0"/>
                  </a:lnTo>
                  <a:lnTo>
                    <a:pt x="78652" y="10120"/>
                  </a:lnTo>
                  <a:lnTo>
                    <a:pt x="37718" y="37718"/>
                  </a:lnTo>
                  <a:lnTo>
                    <a:pt x="10120" y="78652"/>
                  </a:lnTo>
                  <a:lnTo>
                    <a:pt x="0" y="128777"/>
                  </a:lnTo>
                  <a:lnTo>
                    <a:pt x="0" y="643889"/>
                  </a:lnTo>
                  <a:lnTo>
                    <a:pt x="10120" y="694015"/>
                  </a:lnTo>
                  <a:lnTo>
                    <a:pt x="37718" y="734949"/>
                  </a:lnTo>
                  <a:lnTo>
                    <a:pt x="78652" y="762547"/>
                  </a:lnTo>
                  <a:lnTo>
                    <a:pt x="128778" y="772667"/>
                  </a:lnTo>
                  <a:lnTo>
                    <a:pt x="3329178" y="772667"/>
                  </a:lnTo>
                  <a:lnTo>
                    <a:pt x="3379303" y="762547"/>
                  </a:lnTo>
                  <a:lnTo>
                    <a:pt x="3420237" y="734949"/>
                  </a:lnTo>
                  <a:lnTo>
                    <a:pt x="3447835" y="694015"/>
                  </a:lnTo>
                  <a:lnTo>
                    <a:pt x="3457955" y="643889"/>
                  </a:lnTo>
                  <a:lnTo>
                    <a:pt x="3457955" y="128777"/>
                  </a:lnTo>
                  <a:lnTo>
                    <a:pt x="3447835" y="78652"/>
                  </a:lnTo>
                  <a:lnTo>
                    <a:pt x="3420237" y="37718"/>
                  </a:lnTo>
                  <a:lnTo>
                    <a:pt x="3379303" y="10120"/>
                  </a:lnTo>
                  <a:lnTo>
                    <a:pt x="332917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461010"/>
              <a:ext cx="3458210" cy="772795"/>
            </a:xfrm>
            <a:custGeom>
              <a:avLst/>
              <a:gdLst/>
              <a:ahLst/>
              <a:cxnLst/>
              <a:rect l="l" t="t" r="r" b="b"/>
              <a:pathLst>
                <a:path w="3458210" h="772794">
                  <a:moveTo>
                    <a:pt x="0" y="128777"/>
                  </a:moveTo>
                  <a:lnTo>
                    <a:pt x="10120" y="78652"/>
                  </a:lnTo>
                  <a:lnTo>
                    <a:pt x="37718" y="37718"/>
                  </a:lnTo>
                  <a:lnTo>
                    <a:pt x="78652" y="10120"/>
                  </a:lnTo>
                  <a:lnTo>
                    <a:pt x="128778" y="0"/>
                  </a:lnTo>
                  <a:lnTo>
                    <a:pt x="3329178" y="0"/>
                  </a:lnTo>
                  <a:lnTo>
                    <a:pt x="3379303" y="10120"/>
                  </a:lnTo>
                  <a:lnTo>
                    <a:pt x="3420237" y="37718"/>
                  </a:lnTo>
                  <a:lnTo>
                    <a:pt x="3447835" y="78652"/>
                  </a:lnTo>
                  <a:lnTo>
                    <a:pt x="3457955" y="128777"/>
                  </a:lnTo>
                  <a:lnTo>
                    <a:pt x="3457955" y="643889"/>
                  </a:lnTo>
                  <a:lnTo>
                    <a:pt x="3447835" y="694015"/>
                  </a:lnTo>
                  <a:lnTo>
                    <a:pt x="3420237" y="734949"/>
                  </a:lnTo>
                  <a:lnTo>
                    <a:pt x="3379303" y="762547"/>
                  </a:lnTo>
                  <a:lnTo>
                    <a:pt x="3329178" y="772667"/>
                  </a:lnTo>
                  <a:lnTo>
                    <a:pt x="128778" y="772667"/>
                  </a:lnTo>
                  <a:lnTo>
                    <a:pt x="78652" y="762547"/>
                  </a:lnTo>
                  <a:lnTo>
                    <a:pt x="37718" y="734949"/>
                  </a:lnTo>
                  <a:lnTo>
                    <a:pt x="10120" y="694015"/>
                  </a:lnTo>
                  <a:lnTo>
                    <a:pt x="0" y="643889"/>
                  </a:lnTo>
                  <a:lnTo>
                    <a:pt x="0" y="12877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4577" y="569749"/>
            <a:ext cx="3040380" cy="469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300" dirty="0">
                <a:solidFill>
                  <a:schemeClr val="bg1"/>
                </a:solidFill>
              </a:rPr>
              <a:t>Coro</a:t>
            </a:r>
            <a:r>
              <a:rPr sz="3300" spc="5" dirty="0">
                <a:solidFill>
                  <a:schemeClr val="bg1"/>
                </a:solidFill>
              </a:rPr>
              <a:t>n</a:t>
            </a:r>
            <a:r>
              <a:rPr sz="3300" dirty="0">
                <a:solidFill>
                  <a:schemeClr val="bg1"/>
                </a:solidFill>
              </a:rPr>
              <a:t>ary</a:t>
            </a:r>
            <a:r>
              <a:rPr sz="3300" spc="-210" dirty="0">
                <a:solidFill>
                  <a:schemeClr val="bg1"/>
                </a:solidFill>
              </a:rPr>
              <a:t> </a:t>
            </a:r>
            <a:r>
              <a:rPr sz="3300" dirty="0">
                <a:solidFill>
                  <a:schemeClr val="bg1"/>
                </a:solidFill>
              </a:rPr>
              <a:t>Arteries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058861" y="1511745"/>
            <a:ext cx="3732529" cy="1655445"/>
            <a:chOff x="534860" y="1511744"/>
            <a:chExt cx="3732529" cy="1655445"/>
          </a:xfrm>
        </p:grpSpPr>
        <p:sp>
          <p:nvSpPr>
            <p:cNvPr id="7" name="object 7"/>
            <p:cNvSpPr/>
            <p:nvPr/>
          </p:nvSpPr>
          <p:spPr>
            <a:xfrm>
              <a:off x="540258" y="1517142"/>
              <a:ext cx="3721735" cy="1644650"/>
            </a:xfrm>
            <a:custGeom>
              <a:avLst/>
              <a:gdLst/>
              <a:ahLst/>
              <a:cxnLst/>
              <a:rect l="l" t="t" r="r" b="b"/>
              <a:pathLst>
                <a:path w="3721735" h="1644650">
                  <a:moveTo>
                    <a:pt x="3447541" y="0"/>
                  </a:moveTo>
                  <a:lnTo>
                    <a:pt x="274066" y="0"/>
                  </a:lnTo>
                  <a:lnTo>
                    <a:pt x="224803" y="4414"/>
                  </a:lnTo>
                  <a:lnTo>
                    <a:pt x="178437" y="17143"/>
                  </a:lnTo>
                  <a:lnTo>
                    <a:pt x="135741" y="37413"/>
                  </a:lnTo>
                  <a:lnTo>
                    <a:pt x="97490" y="64449"/>
                  </a:lnTo>
                  <a:lnTo>
                    <a:pt x="64458" y="97479"/>
                  </a:lnTo>
                  <a:lnTo>
                    <a:pt x="37418" y="135730"/>
                  </a:lnTo>
                  <a:lnTo>
                    <a:pt x="17146" y="178426"/>
                  </a:lnTo>
                  <a:lnTo>
                    <a:pt x="4415" y="224796"/>
                  </a:lnTo>
                  <a:lnTo>
                    <a:pt x="0" y="274066"/>
                  </a:lnTo>
                  <a:lnTo>
                    <a:pt x="0" y="1370330"/>
                  </a:lnTo>
                  <a:lnTo>
                    <a:pt x="4415" y="1419599"/>
                  </a:lnTo>
                  <a:lnTo>
                    <a:pt x="17146" y="1465969"/>
                  </a:lnTo>
                  <a:lnTo>
                    <a:pt x="37418" y="1508665"/>
                  </a:lnTo>
                  <a:lnTo>
                    <a:pt x="64458" y="1546916"/>
                  </a:lnTo>
                  <a:lnTo>
                    <a:pt x="97490" y="1579946"/>
                  </a:lnTo>
                  <a:lnTo>
                    <a:pt x="135741" y="1606982"/>
                  </a:lnTo>
                  <a:lnTo>
                    <a:pt x="178437" y="1627252"/>
                  </a:lnTo>
                  <a:lnTo>
                    <a:pt x="224803" y="1639981"/>
                  </a:lnTo>
                  <a:lnTo>
                    <a:pt x="274066" y="1644396"/>
                  </a:lnTo>
                  <a:lnTo>
                    <a:pt x="3447541" y="1644396"/>
                  </a:lnTo>
                  <a:lnTo>
                    <a:pt x="3496811" y="1639981"/>
                  </a:lnTo>
                  <a:lnTo>
                    <a:pt x="3543181" y="1627252"/>
                  </a:lnTo>
                  <a:lnTo>
                    <a:pt x="3585877" y="1606982"/>
                  </a:lnTo>
                  <a:lnTo>
                    <a:pt x="3624128" y="1579946"/>
                  </a:lnTo>
                  <a:lnTo>
                    <a:pt x="3657158" y="1546916"/>
                  </a:lnTo>
                  <a:lnTo>
                    <a:pt x="3684194" y="1508665"/>
                  </a:lnTo>
                  <a:lnTo>
                    <a:pt x="3704464" y="1465969"/>
                  </a:lnTo>
                  <a:lnTo>
                    <a:pt x="3717193" y="1419599"/>
                  </a:lnTo>
                  <a:lnTo>
                    <a:pt x="3721607" y="1370330"/>
                  </a:lnTo>
                  <a:lnTo>
                    <a:pt x="3721607" y="274066"/>
                  </a:lnTo>
                  <a:lnTo>
                    <a:pt x="3717193" y="224796"/>
                  </a:lnTo>
                  <a:lnTo>
                    <a:pt x="3704464" y="178426"/>
                  </a:lnTo>
                  <a:lnTo>
                    <a:pt x="3684194" y="135730"/>
                  </a:lnTo>
                  <a:lnTo>
                    <a:pt x="3657158" y="97479"/>
                  </a:lnTo>
                  <a:lnTo>
                    <a:pt x="3624128" y="64449"/>
                  </a:lnTo>
                  <a:lnTo>
                    <a:pt x="3585877" y="37413"/>
                  </a:lnTo>
                  <a:lnTo>
                    <a:pt x="3543181" y="17143"/>
                  </a:lnTo>
                  <a:lnTo>
                    <a:pt x="3496811" y="4414"/>
                  </a:lnTo>
                  <a:lnTo>
                    <a:pt x="344754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40258" y="1517142"/>
              <a:ext cx="3721735" cy="1644650"/>
            </a:xfrm>
            <a:custGeom>
              <a:avLst/>
              <a:gdLst/>
              <a:ahLst/>
              <a:cxnLst/>
              <a:rect l="l" t="t" r="r" b="b"/>
              <a:pathLst>
                <a:path w="3721735" h="1644650">
                  <a:moveTo>
                    <a:pt x="0" y="274066"/>
                  </a:moveTo>
                  <a:lnTo>
                    <a:pt x="4415" y="224796"/>
                  </a:lnTo>
                  <a:lnTo>
                    <a:pt x="17146" y="178426"/>
                  </a:lnTo>
                  <a:lnTo>
                    <a:pt x="37418" y="135730"/>
                  </a:lnTo>
                  <a:lnTo>
                    <a:pt x="64458" y="97479"/>
                  </a:lnTo>
                  <a:lnTo>
                    <a:pt x="97490" y="64449"/>
                  </a:lnTo>
                  <a:lnTo>
                    <a:pt x="135741" y="37413"/>
                  </a:lnTo>
                  <a:lnTo>
                    <a:pt x="178437" y="17143"/>
                  </a:lnTo>
                  <a:lnTo>
                    <a:pt x="224803" y="4414"/>
                  </a:lnTo>
                  <a:lnTo>
                    <a:pt x="274066" y="0"/>
                  </a:lnTo>
                  <a:lnTo>
                    <a:pt x="3447541" y="0"/>
                  </a:lnTo>
                  <a:lnTo>
                    <a:pt x="3496811" y="4414"/>
                  </a:lnTo>
                  <a:lnTo>
                    <a:pt x="3543181" y="17143"/>
                  </a:lnTo>
                  <a:lnTo>
                    <a:pt x="3585877" y="37413"/>
                  </a:lnTo>
                  <a:lnTo>
                    <a:pt x="3624128" y="64449"/>
                  </a:lnTo>
                  <a:lnTo>
                    <a:pt x="3657158" y="97479"/>
                  </a:lnTo>
                  <a:lnTo>
                    <a:pt x="3684194" y="135730"/>
                  </a:lnTo>
                  <a:lnTo>
                    <a:pt x="3704464" y="178426"/>
                  </a:lnTo>
                  <a:lnTo>
                    <a:pt x="3717193" y="224796"/>
                  </a:lnTo>
                  <a:lnTo>
                    <a:pt x="3721607" y="274066"/>
                  </a:lnTo>
                  <a:lnTo>
                    <a:pt x="3721607" y="1370330"/>
                  </a:lnTo>
                  <a:lnTo>
                    <a:pt x="3717193" y="1419599"/>
                  </a:lnTo>
                  <a:lnTo>
                    <a:pt x="3704464" y="1465969"/>
                  </a:lnTo>
                  <a:lnTo>
                    <a:pt x="3684194" y="1508665"/>
                  </a:lnTo>
                  <a:lnTo>
                    <a:pt x="3657158" y="1546916"/>
                  </a:lnTo>
                  <a:lnTo>
                    <a:pt x="3624128" y="1579946"/>
                  </a:lnTo>
                  <a:lnTo>
                    <a:pt x="3585877" y="1606982"/>
                  </a:lnTo>
                  <a:lnTo>
                    <a:pt x="3543181" y="1627252"/>
                  </a:lnTo>
                  <a:lnTo>
                    <a:pt x="3496811" y="1639981"/>
                  </a:lnTo>
                  <a:lnTo>
                    <a:pt x="3447541" y="1644396"/>
                  </a:lnTo>
                  <a:lnTo>
                    <a:pt x="274066" y="1644396"/>
                  </a:lnTo>
                  <a:lnTo>
                    <a:pt x="224803" y="1639981"/>
                  </a:lnTo>
                  <a:lnTo>
                    <a:pt x="178437" y="1627252"/>
                  </a:lnTo>
                  <a:lnTo>
                    <a:pt x="135741" y="1606982"/>
                  </a:lnTo>
                  <a:lnTo>
                    <a:pt x="97490" y="1579946"/>
                  </a:lnTo>
                  <a:lnTo>
                    <a:pt x="64458" y="1546916"/>
                  </a:lnTo>
                  <a:lnTo>
                    <a:pt x="37418" y="1508665"/>
                  </a:lnTo>
                  <a:lnTo>
                    <a:pt x="17146" y="1465969"/>
                  </a:lnTo>
                  <a:lnTo>
                    <a:pt x="4415" y="1419599"/>
                  </a:lnTo>
                  <a:lnTo>
                    <a:pt x="0" y="1370330"/>
                  </a:lnTo>
                  <a:lnTo>
                    <a:pt x="0" y="274066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058861" y="3214053"/>
            <a:ext cx="3732529" cy="1655445"/>
            <a:chOff x="534860" y="3214052"/>
            <a:chExt cx="3732529" cy="1655445"/>
          </a:xfrm>
        </p:grpSpPr>
        <p:sp>
          <p:nvSpPr>
            <p:cNvPr id="10" name="object 10"/>
            <p:cNvSpPr/>
            <p:nvPr/>
          </p:nvSpPr>
          <p:spPr>
            <a:xfrm>
              <a:off x="540258" y="3219449"/>
              <a:ext cx="3721735" cy="1644650"/>
            </a:xfrm>
            <a:custGeom>
              <a:avLst/>
              <a:gdLst/>
              <a:ahLst/>
              <a:cxnLst/>
              <a:rect l="l" t="t" r="r" b="b"/>
              <a:pathLst>
                <a:path w="3721735" h="1644650">
                  <a:moveTo>
                    <a:pt x="3447541" y="0"/>
                  </a:moveTo>
                  <a:lnTo>
                    <a:pt x="274066" y="0"/>
                  </a:lnTo>
                  <a:lnTo>
                    <a:pt x="224803" y="4414"/>
                  </a:lnTo>
                  <a:lnTo>
                    <a:pt x="178437" y="17143"/>
                  </a:lnTo>
                  <a:lnTo>
                    <a:pt x="135741" y="37413"/>
                  </a:lnTo>
                  <a:lnTo>
                    <a:pt x="97490" y="64449"/>
                  </a:lnTo>
                  <a:lnTo>
                    <a:pt x="64458" y="97479"/>
                  </a:lnTo>
                  <a:lnTo>
                    <a:pt x="37418" y="135730"/>
                  </a:lnTo>
                  <a:lnTo>
                    <a:pt x="17146" y="178426"/>
                  </a:lnTo>
                  <a:lnTo>
                    <a:pt x="4415" y="224796"/>
                  </a:lnTo>
                  <a:lnTo>
                    <a:pt x="0" y="274065"/>
                  </a:lnTo>
                  <a:lnTo>
                    <a:pt x="0" y="1370330"/>
                  </a:lnTo>
                  <a:lnTo>
                    <a:pt x="4415" y="1419599"/>
                  </a:lnTo>
                  <a:lnTo>
                    <a:pt x="17146" y="1465969"/>
                  </a:lnTo>
                  <a:lnTo>
                    <a:pt x="37418" y="1508665"/>
                  </a:lnTo>
                  <a:lnTo>
                    <a:pt x="64458" y="1546916"/>
                  </a:lnTo>
                  <a:lnTo>
                    <a:pt x="97490" y="1579946"/>
                  </a:lnTo>
                  <a:lnTo>
                    <a:pt x="135741" y="1606982"/>
                  </a:lnTo>
                  <a:lnTo>
                    <a:pt x="178437" y="1627252"/>
                  </a:lnTo>
                  <a:lnTo>
                    <a:pt x="224803" y="1639981"/>
                  </a:lnTo>
                  <a:lnTo>
                    <a:pt x="274066" y="1644395"/>
                  </a:lnTo>
                  <a:lnTo>
                    <a:pt x="3447541" y="1644395"/>
                  </a:lnTo>
                  <a:lnTo>
                    <a:pt x="3496811" y="1639981"/>
                  </a:lnTo>
                  <a:lnTo>
                    <a:pt x="3543181" y="1627252"/>
                  </a:lnTo>
                  <a:lnTo>
                    <a:pt x="3585877" y="1606982"/>
                  </a:lnTo>
                  <a:lnTo>
                    <a:pt x="3624128" y="1579946"/>
                  </a:lnTo>
                  <a:lnTo>
                    <a:pt x="3657158" y="1546916"/>
                  </a:lnTo>
                  <a:lnTo>
                    <a:pt x="3684194" y="1508665"/>
                  </a:lnTo>
                  <a:lnTo>
                    <a:pt x="3704464" y="1465969"/>
                  </a:lnTo>
                  <a:lnTo>
                    <a:pt x="3717193" y="1419599"/>
                  </a:lnTo>
                  <a:lnTo>
                    <a:pt x="3721607" y="1370330"/>
                  </a:lnTo>
                  <a:lnTo>
                    <a:pt x="3721607" y="274065"/>
                  </a:lnTo>
                  <a:lnTo>
                    <a:pt x="3717193" y="224796"/>
                  </a:lnTo>
                  <a:lnTo>
                    <a:pt x="3704464" y="178426"/>
                  </a:lnTo>
                  <a:lnTo>
                    <a:pt x="3684194" y="135730"/>
                  </a:lnTo>
                  <a:lnTo>
                    <a:pt x="3657158" y="97479"/>
                  </a:lnTo>
                  <a:lnTo>
                    <a:pt x="3624128" y="64449"/>
                  </a:lnTo>
                  <a:lnTo>
                    <a:pt x="3585877" y="37413"/>
                  </a:lnTo>
                  <a:lnTo>
                    <a:pt x="3543181" y="17143"/>
                  </a:lnTo>
                  <a:lnTo>
                    <a:pt x="3496811" y="4414"/>
                  </a:lnTo>
                  <a:lnTo>
                    <a:pt x="344754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0258" y="3219449"/>
              <a:ext cx="3721735" cy="1644650"/>
            </a:xfrm>
            <a:custGeom>
              <a:avLst/>
              <a:gdLst/>
              <a:ahLst/>
              <a:cxnLst/>
              <a:rect l="l" t="t" r="r" b="b"/>
              <a:pathLst>
                <a:path w="3721735" h="1644650">
                  <a:moveTo>
                    <a:pt x="0" y="274065"/>
                  </a:moveTo>
                  <a:lnTo>
                    <a:pt x="4415" y="224796"/>
                  </a:lnTo>
                  <a:lnTo>
                    <a:pt x="17146" y="178426"/>
                  </a:lnTo>
                  <a:lnTo>
                    <a:pt x="37418" y="135730"/>
                  </a:lnTo>
                  <a:lnTo>
                    <a:pt x="64458" y="97479"/>
                  </a:lnTo>
                  <a:lnTo>
                    <a:pt x="97490" y="64449"/>
                  </a:lnTo>
                  <a:lnTo>
                    <a:pt x="135741" y="37413"/>
                  </a:lnTo>
                  <a:lnTo>
                    <a:pt x="178437" y="17143"/>
                  </a:lnTo>
                  <a:lnTo>
                    <a:pt x="224803" y="4414"/>
                  </a:lnTo>
                  <a:lnTo>
                    <a:pt x="274066" y="0"/>
                  </a:lnTo>
                  <a:lnTo>
                    <a:pt x="3447541" y="0"/>
                  </a:lnTo>
                  <a:lnTo>
                    <a:pt x="3496811" y="4414"/>
                  </a:lnTo>
                  <a:lnTo>
                    <a:pt x="3543181" y="17143"/>
                  </a:lnTo>
                  <a:lnTo>
                    <a:pt x="3585877" y="37413"/>
                  </a:lnTo>
                  <a:lnTo>
                    <a:pt x="3624128" y="64449"/>
                  </a:lnTo>
                  <a:lnTo>
                    <a:pt x="3657158" y="97479"/>
                  </a:lnTo>
                  <a:lnTo>
                    <a:pt x="3684194" y="135730"/>
                  </a:lnTo>
                  <a:lnTo>
                    <a:pt x="3704464" y="178426"/>
                  </a:lnTo>
                  <a:lnTo>
                    <a:pt x="3717193" y="224796"/>
                  </a:lnTo>
                  <a:lnTo>
                    <a:pt x="3721607" y="274065"/>
                  </a:lnTo>
                  <a:lnTo>
                    <a:pt x="3721607" y="1370330"/>
                  </a:lnTo>
                  <a:lnTo>
                    <a:pt x="3717193" y="1419599"/>
                  </a:lnTo>
                  <a:lnTo>
                    <a:pt x="3704464" y="1465969"/>
                  </a:lnTo>
                  <a:lnTo>
                    <a:pt x="3684194" y="1508665"/>
                  </a:lnTo>
                  <a:lnTo>
                    <a:pt x="3657158" y="1546916"/>
                  </a:lnTo>
                  <a:lnTo>
                    <a:pt x="3624128" y="1579946"/>
                  </a:lnTo>
                  <a:lnTo>
                    <a:pt x="3585877" y="1606982"/>
                  </a:lnTo>
                  <a:lnTo>
                    <a:pt x="3543181" y="1627252"/>
                  </a:lnTo>
                  <a:lnTo>
                    <a:pt x="3496811" y="1639981"/>
                  </a:lnTo>
                  <a:lnTo>
                    <a:pt x="3447541" y="1644395"/>
                  </a:lnTo>
                  <a:lnTo>
                    <a:pt x="274066" y="1644395"/>
                  </a:lnTo>
                  <a:lnTo>
                    <a:pt x="224803" y="1639981"/>
                  </a:lnTo>
                  <a:lnTo>
                    <a:pt x="178437" y="1627252"/>
                  </a:lnTo>
                  <a:lnTo>
                    <a:pt x="135741" y="1606982"/>
                  </a:lnTo>
                  <a:lnTo>
                    <a:pt x="97490" y="1579946"/>
                  </a:lnTo>
                  <a:lnTo>
                    <a:pt x="64458" y="1546916"/>
                  </a:lnTo>
                  <a:lnTo>
                    <a:pt x="37418" y="1508665"/>
                  </a:lnTo>
                  <a:lnTo>
                    <a:pt x="17146" y="1465969"/>
                  </a:lnTo>
                  <a:lnTo>
                    <a:pt x="4415" y="1419599"/>
                  </a:lnTo>
                  <a:lnTo>
                    <a:pt x="0" y="1370330"/>
                  </a:lnTo>
                  <a:lnTo>
                    <a:pt x="0" y="27406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058861" y="4916361"/>
            <a:ext cx="3732529" cy="1655445"/>
            <a:chOff x="534860" y="4916360"/>
            <a:chExt cx="3732529" cy="1655445"/>
          </a:xfrm>
        </p:grpSpPr>
        <p:sp>
          <p:nvSpPr>
            <p:cNvPr id="13" name="object 13"/>
            <p:cNvSpPr/>
            <p:nvPr/>
          </p:nvSpPr>
          <p:spPr>
            <a:xfrm>
              <a:off x="540258" y="4921757"/>
              <a:ext cx="3721735" cy="1644650"/>
            </a:xfrm>
            <a:custGeom>
              <a:avLst/>
              <a:gdLst/>
              <a:ahLst/>
              <a:cxnLst/>
              <a:rect l="l" t="t" r="r" b="b"/>
              <a:pathLst>
                <a:path w="3721735" h="1644650">
                  <a:moveTo>
                    <a:pt x="3447541" y="0"/>
                  </a:moveTo>
                  <a:lnTo>
                    <a:pt x="274066" y="0"/>
                  </a:lnTo>
                  <a:lnTo>
                    <a:pt x="224803" y="4414"/>
                  </a:lnTo>
                  <a:lnTo>
                    <a:pt x="178437" y="17143"/>
                  </a:lnTo>
                  <a:lnTo>
                    <a:pt x="135741" y="37413"/>
                  </a:lnTo>
                  <a:lnTo>
                    <a:pt x="97490" y="64449"/>
                  </a:lnTo>
                  <a:lnTo>
                    <a:pt x="64458" y="97479"/>
                  </a:lnTo>
                  <a:lnTo>
                    <a:pt x="37418" y="135730"/>
                  </a:lnTo>
                  <a:lnTo>
                    <a:pt x="17146" y="178426"/>
                  </a:lnTo>
                  <a:lnTo>
                    <a:pt x="4415" y="224796"/>
                  </a:lnTo>
                  <a:lnTo>
                    <a:pt x="0" y="274066"/>
                  </a:lnTo>
                  <a:lnTo>
                    <a:pt x="0" y="1370330"/>
                  </a:lnTo>
                  <a:lnTo>
                    <a:pt x="4415" y="1419592"/>
                  </a:lnTo>
                  <a:lnTo>
                    <a:pt x="17146" y="1465958"/>
                  </a:lnTo>
                  <a:lnTo>
                    <a:pt x="37418" y="1508654"/>
                  </a:lnTo>
                  <a:lnTo>
                    <a:pt x="64458" y="1546905"/>
                  </a:lnTo>
                  <a:lnTo>
                    <a:pt x="97490" y="1579937"/>
                  </a:lnTo>
                  <a:lnTo>
                    <a:pt x="135741" y="1606977"/>
                  </a:lnTo>
                  <a:lnTo>
                    <a:pt x="178437" y="1627249"/>
                  </a:lnTo>
                  <a:lnTo>
                    <a:pt x="224803" y="1639980"/>
                  </a:lnTo>
                  <a:lnTo>
                    <a:pt x="274066" y="1644396"/>
                  </a:lnTo>
                  <a:lnTo>
                    <a:pt x="3447541" y="1644396"/>
                  </a:lnTo>
                  <a:lnTo>
                    <a:pt x="3496811" y="1639980"/>
                  </a:lnTo>
                  <a:lnTo>
                    <a:pt x="3543181" y="1627249"/>
                  </a:lnTo>
                  <a:lnTo>
                    <a:pt x="3585877" y="1606977"/>
                  </a:lnTo>
                  <a:lnTo>
                    <a:pt x="3624128" y="1579937"/>
                  </a:lnTo>
                  <a:lnTo>
                    <a:pt x="3657158" y="1546905"/>
                  </a:lnTo>
                  <a:lnTo>
                    <a:pt x="3684194" y="1508654"/>
                  </a:lnTo>
                  <a:lnTo>
                    <a:pt x="3704464" y="1465958"/>
                  </a:lnTo>
                  <a:lnTo>
                    <a:pt x="3717193" y="1419592"/>
                  </a:lnTo>
                  <a:lnTo>
                    <a:pt x="3721607" y="1370330"/>
                  </a:lnTo>
                  <a:lnTo>
                    <a:pt x="3721607" y="274066"/>
                  </a:lnTo>
                  <a:lnTo>
                    <a:pt x="3717193" y="224796"/>
                  </a:lnTo>
                  <a:lnTo>
                    <a:pt x="3704464" y="178426"/>
                  </a:lnTo>
                  <a:lnTo>
                    <a:pt x="3684194" y="135730"/>
                  </a:lnTo>
                  <a:lnTo>
                    <a:pt x="3657158" y="97479"/>
                  </a:lnTo>
                  <a:lnTo>
                    <a:pt x="3624128" y="64449"/>
                  </a:lnTo>
                  <a:lnTo>
                    <a:pt x="3585877" y="37413"/>
                  </a:lnTo>
                  <a:lnTo>
                    <a:pt x="3543181" y="17143"/>
                  </a:lnTo>
                  <a:lnTo>
                    <a:pt x="3496811" y="4414"/>
                  </a:lnTo>
                  <a:lnTo>
                    <a:pt x="344754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0258" y="4921757"/>
              <a:ext cx="3721735" cy="1644650"/>
            </a:xfrm>
            <a:custGeom>
              <a:avLst/>
              <a:gdLst/>
              <a:ahLst/>
              <a:cxnLst/>
              <a:rect l="l" t="t" r="r" b="b"/>
              <a:pathLst>
                <a:path w="3721735" h="1644650">
                  <a:moveTo>
                    <a:pt x="0" y="274066"/>
                  </a:moveTo>
                  <a:lnTo>
                    <a:pt x="4415" y="224796"/>
                  </a:lnTo>
                  <a:lnTo>
                    <a:pt x="17146" y="178426"/>
                  </a:lnTo>
                  <a:lnTo>
                    <a:pt x="37418" y="135730"/>
                  </a:lnTo>
                  <a:lnTo>
                    <a:pt x="64458" y="97479"/>
                  </a:lnTo>
                  <a:lnTo>
                    <a:pt x="97490" y="64449"/>
                  </a:lnTo>
                  <a:lnTo>
                    <a:pt x="135741" y="37413"/>
                  </a:lnTo>
                  <a:lnTo>
                    <a:pt x="178437" y="17143"/>
                  </a:lnTo>
                  <a:lnTo>
                    <a:pt x="224803" y="4414"/>
                  </a:lnTo>
                  <a:lnTo>
                    <a:pt x="274066" y="0"/>
                  </a:lnTo>
                  <a:lnTo>
                    <a:pt x="3447541" y="0"/>
                  </a:lnTo>
                  <a:lnTo>
                    <a:pt x="3496811" y="4414"/>
                  </a:lnTo>
                  <a:lnTo>
                    <a:pt x="3543181" y="17143"/>
                  </a:lnTo>
                  <a:lnTo>
                    <a:pt x="3585877" y="37413"/>
                  </a:lnTo>
                  <a:lnTo>
                    <a:pt x="3624128" y="64449"/>
                  </a:lnTo>
                  <a:lnTo>
                    <a:pt x="3657158" y="97479"/>
                  </a:lnTo>
                  <a:lnTo>
                    <a:pt x="3684194" y="135730"/>
                  </a:lnTo>
                  <a:lnTo>
                    <a:pt x="3704464" y="178426"/>
                  </a:lnTo>
                  <a:lnTo>
                    <a:pt x="3717193" y="224796"/>
                  </a:lnTo>
                  <a:lnTo>
                    <a:pt x="3721607" y="274066"/>
                  </a:lnTo>
                  <a:lnTo>
                    <a:pt x="3721607" y="1370330"/>
                  </a:lnTo>
                  <a:lnTo>
                    <a:pt x="3717193" y="1419592"/>
                  </a:lnTo>
                  <a:lnTo>
                    <a:pt x="3704464" y="1465958"/>
                  </a:lnTo>
                  <a:lnTo>
                    <a:pt x="3684194" y="1508654"/>
                  </a:lnTo>
                  <a:lnTo>
                    <a:pt x="3657158" y="1546905"/>
                  </a:lnTo>
                  <a:lnTo>
                    <a:pt x="3624128" y="1579937"/>
                  </a:lnTo>
                  <a:lnTo>
                    <a:pt x="3585877" y="1606977"/>
                  </a:lnTo>
                  <a:lnTo>
                    <a:pt x="3543181" y="1627249"/>
                  </a:lnTo>
                  <a:lnTo>
                    <a:pt x="3496811" y="1639980"/>
                  </a:lnTo>
                  <a:lnTo>
                    <a:pt x="3447541" y="1644396"/>
                  </a:lnTo>
                  <a:lnTo>
                    <a:pt x="274066" y="1644396"/>
                  </a:lnTo>
                  <a:lnTo>
                    <a:pt x="224803" y="1639980"/>
                  </a:lnTo>
                  <a:lnTo>
                    <a:pt x="178437" y="1627249"/>
                  </a:lnTo>
                  <a:lnTo>
                    <a:pt x="135741" y="1606977"/>
                  </a:lnTo>
                  <a:lnTo>
                    <a:pt x="97490" y="1579937"/>
                  </a:lnTo>
                  <a:lnTo>
                    <a:pt x="64458" y="1546905"/>
                  </a:lnTo>
                  <a:lnTo>
                    <a:pt x="37418" y="1508654"/>
                  </a:lnTo>
                  <a:lnTo>
                    <a:pt x="17146" y="1465958"/>
                  </a:lnTo>
                  <a:lnTo>
                    <a:pt x="4415" y="1419592"/>
                  </a:lnTo>
                  <a:lnTo>
                    <a:pt x="0" y="1370330"/>
                  </a:lnTo>
                  <a:lnTo>
                    <a:pt x="0" y="274066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07464" y="1885570"/>
            <a:ext cx="3227705" cy="4599079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167005">
              <a:lnSpc>
                <a:spcPct val="86200"/>
              </a:lnSpc>
              <a:spcBef>
                <a:spcPts val="434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 coronary arteries &amp; their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branches</a:t>
            </a:r>
            <a:r>
              <a:rPr sz="20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form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circle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loop </a:t>
            </a:r>
            <a:r>
              <a:rPr sz="2000" spc="-4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around</a:t>
            </a:r>
            <a:r>
              <a:rPr sz="20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 heart.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3150">
              <a:latin typeface="Times New Roman"/>
              <a:cs typeface="Times New Roman"/>
            </a:endParaRPr>
          </a:p>
          <a:p>
            <a:pPr marL="12700" marR="29845">
              <a:lnSpc>
                <a:spcPct val="86300"/>
              </a:lnSpc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 heart is supplied by two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coronary arteries (right &amp;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left)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 which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arise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ascending </a:t>
            </a:r>
            <a:r>
              <a:rPr sz="2000" spc="-4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aorta.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12700" marR="5080">
              <a:lnSpc>
                <a:spcPct val="86300"/>
              </a:lnSpc>
              <a:spcBef>
                <a:spcPts val="1550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sz="2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coronary</a:t>
            </a:r>
            <a:r>
              <a:rPr sz="20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artery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arises </a:t>
            </a:r>
            <a:r>
              <a:rPr sz="2000" spc="-48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from the anterior aortic sinus,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while the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coronary artery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arises from the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posterior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aortic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sinus.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1" y="1155191"/>
            <a:ext cx="4553711" cy="4572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4" y="502857"/>
            <a:ext cx="3469004" cy="688975"/>
            <a:chOff x="604964" y="502856"/>
            <a:chExt cx="3469004" cy="688975"/>
          </a:xfrm>
        </p:grpSpPr>
        <p:sp>
          <p:nvSpPr>
            <p:cNvPr id="3" name="object 3"/>
            <p:cNvSpPr/>
            <p:nvPr/>
          </p:nvSpPr>
          <p:spPr>
            <a:xfrm>
              <a:off x="610361" y="508254"/>
              <a:ext cx="3458210" cy="678180"/>
            </a:xfrm>
            <a:custGeom>
              <a:avLst/>
              <a:gdLst/>
              <a:ahLst/>
              <a:cxnLst/>
              <a:rect l="l" t="t" r="r" b="b"/>
              <a:pathLst>
                <a:path w="3458210" h="678180">
                  <a:moveTo>
                    <a:pt x="3344926" y="0"/>
                  </a:moveTo>
                  <a:lnTo>
                    <a:pt x="113029" y="0"/>
                  </a:lnTo>
                  <a:lnTo>
                    <a:pt x="69035" y="8874"/>
                  </a:lnTo>
                  <a:lnTo>
                    <a:pt x="33107" y="33083"/>
                  </a:lnTo>
                  <a:lnTo>
                    <a:pt x="8883" y="69008"/>
                  </a:lnTo>
                  <a:lnTo>
                    <a:pt x="0" y="113030"/>
                  </a:lnTo>
                  <a:lnTo>
                    <a:pt x="0" y="565150"/>
                  </a:lnTo>
                  <a:lnTo>
                    <a:pt x="8883" y="609171"/>
                  </a:lnTo>
                  <a:lnTo>
                    <a:pt x="33107" y="645096"/>
                  </a:lnTo>
                  <a:lnTo>
                    <a:pt x="69035" y="669305"/>
                  </a:lnTo>
                  <a:lnTo>
                    <a:pt x="113029" y="678180"/>
                  </a:lnTo>
                  <a:lnTo>
                    <a:pt x="3344926" y="678180"/>
                  </a:lnTo>
                  <a:lnTo>
                    <a:pt x="3388947" y="669305"/>
                  </a:lnTo>
                  <a:lnTo>
                    <a:pt x="3424872" y="645096"/>
                  </a:lnTo>
                  <a:lnTo>
                    <a:pt x="3449081" y="609171"/>
                  </a:lnTo>
                  <a:lnTo>
                    <a:pt x="3457955" y="565150"/>
                  </a:lnTo>
                  <a:lnTo>
                    <a:pt x="3457955" y="113030"/>
                  </a:lnTo>
                  <a:lnTo>
                    <a:pt x="3449081" y="69008"/>
                  </a:lnTo>
                  <a:lnTo>
                    <a:pt x="3424872" y="33083"/>
                  </a:lnTo>
                  <a:lnTo>
                    <a:pt x="3388947" y="8874"/>
                  </a:lnTo>
                  <a:lnTo>
                    <a:pt x="334492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508254"/>
              <a:ext cx="3458210" cy="678180"/>
            </a:xfrm>
            <a:custGeom>
              <a:avLst/>
              <a:gdLst/>
              <a:ahLst/>
              <a:cxnLst/>
              <a:rect l="l" t="t" r="r" b="b"/>
              <a:pathLst>
                <a:path w="3458210" h="678180">
                  <a:moveTo>
                    <a:pt x="0" y="113030"/>
                  </a:moveTo>
                  <a:lnTo>
                    <a:pt x="8883" y="69008"/>
                  </a:lnTo>
                  <a:lnTo>
                    <a:pt x="33107" y="33083"/>
                  </a:lnTo>
                  <a:lnTo>
                    <a:pt x="69035" y="8874"/>
                  </a:lnTo>
                  <a:lnTo>
                    <a:pt x="113029" y="0"/>
                  </a:lnTo>
                  <a:lnTo>
                    <a:pt x="3344926" y="0"/>
                  </a:lnTo>
                  <a:lnTo>
                    <a:pt x="3388947" y="8874"/>
                  </a:lnTo>
                  <a:lnTo>
                    <a:pt x="3424872" y="33083"/>
                  </a:lnTo>
                  <a:lnTo>
                    <a:pt x="3449081" y="69008"/>
                  </a:lnTo>
                  <a:lnTo>
                    <a:pt x="3457955" y="113030"/>
                  </a:lnTo>
                  <a:lnTo>
                    <a:pt x="3457955" y="565150"/>
                  </a:lnTo>
                  <a:lnTo>
                    <a:pt x="3449081" y="609171"/>
                  </a:lnTo>
                  <a:lnTo>
                    <a:pt x="3424872" y="645096"/>
                  </a:lnTo>
                  <a:lnTo>
                    <a:pt x="3388947" y="669305"/>
                  </a:lnTo>
                  <a:lnTo>
                    <a:pt x="3344926" y="678180"/>
                  </a:lnTo>
                  <a:lnTo>
                    <a:pt x="113029" y="678180"/>
                  </a:lnTo>
                  <a:lnTo>
                    <a:pt x="69035" y="669305"/>
                  </a:lnTo>
                  <a:lnTo>
                    <a:pt x="33107" y="645096"/>
                  </a:lnTo>
                  <a:lnTo>
                    <a:pt x="8883" y="609171"/>
                  </a:lnTo>
                  <a:lnTo>
                    <a:pt x="0" y="565150"/>
                  </a:lnTo>
                  <a:lnTo>
                    <a:pt x="0" y="113030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64765" y="602640"/>
            <a:ext cx="3135630" cy="4151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900" dirty="0">
                <a:solidFill>
                  <a:schemeClr val="bg1"/>
                </a:solidFill>
              </a:rPr>
              <a:t>Coronary</a:t>
            </a:r>
            <a:r>
              <a:rPr sz="2900" spc="-175" dirty="0">
                <a:solidFill>
                  <a:schemeClr val="bg1"/>
                </a:solidFill>
              </a:rPr>
              <a:t> </a:t>
            </a:r>
            <a:r>
              <a:rPr sz="2900" dirty="0">
                <a:solidFill>
                  <a:schemeClr val="bg1"/>
                </a:solidFill>
              </a:rPr>
              <a:t>Arteries</a:t>
            </a:r>
            <a:r>
              <a:rPr sz="2900" spc="-25" dirty="0">
                <a:solidFill>
                  <a:schemeClr val="bg1"/>
                </a:solidFill>
              </a:rPr>
              <a:t> </a:t>
            </a:r>
            <a:r>
              <a:rPr sz="2900" dirty="0">
                <a:solidFill>
                  <a:schemeClr val="bg1"/>
                </a:solidFill>
              </a:rPr>
              <a:t>.</a:t>
            </a:r>
            <a:r>
              <a:rPr sz="2900" spc="5" dirty="0">
                <a:solidFill>
                  <a:schemeClr val="bg1"/>
                </a:solidFill>
              </a:rPr>
              <a:t>.</a:t>
            </a:r>
            <a:r>
              <a:rPr sz="2900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130489" y="1261808"/>
            <a:ext cx="4043679" cy="4211320"/>
            <a:chOff x="606488" y="1261808"/>
            <a:chExt cx="4043679" cy="4211320"/>
          </a:xfrm>
        </p:grpSpPr>
        <p:sp>
          <p:nvSpPr>
            <p:cNvPr id="7" name="object 7"/>
            <p:cNvSpPr/>
            <p:nvPr/>
          </p:nvSpPr>
          <p:spPr>
            <a:xfrm>
              <a:off x="611886" y="1267206"/>
              <a:ext cx="4032885" cy="1018540"/>
            </a:xfrm>
            <a:custGeom>
              <a:avLst/>
              <a:gdLst/>
              <a:ahLst/>
              <a:cxnLst/>
              <a:rect l="l" t="t" r="r" b="b"/>
              <a:pathLst>
                <a:path w="4032885" h="1018539">
                  <a:moveTo>
                    <a:pt x="3862831" y="0"/>
                  </a:moveTo>
                  <a:lnTo>
                    <a:pt x="169672" y="0"/>
                  </a:lnTo>
                  <a:lnTo>
                    <a:pt x="124568" y="6059"/>
                  </a:lnTo>
                  <a:lnTo>
                    <a:pt x="84038" y="23161"/>
                  </a:lnTo>
                  <a:lnTo>
                    <a:pt x="49698" y="49688"/>
                  </a:lnTo>
                  <a:lnTo>
                    <a:pt x="23166" y="84026"/>
                  </a:lnTo>
                  <a:lnTo>
                    <a:pt x="6061" y="124559"/>
                  </a:lnTo>
                  <a:lnTo>
                    <a:pt x="0" y="169672"/>
                  </a:lnTo>
                  <a:lnTo>
                    <a:pt x="0" y="848360"/>
                  </a:lnTo>
                  <a:lnTo>
                    <a:pt x="6061" y="893472"/>
                  </a:lnTo>
                  <a:lnTo>
                    <a:pt x="23166" y="934005"/>
                  </a:lnTo>
                  <a:lnTo>
                    <a:pt x="49698" y="968343"/>
                  </a:lnTo>
                  <a:lnTo>
                    <a:pt x="84038" y="994870"/>
                  </a:lnTo>
                  <a:lnTo>
                    <a:pt x="124568" y="1011972"/>
                  </a:lnTo>
                  <a:lnTo>
                    <a:pt x="169672" y="1018032"/>
                  </a:lnTo>
                  <a:lnTo>
                    <a:pt x="3862831" y="1018032"/>
                  </a:lnTo>
                  <a:lnTo>
                    <a:pt x="3907944" y="1011972"/>
                  </a:lnTo>
                  <a:lnTo>
                    <a:pt x="3948477" y="994870"/>
                  </a:lnTo>
                  <a:lnTo>
                    <a:pt x="3982815" y="968343"/>
                  </a:lnTo>
                  <a:lnTo>
                    <a:pt x="4009342" y="934005"/>
                  </a:lnTo>
                  <a:lnTo>
                    <a:pt x="4026444" y="893472"/>
                  </a:lnTo>
                  <a:lnTo>
                    <a:pt x="4032504" y="848360"/>
                  </a:lnTo>
                  <a:lnTo>
                    <a:pt x="4032504" y="169672"/>
                  </a:lnTo>
                  <a:lnTo>
                    <a:pt x="4026444" y="124559"/>
                  </a:lnTo>
                  <a:lnTo>
                    <a:pt x="4009342" y="84026"/>
                  </a:lnTo>
                  <a:lnTo>
                    <a:pt x="3982815" y="49688"/>
                  </a:lnTo>
                  <a:lnTo>
                    <a:pt x="3948477" y="23161"/>
                  </a:lnTo>
                  <a:lnTo>
                    <a:pt x="3907944" y="6059"/>
                  </a:lnTo>
                  <a:lnTo>
                    <a:pt x="386283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1886" y="1267206"/>
              <a:ext cx="4032885" cy="1018540"/>
            </a:xfrm>
            <a:custGeom>
              <a:avLst/>
              <a:gdLst/>
              <a:ahLst/>
              <a:cxnLst/>
              <a:rect l="l" t="t" r="r" b="b"/>
              <a:pathLst>
                <a:path w="4032885" h="1018539">
                  <a:moveTo>
                    <a:pt x="0" y="169672"/>
                  </a:moveTo>
                  <a:lnTo>
                    <a:pt x="6061" y="124559"/>
                  </a:lnTo>
                  <a:lnTo>
                    <a:pt x="23166" y="84026"/>
                  </a:lnTo>
                  <a:lnTo>
                    <a:pt x="49698" y="49688"/>
                  </a:lnTo>
                  <a:lnTo>
                    <a:pt x="84038" y="23161"/>
                  </a:lnTo>
                  <a:lnTo>
                    <a:pt x="124568" y="6059"/>
                  </a:lnTo>
                  <a:lnTo>
                    <a:pt x="169672" y="0"/>
                  </a:lnTo>
                  <a:lnTo>
                    <a:pt x="3862831" y="0"/>
                  </a:lnTo>
                  <a:lnTo>
                    <a:pt x="3907944" y="6059"/>
                  </a:lnTo>
                  <a:lnTo>
                    <a:pt x="3948477" y="23161"/>
                  </a:lnTo>
                  <a:lnTo>
                    <a:pt x="3982815" y="49688"/>
                  </a:lnTo>
                  <a:lnTo>
                    <a:pt x="4009342" y="84026"/>
                  </a:lnTo>
                  <a:lnTo>
                    <a:pt x="4026444" y="124559"/>
                  </a:lnTo>
                  <a:lnTo>
                    <a:pt x="4032504" y="169672"/>
                  </a:lnTo>
                  <a:lnTo>
                    <a:pt x="4032504" y="848360"/>
                  </a:lnTo>
                  <a:lnTo>
                    <a:pt x="4026444" y="893472"/>
                  </a:lnTo>
                  <a:lnTo>
                    <a:pt x="4009342" y="934005"/>
                  </a:lnTo>
                  <a:lnTo>
                    <a:pt x="3982815" y="968343"/>
                  </a:lnTo>
                  <a:lnTo>
                    <a:pt x="3948477" y="994870"/>
                  </a:lnTo>
                  <a:lnTo>
                    <a:pt x="3907944" y="1011972"/>
                  </a:lnTo>
                  <a:lnTo>
                    <a:pt x="3862831" y="1018032"/>
                  </a:lnTo>
                  <a:lnTo>
                    <a:pt x="169672" y="1018032"/>
                  </a:lnTo>
                  <a:lnTo>
                    <a:pt x="124568" y="1011972"/>
                  </a:lnTo>
                  <a:lnTo>
                    <a:pt x="84038" y="994870"/>
                  </a:lnTo>
                  <a:lnTo>
                    <a:pt x="49698" y="968343"/>
                  </a:lnTo>
                  <a:lnTo>
                    <a:pt x="23166" y="934005"/>
                  </a:lnTo>
                  <a:lnTo>
                    <a:pt x="6061" y="893472"/>
                  </a:lnTo>
                  <a:lnTo>
                    <a:pt x="0" y="848360"/>
                  </a:lnTo>
                  <a:lnTo>
                    <a:pt x="0" y="16967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1886" y="2327910"/>
              <a:ext cx="4032885" cy="1018540"/>
            </a:xfrm>
            <a:custGeom>
              <a:avLst/>
              <a:gdLst/>
              <a:ahLst/>
              <a:cxnLst/>
              <a:rect l="l" t="t" r="r" b="b"/>
              <a:pathLst>
                <a:path w="4032885" h="1018539">
                  <a:moveTo>
                    <a:pt x="3862831" y="0"/>
                  </a:moveTo>
                  <a:lnTo>
                    <a:pt x="169672" y="0"/>
                  </a:lnTo>
                  <a:lnTo>
                    <a:pt x="124568" y="6059"/>
                  </a:lnTo>
                  <a:lnTo>
                    <a:pt x="84038" y="23161"/>
                  </a:lnTo>
                  <a:lnTo>
                    <a:pt x="49698" y="49688"/>
                  </a:lnTo>
                  <a:lnTo>
                    <a:pt x="23166" y="84026"/>
                  </a:lnTo>
                  <a:lnTo>
                    <a:pt x="6061" y="124559"/>
                  </a:lnTo>
                  <a:lnTo>
                    <a:pt x="0" y="169672"/>
                  </a:lnTo>
                  <a:lnTo>
                    <a:pt x="0" y="848360"/>
                  </a:lnTo>
                  <a:lnTo>
                    <a:pt x="6061" y="893472"/>
                  </a:lnTo>
                  <a:lnTo>
                    <a:pt x="23166" y="934005"/>
                  </a:lnTo>
                  <a:lnTo>
                    <a:pt x="49698" y="968343"/>
                  </a:lnTo>
                  <a:lnTo>
                    <a:pt x="84038" y="994870"/>
                  </a:lnTo>
                  <a:lnTo>
                    <a:pt x="124568" y="1011972"/>
                  </a:lnTo>
                  <a:lnTo>
                    <a:pt x="169672" y="1018031"/>
                  </a:lnTo>
                  <a:lnTo>
                    <a:pt x="3862831" y="1018031"/>
                  </a:lnTo>
                  <a:lnTo>
                    <a:pt x="3907944" y="1011972"/>
                  </a:lnTo>
                  <a:lnTo>
                    <a:pt x="3948477" y="994870"/>
                  </a:lnTo>
                  <a:lnTo>
                    <a:pt x="3982815" y="968343"/>
                  </a:lnTo>
                  <a:lnTo>
                    <a:pt x="4009342" y="934005"/>
                  </a:lnTo>
                  <a:lnTo>
                    <a:pt x="4026444" y="893472"/>
                  </a:lnTo>
                  <a:lnTo>
                    <a:pt x="4032504" y="848360"/>
                  </a:lnTo>
                  <a:lnTo>
                    <a:pt x="4032504" y="169672"/>
                  </a:lnTo>
                  <a:lnTo>
                    <a:pt x="4026444" y="124559"/>
                  </a:lnTo>
                  <a:lnTo>
                    <a:pt x="4009342" y="84026"/>
                  </a:lnTo>
                  <a:lnTo>
                    <a:pt x="3982815" y="49688"/>
                  </a:lnTo>
                  <a:lnTo>
                    <a:pt x="3948477" y="23161"/>
                  </a:lnTo>
                  <a:lnTo>
                    <a:pt x="3907944" y="6059"/>
                  </a:lnTo>
                  <a:lnTo>
                    <a:pt x="386283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1886" y="2327910"/>
              <a:ext cx="4032885" cy="1018540"/>
            </a:xfrm>
            <a:custGeom>
              <a:avLst/>
              <a:gdLst/>
              <a:ahLst/>
              <a:cxnLst/>
              <a:rect l="l" t="t" r="r" b="b"/>
              <a:pathLst>
                <a:path w="4032885" h="1018539">
                  <a:moveTo>
                    <a:pt x="0" y="169672"/>
                  </a:moveTo>
                  <a:lnTo>
                    <a:pt x="6061" y="124559"/>
                  </a:lnTo>
                  <a:lnTo>
                    <a:pt x="23166" y="84026"/>
                  </a:lnTo>
                  <a:lnTo>
                    <a:pt x="49698" y="49688"/>
                  </a:lnTo>
                  <a:lnTo>
                    <a:pt x="84038" y="23161"/>
                  </a:lnTo>
                  <a:lnTo>
                    <a:pt x="124568" y="6059"/>
                  </a:lnTo>
                  <a:lnTo>
                    <a:pt x="169672" y="0"/>
                  </a:lnTo>
                  <a:lnTo>
                    <a:pt x="3862831" y="0"/>
                  </a:lnTo>
                  <a:lnTo>
                    <a:pt x="3907944" y="6059"/>
                  </a:lnTo>
                  <a:lnTo>
                    <a:pt x="3948477" y="23161"/>
                  </a:lnTo>
                  <a:lnTo>
                    <a:pt x="3982815" y="49688"/>
                  </a:lnTo>
                  <a:lnTo>
                    <a:pt x="4009342" y="84026"/>
                  </a:lnTo>
                  <a:lnTo>
                    <a:pt x="4026444" y="124559"/>
                  </a:lnTo>
                  <a:lnTo>
                    <a:pt x="4032504" y="169672"/>
                  </a:lnTo>
                  <a:lnTo>
                    <a:pt x="4032504" y="848360"/>
                  </a:lnTo>
                  <a:lnTo>
                    <a:pt x="4026444" y="893472"/>
                  </a:lnTo>
                  <a:lnTo>
                    <a:pt x="4009342" y="934005"/>
                  </a:lnTo>
                  <a:lnTo>
                    <a:pt x="3982815" y="968343"/>
                  </a:lnTo>
                  <a:lnTo>
                    <a:pt x="3948477" y="994870"/>
                  </a:lnTo>
                  <a:lnTo>
                    <a:pt x="3907944" y="1011972"/>
                  </a:lnTo>
                  <a:lnTo>
                    <a:pt x="3862831" y="1018031"/>
                  </a:lnTo>
                  <a:lnTo>
                    <a:pt x="169672" y="1018031"/>
                  </a:lnTo>
                  <a:lnTo>
                    <a:pt x="124568" y="1011972"/>
                  </a:lnTo>
                  <a:lnTo>
                    <a:pt x="84038" y="994870"/>
                  </a:lnTo>
                  <a:lnTo>
                    <a:pt x="49698" y="968343"/>
                  </a:lnTo>
                  <a:lnTo>
                    <a:pt x="23166" y="934005"/>
                  </a:lnTo>
                  <a:lnTo>
                    <a:pt x="6061" y="893472"/>
                  </a:lnTo>
                  <a:lnTo>
                    <a:pt x="0" y="848360"/>
                  </a:lnTo>
                  <a:lnTo>
                    <a:pt x="0" y="16967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1886" y="3388613"/>
              <a:ext cx="4032885" cy="1018540"/>
            </a:xfrm>
            <a:custGeom>
              <a:avLst/>
              <a:gdLst/>
              <a:ahLst/>
              <a:cxnLst/>
              <a:rect l="l" t="t" r="r" b="b"/>
              <a:pathLst>
                <a:path w="4032885" h="1018539">
                  <a:moveTo>
                    <a:pt x="3862831" y="0"/>
                  </a:moveTo>
                  <a:lnTo>
                    <a:pt x="169672" y="0"/>
                  </a:lnTo>
                  <a:lnTo>
                    <a:pt x="124568" y="6059"/>
                  </a:lnTo>
                  <a:lnTo>
                    <a:pt x="84038" y="23161"/>
                  </a:lnTo>
                  <a:lnTo>
                    <a:pt x="49698" y="49688"/>
                  </a:lnTo>
                  <a:lnTo>
                    <a:pt x="23166" y="84026"/>
                  </a:lnTo>
                  <a:lnTo>
                    <a:pt x="6061" y="124559"/>
                  </a:lnTo>
                  <a:lnTo>
                    <a:pt x="0" y="169672"/>
                  </a:lnTo>
                  <a:lnTo>
                    <a:pt x="0" y="848360"/>
                  </a:lnTo>
                  <a:lnTo>
                    <a:pt x="6061" y="893472"/>
                  </a:lnTo>
                  <a:lnTo>
                    <a:pt x="23166" y="934005"/>
                  </a:lnTo>
                  <a:lnTo>
                    <a:pt x="49698" y="968343"/>
                  </a:lnTo>
                  <a:lnTo>
                    <a:pt x="84038" y="994870"/>
                  </a:lnTo>
                  <a:lnTo>
                    <a:pt x="124568" y="1011972"/>
                  </a:lnTo>
                  <a:lnTo>
                    <a:pt x="169672" y="1018032"/>
                  </a:lnTo>
                  <a:lnTo>
                    <a:pt x="3862831" y="1018032"/>
                  </a:lnTo>
                  <a:lnTo>
                    <a:pt x="3907944" y="1011972"/>
                  </a:lnTo>
                  <a:lnTo>
                    <a:pt x="3948477" y="994870"/>
                  </a:lnTo>
                  <a:lnTo>
                    <a:pt x="3982815" y="968343"/>
                  </a:lnTo>
                  <a:lnTo>
                    <a:pt x="4009342" y="934005"/>
                  </a:lnTo>
                  <a:lnTo>
                    <a:pt x="4026444" y="893472"/>
                  </a:lnTo>
                  <a:lnTo>
                    <a:pt x="4032504" y="848360"/>
                  </a:lnTo>
                  <a:lnTo>
                    <a:pt x="4032504" y="169672"/>
                  </a:lnTo>
                  <a:lnTo>
                    <a:pt x="4026444" y="124559"/>
                  </a:lnTo>
                  <a:lnTo>
                    <a:pt x="4009342" y="84026"/>
                  </a:lnTo>
                  <a:lnTo>
                    <a:pt x="3982815" y="49688"/>
                  </a:lnTo>
                  <a:lnTo>
                    <a:pt x="3948477" y="23161"/>
                  </a:lnTo>
                  <a:lnTo>
                    <a:pt x="3907944" y="6059"/>
                  </a:lnTo>
                  <a:lnTo>
                    <a:pt x="386283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1886" y="3388613"/>
              <a:ext cx="4032885" cy="1018540"/>
            </a:xfrm>
            <a:custGeom>
              <a:avLst/>
              <a:gdLst/>
              <a:ahLst/>
              <a:cxnLst/>
              <a:rect l="l" t="t" r="r" b="b"/>
              <a:pathLst>
                <a:path w="4032885" h="1018539">
                  <a:moveTo>
                    <a:pt x="0" y="169672"/>
                  </a:moveTo>
                  <a:lnTo>
                    <a:pt x="6061" y="124559"/>
                  </a:lnTo>
                  <a:lnTo>
                    <a:pt x="23166" y="84026"/>
                  </a:lnTo>
                  <a:lnTo>
                    <a:pt x="49698" y="49688"/>
                  </a:lnTo>
                  <a:lnTo>
                    <a:pt x="84038" y="23161"/>
                  </a:lnTo>
                  <a:lnTo>
                    <a:pt x="124568" y="6059"/>
                  </a:lnTo>
                  <a:lnTo>
                    <a:pt x="169672" y="0"/>
                  </a:lnTo>
                  <a:lnTo>
                    <a:pt x="3862831" y="0"/>
                  </a:lnTo>
                  <a:lnTo>
                    <a:pt x="3907944" y="6059"/>
                  </a:lnTo>
                  <a:lnTo>
                    <a:pt x="3948477" y="23161"/>
                  </a:lnTo>
                  <a:lnTo>
                    <a:pt x="3982815" y="49688"/>
                  </a:lnTo>
                  <a:lnTo>
                    <a:pt x="4009342" y="84026"/>
                  </a:lnTo>
                  <a:lnTo>
                    <a:pt x="4026444" y="124559"/>
                  </a:lnTo>
                  <a:lnTo>
                    <a:pt x="4032504" y="169672"/>
                  </a:lnTo>
                  <a:lnTo>
                    <a:pt x="4032504" y="848360"/>
                  </a:lnTo>
                  <a:lnTo>
                    <a:pt x="4026444" y="893472"/>
                  </a:lnTo>
                  <a:lnTo>
                    <a:pt x="4009342" y="934005"/>
                  </a:lnTo>
                  <a:lnTo>
                    <a:pt x="3982815" y="968343"/>
                  </a:lnTo>
                  <a:lnTo>
                    <a:pt x="3948477" y="994870"/>
                  </a:lnTo>
                  <a:lnTo>
                    <a:pt x="3907944" y="1011972"/>
                  </a:lnTo>
                  <a:lnTo>
                    <a:pt x="3862831" y="1018032"/>
                  </a:lnTo>
                  <a:lnTo>
                    <a:pt x="169672" y="1018032"/>
                  </a:lnTo>
                  <a:lnTo>
                    <a:pt x="124568" y="1011972"/>
                  </a:lnTo>
                  <a:lnTo>
                    <a:pt x="84038" y="994870"/>
                  </a:lnTo>
                  <a:lnTo>
                    <a:pt x="49698" y="968343"/>
                  </a:lnTo>
                  <a:lnTo>
                    <a:pt x="23166" y="934005"/>
                  </a:lnTo>
                  <a:lnTo>
                    <a:pt x="6061" y="893472"/>
                  </a:lnTo>
                  <a:lnTo>
                    <a:pt x="0" y="848360"/>
                  </a:lnTo>
                  <a:lnTo>
                    <a:pt x="0" y="16967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1886" y="4449318"/>
              <a:ext cx="4032885" cy="1018540"/>
            </a:xfrm>
            <a:custGeom>
              <a:avLst/>
              <a:gdLst/>
              <a:ahLst/>
              <a:cxnLst/>
              <a:rect l="l" t="t" r="r" b="b"/>
              <a:pathLst>
                <a:path w="4032885" h="1018539">
                  <a:moveTo>
                    <a:pt x="3862831" y="0"/>
                  </a:moveTo>
                  <a:lnTo>
                    <a:pt x="169672" y="0"/>
                  </a:lnTo>
                  <a:lnTo>
                    <a:pt x="124568" y="6059"/>
                  </a:lnTo>
                  <a:lnTo>
                    <a:pt x="84038" y="23161"/>
                  </a:lnTo>
                  <a:lnTo>
                    <a:pt x="49698" y="49688"/>
                  </a:lnTo>
                  <a:lnTo>
                    <a:pt x="23166" y="84026"/>
                  </a:lnTo>
                  <a:lnTo>
                    <a:pt x="6061" y="124559"/>
                  </a:lnTo>
                  <a:lnTo>
                    <a:pt x="0" y="169671"/>
                  </a:lnTo>
                  <a:lnTo>
                    <a:pt x="0" y="848359"/>
                  </a:lnTo>
                  <a:lnTo>
                    <a:pt x="6061" y="893472"/>
                  </a:lnTo>
                  <a:lnTo>
                    <a:pt x="23166" y="934005"/>
                  </a:lnTo>
                  <a:lnTo>
                    <a:pt x="49698" y="968343"/>
                  </a:lnTo>
                  <a:lnTo>
                    <a:pt x="84038" y="994870"/>
                  </a:lnTo>
                  <a:lnTo>
                    <a:pt x="124568" y="1011972"/>
                  </a:lnTo>
                  <a:lnTo>
                    <a:pt x="169672" y="1018031"/>
                  </a:lnTo>
                  <a:lnTo>
                    <a:pt x="3862831" y="1018031"/>
                  </a:lnTo>
                  <a:lnTo>
                    <a:pt x="3907944" y="1011972"/>
                  </a:lnTo>
                  <a:lnTo>
                    <a:pt x="3948477" y="994870"/>
                  </a:lnTo>
                  <a:lnTo>
                    <a:pt x="3982815" y="968343"/>
                  </a:lnTo>
                  <a:lnTo>
                    <a:pt x="4009342" y="934005"/>
                  </a:lnTo>
                  <a:lnTo>
                    <a:pt x="4026444" y="893472"/>
                  </a:lnTo>
                  <a:lnTo>
                    <a:pt x="4032504" y="848359"/>
                  </a:lnTo>
                  <a:lnTo>
                    <a:pt x="4032504" y="169671"/>
                  </a:lnTo>
                  <a:lnTo>
                    <a:pt x="4026444" y="124559"/>
                  </a:lnTo>
                  <a:lnTo>
                    <a:pt x="4009342" y="84026"/>
                  </a:lnTo>
                  <a:lnTo>
                    <a:pt x="3982815" y="49688"/>
                  </a:lnTo>
                  <a:lnTo>
                    <a:pt x="3948477" y="23161"/>
                  </a:lnTo>
                  <a:lnTo>
                    <a:pt x="3907944" y="6059"/>
                  </a:lnTo>
                  <a:lnTo>
                    <a:pt x="386283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1886" y="4449318"/>
              <a:ext cx="4032885" cy="1018540"/>
            </a:xfrm>
            <a:custGeom>
              <a:avLst/>
              <a:gdLst/>
              <a:ahLst/>
              <a:cxnLst/>
              <a:rect l="l" t="t" r="r" b="b"/>
              <a:pathLst>
                <a:path w="4032885" h="1018539">
                  <a:moveTo>
                    <a:pt x="0" y="169671"/>
                  </a:moveTo>
                  <a:lnTo>
                    <a:pt x="6061" y="124559"/>
                  </a:lnTo>
                  <a:lnTo>
                    <a:pt x="23166" y="84026"/>
                  </a:lnTo>
                  <a:lnTo>
                    <a:pt x="49698" y="49688"/>
                  </a:lnTo>
                  <a:lnTo>
                    <a:pt x="84038" y="23161"/>
                  </a:lnTo>
                  <a:lnTo>
                    <a:pt x="124568" y="6059"/>
                  </a:lnTo>
                  <a:lnTo>
                    <a:pt x="169672" y="0"/>
                  </a:lnTo>
                  <a:lnTo>
                    <a:pt x="3862831" y="0"/>
                  </a:lnTo>
                  <a:lnTo>
                    <a:pt x="3907944" y="6059"/>
                  </a:lnTo>
                  <a:lnTo>
                    <a:pt x="3948477" y="23161"/>
                  </a:lnTo>
                  <a:lnTo>
                    <a:pt x="3982815" y="49688"/>
                  </a:lnTo>
                  <a:lnTo>
                    <a:pt x="4009342" y="84026"/>
                  </a:lnTo>
                  <a:lnTo>
                    <a:pt x="4026444" y="124559"/>
                  </a:lnTo>
                  <a:lnTo>
                    <a:pt x="4032504" y="169671"/>
                  </a:lnTo>
                  <a:lnTo>
                    <a:pt x="4032504" y="848359"/>
                  </a:lnTo>
                  <a:lnTo>
                    <a:pt x="4026444" y="893472"/>
                  </a:lnTo>
                  <a:lnTo>
                    <a:pt x="4009342" y="934005"/>
                  </a:lnTo>
                  <a:lnTo>
                    <a:pt x="3982815" y="968343"/>
                  </a:lnTo>
                  <a:lnTo>
                    <a:pt x="3948477" y="994870"/>
                  </a:lnTo>
                  <a:lnTo>
                    <a:pt x="3907944" y="1011972"/>
                  </a:lnTo>
                  <a:lnTo>
                    <a:pt x="3862831" y="1018031"/>
                  </a:lnTo>
                  <a:lnTo>
                    <a:pt x="169672" y="1018031"/>
                  </a:lnTo>
                  <a:lnTo>
                    <a:pt x="124568" y="1011972"/>
                  </a:lnTo>
                  <a:lnTo>
                    <a:pt x="84038" y="994870"/>
                  </a:lnTo>
                  <a:lnTo>
                    <a:pt x="49698" y="968343"/>
                  </a:lnTo>
                  <a:lnTo>
                    <a:pt x="23166" y="934005"/>
                  </a:lnTo>
                  <a:lnTo>
                    <a:pt x="6061" y="893472"/>
                  </a:lnTo>
                  <a:lnTo>
                    <a:pt x="0" y="848359"/>
                  </a:lnTo>
                  <a:lnTo>
                    <a:pt x="0" y="169671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29713" y="1333246"/>
            <a:ext cx="3737610" cy="4011996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ct val="86200"/>
              </a:lnSpc>
              <a:spcBef>
                <a:spcPts val="345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arterial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circle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surrounds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heart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lying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A-V groove,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from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this arterial circle, an arterial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 loop runs in the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anterior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&amp; inferior 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interventricular</a:t>
            </a:r>
            <a:r>
              <a:rPr sz="15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grooves.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12700" marR="176530">
              <a:lnSpc>
                <a:spcPct val="86300"/>
              </a:lnSpc>
              <a:spcBef>
                <a:spcPts val="1090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circle is formed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by the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RCA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&amp; left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CX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artery,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while the loop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is formed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by the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LAD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&amp;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PDA.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marR="58419">
              <a:lnSpc>
                <a:spcPts val="1560"/>
              </a:lnSpc>
            </a:pP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Variability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origin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PDA</a:t>
            </a:r>
            <a:r>
              <a:rPr sz="15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expressed </a:t>
            </a:r>
            <a:r>
              <a:rPr sz="1500" spc="-3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term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dominance.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marR="26670">
              <a:lnSpc>
                <a:spcPct val="86300"/>
              </a:lnSpc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right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dominant coronary circulation is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one in 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whi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h the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PDA</a:t>
            </a:r>
            <a:r>
              <a:rPr sz="15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 a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5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bran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h of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R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CA, 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dominance.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30489" y="5506149"/>
            <a:ext cx="4043679" cy="1029335"/>
            <a:chOff x="606488" y="5506148"/>
            <a:chExt cx="4043679" cy="1029335"/>
          </a:xfrm>
        </p:grpSpPr>
        <p:sp>
          <p:nvSpPr>
            <p:cNvPr id="17" name="object 17"/>
            <p:cNvSpPr/>
            <p:nvPr/>
          </p:nvSpPr>
          <p:spPr>
            <a:xfrm>
              <a:off x="611886" y="5511545"/>
              <a:ext cx="4032885" cy="1018540"/>
            </a:xfrm>
            <a:custGeom>
              <a:avLst/>
              <a:gdLst/>
              <a:ahLst/>
              <a:cxnLst/>
              <a:rect l="l" t="t" r="r" b="b"/>
              <a:pathLst>
                <a:path w="4032885" h="1018540">
                  <a:moveTo>
                    <a:pt x="3862831" y="0"/>
                  </a:moveTo>
                  <a:lnTo>
                    <a:pt x="169672" y="0"/>
                  </a:lnTo>
                  <a:lnTo>
                    <a:pt x="124568" y="6059"/>
                  </a:lnTo>
                  <a:lnTo>
                    <a:pt x="84038" y="23161"/>
                  </a:lnTo>
                  <a:lnTo>
                    <a:pt x="49698" y="49688"/>
                  </a:lnTo>
                  <a:lnTo>
                    <a:pt x="23166" y="84026"/>
                  </a:lnTo>
                  <a:lnTo>
                    <a:pt x="6061" y="124559"/>
                  </a:lnTo>
                  <a:lnTo>
                    <a:pt x="0" y="169671"/>
                  </a:lnTo>
                  <a:lnTo>
                    <a:pt x="0" y="848359"/>
                  </a:lnTo>
                  <a:lnTo>
                    <a:pt x="6061" y="893463"/>
                  </a:lnTo>
                  <a:lnTo>
                    <a:pt x="23166" y="933993"/>
                  </a:lnTo>
                  <a:lnTo>
                    <a:pt x="49698" y="968333"/>
                  </a:lnTo>
                  <a:lnTo>
                    <a:pt x="84038" y="994865"/>
                  </a:lnTo>
                  <a:lnTo>
                    <a:pt x="124568" y="1011970"/>
                  </a:lnTo>
                  <a:lnTo>
                    <a:pt x="169672" y="1018031"/>
                  </a:lnTo>
                  <a:lnTo>
                    <a:pt x="3862831" y="1018031"/>
                  </a:lnTo>
                  <a:lnTo>
                    <a:pt x="3907944" y="1011970"/>
                  </a:lnTo>
                  <a:lnTo>
                    <a:pt x="3948477" y="994865"/>
                  </a:lnTo>
                  <a:lnTo>
                    <a:pt x="3982815" y="968333"/>
                  </a:lnTo>
                  <a:lnTo>
                    <a:pt x="4009342" y="933993"/>
                  </a:lnTo>
                  <a:lnTo>
                    <a:pt x="4026444" y="893463"/>
                  </a:lnTo>
                  <a:lnTo>
                    <a:pt x="4032504" y="848359"/>
                  </a:lnTo>
                  <a:lnTo>
                    <a:pt x="4032504" y="169671"/>
                  </a:lnTo>
                  <a:lnTo>
                    <a:pt x="4026444" y="124559"/>
                  </a:lnTo>
                  <a:lnTo>
                    <a:pt x="4009342" y="84026"/>
                  </a:lnTo>
                  <a:lnTo>
                    <a:pt x="3982815" y="49688"/>
                  </a:lnTo>
                  <a:lnTo>
                    <a:pt x="3948477" y="23161"/>
                  </a:lnTo>
                  <a:lnTo>
                    <a:pt x="3907944" y="6059"/>
                  </a:lnTo>
                  <a:lnTo>
                    <a:pt x="386283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11886" y="5511545"/>
              <a:ext cx="4032885" cy="1018540"/>
            </a:xfrm>
            <a:custGeom>
              <a:avLst/>
              <a:gdLst/>
              <a:ahLst/>
              <a:cxnLst/>
              <a:rect l="l" t="t" r="r" b="b"/>
              <a:pathLst>
                <a:path w="4032885" h="1018540">
                  <a:moveTo>
                    <a:pt x="0" y="169671"/>
                  </a:moveTo>
                  <a:lnTo>
                    <a:pt x="6061" y="124559"/>
                  </a:lnTo>
                  <a:lnTo>
                    <a:pt x="23166" y="84026"/>
                  </a:lnTo>
                  <a:lnTo>
                    <a:pt x="49698" y="49688"/>
                  </a:lnTo>
                  <a:lnTo>
                    <a:pt x="84038" y="23161"/>
                  </a:lnTo>
                  <a:lnTo>
                    <a:pt x="124568" y="6059"/>
                  </a:lnTo>
                  <a:lnTo>
                    <a:pt x="169672" y="0"/>
                  </a:lnTo>
                  <a:lnTo>
                    <a:pt x="3862831" y="0"/>
                  </a:lnTo>
                  <a:lnTo>
                    <a:pt x="3907944" y="6059"/>
                  </a:lnTo>
                  <a:lnTo>
                    <a:pt x="3948477" y="23161"/>
                  </a:lnTo>
                  <a:lnTo>
                    <a:pt x="3982815" y="49688"/>
                  </a:lnTo>
                  <a:lnTo>
                    <a:pt x="4009342" y="84026"/>
                  </a:lnTo>
                  <a:lnTo>
                    <a:pt x="4026444" y="124559"/>
                  </a:lnTo>
                  <a:lnTo>
                    <a:pt x="4032504" y="169671"/>
                  </a:lnTo>
                  <a:lnTo>
                    <a:pt x="4032504" y="848359"/>
                  </a:lnTo>
                  <a:lnTo>
                    <a:pt x="4026444" y="893463"/>
                  </a:lnTo>
                  <a:lnTo>
                    <a:pt x="4009342" y="933993"/>
                  </a:lnTo>
                  <a:lnTo>
                    <a:pt x="3982815" y="968333"/>
                  </a:lnTo>
                  <a:lnTo>
                    <a:pt x="3948477" y="994865"/>
                  </a:lnTo>
                  <a:lnTo>
                    <a:pt x="3907944" y="1011970"/>
                  </a:lnTo>
                  <a:lnTo>
                    <a:pt x="3862831" y="1018031"/>
                  </a:lnTo>
                  <a:lnTo>
                    <a:pt x="169672" y="1018031"/>
                  </a:lnTo>
                  <a:lnTo>
                    <a:pt x="124568" y="1011970"/>
                  </a:lnTo>
                  <a:lnTo>
                    <a:pt x="84038" y="994865"/>
                  </a:lnTo>
                  <a:lnTo>
                    <a:pt x="49698" y="968333"/>
                  </a:lnTo>
                  <a:lnTo>
                    <a:pt x="23166" y="933993"/>
                  </a:lnTo>
                  <a:lnTo>
                    <a:pt x="6061" y="893463"/>
                  </a:lnTo>
                  <a:lnTo>
                    <a:pt x="0" y="848359"/>
                  </a:lnTo>
                  <a:lnTo>
                    <a:pt x="0" y="169671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229714" y="5874511"/>
            <a:ext cx="3802379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 dominance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occurs more commonly</a:t>
            </a:r>
            <a:r>
              <a:rPr sz="15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males.</a:t>
            </a:r>
            <a:endParaRPr sz="15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51776" y="15241"/>
            <a:ext cx="3316224" cy="684275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281877"/>
            <a:ext cx="3973195" cy="1130935"/>
            <a:chOff x="604964" y="281876"/>
            <a:chExt cx="3973195" cy="1130935"/>
          </a:xfrm>
        </p:grpSpPr>
        <p:sp>
          <p:nvSpPr>
            <p:cNvPr id="3" name="object 3"/>
            <p:cNvSpPr/>
            <p:nvPr/>
          </p:nvSpPr>
          <p:spPr>
            <a:xfrm>
              <a:off x="610361" y="287273"/>
              <a:ext cx="3962400" cy="1120140"/>
            </a:xfrm>
            <a:custGeom>
              <a:avLst/>
              <a:gdLst/>
              <a:ahLst/>
              <a:cxnLst/>
              <a:rect l="l" t="t" r="r" b="b"/>
              <a:pathLst>
                <a:path w="3962400" h="1120140">
                  <a:moveTo>
                    <a:pt x="3775710" y="0"/>
                  </a:moveTo>
                  <a:lnTo>
                    <a:pt x="186689" y="0"/>
                  </a:lnTo>
                  <a:lnTo>
                    <a:pt x="137062" y="6667"/>
                  </a:lnTo>
                  <a:lnTo>
                    <a:pt x="92467" y="25484"/>
                  </a:lnTo>
                  <a:lnTo>
                    <a:pt x="54683" y="54673"/>
                  </a:lnTo>
                  <a:lnTo>
                    <a:pt x="25490" y="92456"/>
                  </a:lnTo>
                  <a:lnTo>
                    <a:pt x="6669" y="137054"/>
                  </a:lnTo>
                  <a:lnTo>
                    <a:pt x="0" y="186689"/>
                  </a:lnTo>
                  <a:lnTo>
                    <a:pt x="0" y="933450"/>
                  </a:lnTo>
                  <a:lnTo>
                    <a:pt x="6669" y="983085"/>
                  </a:lnTo>
                  <a:lnTo>
                    <a:pt x="25490" y="1027683"/>
                  </a:lnTo>
                  <a:lnTo>
                    <a:pt x="54683" y="1065466"/>
                  </a:lnTo>
                  <a:lnTo>
                    <a:pt x="92467" y="1094655"/>
                  </a:lnTo>
                  <a:lnTo>
                    <a:pt x="137062" y="1113472"/>
                  </a:lnTo>
                  <a:lnTo>
                    <a:pt x="186689" y="1120139"/>
                  </a:lnTo>
                  <a:lnTo>
                    <a:pt x="3775710" y="1120139"/>
                  </a:lnTo>
                  <a:lnTo>
                    <a:pt x="3825345" y="1113472"/>
                  </a:lnTo>
                  <a:lnTo>
                    <a:pt x="3869943" y="1094655"/>
                  </a:lnTo>
                  <a:lnTo>
                    <a:pt x="3907726" y="1065466"/>
                  </a:lnTo>
                  <a:lnTo>
                    <a:pt x="3936915" y="1027684"/>
                  </a:lnTo>
                  <a:lnTo>
                    <a:pt x="3955732" y="983085"/>
                  </a:lnTo>
                  <a:lnTo>
                    <a:pt x="3962400" y="933450"/>
                  </a:lnTo>
                  <a:lnTo>
                    <a:pt x="3962400" y="186689"/>
                  </a:lnTo>
                  <a:lnTo>
                    <a:pt x="3955732" y="137054"/>
                  </a:lnTo>
                  <a:lnTo>
                    <a:pt x="3936915" y="92455"/>
                  </a:lnTo>
                  <a:lnTo>
                    <a:pt x="3907726" y="54673"/>
                  </a:lnTo>
                  <a:lnTo>
                    <a:pt x="3869944" y="25484"/>
                  </a:lnTo>
                  <a:lnTo>
                    <a:pt x="3825345" y="6667"/>
                  </a:lnTo>
                  <a:lnTo>
                    <a:pt x="377571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287273"/>
              <a:ext cx="3962400" cy="1120140"/>
            </a:xfrm>
            <a:custGeom>
              <a:avLst/>
              <a:gdLst/>
              <a:ahLst/>
              <a:cxnLst/>
              <a:rect l="l" t="t" r="r" b="b"/>
              <a:pathLst>
                <a:path w="3962400" h="1120140">
                  <a:moveTo>
                    <a:pt x="0" y="186689"/>
                  </a:moveTo>
                  <a:lnTo>
                    <a:pt x="6669" y="137054"/>
                  </a:lnTo>
                  <a:lnTo>
                    <a:pt x="25490" y="92456"/>
                  </a:lnTo>
                  <a:lnTo>
                    <a:pt x="54683" y="54673"/>
                  </a:lnTo>
                  <a:lnTo>
                    <a:pt x="92467" y="25484"/>
                  </a:lnTo>
                  <a:lnTo>
                    <a:pt x="137062" y="6667"/>
                  </a:lnTo>
                  <a:lnTo>
                    <a:pt x="186689" y="0"/>
                  </a:lnTo>
                  <a:lnTo>
                    <a:pt x="3775710" y="0"/>
                  </a:lnTo>
                  <a:lnTo>
                    <a:pt x="3825345" y="6667"/>
                  </a:lnTo>
                  <a:lnTo>
                    <a:pt x="3869944" y="25484"/>
                  </a:lnTo>
                  <a:lnTo>
                    <a:pt x="3907726" y="54673"/>
                  </a:lnTo>
                  <a:lnTo>
                    <a:pt x="3936915" y="92455"/>
                  </a:lnTo>
                  <a:lnTo>
                    <a:pt x="3955732" y="137054"/>
                  </a:lnTo>
                  <a:lnTo>
                    <a:pt x="3962400" y="186689"/>
                  </a:lnTo>
                  <a:lnTo>
                    <a:pt x="3962400" y="933450"/>
                  </a:lnTo>
                  <a:lnTo>
                    <a:pt x="3955732" y="983085"/>
                  </a:lnTo>
                  <a:lnTo>
                    <a:pt x="3936915" y="1027684"/>
                  </a:lnTo>
                  <a:lnTo>
                    <a:pt x="3907726" y="1065466"/>
                  </a:lnTo>
                  <a:lnTo>
                    <a:pt x="3869943" y="1094655"/>
                  </a:lnTo>
                  <a:lnTo>
                    <a:pt x="3825345" y="1113472"/>
                  </a:lnTo>
                  <a:lnTo>
                    <a:pt x="3775710" y="1120139"/>
                  </a:lnTo>
                  <a:lnTo>
                    <a:pt x="186689" y="1120139"/>
                  </a:lnTo>
                  <a:lnTo>
                    <a:pt x="137062" y="1113472"/>
                  </a:lnTo>
                  <a:lnTo>
                    <a:pt x="92467" y="1094655"/>
                  </a:lnTo>
                  <a:lnTo>
                    <a:pt x="54683" y="1065466"/>
                  </a:lnTo>
                  <a:lnTo>
                    <a:pt x="25490" y="1027683"/>
                  </a:lnTo>
                  <a:lnTo>
                    <a:pt x="6669" y="983085"/>
                  </a:lnTo>
                  <a:lnTo>
                    <a:pt x="0" y="933450"/>
                  </a:lnTo>
                  <a:lnTo>
                    <a:pt x="0" y="18668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6102" y="385014"/>
            <a:ext cx="2992755" cy="85026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605"/>
              </a:spcBef>
            </a:pPr>
            <a:r>
              <a:rPr sz="2900" dirty="0">
                <a:solidFill>
                  <a:schemeClr val="bg1"/>
                </a:solidFill>
              </a:rPr>
              <a:t>Left</a:t>
            </a:r>
            <a:r>
              <a:rPr sz="2900" spc="-45" dirty="0">
                <a:solidFill>
                  <a:schemeClr val="bg1"/>
                </a:solidFill>
              </a:rPr>
              <a:t> </a:t>
            </a:r>
            <a:r>
              <a:rPr sz="2900" spc="-5" dirty="0">
                <a:solidFill>
                  <a:schemeClr val="bg1"/>
                </a:solidFill>
              </a:rPr>
              <a:t>Main</a:t>
            </a:r>
            <a:r>
              <a:rPr sz="2900" spc="-40" dirty="0">
                <a:solidFill>
                  <a:schemeClr val="bg1"/>
                </a:solidFill>
              </a:rPr>
              <a:t> </a:t>
            </a:r>
            <a:r>
              <a:rPr sz="2900" dirty="0">
                <a:solidFill>
                  <a:schemeClr val="bg1"/>
                </a:solidFill>
              </a:rPr>
              <a:t>Coronary </a:t>
            </a:r>
            <a:r>
              <a:rPr sz="2900" spc="-710" dirty="0">
                <a:solidFill>
                  <a:schemeClr val="bg1"/>
                </a:solidFill>
              </a:rPr>
              <a:t> </a:t>
            </a:r>
            <a:r>
              <a:rPr sz="2900" dirty="0">
                <a:solidFill>
                  <a:schemeClr val="bg1"/>
                </a:solidFill>
              </a:rPr>
              <a:t>Artery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643507" y="1778381"/>
            <a:ext cx="4453255" cy="1408430"/>
            <a:chOff x="318452" y="2106104"/>
            <a:chExt cx="4453255" cy="1408430"/>
          </a:xfrm>
        </p:grpSpPr>
        <p:sp>
          <p:nvSpPr>
            <p:cNvPr id="7" name="object 7"/>
            <p:cNvSpPr/>
            <p:nvPr/>
          </p:nvSpPr>
          <p:spPr>
            <a:xfrm>
              <a:off x="323850" y="2111502"/>
              <a:ext cx="4442460" cy="1397635"/>
            </a:xfrm>
            <a:custGeom>
              <a:avLst/>
              <a:gdLst/>
              <a:ahLst/>
              <a:cxnLst/>
              <a:rect l="l" t="t" r="r" b="b"/>
              <a:pathLst>
                <a:path w="4442460" h="1397635">
                  <a:moveTo>
                    <a:pt x="4209542" y="0"/>
                  </a:moveTo>
                  <a:lnTo>
                    <a:pt x="232918" y="0"/>
                  </a:lnTo>
                  <a:lnTo>
                    <a:pt x="185976" y="4731"/>
                  </a:lnTo>
                  <a:lnTo>
                    <a:pt x="142255" y="18301"/>
                  </a:lnTo>
                  <a:lnTo>
                    <a:pt x="102690" y="39775"/>
                  </a:lnTo>
                  <a:lnTo>
                    <a:pt x="68219" y="68214"/>
                  </a:lnTo>
                  <a:lnTo>
                    <a:pt x="39778" y="102685"/>
                  </a:lnTo>
                  <a:lnTo>
                    <a:pt x="18303" y="142249"/>
                  </a:lnTo>
                  <a:lnTo>
                    <a:pt x="4732" y="185972"/>
                  </a:lnTo>
                  <a:lnTo>
                    <a:pt x="0" y="232918"/>
                  </a:lnTo>
                  <a:lnTo>
                    <a:pt x="0" y="1164589"/>
                  </a:lnTo>
                  <a:lnTo>
                    <a:pt x="4732" y="1211535"/>
                  </a:lnTo>
                  <a:lnTo>
                    <a:pt x="18303" y="1255258"/>
                  </a:lnTo>
                  <a:lnTo>
                    <a:pt x="39778" y="1294822"/>
                  </a:lnTo>
                  <a:lnTo>
                    <a:pt x="68219" y="1329293"/>
                  </a:lnTo>
                  <a:lnTo>
                    <a:pt x="102690" y="1357732"/>
                  </a:lnTo>
                  <a:lnTo>
                    <a:pt x="142255" y="1379206"/>
                  </a:lnTo>
                  <a:lnTo>
                    <a:pt x="185976" y="1392776"/>
                  </a:lnTo>
                  <a:lnTo>
                    <a:pt x="232918" y="1397508"/>
                  </a:lnTo>
                  <a:lnTo>
                    <a:pt x="4209542" y="1397508"/>
                  </a:lnTo>
                  <a:lnTo>
                    <a:pt x="4256487" y="1392776"/>
                  </a:lnTo>
                  <a:lnTo>
                    <a:pt x="4300210" y="1379206"/>
                  </a:lnTo>
                  <a:lnTo>
                    <a:pt x="4339774" y="1357732"/>
                  </a:lnTo>
                  <a:lnTo>
                    <a:pt x="4374245" y="1329293"/>
                  </a:lnTo>
                  <a:lnTo>
                    <a:pt x="4402684" y="1294822"/>
                  </a:lnTo>
                  <a:lnTo>
                    <a:pt x="4424158" y="1255258"/>
                  </a:lnTo>
                  <a:lnTo>
                    <a:pt x="4437728" y="1211535"/>
                  </a:lnTo>
                  <a:lnTo>
                    <a:pt x="4442460" y="1164589"/>
                  </a:lnTo>
                  <a:lnTo>
                    <a:pt x="4442460" y="232918"/>
                  </a:lnTo>
                  <a:lnTo>
                    <a:pt x="4437728" y="185972"/>
                  </a:lnTo>
                  <a:lnTo>
                    <a:pt x="4424158" y="142249"/>
                  </a:lnTo>
                  <a:lnTo>
                    <a:pt x="4402684" y="102685"/>
                  </a:lnTo>
                  <a:lnTo>
                    <a:pt x="4374245" y="68214"/>
                  </a:lnTo>
                  <a:lnTo>
                    <a:pt x="4339774" y="39775"/>
                  </a:lnTo>
                  <a:lnTo>
                    <a:pt x="4300210" y="18301"/>
                  </a:lnTo>
                  <a:lnTo>
                    <a:pt x="4256487" y="4731"/>
                  </a:lnTo>
                  <a:lnTo>
                    <a:pt x="420954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3850" y="2111502"/>
              <a:ext cx="4442460" cy="1397635"/>
            </a:xfrm>
            <a:custGeom>
              <a:avLst/>
              <a:gdLst/>
              <a:ahLst/>
              <a:cxnLst/>
              <a:rect l="l" t="t" r="r" b="b"/>
              <a:pathLst>
                <a:path w="4442460" h="1397635">
                  <a:moveTo>
                    <a:pt x="0" y="232918"/>
                  </a:moveTo>
                  <a:lnTo>
                    <a:pt x="4732" y="185972"/>
                  </a:lnTo>
                  <a:lnTo>
                    <a:pt x="18303" y="142249"/>
                  </a:lnTo>
                  <a:lnTo>
                    <a:pt x="39778" y="102685"/>
                  </a:lnTo>
                  <a:lnTo>
                    <a:pt x="68219" y="68214"/>
                  </a:lnTo>
                  <a:lnTo>
                    <a:pt x="102690" y="39775"/>
                  </a:lnTo>
                  <a:lnTo>
                    <a:pt x="142255" y="18301"/>
                  </a:lnTo>
                  <a:lnTo>
                    <a:pt x="185976" y="4731"/>
                  </a:lnTo>
                  <a:lnTo>
                    <a:pt x="232918" y="0"/>
                  </a:lnTo>
                  <a:lnTo>
                    <a:pt x="4209542" y="0"/>
                  </a:lnTo>
                  <a:lnTo>
                    <a:pt x="4256487" y="4731"/>
                  </a:lnTo>
                  <a:lnTo>
                    <a:pt x="4300210" y="18301"/>
                  </a:lnTo>
                  <a:lnTo>
                    <a:pt x="4339774" y="39775"/>
                  </a:lnTo>
                  <a:lnTo>
                    <a:pt x="4374245" y="68214"/>
                  </a:lnTo>
                  <a:lnTo>
                    <a:pt x="4402684" y="102685"/>
                  </a:lnTo>
                  <a:lnTo>
                    <a:pt x="4424158" y="142249"/>
                  </a:lnTo>
                  <a:lnTo>
                    <a:pt x="4437728" y="185972"/>
                  </a:lnTo>
                  <a:lnTo>
                    <a:pt x="4442460" y="232918"/>
                  </a:lnTo>
                  <a:lnTo>
                    <a:pt x="4442460" y="1164589"/>
                  </a:lnTo>
                  <a:lnTo>
                    <a:pt x="4437728" y="1211535"/>
                  </a:lnTo>
                  <a:lnTo>
                    <a:pt x="4424158" y="1255258"/>
                  </a:lnTo>
                  <a:lnTo>
                    <a:pt x="4402684" y="1294822"/>
                  </a:lnTo>
                  <a:lnTo>
                    <a:pt x="4374245" y="1329293"/>
                  </a:lnTo>
                  <a:lnTo>
                    <a:pt x="4339774" y="1357732"/>
                  </a:lnTo>
                  <a:lnTo>
                    <a:pt x="4300210" y="1379206"/>
                  </a:lnTo>
                  <a:lnTo>
                    <a:pt x="4256487" y="1392776"/>
                  </a:lnTo>
                  <a:lnTo>
                    <a:pt x="4209542" y="1397508"/>
                  </a:lnTo>
                  <a:lnTo>
                    <a:pt x="232918" y="1397508"/>
                  </a:lnTo>
                  <a:lnTo>
                    <a:pt x="185976" y="1392776"/>
                  </a:lnTo>
                  <a:lnTo>
                    <a:pt x="142255" y="1379206"/>
                  </a:lnTo>
                  <a:lnTo>
                    <a:pt x="102690" y="1357732"/>
                  </a:lnTo>
                  <a:lnTo>
                    <a:pt x="68219" y="1329293"/>
                  </a:lnTo>
                  <a:lnTo>
                    <a:pt x="39778" y="1294822"/>
                  </a:lnTo>
                  <a:lnTo>
                    <a:pt x="18303" y="1255258"/>
                  </a:lnTo>
                  <a:lnTo>
                    <a:pt x="4732" y="1211535"/>
                  </a:lnTo>
                  <a:lnTo>
                    <a:pt x="0" y="1164589"/>
                  </a:lnTo>
                  <a:lnTo>
                    <a:pt x="0" y="23291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768945" y="2095184"/>
            <a:ext cx="3987165" cy="73215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86200"/>
              </a:lnSpc>
              <a:spcBef>
                <a:spcPts val="385"/>
              </a:spcBef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Extends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from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ostium in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 left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sinus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valsalva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to its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bifurcation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left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anterior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descending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left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circumflex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branches.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43507" y="3226181"/>
            <a:ext cx="4453255" cy="1408430"/>
            <a:chOff x="318452" y="3553904"/>
            <a:chExt cx="4453255" cy="1408430"/>
          </a:xfrm>
        </p:grpSpPr>
        <p:sp>
          <p:nvSpPr>
            <p:cNvPr id="11" name="object 11"/>
            <p:cNvSpPr/>
            <p:nvPr/>
          </p:nvSpPr>
          <p:spPr>
            <a:xfrm>
              <a:off x="323850" y="3559301"/>
              <a:ext cx="4442460" cy="1397635"/>
            </a:xfrm>
            <a:custGeom>
              <a:avLst/>
              <a:gdLst/>
              <a:ahLst/>
              <a:cxnLst/>
              <a:rect l="l" t="t" r="r" b="b"/>
              <a:pathLst>
                <a:path w="4442460" h="1397635">
                  <a:moveTo>
                    <a:pt x="4209542" y="0"/>
                  </a:moveTo>
                  <a:lnTo>
                    <a:pt x="232918" y="0"/>
                  </a:lnTo>
                  <a:lnTo>
                    <a:pt x="185976" y="4731"/>
                  </a:lnTo>
                  <a:lnTo>
                    <a:pt x="142255" y="18301"/>
                  </a:lnTo>
                  <a:lnTo>
                    <a:pt x="102690" y="39775"/>
                  </a:lnTo>
                  <a:lnTo>
                    <a:pt x="68219" y="68214"/>
                  </a:lnTo>
                  <a:lnTo>
                    <a:pt x="39778" y="102685"/>
                  </a:lnTo>
                  <a:lnTo>
                    <a:pt x="18303" y="142249"/>
                  </a:lnTo>
                  <a:lnTo>
                    <a:pt x="4732" y="185972"/>
                  </a:lnTo>
                  <a:lnTo>
                    <a:pt x="0" y="232918"/>
                  </a:lnTo>
                  <a:lnTo>
                    <a:pt x="0" y="1164590"/>
                  </a:lnTo>
                  <a:lnTo>
                    <a:pt x="4732" y="1211535"/>
                  </a:lnTo>
                  <a:lnTo>
                    <a:pt x="18303" y="1255258"/>
                  </a:lnTo>
                  <a:lnTo>
                    <a:pt x="39778" y="1294822"/>
                  </a:lnTo>
                  <a:lnTo>
                    <a:pt x="68219" y="1329293"/>
                  </a:lnTo>
                  <a:lnTo>
                    <a:pt x="102690" y="1357732"/>
                  </a:lnTo>
                  <a:lnTo>
                    <a:pt x="142255" y="1379206"/>
                  </a:lnTo>
                  <a:lnTo>
                    <a:pt x="185976" y="1392776"/>
                  </a:lnTo>
                  <a:lnTo>
                    <a:pt x="232918" y="1397508"/>
                  </a:lnTo>
                  <a:lnTo>
                    <a:pt x="4209542" y="1397508"/>
                  </a:lnTo>
                  <a:lnTo>
                    <a:pt x="4256487" y="1392776"/>
                  </a:lnTo>
                  <a:lnTo>
                    <a:pt x="4300210" y="1379206"/>
                  </a:lnTo>
                  <a:lnTo>
                    <a:pt x="4339774" y="1357732"/>
                  </a:lnTo>
                  <a:lnTo>
                    <a:pt x="4374245" y="1329293"/>
                  </a:lnTo>
                  <a:lnTo>
                    <a:pt x="4402684" y="1294822"/>
                  </a:lnTo>
                  <a:lnTo>
                    <a:pt x="4424158" y="1255258"/>
                  </a:lnTo>
                  <a:lnTo>
                    <a:pt x="4437728" y="1211535"/>
                  </a:lnTo>
                  <a:lnTo>
                    <a:pt x="4442460" y="1164590"/>
                  </a:lnTo>
                  <a:lnTo>
                    <a:pt x="4442460" y="232918"/>
                  </a:lnTo>
                  <a:lnTo>
                    <a:pt x="4437728" y="185972"/>
                  </a:lnTo>
                  <a:lnTo>
                    <a:pt x="4424158" y="142249"/>
                  </a:lnTo>
                  <a:lnTo>
                    <a:pt x="4402684" y="102685"/>
                  </a:lnTo>
                  <a:lnTo>
                    <a:pt x="4374245" y="68214"/>
                  </a:lnTo>
                  <a:lnTo>
                    <a:pt x="4339774" y="39775"/>
                  </a:lnTo>
                  <a:lnTo>
                    <a:pt x="4300210" y="18301"/>
                  </a:lnTo>
                  <a:lnTo>
                    <a:pt x="4256487" y="4731"/>
                  </a:lnTo>
                  <a:lnTo>
                    <a:pt x="420954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3850" y="3559301"/>
              <a:ext cx="4442460" cy="1397635"/>
            </a:xfrm>
            <a:custGeom>
              <a:avLst/>
              <a:gdLst/>
              <a:ahLst/>
              <a:cxnLst/>
              <a:rect l="l" t="t" r="r" b="b"/>
              <a:pathLst>
                <a:path w="4442460" h="1397635">
                  <a:moveTo>
                    <a:pt x="0" y="232918"/>
                  </a:moveTo>
                  <a:lnTo>
                    <a:pt x="4732" y="185972"/>
                  </a:lnTo>
                  <a:lnTo>
                    <a:pt x="18303" y="142249"/>
                  </a:lnTo>
                  <a:lnTo>
                    <a:pt x="39778" y="102685"/>
                  </a:lnTo>
                  <a:lnTo>
                    <a:pt x="68219" y="68214"/>
                  </a:lnTo>
                  <a:lnTo>
                    <a:pt x="102690" y="39775"/>
                  </a:lnTo>
                  <a:lnTo>
                    <a:pt x="142255" y="18301"/>
                  </a:lnTo>
                  <a:lnTo>
                    <a:pt x="185976" y="4731"/>
                  </a:lnTo>
                  <a:lnTo>
                    <a:pt x="232918" y="0"/>
                  </a:lnTo>
                  <a:lnTo>
                    <a:pt x="4209542" y="0"/>
                  </a:lnTo>
                  <a:lnTo>
                    <a:pt x="4256487" y="4731"/>
                  </a:lnTo>
                  <a:lnTo>
                    <a:pt x="4300210" y="18301"/>
                  </a:lnTo>
                  <a:lnTo>
                    <a:pt x="4339774" y="39775"/>
                  </a:lnTo>
                  <a:lnTo>
                    <a:pt x="4374245" y="68214"/>
                  </a:lnTo>
                  <a:lnTo>
                    <a:pt x="4402684" y="102685"/>
                  </a:lnTo>
                  <a:lnTo>
                    <a:pt x="4424158" y="142249"/>
                  </a:lnTo>
                  <a:lnTo>
                    <a:pt x="4437728" y="185972"/>
                  </a:lnTo>
                  <a:lnTo>
                    <a:pt x="4442460" y="232918"/>
                  </a:lnTo>
                  <a:lnTo>
                    <a:pt x="4442460" y="1164590"/>
                  </a:lnTo>
                  <a:lnTo>
                    <a:pt x="4437728" y="1211535"/>
                  </a:lnTo>
                  <a:lnTo>
                    <a:pt x="4424158" y="1255258"/>
                  </a:lnTo>
                  <a:lnTo>
                    <a:pt x="4402684" y="1294822"/>
                  </a:lnTo>
                  <a:lnTo>
                    <a:pt x="4374245" y="1329293"/>
                  </a:lnTo>
                  <a:lnTo>
                    <a:pt x="4339774" y="1357732"/>
                  </a:lnTo>
                  <a:lnTo>
                    <a:pt x="4300210" y="1379206"/>
                  </a:lnTo>
                  <a:lnTo>
                    <a:pt x="4256487" y="1392776"/>
                  </a:lnTo>
                  <a:lnTo>
                    <a:pt x="4209542" y="1397508"/>
                  </a:lnTo>
                  <a:lnTo>
                    <a:pt x="232918" y="1397508"/>
                  </a:lnTo>
                  <a:lnTo>
                    <a:pt x="185976" y="1392776"/>
                  </a:lnTo>
                  <a:lnTo>
                    <a:pt x="142255" y="1379206"/>
                  </a:lnTo>
                  <a:lnTo>
                    <a:pt x="102690" y="1357732"/>
                  </a:lnTo>
                  <a:lnTo>
                    <a:pt x="68219" y="1329293"/>
                  </a:lnTo>
                  <a:lnTo>
                    <a:pt x="39778" y="1294822"/>
                  </a:lnTo>
                  <a:lnTo>
                    <a:pt x="18303" y="1255258"/>
                  </a:lnTo>
                  <a:lnTo>
                    <a:pt x="4732" y="1211535"/>
                  </a:lnTo>
                  <a:lnTo>
                    <a:pt x="0" y="1164590"/>
                  </a:lnTo>
                  <a:lnTo>
                    <a:pt x="0" y="23291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768945" y="3766504"/>
            <a:ext cx="21240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Usual</a:t>
            </a:r>
            <a:r>
              <a:rPr sz="17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length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10-20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mm.</a:t>
            </a:r>
            <a:endParaRPr sz="17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638110" y="4800600"/>
            <a:ext cx="4453255" cy="1410335"/>
            <a:chOff x="318452" y="5000180"/>
            <a:chExt cx="4453255" cy="1410335"/>
          </a:xfrm>
        </p:grpSpPr>
        <p:sp>
          <p:nvSpPr>
            <p:cNvPr id="15" name="object 15"/>
            <p:cNvSpPr/>
            <p:nvPr/>
          </p:nvSpPr>
          <p:spPr>
            <a:xfrm>
              <a:off x="323850" y="5005577"/>
              <a:ext cx="4442460" cy="1399540"/>
            </a:xfrm>
            <a:custGeom>
              <a:avLst/>
              <a:gdLst/>
              <a:ahLst/>
              <a:cxnLst/>
              <a:rect l="l" t="t" r="r" b="b"/>
              <a:pathLst>
                <a:path w="4442460" h="1399539">
                  <a:moveTo>
                    <a:pt x="4209288" y="0"/>
                  </a:moveTo>
                  <a:lnTo>
                    <a:pt x="233172" y="0"/>
                  </a:lnTo>
                  <a:lnTo>
                    <a:pt x="186179" y="4737"/>
                  </a:lnTo>
                  <a:lnTo>
                    <a:pt x="142410" y="18323"/>
                  </a:lnTo>
                  <a:lnTo>
                    <a:pt x="102803" y="39821"/>
                  </a:lnTo>
                  <a:lnTo>
                    <a:pt x="68294" y="68294"/>
                  </a:lnTo>
                  <a:lnTo>
                    <a:pt x="39821" y="102803"/>
                  </a:lnTo>
                  <a:lnTo>
                    <a:pt x="18323" y="142410"/>
                  </a:lnTo>
                  <a:lnTo>
                    <a:pt x="4737" y="186179"/>
                  </a:lnTo>
                  <a:lnTo>
                    <a:pt x="0" y="233172"/>
                  </a:lnTo>
                  <a:lnTo>
                    <a:pt x="0" y="1165860"/>
                  </a:lnTo>
                  <a:lnTo>
                    <a:pt x="4737" y="1212852"/>
                  </a:lnTo>
                  <a:lnTo>
                    <a:pt x="18323" y="1256621"/>
                  </a:lnTo>
                  <a:lnTo>
                    <a:pt x="39821" y="1296228"/>
                  </a:lnTo>
                  <a:lnTo>
                    <a:pt x="68294" y="1330737"/>
                  </a:lnTo>
                  <a:lnTo>
                    <a:pt x="102803" y="1359210"/>
                  </a:lnTo>
                  <a:lnTo>
                    <a:pt x="142410" y="1380708"/>
                  </a:lnTo>
                  <a:lnTo>
                    <a:pt x="186179" y="1394294"/>
                  </a:lnTo>
                  <a:lnTo>
                    <a:pt x="233172" y="1399032"/>
                  </a:lnTo>
                  <a:lnTo>
                    <a:pt x="4209288" y="1399032"/>
                  </a:lnTo>
                  <a:lnTo>
                    <a:pt x="4256280" y="1394294"/>
                  </a:lnTo>
                  <a:lnTo>
                    <a:pt x="4300049" y="1380708"/>
                  </a:lnTo>
                  <a:lnTo>
                    <a:pt x="4339656" y="1359210"/>
                  </a:lnTo>
                  <a:lnTo>
                    <a:pt x="4374165" y="1330737"/>
                  </a:lnTo>
                  <a:lnTo>
                    <a:pt x="4402638" y="1296228"/>
                  </a:lnTo>
                  <a:lnTo>
                    <a:pt x="4424136" y="1256621"/>
                  </a:lnTo>
                  <a:lnTo>
                    <a:pt x="4437722" y="1212852"/>
                  </a:lnTo>
                  <a:lnTo>
                    <a:pt x="4442460" y="1165860"/>
                  </a:lnTo>
                  <a:lnTo>
                    <a:pt x="4442460" y="233172"/>
                  </a:lnTo>
                  <a:lnTo>
                    <a:pt x="4437722" y="186179"/>
                  </a:lnTo>
                  <a:lnTo>
                    <a:pt x="4424136" y="142410"/>
                  </a:lnTo>
                  <a:lnTo>
                    <a:pt x="4402638" y="102803"/>
                  </a:lnTo>
                  <a:lnTo>
                    <a:pt x="4374165" y="68294"/>
                  </a:lnTo>
                  <a:lnTo>
                    <a:pt x="4339656" y="39821"/>
                  </a:lnTo>
                  <a:lnTo>
                    <a:pt x="4300049" y="18323"/>
                  </a:lnTo>
                  <a:lnTo>
                    <a:pt x="4256280" y="4737"/>
                  </a:lnTo>
                  <a:lnTo>
                    <a:pt x="420928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3850" y="5005577"/>
              <a:ext cx="4442460" cy="1399540"/>
            </a:xfrm>
            <a:custGeom>
              <a:avLst/>
              <a:gdLst/>
              <a:ahLst/>
              <a:cxnLst/>
              <a:rect l="l" t="t" r="r" b="b"/>
              <a:pathLst>
                <a:path w="4442460" h="1399539">
                  <a:moveTo>
                    <a:pt x="0" y="233172"/>
                  </a:moveTo>
                  <a:lnTo>
                    <a:pt x="4737" y="186179"/>
                  </a:lnTo>
                  <a:lnTo>
                    <a:pt x="18323" y="142410"/>
                  </a:lnTo>
                  <a:lnTo>
                    <a:pt x="39821" y="102803"/>
                  </a:lnTo>
                  <a:lnTo>
                    <a:pt x="68294" y="68294"/>
                  </a:lnTo>
                  <a:lnTo>
                    <a:pt x="102803" y="39821"/>
                  </a:lnTo>
                  <a:lnTo>
                    <a:pt x="142410" y="18323"/>
                  </a:lnTo>
                  <a:lnTo>
                    <a:pt x="186179" y="4737"/>
                  </a:lnTo>
                  <a:lnTo>
                    <a:pt x="233172" y="0"/>
                  </a:lnTo>
                  <a:lnTo>
                    <a:pt x="4209288" y="0"/>
                  </a:lnTo>
                  <a:lnTo>
                    <a:pt x="4256280" y="4737"/>
                  </a:lnTo>
                  <a:lnTo>
                    <a:pt x="4300049" y="18323"/>
                  </a:lnTo>
                  <a:lnTo>
                    <a:pt x="4339656" y="39821"/>
                  </a:lnTo>
                  <a:lnTo>
                    <a:pt x="4374165" y="68294"/>
                  </a:lnTo>
                  <a:lnTo>
                    <a:pt x="4402638" y="102803"/>
                  </a:lnTo>
                  <a:lnTo>
                    <a:pt x="4424136" y="142410"/>
                  </a:lnTo>
                  <a:lnTo>
                    <a:pt x="4437722" y="186179"/>
                  </a:lnTo>
                  <a:lnTo>
                    <a:pt x="4442460" y="233172"/>
                  </a:lnTo>
                  <a:lnTo>
                    <a:pt x="4442460" y="1165860"/>
                  </a:lnTo>
                  <a:lnTo>
                    <a:pt x="4437722" y="1212852"/>
                  </a:lnTo>
                  <a:lnTo>
                    <a:pt x="4424136" y="1256621"/>
                  </a:lnTo>
                  <a:lnTo>
                    <a:pt x="4402638" y="1296228"/>
                  </a:lnTo>
                  <a:lnTo>
                    <a:pt x="4374165" y="1330737"/>
                  </a:lnTo>
                  <a:lnTo>
                    <a:pt x="4339656" y="1359210"/>
                  </a:lnTo>
                  <a:lnTo>
                    <a:pt x="4300049" y="1380708"/>
                  </a:lnTo>
                  <a:lnTo>
                    <a:pt x="4256280" y="1394294"/>
                  </a:lnTo>
                  <a:lnTo>
                    <a:pt x="4209288" y="1399032"/>
                  </a:lnTo>
                  <a:lnTo>
                    <a:pt x="233172" y="1399032"/>
                  </a:lnTo>
                  <a:lnTo>
                    <a:pt x="186179" y="1394294"/>
                  </a:lnTo>
                  <a:lnTo>
                    <a:pt x="142410" y="1380708"/>
                  </a:lnTo>
                  <a:lnTo>
                    <a:pt x="102803" y="1359210"/>
                  </a:lnTo>
                  <a:lnTo>
                    <a:pt x="68294" y="1330737"/>
                  </a:lnTo>
                  <a:lnTo>
                    <a:pt x="39821" y="1296228"/>
                  </a:lnTo>
                  <a:lnTo>
                    <a:pt x="18323" y="1256621"/>
                  </a:lnTo>
                  <a:lnTo>
                    <a:pt x="4737" y="1212852"/>
                  </a:lnTo>
                  <a:lnTo>
                    <a:pt x="0" y="1165860"/>
                  </a:lnTo>
                  <a:lnTo>
                    <a:pt x="0" y="23317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804621" y="4916488"/>
            <a:ext cx="4157345" cy="117856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86200"/>
              </a:lnSpc>
              <a:spcBef>
                <a:spcPts val="385"/>
              </a:spcBef>
            </a:pP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Normally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courses between the pulmonary trunk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atrial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appendage</a:t>
            </a:r>
            <a:r>
              <a:rPr sz="1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reach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sz="17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A-V </a:t>
            </a:r>
            <a:r>
              <a:rPr sz="1700" spc="-4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groove,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occasionally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an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additional artery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originates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from the left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main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&amp;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called ramus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intermedius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courses</a:t>
            </a:r>
            <a:r>
              <a:rPr sz="17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parallel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 diagonals.</a:t>
            </a:r>
            <a:endParaRPr sz="1700" dirty="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84035" y="1124711"/>
            <a:ext cx="4139184" cy="42291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281877"/>
            <a:ext cx="4189729" cy="1130935"/>
            <a:chOff x="604964" y="281876"/>
            <a:chExt cx="4189729" cy="1130935"/>
          </a:xfrm>
        </p:grpSpPr>
        <p:sp>
          <p:nvSpPr>
            <p:cNvPr id="3" name="object 3"/>
            <p:cNvSpPr/>
            <p:nvPr/>
          </p:nvSpPr>
          <p:spPr>
            <a:xfrm>
              <a:off x="610361" y="287273"/>
              <a:ext cx="4178935" cy="1120140"/>
            </a:xfrm>
            <a:custGeom>
              <a:avLst/>
              <a:gdLst/>
              <a:ahLst/>
              <a:cxnLst/>
              <a:rect l="l" t="t" r="r" b="b"/>
              <a:pathLst>
                <a:path w="4178935" h="1120140">
                  <a:moveTo>
                    <a:pt x="3992117" y="0"/>
                  </a:moveTo>
                  <a:lnTo>
                    <a:pt x="186689" y="0"/>
                  </a:lnTo>
                  <a:lnTo>
                    <a:pt x="137062" y="6667"/>
                  </a:lnTo>
                  <a:lnTo>
                    <a:pt x="92467" y="25484"/>
                  </a:lnTo>
                  <a:lnTo>
                    <a:pt x="54683" y="54673"/>
                  </a:lnTo>
                  <a:lnTo>
                    <a:pt x="25490" y="92456"/>
                  </a:lnTo>
                  <a:lnTo>
                    <a:pt x="6669" y="137054"/>
                  </a:lnTo>
                  <a:lnTo>
                    <a:pt x="0" y="186689"/>
                  </a:lnTo>
                  <a:lnTo>
                    <a:pt x="0" y="933450"/>
                  </a:lnTo>
                  <a:lnTo>
                    <a:pt x="6669" y="983085"/>
                  </a:lnTo>
                  <a:lnTo>
                    <a:pt x="25490" y="1027683"/>
                  </a:lnTo>
                  <a:lnTo>
                    <a:pt x="54683" y="1065466"/>
                  </a:lnTo>
                  <a:lnTo>
                    <a:pt x="92467" y="1094655"/>
                  </a:lnTo>
                  <a:lnTo>
                    <a:pt x="137062" y="1113472"/>
                  </a:lnTo>
                  <a:lnTo>
                    <a:pt x="186689" y="1120139"/>
                  </a:lnTo>
                  <a:lnTo>
                    <a:pt x="3992117" y="1120139"/>
                  </a:lnTo>
                  <a:lnTo>
                    <a:pt x="4041753" y="1113472"/>
                  </a:lnTo>
                  <a:lnTo>
                    <a:pt x="4086352" y="1094655"/>
                  </a:lnTo>
                  <a:lnTo>
                    <a:pt x="4124134" y="1065466"/>
                  </a:lnTo>
                  <a:lnTo>
                    <a:pt x="4153323" y="1027684"/>
                  </a:lnTo>
                  <a:lnTo>
                    <a:pt x="4172140" y="983085"/>
                  </a:lnTo>
                  <a:lnTo>
                    <a:pt x="4178808" y="933450"/>
                  </a:lnTo>
                  <a:lnTo>
                    <a:pt x="4178808" y="186689"/>
                  </a:lnTo>
                  <a:lnTo>
                    <a:pt x="4172140" y="137054"/>
                  </a:lnTo>
                  <a:lnTo>
                    <a:pt x="4153323" y="92455"/>
                  </a:lnTo>
                  <a:lnTo>
                    <a:pt x="4124134" y="54673"/>
                  </a:lnTo>
                  <a:lnTo>
                    <a:pt x="4086352" y="25484"/>
                  </a:lnTo>
                  <a:lnTo>
                    <a:pt x="4041753" y="6667"/>
                  </a:lnTo>
                  <a:lnTo>
                    <a:pt x="3992117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287273"/>
              <a:ext cx="4178935" cy="1120140"/>
            </a:xfrm>
            <a:custGeom>
              <a:avLst/>
              <a:gdLst/>
              <a:ahLst/>
              <a:cxnLst/>
              <a:rect l="l" t="t" r="r" b="b"/>
              <a:pathLst>
                <a:path w="4178935" h="1120140">
                  <a:moveTo>
                    <a:pt x="0" y="186689"/>
                  </a:moveTo>
                  <a:lnTo>
                    <a:pt x="6669" y="137054"/>
                  </a:lnTo>
                  <a:lnTo>
                    <a:pt x="25490" y="92456"/>
                  </a:lnTo>
                  <a:lnTo>
                    <a:pt x="54683" y="54673"/>
                  </a:lnTo>
                  <a:lnTo>
                    <a:pt x="92467" y="25484"/>
                  </a:lnTo>
                  <a:lnTo>
                    <a:pt x="137062" y="6667"/>
                  </a:lnTo>
                  <a:lnTo>
                    <a:pt x="186689" y="0"/>
                  </a:lnTo>
                  <a:lnTo>
                    <a:pt x="3992117" y="0"/>
                  </a:lnTo>
                  <a:lnTo>
                    <a:pt x="4041753" y="6667"/>
                  </a:lnTo>
                  <a:lnTo>
                    <a:pt x="4086352" y="25484"/>
                  </a:lnTo>
                  <a:lnTo>
                    <a:pt x="4124134" y="54673"/>
                  </a:lnTo>
                  <a:lnTo>
                    <a:pt x="4153323" y="92455"/>
                  </a:lnTo>
                  <a:lnTo>
                    <a:pt x="4172140" y="137054"/>
                  </a:lnTo>
                  <a:lnTo>
                    <a:pt x="4178808" y="186689"/>
                  </a:lnTo>
                  <a:lnTo>
                    <a:pt x="4178808" y="933450"/>
                  </a:lnTo>
                  <a:lnTo>
                    <a:pt x="4172140" y="983085"/>
                  </a:lnTo>
                  <a:lnTo>
                    <a:pt x="4153323" y="1027684"/>
                  </a:lnTo>
                  <a:lnTo>
                    <a:pt x="4124134" y="1065466"/>
                  </a:lnTo>
                  <a:lnTo>
                    <a:pt x="4086352" y="1094655"/>
                  </a:lnTo>
                  <a:lnTo>
                    <a:pt x="4041753" y="1113472"/>
                  </a:lnTo>
                  <a:lnTo>
                    <a:pt x="3992117" y="1120139"/>
                  </a:lnTo>
                  <a:lnTo>
                    <a:pt x="186689" y="1120139"/>
                  </a:lnTo>
                  <a:lnTo>
                    <a:pt x="137062" y="1113472"/>
                  </a:lnTo>
                  <a:lnTo>
                    <a:pt x="92467" y="1094655"/>
                  </a:lnTo>
                  <a:lnTo>
                    <a:pt x="54683" y="1065466"/>
                  </a:lnTo>
                  <a:lnTo>
                    <a:pt x="25490" y="1027683"/>
                  </a:lnTo>
                  <a:lnTo>
                    <a:pt x="6669" y="983085"/>
                  </a:lnTo>
                  <a:lnTo>
                    <a:pt x="0" y="933450"/>
                  </a:lnTo>
                  <a:lnTo>
                    <a:pt x="0" y="18668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6101" y="385014"/>
            <a:ext cx="3790950" cy="85026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605"/>
              </a:spcBef>
            </a:pPr>
            <a:r>
              <a:rPr sz="2900" dirty="0">
                <a:solidFill>
                  <a:schemeClr val="bg1"/>
                </a:solidFill>
              </a:rPr>
              <a:t>Left</a:t>
            </a:r>
            <a:r>
              <a:rPr sz="2900" spc="-170" dirty="0">
                <a:solidFill>
                  <a:schemeClr val="bg1"/>
                </a:solidFill>
              </a:rPr>
              <a:t> </a:t>
            </a:r>
            <a:r>
              <a:rPr sz="2900" dirty="0">
                <a:solidFill>
                  <a:schemeClr val="bg1"/>
                </a:solidFill>
              </a:rPr>
              <a:t>Ant</a:t>
            </a:r>
            <a:r>
              <a:rPr sz="2900" spc="-10" dirty="0">
                <a:solidFill>
                  <a:schemeClr val="bg1"/>
                </a:solidFill>
              </a:rPr>
              <a:t>e</a:t>
            </a:r>
            <a:r>
              <a:rPr sz="2900" dirty="0">
                <a:solidFill>
                  <a:schemeClr val="bg1"/>
                </a:solidFill>
              </a:rPr>
              <a:t>rior</a:t>
            </a:r>
            <a:r>
              <a:rPr sz="2900" spc="-15" dirty="0">
                <a:solidFill>
                  <a:schemeClr val="bg1"/>
                </a:solidFill>
              </a:rPr>
              <a:t> </a:t>
            </a:r>
            <a:r>
              <a:rPr sz="2900" dirty="0">
                <a:solidFill>
                  <a:schemeClr val="bg1"/>
                </a:solidFill>
              </a:rPr>
              <a:t>Des</a:t>
            </a:r>
            <a:r>
              <a:rPr sz="2900" spc="-15" dirty="0">
                <a:solidFill>
                  <a:schemeClr val="bg1"/>
                </a:solidFill>
              </a:rPr>
              <a:t>c</a:t>
            </a:r>
            <a:r>
              <a:rPr sz="2900" dirty="0">
                <a:solidFill>
                  <a:schemeClr val="bg1"/>
                </a:solidFill>
              </a:rPr>
              <a:t>en</a:t>
            </a:r>
            <a:r>
              <a:rPr sz="2900" spc="-10" dirty="0">
                <a:solidFill>
                  <a:schemeClr val="bg1"/>
                </a:solidFill>
              </a:rPr>
              <a:t>d</a:t>
            </a:r>
            <a:r>
              <a:rPr sz="2900" dirty="0">
                <a:solidFill>
                  <a:schemeClr val="bg1"/>
                </a:solidFill>
              </a:rPr>
              <a:t>ing  Artery</a:t>
            </a:r>
            <a:r>
              <a:rPr sz="2900" spc="-20" dirty="0">
                <a:solidFill>
                  <a:schemeClr val="bg1"/>
                </a:solidFill>
              </a:rPr>
              <a:t> </a:t>
            </a:r>
            <a:r>
              <a:rPr sz="2900" dirty="0">
                <a:solidFill>
                  <a:schemeClr val="bg1"/>
                </a:solidFill>
              </a:rPr>
              <a:t>(LAD)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915604" y="1816545"/>
            <a:ext cx="3659504" cy="4810125"/>
            <a:chOff x="391604" y="1816544"/>
            <a:chExt cx="3659504" cy="4810125"/>
          </a:xfrm>
        </p:grpSpPr>
        <p:sp>
          <p:nvSpPr>
            <p:cNvPr id="7" name="object 7"/>
            <p:cNvSpPr/>
            <p:nvPr/>
          </p:nvSpPr>
          <p:spPr>
            <a:xfrm>
              <a:off x="397001" y="1821942"/>
              <a:ext cx="3648710" cy="1564005"/>
            </a:xfrm>
            <a:custGeom>
              <a:avLst/>
              <a:gdLst/>
              <a:ahLst/>
              <a:cxnLst/>
              <a:rect l="l" t="t" r="r" b="b"/>
              <a:pathLst>
                <a:path w="3648710" h="1564004">
                  <a:moveTo>
                    <a:pt x="3387852" y="0"/>
                  </a:moveTo>
                  <a:lnTo>
                    <a:pt x="260604" y="0"/>
                  </a:lnTo>
                  <a:lnTo>
                    <a:pt x="213759" y="4199"/>
                  </a:lnTo>
                  <a:lnTo>
                    <a:pt x="169670" y="16308"/>
                  </a:lnTo>
                  <a:lnTo>
                    <a:pt x="129071" y="35588"/>
                  </a:lnTo>
                  <a:lnTo>
                    <a:pt x="92699" y="61302"/>
                  </a:lnTo>
                  <a:lnTo>
                    <a:pt x="61290" y="92715"/>
                  </a:lnTo>
                  <a:lnTo>
                    <a:pt x="35579" y="129088"/>
                  </a:lnTo>
                  <a:lnTo>
                    <a:pt x="16303" y="169685"/>
                  </a:lnTo>
                  <a:lnTo>
                    <a:pt x="4198" y="213769"/>
                  </a:lnTo>
                  <a:lnTo>
                    <a:pt x="0" y="260604"/>
                  </a:lnTo>
                  <a:lnTo>
                    <a:pt x="0" y="1303020"/>
                  </a:lnTo>
                  <a:lnTo>
                    <a:pt x="4198" y="1349854"/>
                  </a:lnTo>
                  <a:lnTo>
                    <a:pt x="16303" y="1393938"/>
                  </a:lnTo>
                  <a:lnTo>
                    <a:pt x="35579" y="1434535"/>
                  </a:lnTo>
                  <a:lnTo>
                    <a:pt x="61290" y="1470908"/>
                  </a:lnTo>
                  <a:lnTo>
                    <a:pt x="92699" y="1502321"/>
                  </a:lnTo>
                  <a:lnTo>
                    <a:pt x="129071" y="1528035"/>
                  </a:lnTo>
                  <a:lnTo>
                    <a:pt x="169670" y="1547315"/>
                  </a:lnTo>
                  <a:lnTo>
                    <a:pt x="213759" y="1559424"/>
                  </a:lnTo>
                  <a:lnTo>
                    <a:pt x="260604" y="1563624"/>
                  </a:lnTo>
                  <a:lnTo>
                    <a:pt x="3387852" y="1563624"/>
                  </a:lnTo>
                  <a:lnTo>
                    <a:pt x="3434686" y="1559424"/>
                  </a:lnTo>
                  <a:lnTo>
                    <a:pt x="3478770" y="1547315"/>
                  </a:lnTo>
                  <a:lnTo>
                    <a:pt x="3519367" y="1528035"/>
                  </a:lnTo>
                  <a:lnTo>
                    <a:pt x="3555740" y="1502321"/>
                  </a:lnTo>
                  <a:lnTo>
                    <a:pt x="3587153" y="1470908"/>
                  </a:lnTo>
                  <a:lnTo>
                    <a:pt x="3612867" y="1434535"/>
                  </a:lnTo>
                  <a:lnTo>
                    <a:pt x="3632147" y="1393938"/>
                  </a:lnTo>
                  <a:lnTo>
                    <a:pt x="3644256" y="1349854"/>
                  </a:lnTo>
                  <a:lnTo>
                    <a:pt x="3648456" y="1303020"/>
                  </a:lnTo>
                  <a:lnTo>
                    <a:pt x="3648456" y="260604"/>
                  </a:lnTo>
                  <a:lnTo>
                    <a:pt x="3644256" y="213769"/>
                  </a:lnTo>
                  <a:lnTo>
                    <a:pt x="3632147" y="169685"/>
                  </a:lnTo>
                  <a:lnTo>
                    <a:pt x="3612867" y="129088"/>
                  </a:lnTo>
                  <a:lnTo>
                    <a:pt x="3587153" y="92715"/>
                  </a:lnTo>
                  <a:lnTo>
                    <a:pt x="3555740" y="61302"/>
                  </a:lnTo>
                  <a:lnTo>
                    <a:pt x="3519367" y="35588"/>
                  </a:lnTo>
                  <a:lnTo>
                    <a:pt x="3478770" y="16308"/>
                  </a:lnTo>
                  <a:lnTo>
                    <a:pt x="3434686" y="4199"/>
                  </a:lnTo>
                  <a:lnTo>
                    <a:pt x="338785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7001" y="1821942"/>
              <a:ext cx="3648710" cy="1564005"/>
            </a:xfrm>
            <a:custGeom>
              <a:avLst/>
              <a:gdLst/>
              <a:ahLst/>
              <a:cxnLst/>
              <a:rect l="l" t="t" r="r" b="b"/>
              <a:pathLst>
                <a:path w="3648710" h="1564004">
                  <a:moveTo>
                    <a:pt x="0" y="260604"/>
                  </a:moveTo>
                  <a:lnTo>
                    <a:pt x="4198" y="213769"/>
                  </a:lnTo>
                  <a:lnTo>
                    <a:pt x="16303" y="169685"/>
                  </a:lnTo>
                  <a:lnTo>
                    <a:pt x="35579" y="129088"/>
                  </a:lnTo>
                  <a:lnTo>
                    <a:pt x="61290" y="92715"/>
                  </a:lnTo>
                  <a:lnTo>
                    <a:pt x="92699" y="61302"/>
                  </a:lnTo>
                  <a:lnTo>
                    <a:pt x="129071" y="35588"/>
                  </a:lnTo>
                  <a:lnTo>
                    <a:pt x="169670" y="16308"/>
                  </a:lnTo>
                  <a:lnTo>
                    <a:pt x="213759" y="4199"/>
                  </a:lnTo>
                  <a:lnTo>
                    <a:pt x="260604" y="0"/>
                  </a:lnTo>
                  <a:lnTo>
                    <a:pt x="3387852" y="0"/>
                  </a:lnTo>
                  <a:lnTo>
                    <a:pt x="3434686" y="4199"/>
                  </a:lnTo>
                  <a:lnTo>
                    <a:pt x="3478770" y="16308"/>
                  </a:lnTo>
                  <a:lnTo>
                    <a:pt x="3519367" y="35588"/>
                  </a:lnTo>
                  <a:lnTo>
                    <a:pt x="3555740" y="61302"/>
                  </a:lnTo>
                  <a:lnTo>
                    <a:pt x="3587153" y="92715"/>
                  </a:lnTo>
                  <a:lnTo>
                    <a:pt x="3612867" y="129088"/>
                  </a:lnTo>
                  <a:lnTo>
                    <a:pt x="3632147" y="169685"/>
                  </a:lnTo>
                  <a:lnTo>
                    <a:pt x="3644256" y="213769"/>
                  </a:lnTo>
                  <a:lnTo>
                    <a:pt x="3648456" y="260604"/>
                  </a:lnTo>
                  <a:lnTo>
                    <a:pt x="3648456" y="1303020"/>
                  </a:lnTo>
                  <a:lnTo>
                    <a:pt x="3644256" y="1349854"/>
                  </a:lnTo>
                  <a:lnTo>
                    <a:pt x="3632147" y="1393938"/>
                  </a:lnTo>
                  <a:lnTo>
                    <a:pt x="3612867" y="1434535"/>
                  </a:lnTo>
                  <a:lnTo>
                    <a:pt x="3587153" y="1470908"/>
                  </a:lnTo>
                  <a:lnTo>
                    <a:pt x="3555740" y="1502321"/>
                  </a:lnTo>
                  <a:lnTo>
                    <a:pt x="3519367" y="1528035"/>
                  </a:lnTo>
                  <a:lnTo>
                    <a:pt x="3478770" y="1547315"/>
                  </a:lnTo>
                  <a:lnTo>
                    <a:pt x="3434686" y="1559424"/>
                  </a:lnTo>
                  <a:lnTo>
                    <a:pt x="3387852" y="1563624"/>
                  </a:lnTo>
                  <a:lnTo>
                    <a:pt x="260604" y="1563624"/>
                  </a:lnTo>
                  <a:lnTo>
                    <a:pt x="213759" y="1559424"/>
                  </a:lnTo>
                  <a:lnTo>
                    <a:pt x="169670" y="1547315"/>
                  </a:lnTo>
                  <a:lnTo>
                    <a:pt x="129071" y="1528035"/>
                  </a:lnTo>
                  <a:lnTo>
                    <a:pt x="92699" y="1502321"/>
                  </a:lnTo>
                  <a:lnTo>
                    <a:pt x="61290" y="1470908"/>
                  </a:lnTo>
                  <a:lnTo>
                    <a:pt x="35579" y="1434535"/>
                  </a:lnTo>
                  <a:lnTo>
                    <a:pt x="16303" y="1393938"/>
                  </a:lnTo>
                  <a:lnTo>
                    <a:pt x="4198" y="1349854"/>
                  </a:lnTo>
                  <a:lnTo>
                    <a:pt x="0" y="1303020"/>
                  </a:lnTo>
                  <a:lnTo>
                    <a:pt x="0" y="26060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7001" y="3440430"/>
              <a:ext cx="3648710" cy="1564005"/>
            </a:xfrm>
            <a:custGeom>
              <a:avLst/>
              <a:gdLst/>
              <a:ahLst/>
              <a:cxnLst/>
              <a:rect l="l" t="t" r="r" b="b"/>
              <a:pathLst>
                <a:path w="3648710" h="1564004">
                  <a:moveTo>
                    <a:pt x="3387852" y="0"/>
                  </a:moveTo>
                  <a:lnTo>
                    <a:pt x="260604" y="0"/>
                  </a:lnTo>
                  <a:lnTo>
                    <a:pt x="213759" y="4199"/>
                  </a:lnTo>
                  <a:lnTo>
                    <a:pt x="169670" y="16308"/>
                  </a:lnTo>
                  <a:lnTo>
                    <a:pt x="129071" y="35588"/>
                  </a:lnTo>
                  <a:lnTo>
                    <a:pt x="92699" y="61302"/>
                  </a:lnTo>
                  <a:lnTo>
                    <a:pt x="61290" y="92715"/>
                  </a:lnTo>
                  <a:lnTo>
                    <a:pt x="35579" y="129088"/>
                  </a:lnTo>
                  <a:lnTo>
                    <a:pt x="16303" y="169685"/>
                  </a:lnTo>
                  <a:lnTo>
                    <a:pt x="4198" y="213769"/>
                  </a:lnTo>
                  <a:lnTo>
                    <a:pt x="0" y="260604"/>
                  </a:lnTo>
                  <a:lnTo>
                    <a:pt x="0" y="1303020"/>
                  </a:lnTo>
                  <a:lnTo>
                    <a:pt x="4198" y="1349854"/>
                  </a:lnTo>
                  <a:lnTo>
                    <a:pt x="16303" y="1393938"/>
                  </a:lnTo>
                  <a:lnTo>
                    <a:pt x="35579" y="1434535"/>
                  </a:lnTo>
                  <a:lnTo>
                    <a:pt x="61290" y="1470908"/>
                  </a:lnTo>
                  <a:lnTo>
                    <a:pt x="92699" y="1502321"/>
                  </a:lnTo>
                  <a:lnTo>
                    <a:pt x="129071" y="1528035"/>
                  </a:lnTo>
                  <a:lnTo>
                    <a:pt x="169670" y="1547315"/>
                  </a:lnTo>
                  <a:lnTo>
                    <a:pt x="213759" y="1559424"/>
                  </a:lnTo>
                  <a:lnTo>
                    <a:pt x="260604" y="1563624"/>
                  </a:lnTo>
                  <a:lnTo>
                    <a:pt x="3387852" y="1563624"/>
                  </a:lnTo>
                  <a:lnTo>
                    <a:pt x="3434686" y="1559424"/>
                  </a:lnTo>
                  <a:lnTo>
                    <a:pt x="3478770" y="1547315"/>
                  </a:lnTo>
                  <a:lnTo>
                    <a:pt x="3519367" y="1528035"/>
                  </a:lnTo>
                  <a:lnTo>
                    <a:pt x="3555740" y="1502321"/>
                  </a:lnTo>
                  <a:lnTo>
                    <a:pt x="3587153" y="1470908"/>
                  </a:lnTo>
                  <a:lnTo>
                    <a:pt x="3612867" y="1434535"/>
                  </a:lnTo>
                  <a:lnTo>
                    <a:pt x="3632147" y="1393938"/>
                  </a:lnTo>
                  <a:lnTo>
                    <a:pt x="3644256" y="1349854"/>
                  </a:lnTo>
                  <a:lnTo>
                    <a:pt x="3648456" y="1303020"/>
                  </a:lnTo>
                  <a:lnTo>
                    <a:pt x="3648456" y="260604"/>
                  </a:lnTo>
                  <a:lnTo>
                    <a:pt x="3644256" y="213769"/>
                  </a:lnTo>
                  <a:lnTo>
                    <a:pt x="3632147" y="169685"/>
                  </a:lnTo>
                  <a:lnTo>
                    <a:pt x="3612867" y="129088"/>
                  </a:lnTo>
                  <a:lnTo>
                    <a:pt x="3587153" y="92715"/>
                  </a:lnTo>
                  <a:lnTo>
                    <a:pt x="3555740" y="61302"/>
                  </a:lnTo>
                  <a:lnTo>
                    <a:pt x="3519367" y="35588"/>
                  </a:lnTo>
                  <a:lnTo>
                    <a:pt x="3478770" y="16308"/>
                  </a:lnTo>
                  <a:lnTo>
                    <a:pt x="3434686" y="4199"/>
                  </a:lnTo>
                  <a:lnTo>
                    <a:pt x="338785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7001" y="3440430"/>
              <a:ext cx="3648710" cy="1564005"/>
            </a:xfrm>
            <a:custGeom>
              <a:avLst/>
              <a:gdLst/>
              <a:ahLst/>
              <a:cxnLst/>
              <a:rect l="l" t="t" r="r" b="b"/>
              <a:pathLst>
                <a:path w="3648710" h="1564004">
                  <a:moveTo>
                    <a:pt x="0" y="260604"/>
                  </a:moveTo>
                  <a:lnTo>
                    <a:pt x="4198" y="213769"/>
                  </a:lnTo>
                  <a:lnTo>
                    <a:pt x="16303" y="169685"/>
                  </a:lnTo>
                  <a:lnTo>
                    <a:pt x="35579" y="129088"/>
                  </a:lnTo>
                  <a:lnTo>
                    <a:pt x="61290" y="92715"/>
                  </a:lnTo>
                  <a:lnTo>
                    <a:pt x="92699" y="61302"/>
                  </a:lnTo>
                  <a:lnTo>
                    <a:pt x="129071" y="35588"/>
                  </a:lnTo>
                  <a:lnTo>
                    <a:pt x="169670" y="16308"/>
                  </a:lnTo>
                  <a:lnTo>
                    <a:pt x="213759" y="4199"/>
                  </a:lnTo>
                  <a:lnTo>
                    <a:pt x="260604" y="0"/>
                  </a:lnTo>
                  <a:lnTo>
                    <a:pt x="3387852" y="0"/>
                  </a:lnTo>
                  <a:lnTo>
                    <a:pt x="3434686" y="4199"/>
                  </a:lnTo>
                  <a:lnTo>
                    <a:pt x="3478770" y="16308"/>
                  </a:lnTo>
                  <a:lnTo>
                    <a:pt x="3519367" y="35588"/>
                  </a:lnTo>
                  <a:lnTo>
                    <a:pt x="3555740" y="61302"/>
                  </a:lnTo>
                  <a:lnTo>
                    <a:pt x="3587153" y="92715"/>
                  </a:lnTo>
                  <a:lnTo>
                    <a:pt x="3612867" y="129088"/>
                  </a:lnTo>
                  <a:lnTo>
                    <a:pt x="3632147" y="169685"/>
                  </a:lnTo>
                  <a:lnTo>
                    <a:pt x="3644256" y="213769"/>
                  </a:lnTo>
                  <a:lnTo>
                    <a:pt x="3648456" y="260604"/>
                  </a:lnTo>
                  <a:lnTo>
                    <a:pt x="3648456" y="1303020"/>
                  </a:lnTo>
                  <a:lnTo>
                    <a:pt x="3644256" y="1349854"/>
                  </a:lnTo>
                  <a:lnTo>
                    <a:pt x="3632147" y="1393938"/>
                  </a:lnTo>
                  <a:lnTo>
                    <a:pt x="3612867" y="1434535"/>
                  </a:lnTo>
                  <a:lnTo>
                    <a:pt x="3587153" y="1470908"/>
                  </a:lnTo>
                  <a:lnTo>
                    <a:pt x="3555740" y="1502321"/>
                  </a:lnTo>
                  <a:lnTo>
                    <a:pt x="3519367" y="1528035"/>
                  </a:lnTo>
                  <a:lnTo>
                    <a:pt x="3478770" y="1547315"/>
                  </a:lnTo>
                  <a:lnTo>
                    <a:pt x="3434686" y="1559424"/>
                  </a:lnTo>
                  <a:lnTo>
                    <a:pt x="3387852" y="1563624"/>
                  </a:lnTo>
                  <a:lnTo>
                    <a:pt x="260604" y="1563624"/>
                  </a:lnTo>
                  <a:lnTo>
                    <a:pt x="213759" y="1559424"/>
                  </a:lnTo>
                  <a:lnTo>
                    <a:pt x="169670" y="1547315"/>
                  </a:lnTo>
                  <a:lnTo>
                    <a:pt x="129071" y="1528035"/>
                  </a:lnTo>
                  <a:lnTo>
                    <a:pt x="92699" y="1502321"/>
                  </a:lnTo>
                  <a:lnTo>
                    <a:pt x="61290" y="1470908"/>
                  </a:lnTo>
                  <a:lnTo>
                    <a:pt x="35579" y="1434535"/>
                  </a:lnTo>
                  <a:lnTo>
                    <a:pt x="16303" y="1393938"/>
                  </a:lnTo>
                  <a:lnTo>
                    <a:pt x="4198" y="1349854"/>
                  </a:lnTo>
                  <a:lnTo>
                    <a:pt x="0" y="1303020"/>
                  </a:lnTo>
                  <a:lnTo>
                    <a:pt x="0" y="26060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7001" y="5057394"/>
              <a:ext cx="3648710" cy="1564005"/>
            </a:xfrm>
            <a:custGeom>
              <a:avLst/>
              <a:gdLst/>
              <a:ahLst/>
              <a:cxnLst/>
              <a:rect l="l" t="t" r="r" b="b"/>
              <a:pathLst>
                <a:path w="3648710" h="1564004">
                  <a:moveTo>
                    <a:pt x="3387852" y="0"/>
                  </a:moveTo>
                  <a:lnTo>
                    <a:pt x="260604" y="0"/>
                  </a:lnTo>
                  <a:lnTo>
                    <a:pt x="213759" y="4199"/>
                  </a:lnTo>
                  <a:lnTo>
                    <a:pt x="169670" y="16308"/>
                  </a:lnTo>
                  <a:lnTo>
                    <a:pt x="129071" y="35588"/>
                  </a:lnTo>
                  <a:lnTo>
                    <a:pt x="92699" y="61302"/>
                  </a:lnTo>
                  <a:lnTo>
                    <a:pt x="61290" y="92715"/>
                  </a:lnTo>
                  <a:lnTo>
                    <a:pt x="35579" y="129088"/>
                  </a:lnTo>
                  <a:lnTo>
                    <a:pt x="16303" y="169685"/>
                  </a:lnTo>
                  <a:lnTo>
                    <a:pt x="4198" y="213769"/>
                  </a:lnTo>
                  <a:lnTo>
                    <a:pt x="0" y="260603"/>
                  </a:lnTo>
                  <a:lnTo>
                    <a:pt x="0" y="1303019"/>
                  </a:lnTo>
                  <a:lnTo>
                    <a:pt x="4198" y="1349864"/>
                  </a:lnTo>
                  <a:lnTo>
                    <a:pt x="16303" y="1393953"/>
                  </a:lnTo>
                  <a:lnTo>
                    <a:pt x="35579" y="1434552"/>
                  </a:lnTo>
                  <a:lnTo>
                    <a:pt x="61290" y="1470924"/>
                  </a:lnTo>
                  <a:lnTo>
                    <a:pt x="92699" y="1502333"/>
                  </a:lnTo>
                  <a:lnTo>
                    <a:pt x="129071" y="1528044"/>
                  </a:lnTo>
                  <a:lnTo>
                    <a:pt x="169670" y="1547320"/>
                  </a:lnTo>
                  <a:lnTo>
                    <a:pt x="213759" y="1559425"/>
                  </a:lnTo>
                  <a:lnTo>
                    <a:pt x="260604" y="1563623"/>
                  </a:lnTo>
                  <a:lnTo>
                    <a:pt x="3387852" y="1563623"/>
                  </a:lnTo>
                  <a:lnTo>
                    <a:pt x="3434686" y="1559425"/>
                  </a:lnTo>
                  <a:lnTo>
                    <a:pt x="3478770" y="1547320"/>
                  </a:lnTo>
                  <a:lnTo>
                    <a:pt x="3519367" y="1528044"/>
                  </a:lnTo>
                  <a:lnTo>
                    <a:pt x="3555740" y="1502333"/>
                  </a:lnTo>
                  <a:lnTo>
                    <a:pt x="3587153" y="1470924"/>
                  </a:lnTo>
                  <a:lnTo>
                    <a:pt x="3612867" y="1434552"/>
                  </a:lnTo>
                  <a:lnTo>
                    <a:pt x="3632147" y="1393953"/>
                  </a:lnTo>
                  <a:lnTo>
                    <a:pt x="3644256" y="1349864"/>
                  </a:lnTo>
                  <a:lnTo>
                    <a:pt x="3648456" y="1303019"/>
                  </a:lnTo>
                  <a:lnTo>
                    <a:pt x="3648456" y="260603"/>
                  </a:lnTo>
                  <a:lnTo>
                    <a:pt x="3644256" y="213769"/>
                  </a:lnTo>
                  <a:lnTo>
                    <a:pt x="3632147" y="169685"/>
                  </a:lnTo>
                  <a:lnTo>
                    <a:pt x="3612867" y="129088"/>
                  </a:lnTo>
                  <a:lnTo>
                    <a:pt x="3587153" y="92715"/>
                  </a:lnTo>
                  <a:lnTo>
                    <a:pt x="3555740" y="61302"/>
                  </a:lnTo>
                  <a:lnTo>
                    <a:pt x="3519367" y="35588"/>
                  </a:lnTo>
                  <a:lnTo>
                    <a:pt x="3478770" y="16308"/>
                  </a:lnTo>
                  <a:lnTo>
                    <a:pt x="3434686" y="4199"/>
                  </a:lnTo>
                  <a:lnTo>
                    <a:pt x="338785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7001" y="5057394"/>
              <a:ext cx="3648710" cy="1564005"/>
            </a:xfrm>
            <a:custGeom>
              <a:avLst/>
              <a:gdLst/>
              <a:ahLst/>
              <a:cxnLst/>
              <a:rect l="l" t="t" r="r" b="b"/>
              <a:pathLst>
                <a:path w="3648710" h="1564004">
                  <a:moveTo>
                    <a:pt x="0" y="260603"/>
                  </a:moveTo>
                  <a:lnTo>
                    <a:pt x="4198" y="213769"/>
                  </a:lnTo>
                  <a:lnTo>
                    <a:pt x="16303" y="169685"/>
                  </a:lnTo>
                  <a:lnTo>
                    <a:pt x="35579" y="129088"/>
                  </a:lnTo>
                  <a:lnTo>
                    <a:pt x="61290" y="92715"/>
                  </a:lnTo>
                  <a:lnTo>
                    <a:pt x="92699" y="61302"/>
                  </a:lnTo>
                  <a:lnTo>
                    <a:pt x="129071" y="35588"/>
                  </a:lnTo>
                  <a:lnTo>
                    <a:pt x="169670" y="16308"/>
                  </a:lnTo>
                  <a:lnTo>
                    <a:pt x="213759" y="4199"/>
                  </a:lnTo>
                  <a:lnTo>
                    <a:pt x="260604" y="0"/>
                  </a:lnTo>
                  <a:lnTo>
                    <a:pt x="3387852" y="0"/>
                  </a:lnTo>
                  <a:lnTo>
                    <a:pt x="3434686" y="4199"/>
                  </a:lnTo>
                  <a:lnTo>
                    <a:pt x="3478770" y="16308"/>
                  </a:lnTo>
                  <a:lnTo>
                    <a:pt x="3519367" y="35588"/>
                  </a:lnTo>
                  <a:lnTo>
                    <a:pt x="3555740" y="61302"/>
                  </a:lnTo>
                  <a:lnTo>
                    <a:pt x="3587153" y="92715"/>
                  </a:lnTo>
                  <a:lnTo>
                    <a:pt x="3612867" y="129088"/>
                  </a:lnTo>
                  <a:lnTo>
                    <a:pt x="3632147" y="169685"/>
                  </a:lnTo>
                  <a:lnTo>
                    <a:pt x="3644256" y="213769"/>
                  </a:lnTo>
                  <a:lnTo>
                    <a:pt x="3648456" y="260603"/>
                  </a:lnTo>
                  <a:lnTo>
                    <a:pt x="3648456" y="1303019"/>
                  </a:lnTo>
                  <a:lnTo>
                    <a:pt x="3644256" y="1349864"/>
                  </a:lnTo>
                  <a:lnTo>
                    <a:pt x="3632147" y="1393953"/>
                  </a:lnTo>
                  <a:lnTo>
                    <a:pt x="3612867" y="1434552"/>
                  </a:lnTo>
                  <a:lnTo>
                    <a:pt x="3587153" y="1470924"/>
                  </a:lnTo>
                  <a:lnTo>
                    <a:pt x="3555740" y="1502333"/>
                  </a:lnTo>
                  <a:lnTo>
                    <a:pt x="3519367" y="1528044"/>
                  </a:lnTo>
                  <a:lnTo>
                    <a:pt x="3478770" y="1547320"/>
                  </a:lnTo>
                  <a:lnTo>
                    <a:pt x="3434686" y="1559425"/>
                  </a:lnTo>
                  <a:lnTo>
                    <a:pt x="3387852" y="1563623"/>
                  </a:lnTo>
                  <a:lnTo>
                    <a:pt x="260604" y="1563623"/>
                  </a:lnTo>
                  <a:lnTo>
                    <a:pt x="213759" y="1559425"/>
                  </a:lnTo>
                  <a:lnTo>
                    <a:pt x="169670" y="1547320"/>
                  </a:lnTo>
                  <a:lnTo>
                    <a:pt x="129071" y="1528044"/>
                  </a:lnTo>
                  <a:lnTo>
                    <a:pt x="92699" y="1502333"/>
                  </a:lnTo>
                  <a:lnTo>
                    <a:pt x="61290" y="1470924"/>
                  </a:lnTo>
                  <a:lnTo>
                    <a:pt x="35579" y="1434552"/>
                  </a:lnTo>
                  <a:lnTo>
                    <a:pt x="16303" y="1393953"/>
                  </a:lnTo>
                  <a:lnTo>
                    <a:pt x="4198" y="1349864"/>
                  </a:lnTo>
                  <a:lnTo>
                    <a:pt x="0" y="1303019"/>
                  </a:lnTo>
                  <a:lnTo>
                    <a:pt x="0" y="260603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55673" y="2173682"/>
            <a:ext cx="3293745" cy="4245649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>
              <a:lnSpc>
                <a:spcPct val="86100"/>
              </a:lnSpc>
              <a:spcBef>
                <a:spcPts val="415"/>
              </a:spcBef>
            </a:pP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Courses</a:t>
            </a:r>
            <a:r>
              <a:rPr sz="19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along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anterior 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interventricular</a:t>
            </a:r>
            <a:r>
              <a:rPr sz="19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sulcus</a:t>
            </a:r>
            <a:r>
              <a:rPr sz="19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apex </a:t>
            </a:r>
            <a:r>
              <a:rPr sz="1900" spc="-45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heart.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spcBef>
                <a:spcPts val="5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25400">
              <a:lnSpc>
                <a:spcPct val="86200"/>
              </a:lnSpc>
            </a:pP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most</a:t>
            </a:r>
            <a:r>
              <a:rPr sz="19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cases</a:t>
            </a:r>
            <a:r>
              <a:rPr sz="19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LAD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extends 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around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apex</a:t>
            </a:r>
            <a:r>
              <a:rPr sz="19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posterior </a:t>
            </a:r>
            <a:r>
              <a:rPr sz="1900" spc="-45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interventricular</a:t>
            </a:r>
            <a:r>
              <a:rPr sz="19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sulcus</a:t>
            </a:r>
            <a:r>
              <a:rPr sz="19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supplying 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apical</a:t>
            </a:r>
            <a:r>
              <a:rPr sz="19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portion of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both right &amp; </a:t>
            </a:r>
            <a:r>
              <a:rPr sz="1900" spc="-45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ventricles.</a:t>
            </a:r>
            <a:endParaRPr sz="1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 marR="240665">
              <a:lnSpc>
                <a:spcPct val="86100"/>
              </a:lnSpc>
              <a:spcBef>
                <a:spcPts val="1485"/>
              </a:spcBef>
            </a:pP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Supplies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branches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right 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ventricular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free wall,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9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septum</a:t>
            </a:r>
            <a:r>
              <a:rPr sz="19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ventricular </a:t>
            </a:r>
            <a:r>
              <a:rPr sz="1900" spc="-45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free</a:t>
            </a:r>
            <a:r>
              <a:rPr sz="19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Times New Roman"/>
                <a:cs typeface="Times New Roman"/>
              </a:rPr>
              <a:t>wall.</a:t>
            </a:r>
            <a:endParaRPr sz="1900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3452" y="1484375"/>
            <a:ext cx="4139184" cy="42260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443420"/>
            <a:ext cx="3613785" cy="806450"/>
            <a:chOff x="604964" y="443420"/>
            <a:chExt cx="3613785" cy="806450"/>
          </a:xfrm>
        </p:grpSpPr>
        <p:sp>
          <p:nvSpPr>
            <p:cNvPr id="3" name="object 3"/>
            <p:cNvSpPr/>
            <p:nvPr/>
          </p:nvSpPr>
          <p:spPr>
            <a:xfrm>
              <a:off x="610361" y="448818"/>
              <a:ext cx="3602990" cy="795655"/>
            </a:xfrm>
            <a:custGeom>
              <a:avLst/>
              <a:gdLst/>
              <a:ahLst/>
              <a:cxnLst/>
              <a:rect l="l" t="t" r="r" b="b"/>
              <a:pathLst>
                <a:path w="3602990" h="795655">
                  <a:moveTo>
                    <a:pt x="3470148" y="0"/>
                  </a:moveTo>
                  <a:lnTo>
                    <a:pt x="132587" y="0"/>
                  </a:lnTo>
                  <a:lnTo>
                    <a:pt x="90679" y="6754"/>
                  </a:lnTo>
                  <a:lnTo>
                    <a:pt x="54282" y="25566"/>
                  </a:lnTo>
                  <a:lnTo>
                    <a:pt x="25581" y="54260"/>
                  </a:lnTo>
                  <a:lnTo>
                    <a:pt x="6759" y="90659"/>
                  </a:lnTo>
                  <a:lnTo>
                    <a:pt x="0" y="132587"/>
                  </a:lnTo>
                  <a:lnTo>
                    <a:pt x="0" y="662940"/>
                  </a:lnTo>
                  <a:lnTo>
                    <a:pt x="6759" y="704868"/>
                  </a:lnTo>
                  <a:lnTo>
                    <a:pt x="25581" y="741267"/>
                  </a:lnTo>
                  <a:lnTo>
                    <a:pt x="54282" y="769961"/>
                  </a:lnTo>
                  <a:lnTo>
                    <a:pt x="90679" y="788773"/>
                  </a:lnTo>
                  <a:lnTo>
                    <a:pt x="132587" y="795528"/>
                  </a:lnTo>
                  <a:lnTo>
                    <a:pt x="3470148" y="795528"/>
                  </a:lnTo>
                  <a:lnTo>
                    <a:pt x="3512076" y="788773"/>
                  </a:lnTo>
                  <a:lnTo>
                    <a:pt x="3548475" y="769961"/>
                  </a:lnTo>
                  <a:lnTo>
                    <a:pt x="3577169" y="741267"/>
                  </a:lnTo>
                  <a:lnTo>
                    <a:pt x="3595981" y="704868"/>
                  </a:lnTo>
                  <a:lnTo>
                    <a:pt x="3602736" y="662940"/>
                  </a:lnTo>
                  <a:lnTo>
                    <a:pt x="3602736" y="132587"/>
                  </a:lnTo>
                  <a:lnTo>
                    <a:pt x="3595981" y="90659"/>
                  </a:lnTo>
                  <a:lnTo>
                    <a:pt x="3577169" y="54260"/>
                  </a:lnTo>
                  <a:lnTo>
                    <a:pt x="3548475" y="25566"/>
                  </a:lnTo>
                  <a:lnTo>
                    <a:pt x="3512076" y="6754"/>
                  </a:lnTo>
                  <a:lnTo>
                    <a:pt x="347014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448818"/>
              <a:ext cx="3602990" cy="795655"/>
            </a:xfrm>
            <a:custGeom>
              <a:avLst/>
              <a:gdLst/>
              <a:ahLst/>
              <a:cxnLst/>
              <a:rect l="l" t="t" r="r" b="b"/>
              <a:pathLst>
                <a:path w="3602990" h="795655">
                  <a:moveTo>
                    <a:pt x="0" y="132587"/>
                  </a:moveTo>
                  <a:lnTo>
                    <a:pt x="6759" y="90659"/>
                  </a:lnTo>
                  <a:lnTo>
                    <a:pt x="25581" y="54260"/>
                  </a:lnTo>
                  <a:lnTo>
                    <a:pt x="54282" y="25566"/>
                  </a:lnTo>
                  <a:lnTo>
                    <a:pt x="90679" y="6754"/>
                  </a:lnTo>
                  <a:lnTo>
                    <a:pt x="132587" y="0"/>
                  </a:lnTo>
                  <a:lnTo>
                    <a:pt x="3470148" y="0"/>
                  </a:lnTo>
                  <a:lnTo>
                    <a:pt x="3512076" y="6754"/>
                  </a:lnTo>
                  <a:lnTo>
                    <a:pt x="3548475" y="25566"/>
                  </a:lnTo>
                  <a:lnTo>
                    <a:pt x="3577169" y="54260"/>
                  </a:lnTo>
                  <a:lnTo>
                    <a:pt x="3595981" y="90659"/>
                  </a:lnTo>
                  <a:lnTo>
                    <a:pt x="3602736" y="132587"/>
                  </a:lnTo>
                  <a:lnTo>
                    <a:pt x="3602736" y="662940"/>
                  </a:lnTo>
                  <a:lnTo>
                    <a:pt x="3595981" y="704868"/>
                  </a:lnTo>
                  <a:lnTo>
                    <a:pt x="3577169" y="741267"/>
                  </a:lnTo>
                  <a:lnTo>
                    <a:pt x="3548475" y="769961"/>
                  </a:lnTo>
                  <a:lnTo>
                    <a:pt x="3512076" y="788773"/>
                  </a:lnTo>
                  <a:lnTo>
                    <a:pt x="3470148" y="795528"/>
                  </a:lnTo>
                  <a:lnTo>
                    <a:pt x="132587" y="795528"/>
                  </a:lnTo>
                  <a:lnTo>
                    <a:pt x="90679" y="788773"/>
                  </a:lnTo>
                  <a:lnTo>
                    <a:pt x="54282" y="769961"/>
                  </a:lnTo>
                  <a:lnTo>
                    <a:pt x="25581" y="741267"/>
                  </a:lnTo>
                  <a:lnTo>
                    <a:pt x="6759" y="704868"/>
                  </a:lnTo>
                  <a:lnTo>
                    <a:pt x="0" y="662940"/>
                  </a:lnTo>
                  <a:lnTo>
                    <a:pt x="0" y="13258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9455" y="562876"/>
            <a:ext cx="3202305" cy="4830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400" spc="-5" dirty="0">
                <a:solidFill>
                  <a:schemeClr val="bg1"/>
                </a:solidFill>
              </a:rPr>
              <a:t>Circ</a:t>
            </a:r>
            <a:r>
              <a:rPr sz="3400" spc="5" dirty="0">
                <a:solidFill>
                  <a:schemeClr val="bg1"/>
                </a:solidFill>
              </a:rPr>
              <a:t>u</a:t>
            </a:r>
            <a:r>
              <a:rPr sz="3400" spc="-5" dirty="0">
                <a:solidFill>
                  <a:schemeClr val="bg1"/>
                </a:solidFill>
              </a:rPr>
              <a:t>mflex</a:t>
            </a:r>
            <a:r>
              <a:rPr sz="3400" spc="-185" dirty="0">
                <a:solidFill>
                  <a:schemeClr val="bg1"/>
                </a:solidFill>
              </a:rPr>
              <a:t> </a:t>
            </a:r>
            <a:r>
              <a:rPr sz="3400" spc="-5" dirty="0">
                <a:solidFill>
                  <a:schemeClr val="bg1"/>
                </a:solidFill>
              </a:rPr>
              <a:t>Artery</a:t>
            </a:r>
            <a:endParaRPr sz="3400" dirty="0">
              <a:solidFill>
                <a:schemeClr val="bg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770825" y="1526984"/>
            <a:ext cx="4619625" cy="4958080"/>
            <a:chOff x="246824" y="1526984"/>
            <a:chExt cx="4619625" cy="4958080"/>
          </a:xfrm>
        </p:grpSpPr>
        <p:sp>
          <p:nvSpPr>
            <p:cNvPr id="7" name="object 7"/>
            <p:cNvSpPr/>
            <p:nvPr/>
          </p:nvSpPr>
          <p:spPr>
            <a:xfrm>
              <a:off x="252221" y="1532382"/>
              <a:ext cx="4608830" cy="948055"/>
            </a:xfrm>
            <a:custGeom>
              <a:avLst/>
              <a:gdLst/>
              <a:ahLst/>
              <a:cxnLst/>
              <a:rect l="l" t="t" r="r" b="b"/>
              <a:pathLst>
                <a:path w="4608830" h="948055">
                  <a:moveTo>
                    <a:pt x="4450588" y="0"/>
                  </a:moveTo>
                  <a:lnTo>
                    <a:pt x="157987" y="0"/>
                  </a:lnTo>
                  <a:lnTo>
                    <a:pt x="108053" y="8054"/>
                  </a:lnTo>
                  <a:lnTo>
                    <a:pt x="64684" y="30484"/>
                  </a:lnTo>
                  <a:lnTo>
                    <a:pt x="30484" y="64684"/>
                  </a:lnTo>
                  <a:lnTo>
                    <a:pt x="8054" y="108053"/>
                  </a:lnTo>
                  <a:lnTo>
                    <a:pt x="0" y="157987"/>
                  </a:lnTo>
                  <a:lnTo>
                    <a:pt x="0" y="789939"/>
                  </a:lnTo>
                  <a:lnTo>
                    <a:pt x="8054" y="839874"/>
                  </a:lnTo>
                  <a:lnTo>
                    <a:pt x="30484" y="883243"/>
                  </a:lnTo>
                  <a:lnTo>
                    <a:pt x="64684" y="917443"/>
                  </a:lnTo>
                  <a:lnTo>
                    <a:pt x="108053" y="939873"/>
                  </a:lnTo>
                  <a:lnTo>
                    <a:pt x="157987" y="947927"/>
                  </a:lnTo>
                  <a:lnTo>
                    <a:pt x="4450588" y="947927"/>
                  </a:lnTo>
                  <a:lnTo>
                    <a:pt x="4500522" y="939873"/>
                  </a:lnTo>
                  <a:lnTo>
                    <a:pt x="4543891" y="917443"/>
                  </a:lnTo>
                  <a:lnTo>
                    <a:pt x="4578091" y="883243"/>
                  </a:lnTo>
                  <a:lnTo>
                    <a:pt x="4600521" y="839874"/>
                  </a:lnTo>
                  <a:lnTo>
                    <a:pt x="4608576" y="789939"/>
                  </a:lnTo>
                  <a:lnTo>
                    <a:pt x="4608576" y="157987"/>
                  </a:lnTo>
                  <a:lnTo>
                    <a:pt x="4600521" y="108053"/>
                  </a:lnTo>
                  <a:lnTo>
                    <a:pt x="4578091" y="64684"/>
                  </a:lnTo>
                  <a:lnTo>
                    <a:pt x="4543891" y="30484"/>
                  </a:lnTo>
                  <a:lnTo>
                    <a:pt x="4500522" y="8054"/>
                  </a:lnTo>
                  <a:lnTo>
                    <a:pt x="445058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2221" y="1532382"/>
              <a:ext cx="4608830" cy="948055"/>
            </a:xfrm>
            <a:custGeom>
              <a:avLst/>
              <a:gdLst/>
              <a:ahLst/>
              <a:cxnLst/>
              <a:rect l="l" t="t" r="r" b="b"/>
              <a:pathLst>
                <a:path w="4608830" h="948055">
                  <a:moveTo>
                    <a:pt x="0" y="157987"/>
                  </a:moveTo>
                  <a:lnTo>
                    <a:pt x="8054" y="108053"/>
                  </a:lnTo>
                  <a:lnTo>
                    <a:pt x="30484" y="64684"/>
                  </a:lnTo>
                  <a:lnTo>
                    <a:pt x="64684" y="30484"/>
                  </a:lnTo>
                  <a:lnTo>
                    <a:pt x="108053" y="8054"/>
                  </a:lnTo>
                  <a:lnTo>
                    <a:pt x="157987" y="0"/>
                  </a:lnTo>
                  <a:lnTo>
                    <a:pt x="4450588" y="0"/>
                  </a:lnTo>
                  <a:lnTo>
                    <a:pt x="4500522" y="8054"/>
                  </a:lnTo>
                  <a:lnTo>
                    <a:pt x="4543891" y="30484"/>
                  </a:lnTo>
                  <a:lnTo>
                    <a:pt x="4578091" y="64684"/>
                  </a:lnTo>
                  <a:lnTo>
                    <a:pt x="4600521" y="108053"/>
                  </a:lnTo>
                  <a:lnTo>
                    <a:pt x="4608576" y="157987"/>
                  </a:lnTo>
                  <a:lnTo>
                    <a:pt x="4608576" y="789939"/>
                  </a:lnTo>
                  <a:lnTo>
                    <a:pt x="4600521" y="839874"/>
                  </a:lnTo>
                  <a:lnTo>
                    <a:pt x="4578091" y="883243"/>
                  </a:lnTo>
                  <a:lnTo>
                    <a:pt x="4543891" y="917443"/>
                  </a:lnTo>
                  <a:lnTo>
                    <a:pt x="4500522" y="939873"/>
                  </a:lnTo>
                  <a:lnTo>
                    <a:pt x="4450588" y="947927"/>
                  </a:lnTo>
                  <a:lnTo>
                    <a:pt x="157987" y="947927"/>
                  </a:lnTo>
                  <a:lnTo>
                    <a:pt x="108053" y="939873"/>
                  </a:lnTo>
                  <a:lnTo>
                    <a:pt x="64684" y="917443"/>
                  </a:lnTo>
                  <a:lnTo>
                    <a:pt x="30484" y="883243"/>
                  </a:lnTo>
                  <a:lnTo>
                    <a:pt x="8054" y="839874"/>
                  </a:lnTo>
                  <a:lnTo>
                    <a:pt x="0" y="789939"/>
                  </a:lnTo>
                  <a:lnTo>
                    <a:pt x="0" y="15798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2221" y="2532125"/>
              <a:ext cx="4608830" cy="948055"/>
            </a:xfrm>
            <a:custGeom>
              <a:avLst/>
              <a:gdLst/>
              <a:ahLst/>
              <a:cxnLst/>
              <a:rect l="l" t="t" r="r" b="b"/>
              <a:pathLst>
                <a:path w="4608830" h="948054">
                  <a:moveTo>
                    <a:pt x="4450588" y="0"/>
                  </a:moveTo>
                  <a:lnTo>
                    <a:pt x="157987" y="0"/>
                  </a:lnTo>
                  <a:lnTo>
                    <a:pt x="108053" y="8054"/>
                  </a:lnTo>
                  <a:lnTo>
                    <a:pt x="64684" y="30484"/>
                  </a:lnTo>
                  <a:lnTo>
                    <a:pt x="30484" y="64684"/>
                  </a:lnTo>
                  <a:lnTo>
                    <a:pt x="8054" y="108053"/>
                  </a:lnTo>
                  <a:lnTo>
                    <a:pt x="0" y="157987"/>
                  </a:lnTo>
                  <a:lnTo>
                    <a:pt x="0" y="789939"/>
                  </a:lnTo>
                  <a:lnTo>
                    <a:pt x="8054" y="839874"/>
                  </a:lnTo>
                  <a:lnTo>
                    <a:pt x="30484" y="883243"/>
                  </a:lnTo>
                  <a:lnTo>
                    <a:pt x="64684" y="917443"/>
                  </a:lnTo>
                  <a:lnTo>
                    <a:pt x="108053" y="939873"/>
                  </a:lnTo>
                  <a:lnTo>
                    <a:pt x="157987" y="947927"/>
                  </a:lnTo>
                  <a:lnTo>
                    <a:pt x="4450588" y="947927"/>
                  </a:lnTo>
                  <a:lnTo>
                    <a:pt x="4500522" y="939873"/>
                  </a:lnTo>
                  <a:lnTo>
                    <a:pt x="4543891" y="917443"/>
                  </a:lnTo>
                  <a:lnTo>
                    <a:pt x="4578091" y="883243"/>
                  </a:lnTo>
                  <a:lnTo>
                    <a:pt x="4600521" y="839874"/>
                  </a:lnTo>
                  <a:lnTo>
                    <a:pt x="4608576" y="789939"/>
                  </a:lnTo>
                  <a:lnTo>
                    <a:pt x="4608576" y="157987"/>
                  </a:lnTo>
                  <a:lnTo>
                    <a:pt x="4600521" y="108053"/>
                  </a:lnTo>
                  <a:lnTo>
                    <a:pt x="4578091" y="64684"/>
                  </a:lnTo>
                  <a:lnTo>
                    <a:pt x="4543891" y="30484"/>
                  </a:lnTo>
                  <a:lnTo>
                    <a:pt x="4500522" y="8054"/>
                  </a:lnTo>
                  <a:lnTo>
                    <a:pt x="445058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2221" y="2532125"/>
              <a:ext cx="4608830" cy="948055"/>
            </a:xfrm>
            <a:custGeom>
              <a:avLst/>
              <a:gdLst/>
              <a:ahLst/>
              <a:cxnLst/>
              <a:rect l="l" t="t" r="r" b="b"/>
              <a:pathLst>
                <a:path w="4608830" h="948054">
                  <a:moveTo>
                    <a:pt x="0" y="157987"/>
                  </a:moveTo>
                  <a:lnTo>
                    <a:pt x="8054" y="108053"/>
                  </a:lnTo>
                  <a:lnTo>
                    <a:pt x="30484" y="64684"/>
                  </a:lnTo>
                  <a:lnTo>
                    <a:pt x="64684" y="30484"/>
                  </a:lnTo>
                  <a:lnTo>
                    <a:pt x="108053" y="8054"/>
                  </a:lnTo>
                  <a:lnTo>
                    <a:pt x="157987" y="0"/>
                  </a:lnTo>
                  <a:lnTo>
                    <a:pt x="4450588" y="0"/>
                  </a:lnTo>
                  <a:lnTo>
                    <a:pt x="4500522" y="8054"/>
                  </a:lnTo>
                  <a:lnTo>
                    <a:pt x="4543891" y="30484"/>
                  </a:lnTo>
                  <a:lnTo>
                    <a:pt x="4578091" y="64684"/>
                  </a:lnTo>
                  <a:lnTo>
                    <a:pt x="4600521" y="108053"/>
                  </a:lnTo>
                  <a:lnTo>
                    <a:pt x="4608576" y="157987"/>
                  </a:lnTo>
                  <a:lnTo>
                    <a:pt x="4608576" y="789939"/>
                  </a:lnTo>
                  <a:lnTo>
                    <a:pt x="4600521" y="839874"/>
                  </a:lnTo>
                  <a:lnTo>
                    <a:pt x="4578091" y="883243"/>
                  </a:lnTo>
                  <a:lnTo>
                    <a:pt x="4543891" y="917443"/>
                  </a:lnTo>
                  <a:lnTo>
                    <a:pt x="4500522" y="939873"/>
                  </a:lnTo>
                  <a:lnTo>
                    <a:pt x="4450588" y="947927"/>
                  </a:lnTo>
                  <a:lnTo>
                    <a:pt x="157987" y="947927"/>
                  </a:lnTo>
                  <a:lnTo>
                    <a:pt x="108053" y="939873"/>
                  </a:lnTo>
                  <a:lnTo>
                    <a:pt x="64684" y="917443"/>
                  </a:lnTo>
                  <a:lnTo>
                    <a:pt x="30484" y="883243"/>
                  </a:lnTo>
                  <a:lnTo>
                    <a:pt x="8054" y="839874"/>
                  </a:lnTo>
                  <a:lnTo>
                    <a:pt x="0" y="789939"/>
                  </a:lnTo>
                  <a:lnTo>
                    <a:pt x="0" y="15798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2221" y="3531870"/>
              <a:ext cx="4608830" cy="948055"/>
            </a:xfrm>
            <a:custGeom>
              <a:avLst/>
              <a:gdLst/>
              <a:ahLst/>
              <a:cxnLst/>
              <a:rect l="l" t="t" r="r" b="b"/>
              <a:pathLst>
                <a:path w="4608830" h="948054">
                  <a:moveTo>
                    <a:pt x="4450588" y="0"/>
                  </a:moveTo>
                  <a:lnTo>
                    <a:pt x="157987" y="0"/>
                  </a:lnTo>
                  <a:lnTo>
                    <a:pt x="108053" y="8054"/>
                  </a:lnTo>
                  <a:lnTo>
                    <a:pt x="64684" y="30484"/>
                  </a:lnTo>
                  <a:lnTo>
                    <a:pt x="30484" y="64684"/>
                  </a:lnTo>
                  <a:lnTo>
                    <a:pt x="8054" y="108053"/>
                  </a:lnTo>
                  <a:lnTo>
                    <a:pt x="0" y="157987"/>
                  </a:lnTo>
                  <a:lnTo>
                    <a:pt x="0" y="789939"/>
                  </a:lnTo>
                  <a:lnTo>
                    <a:pt x="8054" y="839874"/>
                  </a:lnTo>
                  <a:lnTo>
                    <a:pt x="30484" y="883243"/>
                  </a:lnTo>
                  <a:lnTo>
                    <a:pt x="64684" y="917443"/>
                  </a:lnTo>
                  <a:lnTo>
                    <a:pt x="108053" y="939873"/>
                  </a:lnTo>
                  <a:lnTo>
                    <a:pt x="157987" y="947927"/>
                  </a:lnTo>
                  <a:lnTo>
                    <a:pt x="4450588" y="947927"/>
                  </a:lnTo>
                  <a:lnTo>
                    <a:pt x="4500522" y="939873"/>
                  </a:lnTo>
                  <a:lnTo>
                    <a:pt x="4543891" y="917443"/>
                  </a:lnTo>
                  <a:lnTo>
                    <a:pt x="4578091" y="883243"/>
                  </a:lnTo>
                  <a:lnTo>
                    <a:pt x="4600521" y="839874"/>
                  </a:lnTo>
                  <a:lnTo>
                    <a:pt x="4608576" y="789939"/>
                  </a:lnTo>
                  <a:lnTo>
                    <a:pt x="4608576" y="157987"/>
                  </a:lnTo>
                  <a:lnTo>
                    <a:pt x="4600521" y="108053"/>
                  </a:lnTo>
                  <a:lnTo>
                    <a:pt x="4578091" y="64684"/>
                  </a:lnTo>
                  <a:lnTo>
                    <a:pt x="4543891" y="30484"/>
                  </a:lnTo>
                  <a:lnTo>
                    <a:pt x="4500522" y="8054"/>
                  </a:lnTo>
                  <a:lnTo>
                    <a:pt x="445058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2221" y="3531870"/>
              <a:ext cx="4608830" cy="948055"/>
            </a:xfrm>
            <a:custGeom>
              <a:avLst/>
              <a:gdLst/>
              <a:ahLst/>
              <a:cxnLst/>
              <a:rect l="l" t="t" r="r" b="b"/>
              <a:pathLst>
                <a:path w="4608830" h="948054">
                  <a:moveTo>
                    <a:pt x="0" y="157987"/>
                  </a:moveTo>
                  <a:lnTo>
                    <a:pt x="8054" y="108053"/>
                  </a:lnTo>
                  <a:lnTo>
                    <a:pt x="30484" y="64684"/>
                  </a:lnTo>
                  <a:lnTo>
                    <a:pt x="64684" y="30484"/>
                  </a:lnTo>
                  <a:lnTo>
                    <a:pt x="108053" y="8054"/>
                  </a:lnTo>
                  <a:lnTo>
                    <a:pt x="157987" y="0"/>
                  </a:lnTo>
                  <a:lnTo>
                    <a:pt x="4450588" y="0"/>
                  </a:lnTo>
                  <a:lnTo>
                    <a:pt x="4500522" y="8054"/>
                  </a:lnTo>
                  <a:lnTo>
                    <a:pt x="4543891" y="30484"/>
                  </a:lnTo>
                  <a:lnTo>
                    <a:pt x="4578091" y="64684"/>
                  </a:lnTo>
                  <a:lnTo>
                    <a:pt x="4600521" y="108053"/>
                  </a:lnTo>
                  <a:lnTo>
                    <a:pt x="4608576" y="157987"/>
                  </a:lnTo>
                  <a:lnTo>
                    <a:pt x="4608576" y="789939"/>
                  </a:lnTo>
                  <a:lnTo>
                    <a:pt x="4600521" y="839874"/>
                  </a:lnTo>
                  <a:lnTo>
                    <a:pt x="4578091" y="883243"/>
                  </a:lnTo>
                  <a:lnTo>
                    <a:pt x="4543891" y="917443"/>
                  </a:lnTo>
                  <a:lnTo>
                    <a:pt x="4500522" y="939873"/>
                  </a:lnTo>
                  <a:lnTo>
                    <a:pt x="4450588" y="947927"/>
                  </a:lnTo>
                  <a:lnTo>
                    <a:pt x="157987" y="947927"/>
                  </a:lnTo>
                  <a:lnTo>
                    <a:pt x="108053" y="939873"/>
                  </a:lnTo>
                  <a:lnTo>
                    <a:pt x="64684" y="917443"/>
                  </a:lnTo>
                  <a:lnTo>
                    <a:pt x="30484" y="883243"/>
                  </a:lnTo>
                  <a:lnTo>
                    <a:pt x="8054" y="839874"/>
                  </a:lnTo>
                  <a:lnTo>
                    <a:pt x="0" y="789939"/>
                  </a:lnTo>
                  <a:lnTo>
                    <a:pt x="0" y="15798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2221" y="4531614"/>
              <a:ext cx="4608830" cy="948055"/>
            </a:xfrm>
            <a:custGeom>
              <a:avLst/>
              <a:gdLst/>
              <a:ahLst/>
              <a:cxnLst/>
              <a:rect l="l" t="t" r="r" b="b"/>
              <a:pathLst>
                <a:path w="4608830" h="948054">
                  <a:moveTo>
                    <a:pt x="4450588" y="0"/>
                  </a:moveTo>
                  <a:lnTo>
                    <a:pt x="157987" y="0"/>
                  </a:lnTo>
                  <a:lnTo>
                    <a:pt x="108053" y="8054"/>
                  </a:lnTo>
                  <a:lnTo>
                    <a:pt x="64684" y="30484"/>
                  </a:lnTo>
                  <a:lnTo>
                    <a:pt x="30484" y="64684"/>
                  </a:lnTo>
                  <a:lnTo>
                    <a:pt x="8054" y="108053"/>
                  </a:lnTo>
                  <a:lnTo>
                    <a:pt x="0" y="157987"/>
                  </a:lnTo>
                  <a:lnTo>
                    <a:pt x="0" y="789940"/>
                  </a:lnTo>
                  <a:lnTo>
                    <a:pt x="8054" y="839874"/>
                  </a:lnTo>
                  <a:lnTo>
                    <a:pt x="30484" y="883243"/>
                  </a:lnTo>
                  <a:lnTo>
                    <a:pt x="64684" y="917443"/>
                  </a:lnTo>
                  <a:lnTo>
                    <a:pt x="108053" y="939873"/>
                  </a:lnTo>
                  <a:lnTo>
                    <a:pt x="157987" y="947928"/>
                  </a:lnTo>
                  <a:lnTo>
                    <a:pt x="4450588" y="947928"/>
                  </a:lnTo>
                  <a:lnTo>
                    <a:pt x="4500522" y="939873"/>
                  </a:lnTo>
                  <a:lnTo>
                    <a:pt x="4543891" y="917443"/>
                  </a:lnTo>
                  <a:lnTo>
                    <a:pt x="4578091" y="883243"/>
                  </a:lnTo>
                  <a:lnTo>
                    <a:pt x="4600521" y="839874"/>
                  </a:lnTo>
                  <a:lnTo>
                    <a:pt x="4608576" y="789940"/>
                  </a:lnTo>
                  <a:lnTo>
                    <a:pt x="4608576" y="157987"/>
                  </a:lnTo>
                  <a:lnTo>
                    <a:pt x="4600521" y="108053"/>
                  </a:lnTo>
                  <a:lnTo>
                    <a:pt x="4578091" y="64684"/>
                  </a:lnTo>
                  <a:lnTo>
                    <a:pt x="4543891" y="30484"/>
                  </a:lnTo>
                  <a:lnTo>
                    <a:pt x="4500522" y="8054"/>
                  </a:lnTo>
                  <a:lnTo>
                    <a:pt x="445058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2221" y="4531614"/>
              <a:ext cx="4608830" cy="948055"/>
            </a:xfrm>
            <a:custGeom>
              <a:avLst/>
              <a:gdLst/>
              <a:ahLst/>
              <a:cxnLst/>
              <a:rect l="l" t="t" r="r" b="b"/>
              <a:pathLst>
                <a:path w="4608830" h="948054">
                  <a:moveTo>
                    <a:pt x="0" y="157987"/>
                  </a:moveTo>
                  <a:lnTo>
                    <a:pt x="8054" y="108053"/>
                  </a:lnTo>
                  <a:lnTo>
                    <a:pt x="30484" y="64684"/>
                  </a:lnTo>
                  <a:lnTo>
                    <a:pt x="64684" y="30484"/>
                  </a:lnTo>
                  <a:lnTo>
                    <a:pt x="108053" y="8054"/>
                  </a:lnTo>
                  <a:lnTo>
                    <a:pt x="157987" y="0"/>
                  </a:lnTo>
                  <a:lnTo>
                    <a:pt x="4450588" y="0"/>
                  </a:lnTo>
                  <a:lnTo>
                    <a:pt x="4500522" y="8054"/>
                  </a:lnTo>
                  <a:lnTo>
                    <a:pt x="4543891" y="30484"/>
                  </a:lnTo>
                  <a:lnTo>
                    <a:pt x="4578091" y="64684"/>
                  </a:lnTo>
                  <a:lnTo>
                    <a:pt x="4600521" y="108053"/>
                  </a:lnTo>
                  <a:lnTo>
                    <a:pt x="4608576" y="157987"/>
                  </a:lnTo>
                  <a:lnTo>
                    <a:pt x="4608576" y="789940"/>
                  </a:lnTo>
                  <a:lnTo>
                    <a:pt x="4600521" y="839874"/>
                  </a:lnTo>
                  <a:lnTo>
                    <a:pt x="4578091" y="883243"/>
                  </a:lnTo>
                  <a:lnTo>
                    <a:pt x="4543891" y="917443"/>
                  </a:lnTo>
                  <a:lnTo>
                    <a:pt x="4500522" y="939873"/>
                  </a:lnTo>
                  <a:lnTo>
                    <a:pt x="4450588" y="947928"/>
                  </a:lnTo>
                  <a:lnTo>
                    <a:pt x="157987" y="947928"/>
                  </a:lnTo>
                  <a:lnTo>
                    <a:pt x="108053" y="939873"/>
                  </a:lnTo>
                  <a:lnTo>
                    <a:pt x="64684" y="917443"/>
                  </a:lnTo>
                  <a:lnTo>
                    <a:pt x="30484" y="883243"/>
                  </a:lnTo>
                  <a:lnTo>
                    <a:pt x="8054" y="839874"/>
                  </a:lnTo>
                  <a:lnTo>
                    <a:pt x="0" y="789940"/>
                  </a:lnTo>
                  <a:lnTo>
                    <a:pt x="0" y="15798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2221" y="5531357"/>
              <a:ext cx="4608830" cy="948055"/>
            </a:xfrm>
            <a:custGeom>
              <a:avLst/>
              <a:gdLst/>
              <a:ahLst/>
              <a:cxnLst/>
              <a:rect l="l" t="t" r="r" b="b"/>
              <a:pathLst>
                <a:path w="4608830" h="948054">
                  <a:moveTo>
                    <a:pt x="4450588" y="0"/>
                  </a:moveTo>
                  <a:lnTo>
                    <a:pt x="157987" y="0"/>
                  </a:lnTo>
                  <a:lnTo>
                    <a:pt x="108053" y="8054"/>
                  </a:lnTo>
                  <a:lnTo>
                    <a:pt x="64684" y="30484"/>
                  </a:lnTo>
                  <a:lnTo>
                    <a:pt x="30484" y="64684"/>
                  </a:lnTo>
                  <a:lnTo>
                    <a:pt x="8054" y="108053"/>
                  </a:lnTo>
                  <a:lnTo>
                    <a:pt x="0" y="157987"/>
                  </a:lnTo>
                  <a:lnTo>
                    <a:pt x="0" y="789939"/>
                  </a:lnTo>
                  <a:lnTo>
                    <a:pt x="8054" y="839874"/>
                  </a:lnTo>
                  <a:lnTo>
                    <a:pt x="30484" y="883243"/>
                  </a:lnTo>
                  <a:lnTo>
                    <a:pt x="64684" y="917443"/>
                  </a:lnTo>
                  <a:lnTo>
                    <a:pt x="108053" y="939873"/>
                  </a:lnTo>
                  <a:lnTo>
                    <a:pt x="157987" y="947927"/>
                  </a:lnTo>
                  <a:lnTo>
                    <a:pt x="4450588" y="947927"/>
                  </a:lnTo>
                  <a:lnTo>
                    <a:pt x="4500522" y="939873"/>
                  </a:lnTo>
                  <a:lnTo>
                    <a:pt x="4543891" y="917443"/>
                  </a:lnTo>
                  <a:lnTo>
                    <a:pt x="4578091" y="883243"/>
                  </a:lnTo>
                  <a:lnTo>
                    <a:pt x="4600521" y="839874"/>
                  </a:lnTo>
                  <a:lnTo>
                    <a:pt x="4608576" y="789939"/>
                  </a:lnTo>
                  <a:lnTo>
                    <a:pt x="4608576" y="157987"/>
                  </a:lnTo>
                  <a:lnTo>
                    <a:pt x="4600521" y="108053"/>
                  </a:lnTo>
                  <a:lnTo>
                    <a:pt x="4578091" y="64684"/>
                  </a:lnTo>
                  <a:lnTo>
                    <a:pt x="4543891" y="30484"/>
                  </a:lnTo>
                  <a:lnTo>
                    <a:pt x="4500522" y="8054"/>
                  </a:lnTo>
                  <a:lnTo>
                    <a:pt x="445058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2221" y="5531357"/>
              <a:ext cx="4608830" cy="948055"/>
            </a:xfrm>
            <a:custGeom>
              <a:avLst/>
              <a:gdLst/>
              <a:ahLst/>
              <a:cxnLst/>
              <a:rect l="l" t="t" r="r" b="b"/>
              <a:pathLst>
                <a:path w="4608830" h="948054">
                  <a:moveTo>
                    <a:pt x="0" y="157987"/>
                  </a:moveTo>
                  <a:lnTo>
                    <a:pt x="8054" y="108053"/>
                  </a:lnTo>
                  <a:lnTo>
                    <a:pt x="30484" y="64684"/>
                  </a:lnTo>
                  <a:lnTo>
                    <a:pt x="64684" y="30484"/>
                  </a:lnTo>
                  <a:lnTo>
                    <a:pt x="108053" y="8054"/>
                  </a:lnTo>
                  <a:lnTo>
                    <a:pt x="157987" y="0"/>
                  </a:lnTo>
                  <a:lnTo>
                    <a:pt x="4450588" y="0"/>
                  </a:lnTo>
                  <a:lnTo>
                    <a:pt x="4500522" y="8054"/>
                  </a:lnTo>
                  <a:lnTo>
                    <a:pt x="4543891" y="30484"/>
                  </a:lnTo>
                  <a:lnTo>
                    <a:pt x="4578091" y="64684"/>
                  </a:lnTo>
                  <a:lnTo>
                    <a:pt x="4600521" y="108053"/>
                  </a:lnTo>
                  <a:lnTo>
                    <a:pt x="4608576" y="157987"/>
                  </a:lnTo>
                  <a:lnTo>
                    <a:pt x="4608576" y="789939"/>
                  </a:lnTo>
                  <a:lnTo>
                    <a:pt x="4600521" y="839874"/>
                  </a:lnTo>
                  <a:lnTo>
                    <a:pt x="4578091" y="883243"/>
                  </a:lnTo>
                  <a:lnTo>
                    <a:pt x="4543891" y="917443"/>
                  </a:lnTo>
                  <a:lnTo>
                    <a:pt x="4500522" y="939873"/>
                  </a:lnTo>
                  <a:lnTo>
                    <a:pt x="4450588" y="947927"/>
                  </a:lnTo>
                  <a:lnTo>
                    <a:pt x="157987" y="947927"/>
                  </a:lnTo>
                  <a:lnTo>
                    <a:pt x="108053" y="939873"/>
                  </a:lnTo>
                  <a:lnTo>
                    <a:pt x="64684" y="917443"/>
                  </a:lnTo>
                  <a:lnTo>
                    <a:pt x="30484" y="883243"/>
                  </a:lnTo>
                  <a:lnTo>
                    <a:pt x="8054" y="839874"/>
                  </a:lnTo>
                  <a:lnTo>
                    <a:pt x="0" y="789939"/>
                  </a:lnTo>
                  <a:lnTo>
                    <a:pt x="0" y="15798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877669" y="1597228"/>
            <a:ext cx="4283710" cy="4764446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200660">
              <a:lnSpc>
                <a:spcPct val="86200"/>
              </a:lnSpc>
              <a:spcBef>
                <a:spcPts val="400"/>
              </a:spcBef>
            </a:pP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the</a:t>
            </a:r>
            <a:r>
              <a:rPr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LM coronary</a:t>
            </a:r>
            <a:r>
              <a:rPr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15" dirty="0">
                <a:solidFill>
                  <a:srgbClr val="FFFFFF"/>
                </a:solidFill>
                <a:latin typeface="Times New Roman"/>
                <a:cs typeface="Times New Roman"/>
              </a:rPr>
              <a:t>artery,</a:t>
            </a:r>
            <a:r>
              <a:rPr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with its</a:t>
            </a:r>
            <a:r>
              <a:rPr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initial </a:t>
            </a:r>
            <a:r>
              <a:rPr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course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medial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to the base of the left atrial </a:t>
            </a:r>
            <a:r>
              <a:rPr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appendage.</a:t>
            </a:r>
            <a:endParaRPr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marL="12700" marR="177800" algn="just">
              <a:lnSpc>
                <a:spcPts val="1860"/>
              </a:lnSpc>
              <a:spcBef>
                <a:spcPts val="5"/>
              </a:spcBef>
            </a:pP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Large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branch</a:t>
            </a:r>
            <a:r>
              <a:rPr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proximal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segment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called </a:t>
            </a:r>
            <a:r>
              <a:rPr spc="-4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atrial circumflex </a:t>
            </a:r>
            <a:r>
              <a:rPr spc="-15" dirty="0">
                <a:solidFill>
                  <a:srgbClr val="FFFFFF"/>
                </a:solidFill>
                <a:latin typeface="Times New Roman"/>
                <a:cs typeface="Times New Roman"/>
              </a:rPr>
              <a:t>artery,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coursing around the </a:t>
            </a:r>
            <a:r>
              <a:rPr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atrium.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 marR="64135">
              <a:lnSpc>
                <a:spcPts val="1860"/>
              </a:lnSpc>
              <a:spcBef>
                <a:spcPts val="5"/>
              </a:spcBef>
            </a:pP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The ventricular branches are called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Obtuse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marginal</a:t>
            </a:r>
            <a:r>
              <a:rPr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arteries,</a:t>
            </a:r>
            <a:r>
              <a:rPr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supply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obtuse</a:t>
            </a:r>
            <a:r>
              <a:rPr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margin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heart.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 marR="60960">
              <a:lnSpc>
                <a:spcPts val="1860"/>
              </a:lnSpc>
              <a:spcBef>
                <a:spcPts val="5"/>
              </a:spcBef>
            </a:pP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hearts</a:t>
            </a:r>
            <a:r>
              <a:rPr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dominance</a:t>
            </a:r>
            <a:r>
              <a:rPr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or codominance </a:t>
            </a:r>
            <a:r>
              <a:rPr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these obtuse 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marginal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arteries supply the </a:t>
            </a:r>
            <a:r>
              <a:rPr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inferior</a:t>
            </a:r>
            <a:r>
              <a:rPr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surface of</a:t>
            </a:r>
            <a:r>
              <a:rPr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pc="-135" dirty="0">
                <a:solidFill>
                  <a:srgbClr val="FFFFFF"/>
                </a:solidFill>
                <a:latin typeface="Times New Roman"/>
                <a:cs typeface="Times New Roman"/>
              </a:rPr>
              <a:t>LV.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ts val="2010"/>
              </a:lnSpc>
            </a:pPr>
            <a:r>
              <a:rPr spc="-20" dirty="0">
                <a:solidFill>
                  <a:srgbClr val="FFFFFF"/>
                </a:solidFill>
                <a:latin typeface="Times New Roman"/>
                <a:cs typeface="Times New Roman"/>
              </a:rPr>
              <a:t>Variations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origin</a:t>
            </a:r>
            <a:r>
              <a:rPr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length</a:t>
            </a:r>
            <a:r>
              <a:rPr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CX</a:t>
            </a:r>
            <a:r>
              <a:rPr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endParaRPr>
              <a:latin typeface="Times New Roman"/>
              <a:cs typeface="Times New Roman"/>
            </a:endParaRPr>
          </a:p>
          <a:p>
            <a:pPr marL="12700">
              <a:lnSpc>
                <a:spcPts val="2010"/>
              </a:lnSpc>
            </a:pP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common.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84035" y="1557527"/>
            <a:ext cx="4139184" cy="422452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808925"/>
            <a:ext cx="3744595" cy="1571625"/>
            <a:chOff x="604964" y="1808924"/>
            <a:chExt cx="3744595" cy="1571625"/>
          </a:xfrm>
        </p:grpSpPr>
        <p:sp>
          <p:nvSpPr>
            <p:cNvPr id="3" name="object 3"/>
            <p:cNvSpPr/>
            <p:nvPr/>
          </p:nvSpPr>
          <p:spPr>
            <a:xfrm>
              <a:off x="610361" y="1814321"/>
              <a:ext cx="3733800" cy="1560830"/>
            </a:xfrm>
            <a:custGeom>
              <a:avLst/>
              <a:gdLst/>
              <a:ahLst/>
              <a:cxnLst/>
              <a:rect l="l" t="t" r="r" b="b"/>
              <a:pathLst>
                <a:path w="3733800" h="1560829">
                  <a:moveTo>
                    <a:pt x="3473704" y="0"/>
                  </a:moveTo>
                  <a:lnTo>
                    <a:pt x="260096" y="0"/>
                  </a:lnTo>
                  <a:lnTo>
                    <a:pt x="213342" y="4190"/>
                  </a:lnTo>
                  <a:lnTo>
                    <a:pt x="169339" y="16273"/>
                  </a:lnTo>
                  <a:lnTo>
                    <a:pt x="128819" y="35512"/>
                  </a:lnTo>
                  <a:lnTo>
                    <a:pt x="92518" y="61174"/>
                  </a:lnTo>
                  <a:lnTo>
                    <a:pt x="61170" y="92523"/>
                  </a:lnTo>
                  <a:lnTo>
                    <a:pt x="35510" y="128825"/>
                  </a:lnTo>
                  <a:lnTo>
                    <a:pt x="16271" y="169344"/>
                  </a:lnTo>
                  <a:lnTo>
                    <a:pt x="4190" y="213346"/>
                  </a:lnTo>
                  <a:lnTo>
                    <a:pt x="0" y="260095"/>
                  </a:lnTo>
                  <a:lnTo>
                    <a:pt x="0" y="1300479"/>
                  </a:lnTo>
                  <a:lnTo>
                    <a:pt x="4190" y="1347229"/>
                  </a:lnTo>
                  <a:lnTo>
                    <a:pt x="16271" y="1391231"/>
                  </a:lnTo>
                  <a:lnTo>
                    <a:pt x="35510" y="1431750"/>
                  </a:lnTo>
                  <a:lnTo>
                    <a:pt x="61170" y="1468052"/>
                  </a:lnTo>
                  <a:lnTo>
                    <a:pt x="92518" y="1499401"/>
                  </a:lnTo>
                  <a:lnTo>
                    <a:pt x="128819" y="1525063"/>
                  </a:lnTo>
                  <a:lnTo>
                    <a:pt x="169339" y="1544302"/>
                  </a:lnTo>
                  <a:lnTo>
                    <a:pt x="213342" y="1556385"/>
                  </a:lnTo>
                  <a:lnTo>
                    <a:pt x="260096" y="1560576"/>
                  </a:lnTo>
                  <a:lnTo>
                    <a:pt x="3473704" y="1560576"/>
                  </a:lnTo>
                  <a:lnTo>
                    <a:pt x="3520453" y="1556385"/>
                  </a:lnTo>
                  <a:lnTo>
                    <a:pt x="3564455" y="1544302"/>
                  </a:lnTo>
                  <a:lnTo>
                    <a:pt x="3604974" y="1525063"/>
                  </a:lnTo>
                  <a:lnTo>
                    <a:pt x="3641276" y="1499401"/>
                  </a:lnTo>
                  <a:lnTo>
                    <a:pt x="3672625" y="1468052"/>
                  </a:lnTo>
                  <a:lnTo>
                    <a:pt x="3698287" y="1431750"/>
                  </a:lnTo>
                  <a:lnTo>
                    <a:pt x="3717526" y="1391231"/>
                  </a:lnTo>
                  <a:lnTo>
                    <a:pt x="3729609" y="1347229"/>
                  </a:lnTo>
                  <a:lnTo>
                    <a:pt x="3733800" y="1300479"/>
                  </a:lnTo>
                  <a:lnTo>
                    <a:pt x="3733800" y="260095"/>
                  </a:lnTo>
                  <a:lnTo>
                    <a:pt x="3729609" y="213346"/>
                  </a:lnTo>
                  <a:lnTo>
                    <a:pt x="3717526" y="169344"/>
                  </a:lnTo>
                  <a:lnTo>
                    <a:pt x="3698287" y="128825"/>
                  </a:lnTo>
                  <a:lnTo>
                    <a:pt x="3672625" y="92523"/>
                  </a:lnTo>
                  <a:lnTo>
                    <a:pt x="3641276" y="61174"/>
                  </a:lnTo>
                  <a:lnTo>
                    <a:pt x="3604974" y="35512"/>
                  </a:lnTo>
                  <a:lnTo>
                    <a:pt x="3564455" y="16273"/>
                  </a:lnTo>
                  <a:lnTo>
                    <a:pt x="3520453" y="4190"/>
                  </a:lnTo>
                  <a:lnTo>
                    <a:pt x="34737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814321"/>
              <a:ext cx="3733800" cy="1560830"/>
            </a:xfrm>
            <a:custGeom>
              <a:avLst/>
              <a:gdLst/>
              <a:ahLst/>
              <a:cxnLst/>
              <a:rect l="l" t="t" r="r" b="b"/>
              <a:pathLst>
                <a:path w="3733800" h="1560829">
                  <a:moveTo>
                    <a:pt x="0" y="260095"/>
                  </a:moveTo>
                  <a:lnTo>
                    <a:pt x="4190" y="213346"/>
                  </a:lnTo>
                  <a:lnTo>
                    <a:pt x="16271" y="169344"/>
                  </a:lnTo>
                  <a:lnTo>
                    <a:pt x="35510" y="128825"/>
                  </a:lnTo>
                  <a:lnTo>
                    <a:pt x="61170" y="92523"/>
                  </a:lnTo>
                  <a:lnTo>
                    <a:pt x="92518" y="61174"/>
                  </a:lnTo>
                  <a:lnTo>
                    <a:pt x="128819" y="35512"/>
                  </a:lnTo>
                  <a:lnTo>
                    <a:pt x="169339" y="16273"/>
                  </a:lnTo>
                  <a:lnTo>
                    <a:pt x="213342" y="4190"/>
                  </a:lnTo>
                  <a:lnTo>
                    <a:pt x="260096" y="0"/>
                  </a:lnTo>
                  <a:lnTo>
                    <a:pt x="3473704" y="0"/>
                  </a:lnTo>
                  <a:lnTo>
                    <a:pt x="3520453" y="4190"/>
                  </a:lnTo>
                  <a:lnTo>
                    <a:pt x="3564455" y="16273"/>
                  </a:lnTo>
                  <a:lnTo>
                    <a:pt x="3604974" y="35512"/>
                  </a:lnTo>
                  <a:lnTo>
                    <a:pt x="3641276" y="61174"/>
                  </a:lnTo>
                  <a:lnTo>
                    <a:pt x="3672625" y="92523"/>
                  </a:lnTo>
                  <a:lnTo>
                    <a:pt x="3698287" y="128825"/>
                  </a:lnTo>
                  <a:lnTo>
                    <a:pt x="3717526" y="169344"/>
                  </a:lnTo>
                  <a:lnTo>
                    <a:pt x="3729609" y="213346"/>
                  </a:lnTo>
                  <a:lnTo>
                    <a:pt x="3733800" y="260095"/>
                  </a:lnTo>
                  <a:lnTo>
                    <a:pt x="3733800" y="1300479"/>
                  </a:lnTo>
                  <a:lnTo>
                    <a:pt x="3729609" y="1347229"/>
                  </a:lnTo>
                  <a:lnTo>
                    <a:pt x="3717526" y="1391231"/>
                  </a:lnTo>
                  <a:lnTo>
                    <a:pt x="3698287" y="1431750"/>
                  </a:lnTo>
                  <a:lnTo>
                    <a:pt x="3672625" y="1468052"/>
                  </a:lnTo>
                  <a:lnTo>
                    <a:pt x="3641276" y="1499401"/>
                  </a:lnTo>
                  <a:lnTo>
                    <a:pt x="3604974" y="1525063"/>
                  </a:lnTo>
                  <a:lnTo>
                    <a:pt x="3564455" y="1544302"/>
                  </a:lnTo>
                  <a:lnTo>
                    <a:pt x="3520453" y="1556385"/>
                  </a:lnTo>
                  <a:lnTo>
                    <a:pt x="3473704" y="1560576"/>
                  </a:lnTo>
                  <a:lnTo>
                    <a:pt x="260096" y="1560576"/>
                  </a:lnTo>
                  <a:lnTo>
                    <a:pt x="213342" y="1556385"/>
                  </a:lnTo>
                  <a:lnTo>
                    <a:pt x="169339" y="1544302"/>
                  </a:lnTo>
                  <a:lnTo>
                    <a:pt x="128819" y="1525063"/>
                  </a:lnTo>
                  <a:lnTo>
                    <a:pt x="92518" y="1499401"/>
                  </a:lnTo>
                  <a:lnTo>
                    <a:pt x="61170" y="1468052"/>
                  </a:lnTo>
                  <a:lnTo>
                    <a:pt x="35510" y="1431750"/>
                  </a:lnTo>
                  <a:lnTo>
                    <a:pt x="16271" y="1391231"/>
                  </a:lnTo>
                  <a:lnTo>
                    <a:pt x="4190" y="1347229"/>
                  </a:lnTo>
                  <a:lnTo>
                    <a:pt x="0" y="1300479"/>
                  </a:lnTo>
                  <a:lnTo>
                    <a:pt x="0" y="26009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2128965" y="3436557"/>
            <a:ext cx="3744595" cy="1571625"/>
            <a:chOff x="604964" y="3436556"/>
            <a:chExt cx="3744595" cy="1571625"/>
          </a:xfrm>
        </p:grpSpPr>
        <p:sp>
          <p:nvSpPr>
            <p:cNvPr id="6" name="object 6"/>
            <p:cNvSpPr/>
            <p:nvPr/>
          </p:nvSpPr>
          <p:spPr>
            <a:xfrm>
              <a:off x="610361" y="3441954"/>
              <a:ext cx="3733800" cy="1560830"/>
            </a:xfrm>
            <a:custGeom>
              <a:avLst/>
              <a:gdLst/>
              <a:ahLst/>
              <a:cxnLst/>
              <a:rect l="l" t="t" r="r" b="b"/>
              <a:pathLst>
                <a:path w="3733800" h="1560829">
                  <a:moveTo>
                    <a:pt x="3473704" y="0"/>
                  </a:moveTo>
                  <a:lnTo>
                    <a:pt x="260096" y="0"/>
                  </a:lnTo>
                  <a:lnTo>
                    <a:pt x="213342" y="4190"/>
                  </a:lnTo>
                  <a:lnTo>
                    <a:pt x="169339" y="16273"/>
                  </a:lnTo>
                  <a:lnTo>
                    <a:pt x="128819" y="35512"/>
                  </a:lnTo>
                  <a:lnTo>
                    <a:pt x="92518" y="61174"/>
                  </a:lnTo>
                  <a:lnTo>
                    <a:pt x="61170" y="92523"/>
                  </a:lnTo>
                  <a:lnTo>
                    <a:pt x="35510" y="128825"/>
                  </a:lnTo>
                  <a:lnTo>
                    <a:pt x="16271" y="169344"/>
                  </a:lnTo>
                  <a:lnTo>
                    <a:pt x="4190" y="213346"/>
                  </a:lnTo>
                  <a:lnTo>
                    <a:pt x="0" y="260096"/>
                  </a:lnTo>
                  <a:lnTo>
                    <a:pt x="0" y="1300480"/>
                  </a:lnTo>
                  <a:lnTo>
                    <a:pt x="4190" y="1347229"/>
                  </a:lnTo>
                  <a:lnTo>
                    <a:pt x="16271" y="1391231"/>
                  </a:lnTo>
                  <a:lnTo>
                    <a:pt x="35510" y="1431750"/>
                  </a:lnTo>
                  <a:lnTo>
                    <a:pt x="61170" y="1468052"/>
                  </a:lnTo>
                  <a:lnTo>
                    <a:pt x="92518" y="1499401"/>
                  </a:lnTo>
                  <a:lnTo>
                    <a:pt x="128819" y="1525063"/>
                  </a:lnTo>
                  <a:lnTo>
                    <a:pt x="169339" y="1544302"/>
                  </a:lnTo>
                  <a:lnTo>
                    <a:pt x="213342" y="1556385"/>
                  </a:lnTo>
                  <a:lnTo>
                    <a:pt x="260096" y="1560576"/>
                  </a:lnTo>
                  <a:lnTo>
                    <a:pt x="3473704" y="1560576"/>
                  </a:lnTo>
                  <a:lnTo>
                    <a:pt x="3520453" y="1556385"/>
                  </a:lnTo>
                  <a:lnTo>
                    <a:pt x="3564455" y="1544302"/>
                  </a:lnTo>
                  <a:lnTo>
                    <a:pt x="3604974" y="1525063"/>
                  </a:lnTo>
                  <a:lnTo>
                    <a:pt x="3641276" y="1499401"/>
                  </a:lnTo>
                  <a:lnTo>
                    <a:pt x="3672625" y="1468052"/>
                  </a:lnTo>
                  <a:lnTo>
                    <a:pt x="3698287" y="1431750"/>
                  </a:lnTo>
                  <a:lnTo>
                    <a:pt x="3717526" y="1391231"/>
                  </a:lnTo>
                  <a:lnTo>
                    <a:pt x="3729609" y="1347229"/>
                  </a:lnTo>
                  <a:lnTo>
                    <a:pt x="3733800" y="1300480"/>
                  </a:lnTo>
                  <a:lnTo>
                    <a:pt x="3733800" y="260096"/>
                  </a:lnTo>
                  <a:lnTo>
                    <a:pt x="3729609" y="213346"/>
                  </a:lnTo>
                  <a:lnTo>
                    <a:pt x="3717526" y="169344"/>
                  </a:lnTo>
                  <a:lnTo>
                    <a:pt x="3698287" y="128825"/>
                  </a:lnTo>
                  <a:lnTo>
                    <a:pt x="3672625" y="92523"/>
                  </a:lnTo>
                  <a:lnTo>
                    <a:pt x="3641276" y="61174"/>
                  </a:lnTo>
                  <a:lnTo>
                    <a:pt x="3604974" y="35512"/>
                  </a:lnTo>
                  <a:lnTo>
                    <a:pt x="3564455" y="16273"/>
                  </a:lnTo>
                  <a:lnTo>
                    <a:pt x="3520453" y="4190"/>
                  </a:lnTo>
                  <a:lnTo>
                    <a:pt x="34737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0361" y="3441954"/>
              <a:ext cx="3733800" cy="1560830"/>
            </a:xfrm>
            <a:custGeom>
              <a:avLst/>
              <a:gdLst/>
              <a:ahLst/>
              <a:cxnLst/>
              <a:rect l="l" t="t" r="r" b="b"/>
              <a:pathLst>
                <a:path w="3733800" h="1560829">
                  <a:moveTo>
                    <a:pt x="0" y="260096"/>
                  </a:moveTo>
                  <a:lnTo>
                    <a:pt x="4190" y="213346"/>
                  </a:lnTo>
                  <a:lnTo>
                    <a:pt x="16271" y="169344"/>
                  </a:lnTo>
                  <a:lnTo>
                    <a:pt x="35510" y="128825"/>
                  </a:lnTo>
                  <a:lnTo>
                    <a:pt x="61170" y="92523"/>
                  </a:lnTo>
                  <a:lnTo>
                    <a:pt x="92518" y="61174"/>
                  </a:lnTo>
                  <a:lnTo>
                    <a:pt x="128819" y="35512"/>
                  </a:lnTo>
                  <a:lnTo>
                    <a:pt x="169339" y="16273"/>
                  </a:lnTo>
                  <a:lnTo>
                    <a:pt x="213342" y="4190"/>
                  </a:lnTo>
                  <a:lnTo>
                    <a:pt x="260096" y="0"/>
                  </a:lnTo>
                  <a:lnTo>
                    <a:pt x="3473704" y="0"/>
                  </a:lnTo>
                  <a:lnTo>
                    <a:pt x="3520453" y="4190"/>
                  </a:lnTo>
                  <a:lnTo>
                    <a:pt x="3564455" y="16273"/>
                  </a:lnTo>
                  <a:lnTo>
                    <a:pt x="3604974" y="35512"/>
                  </a:lnTo>
                  <a:lnTo>
                    <a:pt x="3641276" y="61174"/>
                  </a:lnTo>
                  <a:lnTo>
                    <a:pt x="3672625" y="92523"/>
                  </a:lnTo>
                  <a:lnTo>
                    <a:pt x="3698287" y="128825"/>
                  </a:lnTo>
                  <a:lnTo>
                    <a:pt x="3717526" y="169344"/>
                  </a:lnTo>
                  <a:lnTo>
                    <a:pt x="3729609" y="213346"/>
                  </a:lnTo>
                  <a:lnTo>
                    <a:pt x="3733800" y="260096"/>
                  </a:lnTo>
                  <a:lnTo>
                    <a:pt x="3733800" y="1300480"/>
                  </a:lnTo>
                  <a:lnTo>
                    <a:pt x="3729609" y="1347229"/>
                  </a:lnTo>
                  <a:lnTo>
                    <a:pt x="3717526" y="1391231"/>
                  </a:lnTo>
                  <a:lnTo>
                    <a:pt x="3698287" y="1431750"/>
                  </a:lnTo>
                  <a:lnTo>
                    <a:pt x="3672625" y="1468052"/>
                  </a:lnTo>
                  <a:lnTo>
                    <a:pt x="3641276" y="1499401"/>
                  </a:lnTo>
                  <a:lnTo>
                    <a:pt x="3604974" y="1525063"/>
                  </a:lnTo>
                  <a:lnTo>
                    <a:pt x="3564455" y="1544302"/>
                  </a:lnTo>
                  <a:lnTo>
                    <a:pt x="3520453" y="1556385"/>
                  </a:lnTo>
                  <a:lnTo>
                    <a:pt x="3473704" y="1560576"/>
                  </a:lnTo>
                  <a:lnTo>
                    <a:pt x="260096" y="1560576"/>
                  </a:lnTo>
                  <a:lnTo>
                    <a:pt x="213342" y="1556385"/>
                  </a:lnTo>
                  <a:lnTo>
                    <a:pt x="169339" y="1544302"/>
                  </a:lnTo>
                  <a:lnTo>
                    <a:pt x="128819" y="1525063"/>
                  </a:lnTo>
                  <a:lnTo>
                    <a:pt x="92518" y="1499401"/>
                  </a:lnTo>
                  <a:lnTo>
                    <a:pt x="61170" y="1468052"/>
                  </a:lnTo>
                  <a:lnTo>
                    <a:pt x="35510" y="1431750"/>
                  </a:lnTo>
                  <a:lnTo>
                    <a:pt x="16271" y="1391231"/>
                  </a:lnTo>
                  <a:lnTo>
                    <a:pt x="4190" y="1347229"/>
                  </a:lnTo>
                  <a:lnTo>
                    <a:pt x="0" y="1300480"/>
                  </a:lnTo>
                  <a:lnTo>
                    <a:pt x="0" y="26009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239467" y="1924050"/>
            <a:ext cx="3413760" cy="428245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57785" marR="5080">
              <a:lnSpc>
                <a:spcPct val="86300"/>
              </a:lnSpc>
              <a:spcBef>
                <a:spcPts val="480"/>
              </a:spcBef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Conical fibroserous sac </a:t>
            </a:r>
            <a:r>
              <a:rPr sz="23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which</a:t>
            </a:r>
            <a:r>
              <a:rPr sz="23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contains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3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heart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 and </a:t>
            </a:r>
            <a:r>
              <a:rPr sz="2300" spc="-5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the roots of the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great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vessels </a:t>
            </a:r>
            <a:r>
              <a:rPr sz="2300" spc="-5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3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middle mediastinum.</a:t>
            </a:r>
            <a:endParaRPr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00" dirty="0"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sz="3100" dirty="0">
              <a:latin typeface="Times New Roman"/>
              <a:cs typeface="Times New Roman"/>
            </a:endParaRPr>
          </a:p>
          <a:p>
            <a:pPr marL="57785">
              <a:spcBef>
                <a:spcPts val="5"/>
              </a:spcBef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formed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sacs:</a:t>
            </a:r>
            <a:endParaRPr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00" dirty="0">
              <a:latin typeface="Times New Roman"/>
              <a:cs typeface="Times New Roman"/>
            </a:endParaRPr>
          </a:p>
          <a:p>
            <a:pPr marL="184785" indent="-172720">
              <a:spcBef>
                <a:spcPts val="2025"/>
              </a:spcBef>
              <a:buChar char="•"/>
              <a:tabLst>
                <a:tab pos="185420" algn="l"/>
              </a:tabLst>
            </a:pPr>
            <a:r>
              <a:rPr dirty="0">
                <a:latin typeface="Times New Roman"/>
                <a:cs typeface="Times New Roman"/>
              </a:rPr>
              <a:t>Outer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fibrous</a:t>
            </a:r>
          </a:p>
          <a:p>
            <a:pPr marL="184785" indent="-172720">
              <a:spcBef>
                <a:spcPts val="120"/>
              </a:spcBef>
              <a:buChar char="•"/>
              <a:tabLst>
                <a:tab pos="185420" algn="l"/>
              </a:tabLst>
            </a:pPr>
            <a:r>
              <a:rPr dirty="0">
                <a:latin typeface="Times New Roman"/>
                <a:cs typeface="Times New Roman"/>
              </a:rPr>
              <a:t>Inner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serous:</a:t>
            </a:r>
            <a:endParaRPr dirty="0">
              <a:latin typeface="Times New Roman"/>
              <a:cs typeface="Times New Roman"/>
            </a:endParaRPr>
          </a:p>
          <a:p>
            <a:pPr marL="355600" lvl="1" indent="-171450">
              <a:spcBef>
                <a:spcPts val="105"/>
              </a:spcBef>
              <a:buChar char="•"/>
              <a:tabLst>
                <a:tab pos="356235" algn="l"/>
              </a:tabLst>
            </a:pPr>
            <a:r>
              <a:rPr dirty="0">
                <a:latin typeface="Times New Roman"/>
                <a:cs typeface="Times New Roman"/>
              </a:rPr>
              <a:t>Parietal</a:t>
            </a:r>
            <a:r>
              <a:rPr spc="-5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pericardium</a:t>
            </a:r>
          </a:p>
          <a:p>
            <a:pPr marL="355600" lvl="1" indent="-171450">
              <a:spcBef>
                <a:spcPts val="125"/>
              </a:spcBef>
              <a:buChar char="•"/>
              <a:tabLst>
                <a:tab pos="356235" algn="l"/>
              </a:tabLst>
            </a:pPr>
            <a:r>
              <a:rPr spc="-15" dirty="0">
                <a:latin typeface="Times New Roman"/>
                <a:cs typeface="Times New Roman"/>
              </a:rPr>
              <a:t>Visceral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pericardium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2128964" y="280352"/>
            <a:ext cx="3685540" cy="1134110"/>
            <a:chOff x="604964" y="280352"/>
            <a:chExt cx="3685540" cy="1134110"/>
          </a:xfrm>
        </p:grpSpPr>
        <p:sp>
          <p:nvSpPr>
            <p:cNvPr id="10" name="object 10"/>
            <p:cNvSpPr/>
            <p:nvPr/>
          </p:nvSpPr>
          <p:spPr>
            <a:xfrm>
              <a:off x="610361" y="285750"/>
              <a:ext cx="3674745" cy="1123315"/>
            </a:xfrm>
            <a:custGeom>
              <a:avLst/>
              <a:gdLst/>
              <a:ahLst/>
              <a:cxnLst/>
              <a:rect l="l" t="t" r="r" b="b"/>
              <a:pathLst>
                <a:path w="3674745" h="1123315">
                  <a:moveTo>
                    <a:pt x="3487166" y="0"/>
                  </a:moveTo>
                  <a:lnTo>
                    <a:pt x="187197" y="0"/>
                  </a:lnTo>
                  <a:lnTo>
                    <a:pt x="137431" y="6687"/>
                  </a:lnTo>
                  <a:lnTo>
                    <a:pt x="92713" y="25559"/>
                  </a:lnTo>
                  <a:lnTo>
                    <a:pt x="54827" y="54832"/>
                  </a:lnTo>
                  <a:lnTo>
                    <a:pt x="25557" y="92719"/>
                  </a:lnTo>
                  <a:lnTo>
                    <a:pt x="6686" y="137436"/>
                  </a:lnTo>
                  <a:lnTo>
                    <a:pt x="0" y="187198"/>
                  </a:lnTo>
                  <a:lnTo>
                    <a:pt x="0" y="935989"/>
                  </a:lnTo>
                  <a:lnTo>
                    <a:pt x="6686" y="985751"/>
                  </a:lnTo>
                  <a:lnTo>
                    <a:pt x="25557" y="1030468"/>
                  </a:lnTo>
                  <a:lnTo>
                    <a:pt x="54827" y="1068355"/>
                  </a:lnTo>
                  <a:lnTo>
                    <a:pt x="92713" y="1097628"/>
                  </a:lnTo>
                  <a:lnTo>
                    <a:pt x="137431" y="1116500"/>
                  </a:lnTo>
                  <a:lnTo>
                    <a:pt x="187197" y="1123188"/>
                  </a:lnTo>
                  <a:lnTo>
                    <a:pt x="3487166" y="1123188"/>
                  </a:lnTo>
                  <a:lnTo>
                    <a:pt x="3536927" y="1116500"/>
                  </a:lnTo>
                  <a:lnTo>
                    <a:pt x="3581644" y="1097628"/>
                  </a:lnTo>
                  <a:lnTo>
                    <a:pt x="3619531" y="1068355"/>
                  </a:lnTo>
                  <a:lnTo>
                    <a:pt x="3648804" y="1030468"/>
                  </a:lnTo>
                  <a:lnTo>
                    <a:pt x="3667676" y="985751"/>
                  </a:lnTo>
                  <a:lnTo>
                    <a:pt x="3674364" y="935989"/>
                  </a:lnTo>
                  <a:lnTo>
                    <a:pt x="3674364" y="187198"/>
                  </a:lnTo>
                  <a:lnTo>
                    <a:pt x="3667676" y="137436"/>
                  </a:lnTo>
                  <a:lnTo>
                    <a:pt x="3648804" y="92719"/>
                  </a:lnTo>
                  <a:lnTo>
                    <a:pt x="3619531" y="54832"/>
                  </a:lnTo>
                  <a:lnTo>
                    <a:pt x="3581644" y="25559"/>
                  </a:lnTo>
                  <a:lnTo>
                    <a:pt x="3536927" y="6687"/>
                  </a:lnTo>
                  <a:lnTo>
                    <a:pt x="348716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0361" y="285750"/>
              <a:ext cx="3674745" cy="1123315"/>
            </a:xfrm>
            <a:custGeom>
              <a:avLst/>
              <a:gdLst/>
              <a:ahLst/>
              <a:cxnLst/>
              <a:rect l="l" t="t" r="r" b="b"/>
              <a:pathLst>
                <a:path w="3674745" h="1123315">
                  <a:moveTo>
                    <a:pt x="0" y="187198"/>
                  </a:moveTo>
                  <a:lnTo>
                    <a:pt x="6686" y="137436"/>
                  </a:lnTo>
                  <a:lnTo>
                    <a:pt x="25557" y="92719"/>
                  </a:lnTo>
                  <a:lnTo>
                    <a:pt x="54827" y="54832"/>
                  </a:lnTo>
                  <a:lnTo>
                    <a:pt x="92713" y="25559"/>
                  </a:lnTo>
                  <a:lnTo>
                    <a:pt x="137431" y="6687"/>
                  </a:lnTo>
                  <a:lnTo>
                    <a:pt x="187197" y="0"/>
                  </a:lnTo>
                  <a:lnTo>
                    <a:pt x="3487166" y="0"/>
                  </a:lnTo>
                  <a:lnTo>
                    <a:pt x="3536927" y="6687"/>
                  </a:lnTo>
                  <a:lnTo>
                    <a:pt x="3581644" y="25559"/>
                  </a:lnTo>
                  <a:lnTo>
                    <a:pt x="3619531" y="54832"/>
                  </a:lnTo>
                  <a:lnTo>
                    <a:pt x="3648804" y="92719"/>
                  </a:lnTo>
                  <a:lnTo>
                    <a:pt x="3667676" y="137436"/>
                  </a:lnTo>
                  <a:lnTo>
                    <a:pt x="3674364" y="187198"/>
                  </a:lnTo>
                  <a:lnTo>
                    <a:pt x="3674364" y="935989"/>
                  </a:lnTo>
                  <a:lnTo>
                    <a:pt x="3667676" y="985751"/>
                  </a:lnTo>
                  <a:lnTo>
                    <a:pt x="3648804" y="1030468"/>
                  </a:lnTo>
                  <a:lnTo>
                    <a:pt x="3619531" y="1068355"/>
                  </a:lnTo>
                  <a:lnTo>
                    <a:pt x="3581644" y="1097628"/>
                  </a:lnTo>
                  <a:lnTo>
                    <a:pt x="3536927" y="1116500"/>
                  </a:lnTo>
                  <a:lnTo>
                    <a:pt x="3487166" y="1123188"/>
                  </a:lnTo>
                  <a:lnTo>
                    <a:pt x="187197" y="1123188"/>
                  </a:lnTo>
                  <a:lnTo>
                    <a:pt x="137431" y="1116500"/>
                  </a:lnTo>
                  <a:lnTo>
                    <a:pt x="92713" y="1097628"/>
                  </a:lnTo>
                  <a:lnTo>
                    <a:pt x="54827" y="1068355"/>
                  </a:lnTo>
                  <a:lnTo>
                    <a:pt x="25557" y="1030468"/>
                  </a:lnTo>
                  <a:lnTo>
                    <a:pt x="6686" y="985751"/>
                  </a:lnTo>
                  <a:lnTo>
                    <a:pt x="0" y="935989"/>
                  </a:lnTo>
                  <a:lnTo>
                    <a:pt x="0" y="1871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58644" y="446683"/>
            <a:ext cx="300482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spc="-5" dirty="0">
                <a:solidFill>
                  <a:schemeClr val="bg1"/>
                </a:solidFill>
              </a:rPr>
              <a:t>Pericardium</a:t>
            </a:r>
            <a:endParaRPr sz="4800" dirty="0">
              <a:solidFill>
                <a:schemeClr val="bg1"/>
              </a:solidFill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096000" y="405384"/>
            <a:ext cx="4572000" cy="5392420"/>
            <a:chOff x="4572000" y="405384"/>
            <a:chExt cx="4572000" cy="539242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0" y="405384"/>
              <a:ext cx="4572000" cy="539191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176772" y="2510028"/>
              <a:ext cx="1877695" cy="1906905"/>
            </a:xfrm>
            <a:custGeom>
              <a:avLst/>
              <a:gdLst/>
              <a:ahLst/>
              <a:cxnLst/>
              <a:rect l="l" t="t" r="r" b="b"/>
              <a:pathLst>
                <a:path w="1877695" h="1906904">
                  <a:moveTo>
                    <a:pt x="359918" y="19431"/>
                  </a:moveTo>
                  <a:lnTo>
                    <a:pt x="367221" y="53971"/>
                  </a:lnTo>
                  <a:lnTo>
                    <a:pt x="370523" y="67775"/>
                  </a:lnTo>
                  <a:lnTo>
                    <a:pt x="370488" y="69156"/>
                  </a:lnTo>
                  <a:lnTo>
                    <a:pt x="367780" y="66427"/>
                  </a:lnTo>
                  <a:lnTo>
                    <a:pt x="363065" y="67902"/>
                  </a:lnTo>
                  <a:lnTo>
                    <a:pt x="357005" y="81892"/>
                  </a:lnTo>
                  <a:lnTo>
                    <a:pt x="350266" y="116712"/>
                  </a:lnTo>
                  <a:lnTo>
                    <a:pt x="346076" y="155434"/>
                  </a:lnTo>
                  <a:lnTo>
                    <a:pt x="343804" y="194357"/>
                  </a:lnTo>
                  <a:lnTo>
                    <a:pt x="342318" y="233352"/>
                  </a:lnTo>
                  <a:lnTo>
                    <a:pt x="340486" y="272288"/>
                  </a:lnTo>
                  <a:lnTo>
                    <a:pt x="350090" y="330866"/>
                  </a:lnTo>
                  <a:lnTo>
                    <a:pt x="353667" y="362901"/>
                  </a:lnTo>
                  <a:lnTo>
                    <a:pt x="354023" y="376217"/>
                  </a:lnTo>
                  <a:lnTo>
                    <a:pt x="353963" y="378639"/>
                  </a:lnTo>
                  <a:lnTo>
                    <a:pt x="356293" y="377990"/>
                  </a:lnTo>
                  <a:lnTo>
                    <a:pt x="363820" y="382095"/>
                  </a:lnTo>
                  <a:lnTo>
                    <a:pt x="379349" y="398780"/>
                  </a:lnTo>
                  <a:lnTo>
                    <a:pt x="384101" y="406326"/>
                  </a:lnTo>
                  <a:lnTo>
                    <a:pt x="388127" y="414480"/>
                  </a:lnTo>
                  <a:lnTo>
                    <a:pt x="392654" y="422086"/>
                  </a:lnTo>
                  <a:lnTo>
                    <a:pt x="434530" y="441753"/>
                  </a:lnTo>
                  <a:lnTo>
                    <a:pt x="457200" y="447421"/>
                  </a:lnTo>
                  <a:lnTo>
                    <a:pt x="493680" y="435864"/>
                  </a:lnTo>
                  <a:lnTo>
                    <a:pt x="544829" y="408432"/>
                  </a:lnTo>
                  <a:lnTo>
                    <a:pt x="547703" y="388048"/>
                  </a:lnTo>
                  <a:lnTo>
                    <a:pt x="549884" y="378213"/>
                  </a:lnTo>
                  <a:lnTo>
                    <a:pt x="583692" y="359791"/>
                  </a:lnTo>
                  <a:lnTo>
                    <a:pt x="656558" y="354155"/>
                  </a:lnTo>
                  <a:lnTo>
                    <a:pt x="693098" y="352236"/>
                  </a:lnTo>
                  <a:lnTo>
                    <a:pt x="729614" y="350138"/>
                  </a:lnTo>
                  <a:lnTo>
                    <a:pt x="741769" y="345227"/>
                  </a:lnTo>
                  <a:lnTo>
                    <a:pt x="753887" y="340280"/>
                  </a:lnTo>
                  <a:lnTo>
                    <a:pt x="766030" y="335405"/>
                  </a:lnTo>
                  <a:lnTo>
                    <a:pt x="778255" y="330708"/>
                  </a:lnTo>
                  <a:lnTo>
                    <a:pt x="786124" y="328894"/>
                  </a:lnTo>
                  <a:lnTo>
                    <a:pt x="794527" y="327818"/>
                  </a:lnTo>
                  <a:lnTo>
                    <a:pt x="802098" y="325743"/>
                  </a:lnTo>
                  <a:lnTo>
                    <a:pt x="807466" y="320929"/>
                  </a:lnTo>
                  <a:lnTo>
                    <a:pt x="830060" y="277155"/>
                  </a:lnTo>
                  <a:lnTo>
                    <a:pt x="839559" y="252275"/>
                  </a:lnTo>
                  <a:lnTo>
                    <a:pt x="839976" y="241358"/>
                  </a:lnTo>
                  <a:lnTo>
                    <a:pt x="835326" y="239474"/>
                  </a:lnTo>
                  <a:lnTo>
                    <a:pt x="829622" y="241691"/>
                  </a:lnTo>
                  <a:lnTo>
                    <a:pt x="826879" y="243079"/>
                  </a:lnTo>
                  <a:lnTo>
                    <a:pt x="831109" y="238708"/>
                  </a:lnTo>
                  <a:lnTo>
                    <a:pt x="846327" y="223647"/>
                  </a:lnTo>
                  <a:lnTo>
                    <a:pt x="853775" y="200161"/>
                  </a:lnTo>
                  <a:lnTo>
                    <a:pt x="857043" y="193309"/>
                  </a:lnTo>
                  <a:lnTo>
                    <a:pt x="864669" y="187053"/>
                  </a:lnTo>
                  <a:lnTo>
                    <a:pt x="885189" y="165354"/>
                  </a:lnTo>
                  <a:lnTo>
                    <a:pt x="907444" y="137312"/>
                  </a:lnTo>
                  <a:lnTo>
                    <a:pt x="913209" y="127904"/>
                  </a:lnTo>
                  <a:lnTo>
                    <a:pt x="919569" y="122616"/>
                  </a:lnTo>
                  <a:lnTo>
                    <a:pt x="943609" y="106934"/>
                  </a:lnTo>
                  <a:lnTo>
                    <a:pt x="953377" y="76589"/>
                  </a:lnTo>
                  <a:lnTo>
                    <a:pt x="954239" y="73389"/>
                  </a:lnTo>
                  <a:lnTo>
                    <a:pt x="953138" y="80498"/>
                  </a:lnTo>
                  <a:lnTo>
                    <a:pt x="957017" y="81078"/>
                  </a:lnTo>
                  <a:lnTo>
                    <a:pt x="972820" y="58293"/>
                  </a:lnTo>
                  <a:lnTo>
                    <a:pt x="975399" y="50944"/>
                  </a:lnTo>
                  <a:lnTo>
                    <a:pt x="976598" y="42846"/>
                  </a:lnTo>
                  <a:lnTo>
                    <a:pt x="978320" y="35200"/>
                  </a:lnTo>
                  <a:lnTo>
                    <a:pt x="982472" y="29210"/>
                  </a:lnTo>
                  <a:lnTo>
                    <a:pt x="991189" y="24610"/>
                  </a:lnTo>
                  <a:lnTo>
                    <a:pt x="1001061" y="22415"/>
                  </a:lnTo>
                  <a:lnTo>
                    <a:pt x="1011386" y="21173"/>
                  </a:lnTo>
                  <a:lnTo>
                    <a:pt x="1021460" y="19431"/>
                  </a:lnTo>
                  <a:lnTo>
                    <a:pt x="1043384" y="24181"/>
                  </a:lnTo>
                  <a:lnTo>
                    <a:pt x="1065307" y="28860"/>
                  </a:lnTo>
                  <a:lnTo>
                    <a:pt x="1087183" y="33682"/>
                  </a:lnTo>
                  <a:lnTo>
                    <a:pt x="1108963" y="38862"/>
                  </a:lnTo>
                  <a:lnTo>
                    <a:pt x="1116742" y="40443"/>
                  </a:lnTo>
                  <a:lnTo>
                    <a:pt x="1124616" y="41989"/>
                  </a:lnTo>
                  <a:lnTo>
                    <a:pt x="1131966" y="44416"/>
                  </a:lnTo>
                  <a:lnTo>
                    <a:pt x="1138174" y="48641"/>
                  </a:lnTo>
                  <a:lnTo>
                    <a:pt x="1142041" y="54991"/>
                  </a:lnTo>
                  <a:lnTo>
                    <a:pt x="1143873" y="62579"/>
                  </a:lnTo>
                  <a:lnTo>
                    <a:pt x="1145299" y="70500"/>
                  </a:lnTo>
                  <a:lnTo>
                    <a:pt x="1147952" y="77850"/>
                  </a:lnTo>
                  <a:lnTo>
                    <a:pt x="1172299" y="119138"/>
                  </a:lnTo>
                  <a:lnTo>
                    <a:pt x="1182795" y="132975"/>
                  </a:lnTo>
                  <a:lnTo>
                    <a:pt x="1185982" y="134918"/>
                  </a:lnTo>
                  <a:lnTo>
                    <a:pt x="1188401" y="140526"/>
                  </a:lnTo>
                  <a:lnTo>
                    <a:pt x="1196594" y="165354"/>
                  </a:lnTo>
                  <a:lnTo>
                    <a:pt x="1197167" y="212459"/>
                  </a:lnTo>
                  <a:lnTo>
                    <a:pt x="1196528" y="259705"/>
                  </a:lnTo>
                  <a:lnTo>
                    <a:pt x="1195895" y="306959"/>
                  </a:lnTo>
                  <a:lnTo>
                    <a:pt x="1196490" y="354085"/>
                  </a:lnTo>
                  <a:lnTo>
                    <a:pt x="1199533" y="400950"/>
                  </a:lnTo>
                  <a:lnTo>
                    <a:pt x="1206246" y="447421"/>
                  </a:lnTo>
                  <a:lnTo>
                    <a:pt x="1242125" y="461512"/>
                  </a:lnTo>
                  <a:lnTo>
                    <a:pt x="1254886" y="466851"/>
                  </a:lnTo>
                  <a:lnTo>
                    <a:pt x="1259040" y="472934"/>
                  </a:lnTo>
                  <a:lnTo>
                    <a:pt x="1260871" y="480552"/>
                  </a:lnTo>
                  <a:lnTo>
                    <a:pt x="1262155" y="488622"/>
                  </a:lnTo>
                  <a:lnTo>
                    <a:pt x="1264666" y="496062"/>
                  </a:lnTo>
                  <a:lnTo>
                    <a:pt x="1292080" y="541156"/>
                  </a:lnTo>
                  <a:lnTo>
                    <a:pt x="1325705" y="576262"/>
                  </a:lnTo>
                  <a:lnTo>
                    <a:pt x="1361690" y="596334"/>
                  </a:lnTo>
                  <a:lnTo>
                    <a:pt x="1381494" y="600235"/>
                  </a:lnTo>
                  <a:lnTo>
                    <a:pt x="1391157" y="602996"/>
                  </a:lnTo>
                  <a:lnTo>
                    <a:pt x="1401052" y="607353"/>
                  </a:lnTo>
                  <a:lnTo>
                    <a:pt x="1410684" y="612425"/>
                  </a:lnTo>
                  <a:lnTo>
                    <a:pt x="1420268" y="617640"/>
                  </a:lnTo>
                  <a:lnTo>
                    <a:pt x="1430020" y="622426"/>
                  </a:lnTo>
                  <a:lnTo>
                    <a:pt x="1457229" y="634241"/>
                  </a:lnTo>
                  <a:lnTo>
                    <a:pt x="1474533" y="640651"/>
                  </a:lnTo>
                  <a:lnTo>
                    <a:pt x="1491456" y="645251"/>
                  </a:lnTo>
                  <a:lnTo>
                    <a:pt x="1517523" y="651637"/>
                  </a:lnTo>
                  <a:lnTo>
                    <a:pt x="1520051" y="658879"/>
                  </a:lnTo>
                  <a:lnTo>
                    <a:pt x="1530762" y="700897"/>
                  </a:lnTo>
                  <a:lnTo>
                    <a:pt x="1532909" y="710725"/>
                  </a:lnTo>
                  <a:lnTo>
                    <a:pt x="1537080" y="719709"/>
                  </a:lnTo>
                  <a:lnTo>
                    <a:pt x="1543000" y="725959"/>
                  </a:lnTo>
                  <a:lnTo>
                    <a:pt x="1550431" y="730662"/>
                  </a:lnTo>
                  <a:lnTo>
                    <a:pt x="1558458" y="734746"/>
                  </a:lnTo>
                  <a:lnTo>
                    <a:pt x="1566163" y="739139"/>
                  </a:lnTo>
                  <a:lnTo>
                    <a:pt x="1578657" y="777253"/>
                  </a:lnTo>
                  <a:lnTo>
                    <a:pt x="1600356" y="812151"/>
                  </a:lnTo>
                  <a:lnTo>
                    <a:pt x="1603994" y="827325"/>
                  </a:lnTo>
                  <a:lnTo>
                    <a:pt x="1608179" y="842190"/>
                  </a:lnTo>
                  <a:lnTo>
                    <a:pt x="1614804" y="855852"/>
                  </a:lnTo>
                  <a:lnTo>
                    <a:pt x="1631051" y="880375"/>
                  </a:lnTo>
                  <a:lnTo>
                    <a:pt x="1639617" y="891540"/>
                  </a:lnTo>
                  <a:lnTo>
                    <a:pt x="1652827" y="904323"/>
                  </a:lnTo>
                  <a:lnTo>
                    <a:pt x="1683003" y="933704"/>
                  </a:lnTo>
                  <a:lnTo>
                    <a:pt x="1721866" y="972566"/>
                  </a:lnTo>
                  <a:lnTo>
                    <a:pt x="1751076" y="991997"/>
                  </a:lnTo>
                  <a:lnTo>
                    <a:pt x="1752762" y="1002071"/>
                  </a:lnTo>
                  <a:lnTo>
                    <a:pt x="1775618" y="1035621"/>
                  </a:lnTo>
                  <a:lnTo>
                    <a:pt x="1783873" y="1036665"/>
                  </a:lnTo>
                  <a:lnTo>
                    <a:pt x="1789937" y="1040638"/>
                  </a:lnTo>
                  <a:lnTo>
                    <a:pt x="1794752" y="1051774"/>
                  </a:lnTo>
                  <a:lnTo>
                    <a:pt x="1796732" y="1064101"/>
                  </a:lnTo>
                  <a:lnTo>
                    <a:pt x="1797760" y="1076856"/>
                  </a:lnTo>
                  <a:lnTo>
                    <a:pt x="1799717" y="1089279"/>
                  </a:lnTo>
                  <a:lnTo>
                    <a:pt x="1823733" y="1151683"/>
                  </a:lnTo>
                  <a:lnTo>
                    <a:pt x="1831304" y="1166738"/>
                  </a:lnTo>
                  <a:lnTo>
                    <a:pt x="1829720" y="1160668"/>
                  </a:lnTo>
                  <a:lnTo>
                    <a:pt x="1828029" y="1153581"/>
                  </a:lnTo>
                  <a:lnTo>
                    <a:pt x="1848357" y="1186561"/>
                  </a:lnTo>
                  <a:lnTo>
                    <a:pt x="1864046" y="1238791"/>
                  </a:lnTo>
                  <a:lnTo>
                    <a:pt x="1875405" y="1284976"/>
                  </a:lnTo>
                  <a:lnTo>
                    <a:pt x="1877441" y="1293495"/>
                  </a:lnTo>
                  <a:lnTo>
                    <a:pt x="1875906" y="1340739"/>
                  </a:lnTo>
                  <a:lnTo>
                    <a:pt x="1874139" y="1387983"/>
                  </a:lnTo>
                  <a:lnTo>
                    <a:pt x="1872309" y="1435227"/>
                  </a:lnTo>
                  <a:lnTo>
                    <a:pt x="1870588" y="1482471"/>
                  </a:lnTo>
                  <a:lnTo>
                    <a:pt x="1869147" y="1529715"/>
                  </a:lnTo>
                  <a:lnTo>
                    <a:pt x="1868157" y="1576959"/>
                  </a:lnTo>
                  <a:lnTo>
                    <a:pt x="1867788" y="1624203"/>
                  </a:lnTo>
                  <a:lnTo>
                    <a:pt x="1869457" y="1634025"/>
                  </a:lnTo>
                  <a:lnTo>
                    <a:pt x="1873043" y="1643634"/>
                  </a:lnTo>
                  <a:lnTo>
                    <a:pt x="1876415" y="1653242"/>
                  </a:lnTo>
                  <a:lnTo>
                    <a:pt x="1869773" y="1707197"/>
                  </a:lnTo>
                  <a:lnTo>
                    <a:pt x="1858009" y="1750568"/>
                  </a:lnTo>
                  <a:lnTo>
                    <a:pt x="1842198" y="1799780"/>
                  </a:lnTo>
                  <a:lnTo>
                    <a:pt x="1819148" y="1847850"/>
                  </a:lnTo>
                  <a:lnTo>
                    <a:pt x="1785397" y="1872932"/>
                  </a:lnTo>
                  <a:lnTo>
                    <a:pt x="1777892" y="1874889"/>
                  </a:lnTo>
                  <a:lnTo>
                    <a:pt x="1770506" y="1877060"/>
                  </a:lnTo>
                  <a:lnTo>
                    <a:pt x="1766006" y="1882667"/>
                  </a:lnTo>
                  <a:lnTo>
                    <a:pt x="1761744" y="1888775"/>
                  </a:lnTo>
                  <a:lnTo>
                    <a:pt x="1757005" y="1893883"/>
                  </a:lnTo>
                  <a:lnTo>
                    <a:pt x="1751076" y="1896491"/>
                  </a:lnTo>
                  <a:lnTo>
                    <a:pt x="1702304" y="1901699"/>
                  </a:lnTo>
                  <a:lnTo>
                    <a:pt x="1652933" y="1904893"/>
                  </a:lnTo>
                  <a:lnTo>
                    <a:pt x="1603111" y="1906339"/>
                  </a:lnTo>
                  <a:lnTo>
                    <a:pt x="1552988" y="1906302"/>
                  </a:lnTo>
                  <a:lnTo>
                    <a:pt x="1502713" y="1905047"/>
                  </a:lnTo>
                  <a:lnTo>
                    <a:pt x="1452436" y="1902842"/>
                  </a:lnTo>
                  <a:lnTo>
                    <a:pt x="1402306" y="1899950"/>
                  </a:lnTo>
                  <a:lnTo>
                    <a:pt x="1352472" y="1896639"/>
                  </a:lnTo>
                  <a:lnTo>
                    <a:pt x="1303085" y="1893172"/>
                  </a:lnTo>
                  <a:lnTo>
                    <a:pt x="1254293" y="1889817"/>
                  </a:lnTo>
                  <a:lnTo>
                    <a:pt x="1206246" y="1886839"/>
                  </a:lnTo>
                  <a:lnTo>
                    <a:pt x="1184788" y="1879650"/>
                  </a:lnTo>
                  <a:lnTo>
                    <a:pt x="1172952" y="1875803"/>
                  </a:lnTo>
                  <a:lnTo>
                    <a:pt x="1167664" y="1874543"/>
                  </a:lnTo>
                  <a:lnTo>
                    <a:pt x="1165851" y="1875118"/>
                  </a:lnTo>
                  <a:lnTo>
                    <a:pt x="1164439" y="1876775"/>
                  </a:lnTo>
                  <a:lnTo>
                    <a:pt x="1160354" y="1878761"/>
                  </a:lnTo>
                  <a:lnTo>
                    <a:pt x="1150522" y="1880324"/>
                  </a:lnTo>
                  <a:lnTo>
                    <a:pt x="1131869" y="1880710"/>
                  </a:lnTo>
                  <a:lnTo>
                    <a:pt x="1101322" y="1879166"/>
                  </a:lnTo>
                  <a:lnTo>
                    <a:pt x="1055807" y="1874941"/>
                  </a:lnTo>
                  <a:lnTo>
                    <a:pt x="992251" y="1867281"/>
                  </a:lnTo>
                  <a:lnTo>
                    <a:pt x="963443" y="1851600"/>
                  </a:lnTo>
                  <a:lnTo>
                    <a:pt x="953388" y="1847850"/>
                  </a:lnTo>
                  <a:lnTo>
                    <a:pt x="917068" y="1843573"/>
                  </a:lnTo>
                  <a:lnTo>
                    <a:pt x="880570" y="1841357"/>
                  </a:lnTo>
                  <a:lnTo>
                    <a:pt x="844000" y="1839974"/>
                  </a:lnTo>
                  <a:lnTo>
                    <a:pt x="807466" y="1838198"/>
                  </a:lnTo>
                  <a:lnTo>
                    <a:pt x="763841" y="1827339"/>
                  </a:lnTo>
                  <a:lnTo>
                    <a:pt x="719835" y="1818767"/>
                  </a:lnTo>
                  <a:lnTo>
                    <a:pt x="680989" y="1813603"/>
                  </a:lnTo>
                  <a:lnTo>
                    <a:pt x="642048" y="1808988"/>
                  </a:lnTo>
                  <a:lnTo>
                    <a:pt x="603107" y="1804372"/>
                  </a:lnTo>
                  <a:lnTo>
                    <a:pt x="564260" y="1799209"/>
                  </a:lnTo>
                  <a:lnTo>
                    <a:pt x="529512" y="1793414"/>
                  </a:lnTo>
                  <a:lnTo>
                    <a:pt x="512492" y="1788382"/>
                  </a:lnTo>
                  <a:lnTo>
                    <a:pt x="494591" y="1781492"/>
                  </a:lnTo>
                  <a:lnTo>
                    <a:pt x="457200" y="1770126"/>
                  </a:lnTo>
                  <a:lnTo>
                    <a:pt x="445170" y="1767240"/>
                  </a:lnTo>
                  <a:lnTo>
                    <a:pt x="432974" y="1764950"/>
                  </a:lnTo>
                  <a:lnTo>
                    <a:pt x="420731" y="1762803"/>
                  </a:lnTo>
                  <a:lnTo>
                    <a:pt x="408558" y="1760347"/>
                  </a:lnTo>
                  <a:lnTo>
                    <a:pt x="369538" y="1751155"/>
                  </a:lnTo>
                  <a:lnTo>
                    <a:pt x="330707" y="1740916"/>
                  </a:lnTo>
                  <a:lnTo>
                    <a:pt x="296814" y="1730771"/>
                  </a:lnTo>
                  <a:lnTo>
                    <a:pt x="279790" y="1725860"/>
                  </a:lnTo>
                  <a:lnTo>
                    <a:pt x="262636" y="1721485"/>
                  </a:lnTo>
                  <a:lnTo>
                    <a:pt x="175132" y="1702054"/>
                  </a:lnTo>
                  <a:lnTo>
                    <a:pt x="163111" y="1690239"/>
                  </a:lnTo>
                  <a:lnTo>
                    <a:pt x="136143" y="1653413"/>
                  </a:lnTo>
                  <a:lnTo>
                    <a:pt x="126126" y="1622821"/>
                  </a:lnTo>
                  <a:lnTo>
                    <a:pt x="121124" y="1611461"/>
                  </a:lnTo>
                  <a:lnTo>
                    <a:pt x="107061" y="1594993"/>
                  </a:lnTo>
                  <a:lnTo>
                    <a:pt x="100318" y="1589385"/>
                  </a:lnTo>
                  <a:lnTo>
                    <a:pt x="92932" y="1584610"/>
                  </a:lnTo>
                  <a:lnTo>
                    <a:pt x="85308" y="1580169"/>
                  </a:lnTo>
                  <a:lnTo>
                    <a:pt x="77850" y="1575562"/>
                  </a:lnTo>
                  <a:lnTo>
                    <a:pt x="68833" y="1546599"/>
                  </a:lnTo>
                  <a:lnTo>
                    <a:pt x="67894" y="1543173"/>
                  </a:lnTo>
                  <a:lnTo>
                    <a:pt x="67563" y="1550342"/>
                  </a:lnTo>
                  <a:lnTo>
                    <a:pt x="35032" y="1530314"/>
                  </a:lnTo>
                  <a:lnTo>
                    <a:pt x="31896" y="1514732"/>
                  </a:lnTo>
                  <a:lnTo>
                    <a:pt x="29210" y="1507490"/>
                  </a:lnTo>
                  <a:lnTo>
                    <a:pt x="25102" y="1502042"/>
                  </a:lnTo>
                  <a:lnTo>
                    <a:pt x="20161" y="1497250"/>
                  </a:lnTo>
                  <a:lnTo>
                    <a:pt x="14886" y="1492720"/>
                  </a:lnTo>
                  <a:lnTo>
                    <a:pt x="9778" y="1488059"/>
                  </a:lnTo>
                  <a:lnTo>
                    <a:pt x="12215" y="1453981"/>
                  </a:lnTo>
                  <a:lnTo>
                    <a:pt x="14700" y="1419939"/>
                  </a:lnTo>
                  <a:lnTo>
                    <a:pt x="17137" y="1385921"/>
                  </a:lnTo>
                  <a:lnTo>
                    <a:pt x="22499" y="1304300"/>
                  </a:lnTo>
                  <a:lnTo>
                    <a:pt x="24955" y="1265753"/>
                  </a:lnTo>
                  <a:lnTo>
                    <a:pt x="28276" y="1212355"/>
                  </a:lnTo>
                  <a:lnTo>
                    <a:pt x="30239" y="1175834"/>
                  </a:lnTo>
                  <a:lnTo>
                    <a:pt x="30109" y="1176237"/>
                  </a:lnTo>
                  <a:lnTo>
                    <a:pt x="29851" y="1178702"/>
                  </a:lnTo>
                  <a:lnTo>
                    <a:pt x="29527" y="1182354"/>
                  </a:lnTo>
                  <a:lnTo>
                    <a:pt x="29196" y="1186316"/>
                  </a:lnTo>
                  <a:lnTo>
                    <a:pt x="28920" y="1189714"/>
                  </a:lnTo>
                  <a:lnTo>
                    <a:pt x="28758" y="1191671"/>
                  </a:lnTo>
                  <a:lnTo>
                    <a:pt x="28772" y="1191313"/>
                  </a:lnTo>
                  <a:lnTo>
                    <a:pt x="29021" y="1187764"/>
                  </a:lnTo>
                  <a:lnTo>
                    <a:pt x="29567" y="1180147"/>
                  </a:lnTo>
                  <a:lnTo>
                    <a:pt x="30470" y="1167588"/>
                  </a:lnTo>
                  <a:lnTo>
                    <a:pt x="31790" y="1149211"/>
                  </a:lnTo>
                  <a:lnTo>
                    <a:pt x="33588" y="1124141"/>
                  </a:lnTo>
                  <a:lnTo>
                    <a:pt x="35925" y="1091501"/>
                  </a:lnTo>
                  <a:lnTo>
                    <a:pt x="38862" y="1050417"/>
                  </a:lnTo>
                  <a:lnTo>
                    <a:pt x="37121" y="1025947"/>
                  </a:lnTo>
                  <a:lnTo>
                    <a:pt x="35798" y="1001442"/>
                  </a:lnTo>
                  <a:lnTo>
                    <a:pt x="29210" y="953135"/>
                  </a:lnTo>
                  <a:lnTo>
                    <a:pt x="14476" y="938811"/>
                  </a:lnTo>
                  <a:lnTo>
                    <a:pt x="9778" y="933704"/>
                  </a:lnTo>
                  <a:lnTo>
                    <a:pt x="6465" y="926818"/>
                  </a:lnTo>
                  <a:lnTo>
                    <a:pt x="4127" y="919480"/>
                  </a:lnTo>
                  <a:lnTo>
                    <a:pt x="2170" y="911951"/>
                  </a:lnTo>
                  <a:lnTo>
                    <a:pt x="0" y="904494"/>
                  </a:lnTo>
                  <a:lnTo>
                    <a:pt x="4804" y="858297"/>
                  </a:lnTo>
                  <a:lnTo>
                    <a:pt x="9572" y="812101"/>
                  </a:lnTo>
                  <a:lnTo>
                    <a:pt x="14412" y="765905"/>
                  </a:lnTo>
                  <a:lnTo>
                    <a:pt x="19430" y="719709"/>
                  </a:lnTo>
                  <a:lnTo>
                    <a:pt x="21101" y="693767"/>
                  </a:lnTo>
                  <a:lnTo>
                    <a:pt x="23844" y="664098"/>
                  </a:lnTo>
                  <a:lnTo>
                    <a:pt x="48640" y="612775"/>
                  </a:lnTo>
                  <a:lnTo>
                    <a:pt x="70286" y="605006"/>
                  </a:lnTo>
                  <a:lnTo>
                    <a:pt x="77850" y="602996"/>
                  </a:lnTo>
                  <a:lnTo>
                    <a:pt x="82565" y="595574"/>
                  </a:lnTo>
                  <a:lnTo>
                    <a:pt x="87185" y="588105"/>
                  </a:lnTo>
                  <a:lnTo>
                    <a:pt x="91995" y="580778"/>
                  </a:lnTo>
                  <a:lnTo>
                    <a:pt x="97281" y="573786"/>
                  </a:lnTo>
                  <a:lnTo>
                    <a:pt x="104578" y="566473"/>
                  </a:lnTo>
                  <a:lnTo>
                    <a:pt x="112601" y="559768"/>
                  </a:lnTo>
                  <a:lnTo>
                    <a:pt x="120267" y="552801"/>
                  </a:lnTo>
                  <a:lnTo>
                    <a:pt x="138541" y="492871"/>
                  </a:lnTo>
                  <a:lnTo>
                    <a:pt x="145923" y="447421"/>
                  </a:lnTo>
                  <a:lnTo>
                    <a:pt x="148993" y="393891"/>
                  </a:lnTo>
                  <a:lnTo>
                    <a:pt x="151863" y="340369"/>
                  </a:lnTo>
                  <a:lnTo>
                    <a:pt x="154733" y="286861"/>
                  </a:lnTo>
                  <a:lnTo>
                    <a:pt x="157804" y="233374"/>
                  </a:lnTo>
                  <a:lnTo>
                    <a:pt x="161277" y="179915"/>
                  </a:lnTo>
                  <a:lnTo>
                    <a:pt x="165353" y="126492"/>
                  </a:lnTo>
                  <a:lnTo>
                    <a:pt x="184269" y="86760"/>
                  </a:lnTo>
                  <a:lnTo>
                    <a:pt x="223774" y="58293"/>
                  </a:lnTo>
                  <a:lnTo>
                    <a:pt x="252884" y="50970"/>
                  </a:lnTo>
                  <a:lnTo>
                    <a:pt x="262636" y="48641"/>
                  </a:lnTo>
                  <a:lnTo>
                    <a:pt x="270003" y="46398"/>
                  </a:lnTo>
                  <a:lnTo>
                    <a:pt x="277288" y="43941"/>
                  </a:lnTo>
                  <a:lnTo>
                    <a:pt x="284549" y="41390"/>
                  </a:lnTo>
                  <a:lnTo>
                    <a:pt x="291845" y="38862"/>
                  </a:lnTo>
                  <a:lnTo>
                    <a:pt x="296471" y="33664"/>
                  </a:lnTo>
                  <a:lnTo>
                    <a:pt x="300942" y="28241"/>
                  </a:lnTo>
                  <a:lnTo>
                    <a:pt x="305722" y="23270"/>
                  </a:lnTo>
                  <a:lnTo>
                    <a:pt x="347392" y="6286"/>
                  </a:lnTo>
                  <a:lnTo>
                    <a:pt x="369697" y="0"/>
                  </a:lnTo>
                  <a:lnTo>
                    <a:pt x="386984" y="25566"/>
                  </a:lnTo>
                  <a:lnTo>
                    <a:pt x="392080" y="38988"/>
                  </a:lnTo>
                  <a:lnTo>
                    <a:pt x="390842" y="59650"/>
                  </a:lnTo>
                  <a:lnTo>
                    <a:pt x="389127" y="106934"/>
                  </a:lnTo>
                </a:path>
              </a:pathLst>
            </a:custGeom>
            <a:ln w="762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281877"/>
            <a:ext cx="4261485" cy="1130935"/>
            <a:chOff x="604964" y="281876"/>
            <a:chExt cx="4261485" cy="1130935"/>
          </a:xfrm>
        </p:grpSpPr>
        <p:sp>
          <p:nvSpPr>
            <p:cNvPr id="3" name="object 3"/>
            <p:cNvSpPr/>
            <p:nvPr/>
          </p:nvSpPr>
          <p:spPr>
            <a:xfrm>
              <a:off x="610361" y="287273"/>
              <a:ext cx="4250690" cy="1120140"/>
            </a:xfrm>
            <a:custGeom>
              <a:avLst/>
              <a:gdLst/>
              <a:ahLst/>
              <a:cxnLst/>
              <a:rect l="l" t="t" r="r" b="b"/>
              <a:pathLst>
                <a:path w="4250690" h="1120140">
                  <a:moveTo>
                    <a:pt x="4063746" y="0"/>
                  </a:moveTo>
                  <a:lnTo>
                    <a:pt x="186689" y="0"/>
                  </a:lnTo>
                  <a:lnTo>
                    <a:pt x="137058" y="6667"/>
                  </a:lnTo>
                  <a:lnTo>
                    <a:pt x="92461" y="25484"/>
                  </a:lnTo>
                  <a:lnTo>
                    <a:pt x="54678" y="54673"/>
                  </a:lnTo>
                  <a:lnTo>
                    <a:pt x="25487" y="92456"/>
                  </a:lnTo>
                  <a:lnTo>
                    <a:pt x="6668" y="137054"/>
                  </a:lnTo>
                  <a:lnTo>
                    <a:pt x="0" y="186689"/>
                  </a:lnTo>
                  <a:lnTo>
                    <a:pt x="0" y="933450"/>
                  </a:lnTo>
                  <a:lnTo>
                    <a:pt x="6668" y="983085"/>
                  </a:lnTo>
                  <a:lnTo>
                    <a:pt x="25487" y="1027683"/>
                  </a:lnTo>
                  <a:lnTo>
                    <a:pt x="54678" y="1065466"/>
                  </a:lnTo>
                  <a:lnTo>
                    <a:pt x="92461" y="1094655"/>
                  </a:lnTo>
                  <a:lnTo>
                    <a:pt x="137058" y="1113472"/>
                  </a:lnTo>
                  <a:lnTo>
                    <a:pt x="186689" y="1120139"/>
                  </a:lnTo>
                  <a:lnTo>
                    <a:pt x="4063746" y="1120139"/>
                  </a:lnTo>
                  <a:lnTo>
                    <a:pt x="4113381" y="1113472"/>
                  </a:lnTo>
                  <a:lnTo>
                    <a:pt x="4157979" y="1094655"/>
                  </a:lnTo>
                  <a:lnTo>
                    <a:pt x="4195762" y="1065466"/>
                  </a:lnTo>
                  <a:lnTo>
                    <a:pt x="4224951" y="1027684"/>
                  </a:lnTo>
                  <a:lnTo>
                    <a:pt x="4243768" y="983085"/>
                  </a:lnTo>
                  <a:lnTo>
                    <a:pt x="4250436" y="933450"/>
                  </a:lnTo>
                  <a:lnTo>
                    <a:pt x="4250436" y="186689"/>
                  </a:lnTo>
                  <a:lnTo>
                    <a:pt x="4243768" y="137054"/>
                  </a:lnTo>
                  <a:lnTo>
                    <a:pt x="4224951" y="92455"/>
                  </a:lnTo>
                  <a:lnTo>
                    <a:pt x="4195762" y="54673"/>
                  </a:lnTo>
                  <a:lnTo>
                    <a:pt x="4157980" y="25484"/>
                  </a:lnTo>
                  <a:lnTo>
                    <a:pt x="4113381" y="6667"/>
                  </a:lnTo>
                  <a:lnTo>
                    <a:pt x="406374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287273"/>
              <a:ext cx="4250690" cy="1120140"/>
            </a:xfrm>
            <a:custGeom>
              <a:avLst/>
              <a:gdLst/>
              <a:ahLst/>
              <a:cxnLst/>
              <a:rect l="l" t="t" r="r" b="b"/>
              <a:pathLst>
                <a:path w="4250690" h="1120140">
                  <a:moveTo>
                    <a:pt x="0" y="186689"/>
                  </a:moveTo>
                  <a:lnTo>
                    <a:pt x="6668" y="137054"/>
                  </a:lnTo>
                  <a:lnTo>
                    <a:pt x="25487" y="92456"/>
                  </a:lnTo>
                  <a:lnTo>
                    <a:pt x="54678" y="54673"/>
                  </a:lnTo>
                  <a:lnTo>
                    <a:pt x="92461" y="25484"/>
                  </a:lnTo>
                  <a:lnTo>
                    <a:pt x="137058" y="6667"/>
                  </a:lnTo>
                  <a:lnTo>
                    <a:pt x="186689" y="0"/>
                  </a:lnTo>
                  <a:lnTo>
                    <a:pt x="4063746" y="0"/>
                  </a:lnTo>
                  <a:lnTo>
                    <a:pt x="4113381" y="6667"/>
                  </a:lnTo>
                  <a:lnTo>
                    <a:pt x="4157980" y="25484"/>
                  </a:lnTo>
                  <a:lnTo>
                    <a:pt x="4195762" y="54673"/>
                  </a:lnTo>
                  <a:lnTo>
                    <a:pt x="4224951" y="92455"/>
                  </a:lnTo>
                  <a:lnTo>
                    <a:pt x="4243768" y="137054"/>
                  </a:lnTo>
                  <a:lnTo>
                    <a:pt x="4250436" y="186689"/>
                  </a:lnTo>
                  <a:lnTo>
                    <a:pt x="4250436" y="933450"/>
                  </a:lnTo>
                  <a:lnTo>
                    <a:pt x="4243768" y="983085"/>
                  </a:lnTo>
                  <a:lnTo>
                    <a:pt x="4224951" y="1027684"/>
                  </a:lnTo>
                  <a:lnTo>
                    <a:pt x="4195762" y="1065466"/>
                  </a:lnTo>
                  <a:lnTo>
                    <a:pt x="4157979" y="1094655"/>
                  </a:lnTo>
                  <a:lnTo>
                    <a:pt x="4113381" y="1113472"/>
                  </a:lnTo>
                  <a:lnTo>
                    <a:pt x="4063746" y="1120139"/>
                  </a:lnTo>
                  <a:lnTo>
                    <a:pt x="186689" y="1120139"/>
                  </a:lnTo>
                  <a:lnTo>
                    <a:pt x="137058" y="1113472"/>
                  </a:lnTo>
                  <a:lnTo>
                    <a:pt x="92461" y="1094655"/>
                  </a:lnTo>
                  <a:lnTo>
                    <a:pt x="54678" y="1065466"/>
                  </a:lnTo>
                  <a:lnTo>
                    <a:pt x="25487" y="1027683"/>
                  </a:lnTo>
                  <a:lnTo>
                    <a:pt x="6668" y="983085"/>
                  </a:lnTo>
                  <a:lnTo>
                    <a:pt x="0" y="933450"/>
                  </a:lnTo>
                  <a:lnTo>
                    <a:pt x="0" y="18668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6101" y="385014"/>
            <a:ext cx="3361690" cy="85026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605"/>
              </a:spcBef>
            </a:pPr>
            <a:r>
              <a:rPr sz="2900" dirty="0">
                <a:solidFill>
                  <a:schemeClr val="bg1"/>
                </a:solidFill>
              </a:rPr>
              <a:t>R</a:t>
            </a:r>
            <a:r>
              <a:rPr sz="2900" spc="-15" dirty="0">
                <a:solidFill>
                  <a:schemeClr val="bg1"/>
                </a:solidFill>
              </a:rPr>
              <a:t>i</a:t>
            </a:r>
            <a:r>
              <a:rPr sz="2900" dirty="0">
                <a:solidFill>
                  <a:schemeClr val="bg1"/>
                </a:solidFill>
              </a:rPr>
              <a:t>ght C</a:t>
            </a:r>
            <a:r>
              <a:rPr sz="2900" spc="-10" dirty="0">
                <a:solidFill>
                  <a:schemeClr val="bg1"/>
                </a:solidFill>
              </a:rPr>
              <a:t>o</a:t>
            </a:r>
            <a:r>
              <a:rPr sz="2900" dirty="0">
                <a:solidFill>
                  <a:schemeClr val="bg1"/>
                </a:solidFill>
              </a:rPr>
              <a:t>ronary</a:t>
            </a:r>
            <a:r>
              <a:rPr sz="2900" spc="-190" dirty="0">
                <a:solidFill>
                  <a:schemeClr val="bg1"/>
                </a:solidFill>
              </a:rPr>
              <a:t> </a:t>
            </a:r>
            <a:r>
              <a:rPr sz="2900" dirty="0">
                <a:solidFill>
                  <a:schemeClr val="bg1"/>
                </a:solidFill>
              </a:rPr>
              <a:t>Artery  (RCA)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842453" y="1523936"/>
            <a:ext cx="4885055" cy="1833880"/>
            <a:chOff x="318452" y="1523936"/>
            <a:chExt cx="4885055" cy="1833880"/>
          </a:xfrm>
        </p:grpSpPr>
        <p:sp>
          <p:nvSpPr>
            <p:cNvPr id="7" name="object 7"/>
            <p:cNvSpPr/>
            <p:nvPr/>
          </p:nvSpPr>
          <p:spPr>
            <a:xfrm>
              <a:off x="323850" y="1529334"/>
              <a:ext cx="4874260" cy="562610"/>
            </a:xfrm>
            <a:custGeom>
              <a:avLst/>
              <a:gdLst/>
              <a:ahLst/>
              <a:cxnLst/>
              <a:rect l="l" t="t" r="r" b="b"/>
              <a:pathLst>
                <a:path w="4874260" h="562610">
                  <a:moveTo>
                    <a:pt x="4780026" y="0"/>
                  </a:moveTo>
                  <a:lnTo>
                    <a:pt x="93726" y="0"/>
                  </a:lnTo>
                  <a:lnTo>
                    <a:pt x="57242" y="7358"/>
                  </a:lnTo>
                  <a:lnTo>
                    <a:pt x="27451" y="27432"/>
                  </a:lnTo>
                  <a:lnTo>
                    <a:pt x="7365" y="57221"/>
                  </a:lnTo>
                  <a:lnTo>
                    <a:pt x="0" y="93725"/>
                  </a:lnTo>
                  <a:lnTo>
                    <a:pt x="0" y="468629"/>
                  </a:lnTo>
                  <a:lnTo>
                    <a:pt x="7365" y="505134"/>
                  </a:lnTo>
                  <a:lnTo>
                    <a:pt x="27451" y="534923"/>
                  </a:lnTo>
                  <a:lnTo>
                    <a:pt x="57242" y="554997"/>
                  </a:lnTo>
                  <a:lnTo>
                    <a:pt x="93726" y="562355"/>
                  </a:lnTo>
                  <a:lnTo>
                    <a:pt x="4780026" y="562355"/>
                  </a:lnTo>
                  <a:lnTo>
                    <a:pt x="4816530" y="554997"/>
                  </a:lnTo>
                  <a:lnTo>
                    <a:pt x="4846320" y="534923"/>
                  </a:lnTo>
                  <a:lnTo>
                    <a:pt x="4866393" y="505134"/>
                  </a:lnTo>
                  <a:lnTo>
                    <a:pt x="4873752" y="468629"/>
                  </a:lnTo>
                  <a:lnTo>
                    <a:pt x="4873752" y="93725"/>
                  </a:lnTo>
                  <a:lnTo>
                    <a:pt x="4866393" y="57221"/>
                  </a:lnTo>
                  <a:lnTo>
                    <a:pt x="4846320" y="27432"/>
                  </a:lnTo>
                  <a:lnTo>
                    <a:pt x="4816530" y="7358"/>
                  </a:lnTo>
                  <a:lnTo>
                    <a:pt x="4780026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3850" y="1529334"/>
              <a:ext cx="4874260" cy="562610"/>
            </a:xfrm>
            <a:custGeom>
              <a:avLst/>
              <a:gdLst/>
              <a:ahLst/>
              <a:cxnLst/>
              <a:rect l="l" t="t" r="r" b="b"/>
              <a:pathLst>
                <a:path w="4874260" h="562610">
                  <a:moveTo>
                    <a:pt x="0" y="93725"/>
                  </a:moveTo>
                  <a:lnTo>
                    <a:pt x="7365" y="57221"/>
                  </a:lnTo>
                  <a:lnTo>
                    <a:pt x="27451" y="27432"/>
                  </a:lnTo>
                  <a:lnTo>
                    <a:pt x="57242" y="7358"/>
                  </a:lnTo>
                  <a:lnTo>
                    <a:pt x="93726" y="0"/>
                  </a:lnTo>
                  <a:lnTo>
                    <a:pt x="4780026" y="0"/>
                  </a:lnTo>
                  <a:lnTo>
                    <a:pt x="4816530" y="7358"/>
                  </a:lnTo>
                  <a:lnTo>
                    <a:pt x="4846320" y="27432"/>
                  </a:lnTo>
                  <a:lnTo>
                    <a:pt x="4866393" y="57221"/>
                  </a:lnTo>
                  <a:lnTo>
                    <a:pt x="4873752" y="93725"/>
                  </a:lnTo>
                  <a:lnTo>
                    <a:pt x="4873752" y="468629"/>
                  </a:lnTo>
                  <a:lnTo>
                    <a:pt x="4866393" y="505134"/>
                  </a:lnTo>
                  <a:lnTo>
                    <a:pt x="4846320" y="534923"/>
                  </a:lnTo>
                  <a:lnTo>
                    <a:pt x="4816530" y="554997"/>
                  </a:lnTo>
                  <a:lnTo>
                    <a:pt x="4780026" y="562355"/>
                  </a:lnTo>
                  <a:lnTo>
                    <a:pt x="93726" y="562355"/>
                  </a:lnTo>
                  <a:lnTo>
                    <a:pt x="57242" y="554997"/>
                  </a:lnTo>
                  <a:lnTo>
                    <a:pt x="27451" y="534923"/>
                  </a:lnTo>
                  <a:lnTo>
                    <a:pt x="7365" y="505134"/>
                  </a:lnTo>
                  <a:lnTo>
                    <a:pt x="0" y="468629"/>
                  </a:lnTo>
                  <a:lnTo>
                    <a:pt x="0" y="9372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3850" y="2160270"/>
              <a:ext cx="4874260" cy="561340"/>
            </a:xfrm>
            <a:custGeom>
              <a:avLst/>
              <a:gdLst/>
              <a:ahLst/>
              <a:cxnLst/>
              <a:rect l="l" t="t" r="r" b="b"/>
              <a:pathLst>
                <a:path w="4874260" h="561339">
                  <a:moveTo>
                    <a:pt x="4780280" y="0"/>
                  </a:moveTo>
                  <a:lnTo>
                    <a:pt x="93472" y="0"/>
                  </a:lnTo>
                  <a:lnTo>
                    <a:pt x="57087" y="7354"/>
                  </a:lnTo>
                  <a:lnTo>
                    <a:pt x="27376" y="27400"/>
                  </a:lnTo>
                  <a:lnTo>
                    <a:pt x="7345" y="57114"/>
                  </a:lnTo>
                  <a:lnTo>
                    <a:pt x="0" y="93471"/>
                  </a:lnTo>
                  <a:lnTo>
                    <a:pt x="0" y="467359"/>
                  </a:lnTo>
                  <a:lnTo>
                    <a:pt x="7345" y="503717"/>
                  </a:lnTo>
                  <a:lnTo>
                    <a:pt x="27376" y="533431"/>
                  </a:lnTo>
                  <a:lnTo>
                    <a:pt x="57087" y="553477"/>
                  </a:lnTo>
                  <a:lnTo>
                    <a:pt x="93472" y="560831"/>
                  </a:lnTo>
                  <a:lnTo>
                    <a:pt x="4780280" y="560831"/>
                  </a:lnTo>
                  <a:lnTo>
                    <a:pt x="4816637" y="553477"/>
                  </a:lnTo>
                  <a:lnTo>
                    <a:pt x="4846351" y="533431"/>
                  </a:lnTo>
                  <a:lnTo>
                    <a:pt x="4866397" y="503717"/>
                  </a:lnTo>
                  <a:lnTo>
                    <a:pt x="4873752" y="467359"/>
                  </a:lnTo>
                  <a:lnTo>
                    <a:pt x="4873752" y="93471"/>
                  </a:lnTo>
                  <a:lnTo>
                    <a:pt x="4866397" y="57114"/>
                  </a:lnTo>
                  <a:lnTo>
                    <a:pt x="4846351" y="27400"/>
                  </a:lnTo>
                  <a:lnTo>
                    <a:pt x="4816637" y="7354"/>
                  </a:lnTo>
                  <a:lnTo>
                    <a:pt x="478028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3850" y="2160270"/>
              <a:ext cx="4874260" cy="561340"/>
            </a:xfrm>
            <a:custGeom>
              <a:avLst/>
              <a:gdLst/>
              <a:ahLst/>
              <a:cxnLst/>
              <a:rect l="l" t="t" r="r" b="b"/>
              <a:pathLst>
                <a:path w="4874260" h="561339">
                  <a:moveTo>
                    <a:pt x="0" y="93471"/>
                  </a:moveTo>
                  <a:lnTo>
                    <a:pt x="7345" y="57114"/>
                  </a:lnTo>
                  <a:lnTo>
                    <a:pt x="27376" y="27400"/>
                  </a:lnTo>
                  <a:lnTo>
                    <a:pt x="57087" y="7354"/>
                  </a:lnTo>
                  <a:lnTo>
                    <a:pt x="93472" y="0"/>
                  </a:lnTo>
                  <a:lnTo>
                    <a:pt x="4780280" y="0"/>
                  </a:lnTo>
                  <a:lnTo>
                    <a:pt x="4816637" y="7354"/>
                  </a:lnTo>
                  <a:lnTo>
                    <a:pt x="4846351" y="27400"/>
                  </a:lnTo>
                  <a:lnTo>
                    <a:pt x="4866397" y="57114"/>
                  </a:lnTo>
                  <a:lnTo>
                    <a:pt x="4873752" y="93471"/>
                  </a:lnTo>
                  <a:lnTo>
                    <a:pt x="4873752" y="467359"/>
                  </a:lnTo>
                  <a:lnTo>
                    <a:pt x="4866397" y="503717"/>
                  </a:lnTo>
                  <a:lnTo>
                    <a:pt x="4846351" y="533431"/>
                  </a:lnTo>
                  <a:lnTo>
                    <a:pt x="4816637" y="553477"/>
                  </a:lnTo>
                  <a:lnTo>
                    <a:pt x="4780280" y="560831"/>
                  </a:lnTo>
                  <a:lnTo>
                    <a:pt x="93472" y="560831"/>
                  </a:lnTo>
                  <a:lnTo>
                    <a:pt x="57087" y="553477"/>
                  </a:lnTo>
                  <a:lnTo>
                    <a:pt x="27376" y="533431"/>
                  </a:lnTo>
                  <a:lnTo>
                    <a:pt x="7345" y="503717"/>
                  </a:lnTo>
                  <a:lnTo>
                    <a:pt x="0" y="467359"/>
                  </a:lnTo>
                  <a:lnTo>
                    <a:pt x="0" y="93471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3850" y="2791206"/>
              <a:ext cx="4874260" cy="561340"/>
            </a:xfrm>
            <a:custGeom>
              <a:avLst/>
              <a:gdLst/>
              <a:ahLst/>
              <a:cxnLst/>
              <a:rect l="l" t="t" r="r" b="b"/>
              <a:pathLst>
                <a:path w="4874260" h="561339">
                  <a:moveTo>
                    <a:pt x="4780280" y="0"/>
                  </a:moveTo>
                  <a:lnTo>
                    <a:pt x="93472" y="0"/>
                  </a:lnTo>
                  <a:lnTo>
                    <a:pt x="57087" y="7354"/>
                  </a:lnTo>
                  <a:lnTo>
                    <a:pt x="27376" y="27400"/>
                  </a:lnTo>
                  <a:lnTo>
                    <a:pt x="7345" y="57114"/>
                  </a:lnTo>
                  <a:lnTo>
                    <a:pt x="0" y="93472"/>
                  </a:lnTo>
                  <a:lnTo>
                    <a:pt x="0" y="467360"/>
                  </a:lnTo>
                  <a:lnTo>
                    <a:pt x="7345" y="503717"/>
                  </a:lnTo>
                  <a:lnTo>
                    <a:pt x="27376" y="533431"/>
                  </a:lnTo>
                  <a:lnTo>
                    <a:pt x="57087" y="553477"/>
                  </a:lnTo>
                  <a:lnTo>
                    <a:pt x="93472" y="560832"/>
                  </a:lnTo>
                  <a:lnTo>
                    <a:pt x="4780280" y="560832"/>
                  </a:lnTo>
                  <a:lnTo>
                    <a:pt x="4816637" y="553477"/>
                  </a:lnTo>
                  <a:lnTo>
                    <a:pt x="4846351" y="533431"/>
                  </a:lnTo>
                  <a:lnTo>
                    <a:pt x="4866397" y="503717"/>
                  </a:lnTo>
                  <a:lnTo>
                    <a:pt x="4873752" y="467360"/>
                  </a:lnTo>
                  <a:lnTo>
                    <a:pt x="4873752" y="93472"/>
                  </a:lnTo>
                  <a:lnTo>
                    <a:pt x="4866397" y="57114"/>
                  </a:lnTo>
                  <a:lnTo>
                    <a:pt x="4846351" y="27400"/>
                  </a:lnTo>
                  <a:lnTo>
                    <a:pt x="4816637" y="7354"/>
                  </a:lnTo>
                  <a:lnTo>
                    <a:pt x="478028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3850" y="2791206"/>
              <a:ext cx="4874260" cy="561340"/>
            </a:xfrm>
            <a:custGeom>
              <a:avLst/>
              <a:gdLst/>
              <a:ahLst/>
              <a:cxnLst/>
              <a:rect l="l" t="t" r="r" b="b"/>
              <a:pathLst>
                <a:path w="4874260" h="561339">
                  <a:moveTo>
                    <a:pt x="0" y="93472"/>
                  </a:moveTo>
                  <a:lnTo>
                    <a:pt x="7345" y="57114"/>
                  </a:lnTo>
                  <a:lnTo>
                    <a:pt x="27376" y="27400"/>
                  </a:lnTo>
                  <a:lnTo>
                    <a:pt x="57087" y="7354"/>
                  </a:lnTo>
                  <a:lnTo>
                    <a:pt x="93472" y="0"/>
                  </a:lnTo>
                  <a:lnTo>
                    <a:pt x="4780280" y="0"/>
                  </a:lnTo>
                  <a:lnTo>
                    <a:pt x="4816637" y="7354"/>
                  </a:lnTo>
                  <a:lnTo>
                    <a:pt x="4846351" y="27400"/>
                  </a:lnTo>
                  <a:lnTo>
                    <a:pt x="4866397" y="57114"/>
                  </a:lnTo>
                  <a:lnTo>
                    <a:pt x="4873752" y="93472"/>
                  </a:lnTo>
                  <a:lnTo>
                    <a:pt x="4873752" y="467360"/>
                  </a:lnTo>
                  <a:lnTo>
                    <a:pt x="4866397" y="503717"/>
                  </a:lnTo>
                  <a:lnTo>
                    <a:pt x="4846351" y="533431"/>
                  </a:lnTo>
                  <a:lnTo>
                    <a:pt x="4816637" y="553477"/>
                  </a:lnTo>
                  <a:lnTo>
                    <a:pt x="4780280" y="560832"/>
                  </a:lnTo>
                  <a:lnTo>
                    <a:pt x="93472" y="560832"/>
                  </a:lnTo>
                  <a:lnTo>
                    <a:pt x="57087" y="553477"/>
                  </a:lnTo>
                  <a:lnTo>
                    <a:pt x="27376" y="533431"/>
                  </a:lnTo>
                  <a:lnTo>
                    <a:pt x="7345" y="503717"/>
                  </a:lnTo>
                  <a:lnTo>
                    <a:pt x="0" y="467360"/>
                  </a:lnTo>
                  <a:lnTo>
                    <a:pt x="0" y="9347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953870" y="1584706"/>
            <a:ext cx="4586605" cy="4831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Usually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single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artery.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spcBef>
                <a:spcPts val="2085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Courses down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sz="2400" spc="-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A-V</a:t>
            </a:r>
            <a:r>
              <a:rPr sz="2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groove.</a:t>
            </a:r>
            <a:endParaRPr sz="2400" dirty="0">
              <a:latin typeface="Times New Roman"/>
              <a:cs typeface="Times New Roman"/>
            </a:endParaRPr>
          </a:p>
          <a:p>
            <a:pPr marL="12700">
              <a:spcBef>
                <a:spcPts val="2085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Branches:</a:t>
            </a:r>
            <a:endParaRPr sz="2400" dirty="0">
              <a:latin typeface="Times New Roman"/>
              <a:cs typeface="Times New Roman"/>
            </a:endParaRPr>
          </a:p>
          <a:p>
            <a:pPr marL="220345" indent="-172720">
              <a:spcBef>
                <a:spcPts val="910"/>
              </a:spcBef>
              <a:buChar char="•"/>
              <a:tabLst>
                <a:tab pos="220979" algn="l"/>
                <a:tab pos="641350" algn="l"/>
              </a:tabLst>
            </a:pPr>
            <a:r>
              <a:rPr sz="1900" spc="-5" dirty="0">
                <a:latin typeface="Times New Roman"/>
                <a:cs typeface="Times New Roman"/>
              </a:rPr>
              <a:t>1.	Conus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Times New Roman"/>
                <a:cs typeface="Times New Roman"/>
              </a:rPr>
              <a:t>artery.</a:t>
            </a:r>
            <a:endParaRPr sz="1900" dirty="0">
              <a:latin typeface="Times New Roman"/>
              <a:cs typeface="Times New Roman"/>
            </a:endParaRPr>
          </a:p>
          <a:p>
            <a:pPr marL="220345" indent="-172720">
              <a:lnSpc>
                <a:spcPts val="2125"/>
              </a:lnSpc>
              <a:spcBef>
                <a:spcPts val="120"/>
              </a:spcBef>
              <a:buChar char="•"/>
              <a:tabLst>
                <a:tab pos="220979" algn="l"/>
                <a:tab pos="641985" algn="l"/>
              </a:tabLst>
            </a:pPr>
            <a:r>
              <a:rPr sz="1900" spc="-5" dirty="0">
                <a:latin typeface="Times New Roman"/>
                <a:cs typeface="Times New Roman"/>
              </a:rPr>
              <a:t>2.	Branches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to the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anterior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right</a:t>
            </a:r>
            <a:r>
              <a:rPr sz="1900" spc="-5" dirty="0">
                <a:latin typeface="Times New Roman"/>
                <a:cs typeface="Times New Roman"/>
              </a:rPr>
              <a:t> ventricular</a:t>
            </a:r>
            <a:endParaRPr sz="1900" dirty="0">
              <a:latin typeface="Times New Roman"/>
              <a:cs typeface="Times New Roman"/>
            </a:endParaRPr>
          </a:p>
          <a:p>
            <a:pPr marL="220345">
              <a:lnSpc>
                <a:spcPts val="2125"/>
              </a:lnSpc>
            </a:pPr>
            <a:r>
              <a:rPr sz="1900" spc="-5" dirty="0">
                <a:latin typeface="Times New Roman"/>
                <a:cs typeface="Times New Roman"/>
              </a:rPr>
              <a:t>free</a:t>
            </a:r>
            <a:r>
              <a:rPr sz="1900" spc="-3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wall.</a:t>
            </a:r>
            <a:endParaRPr sz="1900" dirty="0">
              <a:latin typeface="Times New Roman"/>
              <a:cs typeface="Times New Roman"/>
            </a:endParaRPr>
          </a:p>
          <a:p>
            <a:pPr marL="220345" marR="225425" indent="-172720">
              <a:lnSpc>
                <a:spcPts val="1970"/>
              </a:lnSpc>
              <a:spcBef>
                <a:spcPts val="440"/>
              </a:spcBef>
              <a:buChar char="•"/>
              <a:tabLst>
                <a:tab pos="220979" algn="l"/>
              </a:tabLst>
            </a:pPr>
            <a:r>
              <a:rPr sz="1900" spc="-5" dirty="0">
                <a:latin typeface="Times New Roman"/>
                <a:cs typeface="Times New Roman"/>
              </a:rPr>
              <a:t>3.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Anterior right atrial artery ** this artery </a:t>
            </a:r>
            <a:r>
              <a:rPr sz="1900" spc="-459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commonly</a:t>
            </a:r>
            <a:r>
              <a:rPr sz="1900" spc="5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gives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the SA</a:t>
            </a:r>
            <a:r>
              <a:rPr sz="1900" spc="-10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nodal </a:t>
            </a:r>
            <a:r>
              <a:rPr sz="1900" spc="-20" dirty="0">
                <a:latin typeface="Times New Roman"/>
                <a:cs typeface="Times New Roman"/>
              </a:rPr>
              <a:t>artery.</a:t>
            </a:r>
            <a:endParaRPr sz="1900" dirty="0">
              <a:latin typeface="Times New Roman"/>
              <a:cs typeface="Times New Roman"/>
            </a:endParaRPr>
          </a:p>
          <a:p>
            <a:pPr marL="220345" indent="-172720">
              <a:lnSpc>
                <a:spcPts val="2125"/>
              </a:lnSpc>
              <a:spcBef>
                <a:spcPts val="105"/>
              </a:spcBef>
              <a:buChar char="•"/>
              <a:tabLst>
                <a:tab pos="220979" algn="l"/>
              </a:tabLst>
            </a:pPr>
            <a:r>
              <a:rPr sz="1900" spc="-5" dirty="0">
                <a:latin typeface="Times New Roman"/>
                <a:cs typeface="Times New Roman"/>
              </a:rPr>
              <a:t>4.</a:t>
            </a:r>
            <a:r>
              <a:rPr sz="1900" spc="470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Lateral</a:t>
            </a:r>
            <a:r>
              <a:rPr sz="1900" spc="-5" dirty="0">
                <a:latin typeface="Times New Roman"/>
                <a:cs typeface="Times New Roman"/>
              </a:rPr>
              <a:t> right atrial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artery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( usually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dirty="0">
                <a:latin typeface="Times New Roman"/>
                <a:cs typeface="Times New Roman"/>
              </a:rPr>
              <a:t>injured</a:t>
            </a:r>
          </a:p>
          <a:p>
            <a:pPr marL="220345">
              <a:lnSpc>
                <a:spcPts val="2125"/>
              </a:lnSpc>
            </a:pPr>
            <a:r>
              <a:rPr sz="1900" spc="-5" dirty="0">
                <a:latin typeface="Times New Roman"/>
                <a:cs typeface="Times New Roman"/>
              </a:rPr>
              <a:t>in oblique right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atriotomy).</a:t>
            </a:r>
            <a:endParaRPr sz="1900" dirty="0">
              <a:latin typeface="Times New Roman"/>
              <a:cs typeface="Times New Roman"/>
            </a:endParaRPr>
          </a:p>
          <a:p>
            <a:pPr marL="220345" marR="121920" indent="-172720">
              <a:lnSpc>
                <a:spcPts val="1970"/>
              </a:lnSpc>
              <a:spcBef>
                <a:spcPts val="445"/>
              </a:spcBef>
              <a:buChar char="•"/>
              <a:tabLst>
                <a:tab pos="220979" algn="l"/>
              </a:tabLst>
            </a:pPr>
            <a:r>
              <a:rPr sz="1900" spc="-5" dirty="0">
                <a:latin typeface="Times New Roman"/>
                <a:cs typeface="Times New Roman"/>
              </a:rPr>
              <a:t>5. Acute </a:t>
            </a:r>
            <a:r>
              <a:rPr sz="1900" spc="-10" dirty="0">
                <a:latin typeface="Times New Roman"/>
                <a:cs typeface="Times New Roman"/>
              </a:rPr>
              <a:t>marginal </a:t>
            </a:r>
            <a:r>
              <a:rPr sz="1900" spc="-5" dirty="0">
                <a:latin typeface="Times New Roman"/>
                <a:cs typeface="Times New Roman"/>
              </a:rPr>
              <a:t>artery in the region of the </a:t>
            </a:r>
            <a:r>
              <a:rPr sz="1900" spc="-459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acute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Times New Roman"/>
                <a:cs typeface="Times New Roman"/>
              </a:rPr>
              <a:t>margin</a:t>
            </a:r>
            <a:r>
              <a:rPr sz="1900" spc="2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of the heart,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which</a:t>
            </a:r>
            <a:r>
              <a:rPr sz="1900" spc="2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courses 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most</a:t>
            </a:r>
            <a:r>
              <a:rPr sz="1900" spc="3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of the way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to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the apex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of the heart.</a:t>
            </a:r>
            <a:endParaRPr sz="1900" dirty="0">
              <a:latin typeface="Times New Roman"/>
              <a:cs typeface="Times New Roman"/>
            </a:endParaRPr>
          </a:p>
          <a:p>
            <a:pPr marL="220345" indent="-172720">
              <a:spcBef>
                <a:spcPts val="105"/>
              </a:spcBef>
              <a:buChar char="•"/>
              <a:tabLst>
                <a:tab pos="220979" algn="l"/>
              </a:tabLst>
            </a:pPr>
            <a:r>
              <a:rPr sz="1900" spc="-5" dirty="0">
                <a:latin typeface="Times New Roman"/>
                <a:cs typeface="Times New Roman"/>
              </a:rPr>
              <a:t>6.</a:t>
            </a:r>
            <a:r>
              <a:rPr sz="1900" spc="-10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A-V</a:t>
            </a:r>
            <a:r>
              <a:rPr sz="1900" spc="-40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nodal artery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5" dirty="0">
                <a:latin typeface="Times New Roman"/>
                <a:cs typeface="Times New Roman"/>
              </a:rPr>
              <a:t>at the crux.</a:t>
            </a:r>
            <a:endParaRPr sz="1900" dirty="0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9672" y="1484375"/>
            <a:ext cx="4139183" cy="422605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455612"/>
            <a:ext cx="7935595" cy="783590"/>
            <a:chOff x="604964" y="455612"/>
            <a:chExt cx="7935595" cy="783590"/>
          </a:xfrm>
        </p:grpSpPr>
        <p:sp>
          <p:nvSpPr>
            <p:cNvPr id="3" name="object 3"/>
            <p:cNvSpPr/>
            <p:nvPr/>
          </p:nvSpPr>
          <p:spPr>
            <a:xfrm>
              <a:off x="610361" y="461010"/>
              <a:ext cx="7924800" cy="772795"/>
            </a:xfrm>
            <a:custGeom>
              <a:avLst/>
              <a:gdLst/>
              <a:ahLst/>
              <a:cxnLst/>
              <a:rect l="l" t="t" r="r" b="b"/>
              <a:pathLst>
                <a:path w="7924800" h="772794">
                  <a:moveTo>
                    <a:pt x="7796021" y="0"/>
                  </a:moveTo>
                  <a:lnTo>
                    <a:pt x="128778" y="0"/>
                  </a:lnTo>
                  <a:lnTo>
                    <a:pt x="78652" y="10120"/>
                  </a:lnTo>
                  <a:lnTo>
                    <a:pt x="37718" y="37718"/>
                  </a:lnTo>
                  <a:lnTo>
                    <a:pt x="10120" y="78652"/>
                  </a:lnTo>
                  <a:lnTo>
                    <a:pt x="0" y="128777"/>
                  </a:lnTo>
                  <a:lnTo>
                    <a:pt x="0" y="643889"/>
                  </a:lnTo>
                  <a:lnTo>
                    <a:pt x="10120" y="694015"/>
                  </a:lnTo>
                  <a:lnTo>
                    <a:pt x="37718" y="734949"/>
                  </a:lnTo>
                  <a:lnTo>
                    <a:pt x="78652" y="762547"/>
                  </a:lnTo>
                  <a:lnTo>
                    <a:pt x="128778" y="772667"/>
                  </a:lnTo>
                  <a:lnTo>
                    <a:pt x="7796021" y="772667"/>
                  </a:lnTo>
                  <a:lnTo>
                    <a:pt x="7846147" y="762547"/>
                  </a:lnTo>
                  <a:lnTo>
                    <a:pt x="7887081" y="734949"/>
                  </a:lnTo>
                  <a:lnTo>
                    <a:pt x="7914679" y="694015"/>
                  </a:lnTo>
                  <a:lnTo>
                    <a:pt x="7924800" y="643889"/>
                  </a:lnTo>
                  <a:lnTo>
                    <a:pt x="7924800" y="128777"/>
                  </a:lnTo>
                  <a:lnTo>
                    <a:pt x="7914679" y="78652"/>
                  </a:lnTo>
                  <a:lnTo>
                    <a:pt x="7887081" y="37718"/>
                  </a:lnTo>
                  <a:lnTo>
                    <a:pt x="7846147" y="10120"/>
                  </a:lnTo>
                  <a:lnTo>
                    <a:pt x="779602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461010"/>
              <a:ext cx="7924800" cy="772795"/>
            </a:xfrm>
            <a:custGeom>
              <a:avLst/>
              <a:gdLst/>
              <a:ahLst/>
              <a:cxnLst/>
              <a:rect l="l" t="t" r="r" b="b"/>
              <a:pathLst>
                <a:path w="7924800" h="772794">
                  <a:moveTo>
                    <a:pt x="0" y="128777"/>
                  </a:moveTo>
                  <a:lnTo>
                    <a:pt x="10120" y="78652"/>
                  </a:lnTo>
                  <a:lnTo>
                    <a:pt x="37718" y="37718"/>
                  </a:lnTo>
                  <a:lnTo>
                    <a:pt x="78652" y="10120"/>
                  </a:lnTo>
                  <a:lnTo>
                    <a:pt x="128778" y="0"/>
                  </a:lnTo>
                  <a:lnTo>
                    <a:pt x="7796021" y="0"/>
                  </a:lnTo>
                  <a:lnTo>
                    <a:pt x="7846147" y="10120"/>
                  </a:lnTo>
                  <a:lnTo>
                    <a:pt x="7887081" y="37718"/>
                  </a:lnTo>
                  <a:lnTo>
                    <a:pt x="7914679" y="78652"/>
                  </a:lnTo>
                  <a:lnTo>
                    <a:pt x="7924800" y="128777"/>
                  </a:lnTo>
                  <a:lnTo>
                    <a:pt x="7924800" y="643889"/>
                  </a:lnTo>
                  <a:lnTo>
                    <a:pt x="7914679" y="694015"/>
                  </a:lnTo>
                  <a:lnTo>
                    <a:pt x="7887081" y="734949"/>
                  </a:lnTo>
                  <a:lnTo>
                    <a:pt x="7846147" y="762547"/>
                  </a:lnTo>
                  <a:lnTo>
                    <a:pt x="7796021" y="772667"/>
                  </a:lnTo>
                  <a:lnTo>
                    <a:pt x="128778" y="772667"/>
                  </a:lnTo>
                  <a:lnTo>
                    <a:pt x="78652" y="762547"/>
                  </a:lnTo>
                  <a:lnTo>
                    <a:pt x="37718" y="734949"/>
                  </a:lnTo>
                  <a:lnTo>
                    <a:pt x="10120" y="694015"/>
                  </a:lnTo>
                  <a:lnTo>
                    <a:pt x="0" y="643889"/>
                  </a:lnTo>
                  <a:lnTo>
                    <a:pt x="0" y="12877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4577" y="569749"/>
            <a:ext cx="7532370" cy="469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889375" algn="l"/>
              </a:tabLst>
            </a:pPr>
            <a:r>
              <a:rPr sz="3300" dirty="0">
                <a:solidFill>
                  <a:schemeClr val="bg1"/>
                </a:solidFill>
              </a:rPr>
              <a:t>Anastomosis be</a:t>
            </a:r>
            <a:r>
              <a:rPr sz="3300" spc="-15" dirty="0">
                <a:solidFill>
                  <a:schemeClr val="bg1"/>
                </a:solidFill>
              </a:rPr>
              <a:t>t</a:t>
            </a:r>
            <a:r>
              <a:rPr sz="3300" dirty="0">
                <a:solidFill>
                  <a:schemeClr val="bg1"/>
                </a:solidFill>
              </a:rPr>
              <a:t>ween	the</a:t>
            </a:r>
            <a:r>
              <a:rPr sz="3300" spc="-20" dirty="0">
                <a:solidFill>
                  <a:schemeClr val="bg1"/>
                </a:solidFill>
              </a:rPr>
              <a:t> </a:t>
            </a:r>
            <a:r>
              <a:rPr sz="3300" dirty="0">
                <a:solidFill>
                  <a:schemeClr val="bg1"/>
                </a:solidFill>
              </a:rPr>
              <a:t>Coro</a:t>
            </a:r>
            <a:r>
              <a:rPr sz="3300" spc="5" dirty="0">
                <a:solidFill>
                  <a:schemeClr val="bg1"/>
                </a:solidFill>
              </a:rPr>
              <a:t>n</a:t>
            </a:r>
            <a:r>
              <a:rPr sz="3300" dirty="0">
                <a:solidFill>
                  <a:schemeClr val="bg1"/>
                </a:solidFill>
              </a:rPr>
              <a:t>ary</a:t>
            </a:r>
            <a:r>
              <a:rPr sz="3300" spc="-210" dirty="0">
                <a:solidFill>
                  <a:schemeClr val="bg1"/>
                </a:solidFill>
              </a:rPr>
              <a:t> </a:t>
            </a:r>
            <a:r>
              <a:rPr sz="3300" dirty="0">
                <a:solidFill>
                  <a:schemeClr val="bg1"/>
                </a:solidFill>
              </a:rPr>
              <a:t>Arteries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586165" y="2093912"/>
            <a:ext cx="7554595" cy="1911350"/>
            <a:chOff x="1062164" y="2093912"/>
            <a:chExt cx="7554595" cy="1911350"/>
          </a:xfrm>
        </p:grpSpPr>
        <p:sp>
          <p:nvSpPr>
            <p:cNvPr id="7" name="object 7"/>
            <p:cNvSpPr/>
            <p:nvPr/>
          </p:nvSpPr>
          <p:spPr>
            <a:xfrm>
              <a:off x="1067562" y="2099310"/>
              <a:ext cx="7543800" cy="1900555"/>
            </a:xfrm>
            <a:custGeom>
              <a:avLst/>
              <a:gdLst/>
              <a:ahLst/>
              <a:cxnLst/>
              <a:rect l="l" t="t" r="r" b="b"/>
              <a:pathLst>
                <a:path w="7543800" h="1900554">
                  <a:moveTo>
                    <a:pt x="7227061" y="0"/>
                  </a:moveTo>
                  <a:lnTo>
                    <a:pt x="316738" y="0"/>
                  </a:lnTo>
                  <a:lnTo>
                    <a:pt x="269932" y="3435"/>
                  </a:lnTo>
                  <a:lnTo>
                    <a:pt x="225259" y="13414"/>
                  </a:lnTo>
                  <a:lnTo>
                    <a:pt x="183209" y="29446"/>
                  </a:lnTo>
                  <a:lnTo>
                    <a:pt x="144270" y="51041"/>
                  </a:lnTo>
                  <a:lnTo>
                    <a:pt x="108934" y="77707"/>
                  </a:lnTo>
                  <a:lnTo>
                    <a:pt x="77690" y="108955"/>
                  </a:lnTo>
                  <a:lnTo>
                    <a:pt x="51028" y="144293"/>
                  </a:lnTo>
                  <a:lnTo>
                    <a:pt x="29438" y="183231"/>
                  </a:lnTo>
                  <a:lnTo>
                    <a:pt x="13410" y="225278"/>
                  </a:lnTo>
                  <a:lnTo>
                    <a:pt x="3434" y="269944"/>
                  </a:lnTo>
                  <a:lnTo>
                    <a:pt x="0" y="316738"/>
                  </a:lnTo>
                  <a:lnTo>
                    <a:pt x="0" y="1583689"/>
                  </a:lnTo>
                  <a:lnTo>
                    <a:pt x="3434" y="1630483"/>
                  </a:lnTo>
                  <a:lnTo>
                    <a:pt x="13410" y="1675149"/>
                  </a:lnTo>
                  <a:lnTo>
                    <a:pt x="29438" y="1717196"/>
                  </a:lnTo>
                  <a:lnTo>
                    <a:pt x="51028" y="1756134"/>
                  </a:lnTo>
                  <a:lnTo>
                    <a:pt x="77690" y="1791472"/>
                  </a:lnTo>
                  <a:lnTo>
                    <a:pt x="108934" y="1822720"/>
                  </a:lnTo>
                  <a:lnTo>
                    <a:pt x="144270" y="1849386"/>
                  </a:lnTo>
                  <a:lnTo>
                    <a:pt x="183209" y="1870981"/>
                  </a:lnTo>
                  <a:lnTo>
                    <a:pt x="225259" y="1887013"/>
                  </a:lnTo>
                  <a:lnTo>
                    <a:pt x="269932" y="1896992"/>
                  </a:lnTo>
                  <a:lnTo>
                    <a:pt x="316738" y="1900427"/>
                  </a:lnTo>
                  <a:lnTo>
                    <a:pt x="7227061" y="1900427"/>
                  </a:lnTo>
                  <a:lnTo>
                    <a:pt x="7273855" y="1896992"/>
                  </a:lnTo>
                  <a:lnTo>
                    <a:pt x="7318521" y="1887013"/>
                  </a:lnTo>
                  <a:lnTo>
                    <a:pt x="7360568" y="1870981"/>
                  </a:lnTo>
                  <a:lnTo>
                    <a:pt x="7399506" y="1849386"/>
                  </a:lnTo>
                  <a:lnTo>
                    <a:pt x="7434844" y="1822720"/>
                  </a:lnTo>
                  <a:lnTo>
                    <a:pt x="7466092" y="1791472"/>
                  </a:lnTo>
                  <a:lnTo>
                    <a:pt x="7492758" y="1756134"/>
                  </a:lnTo>
                  <a:lnTo>
                    <a:pt x="7514353" y="1717196"/>
                  </a:lnTo>
                  <a:lnTo>
                    <a:pt x="7530385" y="1675149"/>
                  </a:lnTo>
                  <a:lnTo>
                    <a:pt x="7540364" y="1630483"/>
                  </a:lnTo>
                  <a:lnTo>
                    <a:pt x="7543800" y="1583689"/>
                  </a:lnTo>
                  <a:lnTo>
                    <a:pt x="7543800" y="316738"/>
                  </a:lnTo>
                  <a:lnTo>
                    <a:pt x="7540364" y="269944"/>
                  </a:lnTo>
                  <a:lnTo>
                    <a:pt x="7530385" y="225278"/>
                  </a:lnTo>
                  <a:lnTo>
                    <a:pt x="7514353" y="183231"/>
                  </a:lnTo>
                  <a:lnTo>
                    <a:pt x="7492758" y="144293"/>
                  </a:lnTo>
                  <a:lnTo>
                    <a:pt x="7466092" y="108955"/>
                  </a:lnTo>
                  <a:lnTo>
                    <a:pt x="7434844" y="77707"/>
                  </a:lnTo>
                  <a:lnTo>
                    <a:pt x="7399506" y="51041"/>
                  </a:lnTo>
                  <a:lnTo>
                    <a:pt x="7360568" y="29446"/>
                  </a:lnTo>
                  <a:lnTo>
                    <a:pt x="7318521" y="13414"/>
                  </a:lnTo>
                  <a:lnTo>
                    <a:pt x="7273855" y="3435"/>
                  </a:lnTo>
                  <a:lnTo>
                    <a:pt x="722706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67562" y="2099310"/>
              <a:ext cx="7543800" cy="1900555"/>
            </a:xfrm>
            <a:custGeom>
              <a:avLst/>
              <a:gdLst/>
              <a:ahLst/>
              <a:cxnLst/>
              <a:rect l="l" t="t" r="r" b="b"/>
              <a:pathLst>
                <a:path w="7543800" h="1900554">
                  <a:moveTo>
                    <a:pt x="0" y="316738"/>
                  </a:moveTo>
                  <a:lnTo>
                    <a:pt x="3434" y="269944"/>
                  </a:lnTo>
                  <a:lnTo>
                    <a:pt x="13410" y="225278"/>
                  </a:lnTo>
                  <a:lnTo>
                    <a:pt x="29438" y="183231"/>
                  </a:lnTo>
                  <a:lnTo>
                    <a:pt x="51028" y="144293"/>
                  </a:lnTo>
                  <a:lnTo>
                    <a:pt x="77690" y="108955"/>
                  </a:lnTo>
                  <a:lnTo>
                    <a:pt x="108934" y="77707"/>
                  </a:lnTo>
                  <a:lnTo>
                    <a:pt x="144270" y="51041"/>
                  </a:lnTo>
                  <a:lnTo>
                    <a:pt x="183209" y="29446"/>
                  </a:lnTo>
                  <a:lnTo>
                    <a:pt x="225259" y="13414"/>
                  </a:lnTo>
                  <a:lnTo>
                    <a:pt x="269932" y="3435"/>
                  </a:lnTo>
                  <a:lnTo>
                    <a:pt x="316738" y="0"/>
                  </a:lnTo>
                  <a:lnTo>
                    <a:pt x="7227061" y="0"/>
                  </a:lnTo>
                  <a:lnTo>
                    <a:pt x="7273855" y="3435"/>
                  </a:lnTo>
                  <a:lnTo>
                    <a:pt x="7318521" y="13414"/>
                  </a:lnTo>
                  <a:lnTo>
                    <a:pt x="7360568" y="29446"/>
                  </a:lnTo>
                  <a:lnTo>
                    <a:pt x="7399506" y="51041"/>
                  </a:lnTo>
                  <a:lnTo>
                    <a:pt x="7434844" y="77707"/>
                  </a:lnTo>
                  <a:lnTo>
                    <a:pt x="7466092" y="108955"/>
                  </a:lnTo>
                  <a:lnTo>
                    <a:pt x="7492758" y="144293"/>
                  </a:lnTo>
                  <a:lnTo>
                    <a:pt x="7514353" y="183231"/>
                  </a:lnTo>
                  <a:lnTo>
                    <a:pt x="7530385" y="225278"/>
                  </a:lnTo>
                  <a:lnTo>
                    <a:pt x="7540364" y="269944"/>
                  </a:lnTo>
                  <a:lnTo>
                    <a:pt x="7543800" y="316738"/>
                  </a:lnTo>
                  <a:lnTo>
                    <a:pt x="7543800" y="1583689"/>
                  </a:lnTo>
                  <a:lnTo>
                    <a:pt x="7540364" y="1630483"/>
                  </a:lnTo>
                  <a:lnTo>
                    <a:pt x="7530385" y="1675149"/>
                  </a:lnTo>
                  <a:lnTo>
                    <a:pt x="7514353" y="1717196"/>
                  </a:lnTo>
                  <a:lnTo>
                    <a:pt x="7492758" y="1756134"/>
                  </a:lnTo>
                  <a:lnTo>
                    <a:pt x="7466092" y="1791472"/>
                  </a:lnTo>
                  <a:lnTo>
                    <a:pt x="7434844" y="1822720"/>
                  </a:lnTo>
                  <a:lnTo>
                    <a:pt x="7399506" y="1849386"/>
                  </a:lnTo>
                  <a:lnTo>
                    <a:pt x="7360568" y="1870981"/>
                  </a:lnTo>
                  <a:lnTo>
                    <a:pt x="7318521" y="1887013"/>
                  </a:lnTo>
                  <a:lnTo>
                    <a:pt x="7273855" y="1896992"/>
                  </a:lnTo>
                  <a:lnTo>
                    <a:pt x="7227061" y="1900427"/>
                  </a:lnTo>
                  <a:lnTo>
                    <a:pt x="316738" y="1900427"/>
                  </a:lnTo>
                  <a:lnTo>
                    <a:pt x="269932" y="1896992"/>
                  </a:lnTo>
                  <a:lnTo>
                    <a:pt x="225259" y="1887013"/>
                  </a:lnTo>
                  <a:lnTo>
                    <a:pt x="183209" y="1870981"/>
                  </a:lnTo>
                  <a:lnTo>
                    <a:pt x="144270" y="1849386"/>
                  </a:lnTo>
                  <a:lnTo>
                    <a:pt x="108934" y="1822720"/>
                  </a:lnTo>
                  <a:lnTo>
                    <a:pt x="77690" y="1791472"/>
                  </a:lnTo>
                  <a:lnTo>
                    <a:pt x="51028" y="1756134"/>
                  </a:lnTo>
                  <a:lnTo>
                    <a:pt x="29438" y="1717196"/>
                  </a:lnTo>
                  <a:lnTo>
                    <a:pt x="13410" y="1675149"/>
                  </a:lnTo>
                  <a:lnTo>
                    <a:pt x="3434" y="1630483"/>
                  </a:lnTo>
                  <a:lnTo>
                    <a:pt x="0" y="1583689"/>
                  </a:lnTo>
                  <a:lnTo>
                    <a:pt x="0" y="31673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586165" y="4073588"/>
            <a:ext cx="7554595" cy="1911350"/>
            <a:chOff x="1062164" y="4073588"/>
            <a:chExt cx="7554595" cy="1911350"/>
          </a:xfrm>
        </p:grpSpPr>
        <p:sp>
          <p:nvSpPr>
            <p:cNvPr id="10" name="object 10"/>
            <p:cNvSpPr/>
            <p:nvPr/>
          </p:nvSpPr>
          <p:spPr>
            <a:xfrm>
              <a:off x="1067562" y="4078986"/>
              <a:ext cx="7543800" cy="1900555"/>
            </a:xfrm>
            <a:custGeom>
              <a:avLst/>
              <a:gdLst/>
              <a:ahLst/>
              <a:cxnLst/>
              <a:rect l="l" t="t" r="r" b="b"/>
              <a:pathLst>
                <a:path w="7543800" h="1900554">
                  <a:moveTo>
                    <a:pt x="7227061" y="0"/>
                  </a:moveTo>
                  <a:lnTo>
                    <a:pt x="316738" y="0"/>
                  </a:lnTo>
                  <a:lnTo>
                    <a:pt x="269932" y="3435"/>
                  </a:lnTo>
                  <a:lnTo>
                    <a:pt x="225259" y="13414"/>
                  </a:lnTo>
                  <a:lnTo>
                    <a:pt x="183209" y="29446"/>
                  </a:lnTo>
                  <a:lnTo>
                    <a:pt x="144270" y="51041"/>
                  </a:lnTo>
                  <a:lnTo>
                    <a:pt x="108934" y="77707"/>
                  </a:lnTo>
                  <a:lnTo>
                    <a:pt x="77690" y="108955"/>
                  </a:lnTo>
                  <a:lnTo>
                    <a:pt x="51028" y="144293"/>
                  </a:lnTo>
                  <a:lnTo>
                    <a:pt x="29438" y="183231"/>
                  </a:lnTo>
                  <a:lnTo>
                    <a:pt x="13410" y="225278"/>
                  </a:lnTo>
                  <a:lnTo>
                    <a:pt x="3434" y="269944"/>
                  </a:lnTo>
                  <a:lnTo>
                    <a:pt x="0" y="316738"/>
                  </a:lnTo>
                  <a:lnTo>
                    <a:pt x="0" y="1583689"/>
                  </a:lnTo>
                  <a:lnTo>
                    <a:pt x="3434" y="1630495"/>
                  </a:lnTo>
                  <a:lnTo>
                    <a:pt x="13410" y="1675168"/>
                  </a:lnTo>
                  <a:lnTo>
                    <a:pt x="29438" y="1717218"/>
                  </a:lnTo>
                  <a:lnTo>
                    <a:pt x="51028" y="1756157"/>
                  </a:lnTo>
                  <a:lnTo>
                    <a:pt x="77690" y="1791493"/>
                  </a:lnTo>
                  <a:lnTo>
                    <a:pt x="108934" y="1822737"/>
                  </a:lnTo>
                  <a:lnTo>
                    <a:pt x="144270" y="1849399"/>
                  </a:lnTo>
                  <a:lnTo>
                    <a:pt x="183209" y="1870989"/>
                  </a:lnTo>
                  <a:lnTo>
                    <a:pt x="225259" y="1887017"/>
                  </a:lnTo>
                  <a:lnTo>
                    <a:pt x="269932" y="1896993"/>
                  </a:lnTo>
                  <a:lnTo>
                    <a:pt x="316738" y="1900427"/>
                  </a:lnTo>
                  <a:lnTo>
                    <a:pt x="7227061" y="1900427"/>
                  </a:lnTo>
                  <a:lnTo>
                    <a:pt x="7273855" y="1896993"/>
                  </a:lnTo>
                  <a:lnTo>
                    <a:pt x="7318521" y="1887017"/>
                  </a:lnTo>
                  <a:lnTo>
                    <a:pt x="7360568" y="1870989"/>
                  </a:lnTo>
                  <a:lnTo>
                    <a:pt x="7399506" y="1849399"/>
                  </a:lnTo>
                  <a:lnTo>
                    <a:pt x="7434844" y="1822737"/>
                  </a:lnTo>
                  <a:lnTo>
                    <a:pt x="7466092" y="1791493"/>
                  </a:lnTo>
                  <a:lnTo>
                    <a:pt x="7492758" y="1756157"/>
                  </a:lnTo>
                  <a:lnTo>
                    <a:pt x="7514353" y="1717218"/>
                  </a:lnTo>
                  <a:lnTo>
                    <a:pt x="7530385" y="1675168"/>
                  </a:lnTo>
                  <a:lnTo>
                    <a:pt x="7540364" y="1630495"/>
                  </a:lnTo>
                  <a:lnTo>
                    <a:pt x="7543800" y="1583689"/>
                  </a:lnTo>
                  <a:lnTo>
                    <a:pt x="7543800" y="316738"/>
                  </a:lnTo>
                  <a:lnTo>
                    <a:pt x="7540364" y="269944"/>
                  </a:lnTo>
                  <a:lnTo>
                    <a:pt x="7530385" y="225278"/>
                  </a:lnTo>
                  <a:lnTo>
                    <a:pt x="7514353" y="183231"/>
                  </a:lnTo>
                  <a:lnTo>
                    <a:pt x="7492758" y="144293"/>
                  </a:lnTo>
                  <a:lnTo>
                    <a:pt x="7466092" y="108955"/>
                  </a:lnTo>
                  <a:lnTo>
                    <a:pt x="7434844" y="77707"/>
                  </a:lnTo>
                  <a:lnTo>
                    <a:pt x="7399506" y="51041"/>
                  </a:lnTo>
                  <a:lnTo>
                    <a:pt x="7360568" y="29446"/>
                  </a:lnTo>
                  <a:lnTo>
                    <a:pt x="7318521" y="13414"/>
                  </a:lnTo>
                  <a:lnTo>
                    <a:pt x="7273855" y="3435"/>
                  </a:lnTo>
                  <a:lnTo>
                    <a:pt x="722706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67562" y="4078986"/>
              <a:ext cx="7543800" cy="1900555"/>
            </a:xfrm>
            <a:custGeom>
              <a:avLst/>
              <a:gdLst/>
              <a:ahLst/>
              <a:cxnLst/>
              <a:rect l="l" t="t" r="r" b="b"/>
              <a:pathLst>
                <a:path w="7543800" h="1900554">
                  <a:moveTo>
                    <a:pt x="0" y="316738"/>
                  </a:moveTo>
                  <a:lnTo>
                    <a:pt x="3434" y="269944"/>
                  </a:lnTo>
                  <a:lnTo>
                    <a:pt x="13410" y="225278"/>
                  </a:lnTo>
                  <a:lnTo>
                    <a:pt x="29438" y="183231"/>
                  </a:lnTo>
                  <a:lnTo>
                    <a:pt x="51028" y="144293"/>
                  </a:lnTo>
                  <a:lnTo>
                    <a:pt x="77690" y="108955"/>
                  </a:lnTo>
                  <a:lnTo>
                    <a:pt x="108934" y="77707"/>
                  </a:lnTo>
                  <a:lnTo>
                    <a:pt x="144270" y="51041"/>
                  </a:lnTo>
                  <a:lnTo>
                    <a:pt x="183209" y="29446"/>
                  </a:lnTo>
                  <a:lnTo>
                    <a:pt x="225259" y="13414"/>
                  </a:lnTo>
                  <a:lnTo>
                    <a:pt x="269932" y="3435"/>
                  </a:lnTo>
                  <a:lnTo>
                    <a:pt x="316738" y="0"/>
                  </a:lnTo>
                  <a:lnTo>
                    <a:pt x="7227061" y="0"/>
                  </a:lnTo>
                  <a:lnTo>
                    <a:pt x="7273855" y="3435"/>
                  </a:lnTo>
                  <a:lnTo>
                    <a:pt x="7318521" y="13414"/>
                  </a:lnTo>
                  <a:lnTo>
                    <a:pt x="7360568" y="29446"/>
                  </a:lnTo>
                  <a:lnTo>
                    <a:pt x="7399506" y="51041"/>
                  </a:lnTo>
                  <a:lnTo>
                    <a:pt x="7434844" y="77707"/>
                  </a:lnTo>
                  <a:lnTo>
                    <a:pt x="7466092" y="108955"/>
                  </a:lnTo>
                  <a:lnTo>
                    <a:pt x="7492758" y="144293"/>
                  </a:lnTo>
                  <a:lnTo>
                    <a:pt x="7514353" y="183231"/>
                  </a:lnTo>
                  <a:lnTo>
                    <a:pt x="7530385" y="225278"/>
                  </a:lnTo>
                  <a:lnTo>
                    <a:pt x="7540364" y="269944"/>
                  </a:lnTo>
                  <a:lnTo>
                    <a:pt x="7543800" y="316738"/>
                  </a:lnTo>
                  <a:lnTo>
                    <a:pt x="7543800" y="1583689"/>
                  </a:lnTo>
                  <a:lnTo>
                    <a:pt x="7540364" y="1630495"/>
                  </a:lnTo>
                  <a:lnTo>
                    <a:pt x="7530385" y="1675168"/>
                  </a:lnTo>
                  <a:lnTo>
                    <a:pt x="7514353" y="1717218"/>
                  </a:lnTo>
                  <a:lnTo>
                    <a:pt x="7492758" y="1756157"/>
                  </a:lnTo>
                  <a:lnTo>
                    <a:pt x="7466092" y="1791493"/>
                  </a:lnTo>
                  <a:lnTo>
                    <a:pt x="7434844" y="1822737"/>
                  </a:lnTo>
                  <a:lnTo>
                    <a:pt x="7399506" y="1849399"/>
                  </a:lnTo>
                  <a:lnTo>
                    <a:pt x="7360568" y="1870989"/>
                  </a:lnTo>
                  <a:lnTo>
                    <a:pt x="7318521" y="1887017"/>
                  </a:lnTo>
                  <a:lnTo>
                    <a:pt x="7273855" y="1896993"/>
                  </a:lnTo>
                  <a:lnTo>
                    <a:pt x="7227061" y="1900427"/>
                  </a:lnTo>
                  <a:lnTo>
                    <a:pt x="316738" y="1900427"/>
                  </a:lnTo>
                  <a:lnTo>
                    <a:pt x="269932" y="1896993"/>
                  </a:lnTo>
                  <a:lnTo>
                    <a:pt x="225259" y="1887017"/>
                  </a:lnTo>
                  <a:lnTo>
                    <a:pt x="183209" y="1870989"/>
                  </a:lnTo>
                  <a:lnTo>
                    <a:pt x="144270" y="1849399"/>
                  </a:lnTo>
                  <a:lnTo>
                    <a:pt x="108934" y="1822737"/>
                  </a:lnTo>
                  <a:lnTo>
                    <a:pt x="77690" y="1791493"/>
                  </a:lnTo>
                  <a:lnTo>
                    <a:pt x="51028" y="1756157"/>
                  </a:lnTo>
                  <a:lnTo>
                    <a:pt x="29438" y="1717218"/>
                  </a:lnTo>
                  <a:lnTo>
                    <a:pt x="13410" y="1675168"/>
                  </a:lnTo>
                  <a:lnTo>
                    <a:pt x="3434" y="1630495"/>
                  </a:lnTo>
                  <a:lnTo>
                    <a:pt x="0" y="1583689"/>
                  </a:lnTo>
                  <a:lnTo>
                    <a:pt x="0" y="31673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777744" y="2235784"/>
            <a:ext cx="7011034" cy="3221138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62865">
              <a:lnSpc>
                <a:spcPct val="86200"/>
              </a:lnSpc>
              <a:spcBef>
                <a:spcPts val="560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Anastomosis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exist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at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arteriolar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level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between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terminations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right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coronary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arteries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atrioventricular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groove &amp;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between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interventricular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branches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conus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branches.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 marR="5080">
              <a:lnSpc>
                <a:spcPts val="2890"/>
              </a:lnSpc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These anastomosis on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surface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heart are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insignificant.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373317"/>
            <a:ext cx="3973195" cy="946785"/>
            <a:chOff x="604964" y="373316"/>
            <a:chExt cx="3973195" cy="946785"/>
          </a:xfrm>
        </p:grpSpPr>
        <p:sp>
          <p:nvSpPr>
            <p:cNvPr id="3" name="object 3"/>
            <p:cNvSpPr/>
            <p:nvPr/>
          </p:nvSpPr>
          <p:spPr>
            <a:xfrm>
              <a:off x="610361" y="378714"/>
              <a:ext cx="3962400" cy="935990"/>
            </a:xfrm>
            <a:custGeom>
              <a:avLst/>
              <a:gdLst/>
              <a:ahLst/>
              <a:cxnLst/>
              <a:rect l="l" t="t" r="r" b="b"/>
              <a:pathLst>
                <a:path w="3962400" h="935990">
                  <a:moveTo>
                    <a:pt x="3806443" y="0"/>
                  </a:moveTo>
                  <a:lnTo>
                    <a:pt x="155956" y="0"/>
                  </a:lnTo>
                  <a:lnTo>
                    <a:pt x="106662" y="7953"/>
                  </a:lnTo>
                  <a:lnTo>
                    <a:pt x="63850" y="30097"/>
                  </a:lnTo>
                  <a:lnTo>
                    <a:pt x="30090" y="63861"/>
                  </a:lnTo>
                  <a:lnTo>
                    <a:pt x="7950" y="106671"/>
                  </a:lnTo>
                  <a:lnTo>
                    <a:pt x="0" y="155956"/>
                  </a:lnTo>
                  <a:lnTo>
                    <a:pt x="0" y="779780"/>
                  </a:lnTo>
                  <a:lnTo>
                    <a:pt x="7950" y="829064"/>
                  </a:lnTo>
                  <a:lnTo>
                    <a:pt x="30090" y="871874"/>
                  </a:lnTo>
                  <a:lnTo>
                    <a:pt x="63850" y="905638"/>
                  </a:lnTo>
                  <a:lnTo>
                    <a:pt x="106662" y="927782"/>
                  </a:lnTo>
                  <a:lnTo>
                    <a:pt x="155956" y="935736"/>
                  </a:lnTo>
                  <a:lnTo>
                    <a:pt x="3806443" y="935736"/>
                  </a:lnTo>
                  <a:lnTo>
                    <a:pt x="3855728" y="927782"/>
                  </a:lnTo>
                  <a:lnTo>
                    <a:pt x="3898538" y="905638"/>
                  </a:lnTo>
                  <a:lnTo>
                    <a:pt x="3932302" y="871874"/>
                  </a:lnTo>
                  <a:lnTo>
                    <a:pt x="3954446" y="829064"/>
                  </a:lnTo>
                  <a:lnTo>
                    <a:pt x="3962400" y="779780"/>
                  </a:lnTo>
                  <a:lnTo>
                    <a:pt x="3962400" y="155956"/>
                  </a:lnTo>
                  <a:lnTo>
                    <a:pt x="3954446" y="106671"/>
                  </a:lnTo>
                  <a:lnTo>
                    <a:pt x="3932302" y="63861"/>
                  </a:lnTo>
                  <a:lnTo>
                    <a:pt x="3898538" y="30097"/>
                  </a:lnTo>
                  <a:lnTo>
                    <a:pt x="3855728" y="7953"/>
                  </a:lnTo>
                  <a:lnTo>
                    <a:pt x="3806443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378714"/>
              <a:ext cx="3962400" cy="935990"/>
            </a:xfrm>
            <a:custGeom>
              <a:avLst/>
              <a:gdLst/>
              <a:ahLst/>
              <a:cxnLst/>
              <a:rect l="l" t="t" r="r" b="b"/>
              <a:pathLst>
                <a:path w="3962400" h="935990">
                  <a:moveTo>
                    <a:pt x="0" y="155956"/>
                  </a:moveTo>
                  <a:lnTo>
                    <a:pt x="7950" y="106671"/>
                  </a:lnTo>
                  <a:lnTo>
                    <a:pt x="30090" y="63861"/>
                  </a:lnTo>
                  <a:lnTo>
                    <a:pt x="63850" y="30097"/>
                  </a:lnTo>
                  <a:lnTo>
                    <a:pt x="106662" y="7953"/>
                  </a:lnTo>
                  <a:lnTo>
                    <a:pt x="155956" y="0"/>
                  </a:lnTo>
                  <a:lnTo>
                    <a:pt x="3806443" y="0"/>
                  </a:lnTo>
                  <a:lnTo>
                    <a:pt x="3855728" y="7953"/>
                  </a:lnTo>
                  <a:lnTo>
                    <a:pt x="3898538" y="30097"/>
                  </a:lnTo>
                  <a:lnTo>
                    <a:pt x="3932302" y="63861"/>
                  </a:lnTo>
                  <a:lnTo>
                    <a:pt x="3954446" y="106671"/>
                  </a:lnTo>
                  <a:lnTo>
                    <a:pt x="3962400" y="155956"/>
                  </a:lnTo>
                  <a:lnTo>
                    <a:pt x="3962400" y="779780"/>
                  </a:lnTo>
                  <a:lnTo>
                    <a:pt x="3954446" y="829064"/>
                  </a:lnTo>
                  <a:lnTo>
                    <a:pt x="3932302" y="871874"/>
                  </a:lnTo>
                  <a:lnTo>
                    <a:pt x="3898538" y="905638"/>
                  </a:lnTo>
                  <a:lnTo>
                    <a:pt x="3855728" y="927782"/>
                  </a:lnTo>
                  <a:lnTo>
                    <a:pt x="3806443" y="935736"/>
                  </a:lnTo>
                  <a:lnTo>
                    <a:pt x="155956" y="935736"/>
                  </a:lnTo>
                  <a:lnTo>
                    <a:pt x="106662" y="927782"/>
                  </a:lnTo>
                  <a:lnTo>
                    <a:pt x="63850" y="905638"/>
                  </a:lnTo>
                  <a:lnTo>
                    <a:pt x="30090" y="871874"/>
                  </a:lnTo>
                  <a:lnTo>
                    <a:pt x="7950" y="829064"/>
                  </a:lnTo>
                  <a:lnTo>
                    <a:pt x="0" y="779780"/>
                  </a:lnTo>
                  <a:lnTo>
                    <a:pt x="0" y="15595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19020" y="485703"/>
            <a:ext cx="3700780" cy="621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>
                <a:solidFill>
                  <a:schemeClr val="bg1"/>
                </a:solidFill>
              </a:rPr>
              <a:t>Cardiac</a:t>
            </a:r>
            <a:r>
              <a:rPr spc="-90" dirty="0">
                <a:solidFill>
                  <a:schemeClr val="bg1"/>
                </a:solidFill>
              </a:rPr>
              <a:t> </a:t>
            </a:r>
            <a:r>
              <a:rPr spc="-95" dirty="0">
                <a:solidFill>
                  <a:schemeClr val="bg1"/>
                </a:solidFill>
              </a:rPr>
              <a:t>Veins</a:t>
            </a:r>
            <a:r>
              <a:rPr spc="-10" dirty="0">
                <a:solidFill>
                  <a:schemeClr val="bg1"/>
                </a:solidFill>
              </a:rPr>
              <a:t> </a:t>
            </a:r>
            <a:r>
              <a:rPr spc="-5" dirty="0">
                <a:solidFill>
                  <a:schemeClr val="bg1"/>
                </a:solidFill>
              </a:rPr>
              <a:t>..1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915604" y="1923225"/>
            <a:ext cx="3587750" cy="1426845"/>
            <a:chOff x="391604" y="1923224"/>
            <a:chExt cx="3587750" cy="1426845"/>
          </a:xfrm>
        </p:grpSpPr>
        <p:sp>
          <p:nvSpPr>
            <p:cNvPr id="7" name="object 7"/>
            <p:cNvSpPr/>
            <p:nvPr/>
          </p:nvSpPr>
          <p:spPr>
            <a:xfrm>
              <a:off x="397001" y="1928621"/>
              <a:ext cx="3576954" cy="1416050"/>
            </a:xfrm>
            <a:custGeom>
              <a:avLst/>
              <a:gdLst/>
              <a:ahLst/>
              <a:cxnLst/>
              <a:rect l="l" t="t" r="r" b="b"/>
              <a:pathLst>
                <a:path w="3576954" h="1416050">
                  <a:moveTo>
                    <a:pt x="3340862" y="0"/>
                  </a:moveTo>
                  <a:lnTo>
                    <a:pt x="235966" y="0"/>
                  </a:lnTo>
                  <a:lnTo>
                    <a:pt x="188412" y="4794"/>
                  </a:lnTo>
                  <a:lnTo>
                    <a:pt x="144119" y="18545"/>
                  </a:lnTo>
                  <a:lnTo>
                    <a:pt x="104037" y="40304"/>
                  </a:lnTo>
                  <a:lnTo>
                    <a:pt x="69114" y="69119"/>
                  </a:lnTo>
                  <a:lnTo>
                    <a:pt x="40300" y="104043"/>
                  </a:lnTo>
                  <a:lnTo>
                    <a:pt x="18544" y="144125"/>
                  </a:lnTo>
                  <a:lnTo>
                    <a:pt x="4794" y="188415"/>
                  </a:lnTo>
                  <a:lnTo>
                    <a:pt x="0" y="235965"/>
                  </a:lnTo>
                  <a:lnTo>
                    <a:pt x="0" y="1179829"/>
                  </a:lnTo>
                  <a:lnTo>
                    <a:pt x="4794" y="1227380"/>
                  </a:lnTo>
                  <a:lnTo>
                    <a:pt x="18544" y="1271670"/>
                  </a:lnTo>
                  <a:lnTo>
                    <a:pt x="40300" y="1311752"/>
                  </a:lnTo>
                  <a:lnTo>
                    <a:pt x="69114" y="1346676"/>
                  </a:lnTo>
                  <a:lnTo>
                    <a:pt x="104037" y="1375491"/>
                  </a:lnTo>
                  <a:lnTo>
                    <a:pt x="144119" y="1397250"/>
                  </a:lnTo>
                  <a:lnTo>
                    <a:pt x="188412" y="1411001"/>
                  </a:lnTo>
                  <a:lnTo>
                    <a:pt x="235966" y="1415795"/>
                  </a:lnTo>
                  <a:lnTo>
                    <a:pt x="3340862" y="1415795"/>
                  </a:lnTo>
                  <a:lnTo>
                    <a:pt x="3388412" y="1411001"/>
                  </a:lnTo>
                  <a:lnTo>
                    <a:pt x="3432702" y="1397250"/>
                  </a:lnTo>
                  <a:lnTo>
                    <a:pt x="3472784" y="1375491"/>
                  </a:lnTo>
                  <a:lnTo>
                    <a:pt x="3507708" y="1346676"/>
                  </a:lnTo>
                  <a:lnTo>
                    <a:pt x="3536523" y="1311752"/>
                  </a:lnTo>
                  <a:lnTo>
                    <a:pt x="3558282" y="1271670"/>
                  </a:lnTo>
                  <a:lnTo>
                    <a:pt x="3572033" y="1227380"/>
                  </a:lnTo>
                  <a:lnTo>
                    <a:pt x="3576828" y="1179829"/>
                  </a:lnTo>
                  <a:lnTo>
                    <a:pt x="3576828" y="235965"/>
                  </a:lnTo>
                  <a:lnTo>
                    <a:pt x="3572033" y="188415"/>
                  </a:lnTo>
                  <a:lnTo>
                    <a:pt x="3558282" y="144125"/>
                  </a:lnTo>
                  <a:lnTo>
                    <a:pt x="3536523" y="104043"/>
                  </a:lnTo>
                  <a:lnTo>
                    <a:pt x="3507708" y="69119"/>
                  </a:lnTo>
                  <a:lnTo>
                    <a:pt x="3472784" y="40304"/>
                  </a:lnTo>
                  <a:lnTo>
                    <a:pt x="3432702" y="18545"/>
                  </a:lnTo>
                  <a:lnTo>
                    <a:pt x="3388412" y="4794"/>
                  </a:lnTo>
                  <a:lnTo>
                    <a:pt x="334086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7001" y="1928621"/>
              <a:ext cx="3576954" cy="1416050"/>
            </a:xfrm>
            <a:custGeom>
              <a:avLst/>
              <a:gdLst/>
              <a:ahLst/>
              <a:cxnLst/>
              <a:rect l="l" t="t" r="r" b="b"/>
              <a:pathLst>
                <a:path w="3576954" h="1416050">
                  <a:moveTo>
                    <a:pt x="0" y="235965"/>
                  </a:moveTo>
                  <a:lnTo>
                    <a:pt x="4794" y="188415"/>
                  </a:lnTo>
                  <a:lnTo>
                    <a:pt x="18544" y="144125"/>
                  </a:lnTo>
                  <a:lnTo>
                    <a:pt x="40300" y="104043"/>
                  </a:lnTo>
                  <a:lnTo>
                    <a:pt x="69114" y="69119"/>
                  </a:lnTo>
                  <a:lnTo>
                    <a:pt x="104037" y="40304"/>
                  </a:lnTo>
                  <a:lnTo>
                    <a:pt x="144119" y="18545"/>
                  </a:lnTo>
                  <a:lnTo>
                    <a:pt x="188412" y="4794"/>
                  </a:lnTo>
                  <a:lnTo>
                    <a:pt x="235966" y="0"/>
                  </a:lnTo>
                  <a:lnTo>
                    <a:pt x="3340862" y="0"/>
                  </a:lnTo>
                  <a:lnTo>
                    <a:pt x="3388412" y="4794"/>
                  </a:lnTo>
                  <a:lnTo>
                    <a:pt x="3432702" y="18545"/>
                  </a:lnTo>
                  <a:lnTo>
                    <a:pt x="3472784" y="40304"/>
                  </a:lnTo>
                  <a:lnTo>
                    <a:pt x="3507708" y="69119"/>
                  </a:lnTo>
                  <a:lnTo>
                    <a:pt x="3536523" y="104043"/>
                  </a:lnTo>
                  <a:lnTo>
                    <a:pt x="3558282" y="144125"/>
                  </a:lnTo>
                  <a:lnTo>
                    <a:pt x="3572033" y="188415"/>
                  </a:lnTo>
                  <a:lnTo>
                    <a:pt x="3576828" y="235965"/>
                  </a:lnTo>
                  <a:lnTo>
                    <a:pt x="3576828" y="1179829"/>
                  </a:lnTo>
                  <a:lnTo>
                    <a:pt x="3572033" y="1227380"/>
                  </a:lnTo>
                  <a:lnTo>
                    <a:pt x="3558282" y="1271670"/>
                  </a:lnTo>
                  <a:lnTo>
                    <a:pt x="3536523" y="1311752"/>
                  </a:lnTo>
                  <a:lnTo>
                    <a:pt x="3507708" y="1346676"/>
                  </a:lnTo>
                  <a:lnTo>
                    <a:pt x="3472784" y="1375491"/>
                  </a:lnTo>
                  <a:lnTo>
                    <a:pt x="3432702" y="1397250"/>
                  </a:lnTo>
                  <a:lnTo>
                    <a:pt x="3388412" y="1411001"/>
                  </a:lnTo>
                  <a:lnTo>
                    <a:pt x="3340862" y="1415795"/>
                  </a:lnTo>
                  <a:lnTo>
                    <a:pt x="235966" y="1415795"/>
                  </a:lnTo>
                  <a:lnTo>
                    <a:pt x="188412" y="1411001"/>
                  </a:lnTo>
                  <a:lnTo>
                    <a:pt x="144119" y="1397250"/>
                  </a:lnTo>
                  <a:lnTo>
                    <a:pt x="104037" y="1375491"/>
                  </a:lnTo>
                  <a:lnTo>
                    <a:pt x="69114" y="1346676"/>
                  </a:lnTo>
                  <a:lnTo>
                    <a:pt x="40300" y="1311752"/>
                  </a:lnTo>
                  <a:lnTo>
                    <a:pt x="18544" y="1271670"/>
                  </a:lnTo>
                  <a:lnTo>
                    <a:pt x="4794" y="1227380"/>
                  </a:lnTo>
                  <a:lnTo>
                    <a:pt x="0" y="1179829"/>
                  </a:lnTo>
                  <a:lnTo>
                    <a:pt x="0" y="23596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915604" y="3399981"/>
            <a:ext cx="3587750" cy="1428115"/>
            <a:chOff x="391604" y="3399980"/>
            <a:chExt cx="3587750" cy="1428115"/>
          </a:xfrm>
        </p:grpSpPr>
        <p:sp>
          <p:nvSpPr>
            <p:cNvPr id="10" name="object 10"/>
            <p:cNvSpPr/>
            <p:nvPr/>
          </p:nvSpPr>
          <p:spPr>
            <a:xfrm>
              <a:off x="397001" y="3405377"/>
              <a:ext cx="3576954" cy="1417320"/>
            </a:xfrm>
            <a:custGeom>
              <a:avLst/>
              <a:gdLst/>
              <a:ahLst/>
              <a:cxnLst/>
              <a:rect l="l" t="t" r="r" b="b"/>
              <a:pathLst>
                <a:path w="3576954" h="1417320">
                  <a:moveTo>
                    <a:pt x="3340608" y="0"/>
                  </a:moveTo>
                  <a:lnTo>
                    <a:pt x="236219" y="0"/>
                  </a:lnTo>
                  <a:lnTo>
                    <a:pt x="188615" y="4800"/>
                  </a:lnTo>
                  <a:lnTo>
                    <a:pt x="144275" y="18567"/>
                  </a:lnTo>
                  <a:lnTo>
                    <a:pt x="104149" y="40351"/>
                  </a:lnTo>
                  <a:lnTo>
                    <a:pt x="69189" y="69199"/>
                  </a:lnTo>
                  <a:lnTo>
                    <a:pt x="40344" y="104161"/>
                  </a:lnTo>
                  <a:lnTo>
                    <a:pt x="18564" y="144285"/>
                  </a:lnTo>
                  <a:lnTo>
                    <a:pt x="4799" y="188622"/>
                  </a:lnTo>
                  <a:lnTo>
                    <a:pt x="0" y="236220"/>
                  </a:lnTo>
                  <a:lnTo>
                    <a:pt x="0" y="1181100"/>
                  </a:lnTo>
                  <a:lnTo>
                    <a:pt x="4799" y="1228697"/>
                  </a:lnTo>
                  <a:lnTo>
                    <a:pt x="18564" y="1273034"/>
                  </a:lnTo>
                  <a:lnTo>
                    <a:pt x="40344" y="1313158"/>
                  </a:lnTo>
                  <a:lnTo>
                    <a:pt x="69189" y="1348120"/>
                  </a:lnTo>
                  <a:lnTo>
                    <a:pt x="104149" y="1376968"/>
                  </a:lnTo>
                  <a:lnTo>
                    <a:pt x="144275" y="1398752"/>
                  </a:lnTo>
                  <a:lnTo>
                    <a:pt x="188615" y="1412519"/>
                  </a:lnTo>
                  <a:lnTo>
                    <a:pt x="236219" y="1417320"/>
                  </a:lnTo>
                  <a:lnTo>
                    <a:pt x="3340608" y="1417320"/>
                  </a:lnTo>
                  <a:lnTo>
                    <a:pt x="3388205" y="1412519"/>
                  </a:lnTo>
                  <a:lnTo>
                    <a:pt x="3432542" y="1398752"/>
                  </a:lnTo>
                  <a:lnTo>
                    <a:pt x="3472666" y="1376968"/>
                  </a:lnTo>
                  <a:lnTo>
                    <a:pt x="3507628" y="1348120"/>
                  </a:lnTo>
                  <a:lnTo>
                    <a:pt x="3536476" y="1313158"/>
                  </a:lnTo>
                  <a:lnTo>
                    <a:pt x="3558260" y="1273034"/>
                  </a:lnTo>
                  <a:lnTo>
                    <a:pt x="3572027" y="1228697"/>
                  </a:lnTo>
                  <a:lnTo>
                    <a:pt x="3576828" y="1181100"/>
                  </a:lnTo>
                  <a:lnTo>
                    <a:pt x="3576828" y="236220"/>
                  </a:lnTo>
                  <a:lnTo>
                    <a:pt x="3572027" y="188622"/>
                  </a:lnTo>
                  <a:lnTo>
                    <a:pt x="3558260" y="144285"/>
                  </a:lnTo>
                  <a:lnTo>
                    <a:pt x="3536476" y="104161"/>
                  </a:lnTo>
                  <a:lnTo>
                    <a:pt x="3507628" y="69199"/>
                  </a:lnTo>
                  <a:lnTo>
                    <a:pt x="3472666" y="40351"/>
                  </a:lnTo>
                  <a:lnTo>
                    <a:pt x="3432542" y="18567"/>
                  </a:lnTo>
                  <a:lnTo>
                    <a:pt x="3388205" y="4800"/>
                  </a:lnTo>
                  <a:lnTo>
                    <a:pt x="334060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7001" y="3405377"/>
              <a:ext cx="3576954" cy="1417320"/>
            </a:xfrm>
            <a:custGeom>
              <a:avLst/>
              <a:gdLst/>
              <a:ahLst/>
              <a:cxnLst/>
              <a:rect l="l" t="t" r="r" b="b"/>
              <a:pathLst>
                <a:path w="3576954" h="1417320">
                  <a:moveTo>
                    <a:pt x="0" y="236220"/>
                  </a:moveTo>
                  <a:lnTo>
                    <a:pt x="4799" y="188622"/>
                  </a:lnTo>
                  <a:lnTo>
                    <a:pt x="18564" y="144285"/>
                  </a:lnTo>
                  <a:lnTo>
                    <a:pt x="40344" y="104161"/>
                  </a:lnTo>
                  <a:lnTo>
                    <a:pt x="69189" y="69199"/>
                  </a:lnTo>
                  <a:lnTo>
                    <a:pt x="104149" y="40351"/>
                  </a:lnTo>
                  <a:lnTo>
                    <a:pt x="144275" y="18567"/>
                  </a:lnTo>
                  <a:lnTo>
                    <a:pt x="188615" y="4800"/>
                  </a:lnTo>
                  <a:lnTo>
                    <a:pt x="236219" y="0"/>
                  </a:lnTo>
                  <a:lnTo>
                    <a:pt x="3340608" y="0"/>
                  </a:lnTo>
                  <a:lnTo>
                    <a:pt x="3388205" y="4800"/>
                  </a:lnTo>
                  <a:lnTo>
                    <a:pt x="3432542" y="18567"/>
                  </a:lnTo>
                  <a:lnTo>
                    <a:pt x="3472666" y="40351"/>
                  </a:lnTo>
                  <a:lnTo>
                    <a:pt x="3507628" y="69199"/>
                  </a:lnTo>
                  <a:lnTo>
                    <a:pt x="3536476" y="104161"/>
                  </a:lnTo>
                  <a:lnTo>
                    <a:pt x="3558260" y="144285"/>
                  </a:lnTo>
                  <a:lnTo>
                    <a:pt x="3572027" y="188622"/>
                  </a:lnTo>
                  <a:lnTo>
                    <a:pt x="3576828" y="236220"/>
                  </a:lnTo>
                  <a:lnTo>
                    <a:pt x="3576828" y="1181100"/>
                  </a:lnTo>
                  <a:lnTo>
                    <a:pt x="3572027" y="1228697"/>
                  </a:lnTo>
                  <a:lnTo>
                    <a:pt x="3558260" y="1273034"/>
                  </a:lnTo>
                  <a:lnTo>
                    <a:pt x="3536476" y="1313158"/>
                  </a:lnTo>
                  <a:lnTo>
                    <a:pt x="3507628" y="1348120"/>
                  </a:lnTo>
                  <a:lnTo>
                    <a:pt x="3472666" y="1376968"/>
                  </a:lnTo>
                  <a:lnTo>
                    <a:pt x="3432542" y="1398752"/>
                  </a:lnTo>
                  <a:lnTo>
                    <a:pt x="3388205" y="1412519"/>
                  </a:lnTo>
                  <a:lnTo>
                    <a:pt x="3340608" y="1417320"/>
                  </a:lnTo>
                  <a:lnTo>
                    <a:pt x="236219" y="1417320"/>
                  </a:lnTo>
                  <a:lnTo>
                    <a:pt x="188615" y="1412519"/>
                  </a:lnTo>
                  <a:lnTo>
                    <a:pt x="144275" y="1398752"/>
                  </a:lnTo>
                  <a:lnTo>
                    <a:pt x="104149" y="1376968"/>
                  </a:lnTo>
                  <a:lnTo>
                    <a:pt x="69189" y="1348120"/>
                  </a:lnTo>
                  <a:lnTo>
                    <a:pt x="40344" y="1313158"/>
                  </a:lnTo>
                  <a:lnTo>
                    <a:pt x="18564" y="1273034"/>
                  </a:lnTo>
                  <a:lnTo>
                    <a:pt x="4799" y="1228697"/>
                  </a:lnTo>
                  <a:lnTo>
                    <a:pt x="0" y="1181100"/>
                  </a:lnTo>
                  <a:lnTo>
                    <a:pt x="0" y="236220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915604" y="4876737"/>
            <a:ext cx="3587750" cy="1428115"/>
            <a:chOff x="391604" y="4876736"/>
            <a:chExt cx="3587750" cy="1428115"/>
          </a:xfrm>
        </p:grpSpPr>
        <p:sp>
          <p:nvSpPr>
            <p:cNvPr id="13" name="object 13"/>
            <p:cNvSpPr/>
            <p:nvPr/>
          </p:nvSpPr>
          <p:spPr>
            <a:xfrm>
              <a:off x="397001" y="4882133"/>
              <a:ext cx="3576954" cy="1417320"/>
            </a:xfrm>
            <a:custGeom>
              <a:avLst/>
              <a:gdLst/>
              <a:ahLst/>
              <a:cxnLst/>
              <a:rect l="l" t="t" r="r" b="b"/>
              <a:pathLst>
                <a:path w="3576954" h="1417320">
                  <a:moveTo>
                    <a:pt x="3340608" y="0"/>
                  </a:moveTo>
                  <a:lnTo>
                    <a:pt x="236219" y="0"/>
                  </a:lnTo>
                  <a:lnTo>
                    <a:pt x="188615" y="4800"/>
                  </a:lnTo>
                  <a:lnTo>
                    <a:pt x="144275" y="18567"/>
                  </a:lnTo>
                  <a:lnTo>
                    <a:pt x="104149" y="40351"/>
                  </a:lnTo>
                  <a:lnTo>
                    <a:pt x="69189" y="69199"/>
                  </a:lnTo>
                  <a:lnTo>
                    <a:pt x="40344" y="104161"/>
                  </a:lnTo>
                  <a:lnTo>
                    <a:pt x="18564" y="144285"/>
                  </a:lnTo>
                  <a:lnTo>
                    <a:pt x="4799" y="188622"/>
                  </a:lnTo>
                  <a:lnTo>
                    <a:pt x="0" y="236220"/>
                  </a:lnTo>
                  <a:lnTo>
                    <a:pt x="0" y="1181100"/>
                  </a:lnTo>
                  <a:lnTo>
                    <a:pt x="4799" y="1228704"/>
                  </a:lnTo>
                  <a:lnTo>
                    <a:pt x="18564" y="1273044"/>
                  </a:lnTo>
                  <a:lnTo>
                    <a:pt x="40344" y="1313170"/>
                  </a:lnTo>
                  <a:lnTo>
                    <a:pt x="69189" y="1348130"/>
                  </a:lnTo>
                  <a:lnTo>
                    <a:pt x="104149" y="1376975"/>
                  </a:lnTo>
                  <a:lnTo>
                    <a:pt x="144275" y="1398755"/>
                  </a:lnTo>
                  <a:lnTo>
                    <a:pt x="188615" y="1412520"/>
                  </a:lnTo>
                  <a:lnTo>
                    <a:pt x="236219" y="1417320"/>
                  </a:lnTo>
                  <a:lnTo>
                    <a:pt x="3340608" y="1417320"/>
                  </a:lnTo>
                  <a:lnTo>
                    <a:pt x="3388205" y="1412520"/>
                  </a:lnTo>
                  <a:lnTo>
                    <a:pt x="3432542" y="1398755"/>
                  </a:lnTo>
                  <a:lnTo>
                    <a:pt x="3472666" y="1376975"/>
                  </a:lnTo>
                  <a:lnTo>
                    <a:pt x="3507628" y="1348130"/>
                  </a:lnTo>
                  <a:lnTo>
                    <a:pt x="3536476" y="1313170"/>
                  </a:lnTo>
                  <a:lnTo>
                    <a:pt x="3558260" y="1273044"/>
                  </a:lnTo>
                  <a:lnTo>
                    <a:pt x="3572027" y="1228704"/>
                  </a:lnTo>
                  <a:lnTo>
                    <a:pt x="3576828" y="1181100"/>
                  </a:lnTo>
                  <a:lnTo>
                    <a:pt x="3576828" y="236220"/>
                  </a:lnTo>
                  <a:lnTo>
                    <a:pt x="3572027" y="188622"/>
                  </a:lnTo>
                  <a:lnTo>
                    <a:pt x="3558260" y="144285"/>
                  </a:lnTo>
                  <a:lnTo>
                    <a:pt x="3536476" y="104161"/>
                  </a:lnTo>
                  <a:lnTo>
                    <a:pt x="3507628" y="69199"/>
                  </a:lnTo>
                  <a:lnTo>
                    <a:pt x="3472666" y="40351"/>
                  </a:lnTo>
                  <a:lnTo>
                    <a:pt x="3432542" y="18567"/>
                  </a:lnTo>
                  <a:lnTo>
                    <a:pt x="3388205" y="4800"/>
                  </a:lnTo>
                  <a:lnTo>
                    <a:pt x="334060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7001" y="4882133"/>
              <a:ext cx="3576954" cy="1417320"/>
            </a:xfrm>
            <a:custGeom>
              <a:avLst/>
              <a:gdLst/>
              <a:ahLst/>
              <a:cxnLst/>
              <a:rect l="l" t="t" r="r" b="b"/>
              <a:pathLst>
                <a:path w="3576954" h="1417320">
                  <a:moveTo>
                    <a:pt x="0" y="236220"/>
                  </a:moveTo>
                  <a:lnTo>
                    <a:pt x="4799" y="188622"/>
                  </a:lnTo>
                  <a:lnTo>
                    <a:pt x="18564" y="144285"/>
                  </a:lnTo>
                  <a:lnTo>
                    <a:pt x="40344" y="104161"/>
                  </a:lnTo>
                  <a:lnTo>
                    <a:pt x="69189" y="69199"/>
                  </a:lnTo>
                  <a:lnTo>
                    <a:pt x="104149" y="40351"/>
                  </a:lnTo>
                  <a:lnTo>
                    <a:pt x="144275" y="18567"/>
                  </a:lnTo>
                  <a:lnTo>
                    <a:pt x="188615" y="4800"/>
                  </a:lnTo>
                  <a:lnTo>
                    <a:pt x="236219" y="0"/>
                  </a:lnTo>
                  <a:lnTo>
                    <a:pt x="3340608" y="0"/>
                  </a:lnTo>
                  <a:lnTo>
                    <a:pt x="3388205" y="4800"/>
                  </a:lnTo>
                  <a:lnTo>
                    <a:pt x="3432542" y="18567"/>
                  </a:lnTo>
                  <a:lnTo>
                    <a:pt x="3472666" y="40351"/>
                  </a:lnTo>
                  <a:lnTo>
                    <a:pt x="3507628" y="69199"/>
                  </a:lnTo>
                  <a:lnTo>
                    <a:pt x="3536476" y="104161"/>
                  </a:lnTo>
                  <a:lnTo>
                    <a:pt x="3558260" y="144285"/>
                  </a:lnTo>
                  <a:lnTo>
                    <a:pt x="3572027" y="188622"/>
                  </a:lnTo>
                  <a:lnTo>
                    <a:pt x="3576828" y="236220"/>
                  </a:lnTo>
                  <a:lnTo>
                    <a:pt x="3576828" y="1181100"/>
                  </a:lnTo>
                  <a:lnTo>
                    <a:pt x="3572027" y="1228704"/>
                  </a:lnTo>
                  <a:lnTo>
                    <a:pt x="3558260" y="1273044"/>
                  </a:lnTo>
                  <a:lnTo>
                    <a:pt x="3536476" y="1313170"/>
                  </a:lnTo>
                  <a:lnTo>
                    <a:pt x="3507628" y="1348130"/>
                  </a:lnTo>
                  <a:lnTo>
                    <a:pt x="3472666" y="1376975"/>
                  </a:lnTo>
                  <a:lnTo>
                    <a:pt x="3432542" y="1398755"/>
                  </a:lnTo>
                  <a:lnTo>
                    <a:pt x="3388205" y="1412520"/>
                  </a:lnTo>
                  <a:lnTo>
                    <a:pt x="3340608" y="1417320"/>
                  </a:lnTo>
                  <a:lnTo>
                    <a:pt x="236219" y="1417320"/>
                  </a:lnTo>
                  <a:lnTo>
                    <a:pt x="188615" y="1412520"/>
                  </a:lnTo>
                  <a:lnTo>
                    <a:pt x="144275" y="1398755"/>
                  </a:lnTo>
                  <a:lnTo>
                    <a:pt x="104149" y="1376975"/>
                  </a:lnTo>
                  <a:lnTo>
                    <a:pt x="69189" y="1348130"/>
                  </a:lnTo>
                  <a:lnTo>
                    <a:pt x="40344" y="1313170"/>
                  </a:lnTo>
                  <a:lnTo>
                    <a:pt x="18564" y="1273044"/>
                  </a:lnTo>
                  <a:lnTo>
                    <a:pt x="4799" y="1228704"/>
                  </a:lnTo>
                  <a:lnTo>
                    <a:pt x="0" y="1181100"/>
                  </a:lnTo>
                  <a:lnTo>
                    <a:pt x="0" y="236220"/>
                  </a:lnTo>
                  <a:close/>
                </a:path>
              </a:pathLst>
            </a:custGeom>
            <a:ln w="10794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055977" y="2161160"/>
            <a:ext cx="3246120" cy="407406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29590" algn="just">
              <a:lnSpc>
                <a:spcPts val="2170"/>
              </a:lnSpc>
              <a:spcBef>
                <a:spcPts val="459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Most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cardiac</a:t>
            </a:r>
            <a:r>
              <a:rPr sz="21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veins </a:t>
            </a:r>
            <a:r>
              <a:rPr sz="2100" spc="-5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accompany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 coronary </a:t>
            </a:r>
            <a:r>
              <a:rPr sz="2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arteries.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77470">
              <a:lnSpc>
                <a:spcPct val="86200"/>
              </a:lnSpc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Most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cardiac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veins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end </a:t>
            </a:r>
            <a:r>
              <a:rPr sz="2100" spc="-5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in the coronary sinus, which </a:t>
            </a:r>
            <a:r>
              <a:rPr sz="2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opens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right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atrium.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marL="12700" marR="5080">
              <a:lnSpc>
                <a:spcPct val="86400"/>
              </a:lnSpc>
              <a:spcBef>
                <a:spcPts val="1380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 heart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is similar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to the </a:t>
            </a:r>
            <a:r>
              <a:rPr sz="2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brain in the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manner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that the </a:t>
            </a:r>
            <a:r>
              <a:rPr sz="21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veins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not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named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similar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 to </a:t>
            </a:r>
            <a:r>
              <a:rPr sz="2100" spc="-50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imes New Roman"/>
                <a:cs typeface="Times New Roman"/>
              </a:rPr>
              <a:t>accompanying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arteries.</a:t>
            </a:r>
            <a:endParaRPr sz="21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304736"/>
            <a:ext cx="4404995" cy="1041400"/>
            <a:chOff x="604964" y="304736"/>
            <a:chExt cx="4404995" cy="1041400"/>
          </a:xfrm>
        </p:grpSpPr>
        <p:sp>
          <p:nvSpPr>
            <p:cNvPr id="3" name="object 3"/>
            <p:cNvSpPr/>
            <p:nvPr/>
          </p:nvSpPr>
          <p:spPr>
            <a:xfrm>
              <a:off x="610361" y="310134"/>
              <a:ext cx="4394200" cy="1030605"/>
            </a:xfrm>
            <a:custGeom>
              <a:avLst/>
              <a:gdLst/>
              <a:ahLst/>
              <a:cxnLst/>
              <a:rect l="l" t="t" r="r" b="b"/>
              <a:pathLst>
                <a:path w="4394200" h="1030605">
                  <a:moveTo>
                    <a:pt x="4221988" y="0"/>
                  </a:moveTo>
                  <a:lnTo>
                    <a:pt x="171703" y="0"/>
                  </a:lnTo>
                  <a:lnTo>
                    <a:pt x="126057" y="6130"/>
                  </a:lnTo>
                  <a:lnTo>
                    <a:pt x="85041" y="23433"/>
                  </a:lnTo>
                  <a:lnTo>
                    <a:pt x="50290" y="50276"/>
                  </a:lnTo>
                  <a:lnTo>
                    <a:pt x="23442" y="85024"/>
                  </a:lnTo>
                  <a:lnTo>
                    <a:pt x="6133" y="126044"/>
                  </a:lnTo>
                  <a:lnTo>
                    <a:pt x="0" y="171704"/>
                  </a:lnTo>
                  <a:lnTo>
                    <a:pt x="0" y="858520"/>
                  </a:lnTo>
                  <a:lnTo>
                    <a:pt x="6133" y="904179"/>
                  </a:lnTo>
                  <a:lnTo>
                    <a:pt x="23442" y="945199"/>
                  </a:lnTo>
                  <a:lnTo>
                    <a:pt x="50290" y="979947"/>
                  </a:lnTo>
                  <a:lnTo>
                    <a:pt x="85041" y="1006790"/>
                  </a:lnTo>
                  <a:lnTo>
                    <a:pt x="126057" y="1024093"/>
                  </a:lnTo>
                  <a:lnTo>
                    <a:pt x="171703" y="1030224"/>
                  </a:lnTo>
                  <a:lnTo>
                    <a:pt x="4221988" y="1030224"/>
                  </a:lnTo>
                  <a:lnTo>
                    <a:pt x="4267647" y="1024093"/>
                  </a:lnTo>
                  <a:lnTo>
                    <a:pt x="4308667" y="1006790"/>
                  </a:lnTo>
                  <a:lnTo>
                    <a:pt x="4343415" y="979947"/>
                  </a:lnTo>
                  <a:lnTo>
                    <a:pt x="4370258" y="945199"/>
                  </a:lnTo>
                  <a:lnTo>
                    <a:pt x="4387561" y="904179"/>
                  </a:lnTo>
                  <a:lnTo>
                    <a:pt x="4393692" y="858520"/>
                  </a:lnTo>
                  <a:lnTo>
                    <a:pt x="4393692" y="171704"/>
                  </a:lnTo>
                  <a:lnTo>
                    <a:pt x="4387561" y="126044"/>
                  </a:lnTo>
                  <a:lnTo>
                    <a:pt x="4370258" y="85024"/>
                  </a:lnTo>
                  <a:lnTo>
                    <a:pt x="4343415" y="50276"/>
                  </a:lnTo>
                  <a:lnTo>
                    <a:pt x="4308667" y="23433"/>
                  </a:lnTo>
                  <a:lnTo>
                    <a:pt x="4267647" y="6130"/>
                  </a:lnTo>
                  <a:lnTo>
                    <a:pt x="422198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310134"/>
              <a:ext cx="4394200" cy="1030605"/>
            </a:xfrm>
            <a:custGeom>
              <a:avLst/>
              <a:gdLst/>
              <a:ahLst/>
              <a:cxnLst/>
              <a:rect l="l" t="t" r="r" b="b"/>
              <a:pathLst>
                <a:path w="4394200" h="1030605">
                  <a:moveTo>
                    <a:pt x="0" y="171704"/>
                  </a:moveTo>
                  <a:lnTo>
                    <a:pt x="6133" y="126044"/>
                  </a:lnTo>
                  <a:lnTo>
                    <a:pt x="23442" y="85024"/>
                  </a:lnTo>
                  <a:lnTo>
                    <a:pt x="50290" y="50276"/>
                  </a:lnTo>
                  <a:lnTo>
                    <a:pt x="85041" y="23433"/>
                  </a:lnTo>
                  <a:lnTo>
                    <a:pt x="126057" y="6130"/>
                  </a:lnTo>
                  <a:lnTo>
                    <a:pt x="171703" y="0"/>
                  </a:lnTo>
                  <a:lnTo>
                    <a:pt x="4221988" y="0"/>
                  </a:lnTo>
                  <a:lnTo>
                    <a:pt x="4267647" y="6130"/>
                  </a:lnTo>
                  <a:lnTo>
                    <a:pt x="4308667" y="23433"/>
                  </a:lnTo>
                  <a:lnTo>
                    <a:pt x="4343415" y="50276"/>
                  </a:lnTo>
                  <a:lnTo>
                    <a:pt x="4370258" y="85024"/>
                  </a:lnTo>
                  <a:lnTo>
                    <a:pt x="4387561" y="126044"/>
                  </a:lnTo>
                  <a:lnTo>
                    <a:pt x="4393692" y="171704"/>
                  </a:lnTo>
                  <a:lnTo>
                    <a:pt x="4393692" y="858520"/>
                  </a:lnTo>
                  <a:lnTo>
                    <a:pt x="4387561" y="904179"/>
                  </a:lnTo>
                  <a:lnTo>
                    <a:pt x="4370258" y="945199"/>
                  </a:lnTo>
                  <a:lnTo>
                    <a:pt x="4343415" y="979947"/>
                  </a:lnTo>
                  <a:lnTo>
                    <a:pt x="4308667" y="1006790"/>
                  </a:lnTo>
                  <a:lnTo>
                    <a:pt x="4267647" y="1024093"/>
                  </a:lnTo>
                  <a:lnTo>
                    <a:pt x="4221988" y="1030224"/>
                  </a:lnTo>
                  <a:lnTo>
                    <a:pt x="171703" y="1030224"/>
                  </a:lnTo>
                  <a:lnTo>
                    <a:pt x="126057" y="1024093"/>
                  </a:lnTo>
                  <a:lnTo>
                    <a:pt x="85041" y="1006790"/>
                  </a:lnTo>
                  <a:lnTo>
                    <a:pt x="50290" y="979947"/>
                  </a:lnTo>
                  <a:lnTo>
                    <a:pt x="23442" y="945199"/>
                  </a:lnTo>
                  <a:lnTo>
                    <a:pt x="6133" y="904179"/>
                  </a:lnTo>
                  <a:lnTo>
                    <a:pt x="0" y="858520"/>
                  </a:lnTo>
                  <a:lnTo>
                    <a:pt x="0" y="171704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38832" y="457248"/>
            <a:ext cx="3835400" cy="6228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400" dirty="0">
                <a:solidFill>
                  <a:schemeClr val="bg1"/>
                </a:solidFill>
              </a:rPr>
              <a:t>Cardiac</a:t>
            </a:r>
            <a:r>
              <a:rPr sz="4400" spc="-125" dirty="0">
                <a:solidFill>
                  <a:schemeClr val="bg1"/>
                </a:solidFill>
              </a:rPr>
              <a:t> </a:t>
            </a:r>
            <a:r>
              <a:rPr sz="4400" spc="-100" dirty="0">
                <a:solidFill>
                  <a:schemeClr val="bg1"/>
                </a:solidFill>
              </a:rPr>
              <a:t>Veins</a:t>
            </a:r>
            <a:r>
              <a:rPr sz="4400" spc="-30" dirty="0">
                <a:solidFill>
                  <a:schemeClr val="bg1"/>
                </a:solidFill>
              </a:rPr>
              <a:t> </a:t>
            </a:r>
            <a:r>
              <a:rPr sz="4400" dirty="0">
                <a:solidFill>
                  <a:schemeClr val="bg1"/>
                </a:solidFill>
              </a:rPr>
              <a:t>..2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130489" y="1592516"/>
            <a:ext cx="4476115" cy="821690"/>
            <a:chOff x="606488" y="1592516"/>
            <a:chExt cx="4476115" cy="821690"/>
          </a:xfrm>
        </p:grpSpPr>
        <p:sp>
          <p:nvSpPr>
            <p:cNvPr id="7" name="object 7"/>
            <p:cNvSpPr/>
            <p:nvPr/>
          </p:nvSpPr>
          <p:spPr>
            <a:xfrm>
              <a:off x="611886" y="1597913"/>
              <a:ext cx="4465320" cy="810895"/>
            </a:xfrm>
            <a:custGeom>
              <a:avLst/>
              <a:gdLst/>
              <a:ahLst/>
              <a:cxnLst/>
              <a:rect l="l" t="t" r="r" b="b"/>
              <a:pathLst>
                <a:path w="4465320" h="810894">
                  <a:moveTo>
                    <a:pt x="4330192" y="0"/>
                  </a:moveTo>
                  <a:lnTo>
                    <a:pt x="135128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7"/>
                  </a:lnTo>
                  <a:lnTo>
                    <a:pt x="0" y="675639"/>
                  </a:lnTo>
                  <a:lnTo>
                    <a:pt x="6889" y="718368"/>
                  </a:lnTo>
                  <a:lnTo>
                    <a:pt x="26072" y="755465"/>
                  </a:lnTo>
                  <a:lnTo>
                    <a:pt x="55324" y="784709"/>
                  </a:lnTo>
                  <a:lnTo>
                    <a:pt x="92418" y="803883"/>
                  </a:lnTo>
                  <a:lnTo>
                    <a:pt x="135128" y="810768"/>
                  </a:lnTo>
                  <a:lnTo>
                    <a:pt x="4330192" y="810768"/>
                  </a:lnTo>
                  <a:lnTo>
                    <a:pt x="4372920" y="803883"/>
                  </a:lnTo>
                  <a:lnTo>
                    <a:pt x="4410017" y="784709"/>
                  </a:lnTo>
                  <a:lnTo>
                    <a:pt x="4439261" y="755465"/>
                  </a:lnTo>
                  <a:lnTo>
                    <a:pt x="4458435" y="718368"/>
                  </a:lnTo>
                  <a:lnTo>
                    <a:pt x="4465320" y="675639"/>
                  </a:lnTo>
                  <a:lnTo>
                    <a:pt x="4465320" y="135127"/>
                  </a:lnTo>
                  <a:lnTo>
                    <a:pt x="4458435" y="92399"/>
                  </a:lnTo>
                  <a:lnTo>
                    <a:pt x="4439261" y="55302"/>
                  </a:lnTo>
                  <a:lnTo>
                    <a:pt x="4410017" y="26058"/>
                  </a:lnTo>
                  <a:lnTo>
                    <a:pt x="4372920" y="6884"/>
                  </a:lnTo>
                  <a:lnTo>
                    <a:pt x="433019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1886" y="1597913"/>
              <a:ext cx="4465320" cy="810895"/>
            </a:xfrm>
            <a:custGeom>
              <a:avLst/>
              <a:gdLst/>
              <a:ahLst/>
              <a:cxnLst/>
              <a:rect l="l" t="t" r="r" b="b"/>
              <a:pathLst>
                <a:path w="4465320" h="810894">
                  <a:moveTo>
                    <a:pt x="0" y="135127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8" y="0"/>
                  </a:lnTo>
                  <a:lnTo>
                    <a:pt x="4330192" y="0"/>
                  </a:lnTo>
                  <a:lnTo>
                    <a:pt x="4372920" y="6884"/>
                  </a:lnTo>
                  <a:lnTo>
                    <a:pt x="4410017" y="26058"/>
                  </a:lnTo>
                  <a:lnTo>
                    <a:pt x="4439261" y="55302"/>
                  </a:lnTo>
                  <a:lnTo>
                    <a:pt x="4458435" y="92399"/>
                  </a:lnTo>
                  <a:lnTo>
                    <a:pt x="4465320" y="135127"/>
                  </a:lnTo>
                  <a:lnTo>
                    <a:pt x="4465320" y="675639"/>
                  </a:lnTo>
                  <a:lnTo>
                    <a:pt x="4458435" y="718368"/>
                  </a:lnTo>
                  <a:lnTo>
                    <a:pt x="4439261" y="755465"/>
                  </a:lnTo>
                  <a:lnTo>
                    <a:pt x="4410017" y="784709"/>
                  </a:lnTo>
                  <a:lnTo>
                    <a:pt x="4372920" y="803883"/>
                  </a:lnTo>
                  <a:lnTo>
                    <a:pt x="4330192" y="810768"/>
                  </a:lnTo>
                  <a:lnTo>
                    <a:pt x="135128" y="810768"/>
                  </a:lnTo>
                  <a:lnTo>
                    <a:pt x="92418" y="803883"/>
                  </a:lnTo>
                  <a:lnTo>
                    <a:pt x="55324" y="784709"/>
                  </a:lnTo>
                  <a:lnTo>
                    <a:pt x="26072" y="755465"/>
                  </a:lnTo>
                  <a:lnTo>
                    <a:pt x="6889" y="718368"/>
                  </a:lnTo>
                  <a:lnTo>
                    <a:pt x="0" y="675639"/>
                  </a:lnTo>
                  <a:lnTo>
                    <a:pt x="0" y="13512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130489" y="2464244"/>
            <a:ext cx="4476115" cy="821690"/>
            <a:chOff x="606488" y="2464244"/>
            <a:chExt cx="4476115" cy="821690"/>
          </a:xfrm>
        </p:grpSpPr>
        <p:sp>
          <p:nvSpPr>
            <p:cNvPr id="10" name="object 10"/>
            <p:cNvSpPr/>
            <p:nvPr/>
          </p:nvSpPr>
          <p:spPr>
            <a:xfrm>
              <a:off x="611886" y="2469642"/>
              <a:ext cx="4465320" cy="810895"/>
            </a:xfrm>
            <a:custGeom>
              <a:avLst/>
              <a:gdLst/>
              <a:ahLst/>
              <a:cxnLst/>
              <a:rect l="l" t="t" r="r" b="b"/>
              <a:pathLst>
                <a:path w="4465320" h="810895">
                  <a:moveTo>
                    <a:pt x="4330192" y="0"/>
                  </a:moveTo>
                  <a:lnTo>
                    <a:pt x="135128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8"/>
                  </a:lnTo>
                  <a:lnTo>
                    <a:pt x="0" y="675640"/>
                  </a:lnTo>
                  <a:lnTo>
                    <a:pt x="6889" y="718368"/>
                  </a:lnTo>
                  <a:lnTo>
                    <a:pt x="26072" y="755465"/>
                  </a:lnTo>
                  <a:lnTo>
                    <a:pt x="55324" y="784709"/>
                  </a:lnTo>
                  <a:lnTo>
                    <a:pt x="92418" y="803883"/>
                  </a:lnTo>
                  <a:lnTo>
                    <a:pt x="135128" y="810768"/>
                  </a:lnTo>
                  <a:lnTo>
                    <a:pt x="4330192" y="810768"/>
                  </a:lnTo>
                  <a:lnTo>
                    <a:pt x="4372920" y="803883"/>
                  </a:lnTo>
                  <a:lnTo>
                    <a:pt x="4410017" y="784709"/>
                  </a:lnTo>
                  <a:lnTo>
                    <a:pt x="4439261" y="755465"/>
                  </a:lnTo>
                  <a:lnTo>
                    <a:pt x="4458435" y="718368"/>
                  </a:lnTo>
                  <a:lnTo>
                    <a:pt x="4465320" y="675640"/>
                  </a:lnTo>
                  <a:lnTo>
                    <a:pt x="4465320" y="135128"/>
                  </a:lnTo>
                  <a:lnTo>
                    <a:pt x="4458435" y="92399"/>
                  </a:lnTo>
                  <a:lnTo>
                    <a:pt x="4439261" y="55302"/>
                  </a:lnTo>
                  <a:lnTo>
                    <a:pt x="4410017" y="26058"/>
                  </a:lnTo>
                  <a:lnTo>
                    <a:pt x="4372920" y="6884"/>
                  </a:lnTo>
                  <a:lnTo>
                    <a:pt x="433019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1886" y="2469642"/>
              <a:ext cx="4465320" cy="810895"/>
            </a:xfrm>
            <a:custGeom>
              <a:avLst/>
              <a:gdLst/>
              <a:ahLst/>
              <a:cxnLst/>
              <a:rect l="l" t="t" r="r" b="b"/>
              <a:pathLst>
                <a:path w="4465320" h="810895">
                  <a:moveTo>
                    <a:pt x="0" y="135128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8" y="0"/>
                  </a:lnTo>
                  <a:lnTo>
                    <a:pt x="4330192" y="0"/>
                  </a:lnTo>
                  <a:lnTo>
                    <a:pt x="4372920" y="6884"/>
                  </a:lnTo>
                  <a:lnTo>
                    <a:pt x="4410017" y="26058"/>
                  </a:lnTo>
                  <a:lnTo>
                    <a:pt x="4439261" y="55302"/>
                  </a:lnTo>
                  <a:lnTo>
                    <a:pt x="4458435" y="92399"/>
                  </a:lnTo>
                  <a:lnTo>
                    <a:pt x="4465320" y="135128"/>
                  </a:lnTo>
                  <a:lnTo>
                    <a:pt x="4465320" y="675640"/>
                  </a:lnTo>
                  <a:lnTo>
                    <a:pt x="4458435" y="718368"/>
                  </a:lnTo>
                  <a:lnTo>
                    <a:pt x="4439261" y="755465"/>
                  </a:lnTo>
                  <a:lnTo>
                    <a:pt x="4410017" y="784709"/>
                  </a:lnTo>
                  <a:lnTo>
                    <a:pt x="4372920" y="803883"/>
                  </a:lnTo>
                  <a:lnTo>
                    <a:pt x="4330192" y="810768"/>
                  </a:lnTo>
                  <a:lnTo>
                    <a:pt x="135128" y="810768"/>
                  </a:lnTo>
                  <a:lnTo>
                    <a:pt x="92418" y="803883"/>
                  </a:lnTo>
                  <a:lnTo>
                    <a:pt x="55324" y="784709"/>
                  </a:lnTo>
                  <a:lnTo>
                    <a:pt x="26072" y="755465"/>
                  </a:lnTo>
                  <a:lnTo>
                    <a:pt x="6889" y="718368"/>
                  </a:lnTo>
                  <a:lnTo>
                    <a:pt x="0" y="675640"/>
                  </a:lnTo>
                  <a:lnTo>
                    <a:pt x="0" y="13512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130489" y="3334448"/>
            <a:ext cx="4476115" cy="821690"/>
            <a:chOff x="606488" y="3334448"/>
            <a:chExt cx="4476115" cy="821690"/>
          </a:xfrm>
        </p:grpSpPr>
        <p:sp>
          <p:nvSpPr>
            <p:cNvPr id="13" name="object 13"/>
            <p:cNvSpPr/>
            <p:nvPr/>
          </p:nvSpPr>
          <p:spPr>
            <a:xfrm>
              <a:off x="611886" y="3339845"/>
              <a:ext cx="4465320" cy="810895"/>
            </a:xfrm>
            <a:custGeom>
              <a:avLst/>
              <a:gdLst/>
              <a:ahLst/>
              <a:cxnLst/>
              <a:rect l="l" t="t" r="r" b="b"/>
              <a:pathLst>
                <a:path w="4465320" h="810895">
                  <a:moveTo>
                    <a:pt x="4330192" y="0"/>
                  </a:moveTo>
                  <a:lnTo>
                    <a:pt x="135128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7"/>
                  </a:lnTo>
                  <a:lnTo>
                    <a:pt x="0" y="675639"/>
                  </a:lnTo>
                  <a:lnTo>
                    <a:pt x="6889" y="718368"/>
                  </a:lnTo>
                  <a:lnTo>
                    <a:pt x="26072" y="755465"/>
                  </a:lnTo>
                  <a:lnTo>
                    <a:pt x="55324" y="784709"/>
                  </a:lnTo>
                  <a:lnTo>
                    <a:pt x="92418" y="803883"/>
                  </a:lnTo>
                  <a:lnTo>
                    <a:pt x="135128" y="810767"/>
                  </a:lnTo>
                  <a:lnTo>
                    <a:pt x="4330192" y="810767"/>
                  </a:lnTo>
                  <a:lnTo>
                    <a:pt x="4372920" y="803883"/>
                  </a:lnTo>
                  <a:lnTo>
                    <a:pt x="4410017" y="784709"/>
                  </a:lnTo>
                  <a:lnTo>
                    <a:pt x="4439261" y="755465"/>
                  </a:lnTo>
                  <a:lnTo>
                    <a:pt x="4458435" y="718368"/>
                  </a:lnTo>
                  <a:lnTo>
                    <a:pt x="4465320" y="675639"/>
                  </a:lnTo>
                  <a:lnTo>
                    <a:pt x="4465320" y="135127"/>
                  </a:lnTo>
                  <a:lnTo>
                    <a:pt x="4458435" y="92399"/>
                  </a:lnTo>
                  <a:lnTo>
                    <a:pt x="4439261" y="55302"/>
                  </a:lnTo>
                  <a:lnTo>
                    <a:pt x="4410017" y="26058"/>
                  </a:lnTo>
                  <a:lnTo>
                    <a:pt x="4372920" y="6884"/>
                  </a:lnTo>
                  <a:lnTo>
                    <a:pt x="433019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1886" y="3339845"/>
              <a:ext cx="4465320" cy="810895"/>
            </a:xfrm>
            <a:custGeom>
              <a:avLst/>
              <a:gdLst/>
              <a:ahLst/>
              <a:cxnLst/>
              <a:rect l="l" t="t" r="r" b="b"/>
              <a:pathLst>
                <a:path w="4465320" h="810895">
                  <a:moveTo>
                    <a:pt x="0" y="135127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8" y="0"/>
                  </a:lnTo>
                  <a:lnTo>
                    <a:pt x="4330192" y="0"/>
                  </a:lnTo>
                  <a:lnTo>
                    <a:pt x="4372920" y="6884"/>
                  </a:lnTo>
                  <a:lnTo>
                    <a:pt x="4410017" y="26058"/>
                  </a:lnTo>
                  <a:lnTo>
                    <a:pt x="4439261" y="55302"/>
                  </a:lnTo>
                  <a:lnTo>
                    <a:pt x="4458435" y="92399"/>
                  </a:lnTo>
                  <a:lnTo>
                    <a:pt x="4465320" y="135127"/>
                  </a:lnTo>
                  <a:lnTo>
                    <a:pt x="4465320" y="675639"/>
                  </a:lnTo>
                  <a:lnTo>
                    <a:pt x="4458435" y="718368"/>
                  </a:lnTo>
                  <a:lnTo>
                    <a:pt x="4439261" y="755465"/>
                  </a:lnTo>
                  <a:lnTo>
                    <a:pt x="4410017" y="784709"/>
                  </a:lnTo>
                  <a:lnTo>
                    <a:pt x="4372920" y="803883"/>
                  </a:lnTo>
                  <a:lnTo>
                    <a:pt x="4330192" y="810767"/>
                  </a:lnTo>
                  <a:lnTo>
                    <a:pt x="135128" y="810767"/>
                  </a:lnTo>
                  <a:lnTo>
                    <a:pt x="92418" y="803883"/>
                  </a:lnTo>
                  <a:lnTo>
                    <a:pt x="55324" y="784709"/>
                  </a:lnTo>
                  <a:lnTo>
                    <a:pt x="26072" y="755465"/>
                  </a:lnTo>
                  <a:lnTo>
                    <a:pt x="6889" y="718368"/>
                  </a:lnTo>
                  <a:lnTo>
                    <a:pt x="0" y="675639"/>
                  </a:lnTo>
                  <a:lnTo>
                    <a:pt x="0" y="13512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130489" y="4206176"/>
            <a:ext cx="4476115" cy="821690"/>
            <a:chOff x="606488" y="4206176"/>
            <a:chExt cx="4476115" cy="821690"/>
          </a:xfrm>
        </p:grpSpPr>
        <p:sp>
          <p:nvSpPr>
            <p:cNvPr id="16" name="object 16"/>
            <p:cNvSpPr/>
            <p:nvPr/>
          </p:nvSpPr>
          <p:spPr>
            <a:xfrm>
              <a:off x="611886" y="4211574"/>
              <a:ext cx="4465320" cy="810895"/>
            </a:xfrm>
            <a:custGeom>
              <a:avLst/>
              <a:gdLst/>
              <a:ahLst/>
              <a:cxnLst/>
              <a:rect l="l" t="t" r="r" b="b"/>
              <a:pathLst>
                <a:path w="4465320" h="810895">
                  <a:moveTo>
                    <a:pt x="4330192" y="0"/>
                  </a:moveTo>
                  <a:lnTo>
                    <a:pt x="135128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7"/>
                  </a:lnTo>
                  <a:lnTo>
                    <a:pt x="0" y="675639"/>
                  </a:lnTo>
                  <a:lnTo>
                    <a:pt x="6889" y="718368"/>
                  </a:lnTo>
                  <a:lnTo>
                    <a:pt x="26072" y="755465"/>
                  </a:lnTo>
                  <a:lnTo>
                    <a:pt x="55324" y="784709"/>
                  </a:lnTo>
                  <a:lnTo>
                    <a:pt x="92418" y="803883"/>
                  </a:lnTo>
                  <a:lnTo>
                    <a:pt x="135128" y="810768"/>
                  </a:lnTo>
                  <a:lnTo>
                    <a:pt x="4330192" y="810768"/>
                  </a:lnTo>
                  <a:lnTo>
                    <a:pt x="4372920" y="803883"/>
                  </a:lnTo>
                  <a:lnTo>
                    <a:pt x="4410017" y="784709"/>
                  </a:lnTo>
                  <a:lnTo>
                    <a:pt x="4439261" y="755465"/>
                  </a:lnTo>
                  <a:lnTo>
                    <a:pt x="4458435" y="718368"/>
                  </a:lnTo>
                  <a:lnTo>
                    <a:pt x="4465320" y="675639"/>
                  </a:lnTo>
                  <a:lnTo>
                    <a:pt x="4465320" y="135127"/>
                  </a:lnTo>
                  <a:lnTo>
                    <a:pt x="4458435" y="92399"/>
                  </a:lnTo>
                  <a:lnTo>
                    <a:pt x="4439261" y="55302"/>
                  </a:lnTo>
                  <a:lnTo>
                    <a:pt x="4410017" y="26058"/>
                  </a:lnTo>
                  <a:lnTo>
                    <a:pt x="4372920" y="6884"/>
                  </a:lnTo>
                  <a:lnTo>
                    <a:pt x="433019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1886" y="4211574"/>
              <a:ext cx="4465320" cy="810895"/>
            </a:xfrm>
            <a:custGeom>
              <a:avLst/>
              <a:gdLst/>
              <a:ahLst/>
              <a:cxnLst/>
              <a:rect l="l" t="t" r="r" b="b"/>
              <a:pathLst>
                <a:path w="4465320" h="810895">
                  <a:moveTo>
                    <a:pt x="0" y="135127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8" y="0"/>
                  </a:lnTo>
                  <a:lnTo>
                    <a:pt x="4330192" y="0"/>
                  </a:lnTo>
                  <a:lnTo>
                    <a:pt x="4372920" y="6884"/>
                  </a:lnTo>
                  <a:lnTo>
                    <a:pt x="4410017" y="26058"/>
                  </a:lnTo>
                  <a:lnTo>
                    <a:pt x="4439261" y="55302"/>
                  </a:lnTo>
                  <a:lnTo>
                    <a:pt x="4458435" y="92399"/>
                  </a:lnTo>
                  <a:lnTo>
                    <a:pt x="4465320" y="135127"/>
                  </a:lnTo>
                  <a:lnTo>
                    <a:pt x="4465320" y="675639"/>
                  </a:lnTo>
                  <a:lnTo>
                    <a:pt x="4458435" y="718368"/>
                  </a:lnTo>
                  <a:lnTo>
                    <a:pt x="4439261" y="755465"/>
                  </a:lnTo>
                  <a:lnTo>
                    <a:pt x="4410017" y="784709"/>
                  </a:lnTo>
                  <a:lnTo>
                    <a:pt x="4372920" y="803883"/>
                  </a:lnTo>
                  <a:lnTo>
                    <a:pt x="4330192" y="810768"/>
                  </a:lnTo>
                  <a:lnTo>
                    <a:pt x="135128" y="810768"/>
                  </a:lnTo>
                  <a:lnTo>
                    <a:pt x="92418" y="803883"/>
                  </a:lnTo>
                  <a:lnTo>
                    <a:pt x="55324" y="784709"/>
                  </a:lnTo>
                  <a:lnTo>
                    <a:pt x="26072" y="755465"/>
                  </a:lnTo>
                  <a:lnTo>
                    <a:pt x="6889" y="718368"/>
                  </a:lnTo>
                  <a:lnTo>
                    <a:pt x="0" y="675639"/>
                  </a:lnTo>
                  <a:lnTo>
                    <a:pt x="0" y="13512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242515" y="1664919"/>
            <a:ext cx="3854450" cy="46987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45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veins</a:t>
            </a:r>
            <a:r>
              <a:rPr sz="21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1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heart</a:t>
            </a:r>
            <a:r>
              <a:rPr sz="21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fall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into</a:t>
            </a:r>
            <a:r>
              <a:rPr sz="21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three</a:t>
            </a:r>
            <a:endParaRPr sz="2100" dirty="0">
              <a:latin typeface="Times New Roman"/>
              <a:cs typeface="Times New Roman"/>
            </a:endParaRPr>
          </a:p>
          <a:p>
            <a:pPr marL="12700">
              <a:lnSpc>
                <a:spcPts val="2345"/>
              </a:lnSpc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groups:</a:t>
            </a:r>
            <a:endParaRPr sz="2100" dirty="0"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274320" indent="-262255">
              <a:buAutoNum type="arabicPeriod"/>
              <a:tabLst>
                <a:tab pos="274955" algn="l"/>
              </a:tabLst>
            </a:pPr>
            <a:r>
              <a:rPr sz="2100" spc="-50" dirty="0">
                <a:solidFill>
                  <a:srgbClr val="FFFFFF"/>
                </a:solidFill>
                <a:latin typeface="Times New Roman"/>
                <a:cs typeface="Times New Roman"/>
              </a:rPr>
              <a:t>Venae</a:t>
            </a:r>
            <a:r>
              <a:rPr sz="21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cordis</a:t>
            </a:r>
            <a:r>
              <a:rPr sz="21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Times New Roman"/>
                <a:cs typeface="Times New Roman"/>
              </a:rPr>
              <a:t>minimae.</a:t>
            </a: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Times New Roman"/>
              <a:buAutoNum type="arabicPeriod"/>
            </a:pPr>
            <a:endParaRPr sz="2300" dirty="0">
              <a:latin typeface="Times New Roman"/>
              <a:cs typeface="Times New Roman"/>
            </a:endParaRPr>
          </a:p>
          <a:p>
            <a:pPr marL="263525" indent="-251460">
              <a:spcBef>
                <a:spcPts val="1700"/>
              </a:spcBef>
              <a:buAutoNum type="arabicPeriod"/>
              <a:tabLst>
                <a:tab pos="264160" algn="l"/>
              </a:tabLst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Anterior</a:t>
            </a:r>
            <a:r>
              <a:rPr sz="21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cardiac</a:t>
            </a:r>
            <a:r>
              <a:rPr sz="21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veins.</a:t>
            </a: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Times New Roman"/>
              <a:buAutoNum type="arabicPeriod"/>
            </a:pPr>
            <a:endParaRPr sz="2300" dirty="0">
              <a:latin typeface="Times New Roman"/>
              <a:cs typeface="Times New Roman"/>
            </a:endParaRPr>
          </a:p>
          <a:p>
            <a:pPr marL="278765" indent="-266700">
              <a:spcBef>
                <a:spcPts val="1695"/>
              </a:spcBef>
              <a:buAutoNum type="arabicPeriod"/>
              <a:tabLst>
                <a:tab pos="279400" algn="l"/>
              </a:tabLst>
            </a:pP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Coronary</a:t>
            </a:r>
            <a:r>
              <a:rPr sz="21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FFFFFF"/>
                </a:solidFill>
                <a:latin typeface="Times New Roman"/>
                <a:cs typeface="Times New Roman"/>
              </a:rPr>
              <a:t>sinus:</a:t>
            </a:r>
            <a:endParaRPr sz="2100" dirty="0">
              <a:latin typeface="Times New Roman"/>
              <a:cs typeface="Times New Roman"/>
            </a:endParaRPr>
          </a:p>
          <a:p>
            <a:pPr marL="207010" indent="-172720">
              <a:spcBef>
                <a:spcPts val="2065"/>
              </a:spcBef>
              <a:buChar char="•"/>
              <a:tabLst>
                <a:tab pos="207645" algn="l"/>
              </a:tabLst>
            </a:pPr>
            <a:r>
              <a:rPr sz="1600" spc="-5" dirty="0">
                <a:latin typeface="Times New Roman"/>
                <a:cs typeface="Times New Roman"/>
              </a:rPr>
              <a:t>Great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cardiac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vein</a:t>
            </a:r>
            <a:endParaRPr sz="1600" dirty="0">
              <a:latin typeface="Times New Roman"/>
              <a:cs typeface="Times New Roman"/>
            </a:endParaRPr>
          </a:p>
          <a:p>
            <a:pPr marL="207010" indent="-172720">
              <a:spcBef>
                <a:spcPts val="110"/>
              </a:spcBef>
              <a:buChar char="•"/>
              <a:tabLst>
                <a:tab pos="207645" algn="l"/>
              </a:tabLst>
            </a:pPr>
            <a:r>
              <a:rPr sz="1600" spc="-5" dirty="0">
                <a:latin typeface="Times New Roman"/>
                <a:cs typeface="Times New Roman"/>
              </a:rPr>
              <a:t>Middle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cardiac vein</a:t>
            </a:r>
            <a:endParaRPr sz="1600" dirty="0">
              <a:latin typeface="Times New Roman"/>
              <a:cs typeface="Times New Roman"/>
            </a:endParaRPr>
          </a:p>
          <a:p>
            <a:pPr marL="207010" indent="-172720">
              <a:spcBef>
                <a:spcPts val="105"/>
              </a:spcBef>
              <a:buChar char="•"/>
              <a:tabLst>
                <a:tab pos="207645" algn="l"/>
              </a:tabLst>
            </a:pPr>
            <a:r>
              <a:rPr sz="1600" spc="-10" dirty="0">
                <a:latin typeface="Times New Roman"/>
                <a:cs typeface="Times New Roman"/>
              </a:rPr>
              <a:t>Small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cardiac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vein</a:t>
            </a:r>
            <a:endParaRPr sz="1600" dirty="0">
              <a:latin typeface="Times New Roman"/>
              <a:cs typeface="Times New Roman"/>
            </a:endParaRPr>
          </a:p>
          <a:p>
            <a:pPr marL="207010" indent="-172720">
              <a:spcBef>
                <a:spcPts val="95"/>
              </a:spcBef>
              <a:buChar char="•"/>
              <a:tabLst>
                <a:tab pos="207645" algn="l"/>
              </a:tabLst>
            </a:pPr>
            <a:r>
              <a:rPr sz="1600" spc="-5" dirty="0">
                <a:latin typeface="Times New Roman"/>
                <a:cs typeface="Times New Roman"/>
              </a:rPr>
              <a:t>Post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vein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of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 </a:t>
            </a:r>
            <a:r>
              <a:rPr sz="1600" spc="-80" dirty="0">
                <a:latin typeface="Times New Roman"/>
                <a:cs typeface="Times New Roman"/>
              </a:rPr>
              <a:t>LV</a:t>
            </a:r>
            <a:endParaRPr sz="1600" dirty="0">
              <a:latin typeface="Times New Roman"/>
              <a:cs typeface="Times New Roman"/>
            </a:endParaRPr>
          </a:p>
          <a:p>
            <a:pPr marL="207010" indent="-172720">
              <a:spcBef>
                <a:spcPts val="110"/>
              </a:spcBef>
              <a:buChar char="•"/>
              <a:tabLst>
                <a:tab pos="207645" algn="l"/>
              </a:tabLst>
            </a:pPr>
            <a:r>
              <a:rPr sz="1600" spc="-5" dirty="0">
                <a:latin typeface="Times New Roman"/>
                <a:cs typeface="Times New Roman"/>
              </a:rPr>
              <a:t>Oblique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vein of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the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LA</a:t>
            </a:r>
            <a:endParaRPr sz="1600" dirty="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0" y="314507"/>
            <a:ext cx="3324225" cy="1438910"/>
            <a:chOff x="246824" y="301688"/>
            <a:chExt cx="3324225" cy="1438910"/>
          </a:xfrm>
        </p:grpSpPr>
        <p:sp>
          <p:nvSpPr>
            <p:cNvPr id="3" name="object 3"/>
            <p:cNvSpPr/>
            <p:nvPr/>
          </p:nvSpPr>
          <p:spPr>
            <a:xfrm>
              <a:off x="252221" y="307085"/>
              <a:ext cx="3313429" cy="1428115"/>
            </a:xfrm>
            <a:custGeom>
              <a:avLst/>
              <a:gdLst/>
              <a:ahLst/>
              <a:cxnLst/>
              <a:rect l="l" t="t" r="r" b="b"/>
              <a:pathLst>
                <a:path w="3313429" h="1428114">
                  <a:moveTo>
                    <a:pt x="3075178" y="0"/>
                  </a:moveTo>
                  <a:lnTo>
                    <a:pt x="237998" y="0"/>
                  </a:lnTo>
                  <a:lnTo>
                    <a:pt x="190032" y="4835"/>
                  </a:lnTo>
                  <a:lnTo>
                    <a:pt x="145357" y="18702"/>
                  </a:lnTo>
                  <a:lnTo>
                    <a:pt x="104930" y="40645"/>
                  </a:lnTo>
                  <a:lnTo>
                    <a:pt x="69707" y="69707"/>
                  </a:lnTo>
                  <a:lnTo>
                    <a:pt x="40645" y="104930"/>
                  </a:lnTo>
                  <a:lnTo>
                    <a:pt x="18702" y="145357"/>
                  </a:lnTo>
                  <a:lnTo>
                    <a:pt x="4835" y="190032"/>
                  </a:lnTo>
                  <a:lnTo>
                    <a:pt x="0" y="237998"/>
                  </a:lnTo>
                  <a:lnTo>
                    <a:pt x="0" y="1189990"/>
                  </a:lnTo>
                  <a:lnTo>
                    <a:pt x="4835" y="1237955"/>
                  </a:lnTo>
                  <a:lnTo>
                    <a:pt x="18702" y="1282630"/>
                  </a:lnTo>
                  <a:lnTo>
                    <a:pt x="40645" y="1323057"/>
                  </a:lnTo>
                  <a:lnTo>
                    <a:pt x="69707" y="1358280"/>
                  </a:lnTo>
                  <a:lnTo>
                    <a:pt x="104930" y="1387342"/>
                  </a:lnTo>
                  <a:lnTo>
                    <a:pt x="145357" y="1409285"/>
                  </a:lnTo>
                  <a:lnTo>
                    <a:pt x="190032" y="1423152"/>
                  </a:lnTo>
                  <a:lnTo>
                    <a:pt x="237998" y="1427988"/>
                  </a:lnTo>
                  <a:lnTo>
                    <a:pt x="3075178" y="1427988"/>
                  </a:lnTo>
                  <a:lnTo>
                    <a:pt x="3123143" y="1423152"/>
                  </a:lnTo>
                  <a:lnTo>
                    <a:pt x="3167818" y="1409285"/>
                  </a:lnTo>
                  <a:lnTo>
                    <a:pt x="3208245" y="1387342"/>
                  </a:lnTo>
                  <a:lnTo>
                    <a:pt x="3243468" y="1358280"/>
                  </a:lnTo>
                  <a:lnTo>
                    <a:pt x="3272530" y="1323057"/>
                  </a:lnTo>
                  <a:lnTo>
                    <a:pt x="3294473" y="1282630"/>
                  </a:lnTo>
                  <a:lnTo>
                    <a:pt x="3308340" y="1237955"/>
                  </a:lnTo>
                  <a:lnTo>
                    <a:pt x="3313176" y="1189990"/>
                  </a:lnTo>
                  <a:lnTo>
                    <a:pt x="3313176" y="237998"/>
                  </a:lnTo>
                  <a:lnTo>
                    <a:pt x="3308340" y="190032"/>
                  </a:lnTo>
                  <a:lnTo>
                    <a:pt x="3294473" y="145357"/>
                  </a:lnTo>
                  <a:lnTo>
                    <a:pt x="3272530" y="104930"/>
                  </a:lnTo>
                  <a:lnTo>
                    <a:pt x="3243468" y="69707"/>
                  </a:lnTo>
                  <a:lnTo>
                    <a:pt x="3208245" y="40645"/>
                  </a:lnTo>
                  <a:lnTo>
                    <a:pt x="3167818" y="18702"/>
                  </a:lnTo>
                  <a:lnTo>
                    <a:pt x="3123143" y="4835"/>
                  </a:lnTo>
                  <a:lnTo>
                    <a:pt x="307517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2221" y="307085"/>
              <a:ext cx="3313429" cy="1428115"/>
            </a:xfrm>
            <a:custGeom>
              <a:avLst/>
              <a:gdLst/>
              <a:ahLst/>
              <a:cxnLst/>
              <a:rect l="l" t="t" r="r" b="b"/>
              <a:pathLst>
                <a:path w="3313429" h="1428114">
                  <a:moveTo>
                    <a:pt x="0" y="237998"/>
                  </a:moveTo>
                  <a:lnTo>
                    <a:pt x="4835" y="190032"/>
                  </a:lnTo>
                  <a:lnTo>
                    <a:pt x="18702" y="145357"/>
                  </a:lnTo>
                  <a:lnTo>
                    <a:pt x="40645" y="104930"/>
                  </a:lnTo>
                  <a:lnTo>
                    <a:pt x="69707" y="69707"/>
                  </a:lnTo>
                  <a:lnTo>
                    <a:pt x="104930" y="40645"/>
                  </a:lnTo>
                  <a:lnTo>
                    <a:pt x="145357" y="18702"/>
                  </a:lnTo>
                  <a:lnTo>
                    <a:pt x="190032" y="4835"/>
                  </a:lnTo>
                  <a:lnTo>
                    <a:pt x="237998" y="0"/>
                  </a:lnTo>
                  <a:lnTo>
                    <a:pt x="3075178" y="0"/>
                  </a:lnTo>
                  <a:lnTo>
                    <a:pt x="3123143" y="4835"/>
                  </a:lnTo>
                  <a:lnTo>
                    <a:pt x="3167818" y="18702"/>
                  </a:lnTo>
                  <a:lnTo>
                    <a:pt x="3208245" y="40645"/>
                  </a:lnTo>
                  <a:lnTo>
                    <a:pt x="3243468" y="69707"/>
                  </a:lnTo>
                  <a:lnTo>
                    <a:pt x="3272530" y="104930"/>
                  </a:lnTo>
                  <a:lnTo>
                    <a:pt x="3294473" y="145357"/>
                  </a:lnTo>
                  <a:lnTo>
                    <a:pt x="3308340" y="190032"/>
                  </a:lnTo>
                  <a:lnTo>
                    <a:pt x="3313176" y="237998"/>
                  </a:lnTo>
                  <a:lnTo>
                    <a:pt x="3313176" y="1189990"/>
                  </a:lnTo>
                  <a:lnTo>
                    <a:pt x="3308340" y="1237955"/>
                  </a:lnTo>
                  <a:lnTo>
                    <a:pt x="3294473" y="1282630"/>
                  </a:lnTo>
                  <a:lnTo>
                    <a:pt x="3272530" y="1323057"/>
                  </a:lnTo>
                  <a:lnTo>
                    <a:pt x="3243468" y="1358280"/>
                  </a:lnTo>
                  <a:lnTo>
                    <a:pt x="3208245" y="1387342"/>
                  </a:lnTo>
                  <a:lnTo>
                    <a:pt x="3167818" y="1409285"/>
                  </a:lnTo>
                  <a:lnTo>
                    <a:pt x="3123143" y="1423152"/>
                  </a:lnTo>
                  <a:lnTo>
                    <a:pt x="3075178" y="1427988"/>
                  </a:lnTo>
                  <a:lnTo>
                    <a:pt x="237998" y="1427988"/>
                  </a:lnTo>
                  <a:lnTo>
                    <a:pt x="190032" y="1423152"/>
                  </a:lnTo>
                  <a:lnTo>
                    <a:pt x="145357" y="1409285"/>
                  </a:lnTo>
                  <a:lnTo>
                    <a:pt x="104930" y="1387342"/>
                  </a:lnTo>
                  <a:lnTo>
                    <a:pt x="69707" y="1358280"/>
                  </a:lnTo>
                  <a:lnTo>
                    <a:pt x="40645" y="1323057"/>
                  </a:lnTo>
                  <a:lnTo>
                    <a:pt x="18702" y="1282630"/>
                  </a:lnTo>
                  <a:lnTo>
                    <a:pt x="4835" y="1237955"/>
                  </a:lnTo>
                  <a:lnTo>
                    <a:pt x="0" y="1189990"/>
                  </a:lnTo>
                  <a:lnTo>
                    <a:pt x="0" y="237998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88857" y="449140"/>
            <a:ext cx="2921343" cy="10756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marR="5080">
              <a:lnSpc>
                <a:spcPts val="3829"/>
              </a:lnSpc>
              <a:spcBef>
                <a:spcPts val="735"/>
              </a:spcBef>
            </a:pPr>
            <a:r>
              <a:rPr sz="3700" spc="-5" dirty="0">
                <a:solidFill>
                  <a:schemeClr val="bg1"/>
                </a:solidFill>
              </a:rPr>
              <a:t>Coronary  Sinus</a:t>
            </a:r>
            <a:endParaRPr sz="3700" dirty="0">
              <a:solidFill>
                <a:schemeClr val="bg1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770825" y="2127441"/>
            <a:ext cx="4619625" cy="953135"/>
            <a:chOff x="246824" y="2127440"/>
            <a:chExt cx="4619625" cy="953135"/>
          </a:xfrm>
        </p:grpSpPr>
        <p:sp>
          <p:nvSpPr>
            <p:cNvPr id="7" name="object 7"/>
            <p:cNvSpPr/>
            <p:nvPr/>
          </p:nvSpPr>
          <p:spPr>
            <a:xfrm>
              <a:off x="252221" y="2132837"/>
              <a:ext cx="4608830" cy="942340"/>
            </a:xfrm>
            <a:custGeom>
              <a:avLst/>
              <a:gdLst/>
              <a:ahLst/>
              <a:cxnLst/>
              <a:rect l="l" t="t" r="r" b="b"/>
              <a:pathLst>
                <a:path w="4608830" h="942339">
                  <a:moveTo>
                    <a:pt x="4451604" y="0"/>
                  </a:moveTo>
                  <a:lnTo>
                    <a:pt x="156972" y="0"/>
                  </a:lnTo>
                  <a:lnTo>
                    <a:pt x="107357" y="7997"/>
                  </a:lnTo>
                  <a:lnTo>
                    <a:pt x="64267" y="30272"/>
                  </a:lnTo>
                  <a:lnTo>
                    <a:pt x="30287" y="64245"/>
                  </a:lnTo>
                  <a:lnTo>
                    <a:pt x="8002" y="107338"/>
                  </a:lnTo>
                  <a:lnTo>
                    <a:pt x="0" y="156972"/>
                  </a:lnTo>
                  <a:lnTo>
                    <a:pt x="0" y="784860"/>
                  </a:lnTo>
                  <a:lnTo>
                    <a:pt x="8002" y="834493"/>
                  </a:lnTo>
                  <a:lnTo>
                    <a:pt x="30287" y="877586"/>
                  </a:lnTo>
                  <a:lnTo>
                    <a:pt x="64267" y="911559"/>
                  </a:lnTo>
                  <a:lnTo>
                    <a:pt x="107357" y="933834"/>
                  </a:lnTo>
                  <a:lnTo>
                    <a:pt x="156972" y="941832"/>
                  </a:lnTo>
                  <a:lnTo>
                    <a:pt x="4451604" y="941832"/>
                  </a:lnTo>
                  <a:lnTo>
                    <a:pt x="4501237" y="933834"/>
                  </a:lnTo>
                  <a:lnTo>
                    <a:pt x="4544330" y="911559"/>
                  </a:lnTo>
                  <a:lnTo>
                    <a:pt x="4578303" y="877586"/>
                  </a:lnTo>
                  <a:lnTo>
                    <a:pt x="4600578" y="834493"/>
                  </a:lnTo>
                  <a:lnTo>
                    <a:pt x="4608576" y="784860"/>
                  </a:lnTo>
                  <a:lnTo>
                    <a:pt x="4608576" y="156972"/>
                  </a:lnTo>
                  <a:lnTo>
                    <a:pt x="4600578" y="107338"/>
                  </a:lnTo>
                  <a:lnTo>
                    <a:pt x="4578303" y="64245"/>
                  </a:lnTo>
                  <a:lnTo>
                    <a:pt x="4544330" y="30272"/>
                  </a:lnTo>
                  <a:lnTo>
                    <a:pt x="4501237" y="7997"/>
                  </a:lnTo>
                  <a:lnTo>
                    <a:pt x="44516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2221" y="2132837"/>
              <a:ext cx="4608830" cy="942340"/>
            </a:xfrm>
            <a:custGeom>
              <a:avLst/>
              <a:gdLst/>
              <a:ahLst/>
              <a:cxnLst/>
              <a:rect l="l" t="t" r="r" b="b"/>
              <a:pathLst>
                <a:path w="4608830" h="942339">
                  <a:moveTo>
                    <a:pt x="0" y="156972"/>
                  </a:moveTo>
                  <a:lnTo>
                    <a:pt x="8002" y="107338"/>
                  </a:lnTo>
                  <a:lnTo>
                    <a:pt x="30287" y="64245"/>
                  </a:lnTo>
                  <a:lnTo>
                    <a:pt x="64267" y="30272"/>
                  </a:lnTo>
                  <a:lnTo>
                    <a:pt x="107357" y="7997"/>
                  </a:lnTo>
                  <a:lnTo>
                    <a:pt x="156972" y="0"/>
                  </a:lnTo>
                  <a:lnTo>
                    <a:pt x="4451604" y="0"/>
                  </a:lnTo>
                  <a:lnTo>
                    <a:pt x="4501237" y="7997"/>
                  </a:lnTo>
                  <a:lnTo>
                    <a:pt x="4544330" y="30272"/>
                  </a:lnTo>
                  <a:lnTo>
                    <a:pt x="4578303" y="64245"/>
                  </a:lnTo>
                  <a:lnTo>
                    <a:pt x="4600578" y="107338"/>
                  </a:lnTo>
                  <a:lnTo>
                    <a:pt x="4608576" y="156972"/>
                  </a:lnTo>
                  <a:lnTo>
                    <a:pt x="4608576" y="784860"/>
                  </a:lnTo>
                  <a:lnTo>
                    <a:pt x="4600578" y="834493"/>
                  </a:lnTo>
                  <a:lnTo>
                    <a:pt x="4578303" y="877586"/>
                  </a:lnTo>
                  <a:lnTo>
                    <a:pt x="4544330" y="911559"/>
                  </a:lnTo>
                  <a:lnTo>
                    <a:pt x="4501237" y="933834"/>
                  </a:lnTo>
                  <a:lnTo>
                    <a:pt x="4451604" y="941832"/>
                  </a:lnTo>
                  <a:lnTo>
                    <a:pt x="156972" y="941832"/>
                  </a:lnTo>
                  <a:lnTo>
                    <a:pt x="107357" y="933834"/>
                  </a:lnTo>
                  <a:lnTo>
                    <a:pt x="64267" y="911559"/>
                  </a:lnTo>
                  <a:lnTo>
                    <a:pt x="30287" y="877586"/>
                  </a:lnTo>
                  <a:lnTo>
                    <a:pt x="8002" y="834493"/>
                  </a:lnTo>
                  <a:lnTo>
                    <a:pt x="0" y="784860"/>
                  </a:lnTo>
                  <a:lnTo>
                    <a:pt x="0" y="15697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862125" y="2467483"/>
            <a:ext cx="307657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ies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poster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part</a:t>
            </a:r>
            <a:r>
              <a:rPr sz="1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4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19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gr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ove.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770825" y="3110421"/>
            <a:ext cx="4619625" cy="953135"/>
            <a:chOff x="246824" y="3110420"/>
            <a:chExt cx="4619625" cy="953135"/>
          </a:xfrm>
        </p:grpSpPr>
        <p:sp>
          <p:nvSpPr>
            <p:cNvPr id="11" name="object 11"/>
            <p:cNvSpPr/>
            <p:nvPr/>
          </p:nvSpPr>
          <p:spPr>
            <a:xfrm>
              <a:off x="252221" y="3115817"/>
              <a:ext cx="4608830" cy="942340"/>
            </a:xfrm>
            <a:custGeom>
              <a:avLst/>
              <a:gdLst/>
              <a:ahLst/>
              <a:cxnLst/>
              <a:rect l="l" t="t" r="r" b="b"/>
              <a:pathLst>
                <a:path w="4608830" h="942339">
                  <a:moveTo>
                    <a:pt x="4451604" y="0"/>
                  </a:moveTo>
                  <a:lnTo>
                    <a:pt x="156972" y="0"/>
                  </a:lnTo>
                  <a:lnTo>
                    <a:pt x="107357" y="7997"/>
                  </a:lnTo>
                  <a:lnTo>
                    <a:pt x="64267" y="30272"/>
                  </a:lnTo>
                  <a:lnTo>
                    <a:pt x="30287" y="64245"/>
                  </a:lnTo>
                  <a:lnTo>
                    <a:pt x="8002" y="107338"/>
                  </a:lnTo>
                  <a:lnTo>
                    <a:pt x="0" y="156972"/>
                  </a:lnTo>
                  <a:lnTo>
                    <a:pt x="0" y="784860"/>
                  </a:lnTo>
                  <a:lnTo>
                    <a:pt x="8002" y="834493"/>
                  </a:lnTo>
                  <a:lnTo>
                    <a:pt x="30287" y="877586"/>
                  </a:lnTo>
                  <a:lnTo>
                    <a:pt x="64267" y="911559"/>
                  </a:lnTo>
                  <a:lnTo>
                    <a:pt x="107357" y="933834"/>
                  </a:lnTo>
                  <a:lnTo>
                    <a:pt x="156972" y="941832"/>
                  </a:lnTo>
                  <a:lnTo>
                    <a:pt x="4451604" y="941832"/>
                  </a:lnTo>
                  <a:lnTo>
                    <a:pt x="4501237" y="933834"/>
                  </a:lnTo>
                  <a:lnTo>
                    <a:pt x="4544330" y="911559"/>
                  </a:lnTo>
                  <a:lnTo>
                    <a:pt x="4578303" y="877586"/>
                  </a:lnTo>
                  <a:lnTo>
                    <a:pt x="4600578" y="834493"/>
                  </a:lnTo>
                  <a:lnTo>
                    <a:pt x="4608576" y="784860"/>
                  </a:lnTo>
                  <a:lnTo>
                    <a:pt x="4608576" y="156972"/>
                  </a:lnTo>
                  <a:lnTo>
                    <a:pt x="4600578" y="107338"/>
                  </a:lnTo>
                  <a:lnTo>
                    <a:pt x="4578303" y="64245"/>
                  </a:lnTo>
                  <a:lnTo>
                    <a:pt x="4544330" y="30272"/>
                  </a:lnTo>
                  <a:lnTo>
                    <a:pt x="4501237" y="7997"/>
                  </a:lnTo>
                  <a:lnTo>
                    <a:pt x="44516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2221" y="3115817"/>
              <a:ext cx="4608830" cy="942340"/>
            </a:xfrm>
            <a:custGeom>
              <a:avLst/>
              <a:gdLst/>
              <a:ahLst/>
              <a:cxnLst/>
              <a:rect l="l" t="t" r="r" b="b"/>
              <a:pathLst>
                <a:path w="4608830" h="942339">
                  <a:moveTo>
                    <a:pt x="0" y="156972"/>
                  </a:moveTo>
                  <a:lnTo>
                    <a:pt x="8002" y="107338"/>
                  </a:lnTo>
                  <a:lnTo>
                    <a:pt x="30287" y="64245"/>
                  </a:lnTo>
                  <a:lnTo>
                    <a:pt x="64267" y="30272"/>
                  </a:lnTo>
                  <a:lnTo>
                    <a:pt x="107357" y="7997"/>
                  </a:lnTo>
                  <a:lnTo>
                    <a:pt x="156972" y="0"/>
                  </a:lnTo>
                  <a:lnTo>
                    <a:pt x="4451604" y="0"/>
                  </a:lnTo>
                  <a:lnTo>
                    <a:pt x="4501237" y="7997"/>
                  </a:lnTo>
                  <a:lnTo>
                    <a:pt x="4544330" y="30272"/>
                  </a:lnTo>
                  <a:lnTo>
                    <a:pt x="4578303" y="64245"/>
                  </a:lnTo>
                  <a:lnTo>
                    <a:pt x="4600578" y="107338"/>
                  </a:lnTo>
                  <a:lnTo>
                    <a:pt x="4608576" y="156972"/>
                  </a:lnTo>
                  <a:lnTo>
                    <a:pt x="4608576" y="784860"/>
                  </a:lnTo>
                  <a:lnTo>
                    <a:pt x="4600578" y="834493"/>
                  </a:lnTo>
                  <a:lnTo>
                    <a:pt x="4578303" y="877586"/>
                  </a:lnTo>
                  <a:lnTo>
                    <a:pt x="4544330" y="911559"/>
                  </a:lnTo>
                  <a:lnTo>
                    <a:pt x="4501237" y="933834"/>
                  </a:lnTo>
                  <a:lnTo>
                    <a:pt x="4451604" y="941832"/>
                  </a:lnTo>
                  <a:lnTo>
                    <a:pt x="156972" y="941832"/>
                  </a:lnTo>
                  <a:lnTo>
                    <a:pt x="107357" y="933834"/>
                  </a:lnTo>
                  <a:lnTo>
                    <a:pt x="64267" y="911559"/>
                  </a:lnTo>
                  <a:lnTo>
                    <a:pt x="30287" y="877586"/>
                  </a:lnTo>
                  <a:lnTo>
                    <a:pt x="8002" y="834493"/>
                  </a:lnTo>
                  <a:lnTo>
                    <a:pt x="0" y="784860"/>
                  </a:lnTo>
                  <a:lnTo>
                    <a:pt x="0" y="15697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862124" y="3449828"/>
            <a:ext cx="28702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Covered</a:t>
            </a:r>
            <a:r>
              <a:rPr sz="1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by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thin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layer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 myocardium.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770825" y="4091876"/>
            <a:ext cx="4619625" cy="1936114"/>
            <a:chOff x="246824" y="4091876"/>
            <a:chExt cx="4619625" cy="1936114"/>
          </a:xfrm>
        </p:grpSpPr>
        <p:sp>
          <p:nvSpPr>
            <p:cNvPr id="15" name="object 15"/>
            <p:cNvSpPr/>
            <p:nvPr/>
          </p:nvSpPr>
          <p:spPr>
            <a:xfrm>
              <a:off x="252221" y="4097274"/>
              <a:ext cx="4608830" cy="942340"/>
            </a:xfrm>
            <a:custGeom>
              <a:avLst/>
              <a:gdLst/>
              <a:ahLst/>
              <a:cxnLst/>
              <a:rect l="l" t="t" r="r" b="b"/>
              <a:pathLst>
                <a:path w="4608830" h="942339">
                  <a:moveTo>
                    <a:pt x="4451604" y="0"/>
                  </a:moveTo>
                  <a:lnTo>
                    <a:pt x="156972" y="0"/>
                  </a:lnTo>
                  <a:lnTo>
                    <a:pt x="107357" y="7997"/>
                  </a:lnTo>
                  <a:lnTo>
                    <a:pt x="64267" y="30272"/>
                  </a:lnTo>
                  <a:lnTo>
                    <a:pt x="30287" y="64245"/>
                  </a:lnTo>
                  <a:lnTo>
                    <a:pt x="8002" y="107338"/>
                  </a:lnTo>
                  <a:lnTo>
                    <a:pt x="0" y="156971"/>
                  </a:lnTo>
                  <a:lnTo>
                    <a:pt x="0" y="784859"/>
                  </a:lnTo>
                  <a:lnTo>
                    <a:pt x="8002" y="834493"/>
                  </a:lnTo>
                  <a:lnTo>
                    <a:pt x="30287" y="877586"/>
                  </a:lnTo>
                  <a:lnTo>
                    <a:pt x="64267" y="911559"/>
                  </a:lnTo>
                  <a:lnTo>
                    <a:pt x="107357" y="933834"/>
                  </a:lnTo>
                  <a:lnTo>
                    <a:pt x="156972" y="941832"/>
                  </a:lnTo>
                  <a:lnTo>
                    <a:pt x="4451604" y="941832"/>
                  </a:lnTo>
                  <a:lnTo>
                    <a:pt x="4501237" y="933834"/>
                  </a:lnTo>
                  <a:lnTo>
                    <a:pt x="4544330" y="911559"/>
                  </a:lnTo>
                  <a:lnTo>
                    <a:pt x="4578303" y="877586"/>
                  </a:lnTo>
                  <a:lnTo>
                    <a:pt x="4600578" y="834493"/>
                  </a:lnTo>
                  <a:lnTo>
                    <a:pt x="4608576" y="784859"/>
                  </a:lnTo>
                  <a:lnTo>
                    <a:pt x="4608576" y="156971"/>
                  </a:lnTo>
                  <a:lnTo>
                    <a:pt x="4600578" y="107338"/>
                  </a:lnTo>
                  <a:lnTo>
                    <a:pt x="4578303" y="64245"/>
                  </a:lnTo>
                  <a:lnTo>
                    <a:pt x="4544330" y="30272"/>
                  </a:lnTo>
                  <a:lnTo>
                    <a:pt x="4501237" y="7997"/>
                  </a:lnTo>
                  <a:lnTo>
                    <a:pt x="44516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2221" y="4097274"/>
              <a:ext cx="4608830" cy="942340"/>
            </a:xfrm>
            <a:custGeom>
              <a:avLst/>
              <a:gdLst/>
              <a:ahLst/>
              <a:cxnLst/>
              <a:rect l="l" t="t" r="r" b="b"/>
              <a:pathLst>
                <a:path w="4608830" h="942339">
                  <a:moveTo>
                    <a:pt x="0" y="156971"/>
                  </a:moveTo>
                  <a:lnTo>
                    <a:pt x="8002" y="107338"/>
                  </a:lnTo>
                  <a:lnTo>
                    <a:pt x="30287" y="64245"/>
                  </a:lnTo>
                  <a:lnTo>
                    <a:pt x="64267" y="30272"/>
                  </a:lnTo>
                  <a:lnTo>
                    <a:pt x="107357" y="7997"/>
                  </a:lnTo>
                  <a:lnTo>
                    <a:pt x="156972" y="0"/>
                  </a:lnTo>
                  <a:lnTo>
                    <a:pt x="4451604" y="0"/>
                  </a:lnTo>
                  <a:lnTo>
                    <a:pt x="4501237" y="7997"/>
                  </a:lnTo>
                  <a:lnTo>
                    <a:pt x="4544330" y="30272"/>
                  </a:lnTo>
                  <a:lnTo>
                    <a:pt x="4578303" y="64245"/>
                  </a:lnTo>
                  <a:lnTo>
                    <a:pt x="4600578" y="107338"/>
                  </a:lnTo>
                  <a:lnTo>
                    <a:pt x="4608576" y="156971"/>
                  </a:lnTo>
                  <a:lnTo>
                    <a:pt x="4608576" y="784859"/>
                  </a:lnTo>
                  <a:lnTo>
                    <a:pt x="4600578" y="834493"/>
                  </a:lnTo>
                  <a:lnTo>
                    <a:pt x="4578303" y="877586"/>
                  </a:lnTo>
                  <a:lnTo>
                    <a:pt x="4544330" y="911559"/>
                  </a:lnTo>
                  <a:lnTo>
                    <a:pt x="4501237" y="933834"/>
                  </a:lnTo>
                  <a:lnTo>
                    <a:pt x="4451604" y="941832"/>
                  </a:lnTo>
                  <a:lnTo>
                    <a:pt x="156972" y="941832"/>
                  </a:lnTo>
                  <a:lnTo>
                    <a:pt x="107357" y="933834"/>
                  </a:lnTo>
                  <a:lnTo>
                    <a:pt x="64267" y="911559"/>
                  </a:lnTo>
                  <a:lnTo>
                    <a:pt x="30287" y="877586"/>
                  </a:lnTo>
                  <a:lnTo>
                    <a:pt x="8002" y="834493"/>
                  </a:lnTo>
                  <a:lnTo>
                    <a:pt x="0" y="784859"/>
                  </a:lnTo>
                  <a:lnTo>
                    <a:pt x="0" y="156971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2221" y="5080254"/>
              <a:ext cx="4608830" cy="942340"/>
            </a:xfrm>
            <a:custGeom>
              <a:avLst/>
              <a:gdLst/>
              <a:ahLst/>
              <a:cxnLst/>
              <a:rect l="l" t="t" r="r" b="b"/>
              <a:pathLst>
                <a:path w="4608830" h="942339">
                  <a:moveTo>
                    <a:pt x="4451604" y="0"/>
                  </a:moveTo>
                  <a:lnTo>
                    <a:pt x="156972" y="0"/>
                  </a:lnTo>
                  <a:lnTo>
                    <a:pt x="107357" y="7997"/>
                  </a:lnTo>
                  <a:lnTo>
                    <a:pt x="64267" y="30272"/>
                  </a:lnTo>
                  <a:lnTo>
                    <a:pt x="30287" y="64245"/>
                  </a:lnTo>
                  <a:lnTo>
                    <a:pt x="8002" y="107338"/>
                  </a:lnTo>
                  <a:lnTo>
                    <a:pt x="0" y="156972"/>
                  </a:lnTo>
                  <a:lnTo>
                    <a:pt x="0" y="784860"/>
                  </a:lnTo>
                  <a:lnTo>
                    <a:pt x="8002" y="834474"/>
                  </a:lnTo>
                  <a:lnTo>
                    <a:pt x="30287" y="877564"/>
                  </a:lnTo>
                  <a:lnTo>
                    <a:pt x="64267" y="911544"/>
                  </a:lnTo>
                  <a:lnTo>
                    <a:pt x="107357" y="933829"/>
                  </a:lnTo>
                  <a:lnTo>
                    <a:pt x="156972" y="941832"/>
                  </a:lnTo>
                  <a:lnTo>
                    <a:pt x="4451604" y="941832"/>
                  </a:lnTo>
                  <a:lnTo>
                    <a:pt x="4501237" y="933829"/>
                  </a:lnTo>
                  <a:lnTo>
                    <a:pt x="4544330" y="911544"/>
                  </a:lnTo>
                  <a:lnTo>
                    <a:pt x="4578303" y="877564"/>
                  </a:lnTo>
                  <a:lnTo>
                    <a:pt x="4600578" y="834474"/>
                  </a:lnTo>
                  <a:lnTo>
                    <a:pt x="4608576" y="784860"/>
                  </a:lnTo>
                  <a:lnTo>
                    <a:pt x="4608576" y="156972"/>
                  </a:lnTo>
                  <a:lnTo>
                    <a:pt x="4600578" y="107338"/>
                  </a:lnTo>
                  <a:lnTo>
                    <a:pt x="4578303" y="64245"/>
                  </a:lnTo>
                  <a:lnTo>
                    <a:pt x="4544330" y="30272"/>
                  </a:lnTo>
                  <a:lnTo>
                    <a:pt x="4501237" y="7997"/>
                  </a:lnTo>
                  <a:lnTo>
                    <a:pt x="445160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2221" y="5080254"/>
              <a:ext cx="4608830" cy="942340"/>
            </a:xfrm>
            <a:custGeom>
              <a:avLst/>
              <a:gdLst/>
              <a:ahLst/>
              <a:cxnLst/>
              <a:rect l="l" t="t" r="r" b="b"/>
              <a:pathLst>
                <a:path w="4608830" h="942339">
                  <a:moveTo>
                    <a:pt x="0" y="156972"/>
                  </a:moveTo>
                  <a:lnTo>
                    <a:pt x="8002" y="107338"/>
                  </a:lnTo>
                  <a:lnTo>
                    <a:pt x="30287" y="64245"/>
                  </a:lnTo>
                  <a:lnTo>
                    <a:pt x="64267" y="30272"/>
                  </a:lnTo>
                  <a:lnTo>
                    <a:pt x="107357" y="7997"/>
                  </a:lnTo>
                  <a:lnTo>
                    <a:pt x="156972" y="0"/>
                  </a:lnTo>
                  <a:lnTo>
                    <a:pt x="4451604" y="0"/>
                  </a:lnTo>
                  <a:lnTo>
                    <a:pt x="4501237" y="7997"/>
                  </a:lnTo>
                  <a:lnTo>
                    <a:pt x="4544330" y="30272"/>
                  </a:lnTo>
                  <a:lnTo>
                    <a:pt x="4578303" y="64245"/>
                  </a:lnTo>
                  <a:lnTo>
                    <a:pt x="4600578" y="107338"/>
                  </a:lnTo>
                  <a:lnTo>
                    <a:pt x="4608576" y="156972"/>
                  </a:lnTo>
                  <a:lnTo>
                    <a:pt x="4608576" y="784860"/>
                  </a:lnTo>
                  <a:lnTo>
                    <a:pt x="4600578" y="834474"/>
                  </a:lnTo>
                  <a:lnTo>
                    <a:pt x="4578303" y="877564"/>
                  </a:lnTo>
                  <a:lnTo>
                    <a:pt x="4544330" y="911544"/>
                  </a:lnTo>
                  <a:lnTo>
                    <a:pt x="4501237" y="933829"/>
                  </a:lnTo>
                  <a:lnTo>
                    <a:pt x="4451604" y="941832"/>
                  </a:lnTo>
                  <a:lnTo>
                    <a:pt x="156972" y="941832"/>
                  </a:lnTo>
                  <a:lnTo>
                    <a:pt x="107357" y="933829"/>
                  </a:lnTo>
                  <a:lnTo>
                    <a:pt x="64267" y="911544"/>
                  </a:lnTo>
                  <a:lnTo>
                    <a:pt x="30287" y="877564"/>
                  </a:lnTo>
                  <a:lnTo>
                    <a:pt x="8002" y="834474"/>
                  </a:lnTo>
                  <a:lnTo>
                    <a:pt x="0" y="784860"/>
                  </a:lnTo>
                  <a:lnTo>
                    <a:pt x="0" y="156972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862125" y="4432172"/>
            <a:ext cx="4247515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It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wide-bored</a:t>
            </a:r>
            <a:r>
              <a:rPr sz="1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vessel,</a:t>
            </a:r>
            <a:r>
              <a:rPr sz="1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about</a:t>
            </a:r>
            <a:r>
              <a:rPr sz="1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cm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long.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5080">
              <a:lnSpc>
                <a:spcPct val="86200"/>
              </a:lnSpc>
              <a:spcBef>
                <a:spcPts val="5"/>
              </a:spcBef>
            </a:pP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 coronary</a:t>
            </a:r>
            <a:r>
              <a:rPr sz="1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sinus</a:t>
            </a:r>
            <a:r>
              <a:rPr sz="1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opening,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along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tendon</a:t>
            </a:r>
            <a:r>
              <a:rPr sz="1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of todaro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&amp; </a:t>
            </a:r>
            <a:r>
              <a:rPr sz="1400" spc="-3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the annulus of the septal leaflet of the tricuspid valve form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boundaries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of the triangle of Koch.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400" spc="-95" dirty="0">
                <a:solidFill>
                  <a:srgbClr val="FFFFFF"/>
                </a:solidFill>
                <a:latin typeface="Times New Roman"/>
                <a:cs typeface="Times New Roman"/>
              </a:rPr>
              <a:t>AV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node &amp;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proximal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part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bundle</a:t>
            </a:r>
            <a:r>
              <a:rPr sz="1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his</a:t>
            </a:r>
            <a:r>
              <a:rPr sz="1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lie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within</a:t>
            </a:r>
            <a:r>
              <a:rPr sz="1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this</a:t>
            </a:r>
            <a:r>
              <a:rPr sz="1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triangle.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2340" y="888619"/>
            <a:ext cx="41592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30" dirty="0"/>
              <a:t>GREAT</a:t>
            </a:r>
            <a:r>
              <a:rPr sz="3000" spc="5" dirty="0"/>
              <a:t> </a:t>
            </a:r>
            <a:r>
              <a:rPr sz="3000" spc="40" dirty="0"/>
              <a:t>CARDIAC</a:t>
            </a:r>
            <a:r>
              <a:rPr sz="3000" spc="-10" dirty="0"/>
              <a:t> </a:t>
            </a:r>
            <a:r>
              <a:rPr sz="3000" spc="30" dirty="0"/>
              <a:t>VEIN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669845" y="2007236"/>
            <a:ext cx="7312025" cy="1190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5080" indent="-342900">
              <a:spcBef>
                <a:spcPts val="10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700" spc="25" dirty="0">
                <a:latin typeface="Times New Roman"/>
                <a:cs typeface="Times New Roman"/>
              </a:rPr>
              <a:t>Begins</a:t>
            </a:r>
            <a:r>
              <a:rPr sz="1700" spc="20" dirty="0">
                <a:latin typeface="Times New Roman"/>
                <a:cs typeface="Times New Roman"/>
              </a:rPr>
              <a:t> near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5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apex, </a:t>
            </a:r>
            <a:r>
              <a:rPr sz="1700" spc="25" dirty="0">
                <a:latin typeface="Times New Roman"/>
                <a:cs typeface="Times New Roman"/>
              </a:rPr>
              <a:t>ascends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first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10" dirty="0">
                <a:latin typeface="Times New Roman"/>
                <a:cs typeface="Times New Roman"/>
              </a:rPr>
              <a:t>in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inter-ventricular groove</a:t>
            </a:r>
            <a:r>
              <a:rPr sz="1700" spc="20" dirty="0">
                <a:latin typeface="Times New Roman"/>
                <a:cs typeface="Times New Roman"/>
              </a:rPr>
              <a:t> with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left </a:t>
            </a:r>
            <a:r>
              <a:rPr sz="1700" spc="25" dirty="0">
                <a:latin typeface="Times New Roman"/>
                <a:cs typeface="Times New Roman"/>
              </a:rPr>
              <a:t> anterior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descending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10" dirty="0">
                <a:latin typeface="Times New Roman"/>
                <a:cs typeface="Times New Roman"/>
              </a:rPr>
              <a:t>artery,</a:t>
            </a:r>
            <a:r>
              <a:rPr sz="1700" spc="20" dirty="0">
                <a:latin typeface="Times New Roman"/>
                <a:cs typeface="Times New Roman"/>
              </a:rPr>
              <a:t> then</a:t>
            </a:r>
            <a:r>
              <a:rPr sz="1700" spc="25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at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5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upper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end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of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groove,</a:t>
            </a:r>
            <a:r>
              <a:rPr sz="1700" spc="25" dirty="0">
                <a:latin typeface="Times New Roman"/>
                <a:cs typeface="Times New Roman"/>
              </a:rPr>
              <a:t> </a:t>
            </a:r>
            <a:r>
              <a:rPr sz="1700" spc="10" dirty="0">
                <a:latin typeface="Times New Roman"/>
                <a:cs typeface="Times New Roman"/>
              </a:rPr>
              <a:t>in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turns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10" dirty="0">
                <a:latin typeface="Times New Roman"/>
                <a:cs typeface="Times New Roman"/>
              </a:rPr>
              <a:t>to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 </a:t>
            </a:r>
            <a:r>
              <a:rPr sz="1700" spc="-409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left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and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ends </a:t>
            </a:r>
            <a:r>
              <a:rPr sz="1700" spc="10" dirty="0">
                <a:latin typeface="Times New Roman"/>
                <a:cs typeface="Times New Roman"/>
              </a:rPr>
              <a:t>in</a:t>
            </a:r>
            <a:r>
              <a:rPr sz="1700" spc="6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left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end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of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coronary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sinus.</a:t>
            </a:r>
            <a:endParaRPr sz="1700">
              <a:latin typeface="Times New Roman"/>
              <a:cs typeface="Times New Roman"/>
            </a:endParaRPr>
          </a:p>
          <a:p>
            <a:pPr marL="354965" indent="-342900">
              <a:spcBef>
                <a:spcPts val="1010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700" spc="25" dirty="0">
                <a:latin typeface="Times New Roman"/>
                <a:cs typeface="Times New Roman"/>
              </a:rPr>
              <a:t>Receives</a:t>
            </a:r>
            <a:r>
              <a:rPr sz="1700" spc="10" dirty="0">
                <a:latin typeface="Times New Roman"/>
                <a:cs typeface="Times New Roman"/>
              </a:rPr>
              <a:t> in</a:t>
            </a:r>
            <a:r>
              <a:rPr sz="1700" spc="6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its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course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a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number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of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left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ventricular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branches.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2341" y="888619"/>
            <a:ext cx="44253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35" dirty="0"/>
              <a:t>MIDDLE</a:t>
            </a:r>
            <a:r>
              <a:rPr sz="3000" spc="65" dirty="0"/>
              <a:t> </a:t>
            </a:r>
            <a:r>
              <a:rPr sz="3000" spc="40" dirty="0"/>
              <a:t>CARDIAC</a:t>
            </a:r>
            <a:r>
              <a:rPr sz="3000" spc="-5" dirty="0"/>
              <a:t> </a:t>
            </a:r>
            <a:r>
              <a:rPr sz="3000" spc="30" dirty="0"/>
              <a:t>VEIN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2669845" y="2235836"/>
            <a:ext cx="6887209" cy="1598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900">
              <a:spcBef>
                <a:spcPts val="10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700" spc="15" dirty="0">
                <a:latin typeface="Times New Roman"/>
                <a:cs typeface="Times New Roman"/>
              </a:rPr>
              <a:t>On</a:t>
            </a:r>
            <a:r>
              <a:rPr sz="1700" spc="20" dirty="0">
                <a:latin typeface="Times New Roman"/>
                <a:cs typeface="Times New Roman"/>
              </a:rPr>
              <a:t> the </a:t>
            </a:r>
            <a:r>
              <a:rPr sz="1700" spc="25" dirty="0">
                <a:latin typeface="Times New Roman"/>
                <a:cs typeface="Times New Roman"/>
              </a:rPr>
              <a:t>diaphragmatic</a:t>
            </a:r>
            <a:r>
              <a:rPr sz="1700" spc="-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surface.</a:t>
            </a: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DC9E1F"/>
              </a:buClr>
              <a:buFont typeface="Arial MT"/>
              <a:buChar char="•"/>
            </a:pPr>
            <a:endParaRPr sz="1900" dirty="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  <a:buClr>
                <a:srgbClr val="DC9E1F"/>
              </a:buClr>
              <a:buFont typeface="Arial MT"/>
              <a:buChar char="•"/>
            </a:pPr>
            <a:endParaRPr sz="1600" dirty="0">
              <a:latin typeface="Times New Roman"/>
              <a:cs typeface="Times New Roman"/>
            </a:endParaRPr>
          </a:p>
          <a:p>
            <a:pPr marL="354965" marR="5080" indent="-342900" algn="just">
              <a:buClr>
                <a:srgbClr val="DC9E1F"/>
              </a:buClr>
              <a:buFont typeface="Arial MT"/>
              <a:buChar char="•"/>
              <a:tabLst>
                <a:tab pos="355600" algn="l"/>
              </a:tabLst>
            </a:pPr>
            <a:r>
              <a:rPr sz="1700" spc="25" dirty="0">
                <a:latin typeface="Times New Roman"/>
                <a:cs typeface="Times New Roman"/>
              </a:rPr>
              <a:t>Begins </a:t>
            </a:r>
            <a:r>
              <a:rPr sz="1700" spc="15" dirty="0">
                <a:latin typeface="Times New Roman"/>
                <a:cs typeface="Times New Roman"/>
              </a:rPr>
              <a:t>at </a:t>
            </a:r>
            <a:r>
              <a:rPr sz="1700" spc="20" dirty="0">
                <a:latin typeface="Times New Roman"/>
                <a:cs typeface="Times New Roman"/>
              </a:rPr>
              <a:t>the apex </a:t>
            </a:r>
            <a:r>
              <a:rPr sz="1700" spc="15" dirty="0">
                <a:latin typeface="Times New Roman"/>
                <a:cs typeface="Times New Roman"/>
              </a:rPr>
              <a:t>of </a:t>
            </a:r>
            <a:r>
              <a:rPr sz="1700" spc="20" dirty="0">
                <a:latin typeface="Times New Roman"/>
                <a:cs typeface="Times New Roman"/>
              </a:rPr>
              <a:t>the heart </a:t>
            </a:r>
            <a:r>
              <a:rPr sz="1700" dirty="0">
                <a:latin typeface="Times New Roman"/>
                <a:cs typeface="Times New Roman"/>
              </a:rPr>
              <a:t>&amp; </a:t>
            </a:r>
            <a:r>
              <a:rPr sz="1700" spc="25" dirty="0">
                <a:latin typeface="Times New Roman"/>
                <a:cs typeface="Times New Roman"/>
              </a:rPr>
              <a:t>passes </a:t>
            </a:r>
            <a:r>
              <a:rPr sz="1700" spc="20" dirty="0">
                <a:latin typeface="Times New Roman"/>
                <a:cs typeface="Times New Roman"/>
              </a:rPr>
              <a:t>backwards </a:t>
            </a:r>
            <a:r>
              <a:rPr sz="1700" spc="10" dirty="0">
                <a:latin typeface="Times New Roman"/>
                <a:cs typeface="Times New Roman"/>
              </a:rPr>
              <a:t>in </a:t>
            </a:r>
            <a:r>
              <a:rPr sz="1700" spc="20" dirty="0">
                <a:latin typeface="Times New Roman"/>
                <a:cs typeface="Times New Roman"/>
              </a:rPr>
              <a:t>the </a:t>
            </a:r>
            <a:r>
              <a:rPr sz="1700" spc="25" dirty="0">
                <a:latin typeface="Times New Roman"/>
                <a:cs typeface="Times New Roman"/>
              </a:rPr>
              <a:t>inferior </a:t>
            </a:r>
            <a:r>
              <a:rPr sz="1700" spc="35" dirty="0">
                <a:latin typeface="Times New Roman"/>
                <a:cs typeface="Times New Roman"/>
              </a:rPr>
              <a:t>inter- 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ventricular groove </a:t>
            </a:r>
            <a:r>
              <a:rPr sz="1700" spc="20" dirty="0">
                <a:latin typeface="Times New Roman"/>
                <a:cs typeface="Times New Roman"/>
              </a:rPr>
              <a:t>with the post </a:t>
            </a:r>
            <a:r>
              <a:rPr sz="1700" spc="25" dirty="0">
                <a:latin typeface="Times New Roman"/>
                <a:cs typeface="Times New Roman"/>
              </a:rPr>
              <a:t>descending </a:t>
            </a:r>
            <a:r>
              <a:rPr sz="1700" spc="20" dirty="0">
                <a:latin typeface="Times New Roman"/>
                <a:cs typeface="Times New Roman"/>
              </a:rPr>
              <a:t>artery </a:t>
            </a:r>
            <a:r>
              <a:rPr sz="1700" dirty="0">
                <a:latin typeface="Times New Roman"/>
                <a:cs typeface="Times New Roman"/>
              </a:rPr>
              <a:t>&amp; </a:t>
            </a:r>
            <a:r>
              <a:rPr sz="1700" spc="20" dirty="0">
                <a:latin typeface="Times New Roman"/>
                <a:cs typeface="Times New Roman"/>
              </a:rPr>
              <a:t>ends </a:t>
            </a:r>
            <a:r>
              <a:rPr sz="1700" spc="15" dirty="0">
                <a:latin typeface="Times New Roman"/>
                <a:cs typeface="Times New Roman"/>
              </a:rPr>
              <a:t>by </a:t>
            </a:r>
            <a:r>
              <a:rPr sz="1700" spc="25" dirty="0">
                <a:latin typeface="Times New Roman"/>
                <a:cs typeface="Times New Roman"/>
              </a:rPr>
              <a:t>joining </a:t>
            </a:r>
            <a:r>
              <a:rPr sz="1700" spc="20" dirty="0">
                <a:latin typeface="Times New Roman"/>
                <a:cs typeface="Times New Roman"/>
              </a:rPr>
              <a:t>the </a:t>
            </a:r>
            <a:r>
              <a:rPr sz="1700" spc="-409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middle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of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coronary</a:t>
            </a:r>
            <a:r>
              <a:rPr sz="1700" spc="25" dirty="0">
                <a:latin typeface="Times New Roman"/>
                <a:cs typeface="Times New Roman"/>
              </a:rPr>
              <a:t> sinus.</a:t>
            </a:r>
            <a:endParaRPr sz="1700" dirty="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2340" y="915758"/>
            <a:ext cx="4213860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35" dirty="0"/>
              <a:t>SMALL</a:t>
            </a:r>
            <a:r>
              <a:rPr sz="3000" spc="-55" dirty="0"/>
              <a:t> </a:t>
            </a:r>
            <a:r>
              <a:rPr sz="3000" spc="40" dirty="0"/>
              <a:t>CARDIAC</a:t>
            </a:r>
            <a:r>
              <a:rPr sz="3000" spc="-10" dirty="0"/>
              <a:t> </a:t>
            </a:r>
            <a:r>
              <a:rPr sz="3000" spc="30" dirty="0"/>
              <a:t>VEIN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212340" y="1524000"/>
            <a:ext cx="7258684" cy="4616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105410" indent="-342900">
              <a:spcBef>
                <a:spcPts val="9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15" dirty="0">
                <a:latin typeface="Times New Roman"/>
                <a:cs typeface="Times New Roman"/>
              </a:rPr>
              <a:t>Begins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near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4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apex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of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heart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&amp;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runs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to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right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till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the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spc="30" dirty="0">
                <a:latin typeface="Times New Roman"/>
                <a:cs typeface="Times New Roman"/>
              </a:rPr>
              <a:t>A-V</a:t>
            </a:r>
            <a:r>
              <a:rPr sz="2800" spc="40" dirty="0">
                <a:latin typeface="Times New Roman"/>
                <a:cs typeface="Times New Roman"/>
              </a:rPr>
              <a:t> </a:t>
            </a:r>
            <a:r>
              <a:rPr sz="2800" spc="20" dirty="0">
                <a:latin typeface="Times New Roman"/>
                <a:cs typeface="Times New Roman"/>
              </a:rPr>
              <a:t>groove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where</a:t>
            </a:r>
            <a:r>
              <a:rPr sz="2800" spc="90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it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turns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to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the 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left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&amp;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enters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right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end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of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coronary 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sinus.</a:t>
            </a:r>
            <a:endParaRPr sz="2800" dirty="0">
              <a:latin typeface="Times New Roman"/>
              <a:cs typeface="Times New Roman"/>
            </a:endParaRPr>
          </a:p>
          <a:p>
            <a:pPr marL="354965" marR="121285" indent="-342900">
              <a:spcBef>
                <a:spcPts val="127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10" dirty="0">
                <a:latin typeface="Times New Roman"/>
                <a:cs typeface="Times New Roman"/>
              </a:rPr>
              <a:t>However</a:t>
            </a:r>
            <a:r>
              <a:rPr sz="2800" spc="105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it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frequently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drains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directly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into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the </a:t>
            </a:r>
            <a:r>
              <a:rPr sz="2800" spc="15" dirty="0">
                <a:latin typeface="Times New Roman"/>
                <a:cs typeface="Times New Roman"/>
              </a:rPr>
              <a:t> right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atrium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through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its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anterior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wall,</a:t>
            </a:r>
            <a:r>
              <a:rPr sz="2800" spc="9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in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which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case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vein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can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be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said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merely</a:t>
            </a:r>
            <a:r>
              <a:rPr sz="2800" spc="10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to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be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 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lowest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anterior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cardiac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vein.</a:t>
            </a:r>
            <a:endParaRPr sz="2800" dirty="0">
              <a:latin typeface="Times New Roman"/>
              <a:cs typeface="Times New Roman"/>
            </a:endParaRPr>
          </a:p>
          <a:p>
            <a:pPr marL="354965" marR="5080" indent="-342900">
              <a:spcBef>
                <a:spcPts val="127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10" dirty="0">
                <a:latin typeface="Times New Roman"/>
                <a:cs typeface="Times New Roman"/>
              </a:rPr>
              <a:t>It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accompanies</a:t>
            </a:r>
            <a:r>
              <a:rPr sz="2800" spc="11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marginal</a:t>
            </a:r>
            <a:r>
              <a:rPr sz="2800" spc="9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branch</a:t>
            </a:r>
            <a:r>
              <a:rPr sz="2800" spc="9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of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right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coronary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artery.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2341" y="915758"/>
            <a:ext cx="510095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40" dirty="0"/>
              <a:t>ANTERIOR</a:t>
            </a:r>
            <a:r>
              <a:rPr sz="3000" spc="50" dirty="0"/>
              <a:t> </a:t>
            </a:r>
            <a:r>
              <a:rPr sz="3000" spc="40" dirty="0"/>
              <a:t>CARDIAC</a:t>
            </a:r>
            <a:r>
              <a:rPr sz="3000" spc="-10" dirty="0"/>
              <a:t> </a:t>
            </a:r>
            <a:r>
              <a:rPr sz="3000" spc="35" dirty="0"/>
              <a:t>VEINS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669844" y="2235836"/>
            <a:ext cx="7061200" cy="1190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103505" indent="-342900">
              <a:spcBef>
                <a:spcPts val="10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700" spc="25" dirty="0">
                <a:latin typeface="Times New Roman"/>
                <a:cs typeface="Times New Roman"/>
              </a:rPr>
              <a:t>Series</a:t>
            </a:r>
            <a:r>
              <a:rPr sz="1700" spc="2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of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parallel</a:t>
            </a:r>
            <a:r>
              <a:rPr sz="1700" spc="20" dirty="0">
                <a:latin typeface="Times New Roman"/>
                <a:cs typeface="Times New Roman"/>
              </a:rPr>
              <a:t> veins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that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run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across the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surface</a:t>
            </a:r>
            <a:r>
              <a:rPr sz="1700" spc="15" dirty="0">
                <a:latin typeface="Times New Roman"/>
                <a:cs typeface="Times New Roman"/>
              </a:rPr>
              <a:t> of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right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ventricle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10" dirty="0">
                <a:latin typeface="Times New Roman"/>
                <a:cs typeface="Times New Roman"/>
              </a:rPr>
              <a:t>to </a:t>
            </a:r>
            <a:r>
              <a:rPr sz="1700" spc="-409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open into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right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atrium.</a:t>
            </a:r>
            <a:endParaRPr sz="1700">
              <a:latin typeface="Times New Roman"/>
              <a:cs typeface="Times New Roman"/>
            </a:endParaRPr>
          </a:p>
          <a:p>
            <a:pPr marL="354965" marR="5080" indent="-342900">
              <a:spcBef>
                <a:spcPts val="100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700" spc="25" dirty="0">
                <a:latin typeface="Times New Roman"/>
                <a:cs typeface="Times New Roman"/>
              </a:rPr>
              <a:t>They</a:t>
            </a:r>
            <a:r>
              <a:rPr sz="1700" spc="20" dirty="0">
                <a:latin typeface="Times New Roman"/>
                <a:cs typeface="Times New Roman"/>
              </a:rPr>
              <a:t> drain</a:t>
            </a:r>
            <a:r>
              <a:rPr sz="1700" spc="25" dirty="0">
                <a:latin typeface="Times New Roman"/>
                <a:cs typeface="Times New Roman"/>
              </a:rPr>
              <a:t> independently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into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right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atrium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by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dipping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into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anterior </a:t>
            </a:r>
            <a:r>
              <a:rPr sz="1700" spc="-409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atrioventricular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groove.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2341" y="915758"/>
            <a:ext cx="473265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35" dirty="0"/>
              <a:t>VENAE</a:t>
            </a:r>
            <a:r>
              <a:rPr sz="3000" spc="60" dirty="0"/>
              <a:t> </a:t>
            </a:r>
            <a:r>
              <a:rPr sz="3000" spc="35" dirty="0"/>
              <a:t>CARDIS</a:t>
            </a:r>
            <a:r>
              <a:rPr sz="3000" spc="65" dirty="0"/>
              <a:t> </a:t>
            </a:r>
            <a:r>
              <a:rPr sz="3000" spc="35" dirty="0"/>
              <a:t>MINIMAE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669845" y="2007236"/>
            <a:ext cx="6887845" cy="1318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5080" indent="-342900">
              <a:spcBef>
                <a:spcPts val="10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700" spc="20" dirty="0">
                <a:latin typeface="Times New Roman"/>
                <a:cs typeface="Times New Roman"/>
              </a:rPr>
              <a:t>Small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veins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of</a:t>
            </a:r>
            <a:r>
              <a:rPr sz="1700" spc="55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all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four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chambers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of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5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heart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that</a:t>
            </a:r>
            <a:r>
              <a:rPr sz="1700" spc="5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open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directly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into</a:t>
            </a:r>
            <a:r>
              <a:rPr sz="1700" spc="6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their </a:t>
            </a:r>
            <a:r>
              <a:rPr sz="1700" spc="-409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respective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chambers.</a:t>
            </a:r>
            <a:endParaRPr sz="1700" dirty="0">
              <a:latin typeface="Times New Roman"/>
              <a:cs typeface="Times New Roman"/>
            </a:endParaRPr>
          </a:p>
          <a:p>
            <a:pPr marL="354965" indent="-342900">
              <a:spcBef>
                <a:spcPts val="100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700" spc="25" dirty="0">
                <a:latin typeface="Times New Roman"/>
                <a:cs typeface="Times New Roman"/>
              </a:rPr>
              <a:t>They</a:t>
            </a:r>
            <a:r>
              <a:rPr sz="1700" spc="20" dirty="0">
                <a:latin typeface="Times New Roman"/>
                <a:cs typeface="Times New Roman"/>
              </a:rPr>
              <a:t> appear</a:t>
            </a:r>
            <a:r>
              <a:rPr sz="1700" spc="10" dirty="0">
                <a:latin typeface="Times New Roman"/>
                <a:cs typeface="Times New Roman"/>
              </a:rPr>
              <a:t> to</a:t>
            </a:r>
            <a:r>
              <a:rPr sz="1700" spc="6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be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most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frequent</a:t>
            </a:r>
            <a:r>
              <a:rPr sz="1700" spc="20" dirty="0">
                <a:latin typeface="Times New Roman"/>
                <a:cs typeface="Times New Roman"/>
              </a:rPr>
              <a:t> </a:t>
            </a:r>
            <a:r>
              <a:rPr sz="1700" spc="10" dirty="0">
                <a:latin typeface="Times New Roman"/>
                <a:cs typeface="Times New Roman"/>
              </a:rPr>
              <a:t>in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right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atrium.</a:t>
            </a:r>
            <a:endParaRPr sz="1700" dirty="0">
              <a:latin typeface="Times New Roman"/>
              <a:cs typeface="Times New Roman"/>
            </a:endParaRPr>
          </a:p>
          <a:p>
            <a:pPr marL="354965" indent="-342900">
              <a:spcBef>
                <a:spcPts val="1010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700" spc="25" dirty="0">
                <a:latin typeface="Times New Roman"/>
                <a:cs typeface="Times New Roman"/>
              </a:rPr>
              <a:t>Their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contribution</a:t>
            </a:r>
            <a:r>
              <a:rPr sz="1700" spc="10" dirty="0">
                <a:latin typeface="Times New Roman"/>
                <a:cs typeface="Times New Roman"/>
              </a:rPr>
              <a:t> to</a:t>
            </a:r>
            <a:r>
              <a:rPr sz="1700" spc="5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venous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return</a:t>
            </a:r>
            <a:r>
              <a:rPr sz="1700" spc="10" dirty="0">
                <a:latin typeface="Times New Roman"/>
                <a:cs typeface="Times New Roman"/>
              </a:rPr>
              <a:t> is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negligible.</a:t>
            </a:r>
            <a:endParaRPr sz="1700" dirty="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9455" y="398145"/>
            <a:ext cx="171703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Anteriorly: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2239468" y="1201369"/>
            <a:ext cx="2764155" cy="1720214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241300" marR="5080" indent="-228600">
              <a:lnSpc>
                <a:spcPct val="86300"/>
              </a:lnSpc>
              <a:spcBef>
                <a:spcPts val="484"/>
              </a:spcBef>
              <a:buChar char="•"/>
              <a:tabLst>
                <a:tab pos="241300" algn="l"/>
              </a:tabLst>
            </a:pPr>
            <a:r>
              <a:rPr sz="2300" dirty="0">
                <a:latin typeface="Times New Roman"/>
                <a:cs typeface="Times New Roman"/>
              </a:rPr>
              <a:t>Lung and pleurae </a:t>
            </a:r>
            <a:r>
              <a:rPr sz="2300" spc="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separating</a:t>
            </a:r>
            <a:r>
              <a:rPr sz="2300" spc="-2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it</a:t>
            </a:r>
            <a:r>
              <a:rPr sz="2300" spc="-3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from</a:t>
            </a:r>
            <a:r>
              <a:rPr sz="2300" spc="-2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the </a:t>
            </a:r>
            <a:r>
              <a:rPr sz="2300" spc="-56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thymus.</a:t>
            </a:r>
          </a:p>
          <a:p>
            <a:pPr marL="241300" indent="-228600">
              <a:spcBef>
                <a:spcPts val="140"/>
              </a:spcBef>
              <a:buChar char="•"/>
              <a:tabLst>
                <a:tab pos="241300" algn="l"/>
              </a:tabLst>
            </a:pPr>
            <a:r>
              <a:rPr sz="2300" dirty="0">
                <a:latin typeface="Times New Roman"/>
                <a:cs typeface="Times New Roman"/>
              </a:rPr>
              <a:t>Body</a:t>
            </a:r>
            <a:r>
              <a:rPr sz="2300" spc="-3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of</a:t>
            </a:r>
            <a:r>
              <a:rPr sz="2300" spc="-2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the</a:t>
            </a:r>
            <a:r>
              <a:rPr sz="2300" spc="-25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sternum</a:t>
            </a:r>
          </a:p>
          <a:p>
            <a:pPr marL="241300" indent="-228600">
              <a:spcBef>
                <a:spcPts val="145"/>
              </a:spcBef>
              <a:buChar char="•"/>
              <a:tabLst>
                <a:tab pos="241300" algn="l"/>
              </a:tabLst>
            </a:pPr>
            <a:r>
              <a:rPr sz="2300" dirty="0">
                <a:latin typeface="Times New Roman"/>
                <a:cs typeface="Times New Roman"/>
              </a:rPr>
              <a:t>Cartilage</a:t>
            </a:r>
            <a:r>
              <a:rPr sz="2300" spc="-3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of</a:t>
            </a:r>
            <a:r>
              <a:rPr sz="2300" spc="-15" dirty="0">
                <a:latin typeface="Times New Roman"/>
                <a:cs typeface="Times New Roman"/>
              </a:rPr>
              <a:t> </a:t>
            </a:r>
            <a:r>
              <a:rPr sz="2300" spc="-5" dirty="0">
                <a:latin typeface="Times New Roman"/>
                <a:cs typeface="Times New Roman"/>
              </a:rPr>
              <a:t>2-6</a:t>
            </a:r>
            <a:r>
              <a:rPr sz="2300" spc="-30" dirty="0">
                <a:latin typeface="Times New Roman"/>
                <a:cs typeface="Times New Roman"/>
              </a:rPr>
              <a:t> </a:t>
            </a:r>
            <a:r>
              <a:rPr sz="2300" dirty="0">
                <a:latin typeface="Times New Roman"/>
                <a:cs typeface="Times New Roman"/>
              </a:rPr>
              <a:t>ribs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128965" y="2964117"/>
            <a:ext cx="3744595" cy="3345815"/>
            <a:chOff x="604964" y="2964116"/>
            <a:chExt cx="3744595" cy="3345815"/>
          </a:xfrm>
        </p:grpSpPr>
        <p:sp>
          <p:nvSpPr>
            <p:cNvPr id="5" name="object 5"/>
            <p:cNvSpPr/>
            <p:nvPr/>
          </p:nvSpPr>
          <p:spPr>
            <a:xfrm>
              <a:off x="610361" y="2969514"/>
              <a:ext cx="3733800" cy="3335020"/>
            </a:xfrm>
            <a:custGeom>
              <a:avLst/>
              <a:gdLst/>
              <a:ahLst/>
              <a:cxnLst/>
              <a:rect l="l" t="t" r="r" b="b"/>
              <a:pathLst>
                <a:path w="3733800" h="3335020">
                  <a:moveTo>
                    <a:pt x="3178048" y="0"/>
                  </a:moveTo>
                  <a:lnTo>
                    <a:pt x="555764" y="0"/>
                  </a:lnTo>
                  <a:lnTo>
                    <a:pt x="507810" y="2039"/>
                  </a:lnTo>
                  <a:lnTo>
                    <a:pt x="460988" y="8047"/>
                  </a:lnTo>
                  <a:lnTo>
                    <a:pt x="415467" y="17857"/>
                  </a:lnTo>
                  <a:lnTo>
                    <a:pt x="371412" y="31301"/>
                  </a:lnTo>
                  <a:lnTo>
                    <a:pt x="328990" y="48214"/>
                  </a:lnTo>
                  <a:lnTo>
                    <a:pt x="288368" y="68428"/>
                  </a:lnTo>
                  <a:lnTo>
                    <a:pt x="249713" y="91776"/>
                  </a:lnTo>
                  <a:lnTo>
                    <a:pt x="213193" y="118092"/>
                  </a:lnTo>
                  <a:lnTo>
                    <a:pt x="178972" y="147209"/>
                  </a:lnTo>
                  <a:lnTo>
                    <a:pt x="147219" y="178960"/>
                  </a:lnTo>
                  <a:lnTo>
                    <a:pt x="118101" y="213179"/>
                  </a:lnTo>
                  <a:lnTo>
                    <a:pt x="91783" y="249699"/>
                  </a:lnTo>
                  <a:lnTo>
                    <a:pt x="68433" y="288353"/>
                  </a:lnTo>
                  <a:lnTo>
                    <a:pt x="48218" y="328974"/>
                  </a:lnTo>
                  <a:lnTo>
                    <a:pt x="31304" y="371395"/>
                  </a:lnTo>
                  <a:lnTo>
                    <a:pt x="17859" y="415451"/>
                  </a:lnTo>
                  <a:lnTo>
                    <a:pt x="8048" y="460973"/>
                  </a:lnTo>
                  <a:lnTo>
                    <a:pt x="2039" y="507795"/>
                  </a:lnTo>
                  <a:lnTo>
                    <a:pt x="0" y="555751"/>
                  </a:lnTo>
                  <a:lnTo>
                    <a:pt x="0" y="2778747"/>
                  </a:lnTo>
                  <a:lnTo>
                    <a:pt x="2039" y="2826701"/>
                  </a:lnTo>
                  <a:lnTo>
                    <a:pt x="8048" y="2873523"/>
                  </a:lnTo>
                  <a:lnTo>
                    <a:pt x="17859" y="2919044"/>
                  </a:lnTo>
                  <a:lnTo>
                    <a:pt x="31304" y="2963099"/>
                  </a:lnTo>
                  <a:lnTo>
                    <a:pt x="48218" y="3005521"/>
                  </a:lnTo>
                  <a:lnTo>
                    <a:pt x="68433" y="3046143"/>
                  </a:lnTo>
                  <a:lnTo>
                    <a:pt x="91783" y="3084798"/>
                  </a:lnTo>
                  <a:lnTo>
                    <a:pt x="118101" y="3121318"/>
                  </a:lnTo>
                  <a:lnTo>
                    <a:pt x="147219" y="3155539"/>
                  </a:lnTo>
                  <a:lnTo>
                    <a:pt x="178972" y="3187292"/>
                  </a:lnTo>
                  <a:lnTo>
                    <a:pt x="213193" y="3216410"/>
                  </a:lnTo>
                  <a:lnTo>
                    <a:pt x="249713" y="3242728"/>
                  </a:lnTo>
                  <a:lnTo>
                    <a:pt x="288368" y="3266078"/>
                  </a:lnTo>
                  <a:lnTo>
                    <a:pt x="328990" y="3286293"/>
                  </a:lnTo>
                  <a:lnTo>
                    <a:pt x="371412" y="3303207"/>
                  </a:lnTo>
                  <a:lnTo>
                    <a:pt x="415467" y="3316652"/>
                  </a:lnTo>
                  <a:lnTo>
                    <a:pt x="460988" y="3326463"/>
                  </a:lnTo>
                  <a:lnTo>
                    <a:pt x="507810" y="3332472"/>
                  </a:lnTo>
                  <a:lnTo>
                    <a:pt x="555764" y="3334512"/>
                  </a:lnTo>
                  <a:lnTo>
                    <a:pt x="3178048" y="3334512"/>
                  </a:lnTo>
                  <a:lnTo>
                    <a:pt x="3226004" y="3332472"/>
                  </a:lnTo>
                  <a:lnTo>
                    <a:pt x="3272826" y="3326463"/>
                  </a:lnTo>
                  <a:lnTo>
                    <a:pt x="3318348" y="3316652"/>
                  </a:lnTo>
                  <a:lnTo>
                    <a:pt x="3362404" y="3303207"/>
                  </a:lnTo>
                  <a:lnTo>
                    <a:pt x="3404825" y="3286293"/>
                  </a:lnTo>
                  <a:lnTo>
                    <a:pt x="3445446" y="3266078"/>
                  </a:lnTo>
                  <a:lnTo>
                    <a:pt x="3484100" y="3242728"/>
                  </a:lnTo>
                  <a:lnTo>
                    <a:pt x="3520620" y="3216410"/>
                  </a:lnTo>
                  <a:lnTo>
                    <a:pt x="3554839" y="3187292"/>
                  </a:lnTo>
                  <a:lnTo>
                    <a:pt x="3586590" y="3155539"/>
                  </a:lnTo>
                  <a:lnTo>
                    <a:pt x="3615707" y="3121318"/>
                  </a:lnTo>
                  <a:lnTo>
                    <a:pt x="3642023" y="3084798"/>
                  </a:lnTo>
                  <a:lnTo>
                    <a:pt x="3665371" y="3046143"/>
                  </a:lnTo>
                  <a:lnTo>
                    <a:pt x="3685585" y="3005521"/>
                  </a:lnTo>
                  <a:lnTo>
                    <a:pt x="3702498" y="2963099"/>
                  </a:lnTo>
                  <a:lnTo>
                    <a:pt x="3715942" y="2919044"/>
                  </a:lnTo>
                  <a:lnTo>
                    <a:pt x="3725752" y="2873523"/>
                  </a:lnTo>
                  <a:lnTo>
                    <a:pt x="3731760" y="2826701"/>
                  </a:lnTo>
                  <a:lnTo>
                    <a:pt x="3733800" y="2778747"/>
                  </a:lnTo>
                  <a:lnTo>
                    <a:pt x="3733800" y="555751"/>
                  </a:lnTo>
                  <a:lnTo>
                    <a:pt x="3731760" y="507795"/>
                  </a:lnTo>
                  <a:lnTo>
                    <a:pt x="3725752" y="460973"/>
                  </a:lnTo>
                  <a:lnTo>
                    <a:pt x="3715942" y="415451"/>
                  </a:lnTo>
                  <a:lnTo>
                    <a:pt x="3702498" y="371395"/>
                  </a:lnTo>
                  <a:lnTo>
                    <a:pt x="3685585" y="328974"/>
                  </a:lnTo>
                  <a:lnTo>
                    <a:pt x="3665371" y="288353"/>
                  </a:lnTo>
                  <a:lnTo>
                    <a:pt x="3642023" y="249699"/>
                  </a:lnTo>
                  <a:lnTo>
                    <a:pt x="3615707" y="213179"/>
                  </a:lnTo>
                  <a:lnTo>
                    <a:pt x="3586590" y="178960"/>
                  </a:lnTo>
                  <a:lnTo>
                    <a:pt x="3554839" y="147209"/>
                  </a:lnTo>
                  <a:lnTo>
                    <a:pt x="3520620" y="118092"/>
                  </a:lnTo>
                  <a:lnTo>
                    <a:pt x="3484100" y="91776"/>
                  </a:lnTo>
                  <a:lnTo>
                    <a:pt x="3445446" y="68428"/>
                  </a:lnTo>
                  <a:lnTo>
                    <a:pt x="3404825" y="48214"/>
                  </a:lnTo>
                  <a:lnTo>
                    <a:pt x="3362404" y="31301"/>
                  </a:lnTo>
                  <a:lnTo>
                    <a:pt x="3318348" y="17857"/>
                  </a:lnTo>
                  <a:lnTo>
                    <a:pt x="3272826" y="8047"/>
                  </a:lnTo>
                  <a:lnTo>
                    <a:pt x="3226004" y="2039"/>
                  </a:lnTo>
                  <a:lnTo>
                    <a:pt x="317804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2969514"/>
              <a:ext cx="3733800" cy="3335020"/>
            </a:xfrm>
            <a:custGeom>
              <a:avLst/>
              <a:gdLst/>
              <a:ahLst/>
              <a:cxnLst/>
              <a:rect l="l" t="t" r="r" b="b"/>
              <a:pathLst>
                <a:path w="3733800" h="3335020">
                  <a:moveTo>
                    <a:pt x="0" y="555751"/>
                  </a:moveTo>
                  <a:lnTo>
                    <a:pt x="2039" y="507795"/>
                  </a:lnTo>
                  <a:lnTo>
                    <a:pt x="8048" y="460973"/>
                  </a:lnTo>
                  <a:lnTo>
                    <a:pt x="17859" y="415451"/>
                  </a:lnTo>
                  <a:lnTo>
                    <a:pt x="31304" y="371395"/>
                  </a:lnTo>
                  <a:lnTo>
                    <a:pt x="48218" y="328974"/>
                  </a:lnTo>
                  <a:lnTo>
                    <a:pt x="68433" y="288353"/>
                  </a:lnTo>
                  <a:lnTo>
                    <a:pt x="91783" y="249699"/>
                  </a:lnTo>
                  <a:lnTo>
                    <a:pt x="118101" y="213179"/>
                  </a:lnTo>
                  <a:lnTo>
                    <a:pt x="147219" y="178960"/>
                  </a:lnTo>
                  <a:lnTo>
                    <a:pt x="178972" y="147209"/>
                  </a:lnTo>
                  <a:lnTo>
                    <a:pt x="213193" y="118092"/>
                  </a:lnTo>
                  <a:lnTo>
                    <a:pt x="249713" y="91776"/>
                  </a:lnTo>
                  <a:lnTo>
                    <a:pt x="288368" y="68428"/>
                  </a:lnTo>
                  <a:lnTo>
                    <a:pt x="328990" y="48214"/>
                  </a:lnTo>
                  <a:lnTo>
                    <a:pt x="371412" y="31301"/>
                  </a:lnTo>
                  <a:lnTo>
                    <a:pt x="415467" y="17857"/>
                  </a:lnTo>
                  <a:lnTo>
                    <a:pt x="460988" y="8047"/>
                  </a:lnTo>
                  <a:lnTo>
                    <a:pt x="507810" y="2039"/>
                  </a:lnTo>
                  <a:lnTo>
                    <a:pt x="555764" y="0"/>
                  </a:lnTo>
                  <a:lnTo>
                    <a:pt x="3178048" y="0"/>
                  </a:lnTo>
                  <a:lnTo>
                    <a:pt x="3226004" y="2039"/>
                  </a:lnTo>
                  <a:lnTo>
                    <a:pt x="3272826" y="8047"/>
                  </a:lnTo>
                  <a:lnTo>
                    <a:pt x="3318348" y="17857"/>
                  </a:lnTo>
                  <a:lnTo>
                    <a:pt x="3362404" y="31301"/>
                  </a:lnTo>
                  <a:lnTo>
                    <a:pt x="3404825" y="48214"/>
                  </a:lnTo>
                  <a:lnTo>
                    <a:pt x="3445446" y="68428"/>
                  </a:lnTo>
                  <a:lnTo>
                    <a:pt x="3484100" y="91776"/>
                  </a:lnTo>
                  <a:lnTo>
                    <a:pt x="3520620" y="118092"/>
                  </a:lnTo>
                  <a:lnTo>
                    <a:pt x="3554839" y="147209"/>
                  </a:lnTo>
                  <a:lnTo>
                    <a:pt x="3586590" y="178960"/>
                  </a:lnTo>
                  <a:lnTo>
                    <a:pt x="3615707" y="213179"/>
                  </a:lnTo>
                  <a:lnTo>
                    <a:pt x="3642023" y="249699"/>
                  </a:lnTo>
                  <a:lnTo>
                    <a:pt x="3665371" y="288353"/>
                  </a:lnTo>
                  <a:lnTo>
                    <a:pt x="3685585" y="328974"/>
                  </a:lnTo>
                  <a:lnTo>
                    <a:pt x="3702498" y="371395"/>
                  </a:lnTo>
                  <a:lnTo>
                    <a:pt x="3715942" y="415451"/>
                  </a:lnTo>
                  <a:lnTo>
                    <a:pt x="3725752" y="460973"/>
                  </a:lnTo>
                  <a:lnTo>
                    <a:pt x="3731760" y="507795"/>
                  </a:lnTo>
                  <a:lnTo>
                    <a:pt x="3733800" y="555751"/>
                  </a:lnTo>
                  <a:lnTo>
                    <a:pt x="3733800" y="2778747"/>
                  </a:lnTo>
                  <a:lnTo>
                    <a:pt x="3731760" y="2826701"/>
                  </a:lnTo>
                  <a:lnTo>
                    <a:pt x="3725752" y="2873523"/>
                  </a:lnTo>
                  <a:lnTo>
                    <a:pt x="3715942" y="2919044"/>
                  </a:lnTo>
                  <a:lnTo>
                    <a:pt x="3702498" y="2963099"/>
                  </a:lnTo>
                  <a:lnTo>
                    <a:pt x="3685585" y="3005521"/>
                  </a:lnTo>
                  <a:lnTo>
                    <a:pt x="3665371" y="3046143"/>
                  </a:lnTo>
                  <a:lnTo>
                    <a:pt x="3642023" y="3084798"/>
                  </a:lnTo>
                  <a:lnTo>
                    <a:pt x="3615707" y="3121318"/>
                  </a:lnTo>
                  <a:lnTo>
                    <a:pt x="3586590" y="3155539"/>
                  </a:lnTo>
                  <a:lnTo>
                    <a:pt x="3554839" y="3187292"/>
                  </a:lnTo>
                  <a:lnTo>
                    <a:pt x="3520620" y="3216410"/>
                  </a:lnTo>
                  <a:lnTo>
                    <a:pt x="3484100" y="3242728"/>
                  </a:lnTo>
                  <a:lnTo>
                    <a:pt x="3445446" y="3266078"/>
                  </a:lnTo>
                  <a:lnTo>
                    <a:pt x="3404825" y="3286293"/>
                  </a:lnTo>
                  <a:lnTo>
                    <a:pt x="3362404" y="3303207"/>
                  </a:lnTo>
                  <a:lnTo>
                    <a:pt x="3318348" y="3316652"/>
                  </a:lnTo>
                  <a:lnTo>
                    <a:pt x="3272826" y="3326463"/>
                  </a:lnTo>
                  <a:lnTo>
                    <a:pt x="3226004" y="3332472"/>
                  </a:lnTo>
                  <a:lnTo>
                    <a:pt x="3178048" y="3334512"/>
                  </a:lnTo>
                  <a:lnTo>
                    <a:pt x="555764" y="3334512"/>
                  </a:lnTo>
                  <a:lnTo>
                    <a:pt x="507810" y="3332472"/>
                  </a:lnTo>
                  <a:lnTo>
                    <a:pt x="460988" y="3326463"/>
                  </a:lnTo>
                  <a:lnTo>
                    <a:pt x="415467" y="3316652"/>
                  </a:lnTo>
                  <a:lnTo>
                    <a:pt x="371412" y="3303207"/>
                  </a:lnTo>
                  <a:lnTo>
                    <a:pt x="328990" y="3286293"/>
                  </a:lnTo>
                  <a:lnTo>
                    <a:pt x="288368" y="3266078"/>
                  </a:lnTo>
                  <a:lnTo>
                    <a:pt x="249713" y="3242728"/>
                  </a:lnTo>
                  <a:lnTo>
                    <a:pt x="213193" y="3216410"/>
                  </a:lnTo>
                  <a:lnTo>
                    <a:pt x="178972" y="3187292"/>
                  </a:lnTo>
                  <a:lnTo>
                    <a:pt x="147219" y="3155539"/>
                  </a:lnTo>
                  <a:lnTo>
                    <a:pt x="118101" y="3121318"/>
                  </a:lnTo>
                  <a:lnTo>
                    <a:pt x="91783" y="3084798"/>
                  </a:lnTo>
                  <a:lnTo>
                    <a:pt x="68433" y="3046143"/>
                  </a:lnTo>
                  <a:lnTo>
                    <a:pt x="48218" y="3005521"/>
                  </a:lnTo>
                  <a:lnTo>
                    <a:pt x="31304" y="2963099"/>
                  </a:lnTo>
                  <a:lnTo>
                    <a:pt x="17859" y="2919044"/>
                  </a:lnTo>
                  <a:lnTo>
                    <a:pt x="8048" y="2873523"/>
                  </a:lnTo>
                  <a:lnTo>
                    <a:pt x="2039" y="2826701"/>
                  </a:lnTo>
                  <a:lnTo>
                    <a:pt x="0" y="2778747"/>
                  </a:lnTo>
                  <a:lnTo>
                    <a:pt x="0" y="555751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72867" y="3174872"/>
            <a:ext cx="3239770" cy="284861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8100" marR="30480">
              <a:lnSpc>
                <a:spcPct val="86200"/>
              </a:lnSpc>
              <a:spcBef>
                <a:spcPts val="595"/>
              </a:spcBef>
            </a:pP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the left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side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3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pericardium is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closely</a:t>
            </a:r>
            <a:r>
              <a:rPr sz="3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related</a:t>
            </a:r>
            <a:r>
              <a:rPr sz="3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3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3000" spc="-7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lower part of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sternum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left </a:t>
            </a:r>
            <a:r>
              <a:rPr sz="3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3000" spc="-7" baseline="25000" dirty="0">
                <a:solidFill>
                  <a:srgbClr val="FFFFFF"/>
                </a:solidFill>
                <a:latin typeface="Times New Roman"/>
                <a:cs typeface="Times New Roman"/>
              </a:rPr>
              <a:t>th</a:t>
            </a:r>
            <a:r>
              <a:rPr sz="3000" baseline="25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and 5</a:t>
            </a:r>
            <a:r>
              <a:rPr sz="3000" baseline="25000" dirty="0">
                <a:solidFill>
                  <a:srgbClr val="FFFFFF"/>
                </a:solidFill>
                <a:latin typeface="Times New Roman"/>
                <a:cs typeface="Times New Roman"/>
              </a:rPr>
              <a:t>th</a:t>
            </a:r>
            <a:r>
              <a:rPr sz="3000" spc="7" baseline="25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FFFFFF"/>
                </a:solidFill>
                <a:latin typeface="Times New Roman"/>
                <a:cs typeface="Times New Roman"/>
              </a:rPr>
              <a:t>costal </a:t>
            </a:r>
            <a:r>
              <a:rPr sz="3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Times New Roman"/>
                <a:cs typeface="Times New Roman"/>
              </a:rPr>
              <a:t>cartilages.</a:t>
            </a:r>
            <a:endParaRPr sz="30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595809" y="530288"/>
            <a:ext cx="3757295" cy="899794"/>
            <a:chOff x="5071808" y="530288"/>
            <a:chExt cx="3757295" cy="899794"/>
          </a:xfrm>
        </p:grpSpPr>
        <p:sp>
          <p:nvSpPr>
            <p:cNvPr id="9" name="object 9"/>
            <p:cNvSpPr/>
            <p:nvPr/>
          </p:nvSpPr>
          <p:spPr>
            <a:xfrm>
              <a:off x="5077206" y="535686"/>
              <a:ext cx="3746500" cy="889000"/>
            </a:xfrm>
            <a:custGeom>
              <a:avLst/>
              <a:gdLst/>
              <a:ahLst/>
              <a:cxnLst/>
              <a:rect l="l" t="t" r="r" b="b"/>
              <a:pathLst>
                <a:path w="3746500" h="889000">
                  <a:moveTo>
                    <a:pt x="3597910" y="0"/>
                  </a:moveTo>
                  <a:lnTo>
                    <a:pt x="148082" y="0"/>
                  </a:lnTo>
                  <a:lnTo>
                    <a:pt x="101274" y="7548"/>
                  </a:lnTo>
                  <a:lnTo>
                    <a:pt x="60624" y="28569"/>
                  </a:lnTo>
                  <a:lnTo>
                    <a:pt x="28569" y="60624"/>
                  </a:lnTo>
                  <a:lnTo>
                    <a:pt x="7548" y="101274"/>
                  </a:lnTo>
                  <a:lnTo>
                    <a:pt x="0" y="148081"/>
                  </a:lnTo>
                  <a:lnTo>
                    <a:pt x="0" y="740410"/>
                  </a:lnTo>
                  <a:lnTo>
                    <a:pt x="7548" y="787217"/>
                  </a:lnTo>
                  <a:lnTo>
                    <a:pt x="28569" y="827867"/>
                  </a:lnTo>
                  <a:lnTo>
                    <a:pt x="60624" y="859922"/>
                  </a:lnTo>
                  <a:lnTo>
                    <a:pt x="101274" y="880943"/>
                  </a:lnTo>
                  <a:lnTo>
                    <a:pt x="148082" y="888491"/>
                  </a:lnTo>
                  <a:lnTo>
                    <a:pt x="3597910" y="888491"/>
                  </a:lnTo>
                  <a:lnTo>
                    <a:pt x="3644717" y="880943"/>
                  </a:lnTo>
                  <a:lnTo>
                    <a:pt x="3685367" y="859922"/>
                  </a:lnTo>
                  <a:lnTo>
                    <a:pt x="3717422" y="827867"/>
                  </a:lnTo>
                  <a:lnTo>
                    <a:pt x="3738443" y="787217"/>
                  </a:lnTo>
                  <a:lnTo>
                    <a:pt x="3745992" y="740410"/>
                  </a:lnTo>
                  <a:lnTo>
                    <a:pt x="3745992" y="148081"/>
                  </a:lnTo>
                  <a:lnTo>
                    <a:pt x="3738443" y="101274"/>
                  </a:lnTo>
                  <a:lnTo>
                    <a:pt x="3717422" y="60624"/>
                  </a:lnTo>
                  <a:lnTo>
                    <a:pt x="3685367" y="28569"/>
                  </a:lnTo>
                  <a:lnTo>
                    <a:pt x="3644717" y="7548"/>
                  </a:lnTo>
                  <a:lnTo>
                    <a:pt x="359791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77206" y="535686"/>
              <a:ext cx="3746500" cy="889000"/>
            </a:xfrm>
            <a:custGeom>
              <a:avLst/>
              <a:gdLst/>
              <a:ahLst/>
              <a:cxnLst/>
              <a:rect l="l" t="t" r="r" b="b"/>
              <a:pathLst>
                <a:path w="3746500" h="889000">
                  <a:moveTo>
                    <a:pt x="0" y="148081"/>
                  </a:moveTo>
                  <a:lnTo>
                    <a:pt x="7548" y="101274"/>
                  </a:lnTo>
                  <a:lnTo>
                    <a:pt x="28569" y="60624"/>
                  </a:lnTo>
                  <a:lnTo>
                    <a:pt x="60624" y="28569"/>
                  </a:lnTo>
                  <a:lnTo>
                    <a:pt x="101274" y="7548"/>
                  </a:lnTo>
                  <a:lnTo>
                    <a:pt x="148082" y="0"/>
                  </a:lnTo>
                  <a:lnTo>
                    <a:pt x="3597910" y="0"/>
                  </a:lnTo>
                  <a:lnTo>
                    <a:pt x="3644717" y="7548"/>
                  </a:lnTo>
                  <a:lnTo>
                    <a:pt x="3685367" y="28569"/>
                  </a:lnTo>
                  <a:lnTo>
                    <a:pt x="3717422" y="60624"/>
                  </a:lnTo>
                  <a:lnTo>
                    <a:pt x="3738443" y="101274"/>
                  </a:lnTo>
                  <a:lnTo>
                    <a:pt x="3745992" y="148081"/>
                  </a:lnTo>
                  <a:lnTo>
                    <a:pt x="3745992" y="740410"/>
                  </a:lnTo>
                  <a:lnTo>
                    <a:pt x="3738443" y="787217"/>
                  </a:lnTo>
                  <a:lnTo>
                    <a:pt x="3717422" y="827867"/>
                  </a:lnTo>
                  <a:lnTo>
                    <a:pt x="3685367" y="859922"/>
                  </a:lnTo>
                  <a:lnTo>
                    <a:pt x="3644717" y="880943"/>
                  </a:lnTo>
                  <a:lnTo>
                    <a:pt x="3597910" y="888491"/>
                  </a:lnTo>
                  <a:lnTo>
                    <a:pt x="148082" y="888491"/>
                  </a:lnTo>
                  <a:lnTo>
                    <a:pt x="101274" y="880943"/>
                  </a:lnTo>
                  <a:lnTo>
                    <a:pt x="60624" y="859922"/>
                  </a:lnTo>
                  <a:lnTo>
                    <a:pt x="28569" y="827867"/>
                  </a:lnTo>
                  <a:lnTo>
                    <a:pt x="7548" y="787217"/>
                  </a:lnTo>
                  <a:lnTo>
                    <a:pt x="0" y="740410"/>
                  </a:lnTo>
                  <a:lnTo>
                    <a:pt x="0" y="148081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719061" y="610616"/>
            <a:ext cx="3361054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Relations</a:t>
            </a:r>
            <a:r>
              <a:rPr sz="23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3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pericardium</a:t>
            </a:r>
            <a:endParaRPr sz="23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5328" y="1917192"/>
            <a:ext cx="3549396" cy="38465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48734" y="915758"/>
            <a:ext cx="3482975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25" dirty="0"/>
              <a:t>LYMPH</a:t>
            </a:r>
            <a:r>
              <a:rPr sz="3000" spc="5" dirty="0"/>
              <a:t> </a:t>
            </a:r>
            <a:r>
              <a:rPr sz="3000" spc="40" dirty="0"/>
              <a:t>DRAINAGE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669844" y="2108428"/>
            <a:ext cx="6532880" cy="131826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354965" indent="-342900">
              <a:spcBef>
                <a:spcPts val="110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25" dirty="0">
                <a:latin typeface="Times New Roman"/>
                <a:cs typeface="Times New Roman"/>
              </a:rPr>
              <a:t> lymphatics </a:t>
            </a:r>
            <a:r>
              <a:rPr sz="1700" spc="15" dirty="0">
                <a:latin typeface="Times New Roman"/>
                <a:cs typeface="Times New Roman"/>
              </a:rPr>
              <a:t>of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heart </a:t>
            </a:r>
            <a:r>
              <a:rPr sz="1700" spc="20" dirty="0">
                <a:latin typeface="Times New Roman"/>
                <a:cs typeface="Times New Roman"/>
              </a:rPr>
              <a:t>drain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back along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5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coronary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arteries.</a:t>
            </a:r>
            <a:endParaRPr sz="1700">
              <a:latin typeface="Times New Roman"/>
              <a:cs typeface="Times New Roman"/>
            </a:endParaRPr>
          </a:p>
          <a:p>
            <a:pPr marL="354965" marR="5080" indent="-342900">
              <a:spcBef>
                <a:spcPts val="1010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700" spc="25" dirty="0">
                <a:latin typeface="Times New Roman"/>
                <a:cs typeface="Times New Roman"/>
              </a:rPr>
              <a:t>They </a:t>
            </a:r>
            <a:r>
              <a:rPr sz="1700" spc="20" dirty="0">
                <a:latin typeface="Times New Roman"/>
                <a:cs typeface="Times New Roman"/>
              </a:rPr>
              <a:t>emerge from</a:t>
            </a:r>
            <a:r>
              <a:rPr sz="1700" spc="2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5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fibrous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pericardium</a:t>
            </a:r>
            <a:r>
              <a:rPr sz="1700" spc="2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along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with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aorta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and </a:t>
            </a:r>
            <a:r>
              <a:rPr sz="1700" spc="25" dirty="0">
                <a:latin typeface="Times New Roman"/>
                <a:cs typeface="Times New Roman"/>
              </a:rPr>
              <a:t> pulmonary</a:t>
            </a:r>
            <a:r>
              <a:rPr sz="1700" spc="20" dirty="0">
                <a:latin typeface="Times New Roman"/>
                <a:cs typeface="Times New Roman"/>
              </a:rPr>
              <a:t> trunk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&amp;</a:t>
            </a:r>
            <a:r>
              <a:rPr sz="1700" spc="6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empty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into</a:t>
            </a:r>
            <a:r>
              <a:rPr sz="1700" spc="5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tracheo-bronchial </a:t>
            </a:r>
            <a:r>
              <a:rPr sz="1700" spc="20" dirty="0">
                <a:latin typeface="Times New Roman"/>
                <a:cs typeface="Times New Roman"/>
              </a:rPr>
              <a:t>lymph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nodes </a:t>
            </a:r>
            <a:r>
              <a:rPr sz="1700" dirty="0">
                <a:latin typeface="Times New Roman"/>
                <a:cs typeface="Times New Roman"/>
              </a:rPr>
              <a:t>&amp; </a:t>
            </a:r>
            <a:r>
              <a:rPr sz="1700" spc="-409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mediastinal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lymph</a:t>
            </a:r>
            <a:r>
              <a:rPr sz="1700" spc="25" dirty="0">
                <a:latin typeface="Times New Roman"/>
                <a:cs typeface="Times New Roman"/>
              </a:rPr>
              <a:t> trunks.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1789" y="123572"/>
            <a:ext cx="1035642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pc="-60" dirty="0"/>
              <a:t>LYMPHATIC</a:t>
            </a:r>
            <a:r>
              <a:rPr spc="114" dirty="0"/>
              <a:t> </a:t>
            </a:r>
            <a:r>
              <a:rPr spc="30" dirty="0"/>
              <a:t>DRAINAGE</a:t>
            </a:r>
            <a:r>
              <a:rPr spc="125" dirty="0"/>
              <a:t> </a:t>
            </a:r>
            <a:r>
              <a:rPr spc="15" dirty="0"/>
              <a:t>OF</a:t>
            </a:r>
            <a:r>
              <a:rPr spc="20" dirty="0"/>
              <a:t> THE </a:t>
            </a:r>
            <a:r>
              <a:rPr spc="-985" dirty="0"/>
              <a:t> </a:t>
            </a:r>
            <a:r>
              <a:rPr spc="30" dirty="0"/>
              <a:t>THORASIC</a:t>
            </a:r>
            <a:r>
              <a:rPr spc="125" dirty="0"/>
              <a:t> </a:t>
            </a:r>
            <a:r>
              <a:rPr spc="30" dirty="0"/>
              <a:t>CONTENTS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9845" y="1879828"/>
            <a:ext cx="5798185" cy="2373086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354965" indent="-342900">
              <a:spcBef>
                <a:spcPts val="110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700" spc="25" dirty="0">
                <a:latin typeface="Times New Roman"/>
                <a:cs typeface="Times New Roman"/>
              </a:rPr>
              <a:t>Three</a:t>
            </a:r>
            <a:r>
              <a:rPr sz="1700" spc="-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groups</a:t>
            </a:r>
            <a:r>
              <a:rPr sz="170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of</a:t>
            </a:r>
            <a:r>
              <a:rPr sz="1700" spc="2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LN:</a:t>
            </a:r>
            <a:endParaRPr sz="1700">
              <a:latin typeface="Times New Roman"/>
              <a:cs typeface="Times New Roman"/>
            </a:endParaRPr>
          </a:p>
          <a:p>
            <a:pPr marL="354965" indent="-342900">
              <a:spcBef>
                <a:spcPts val="1010"/>
              </a:spcBef>
              <a:buClr>
                <a:srgbClr val="DC9E1F"/>
              </a:buClr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sz="1700" spc="25" dirty="0">
                <a:latin typeface="Times New Roman"/>
                <a:cs typeface="Times New Roman"/>
              </a:rPr>
              <a:t>Brachio</a:t>
            </a:r>
            <a:r>
              <a:rPr sz="1700" spc="-2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cephalic</a:t>
            </a:r>
            <a:endParaRPr sz="1700">
              <a:latin typeface="Times New Roman"/>
              <a:cs typeface="Times New Roman"/>
            </a:endParaRPr>
          </a:p>
          <a:p>
            <a:pPr marL="354965" indent="-342900">
              <a:spcBef>
                <a:spcPts val="1005"/>
              </a:spcBef>
              <a:buClr>
                <a:srgbClr val="DC9E1F"/>
              </a:buClr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sz="1700" spc="25" dirty="0">
                <a:latin typeface="Times New Roman"/>
                <a:cs typeface="Times New Roman"/>
              </a:rPr>
              <a:t>Post.</a:t>
            </a:r>
            <a:r>
              <a:rPr sz="170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mediastinal</a:t>
            </a:r>
            <a:endParaRPr sz="1700">
              <a:latin typeface="Times New Roman"/>
              <a:cs typeface="Times New Roman"/>
            </a:endParaRPr>
          </a:p>
          <a:p>
            <a:pPr marL="354965" indent="-342900">
              <a:spcBef>
                <a:spcPts val="1010"/>
              </a:spcBef>
              <a:buClr>
                <a:srgbClr val="DC9E1F"/>
              </a:buClr>
              <a:buFont typeface="Wingdings"/>
              <a:buChar char=""/>
              <a:tabLst>
                <a:tab pos="354965" algn="l"/>
                <a:tab pos="355600" algn="l"/>
              </a:tabLst>
            </a:pPr>
            <a:r>
              <a:rPr sz="1700" spc="15" dirty="0">
                <a:latin typeface="Times New Roman"/>
                <a:cs typeface="Times New Roman"/>
              </a:rPr>
              <a:t>Tracheo</a:t>
            </a:r>
            <a:r>
              <a:rPr sz="1700" spc="-2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bronchial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600">
              <a:latin typeface="Times New Roman"/>
              <a:cs typeface="Times New Roman"/>
            </a:endParaRPr>
          </a:p>
          <a:p>
            <a:pPr marL="354965" indent="-342900">
              <a:spcBef>
                <a:spcPts val="5"/>
              </a:spcBef>
              <a:buClr>
                <a:srgbClr val="DC9E1F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700" spc="25" dirty="0">
                <a:latin typeface="Times New Roman"/>
                <a:cs typeface="Times New Roman"/>
              </a:rPr>
              <a:t>These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groups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enter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thorasic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duct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or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right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lymphatic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duct.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2340" y="733171"/>
            <a:ext cx="56946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35" dirty="0"/>
              <a:t>BRACHIOCEPHALIC</a:t>
            </a:r>
            <a:r>
              <a:rPr spc="65" dirty="0"/>
              <a:t> </a:t>
            </a:r>
            <a:r>
              <a:rPr spc="15" dirty="0"/>
              <a:t>LN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9845" y="1879828"/>
            <a:ext cx="7287895" cy="131826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354965" indent="-342900">
              <a:spcBef>
                <a:spcPts val="110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700" spc="15" dirty="0">
                <a:latin typeface="Times New Roman"/>
                <a:cs typeface="Times New Roman"/>
              </a:rPr>
              <a:t>In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superior</a:t>
            </a:r>
            <a:r>
              <a:rPr sz="1700" spc="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mediastinum</a:t>
            </a:r>
            <a:r>
              <a:rPr sz="1700" spc="2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anterior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10" dirty="0">
                <a:latin typeface="Times New Roman"/>
                <a:cs typeface="Times New Roman"/>
              </a:rPr>
              <a:t>to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brachio </a:t>
            </a:r>
            <a:r>
              <a:rPr sz="1700" spc="20" dirty="0">
                <a:latin typeface="Times New Roman"/>
                <a:cs typeface="Times New Roman"/>
              </a:rPr>
              <a:t>cephalic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veins.</a:t>
            </a:r>
            <a:endParaRPr sz="1700">
              <a:latin typeface="Times New Roman"/>
              <a:cs typeface="Times New Roman"/>
            </a:endParaRPr>
          </a:p>
          <a:p>
            <a:pPr marL="354965" marR="5080" indent="-342900">
              <a:spcBef>
                <a:spcPts val="1010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700" spc="25" dirty="0">
                <a:latin typeface="Times New Roman"/>
                <a:cs typeface="Times New Roman"/>
              </a:rPr>
              <a:t>They </a:t>
            </a:r>
            <a:r>
              <a:rPr sz="1700" spc="20" dirty="0">
                <a:latin typeface="Times New Roman"/>
                <a:cs typeface="Times New Roman"/>
              </a:rPr>
              <a:t>drain</a:t>
            </a:r>
            <a:r>
              <a:rPr sz="1700" spc="2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thyroid gland,</a:t>
            </a:r>
            <a:r>
              <a:rPr sz="1700" spc="2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thymus,</a:t>
            </a:r>
            <a:r>
              <a:rPr sz="1700" spc="2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heart,</a:t>
            </a:r>
            <a:r>
              <a:rPr sz="1700" spc="20" dirty="0">
                <a:latin typeface="Times New Roman"/>
                <a:cs typeface="Times New Roman"/>
              </a:rPr>
              <a:t> pericardium </a:t>
            </a:r>
            <a:r>
              <a:rPr sz="1700" dirty="0">
                <a:latin typeface="Times New Roman"/>
                <a:cs typeface="Times New Roman"/>
              </a:rPr>
              <a:t>&amp;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lateral </a:t>
            </a:r>
            <a:r>
              <a:rPr sz="1700" spc="3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diaphragmatic</a:t>
            </a:r>
            <a:r>
              <a:rPr sz="1700" spc="1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nodes, their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efferents unite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with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those</a:t>
            </a:r>
            <a:r>
              <a:rPr sz="1700" spc="25" dirty="0">
                <a:latin typeface="Times New Roman"/>
                <a:cs typeface="Times New Roman"/>
              </a:rPr>
              <a:t> </a:t>
            </a:r>
            <a:r>
              <a:rPr sz="1700" spc="15" dirty="0">
                <a:latin typeface="Times New Roman"/>
                <a:cs typeface="Times New Roman"/>
              </a:rPr>
              <a:t>of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tracheo</a:t>
            </a:r>
            <a:r>
              <a:rPr sz="1700" spc="2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bronchial </a:t>
            </a:r>
            <a:r>
              <a:rPr sz="1700" spc="-409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nodes</a:t>
            </a:r>
            <a:r>
              <a:rPr sz="1700" spc="20" dirty="0">
                <a:latin typeface="Times New Roman"/>
                <a:cs typeface="Times New Roman"/>
              </a:rPr>
              <a:t> </a:t>
            </a:r>
            <a:r>
              <a:rPr sz="1700" spc="10" dirty="0">
                <a:latin typeface="Times New Roman"/>
                <a:cs typeface="Times New Roman"/>
              </a:rPr>
              <a:t>to</a:t>
            </a:r>
            <a:r>
              <a:rPr sz="1700" spc="5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form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the</a:t>
            </a:r>
            <a:r>
              <a:rPr sz="1700" spc="40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right</a:t>
            </a:r>
            <a:r>
              <a:rPr sz="1700" spc="35" dirty="0">
                <a:latin typeface="Times New Roman"/>
                <a:cs typeface="Times New Roman"/>
              </a:rPr>
              <a:t> </a:t>
            </a:r>
            <a:r>
              <a:rPr sz="1700" dirty="0">
                <a:latin typeface="Times New Roman"/>
                <a:cs typeface="Times New Roman"/>
              </a:rPr>
              <a:t>&amp;</a:t>
            </a:r>
            <a:r>
              <a:rPr sz="1700" spc="5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left</a:t>
            </a:r>
            <a:r>
              <a:rPr sz="1700" spc="45" dirty="0">
                <a:latin typeface="Times New Roman"/>
                <a:cs typeface="Times New Roman"/>
              </a:rPr>
              <a:t> </a:t>
            </a:r>
            <a:r>
              <a:rPr sz="1700" spc="20" dirty="0">
                <a:latin typeface="Times New Roman"/>
                <a:cs typeface="Times New Roman"/>
              </a:rPr>
              <a:t>broncho</a:t>
            </a:r>
            <a:r>
              <a:rPr sz="1700" spc="25" dirty="0">
                <a:latin typeface="Times New Roman"/>
                <a:cs typeface="Times New Roman"/>
              </a:rPr>
              <a:t> mediastinal</a:t>
            </a:r>
            <a:r>
              <a:rPr sz="1700" spc="20" dirty="0">
                <a:latin typeface="Times New Roman"/>
                <a:cs typeface="Times New Roman"/>
              </a:rPr>
              <a:t> </a:t>
            </a:r>
            <a:r>
              <a:rPr sz="1700" spc="25" dirty="0">
                <a:latin typeface="Times New Roman"/>
                <a:cs typeface="Times New Roman"/>
              </a:rPr>
              <a:t>nodes.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1200" y="914400"/>
            <a:ext cx="1035642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pc="30" dirty="0"/>
              <a:t>POSTERIOR</a:t>
            </a:r>
            <a:r>
              <a:rPr spc="120" dirty="0"/>
              <a:t> </a:t>
            </a:r>
            <a:r>
              <a:rPr spc="30" dirty="0"/>
              <a:t>MEDIASTINAL </a:t>
            </a:r>
            <a:r>
              <a:rPr spc="-985" dirty="0"/>
              <a:t> </a:t>
            </a:r>
            <a:r>
              <a:rPr spc="40" dirty="0"/>
              <a:t>NODES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9845" y="1892935"/>
            <a:ext cx="7153275" cy="400812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354965" marR="5080" indent="-342900">
              <a:lnSpc>
                <a:spcPct val="70000"/>
              </a:lnSpc>
              <a:spcBef>
                <a:spcPts val="1040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600" spc="25" dirty="0">
                <a:latin typeface="Times New Roman"/>
                <a:cs typeface="Times New Roman"/>
              </a:rPr>
              <a:t>Behind</a:t>
            </a:r>
            <a:r>
              <a:rPr sz="2600" spc="20" dirty="0">
                <a:latin typeface="Times New Roman"/>
                <a:cs typeface="Times New Roman"/>
              </a:rPr>
              <a:t> the</a:t>
            </a:r>
            <a:r>
              <a:rPr sz="2600" spc="25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pericardium,</a:t>
            </a:r>
            <a:r>
              <a:rPr sz="2600" spc="15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near</a:t>
            </a:r>
            <a:r>
              <a:rPr sz="2600" spc="30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the </a:t>
            </a:r>
            <a:r>
              <a:rPr sz="2600" spc="25" dirty="0">
                <a:latin typeface="Times New Roman"/>
                <a:cs typeface="Times New Roman"/>
              </a:rPr>
              <a:t>esophagus </a:t>
            </a:r>
            <a:r>
              <a:rPr sz="2600" dirty="0">
                <a:latin typeface="Times New Roman"/>
                <a:cs typeface="Times New Roman"/>
              </a:rPr>
              <a:t>&amp;</a:t>
            </a:r>
            <a:r>
              <a:rPr sz="2600" spc="50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the </a:t>
            </a:r>
            <a:r>
              <a:rPr sz="2600" spc="-635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descending </a:t>
            </a:r>
            <a:r>
              <a:rPr sz="2600" spc="25" dirty="0">
                <a:latin typeface="Times New Roman"/>
                <a:cs typeface="Times New Roman"/>
              </a:rPr>
              <a:t>thorasic</a:t>
            </a:r>
            <a:r>
              <a:rPr sz="2600" spc="15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aorta</a:t>
            </a:r>
            <a:endParaRPr sz="2600">
              <a:latin typeface="Times New Roman"/>
              <a:cs typeface="Times New Roman"/>
            </a:endParaRPr>
          </a:p>
          <a:p>
            <a:pPr marL="354965" indent="-342900">
              <a:spcBef>
                <a:spcPts val="28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600" spc="25" dirty="0">
                <a:latin typeface="Times New Roman"/>
                <a:cs typeface="Times New Roman"/>
              </a:rPr>
              <a:t>Their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15" dirty="0">
                <a:latin typeface="Times New Roman"/>
                <a:cs typeface="Times New Roman"/>
              </a:rPr>
              <a:t>afferents</a:t>
            </a:r>
            <a:r>
              <a:rPr sz="2600" spc="5" dirty="0">
                <a:latin typeface="Times New Roman"/>
                <a:cs typeface="Times New Roman"/>
              </a:rPr>
              <a:t> </a:t>
            </a:r>
            <a:r>
              <a:rPr sz="2600" spc="15" dirty="0">
                <a:latin typeface="Times New Roman"/>
                <a:cs typeface="Times New Roman"/>
              </a:rPr>
              <a:t>are</a:t>
            </a:r>
            <a:r>
              <a:rPr sz="2600" spc="25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from:</a:t>
            </a:r>
            <a:endParaRPr sz="2600">
              <a:latin typeface="Times New Roman"/>
              <a:cs typeface="Times New Roman"/>
            </a:endParaRPr>
          </a:p>
          <a:p>
            <a:pPr marL="354965" indent="-342900">
              <a:spcBef>
                <a:spcPts val="290"/>
              </a:spcBef>
              <a:buClr>
                <a:srgbClr val="DC9E1F"/>
              </a:buClr>
              <a:buFont typeface="Wingdings"/>
              <a:buChar char=""/>
              <a:tabLst>
                <a:tab pos="355600" algn="l"/>
              </a:tabLst>
            </a:pPr>
            <a:r>
              <a:rPr sz="2600" spc="20" dirty="0">
                <a:latin typeface="Times New Roman"/>
                <a:cs typeface="Times New Roman"/>
              </a:rPr>
              <a:t>Oesophagus</a:t>
            </a:r>
            <a:endParaRPr sz="2600">
              <a:latin typeface="Times New Roman"/>
              <a:cs typeface="Times New Roman"/>
            </a:endParaRPr>
          </a:p>
          <a:p>
            <a:pPr marL="354965" indent="-342900">
              <a:spcBef>
                <a:spcPts val="290"/>
              </a:spcBef>
              <a:buClr>
                <a:srgbClr val="DC9E1F"/>
              </a:buClr>
              <a:buFont typeface="Wingdings"/>
              <a:buChar char=""/>
              <a:tabLst>
                <a:tab pos="355600" algn="l"/>
              </a:tabLst>
            </a:pPr>
            <a:r>
              <a:rPr sz="2600" spc="25" dirty="0">
                <a:latin typeface="Times New Roman"/>
                <a:cs typeface="Times New Roman"/>
              </a:rPr>
              <a:t>Posterior</a:t>
            </a:r>
            <a:r>
              <a:rPr sz="2600" spc="-5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pericardium</a:t>
            </a:r>
            <a:endParaRPr sz="2600">
              <a:latin typeface="Times New Roman"/>
              <a:cs typeface="Times New Roman"/>
            </a:endParaRPr>
          </a:p>
          <a:p>
            <a:pPr marL="354965" indent="-342900">
              <a:spcBef>
                <a:spcPts val="290"/>
              </a:spcBef>
              <a:buClr>
                <a:srgbClr val="DC9E1F"/>
              </a:buClr>
              <a:buFont typeface="Wingdings"/>
              <a:buChar char=""/>
              <a:tabLst>
                <a:tab pos="355600" algn="l"/>
              </a:tabLst>
            </a:pPr>
            <a:r>
              <a:rPr sz="2600" spc="25" dirty="0">
                <a:latin typeface="Times New Roman"/>
                <a:cs typeface="Times New Roman"/>
              </a:rPr>
              <a:t>Diaphragm</a:t>
            </a:r>
            <a:endParaRPr sz="2600">
              <a:latin typeface="Times New Roman"/>
              <a:cs typeface="Times New Roman"/>
            </a:endParaRPr>
          </a:p>
          <a:p>
            <a:pPr marL="354965" indent="-342900">
              <a:spcBef>
                <a:spcPts val="290"/>
              </a:spcBef>
              <a:buClr>
                <a:srgbClr val="DC9E1F"/>
              </a:buClr>
              <a:buFont typeface="Wingdings"/>
              <a:buChar char=""/>
              <a:tabLst>
                <a:tab pos="355600" algn="l"/>
              </a:tabLst>
            </a:pPr>
            <a:r>
              <a:rPr sz="2600" spc="20" dirty="0">
                <a:latin typeface="Times New Roman"/>
                <a:cs typeface="Times New Roman"/>
              </a:rPr>
              <a:t>Lateral </a:t>
            </a:r>
            <a:r>
              <a:rPr sz="2600" dirty="0">
                <a:latin typeface="Times New Roman"/>
                <a:cs typeface="Times New Roman"/>
              </a:rPr>
              <a:t>&amp;</a:t>
            </a:r>
            <a:r>
              <a:rPr sz="2600" spc="50" dirty="0">
                <a:latin typeface="Times New Roman"/>
                <a:cs typeface="Times New Roman"/>
              </a:rPr>
              <a:t> </a:t>
            </a:r>
            <a:r>
              <a:rPr sz="2600" spc="25" dirty="0">
                <a:latin typeface="Times New Roman"/>
                <a:cs typeface="Times New Roman"/>
              </a:rPr>
              <a:t>posterior</a:t>
            </a:r>
            <a:r>
              <a:rPr sz="2600" spc="10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diaphragmatic</a:t>
            </a:r>
            <a:r>
              <a:rPr sz="2600" spc="10" dirty="0">
                <a:latin typeface="Times New Roman"/>
                <a:cs typeface="Times New Roman"/>
              </a:rPr>
              <a:t> </a:t>
            </a:r>
            <a:r>
              <a:rPr sz="2600" spc="25" dirty="0">
                <a:latin typeface="Times New Roman"/>
                <a:cs typeface="Times New Roman"/>
              </a:rPr>
              <a:t>nodes</a:t>
            </a:r>
            <a:endParaRPr sz="2600">
              <a:latin typeface="Times New Roman"/>
              <a:cs typeface="Times New Roman"/>
            </a:endParaRPr>
          </a:p>
          <a:p>
            <a:pPr marL="354965" indent="-342900">
              <a:spcBef>
                <a:spcPts val="285"/>
              </a:spcBef>
              <a:buClr>
                <a:srgbClr val="DC9E1F"/>
              </a:buClr>
              <a:buFont typeface="Wingdings"/>
              <a:buChar char=""/>
              <a:tabLst>
                <a:tab pos="355600" algn="l"/>
              </a:tabLst>
            </a:pPr>
            <a:r>
              <a:rPr sz="2600" spc="25" dirty="0">
                <a:latin typeface="Times New Roman"/>
                <a:cs typeface="Times New Roman"/>
              </a:rPr>
              <a:t>Sometimes</a:t>
            </a:r>
            <a:r>
              <a:rPr sz="2600" spc="15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the</a:t>
            </a:r>
            <a:r>
              <a:rPr sz="2600" spc="15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left</a:t>
            </a:r>
            <a:r>
              <a:rPr sz="2600" spc="40" dirty="0">
                <a:latin typeface="Times New Roman"/>
                <a:cs typeface="Times New Roman"/>
              </a:rPr>
              <a:t> </a:t>
            </a:r>
            <a:r>
              <a:rPr sz="2600" spc="25" dirty="0">
                <a:latin typeface="Times New Roman"/>
                <a:cs typeface="Times New Roman"/>
              </a:rPr>
              <a:t>lobe</a:t>
            </a:r>
            <a:r>
              <a:rPr sz="2600" dirty="0">
                <a:latin typeface="Times New Roman"/>
                <a:cs typeface="Times New Roman"/>
              </a:rPr>
              <a:t> </a:t>
            </a:r>
            <a:r>
              <a:rPr sz="2600" spc="15" dirty="0">
                <a:latin typeface="Times New Roman"/>
                <a:cs typeface="Times New Roman"/>
              </a:rPr>
              <a:t>of</a:t>
            </a:r>
            <a:r>
              <a:rPr sz="2600" spc="30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the</a:t>
            </a:r>
            <a:r>
              <a:rPr sz="2600" spc="25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liver</a:t>
            </a:r>
            <a:endParaRPr sz="2600">
              <a:latin typeface="Times New Roman"/>
              <a:cs typeface="Times New Roman"/>
            </a:endParaRPr>
          </a:p>
          <a:p>
            <a:pPr marL="354965" marR="213360" indent="-342900">
              <a:lnSpc>
                <a:spcPct val="70000"/>
              </a:lnSpc>
              <a:spcBef>
                <a:spcPts val="1230"/>
              </a:spcBef>
              <a:buClr>
                <a:srgbClr val="DC9E1F"/>
              </a:buClr>
              <a:buFont typeface="Wingdings"/>
              <a:buChar char=""/>
              <a:tabLst>
                <a:tab pos="355600" algn="l"/>
              </a:tabLst>
            </a:pPr>
            <a:r>
              <a:rPr sz="2600" spc="25" dirty="0">
                <a:latin typeface="Times New Roman"/>
                <a:cs typeface="Times New Roman"/>
              </a:rPr>
              <a:t>They </a:t>
            </a:r>
            <a:r>
              <a:rPr sz="2600" spc="20" dirty="0">
                <a:latin typeface="Times New Roman"/>
                <a:cs typeface="Times New Roman"/>
              </a:rPr>
              <a:t>drain </a:t>
            </a:r>
            <a:r>
              <a:rPr sz="2600" spc="25" dirty="0">
                <a:latin typeface="Times New Roman"/>
                <a:cs typeface="Times New Roman"/>
              </a:rPr>
              <a:t>chiefly </a:t>
            </a:r>
            <a:r>
              <a:rPr sz="2600" spc="10" dirty="0">
                <a:latin typeface="Times New Roman"/>
                <a:cs typeface="Times New Roman"/>
              </a:rPr>
              <a:t>to </a:t>
            </a:r>
            <a:r>
              <a:rPr sz="2600" spc="20" dirty="0">
                <a:latin typeface="Times New Roman"/>
                <a:cs typeface="Times New Roman"/>
              </a:rPr>
              <a:t>the </a:t>
            </a:r>
            <a:r>
              <a:rPr sz="2600" spc="25" dirty="0">
                <a:latin typeface="Times New Roman"/>
                <a:cs typeface="Times New Roman"/>
              </a:rPr>
              <a:t>thorasic duct, but </a:t>
            </a:r>
            <a:r>
              <a:rPr sz="2600" spc="20" dirty="0">
                <a:latin typeface="Times New Roman"/>
                <a:cs typeface="Times New Roman"/>
              </a:rPr>
              <a:t>some </a:t>
            </a:r>
            <a:r>
              <a:rPr sz="2600" spc="-635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join</a:t>
            </a:r>
            <a:r>
              <a:rPr sz="2600" spc="35" dirty="0">
                <a:latin typeface="Times New Roman"/>
                <a:cs typeface="Times New Roman"/>
              </a:rPr>
              <a:t> </a:t>
            </a:r>
            <a:r>
              <a:rPr sz="2600" spc="20" dirty="0">
                <a:latin typeface="Times New Roman"/>
                <a:cs typeface="Times New Roman"/>
              </a:rPr>
              <a:t>the</a:t>
            </a:r>
            <a:r>
              <a:rPr sz="2600" spc="35" dirty="0">
                <a:latin typeface="Times New Roman"/>
                <a:cs typeface="Times New Roman"/>
              </a:rPr>
              <a:t> </a:t>
            </a:r>
            <a:r>
              <a:rPr sz="2600" spc="25" dirty="0">
                <a:latin typeface="Times New Roman"/>
                <a:cs typeface="Times New Roman"/>
              </a:rPr>
              <a:t>tracheo-bronchial</a:t>
            </a:r>
            <a:r>
              <a:rPr sz="2600" spc="15" dirty="0">
                <a:latin typeface="Times New Roman"/>
                <a:cs typeface="Times New Roman"/>
              </a:rPr>
              <a:t> </a:t>
            </a:r>
            <a:r>
              <a:rPr sz="2600" spc="25" dirty="0">
                <a:latin typeface="Times New Roman"/>
                <a:cs typeface="Times New Roman"/>
              </a:rPr>
              <a:t>nodes.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2340" y="733171"/>
            <a:ext cx="74828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35" dirty="0"/>
              <a:t>TRACHEO-BRONCHIAL</a:t>
            </a:r>
            <a:r>
              <a:rPr spc="-25" dirty="0"/>
              <a:t> </a:t>
            </a:r>
            <a:r>
              <a:rPr spc="25" dirty="0"/>
              <a:t>NODES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9845" y="1959991"/>
            <a:ext cx="7000875" cy="378714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621665" marR="5080" indent="-609600">
              <a:lnSpc>
                <a:spcPts val="3020"/>
              </a:lnSpc>
              <a:spcBef>
                <a:spcPts val="480"/>
              </a:spcBef>
              <a:buClr>
                <a:srgbClr val="DC9E1F"/>
              </a:buClr>
              <a:buAutoNum type="arabicPeriod"/>
              <a:tabLst>
                <a:tab pos="621665" algn="l"/>
                <a:tab pos="622300" algn="l"/>
              </a:tabLst>
            </a:pPr>
            <a:r>
              <a:rPr sz="2800" spc="15" dirty="0">
                <a:latin typeface="Times New Roman"/>
                <a:cs typeface="Times New Roman"/>
              </a:rPr>
              <a:t>Paratracheal</a:t>
            </a:r>
            <a:r>
              <a:rPr sz="2800" spc="10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→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infront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&amp;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to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sides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of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trachea.</a:t>
            </a:r>
            <a:endParaRPr sz="2800">
              <a:latin typeface="Times New Roman"/>
              <a:cs typeface="Times New Roman"/>
            </a:endParaRPr>
          </a:p>
          <a:p>
            <a:pPr marL="621665" marR="767080" indent="-609600">
              <a:lnSpc>
                <a:spcPts val="3020"/>
              </a:lnSpc>
              <a:spcBef>
                <a:spcPts val="1280"/>
              </a:spcBef>
              <a:buClr>
                <a:srgbClr val="DC9E1F"/>
              </a:buClr>
              <a:buAutoNum type="arabicPeriod"/>
              <a:tabLst>
                <a:tab pos="621665" algn="l"/>
                <a:tab pos="622300" algn="l"/>
              </a:tabLst>
            </a:pPr>
            <a:r>
              <a:rPr sz="2800" spc="15" dirty="0">
                <a:latin typeface="Times New Roman"/>
                <a:cs typeface="Times New Roman"/>
              </a:rPr>
              <a:t>Sup.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Tracheo</a:t>
            </a:r>
            <a:r>
              <a:rPr sz="2800" spc="9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bronchial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→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at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angle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between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trachea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&amp;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bronchi.</a:t>
            </a:r>
            <a:endParaRPr sz="2800">
              <a:latin typeface="Times New Roman"/>
              <a:cs typeface="Times New Roman"/>
            </a:endParaRPr>
          </a:p>
          <a:p>
            <a:pPr marL="621665" marR="333375" indent="-609600">
              <a:lnSpc>
                <a:spcPts val="3030"/>
              </a:lnSpc>
              <a:spcBef>
                <a:spcPts val="1270"/>
              </a:spcBef>
              <a:buClr>
                <a:srgbClr val="DC9E1F"/>
              </a:buClr>
              <a:buAutoNum type="arabicPeriod"/>
              <a:tabLst>
                <a:tab pos="621665" algn="l"/>
                <a:tab pos="622300" algn="l"/>
              </a:tabLst>
            </a:pPr>
            <a:r>
              <a:rPr sz="2800" spc="15" dirty="0">
                <a:latin typeface="Times New Roman"/>
                <a:cs typeface="Times New Roman"/>
              </a:rPr>
              <a:t>Inferior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tracheo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bronchial</a:t>
            </a:r>
            <a:r>
              <a:rPr sz="2800" spc="9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nodes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→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in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the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angle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between</a:t>
            </a:r>
            <a:r>
              <a:rPr sz="2800" spc="10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bronchi.</a:t>
            </a:r>
            <a:endParaRPr sz="2800">
              <a:latin typeface="Times New Roman"/>
              <a:cs typeface="Times New Roman"/>
            </a:endParaRPr>
          </a:p>
          <a:p>
            <a:pPr marL="621665" indent="-609600">
              <a:spcBef>
                <a:spcPts val="890"/>
              </a:spcBef>
              <a:buClr>
                <a:srgbClr val="DC9E1F"/>
              </a:buClr>
              <a:buAutoNum type="arabicPeriod"/>
              <a:tabLst>
                <a:tab pos="621665" algn="l"/>
                <a:tab pos="622300" algn="l"/>
              </a:tabLst>
            </a:pPr>
            <a:r>
              <a:rPr sz="2800" spc="10" dirty="0">
                <a:latin typeface="Times New Roman"/>
                <a:cs typeface="Times New Roman"/>
              </a:rPr>
              <a:t>Hilar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L.N</a:t>
            </a:r>
            <a:r>
              <a:rPr sz="2800" spc="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→</a:t>
            </a:r>
            <a:r>
              <a:rPr sz="2800" spc="40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at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Hilum.</a:t>
            </a:r>
            <a:endParaRPr sz="2800">
              <a:latin typeface="Times New Roman"/>
              <a:cs typeface="Times New Roman"/>
            </a:endParaRPr>
          </a:p>
          <a:p>
            <a:pPr marL="621665" indent="-609600">
              <a:spcBef>
                <a:spcPts val="935"/>
              </a:spcBef>
              <a:buClr>
                <a:srgbClr val="DC9E1F"/>
              </a:buClr>
              <a:buAutoNum type="arabicPeriod"/>
              <a:tabLst>
                <a:tab pos="621665" algn="l"/>
                <a:tab pos="622300" algn="l"/>
              </a:tabLst>
            </a:pPr>
            <a:r>
              <a:rPr sz="2800" spc="15" dirty="0">
                <a:latin typeface="Times New Roman"/>
                <a:cs typeface="Times New Roman"/>
              </a:rPr>
              <a:t>Pulmonar</a:t>
            </a:r>
            <a:r>
              <a:rPr sz="2800" spc="9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or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intralobar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→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in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4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substance.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5000" y="914400"/>
            <a:ext cx="1035642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pc="-60" dirty="0"/>
              <a:t>LYMPHATIC</a:t>
            </a:r>
            <a:r>
              <a:rPr spc="114" dirty="0"/>
              <a:t> </a:t>
            </a:r>
            <a:r>
              <a:rPr spc="30" dirty="0"/>
              <a:t>DRAINAGE</a:t>
            </a:r>
            <a:r>
              <a:rPr spc="125" dirty="0"/>
              <a:t> </a:t>
            </a:r>
            <a:r>
              <a:rPr spc="15" dirty="0"/>
              <a:t>OF</a:t>
            </a:r>
            <a:r>
              <a:rPr spc="20" dirty="0"/>
              <a:t> THE </a:t>
            </a:r>
            <a:r>
              <a:rPr spc="-985" dirty="0"/>
              <a:t> </a:t>
            </a:r>
            <a:r>
              <a:rPr spc="-20" dirty="0"/>
              <a:t>HEART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9844" y="1959991"/>
            <a:ext cx="7233920" cy="384810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4965" marR="882015" indent="-342900">
              <a:lnSpc>
                <a:spcPct val="90000"/>
              </a:lnSpc>
              <a:spcBef>
                <a:spcPts val="430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15" dirty="0">
                <a:latin typeface="Times New Roman"/>
                <a:cs typeface="Times New Roman"/>
              </a:rPr>
              <a:t>Cardiac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lymphatic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vessels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form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35" dirty="0">
                <a:latin typeface="Times New Roman"/>
                <a:cs typeface="Times New Roman"/>
              </a:rPr>
              <a:t>sub- </a:t>
            </a:r>
            <a:r>
              <a:rPr sz="2800" spc="4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endocardial</a:t>
            </a:r>
            <a:r>
              <a:rPr sz="2800" spc="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,</a:t>
            </a:r>
            <a:r>
              <a:rPr sz="2800" spc="4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myocardia</a:t>
            </a:r>
            <a:r>
              <a:rPr sz="2800" spc="1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&amp;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sub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epicardial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plexus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(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1+2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→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drain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to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3).</a:t>
            </a:r>
            <a:endParaRPr sz="2800">
              <a:latin typeface="Times New Roman"/>
              <a:cs typeface="Times New Roman"/>
            </a:endParaRPr>
          </a:p>
          <a:p>
            <a:pPr marL="354965" marR="251460" indent="-342900">
              <a:lnSpc>
                <a:spcPts val="3020"/>
              </a:lnSpc>
              <a:spcBef>
                <a:spcPts val="1320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10" dirty="0">
                <a:latin typeface="Times New Roman"/>
                <a:cs typeface="Times New Roman"/>
              </a:rPr>
              <a:t>Efferents</a:t>
            </a:r>
            <a:r>
              <a:rPr sz="2800" spc="9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from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sub</a:t>
            </a:r>
            <a:r>
              <a:rPr sz="2800" spc="5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epicardial</a:t>
            </a:r>
            <a:r>
              <a:rPr sz="2800" spc="9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plexus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form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left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&amp;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right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cardiac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collecting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20" dirty="0">
                <a:latin typeface="Times New Roman"/>
                <a:cs typeface="Times New Roman"/>
              </a:rPr>
              <a:t>trunks.</a:t>
            </a:r>
            <a:endParaRPr sz="280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90000"/>
              </a:lnSpc>
              <a:spcBef>
                <a:spcPts val="1235"/>
              </a:spcBef>
              <a:buClr>
                <a:srgbClr val="DC9E1F"/>
              </a:buClr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800" spc="15" dirty="0">
                <a:latin typeface="Times New Roman"/>
                <a:cs typeface="Times New Roman"/>
              </a:rPr>
              <a:t>2-3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left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collecting</a:t>
            </a:r>
            <a:r>
              <a:rPr sz="2800" spc="9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trunks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ascend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with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LAD,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they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are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joined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by</a:t>
            </a:r>
            <a:r>
              <a:rPr sz="2800" spc="5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large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vessel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from</a:t>
            </a:r>
            <a:r>
              <a:rPr sz="2800" spc="6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 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diaphragmatic</a:t>
            </a:r>
            <a:r>
              <a:rPr sz="2800" spc="95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surface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of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the</a:t>
            </a:r>
            <a:r>
              <a:rPr sz="2800" spc="40" dirty="0">
                <a:latin typeface="Times New Roman"/>
                <a:cs typeface="Times New Roman"/>
              </a:rPr>
              <a:t> </a:t>
            </a:r>
            <a:r>
              <a:rPr sz="2800" spc="-120" dirty="0">
                <a:latin typeface="Times New Roman"/>
                <a:cs typeface="Times New Roman"/>
              </a:rPr>
              <a:t>LV</a:t>
            </a:r>
            <a:r>
              <a:rPr sz="2800" spc="15" dirty="0">
                <a:latin typeface="Times New Roman"/>
                <a:cs typeface="Times New Roman"/>
              </a:rPr>
              <a:t> (which 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ascends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with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15" dirty="0">
                <a:latin typeface="Times New Roman"/>
                <a:cs typeface="Times New Roman"/>
              </a:rPr>
              <a:t>the</a:t>
            </a:r>
            <a:r>
              <a:rPr sz="2800" spc="45" dirty="0">
                <a:latin typeface="Times New Roman"/>
                <a:cs typeface="Times New Roman"/>
              </a:rPr>
              <a:t> </a:t>
            </a:r>
            <a:r>
              <a:rPr sz="2800" spc="10" dirty="0">
                <a:latin typeface="Times New Roman"/>
                <a:cs typeface="Times New Roman"/>
              </a:rPr>
              <a:t>PDA).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2341" y="733171"/>
            <a:ext cx="32277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30" dirty="0"/>
              <a:t>CONT………..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914400" y="1905000"/>
            <a:ext cx="10445292" cy="3195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5185" marR="5080" indent="-342900">
              <a:spcBef>
                <a:spcPts val="95"/>
              </a:spcBef>
              <a:buClr>
                <a:srgbClr val="DC9E1F"/>
              </a:buClr>
              <a:buFont typeface="Arial MT"/>
              <a:buChar char="•"/>
              <a:tabLst>
                <a:tab pos="845819" algn="l"/>
                <a:tab pos="846455" algn="l"/>
              </a:tabLst>
            </a:pPr>
            <a:r>
              <a:rPr spc="10" dirty="0"/>
              <a:t>The</a:t>
            </a:r>
            <a:r>
              <a:rPr spc="60" dirty="0"/>
              <a:t> </a:t>
            </a:r>
            <a:r>
              <a:rPr spc="15" dirty="0"/>
              <a:t>vessels</a:t>
            </a:r>
            <a:r>
              <a:rPr spc="70" dirty="0"/>
              <a:t> </a:t>
            </a:r>
            <a:r>
              <a:rPr spc="10" dirty="0"/>
              <a:t>formed</a:t>
            </a:r>
            <a:r>
              <a:rPr spc="90" dirty="0"/>
              <a:t> </a:t>
            </a:r>
            <a:r>
              <a:rPr spc="10" dirty="0"/>
              <a:t>by</a:t>
            </a:r>
            <a:r>
              <a:rPr spc="60" dirty="0"/>
              <a:t> </a:t>
            </a:r>
            <a:r>
              <a:rPr spc="15" dirty="0"/>
              <a:t>the</a:t>
            </a:r>
            <a:r>
              <a:rPr spc="45" dirty="0"/>
              <a:t> </a:t>
            </a:r>
            <a:r>
              <a:rPr spc="15" dirty="0"/>
              <a:t>union</a:t>
            </a:r>
            <a:r>
              <a:rPr spc="60" dirty="0"/>
              <a:t> </a:t>
            </a:r>
            <a:r>
              <a:rPr spc="10" dirty="0"/>
              <a:t>of</a:t>
            </a:r>
            <a:r>
              <a:rPr spc="50" dirty="0"/>
              <a:t> </a:t>
            </a:r>
            <a:r>
              <a:rPr spc="15" dirty="0"/>
              <a:t>these</a:t>
            </a:r>
            <a:r>
              <a:rPr spc="60" dirty="0"/>
              <a:t> </a:t>
            </a:r>
            <a:r>
              <a:rPr spc="10" dirty="0"/>
              <a:t>two </a:t>
            </a:r>
            <a:r>
              <a:rPr spc="15" dirty="0"/>
              <a:t> vessels</a:t>
            </a:r>
            <a:r>
              <a:rPr spc="70" dirty="0"/>
              <a:t> </a:t>
            </a:r>
            <a:r>
              <a:rPr spc="10" dirty="0"/>
              <a:t>ascends</a:t>
            </a:r>
            <a:r>
              <a:rPr spc="75" dirty="0"/>
              <a:t> </a:t>
            </a:r>
            <a:r>
              <a:rPr spc="10" dirty="0"/>
              <a:t>between</a:t>
            </a:r>
            <a:r>
              <a:rPr spc="85" dirty="0"/>
              <a:t> </a:t>
            </a:r>
            <a:r>
              <a:rPr spc="10" dirty="0"/>
              <a:t>the</a:t>
            </a:r>
            <a:r>
              <a:rPr spc="55" dirty="0"/>
              <a:t> </a:t>
            </a:r>
            <a:r>
              <a:rPr spc="15" dirty="0"/>
              <a:t>pulmonary</a:t>
            </a:r>
            <a:r>
              <a:rPr spc="100" dirty="0"/>
              <a:t> </a:t>
            </a:r>
            <a:r>
              <a:rPr spc="15" dirty="0"/>
              <a:t>trunk</a:t>
            </a:r>
            <a:r>
              <a:rPr spc="65" dirty="0"/>
              <a:t> </a:t>
            </a:r>
            <a:r>
              <a:rPr spc="-5" dirty="0"/>
              <a:t>&amp; </a:t>
            </a:r>
            <a:r>
              <a:rPr spc="-685" dirty="0"/>
              <a:t> </a:t>
            </a:r>
            <a:r>
              <a:rPr spc="10" dirty="0"/>
              <a:t>left</a:t>
            </a:r>
            <a:r>
              <a:rPr spc="60" dirty="0"/>
              <a:t> </a:t>
            </a:r>
            <a:r>
              <a:rPr spc="15" dirty="0"/>
              <a:t>atrium,</a:t>
            </a:r>
            <a:r>
              <a:rPr spc="95" dirty="0"/>
              <a:t> </a:t>
            </a:r>
            <a:r>
              <a:rPr spc="15" dirty="0"/>
              <a:t>usually</a:t>
            </a:r>
            <a:r>
              <a:rPr spc="80" dirty="0"/>
              <a:t> </a:t>
            </a:r>
            <a:r>
              <a:rPr spc="15" dirty="0"/>
              <a:t>ending</a:t>
            </a:r>
            <a:r>
              <a:rPr spc="65" dirty="0"/>
              <a:t> </a:t>
            </a:r>
            <a:r>
              <a:rPr spc="10" dirty="0"/>
              <a:t>in</a:t>
            </a:r>
            <a:r>
              <a:rPr spc="55" dirty="0"/>
              <a:t> </a:t>
            </a:r>
            <a:r>
              <a:rPr spc="5" dirty="0"/>
              <a:t>an</a:t>
            </a:r>
            <a:r>
              <a:rPr spc="55" dirty="0"/>
              <a:t> </a:t>
            </a:r>
            <a:r>
              <a:rPr spc="15" dirty="0"/>
              <a:t>inferior </a:t>
            </a:r>
            <a:r>
              <a:rPr spc="20" dirty="0"/>
              <a:t> tracheo-bronchial</a:t>
            </a:r>
            <a:r>
              <a:rPr spc="105" dirty="0"/>
              <a:t> </a:t>
            </a:r>
            <a:r>
              <a:rPr spc="15" dirty="0"/>
              <a:t>node.</a:t>
            </a:r>
          </a:p>
          <a:p>
            <a:pPr marL="845185" marR="24130" indent="-342900">
              <a:spcBef>
                <a:spcPts val="1275"/>
              </a:spcBef>
              <a:buClr>
                <a:srgbClr val="DC9E1F"/>
              </a:buClr>
              <a:buFont typeface="Arial MT"/>
              <a:buChar char="•"/>
              <a:tabLst>
                <a:tab pos="845819" algn="l"/>
                <a:tab pos="846455" algn="l"/>
              </a:tabLst>
            </a:pPr>
            <a:r>
              <a:rPr spc="10" dirty="0"/>
              <a:t>The</a:t>
            </a:r>
            <a:r>
              <a:rPr spc="65" dirty="0"/>
              <a:t> </a:t>
            </a:r>
            <a:r>
              <a:rPr spc="15" dirty="0"/>
              <a:t>right</a:t>
            </a:r>
            <a:r>
              <a:rPr spc="60" dirty="0"/>
              <a:t> </a:t>
            </a:r>
            <a:r>
              <a:rPr spc="15" dirty="0"/>
              <a:t>trunk</a:t>
            </a:r>
            <a:r>
              <a:rPr spc="65" dirty="0"/>
              <a:t> </a:t>
            </a:r>
            <a:r>
              <a:rPr spc="10" dirty="0"/>
              <a:t>receives</a:t>
            </a:r>
            <a:r>
              <a:rPr spc="90" dirty="0"/>
              <a:t> </a:t>
            </a:r>
            <a:r>
              <a:rPr spc="10" dirty="0"/>
              <a:t>afferents</a:t>
            </a:r>
            <a:r>
              <a:rPr spc="100" dirty="0"/>
              <a:t> </a:t>
            </a:r>
            <a:r>
              <a:rPr spc="15" dirty="0"/>
              <a:t>from</a:t>
            </a:r>
            <a:r>
              <a:rPr spc="70" dirty="0"/>
              <a:t> </a:t>
            </a:r>
            <a:r>
              <a:rPr spc="10" dirty="0"/>
              <a:t>the</a:t>
            </a:r>
            <a:r>
              <a:rPr spc="60" dirty="0"/>
              <a:t> </a:t>
            </a:r>
            <a:r>
              <a:rPr spc="15" dirty="0"/>
              <a:t>right </a:t>
            </a:r>
            <a:r>
              <a:rPr spc="-685" dirty="0"/>
              <a:t> </a:t>
            </a:r>
            <a:r>
              <a:rPr spc="15" dirty="0"/>
              <a:t>atrium</a:t>
            </a:r>
            <a:r>
              <a:rPr spc="65" dirty="0"/>
              <a:t> </a:t>
            </a:r>
            <a:r>
              <a:rPr spc="-5" dirty="0"/>
              <a:t>&amp;</a:t>
            </a:r>
            <a:r>
              <a:rPr spc="55" dirty="0"/>
              <a:t> </a:t>
            </a:r>
            <a:r>
              <a:rPr spc="15" dirty="0"/>
              <a:t>right</a:t>
            </a:r>
            <a:r>
              <a:rPr spc="65" dirty="0"/>
              <a:t> </a:t>
            </a:r>
            <a:r>
              <a:rPr spc="15" dirty="0"/>
              <a:t>boarder</a:t>
            </a:r>
            <a:r>
              <a:rPr spc="90" dirty="0"/>
              <a:t> </a:t>
            </a:r>
            <a:r>
              <a:rPr spc="-5" dirty="0"/>
              <a:t>&amp;</a:t>
            </a:r>
            <a:r>
              <a:rPr spc="45" dirty="0"/>
              <a:t> </a:t>
            </a:r>
            <a:r>
              <a:rPr spc="15" dirty="0"/>
              <a:t>diaphragmatic </a:t>
            </a:r>
            <a:r>
              <a:rPr spc="20" dirty="0"/>
              <a:t> </a:t>
            </a:r>
            <a:r>
              <a:rPr spc="15" dirty="0"/>
              <a:t>surfaces</a:t>
            </a:r>
            <a:r>
              <a:rPr spc="85" dirty="0"/>
              <a:t> </a:t>
            </a:r>
            <a:r>
              <a:rPr spc="10" dirty="0"/>
              <a:t>of</a:t>
            </a:r>
            <a:r>
              <a:rPr spc="65" dirty="0"/>
              <a:t> </a:t>
            </a:r>
            <a:r>
              <a:rPr spc="15" dirty="0"/>
              <a:t>the</a:t>
            </a:r>
            <a:r>
              <a:rPr spc="55" dirty="0"/>
              <a:t> </a:t>
            </a:r>
            <a:r>
              <a:rPr spc="15" dirty="0"/>
              <a:t>right</a:t>
            </a:r>
            <a:r>
              <a:rPr spc="65" dirty="0"/>
              <a:t> </a:t>
            </a:r>
            <a:r>
              <a:rPr spc="15" dirty="0"/>
              <a:t>ventricle</a:t>
            </a:r>
            <a:r>
              <a:rPr spc="80" dirty="0"/>
              <a:t> </a:t>
            </a:r>
            <a:r>
              <a:rPr spc="-5" dirty="0"/>
              <a:t>→</a:t>
            </a:r>
            <a:r>
              <a:rPr spc="50" dirty="0"/>
              <a:t> </a:t>
            </a:r>
            <a:r>
              <a:rPr spc="10" dirty="0"/>
              <a:t>ascends </a:t>
            </a:r>
            <a:r>
              <a:rPr spc="15" dirty="0"/>
              <a:t> anterior</a:t>
            </a:r>
            <a:r>
              <a:rPr spc="80" dirty="0"/>
              <a:t> </a:t>
            </a:r>
            <a:r>
              <a:rPr spc="5" dirty="0"/>
              <a:t>to</a:t>
            </a:r>
            <a:r>
              <a:rPr spc="55" dirty="0"/>
              <a:t> </a:t>
            </a:r>
            <a:r>
              <a:rPr spc="10" dirty="0"/>
              <a:t>the</a:t>
            </a:r>
            <a:r>
              <a:rPr spc="55" dirty="0"/>
              <a:t> </a:t>
            </a:r>
            <a:r>
              <a:rPr spc="15" dirty="0"/>
              <a:t>ascending</a:t>
            </a:r>
            <a:r>
              <a:rPr spc="70" dirty="0"/>
              <a:t> </a:t>
            </a:r>
            <a:r>
              <a:rPr spc="15" dirty="0"/>
              <a:t>aorta</a:t>
            </a:r>
            <a:r>
              <a:rPr spc="65" dirty="0"/>
              <a:t> </a:t>
            </a:r>
            <a:r>
              <a:rPr spc="5" dirty="0"/>
              <a:t>to</a:t>
            </a:r>
            <a:r>
              <a:rPr spc="50" dirty="0"/>
              <a:t> </a:t>
            </a:r>
            <a:r>
              <a:rPr spc="10" dirty="0"/>
              <a:t>end</a:t>
            </a:r>
            <a:r>
              <a:rPr spc="65" dirty="0"/>
              <a:t> </a:t>
            </a:r>
            <a:r>
              <a:rPr spc="5" dirty="0"/>
              <a:t>in</a:t>
            </a:r>
            <a:r>
              <a:rPr spc="55" dirty="0"/>
              <a:t> </a:t>
            </a:r>
            <a:r>
              <a:rPr spc="10" dirty="0"/>
              <a:t>the </a:t>
            </a:r>
            <a:r>
              <a:rPr spc="15" dirty="0"/>
              <a:t> </a:t>
            </a:r>
            <a:r>
              <a:rPr spc="20" dirty="0"/>
              <a:t>brachia-cephalic</a:t>
            </a:r>
            <a:r>
              <a:rPr spc="85" dirty="0"/>
              <a:t> </a:t>
            </a:r>
            <a:r>
              <a:rPr spc="15" dirty="0"/>
              <a:t>node</a:t>
            </a:r>
            <a:r>
              <a:rPr spc="85" dirty="0"/>
              <a:t> </a:t>
            </a:r>
            <a:r>
              <a:rPr spc="-5" dirty="0"/>
              <a:t>\</a:t>
            </a:r>
            <a:r>
              <a:rPr spc="55" dirty="0"/>
              <a:t> </a:t>
            </a:r>
            <a:r>
              <a:rPr spc="15" dirty="0"/>
              <a:t>usually</a:t>
            </a:r>
            <a:r>
              <a:rPr spc="75" dirty="0"/>
              <a:t> </a:t>
            </a:r>
            <a:r>
              <a:rPr spc="15" dirty="0"/>
              <a:t>the</a:t>
            </a:r>
            <a:r>
              <a:rPr spc="40" dirty="0"/>
              <a:t> </a:t>
            </a:r>
            <a:r>
              <a:rPr spc="15" dirty="0"/>
              <a:t>left.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675" y="2551100"/>
            <a:ext cx="307265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41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603185"/>
            <a:ext cx="3744595" cy="619125"/>
            <a:chOff x="604964" y="1603184"/>
            <a:chExt cx="3744595" cy="619125"/>
          </a:xfrm>
        </p:grpSpPr>
        <p:sp>
          <p:nvSpPr>
            <p:cNvPr id="3" name="object 3"/>
            <p:cNvSpPr/>
            <p:nvPr/>
          </p:nvSpPr>
          <p:spPr>
            <a:xfrm>
              <a:off x="610361" y="1608582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30">
                  <a:moveTo>
                    <a:pt x="3632454" y="0"/>
                  </a:moveTo>
                  <a:lnTo>
                    <a:pt x="101345" y="0"/>
                  </a:lnTo>
                  <a:lnTo>
                    <a:pt x="61898" y="7959"/>
                  </a:lnTo>
                  <a:lnTo>
                    <a:pt x="29684" y="29670"/>
                  </a:lnTo>
                  <a:lnTo>
                    <a:pt x="7964" y="61882"/>
                  </a:lnTo>
                  <a:lnTo>
                    <a:pt x="0" y="101345"/>
                  </a:lnTo>
                  <a:lnTo>
                    <a:pt x="0" y="506729"/>
                  </a:lnTo>
                  <a:lnTo>
                    <a:pt x="7964" y="546193"/>
                  </a:lnTo>
                  <a:lnTo>
                    <a:pt x="29684" y="578405"/>
                  </a:lnTo>
                  <a:lnTo>
                    <a:pt x="61898" y="600116"/>
                  </a:lnTo>
                  <a:lnTo>
                    <a:pt x="101345" y="608076"/>
                  </a:lnTo>
                  <a:lnTo>
                    <a:pt x="3632454" y="608076"/>
                  </a:lnTo>
                  <a:lnTo>
                    <a:pt x="3671917" y="600116"/>
                  </a:lnTo>
                  <a:lnTo>
                    <a:pt x="3704129" y="578405"/>
                  </a:lnTo>
                  <a:lnTo>
                    <a:pt x="3725840" y="546193"/>
                  </a:lnTo>
                  <a:lnTo>
                    <a:pt x="3733800" y="506729"/>
                  </a:lnTo>
                  <a:lnTo>
                    <a:pt x="3733800" y="101345"/>
                  </a:lnTo>
                  <a:lnTo>
                    <a:pt x="3725840" y="61882"/>
                  </a:lnTo>
                  <a:lnTo>
                    <a:pt x="3704129" y="29670"/>
                  </a:lnTo>
                  <a:lnTo>
                    <a:pt x="3671917" y="7959"/>
                  </a:lnTo>
                  <a:lnTo>
                    <a:pt x="363245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608582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30">
                  <a:moveTo>
                    <a:pt x="0" y="101345"/>
                  </a:moveTo>
                  <a:lnTo>
                    <a:pt x="7964" y="61882"/>
                  </a:lnTo>
                  <a:lnTo>
                    <a:pt x="29684" y="29670"/>
                  </a:lnTo>
                  <a:lnTo>
                    <a:pt x="61898" y="7959"/>
                  </a:lnTo>
                  <a:lnTo>
                    <a:pt x="101345" y="0"/>
                  </a:lnTo>
                  <a:lnTo>
                    <a:pt x="3632454" y="0"/>
                  </a:lnTo>
                  <a:lnTo>
                    <a:pt x="3671917" y="7959"/>
                  </a:lnTo>
                  <a:lnTo>
                    <a:pt x="3704129" y="29670"/>
                  </a:lnTo>
                  <a:lnTo>
                    <a:pt x="3725840" y="61882"/>
                  </a:lnTo>
                  <a:lnTo>
                    <a:pt x="3733800" y="101345"/>
                  </a:lnTo>
                  <a:lnTo>
                    <a:pt x="3733800" y="506729"/>
                  </a:lnTo>
                  <a:lnTo>
                    <a:pt x="3725840" y="546193"/>
                  </a:lnTo>
                  <a:lnTo>
                    <a:pt x="3704129" y="578405"/>
                  </a:lnTo>
                  <a:lnTo>
                    <a:pt x="3671917" y="600116"/>
                  </a:lnTo>
                  <a:lnTo>
                    <a:pt x="3632454" y="608076"/>
                  </a:lnTo>
                  <a:lnTo>
                    <a:pt x="101345" y="608076"/>
                  </a:lnTo>
                  <a:lnTo>
                    <a:pt x="61898" y="600116"/>
                  </a:lnTo>
                  <a:lnTo>
                    <a:pt x="29684" y="578405"/>
                  </a:lnTo>
                  <a:lnTo>
                    <a:pt x="7964" y="546193"/>
                  </a:lnTo>
                  <a:lnTo>
                    <a:pt x="0" y="506729"/>
                  </a:lnTo>
                  <a:lnTo>
                    <a:pt x="0" y="10134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49830" y="1692005"/>
            <a:ext cx="1568450" cy="3735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600" dirty="0">
                <a:solidFill>
                  <a:schemeClr val="bg1"/>
                </a:solidFill>
              </a:rPr>
              <a:t>Post</a:t>
            </a:r>
            <a:r>
              <a:rPr sz="2600" spc="-10" dirty="0">
                <a:solidFill>
                  <a:schemeClr val="bg1"/>
                </a:solidFill>
              </a:rPr>
              <a:t>e</a:t>
            </a:r>
            <a:r>
              <a:rPr sz="2600" dirty="0">
                <a:solidFill>
                  <a:schemeClr val="bg1"/>
                </a:solidFill>
              </a:rPr>
              <a:t>r</a:t>
            </a:r>
            <a:r>
              <a:rPr sz="2600" spc="-10" dirty="0">
                <a:solidFill>
                  <a:schemeClr val="bg1"/>
                </a:solidFill>
              </a:rPr>
              <a:t>i</a:t>
            </a:r>
            <a:r>
              <a:rPr sz="2600" dirty="0">
                <a:solidFill>
                  <a:schemeClr val="bg1"/>
                </a:solidFill>
              </a:rPr>
              <a:t>orly: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128965" y="3826701"/>
            <a:ext cx="3744595" cy="619125"/>
            <a:chOff x="604964" y="3826700"/>
            <a:chExt cx="3744595" cy="619125"/>
          </a:xfrm>
        </p:grpSpPr>
        <p:sp>
          <p:nvSpPr>
            <p:cNvPr id="7" name="object 7"/>
            <p:cNvSpPr/>
            <p:nvPr/>
          </p:nvSpPr>
          <p:spPr>
            <a:xfrm>
              <a:off x="610361" y="3832098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29">
                  <a:moveTo>
                    <a:pt x="3632454" y="0"/>
                  </a:moveTo>
                  <a:lnTo>
                    <a:pt x="101345" y="0"/>
                  </a:lnTo>
                  <a:lnTo>
                    <a:pt x="61898" y="7959"/>
                  </a:lnTo>
                  <a:lnTo>
                    <a:pt x="29684" y="29670"/>
                  </a:lnTo>
                  <a:lnTo>
                    <a:pt x="7964" y="61882"/>
                  </a:lnTo>
                  <a:lnTo>
                    <a:pt x="0" y="101345"/>
                  </a:lnTo>
                  <a:lnTo>
                    <a:pt x="0" y="506729"/>
                  </a:lnTo>
                  <a:lnTo>
                    <a:pt x="7964" y="546193"/>
                  </a:lnTo>
                  <a:lnTo>
                    <a:pt x="29684" y="578405"/>
                  </a:lnTo>
                  <a:lnTo>
                    <a:pt x="61898" y="600116"/>
                  </a:lnTo>
                  <a:lnTo>
                    <a:pt x="101345" y="608076"/>
                  </a:lnTo>
                  <a:lnTo>
                    <a:pt x="3632454" y="608076"/>
                  </a:lnTo>
                  <a:lnTo>
                    <a:pt x="3671917" y="600116"/>
                  </a:lnTo>
                  <a:lnTo>
                    <a:pt x="3704129" y="578405"/>
                  </a:lnTo>
                  <a:lnTo>
                    <a:pt x="3725840" y="546193"/>
                  </a:lnTo>
                  <a:lnTo>
                    <a:pt x="3733800" y="506729"/>
                  </a:lnTo>
                  <a:lnTo>
                    <a:pt x="3733800" y="101345"/>
                  </a:lnTo>
                  <a:lnTo>
                    <a:pt x="3725840" y="61882"/>
                  </a:lnTo>
                  <a:lnTo>
                    <a:pt x="3704129" y="29670"/>
                  </a:lnTo>
                  <a:lnTo>
                    <a:pt x="3671917" y="7959"/>
                  </a:lnTo>
                  <a:lnTo>
                    <a:pt x="363245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3832098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29">
                  <a:moveTo>
                    <a:pt x="0" y="101345"/>
                  </a:moveTo>
                  <a:lnTo>
                    <a:pt x="7964" y="61882"/>
                  </a:lnTo>
                  <a:lnTo>
                    <a:pt x="29684" y="29670"/>
                  </a:lnTo>
                  <a:lnTo>
                    <a:pt x="61898" y="7959"/>
                  </a:lnTo>
                  <a:lnTo>
                    <a:pt x="101345" y="0"/>
                  </a:lnTo>
                  <a:lnTo>
                    <a:pt x="3632454" y="0"/>
                  </a:lnTo>
                  <a:lnTo>
                    <a:pt x="3671917" y="7959"/>
                  </a:lnTo>
                  <a:lnTo>
                    <a:pt x="3704129" y="29670"/>
                  </a:lnTo>
                  <a:lnTo>
                    <a:pt x="3725840" y="61882"/>
                  </a:lnTo>
                  <a:lnTo>
                    <a:pt x="3733800" y="101345"/>
                  </a:lnTo>
                  <a:lnTo>
                    <a:pt x="3733800" y="506729"/>
                  </a:lnTo>
                  <a:lnTo>
                    <a:pt x="3725840" y="546193"/>
                  </a:lnTo>
                  <a:lnTo>
                    <a:pt x="3704129" y="578405"/>
                  </a:lnTo>
                  <a:lnTo>
                    <a:pt x="3671917" y="600116"/>
                  </a:lnTo>
                  <a:lnTo>
                    <a:pt x="3632454" y="608076"/>
                  </a:lnTo>
                  <a:lnTo>
                    <a:pt x="101345" y="608076"/>
                  </a:lnTo>
                  <a:lnTo>
                    <a:pt x="61898" y="600116"/>
                  </a:lnTo>
                  <a:lnTo>
                    <a:pt x="29684" y="578405"/>
                  </a:lnTo>
                  <a:lnTo>
                    <a:pt x="7964" y="546193"/>
                  </a:lnTo>
                  <a:lnTo>
                    <a:pt x="0" y="506729"/>
                  </a:lnTo>
                  <a:lnTo>
                    <a:pt x="0" y="10134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128965" y="4864545"/>
            <a:ext cx="3744595" cy="619125"/>
            <a:chOff x="604964" y="4864544"/>
            <a:chExt cx="3744595" cy="619125"/>
          </a:xfrm>
        </p:grpSpPr>
        <p:sp>
          <p:nvSpPr>
            <p:cNvPr id="10" name="object 10"/>
            <p:cNvSpPr/>
            <p:nvPr/>
          </p:nvSpPr>
          <p:spPr>
            <a:xfrm>
              <a:off x="610361" y="4869942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29">
                  <a:moveTo>
                    <a:pt x="3632454" y="0"/>
                  </a:moveTo>
                  <a:lnTo>
                    <a:pt x="101345" y="0"/>
                  </a:lnTo>
                  <a:lnTo>
                    <a:pt x="61898" y="7959"/>
                  </a:lnTo>
                  <a:lnTo>
                    <a:pt x="29684" y="29670"/>
                  </a:lnTo>
                  <a:lnTo>
                    <a:pt x="7964" y="61882"/>
                  </a:lnTo>
                  <a:lnTo>
                    <a:pt x="0" y="101345"/>
                  </a:lnTo>
                  <a:lnTo>
                    <a:pt x="0" y="506729"/>
                  </a:lnTo>
                  <a:lnTo>
                    <a:pt x="7964" y="546193"/>
                  </a:lnTo>
                  <a:lnTo>
                    <a:pt x="29684" y="578405"/>
                  </a:lnTo>
                  <a:lnTo>
                    <a:pt x="61898" y="600116"/>
                  </a:lnTo>
                  <a:lnTo>
                    <a:pt x="101345" y="608075"/>
                  </a:lnTo>
                  <a:lnTo>
                    <a:pt x="3632454" y="608075"/>
                  </a:lnTo>
                  <a:lnTo>
                    <a:pt x="3671917" y="600116"/>
                  </a:lnTo>
                  <a:lnTo>
                    <a:pt x="3704129" y="578405"/>
                  </a:lnTo>
                  <a:lnTo>
                    <a:pt x="3725840" y="546193"/>
                  </a:lnTo>
                  <a:lnTo>
                    <a:pt x="3733800" y="506729"/>
                  </a:lnTo>
                  <a:lnTo>
                    <a:pt x="3733800" y="101345"/>
                  </a:lnTo>
                  <a:lnTo>
                    <a:pt x="3725840" y="61882"/>
                  </a:lnTo>
                  <a:lnTo>
                    <a:pt x="3704129" y="29670"/>
                  </a:lnTo>
                  <a:lnTo>
                    <a:pt x="3671917" y="7959"/>
                  </a:lnTo>
                  <a:lnTo>
                    <a:pt x="363245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0361" y="4869942"/>
              <a:ext cx="3733800" cy="608330"/>
            </a:xfrm>
            <a:custGeom>
              <a:avLst/>
              <a:gdLst/>
              <a:ahLst/>
              <a:cxnLst/>
              <a:rect l="l" t="t" r="r" b="b"/>
              <a:pathLst>
                <a:path w="3733800" h="608329">
                  <a:moveTo>
                    <a:pt x="0" y="101345"/>
                  </a:moveTo>
                  <a:lnTo>
                    <a:pt x="7964" y="61882"/>
                  </a:lnTo>
                  <a:lnTo>
                    <a:pt x="29684" y="29670"/>
                  </a:lnTo>
                  <a:lnTo>
                    <a:pt x="61898" y="7959"/>
                  </a:lnTo>
                  <a:lnTo>
                    <a:pt x="101345" y="0"/>
                  </a:lnTo>
                  <a:lnTo>
                    <a:pt x="3632454" y="0"/>
                  </a:lnTo>
                  <a:lnTo>
                    <a:pt x="3671917" y="7959"/>
                  </a:lnTo>
                  <a:lnTo>
                    <a:pt x="3704129" y="29670"/>
                  </a:lnTo>
                  <a:lnTo>
                    <a:pt x="3725840" y="61882"/>
                  </a:lnTo>
                  <a:lnTo>
                    <a:pt x="3733800" y="101345"/>
                  </a:lnTo>
                  <a:lnTo>
                    <a:pt x="3733800" y="506729"/>
                  </a:lnTo>
                  <a:lnTo>
                    <a:pt x="3725840" y="546193"/>
                  </a:lnTo>
                  <a:lnTo>
                    <a:pt x="3704129" y="578405"/>
                  </a:lnTo>
                  <a:lnTo>
                    <a:pt x="3671917" y="600116"/>
                  </a:lnTo>
                  <a:lnTo>
                    <a:pt x="3632454" y="608075"/>
                  </a:lnTo>
                  <a:lnTo>
                    <a:pt x="101345" y="608075"/>
                  </a:lnTo>
                  <a:lnTo>
                    <a:pt x="61898" y="600116"/>
                  </a:lnTo>
                  <a:lnTo>
                    <a:pt x="29684" y="578405"/>
                  </a:lnTo>
                  <a:lnTo>
                    <a:pt x="7964" y="546193"/>
                  </a:lnTo>
                  <a:lnTo>
                    <a:pt x="0" y="506729"/>
                  </a:lnTo>
                  <a:lnTo>
                    <a:pt x="0" y="101345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239467" y="2173579"/>
            <a:ext cx="2661920" cy="445770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241300" indent="-228600">
              <a:spcBef>
                <a:spcPts val="229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Times New Roman"/>
                <a:cs typeface="Times New Roman"/>
              </a:rPr>
              <a:t>Bronchi</a:t>
            </a:r>
          </a:p>
          <a:p>
            <a:pPr marL="241300" indent="-228600">
              <a:spcBef>
                <a:spcPts val="13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Times New Roman"/>
                <a:cs typeface="Times New Roman"/>
              </a:rPr>
              <a:t>Oesophagus</a:t>
            </a:r>
          </a:p>
          <a:p>
            <a:pPr marL="241300" indent="-228600">
              <a:spcBef>
                <a:spcPts val="13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Times New Roman"/>
                <a:cs typeface="Times New Roman"/>
              </a:rPr>
              <a:t>Oesophageal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plexus</a:t>
            </a:r>
          </a:p>
          <a:p>
            <a:pPr marL="241300" indent="-228600">
              <a:spcBef>
                <a:spcPts val="13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Times New Roman"/>
                <a:cs typeface="Times New Roman"/>
              </a:rPr>
              <a:t>Descending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aorta</a:t>
            </a:r>
          </a:p>
          <a:p>
            <a:pPr marL="241300" indent="-228600">
              <a:spcBef>
                <a:spcPts val="13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Times New Roman"/>
                <a:cs typeface="Times New Roman"/>
              </a:rPr>
              <a:t>T5-T8</a:t>
            </a:r>
            <a:r>
              <a:rPr sz="2000" spc="-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vertebra</a:t>
            </a:r>
          </a:p>
          <a:p>
            <a:pPr marL="22860">
              <a:spcBef>
                <a:spcPts val="865"/>
              </a:spcBef>
            </a:pP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Inferiorly:</a:t>
            </a:r>
            <a:endParaRPr sz="2600" dirty="0">
              <a:latin typeface="Times New Roman"/>
              <a:cs typeface="Times New Roman"/>
            </a:endParaRPr>
          </a:p>
          <a:p>
            <a:pPr marL="241300" indent="-228600">
              <a:spcBef>
                <a:spcPts val="99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Diaphragm</a:t>
            </a:r>
            <a:endParaRPr sz="2000" dirty="0">
              <a:latin typeface="Times New Roman"/>
              <a:cs typeface="Times New Roman"/>
            </a:endParaRPr>
          </a:p>
          <a:p>
            <a:pPr marL="22860">
              <a:spcBef>
                <a:spcPts val="1670"/>
              </a:spcBef>
            </a:pP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Laterally:</a:t>
            </a:r>
            <a:endParaRPr sz="2600" dirty="0">
              <a:latin typeface="Times New Roman"/>
              <a:cs typeface="Times New Roman"/>
            </a:endParaRPr>
          </a:p>
          <a:p>
            <a:pPr marL="241300" indent="-228600">
              <a:lnSpc>
                <a:spcPts val="2240"/>
              </a:lnSpc>
              <a:spcBef>
                <a:spcPts val="990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Times New Roman"/>
                <a:cs typeface="Times New Roman"/>
              </a:rPr>
              <a:t>Pleura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and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mediastinal</a:t>
            </a:r>
            <a:endParaRPr sz="2000" dirty="0">
              <a:latin typeface="Times New Roman"/>
              <a:cs typeface="Times New Roman"/>
            </a:endParaRPr>
          </a:p>
          <a:p>
            <a:pPr marL="241300">
              <a:lnSpc>
                <a:spcPts val="2240"/>
              </a:lnSpc>
            </a:pPr>
            <a:r>
              <a:rPr sz="2000" dirty="0">
                <a:latin typeface="Times New Roman"/>
                <a:cs typeface="Times New Roman"/>
              </a:rPr>
              <a:t>surfaces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of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both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lungs</a:t>
            </a:r>
          </a:p>
          <a:p>
            <a:pPr marL="241300" marR="5080" indent="-228600">
              <a:lnSpc>
                <a:spcPts val="2060"/>
              </a:lnSpc>
              <a:spcBef>
                <a:spcPts val="484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Times New Roman"/>
                <a:cs typeface="Times New Roman"/>
              </a:rPr>
              <a:t>Phrenic nerves and 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musculophrenic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vessels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2128965" y="397700"/>
            <a:ext cx="3757295" cy="899794"/>
            <a:chOff x="604964" y="397700"/>
            <a:chExt cx="3757295" cy="899794"/>
          </a:xfrm>
        </p:grpSpPr>
        <p:sp>
          <p:nvSpPr>
            <p:cNvPr id="14" name="object 14"/>
            <p:cNvSpPr/>
            <p:nvPr/>
          </p:nvSpPr>
          <p:spPr>
            <a:xfrm>
              <a:off x="610361" y="403098"/>
              <a:ext cx="3746500" cy="889000"/>
            </a:xfrm>
            <a:custGeom>
              <a:avLst/>
              <a:gdLst/>
              <a:ahLst/>
              <a:cxnLst/>
              <a:rect l="l" t="t" r="r" b="b"/>
              <a:pathLst>
                <a:path w="3746500" h="889000">
                  <a:moveTo>
                    <a:pt x="3597910" y="0"/>
                  </a:moveTo>
                  <a:lnTo>
                    <a:pt x="148081" y="0"/>
                  </a:lnTo>
                  <a:lnTo>
                    <a:pt x="101279" y="7548"/>
                  </a:lnTo>
                  <a:lnTo>
                    <a:pt x="60630" y="28569"/>
                  </a:lnTo>
                  <a:lnTo>
                    <a:pt x="28573" y="60624"/>
                  </a:lnTo>
                  <a:lnTo>
                    <a:pt x="7550" y="101274"/>
                  </a:lnTo>
                  <a:lnTo>
                    <a:pt x="0" y="148081"/>
                  </a:lnTo>
                  <a:lnTo>
                    <a:pt x="0" y="740410"/>
                  </a:lnTo>
                  <a:lnTo>
                    <a:pt x="7550" y="787217"/>
                  </a:lnTo>
                  <a:lnTo>
                    <a:pt x="28573" y="827867"/>
                  </a:lnTo>
                  <a:lnTo>
                    <a:pt x="60630" y="859922"/>
                  </a:lnTo>
                  <a:lnTo>
                    <a:pt x="101279" y="880943"/>
                  </a:lnTo>
                  <a:lnTo>
                    <a:pt x="148081" y="888491"/>
                  </a:lnTo>
                  <a:lnTo>
                    <a:pt x="3597910" y="888491"/>
                  </a:lnTo>
                  <a:lnTo>
                    <a:pt x="3644717" y="880943"/>
                  </a:lnTo>
                  <a:lnTo>
                    <a:pt x="3685367" y="859922"/>
                  </a:lnTo>
                  <a:lnTo>
                    <a:pt x="3717422" y="827867"/>
                  </a:lnTo>
                  <a:lnTo>
                    <a:pt x="3738443" y="787217"/>
                  </a:lnTo>
                  <a:lnTo>
                    <a:pt x="3745991" y="740410"/>
                  </a:lnTo>
                  <a:lnTo>
                    <a:pt x="3745991" y="148081"/>
                  </a:lnTo>
                  <a:lnTo>
                    <a:pt x="3738443" y="101274"/>
                  </a:lnTo>
                  <a:lnTo>
                    <a:pt x="3717422" y="60624"/>
                  </a:lnTo>
                  <a:lnTo>
                    <a:pt x="3685367" y="28569"/>
                  </a:lnTo>
                  <a:lnTo>
                    <a:pt x="3644717" y="7548"/>
                  </a:lnTo>
                  <a:lnTo>
                    <a:pt x="3597910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0361" y="403098"/>
              <a:ext cx="3746500" cy="889000"/>
            </a:xfrm>
            <a:custGeom>
              <a:avLst/>
              <a:gdLst/>
              <a:ahLst/>
              <a:cxnLst/>
              <a:rect l="l" t="t" r="r" b="b"/>
              <a:pathLst>
                <a:path w="3746500" h="889000">
                  <a:moveTo>
                    <a:pt x="0" y="148081"/>
                  </a:moveTo>
                  <a:lnTo>
                    <a:pt x="7550" y="101274"/>
                  </a:lnTo>
                  <a:lnTo>
                    <a:pt x="28573" y="60624"/>
                  </a:lnTo>
                  <a:lnTo>
                    <a:pt x="60630" y="28569"/>
                  </a:lnTo>
                  <a:lnTo>
                    <a:pt x="101279" y="7548"/>
                  </a:lnTo>
                  <a:lnTo>
                    <a:pt x="148081" y="0"/>
                  </a:lnTo>
                  <a:lnTo>
                    <a:pt x="3597910" y="0"/>
                  </a:lnTo>
                  <a:lnTo>
                    <a:pt x="3644717" y="7548"/>
                  </a:lnTo>
                  <a:lnTo>
                    <a:pt x="3685367" y="28569"/>
                  </a:lnTo>
                  <a:lnTo>
                    <a:pt x="3717422" y="60624"/>
                  </a:lnTo>
                  <a:lnTo>
                    <a:pt x="3738443" y="101274"/>
                  </a:lnTo>
                  <a:lnTo>
                    <a:pt x="3745991" y="148081"/>
                  </a:lnTo>
                  <a:lnTo>
                    <a:pt x="3745991" y="740410"/>
                  </a:lnTo>
                  <a:lnTo>
                    <a:pt x="3738443" y="787217"/>
                  </a:lnTo>
                  <a:lnTo>
                    <a:pt x="3717422" y="827867"/>
                  </a:lnTo>
                  <a:lnTo>
                    <a:pt x="3685367" y="859922"/>
                  </a:lnTo>
                  <a:lnTo>
                    <a:pt x="3644717" y="880943"/>
                  </a:lnTo>
                  <a:lnTo>
                    <a:pt x="3597910" y="888491"/>
                  </a:lnTo>
                  <a:lnTo>
                    <a:pt x="148081" y="888491"/>
                  </a:lnTo>
                  <a:lnTo>
                    <a:pt x="101279" y="880943"/>
                  </a:lnTo>
                  <a:lnTo>
                    <a:pt x="60630" y="859922"/>
                  </a:lnTo>
                  <a:lnTo>
                    <a:pt x="28573" y="827867"/>
                  </a:lnTo>
                  <a:lnTo>
                    <a:pt x="7550" y="787217"/>
                  </a:lnTo>
                  <a:lnTo>
                    <a:pt x="0" y="740410"/>
                  </a:lnTo>
                  <a:lnTo>
                    <a:pt x="0" y="148081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251964" y="478028"/>
            <a:ext cx="337756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Relations</a:t>
            </a:r>
            <a:r>
              <a:rPr sz="23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3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3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Pericardium</a:t>
            </a:r>
            <a:endParaRPr sz="23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894577" y="0"/>
            <a:ext cx="3758565" cy="6733540"/>
            <a:chOff x="5370576" y="0"/>
            <a:chExt cx="3758565" cy="6733540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0576" y="0"/>
              <a:ext cx="3758183" cy="414832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07736" y="3915154"/>
              <a:ext cx="2737104" cy="2817876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805877"/>
            <a:ext cx="3180715" cy="1228725"/>
            <a:chOff x="604964" y="1805876"/>
            <a:chExt cx="3180715" cy="1228725"/>
          </a:xfrm>
        </p:grpSpPr>
        <p:sp>
          <p:nvSpPr>
            <p:cNvPr id="3" name="object 3"/>
            <p:cNvSpPr/>
            <p:nvPr/>
          </p:nvSpPr>
          <p:spPr>
            <a:xfrm>
              <a:off x="610361" y="1811274"/>
              <a:ext cx="3169920" cy="1217930"/>
            </a:xfrm>
            <a:custGeom>
              <a:avLst/>
              <a:gdLst/>
              <a:ahLst/>
              <a:cxnLst/>
              <a:rect l="l" t="t" r="r" b="b"/>
              <a:pathLst>
                <a:path w="3169920" h="1217930">
                  <a:moveTo>
                    <a:pt x="2966974" y="0"/>
                  </a:moveTo>
                  <a:lnTo>
                    <a:pt x="202946" y="0"/>
                  </a:lnTo>
                  <a:lnTo>
                    <a:pt x="156414" y="5356"/>
                  </a:lnTo>
                  <a:lnTo>
                    <a:pt x="113698" y="20617"/>
                  </a:lnTo>
                  <a:lnTo>
                    <a:pt x="76016" y="44567"/>
                  </a:lnTo>
                  <a:lnTo>
                    <a:pt x="44586" y="75989"/>
                  </a:lnTo>
                  <a:lnTo>
                    <a:pt x="20628" y="113670"/>
                  </a:lnTo>
                  <a:lnTo>
                    <a:pt x="5360" y="156394"/>
                  </a:lnTo>
                  <a:lnTo>
                    <a:pt x="0" y="202946"/>
                  </a:lnTo>
                  <a:lnTo>
                    <a:pt x="0" y="1014729"/>
                  </a:lnTo>
                  <a:lnTo>
                    <a:pt x="5360" y="1061281"/>
                  </a:lnTo>
                  <a:lnTo>
                    <a:pt x="20628" y="1104005"/>
                  </a:lnTo>
                  <a:lnTo>
                    <a:pt x="44586" y="1141686"/>
                  </a:lnTo>
                  <a:lnTo>
                    <a:pt x="76016" y="1173108"/>
                  </a:lnTo>
                  <a:lnTo>
                    <a:pt x="113698" y="1197058"/>
                  </a:lnTo>
                  <a:lnTo>
                    <a:pt x="156414" y="1212319"/>
                  </a:lnTo>
                  <a:lnTo>
                    <a:pt x="202946" y="1217676"/>
                  </a:lnTo>
                  <a:lnTo>
                    <a:pt x="2966974" y="1217676"/>
                  </a:lnTo>
                  <a:lnTo>
                    <a:pt x="3013525" y="1212319"/>
                  </a:lnTo>
                  <a:lnTo>
                    <a:pt x="3056249" y="1197058"/>
                  </a:lnTo>
                  <a:lnTo>
                    <a:pt x="3093930" y="1173108"/>
                  </a:lnTo>
                  <a:lnTo>
                    <a:pt x="3125352" y="1141686"/>
                  </a:lnTo>
                  <a:lnTo>
                    <a:pt x="3149302" y="1104005"/>
                  </a:lnTo>
                  <a:lnTo>
                    <a:pt x="3164563" y="1061281"/>
                  </a:lnTo>
                  <a:lnTo>
                    <a:pt x="3169920" y="1014729"/>
                  </a:lnTo>
                  <a:lnTo>
                    <a:pt x="3169920" y="202946"/>
                  </a:lnTo>
                  <a:lnTo>
                    <a:pt x="3164563" y="156394"/>
                  </a:lnTo>
                  <a:lnTo>
                    <a:pt x="3149302" y="113670"/>
                  </a:lnTo>
                  <a:lnTo>
                    <a:pt x="3125352" y="75989"/>
                  </a:lnTo>
                  <a:lnTo>
                    <a:pt x="3093930" y="44567"/>
                  </a:lnTo>
                  <a:lnTo>
                    <a:pt x="3056249" y="20617"/>
                  </a:lnTo>
                  <a:lnTo>
                    <a:pt x="3013525" y="5356"/>
                  </a:lnTo>
                  <a:lnTo>
                    <a:pt x="296697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811274"/>
              <a:ext cx="3169920" cy="1217930"/>
            </a:xfrm>
            <a:custGeom>
              <a:avLst/>
              <a:gdLst/>
              <a:ahLst/>
              <a:cxnLst/>
              <a:rect l="l" t="t" r="r" b="b"/>
              <a:pathLst>
                <a:path w="3169920" h="1217930">
                  <a:moveTo>
                    <a:pt x="0" y="202946"/>
                  </a:moveTo>
                  <a:lnTo>
                    <a:pt x="5360" y="156394"/>
                  </a:lnTo>
                  <a:lnTo>
                    <a:pt x="20628" y="113670"/>
                  </a:lnTo>
                  <a:lnTo>
                    <a:pt x="44586" y="75989"/>
                  </a:lnTo>
                  <a:lnTo>
                    <a:pt x="76016" y="44567"/>
                  </a:lnTo>
                  <a:lnTo>
                    <a:pt x="113698" y="20617"/>
                  </a:lnTo>
                  <a:lnTo>
                    <a:pt x="156414" y="5356"/>
                  </a:lnTo>
                  <a:lnTo>
                    <a:pt x="202946" y="0"/>
                  </a:lnTo>
                  <a:lnTo>
                    <a:pt x="2966974" y="0"/>
                  </a:lnTo>
                  <a:lnTo>
                    <a:pt x="3013525" y="5356"/>
                  </a:lnTo>
                  <a:lnTo>
                    <a:pt x="3056249" y="20617"/>
                  </a:lnTo>
                  <a:lnTo>
                    <a:pt x="3093930" y="44567"/>
                  </a:lnTo>
                  <a:lnTo>
                    <a:pt x="3125352" y="75989"/>
                  </a:lnTo>
                  <a:lnTo>
                    <a:pt x="3149302" y="113670"/>
                  </a:lnTo>
                  <a:lnTo>
                    <a:pt x="3164563" y="156394"/>
                  </a:lnTo>
                  <a:lnTo>
                    <a:pt x="3169920" y="202946"/>
                  </a:lnTo>
                  <a:lnTo>
                    <a:pt x="3169920" y="1014729"/>
                  </a:lnTo>
                  <a:lnTo>
                    <a:pt x="3164563" y="1061281"/>
                  </a:lnTo>
                  <a:lnTo>
                    <a:pt x="3149302" y="1104005"/>
                  </a:lnTo>
                  <a:lnTo>
                    <a:pt x="3125352" y="1141686"/>
                  </a:lnTo>
                  <a:lnTo>
                    <a:pt x="3093930" y="1173108"/>
                  </a:lnTo>
                  <a:lnTo>
                    <a:pt x="3056249" y="1197058"/>
                  </a:lnTo>
                  <a:lnTo>
                    <a:pt x="3013525" y="1212319"/>
                  </a:lnTo>
                  <a:lnTo>
                    <a:pt x="2966974" y="1217676"/>
                  </a:lnTo>
                  <a:lnTo>
                    <a:pt x="202946" y="1217676"/>
                  </a:lnTo>
                  <a:lnTo>
                    <a:pt x="156414" y="1212319"/>
                  </a:lnTo>
                  <a:lnTo>
                    <a:pt x="113698" y="1197058"/>
                  </a:lnTo>
                  <a:lnTo>
                    <a:pt x="76016" y="1173108"/>
                  </a:lnTo>
                  <a:lnTo>
                    <a:pt x="44586" y="1141686"/>
                  </a:lnTo>
                  <a:lnTo>
                    <a:pt x="20628" y="1104005"/>
                  </a:lnTo>
                  <a:lnTo>
                    <a:pt x="5360" y="1061281"/>
                  </a:lnTo>
                  <a:lnTo>
                    <a:pt x="0" y="1014729"/>
                  </a:lnTo>
                  <a:lnTo>
                    <a:pt x="0" y="20294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196388" y="1911553"/>
            <a:ext cx="2842260" cy="451993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18110" marR="298450">
              <a:lnSpc>
                <a:spcPts val="3310"/>
              </a:lnSpc>
              <a:spcBef>
                <a:spcPts val="655"/>
              </a:spcBef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Formed</a:t>
            </a:r>
            <a:r>
              <a:rPr sz="32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32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two </a:t>
            </a:r>
            <a:r>
              <a:rPr sz="3200" spc="-7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tubes:</a:t>
            </a:r>
            <a:endParaRPr sz="3200" dirty="0">
              <a:latin typeface="Times New Roman"/>
              <a:cs typeface="Times New Roman"/>
            </a:endParaRPr>
          </a:p>
          <a:p>
            <a:pPr marL="266700" marR="47625" indent="-228600">
              <a:lnSpc>
                <a:spcPct val="86300"/>
              </a:lnSpc>
              <a:spcBef>
                <a:spcPts val="1720"/>
              </a:spcBef>
              <a:buChar char="•"/>
              <a:tabLst>
                <a:tab pos="266700" algn="l"/>
              </a:tabLst>
            </a:pPr>
            <a:r>
              <a:rPr sz="2400" spc="-5" dirty="0">
                <a:latin typeface="Times New Roman"/>
                <a:cs typeface="Times New Roman"/>
              </a:rPr>
              <a:t>1</a:t>
            </a:r>
            <a:r>
              <a:rPr sz="2400" spc="-7" baseline="24305" dirty="0">
                <a:latin typeface="Times New Roman"/>
                <a:cs typeface="Times New Roman"/>
              </a:rPr>
              <a:t>st</a:t>
            </a:r>
            <a:r>
              <a:rPr sz="2400" baseline="243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tube: closes the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aorta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pulmonary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trunk</a:t>
            </a:r>
          </a:p>
          <a:p>
            <a:pPr marL="266700" marR="30480" indent="-228600">
              <a:lnSpc>
                <a:spcPct val="86200"/>
              </a:lnSpc>
              <a:spcBef>
                <a:spcPts val="555"/>
              </a:spcBef>
              <a:buChar char="•"/>
              <a:tabLst>
                <a:tab pos="266700" algn="l"/>
              </a:tabLst>
            </a:pPr>
            <a:r>
              <a:rPr sz="2400" dirty="0">
                <a:latin typeface="Times New Roman"/>
                <a:cs typeface="Times New Roman"/>
              </a:rPr>
              <a:t>2</a:t>
            </a:r>
            <a:r>
              <a:rPr sz="2400" baseline="24305" dirty="0">
                <a:latin typeface="Times New Roman"/>
                <a:cs typeface="Times New Roman"/>
              </a:rPr>
              <a:t>nd</a:t>
            </a:r>
            <a:r>
              <a:rPr sz="2400" spc="7" baseline="243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tube: closes the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5" dirty="0">
                <a:latin typeface="Times New Roman"/>
                <a:cs typeface="Times New Roman"/>
              </a:rPr>
              <a:t>S.V.C,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80" dirty="0">
                <a:latin typeface="Times New Roman"/>
                <a:cs typeface="Times New Roman"/>
              </a:rPr>
              <a:t>I.V.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the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4 </a:t>
            </a:r>
            <a:r>
              <a:rPr sz="2400" spc="-5" dirty="0">
                <a:latin typeface="Times New Roman"/>
                <a:cs typeface="Times New Roman"/>
              </a:rPr>
              <a:t>pulmonary </a:t>
            </a:r>
            <a:r>
              <a:rPr sz="2400" dirty="0">
                <a:latin typeface="Times New Roman"/>
                <a:cs typeface="Times New Roman"/>
              </a:rPr>
              <a:t>veins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and </a:t>
            </a:r>
            <a:r>
              <a:rPr sz="2400" spc="-5" dirty="0">
                <a:latin typeface="Times New Roman"/>
                <a:cs typeface="Times New Roman"/>
              </a:rPr>
              <a:t>shows </a:t>
            </a:r>
            <a:r>
              <a:rPr sz="2400" dirty="0">
                <a:latin typeface="Times New Roman"/>
                <a:cs typeface="Times New Roman"/>
              </a:rPr>
              <a:t>two 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sinuses:</a:t>
            </a:r>
          </a:p>
          <a:p>
            <a:pPr marL="495300" lvl="1" indent="-228600">
              <a:spcBef>
                <a:spcPts val="155"/>
              </a:spcBef>
              <a:buChar char="•"/>
              <a:tabLst>
                <a:tab pos="495300" algn="l"/>
              </a:tabLst>
            </a:pPr>
            <a:r>
              <a:rPr sz="2400" dirty="0">
                <a:latin typeface="Times New Roman"/>
                <a:cs typeface="Times New Roman"/>
              </a:rPr>
              <a:t>Oblique</a:t>
            </a:r>
          </a:p>
          <a:p>
            <a:pPr marL="495300" lvl="1" indent="-228600">
              <a:spcBef>
                <a:spcPts val="155"/>
              </a:spcBef>
              <a:buChar char="•"/>
              <a:tabLst>
                <a:tab pos="495300" algn="l"/>
              </a:tabLst>
            </a:pPr>
            <a:r>
              <a:rPr sz="2400" spc="-10" dirty="0">
                <a:latin typeface="Times New Roman"/>
                <a:cs typeface="Times New Roman"/>
              </a:rPr>
              <a:t>Transverse</a:t>
            </a:r>
            <a:endParaRPr sz="2400" dirty="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28965" y="281877"/>
            <a:ext cx="3757295" cy="1130935"/>
            <a:chOff x="604964" y="281876"/>
            <a:chExt cx="3757295" cy="1130935"/>
          </a:xfrm>
        </p:grpSpPr>
        <p:sp>
          <p:nvSpPr>
            <p:cNvPr id="7" name="object 7"/>
            <p:cNvSpPr/>
            <p:nvPr/>
          </p:nvSpPr>
          <p:spPr>
            <a:xfrm>
              <a:off x="610361" y="287273"/>
              <a:ext cx="3746500" cy="1120140"/>
            </a:xfrm>
            <a:custGeom>
              <a:avLst/>
              <a:gdLst/>
              <a:ahLst/>
              <a:cxnLst/>
              <a:rect l="l" t="t" r="r" b="b"/>
              <a:pathLst>
                <a:path w="3746500" h="1120140">
                  <a:moveTo>
                    <a:pt x="3559302" y="0"/>
                  </a:moveTo>
                  <a:lnTo>
                    <a:pt x="186689" y="0"/>
                  </a:lnTo>
                  <a:lnTo>
                    <a:pt x="137062" y="6667"/>
                  </a:lnTo>
                  <a:lnTo>
                    <a:pt x="92467" y="25484"/>
                  </a:lnTo>
                  <a:lnTo>
                    <a:pt x="54683" y="54673"/>
                  </a:lnTo>
                  <a:lnTo>
                    <a:pt x="25490" y="92456"/>
                  </a:lnTo>
                  <a:lnTo>
                    <a:pt x="6669" y="137054"/>
                  </a:lnTo>
                  <a:lnTo>
                    <a:pt x="0" y="186689"/>
                  </a:lnTo>
                  <a:lnTo>
                    <a:pt x="0" y="933450"/>
                  </a:lnTo>
                  <a:lnTo>
                    <a:pt x="6669" y="983085"/>
                  </a:lnTo>
                  <a:lnTo>
                    <a:pt x="25490" y="1027683"/>
                  </a:lnTo>
                  <a:lnTo>
                    <a:pt x="54683" y="1065466"/>
                  </a:lnTo>
                  <a:lnTo>
                    <a:pt x="92467" y="1094655"/>
                  </a:lnTo>
                  <a:lnTo>
                    <a:pt x="137062" y="1113472"/>
                  </a:lnTo>
                  <a:lnTo>
                    <a:pt x="186689" y="1120139"/>
                  </a:lnTo>
                  <a:lnTo>
                    <a:pt x="3559302" y="1120139"/>
                  </a:lnTo>
                  <a:lnTo>
                    <a:pt x="3608937" y="1113472"/>
                  </a:lnTo>
                  <a:lnTo>
                    <a:pt x="3653535" y="1094655"/>
                  </a:lnTo>
                  <a:lnTo>
                    <a:pt x="3691318" y="1065466"/>
                  </a:lnTo>
                  <a:lnTo>
                    <a:pt x="3720507" y="1027684"/>
                  </a:lnTo>
                  <a:lnTo>
                    <a:pt x="3739324" y="983085"/>
                  </a:lnTo>
                  <a:lnTo>
                    <a:pt x="3745991" y="933450"/>
                  </a:lnTo>
                  <a:lnTo>
                    <a:pt x="3745991" y="186689"/>
                  </a:lnTo>
                  <a:lnTo>
                    <a:pt x="3739324" y="137054"/>
                  </a:lnTo>
                  <a:lnTo>
                    <a:pt x="3720507" y="92455"/>
                  </a:lnTo>
                  <a:lnTo>
                    <a:pt x="3691318" y="54673"/>
                  </a:lnTo>
                  <a:lnTo>
                    <a:pt x="3653536" y="25484"/>
                  </a:lnTo>
                  <a:lnTo>
                    <a:pt x="3608937" y="6667"/>
                  </a:lnTo>
                  <a:lnTo>
                    <a:pt x="35593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287273"/>
              <a:ext cx="3746500" cy="1120140"/>
            </a:xfrm>
            <a:custGeom>
              <a:avLst/>
              <a:gdLst/>
              <a:ahLst/>
              <a:cxnLst/>
              <a:rect l="l" t="t" r="r" b="b"/>
              <a:pathLst>
                <a:path w="3746500" h="1120140">
                  <a:moveTo>
                    <a:pt x="0" y="186689"/>
                  </a:moveTo>
                  <a:lnTo>
                    <a:pt x="6669" y="137054"/>
                  </a:lnTo>
                  <a:lnTo>
                    <a:pt x="25490" y="92456"/>
                  </a:lnTo>
                  <a:lnTo>
                    <a:pt x="54683" y="54673"/>
                  </a:lnTo>
                  <a:lnTo>
                    <a:pt x="92467" y="25484"/>
                  </a:lnTo>
                  <a:lnTo>
                    <a:pt x="137062" y="6667"/>
                  </a:lnTo>
                  <a:lnTo>
                    <a:pt x="186689" y="0"/>
                  </a:lnTo>
                  <a:lnTo>
                    <a:pt x="3559302" y="0"/>
                  </a:lnTo>
                  <a:lnTo>
                    <a:pt x="3608937" y="6667"/>
                  </a:lnTo>
                  <a:lnTo>
                    <a:pt x="3653536" y="25484"/>
                  </a:lnTo>
                  <a:lnTo>
                    <a:pt x="3691318" y="54673"/>
                  </a:lnTo>
                  <a:lnTo>
                    <a:pt x="3720507" y="92455"/>
                  </a:lnTo>
                  <a:lnTo>
                    <a:pt x="3739324" y="137054"/>
                  </a:lnTo>
                  <a:lnTo>
                    <a:pt x="3745991" y="186689"/>
                  </a:lnTo>
                  <a:lnTo>
                    <a:pt x="3745991" y="933450"/>
                  </a:lnTo>
                  <a:lnTo>
                    <a:pt x="3739324" y="983085"/>
                  </a:lnTo>
                  <a:lnTo>
                    <a:pt x="3720507" y="1027684"/>
                  </a:lnTo>
                  <a:lnTo>
                    <a:pt x="3691318" y="1065466"/>
                  </a:lnTo>
                  <a:lnTo>
                    <a:pt x="3653535" y="1094655"/>
                  </a:lnTo>
                  <a:lnTo>
                    <a:pt x="3608937" y="1113472"/>
                  </a:lnTo>
                  <a:lnTo>
                    <a:pt x="3559302" y="1120139"/>
                  </a:lnTo>
                  <a:lnTo>
                    <a:pt x="186689" y="1120139"/>
                  </a:lnTo>
                  <a:lnTo>
                    <a:pt x="137062" y="1113472"/>
                  </a:lnTo>
                  <a:lnTo>
                    <a:pt x="92467" y="1094655"/>
                  </a:lnTo>
                  <a:lnTo>
                    <a:pt x="54683" y="1065466"/>
                  </a:lnTo>
                  <a:lnTo>
                    <a:pt x="25490" y="1027683"/>
                  </a:lnTo>
                  <a:lnTo>
                    <a:pt x="6669" y="983085"/>
                  </a:lnTo>
                  <a:lnTo>
                    <a:pt x="0" y="933450"/>
                  </a:lnTo>
                  <a:lnTo>
                    <a:pt x="0" y="18668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86102" y="411771"/>
            <a:ext cx="3124835" cy="4151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900" spc="-25" dirty="0">
                <a:solidFill>
                  <a:schemeClr val="bg1"/>
                </a:solidFill>
              </a:rPr>
              <a:t>Visceral</a:t>
            </a:r>
            <a:r>
              <a:rPr sz="2900" spc="-65" dirty="0">
                <a:solidFill>
                  <a:schemeClr val="bg1"/>
                </a:solidFill>
              </a:rPr>
              <a:t> </a:t>
            </a:r>
            <a:r>
              <a:rPr sz="2900" dirty="0">
                <a:solidFill>
                  <a:schemeClr val="bg1"/>
                </a:solidFill>
              </a:rPr>
              <a:t>Pericardium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5448300" y="332231"/>
            <a:ext cx="5219700" cy="6347460"/>
            <a:chOff x="3924300" y="332231"/>
            <a:chExt cx="5219700" cy="634746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24300" y="332231"/>
              <a:ext cx="5219700" cy="634746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012179" y="1269492"/>
              <a:ext cx="1583690" cy="1583690"/>
            </a:xfrm>
            <a:custGeom>
              <a:avLst/>
              <a:gdLst/>
              <a:ahLst/>
              <a:cxnLst/>
              <a:rect l="l" t="t" r="r" b="b"/>
              <a:pathLst>
                <a:path w="1583690" h="1583689">
                  <a:moveTo>
                    <a:pt x="0" y="791718"/>
                  </a:moveTo>
                  <a:lnTo>
                    <a:pt x="1444" y="743488"/>
                  </a:lnTo>
                  <a:lnTo>
                    <a:pt x="5724" y="696022"/>
                  </a:lnTo>
                  <a:lnTo>
                    <a:pt x="12755" y="649403"/>
                  </a:lnTo>
                  <a:lnTo>
                    <a:pt x="22455" y="603715"/>
                  </a:lnTo>
                  <a:lnTo>
                    <a:pt x="34741" y="559039"/>
                  </a:lnTo>
                  <a:lnTo>
                    <a:pt x="49531" y="515459"/>
                  </a:lnTo>
                  <a:lnTo>
                    <a:pt x="66740" y="473057"/>
                  </a:lnTo>
                  <a:lnTo>
                    <a:pt x="86288" y="431916"/>
                  </a:lnTo>
                  <a:lnTo>
                    <a:pt x="108091" y="392119"/>
                  </a:lnTo>
                  <a:lnTo>
                    <a:pt x="132065" y="353749"/>
                  </a:lnTo>
                  <a:lnTo>
                    <a:pt x="158129" y="316889"/>
                  </a:lnTo>
                  <a:lnTo>
                    <a:pt x="186199" y="281621"/>
                  </a:lnTo>
                  <a:lnTo>
                    <a:pt x="216193" y="248028"/>
                  </a:lnTo>
                  <a:lnTo>
                    <a:pt x="248028" y="216193"/>
                  </a:lnTo>
                  <a:lnTo>
                    <a:pt x="281621" y="186199"/>
                  </a:lnTo>
                  <a:lnTo>
                    <a:pt x="316889" y="158129"/>
                  </a:lnTo>
                  <a:lnTo>
                    <a:pt x="353749" y="132065"/>
                  </a:lnTo>
                  <a:lnTo>
                    <a:pt x="392119" y="108091"/>
                  </a:lnTo>
                  <a:lnTo>
                    <a:pt x="431916" y="86288"/>
                  </a:lnTo>
                  <a:lnTo>
                    <a:pt x="473057" y="66740"/>
                  </a:lnTo>
                  <a:lnTo>
                    <a:pt x="515459" y="49531"/>
                  </a:lnTo>
                  <a:lnTo>
                    <a:pt x="559039" y="34741"/>
                  </a:lnTo>
                  <a:lnTo>
                    <a:pt x="603715" y="22455"/>
                  </a:lnTo>
                  <a:lnTo>
                    <a:pt x="649403" y="12755"/>
                  </a:lnTo>
                  <a:lnTo>
                    <a:pt x="696022" y="5724"/>
                  </a:lnTo>
                  <a:lnTo>
                    <a:pt x="743488" y="1444"/>
                  </a:lnTo>
                  <a:lnTo>
                    <a:pt x="791718" y="0"/>
                  </a:lnTo>
                  <a:lnTo>
                    <a:pt x="839947" y="1444"/>
                  </a:lnTo>
                  <a:lnTo>
                    <a:pt x="887413" y="5724"/>
                  </a:lnTo>
                  <a:lnTo>
                    <a:pt x="934032" y="12755"/>
                  </a:lnTo>
                  <a:lnTo>
                    <a:pt x="979720" y="22455"/>
                  </a:lnTo>
                  <a:lnTo>
                    <a:pt x="1024396" y="34741"/>
                  </a:lnTo>
                  <a:lnTo>
                    <a:pt x="1067976" y="49531"/>
                  </a:lnTo>
                  <a:lnTo>
                    <a:pt x="1110378" y="66740"/>
                  </a:lnTo>
                  <a:lnTo>
                    <a:pt x="1151519" y="86288"/>
                  </a:lnTo>
                  <a:lnTo>
                    <a:pt x="1191316" y="108091"/>
                  </a:lnTo>
                  <a:lnTo>
                    <a:pt x="1229686" y="132065"/>
                  </a:lnTo>
                  <a:lnTo>
                    <a:pt x="1266546" y="158129"/>
                  </a:lnTo>
                  <a:lnTo>
                    <a:pt x="1301814" y="186199"/>
                  </a:lnTo>
                  <a:lnTo>
                    <a:pt x="1335407" y="216193"/>
                  </a:lnTo>
                  <a:lnTo>
                    <a:pt x="1367242" y="248028"/>
                  </a:lnTo>
                  <a:lnTo>
                    <a:pt x="1397236" y="281621"/>
                  </a:lnTo>
                  <a:lnTo>
                    <a:pt x="1425306" y="316889"/>
                  </a:lnTo>
                  <a:lnTo>
                    <a:pt x="1451370" y="353749"/>
                  </a:lnTo>
                  <a:lnTo>
                    <a:pt x="1475344" y="392119"/>
                  </a:lnTo>
                  <a:lnTo>
                    <a:pt x="1497147" y="431916"/>
                  </a:lnTo>
                  <a:lnTo>
                    <a:pt x="1516695" y="473057"/>
                  </a:lnTo>
                  <a:lnTo>
                    <a:pt x="1533904" y="515459"/>
                  </a:lnTo>
                  <a:lnTo>
                    <a:pt x="1548694" y="559039"/>
                  </a:lnTo>
                  <a:lnTo>
                    <a:pt x="1560980" y="603715"/>
                  </a:lnTo>
                  <a:lnTo>
                    <a:pt x="1570680" y="649403"/>
                  </a:lnTo>
                  <a:lnTo>
                    <a:pt x="1577711" y="696022"/>
                  </a:lnTo>
                  <a:lnTo>
                    <a:pt x="1581991" y="743488"/>
                  </a:lnTo>
                  <a:lnTo>
                    <a:pt x="1583436" y="791718"/>
                  </a:lnTo>
                  <a:lnTo>
                    <a:pt x="1581991" y="839947"/>
                  </a:lnTo>
                  <a:lnTo>
                    <a:pt x="1577711" y="887413"/>
                  </a:lnTo>
                  <a:lnTo>
                    <a:pt x="1570680" y="934032"/>
                  </a:lnTo>
                  <a:lnTo>
                    <a:pt x="1560980" y="979720"/>
                  </a:lnTo>
                  <a:lnTo>
                    <a:pt x="1548694" y="1024396"/>
                  </a:lnTo>
                  <a:lnTo>
                    <a:pt x="1533904" y="1067976"/>
                  </a:lnTo>
                  <a:lnTo>
                    <a:pt x="1516695" y="1110378"/>
                  </a:lnTo>
                  <a:lnTo>
                    <a:pt x="1497147" y="1151519"/>
                  </a:lnTo>
                  <a:lnTo>
                    <a:pt x="1475344" y="1191316"/>
                  </a:lnTo>
                  <a:lnTo>
                    <a:pt x="1451370" y="1229686"/>
                  </a:lnTo>
                  <a:lnTo>
                    <a:pt x="1425306" y="1266546"/>
                  </a:lnTo>
                  <a:lnTo>
                    <a:pt x="1397236" y="1301814"/>
                  </a:lnTo>
                  <a:lnTo>
                    <a:pt x="1367242" y="1335407"/>
                  </a:lnTo>
                  <a:lnTo>
                    <a:pt x="1335407" y="1367242"/>
                  </a:lnTo>
                  <a:lnTo>
                    <a:pt x="1301814" y="1397236"/>
                  </a:lnTo>
                  <a:lnTo>
                    <a:pt x="1266546" y="1425306"/>
                  </a:lnTo>
                  <a:lnTo>
                    <a:pt x="1229686" y="1451370"/>
                  </a:lnTo>
                  <a:lnTo>
                    <a:pt x="1191316" y="1475344"/>
                  </a:lnTo>
                  <a:lnTo>
                    <a:pt x="1151519" y="1497147"/>
                  </a:lnTo>
                  <a:lnTo>
                    <a:pt x="1110378" y="1516695"/>
                  </a:lnTo>
                  <a:lnTo>
                    <a:pt x="1067976" y="1533904"/>
                  </a:lnTo>
                  <a:lnTo>
                    <a:pt x="1024396" y="1548694"/>
                  </a:lnTo>
                  <a:lnTo>
                    <a:pt x="979720" y="1560980"/>
                  </a:lnTo>
                  <a:lnTo>
                    <a:pt x="934032" y="1570680"/>
                  </a:lnTo>
                  <a:lnTo>
                    <a:pt x="887413" y="1577711"/>
                  </a:lnTo>
                  <a:lnTo>
                    <a:pt x="839947" y="1581991"/>
                  </a:lnTo>
                  <a:lnTo>
                    <a:pt x="791718" y="1583436"/>
                  </a:lnTo>
                  <a:lnTo>
                    <a:pt x="743488" y="1581991"/>
                  </a:lnTo>
                  <a:lnTo>
                    <a:pt x="696022" y="1577711"/>
                  </a:lnTo>
                  <a:lnTo>
                    <a:pt x="649403" y="1570680"/>
                  </a:lnTo>
                  <a:lnTo>
                    <a:pt x="603715" y="1560980"/>
                  </a:lnTo>
                  <a:lnTo>
                    <a:pt x="559039" y="1548694"/>
                  </a:lnTo>
                  <a:lnTo>
                    <a:pt x="515459" y="1533904"/>
                  </a:lnTo>
                  <a:lnTo>
                    <a:pt x="473057" y="1516695"/>
                  </a:lnTo>
                  <a:lnTo>
                    <a:pt x="431916" y="1497147"/>
                  </a:lnTo>
                  <a:lnTo>
                    <a:pt x="392119" y="1475344"/>
                  </a:lnTo>
                  <a:lnTo>
                    <a:pt x="353749" y="1451370"/>
                  </a:lnTo>
                  <a:lnTo>
                    <a:pt x="316889" y="1425306"/>
                  </a:lnTo>
                  <a:lnTo>
                    <a:pt x="281621" y="1397236"/>
                  </a:lnTo>
                  <a:lnTo>
                    <a:pt x="248028" y="1367242"/>
                  </a:lnTo>
                  <a:lnTo>
                    <a:pt x="216193" y="1335407"/>
                  </a:lnTo>
                  <a:lnTo>
                    <a:pt x="186199" y="1301814"/>
                  </a:lnTo>
                  <a:lnTo>
                    <a:pt x="158129" y="1266546"/>
                  </a:lnTo>
                  <a:lnTo>
                    <a:pt x="132065" y="1229686"/>
                  </a:lnTo>
                  <a:lnTo>
                    <a:pt x="108091" y="1191316"/>
                  </a:lnTo>
                  <a:lnTo>
                    <a:pt x="86288" y="1151519"/>
                  </a:lnTo>
                  <a:lnTo>
                    <a:pt x="66740" y="1110378"/>
                  </a:lnTo>
                  <a:lnTo>
                    <a:pt x="49531" y="1067976"/>
                  </a:lnTo>
                  <a:lnTo>
                    <a:pt x="34741" y="1024396"/>
                  </a:lnTo>
                  <a:lnTo>
                    <a:pt x="22455" y="979720"/>
                  </a:lnTo>
                  <a:lnTo>
                    <a:pt x="12755" y="934032"/>
                  </a:lnTo>
                  <a:lnTo>
                    <a:pt x="5724" y="887413"/>
                  </a:lnTo>
                  <a:lnTo>
                    <a:pt x="1444" y="839947"/>
                  </a:lnTo>
                  <a:lnTo>
                    <a:pt x="0" y="791718"/>
                  </a:lnTo>
                  <a:close/>
                </a:path>
              </a:pathLst>
            </a:custGeom>
            <a:ln w="762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58739" y="2255652"/>
              <a:ext cx="2315210" cy="2872740"/>
            </a:xfrm>
            <a:custGeom>
              <a:avLst/>
              <a:gdLst/>
              <a:ahLst/>
              <a:cxnLst/>
              <a:rect l="l" t="t" r="r" b="b"/>
              <a:pathLst>
                <a:path w="2315209" h="2872740">
                  <a:moveTo>
                    <a:pt x="258318" y="19806"/>
                  </a:moveTo>
                  <a:lnTo>
                    <a:pt x="323150" y="19941"/>
                  </a:lnTo>
                  <a:lnTo>
                    <a:pt x="365924" y="20204"/>
                  </a:lnTo>
                  <a:lnTo>
                    <a:pt x="414142" y="20680"/>
                  </a:lnTo>
                  <a:lnTo>
                    <a:pt x="466707" y="21432"/>
                  </a:lnTo>
                  <a:lnTo>
                    <a:pt x="522525" y="22520"/>
                  </a:lnTo>
                  <a:lnTo>
                    <a:pt x="580499" y="24008"/>
                  </a:lnTo>
                  <a:lnTo>
                    <a:pt x="639534" y="25958"/>
                  </a:lnTo>
                  <a:lnTo>
                    <a:pt x="698533" y="28432"/>
                  </a:lnTo>
                  <a:lnTo>
                    <a:pt x="756402" y="31491"/>
                  </a:lnTo>
                  <a:lnTo>
                    <a:pt x="812043" y="35199"/>
                  </a:lnTo>
                  <a:lnTo>
                    <a:pt x="864362" y="39618"/>
                  </a:lnTo>
                  <a:lnTo>
                    <a:pt x="879774" y="68157"/>
                  </a:lnTo>
                  <a:lnTo>
                    <a:pt x="884301" y="79369"/>
                  </a:lnTo>
                  <a:lnTo>
                    <a:pt x="888611" y="84877"/>
                  </a:lnTo>
                  <a:lnTo>
                    <a:pt x="893635" y="89814"/>
                  </a:lnTo>
                  <a:lnTo>
                    <a:pt x="898945" y="94513"/>
                  </a:lnTo>
                  <a:lnTo>
                    <a:pt x="904113" y="99308"/>
                  </a:lnTo>
                  <a:lnTo>
                    <a:pt x="916098" y="145514"/>
                  </a:lnTo>
                  <a:lnTo>
                    <a:pt x="923840" y="177963"/>
                  </a:lnTo>
                  <a:lnTo>
                    <a:pt x="926925" y="205035"/>
                  </a:lnTo>
                  <a:lnTo>
                    <a:pt x="924940" y="235113"/>
                  </a:lnTo>
                  <a:lnTo>
                    <a:pt x="917474" y="276578"/>
                  </a:lnTo>
                  <a:lnTo>
                    <a:pt x="904113" y="337814"/>
                  </a:lnTo>
                  <a:lnTo>
                    <a:pt x="889575" y="352815"/>
                  </a:lnTo>
                  <a:lnTo>
                    <a:pt x="884301" y="357753"/>
                  </a:lnTo>
                  <a:lnTo>
                    <a:pt x="878953" y="364916"/>
                  </a:lnTo>
                  <a:lnTo>
                    <a:pt x="873998" y="372389"/>
                  </a:lnTo>
                  <a:lnTo>
                    <a:pt x="869209" y="380005"/>
                  </a:lnTo>
                  <a:lnTo>
                    <a:pt x="864362" y="387598"/>
                  </a:lnTo>
                  <a:lnTo>
                    <a:pt x="856551" y="428206"/>
                  </a:lnTo>
                  <a:lnTo>
                    <a:pt x="844550" y="467100"/>
                  </a:lnTo>
                  <a:lnTo>
                    <a:pt x="829690" y="496978"/>
                  </a:lnTo>
                  <a:lnTo>
                    <a:pt x="824611" y="506851"/>
                  </a:lnTo>
                  <a:lnTo>
                    <a:pt x="826944" y="526774"/>
                  </a:lnTo>
                  <a:lnTo>
                    <a:pt x="829182" y="546697"/>
                  </a:lnTo>
                  <a:lnTo>
                    <a:pt x="831611" y="566572"/>
                  </a:lnTo>
                  <a:lnTo>
                    <a:pt x="834517" y="586353"/>
                  </a:lnTo>
                  <a:lnTo>
                    <a:pt x="835245" y="597564"/>
                  </a:lnTo>
                  <a:lnTo>
                    <a:pt x="835580" y="609467"/>
                  </a:lnTo>
                  <a:lnTo>
                    <a:pt x="837892" y="619750"/>
                  </a:lnTo>
                  <a:lnTo>
                    <a:pt x="844550" y="626104"/>
                  </a:lnTo>
                  <a:lnTo>
                    <a:pt x="873289" y="633241"/>
                  </a:lnTo>
                  <a:lnTo>
                    <a:pt x="903208" y="635200"/>
                  </a:lnTo>
                  <a:lnTo>
                    <a:pt x="933578" y="635087"/>
                  </a:lnTo>
                  <a:lnTo>
                    <a:pt x="963676" y="636010"/>
                  </a:lnTo>
                  <a:lnTo>
                    <a:pt x="1011872" y="651599"/>
                  </a:lnTo>
                  <a:lnTo>
                    <a:pt x="1073023" y="665855"/>
                  </a:lnTo>
                  <a:lnTo>
                    <a:pt x="1117742" y="673195"/>
                  </a:lnTo>
                  <a:lnTo>
                    <a:pt x="1132586" y="675888"/>
                  </a:lnTo>
                  <a:lnTo>
                    <a:pt x="1171210" y="684622"/>
                  </a:lnTo>
                  <a:lnTo>
                    <a:pt x="1251839" y="695700"/>
                  </a:lnTo>
                  <a:lnTo>
                    <a:pt x="1303735" y="694490"/>
                  </a:lnTo>
                  <a:lnTo>
                    <a:pt x="1355624" y="693118"/>
                  </a:lnTo>
                  <a:lnTo>
                    <a:pt x="1407508" y="691664"/>
                  </a:lnTo>
                  <a:lnTo>
                    <a:pt x="1459388" y="690210"/>
                  </a:lnTo>
                  <a:lnTo>
                    <a:pt x="1511268" y="688837"/>
                  </a:lnTo>
                  <a:lnTo>
                    <a:pt x="1563148" y="687628"/>
                  </a:lnTo>
                  <a:lnTo>
                    <a:pt x="1615032" y="686663"/>
                  </a:lnTo>
                  <a:lnTo>
                    <a:pt x="1666921" y="686025"/>
                  </a:lnTo>
                  <a:lnTo>
                    <a:pt x="1718817" y="685794"/>
                  </a:lnTo>
                  <a:lnTo>
                    <a:pt x="1749019" y="684054"/>
                  </a:lnTo>
                  <a:lnTo>
                    <a:pt x="1786531" y="679664"/>
                  </a:lnTo>
                  <a:lnTo>
                    <a:pt x="1829853" y="673863"/>
                  </a:lnTo>
                  <a:lnTo>
                    <a:pt x="1877486" y="667892"/>
                  </a:lnTo>
                  <a:lnTo>
                    <a:pt x="1927929" y="662991"/>
                  </a:lnTo>
                  <a:lnTo>
                    <a:pt x="1979683" y="660402"/>
                  </a:lnTo>
                  <a:lnTo>
                    <a:pt x="2031247" y="661364"/>
                  </a:lnTo>
                  <a:lnTo>
                    <a:pt x="2081121" y="667119"/>
                  </a:lnTo>
                  <a:lnTo>
                    <a:pt x="2127806" y="678907"/>
                  </a:lnTo>
                  <a:lnTo>
                    <a:pt x="2169802" y="697969"/>
                  </a:lnTo>
                  <a:lnTo>
                    <a:pt x="2205609" y="725545"/>
                  </a:lnTo>
                  <a:lnTo>
                    <a:pt x="2228272" y="755155"/>
                  </a:lnTo>
                  <a:lnTo>
                    <a:pt x="2235454" y="765296"/>
                  </a:lnTo>
                  <a:lnTo>
                    <a:pt x="2243849" y="787463"/>
                  </a:lnTo>
                  <a:lnTo>
                    <a:pt x="2252900" y="809476"/>
                  </a:lnTo>
                  <a:lnTo>
                    <a:pt x="2260689" y="831750"/>
                  </a:lnTo>
                  <a:lnTo>
                    <a:pt x="2265299" y="854704"/>
                  </a:lnTo>
                  <a:lnTo>
                    <a:pt x="2269091" y="907328"/>
                  </a:lnTo>
                  <a:lnTo>
                    <a:pt x="2269946" y="934661"/>
                  </a:lnTo>
                  <a:lnTo>
                    <a:pt x="2272879" y="949600"/>
                  </a:lnTo>
                  <a:lnTo>
                    <a:pt x="2282908" y="965045"/>
                  </a:lnTo>
                  <a:lnTo>
                    <a:pt x="2305050" y="993896"/>
                  </a:lnTo>
                  <a:lnTo>
                    <a:pt x="2307990" y="1001256"/>
                  </a:lnTo>
                  <a:lnTo>
                    <a:pt x="2311241" y="1008580"/>
                  </a:lnTo>
                  <a:lnTo>
                    <a:pt x="2313872" y="1016023"/>
                  </a:lnTo>
                  <a:lnTo>
                    <a:pt x="2314956" y="1023741"/>
                  </a:lnTo>
                  <a:lnTo>
                    <a:pt x="2314968" y="1086749"/>
                  </a:lnTo>
                  <a:lnTo>
                    <a:pt x="2314955" y="1136102"/>
                  </a:lnTo>
                  <a:lnTo>
                    <a:pt x="2314548" y="1201626"/>
                  </a:lnTo>
                  <a:lnTo>
                    <a:pt x="2311844" y="1246149"/>
                  </a:lnTo>
                  <a:lnTo>
                    <a:pt x="2304801" y="1272862"/>
                  </a:lnTo>
                  <a:lnTo>
                    <a:pt x="2301134" y="1286891"/>
                  </a:lnTo>
                  <a:lnTo>
                    <a:pt x="2291365" y="1334310"/>
                  </a:lnTo>
                  <a:lnTo>
                    <a:pt x="2278681" y="1415634"/>
                  </a:lnTo>
                  <a:lnTo>
                    <a:pt x="2275180" y="1458975"/>
                  </a:lnTo>
                  <a:lnTo>
                    <a:pt x="2275229" y="1472831"/>
                  </a:lnTo>
                  <a:lnTo>
                    <a:pt x="2274558" y="1491181"/>
                  </a:lnTo>
                  <a:lnTo>
                    <a:pt x="2265299" y="1570476"/>
                  </a:lnTo>
                  <a:lnTo>
                    <a:pt x="2256186" y="1620275"/>
                  </a:lnTo>
                  <a:lnTo>
                    <a:pt x="2245360" y="1669790"/>
                  </a:lnTo>
                  <a:lnTo>
                    <a:pt x="2243830" y="1680200"/>
                  </a:lnTo>
                  <a:lnTo>
                    <a:pt x="2221865" y="1716430"/>
                  </a:lnTo>
                  <a:lnTo>
                    <a:pt x="2213594" y="1717776"/>
                  </a:lnTo>
                  <a:lnTo>
                    <a:pt x="2205609" y="1719574"/>
                  </a:lnTo>
                  <a:lnTo>
                    <a:pt x="2200906" y="1727219"/>
                  </a:lnTo>
                  <a:lnTo>
                    <a:pt x="2196369" y="1735020"/>
                  </a:lnTo>
                  <a:lnTo>
                    <a:pt x="2191500" y="1742559"/>
                  </a:lnTo>
                  <a:lnTo>
                    <a:pt x="2157809" y="1768469"/>
                  </a:lnTo>
                  <a:lnTo>
                    <a:pt x="2126107" y="1779137"/>
                  </a:lnTo>
                  <a:lnTo>
                    <a:pt x="1897634" y="1769231"/>
                  </a:lnTo>
                  <a:lnTo>
                    <a:pt x="1882213" y="1762007"/>
                  </a:lnTo>
                  <a:lnTo>
                    <a:pt x="1869519" y="1749546"/>
                  </a:lnTo>
                  <a:lnTo>
                    <a:pt x="1858468" y="1734512"/>
                  </a:lnTo>
                  <a:lnTo>
                    <a:pt x="1847977" y="1719574"/>
                  </a:lnTo>
                  <a:lnTo>
                    <a:pt x="1840474" y="1709648"/>
                  </a:lnTo>
                  <a:lnTo>
                    <a:pt x="1808206" y="1664906"/>
                  </a:lnTo>
                  <a:lnTo>
                    <a:pt x="1798637" y="1649739"/>
                  </a:lnTo>
                  <a:lnTo>
                    <a:pt x="1788878" y="1634692"/>
                  </a:lnTo>
                  <a:lnTo>
                    <a:pt x="1778381" y="1620133"/>
                  </a:lnTo>
                  <a:lnTo>
                    <a:pt x="1771487" y="1612219"/>
                  </a:lnTo>
                  <a:lnTo>
                    <a:pt x="1763998" y="1604829"/>
                  </a:lnTo>
                  <a:lnTo>
                    <a:pt x="1756271" y="1597630"/>
                  </a:lnTo>
                  <a:lnTo>
                    <a:pt x="1748663" y="1590288"/>
                  </a:lnTo>
                  <a:lnTo>
                    <a:pt x="1744404" y="1575069"/>
                  </a:lnTo>
                  <a:lnTo>
                    <a:pt x="1740598" y="1559601"/>
                  </a:lnTo>
                  <a:lnTo>
                    <a:pt x="1735839" y="1544585"/>
                  </a:lnTo>
                  <a:lnTo>
                    <a:pt x="1728724" y="1530725"/>
                  </a:lnTo>
                  <a:lnTo>
                    <a:pt x="1723592" y="1523329"/>
                  </a:lnTo>
                  <a:lnTo>
                    <a:pt x="1718341" y="1516040"/>
                  </a:lnTo>
                  <a:lnTo>
                    <a:pt x="1713329" y="1508633"/>
                  </a:lnTo>
                  <a:lnTo>
                    <a:pt x="1708912" y="1500880"/>
                  </a:lnTo>
                  <a:lnTo>
                    <a:pt x="1706096" y="1493537"/>
                  </a:lnTo>
                  <a:lnTo>
                    <a:pt x="1704101" y="1485862"/>
                  </a:lnTo>
                  <a:lnTo>
                    <a:pt x="1702036" y="1478234"/>
                  </a:lnTo>
                  <a:lnTo>
                    <a:pt x="1674749" y="1433379"/>
                  </a:lnTo>
                  <a:lnTo>
                    <a:pt x="1659255" y="1411345"/>
                  </a:lnTo>
                  <a:lnTo>
                    <a:pt x="1655800" y="1397132"/>
                  </a:lnTo>
                  <a:lnTo>
                    <a:pt x="1644985" y="1356945"/>
                  </a:lnTo>
                  <a:lnTo>
                    <a:pt x="1624635" y="1319355"/>
                  </a:lnTo>
                  <a:lnTo>
                    <a:pt x="1619504" y="1312031"/>
                  </a:lnTo>
                  <a:lnTo>
                    <a:pt x="1607296" y="1274470"/>
                  </a:lnTo>
                  <a:lnTo>
                    <a:pt x="1599564" y="1232529"/>
                  </a:lnTo>
                  <a:lnTo>
                    <a:pt x="1594291" y="1174576"/>
                  </a:lnTo>
                  <a:lnTo>
                    <a:pt x="1594170" y="1145915"/>
                  </a:lnTo>
                  <a:lnTo>
                    <a:pt x="1593712" y="1132310"/>
                  </a:lnTo>
                  <a:lnTo>
                    <a:pt x="1587433" y="1119529"/>
                  </a:lnTo>
                  <a:lnTo>
                    <a:pt x="1569846" y="1093337"/>
                  </a:lnTo>
                  <a:lnTo>
                    <a:pt x="1561586" y="1048861"/>
                  </a:lnTo>
                  <a:lnTo>
                    <a:pt x="1548112" y="1012773"/>
                  </a:lnTo>
                  <a:lnTo>
                    <a:pt x="1497806" y="998527"/>
                  </a:lnTo>
                  <a:lnTo>
                    <a:pt x="1453054" y="988835"/>
                  </a:lnTo>
                  <a:lnTo>
                    <a:pt x="1430655" y="983990"/>
                  </a:lnTo>
                  <a:lnTo>
                    <a:pt x="1221994" y="993896"/>
                  </a:lnTo>
                  <a:lnTo>
                    <a:pt x="1177051" y="997086"/>
                  </a:lnTo>
                  <a:lnTo>
                    <a:pt x="1132586" y="1003802"/>
                  </a:lnTo>
                  <a:lnTo>
                    <a:pt x="1102921" y="1018911"/>
                  </a:lnTo>
                  <a:lnTo>
                    <a:pt x="1092835" y="1023741"/>
                  </a:lnTo>
                  <a:lnTo>
                    <a:pt x="1083143" y="1026860"/>
                  </a:lnTo>
                  <a:lnTo>
                    <a:pt x="1073213" y="1029265"/>
                  </a:lnTo>
                  <a:lnTo>
                    <a:pt x="1063188" y="1031384"/>
                  </a:lnTo>
                  <a:lnTo>
                    <a:pt x="1053211" y="1033647"/>
                  </a:lnTo>
                  <a:lnTo>
                    <a:pt x="1050446" y="1041042"/>
                  </a:lnTo>
                  <a:lnTo>
                    <a:pt x="1047575" y="1048426"/>
                  </a:lnTo>
                  <a:lnTo>
                    <a:pt x="1045013" y="1055881"/>
                  </a:lnTo>
                  <a:lnTo>
                    <a:pt x="1043177" y="1063492"/>
                  </a:lnTo>
                  <a:lnTo>
                    <a:pt x="1040558" y="1085855"/>
                  </a:lnTo>
                  <a:lnTo>
                    <a:pt x="1039082" y="1108386"/>
                  </a:lnTo>
                  <a:lnTo>
                    <a:pt x="1037177" y="1130821"/>
                  </a:lnTo>
                  <a:lnTo>
                    <a:pt x="1033272" y="1152900"/>
                  </a:lnTo>
                  <a:lnTo>
                    <a:pt x="1029872" y="1161099"/>
                  </a:lnTo>
                  <a:lnTo>
                    <a:pt x="1024747" y="1168489"/>
                  </a:lnTo>
                  <a:lnTo>
                    <a:pt x="1018930" y="1175545"/>
                  </a:lnTo>
                  <a:lnTo>
                    <a:pt x="1013460" y="1182745"/>
                  </a:lnTo>
                  <a:lnTo>
                    <a:pt x="1002480" y="1219223"/>
                  </a:lnTo>
                  <a:lnTo>
                    <a:pt x="998013" y="1235211"/>
                  </a:lnTo>
                  <a:lnTo>
                    <a:pt x="991332" y="1244842"/>
                  </a:lnTo>
                  <a:lnTo>
                    <a:pt x="973709" y="1262247"/>
                  </a:lnTo>
                  <a:lnTo>
                    <a:pt x="961907" y="1299543"/>
                  </a:lnTo>
                  <a:lnTo>
                    <a:pt x="956738" y="1315920"/>
                  </a:lnTo>
                  <a:lnTo>
                    <a:pt x="950116" y="1327844"/>
                  </a:lnTo>
                  <a:lnTo>
                    <a:pt x="933958" y="1351782"/>
                  </a:lnTo>
                  <a:lnTo>
                    <a:pt x="931517" y="1369139"/>
                  </a:lnTo>
                  <a:lnTo>
                    <a:pt x="929100" y="1386532"/>
                  </a:lnTo>
                  <a:lnTo>
                    <a:pt x="926635" y="1403949"/>
                  </a:lnTo>
                  <a:lnTo>
                    <a:pt x="924051" y="1421378"/>
                  </a:lnTo>
                  <a:lnTo>
                    <a:pt x="921144" y="1436274"/>
                  </a:lnTo>
                  <a:lnTo>
                    <a:pt x="917844" y="1451111"/>
                  </a:lnTo>
                  <a:lnTo>
                    <a:pt x="915140" y="1465972"/>
                  </a:lnTo>
                  <a:lnTo>
                    <a:pt x="914019" y="1480941"/>
                  </a:lnTo>
                  <a:lnTo>
                    <a:pt x="913721" y="1554774"/>
                  </a:lnTo>
                  <a:lnTo>
                    <a:pt x="913161" y="1616404"/>
                  </a:lnTo>
                  <a:lnTo>
                    <a:pt x="912838" y="1668595"/>
                  </a:lnTo>
                  <a:lnTo>
                    <a:pt x="913252" y="1714109"/>
                  </a:lnTo>
                  <a:lnTo>
                    <a:pt x="914903" y="1755711"/>
                  </a:lnTo>
                  <a:lnTo>
                    <a:pt x="918289" y="1796164"/>
                  </a:lnTo>
                  <a:lnTo>
                    <a:pt x="923912" y="1838232"/>
                  </a:lnTo>
                  <a:lnTo>
                    <a:pt x="932270" y="1884679"/>
                  </a:lnTo>
                  <a:lnTo>
                    <a:pt x="943863" y="1938268"/>
                  </a:lnTo>
                  <a:lnTo>
                    <a:pt x="951168" y="1960592"/>
                  </a:lnTo>
                  <a:lnTo>
                    <a:pt x="953770" y="1967986"/>
                  </a:lnTo>
                  <a:lnTo>
                    <a:pt x="955916" y="2024577"/>
                  </a:lnTo>
                  <a:lnTo>
                    <a:pt x="957441" y="2076413"/>
                  </a:lnTo>
                  <a:lnTo>
                    <a:pt x="959887" y="2125811"/>
                  </a:lnTo>
                  <a:lnTo>
                    <a:pt x="964795" y="2175087"/>
                  </a:lnTo>
                  <a:lnTo>
                    <a:pt x="973709" y="2226558"/>
                  </a:lnTo>
                  <a:lnTo>
                    <a:pt x="983091" y="2266404"/>
                  </a:lnTo>
                  <a:lnTo>
                    <a:pt x="993521" y="2306060"/>
                  </a:lnTo>
                  <a:lnTo>
                    <a:pt x="995497" y="2313686"/>
                  </a:lnTo>
                  <a:lnTo>
                    <a:pt x="1026937" y="2358574"/>
                  </a:lnTo>
                  <a:lnTo>
                    <a:pt x="1070554" y="2382341"/>
                  </a:lnTo>
                  <a:lnTo>
                    <a:pt x="1112774" y="2395468"/>
                  </a:lnTo>
                  <a:lnTo>
                    <a:pt x="1117351" y="2403256"/>
                  </a:lnTo>
                  <a:lnTo>
                    <a:pt x="1147841" y="2429932"/>
                  </a:lnTo>
                  <a:lnTo>
                    <a:pt x="1155821" y="2431474"/>
                  </a:lnTo>
                  <a:lnTo>
                    <a:pt x="1162431" y="2435219"/>
                  </a:lnTo>
                  <a:lnTo>
                    <a:pt x="1166425" y="2441668"/>
                  </a:lnTo>
                  <a:lnTo>
                    <a:pt x="1168384" y="2449379"/>
                  </a:lnTo>
                  <a:lnTo>
                    <a:pt x="1169842" y="2457471"/>
                  </a:lnTo>
                  <a:lnTo>
                    <a:pt x="1172337" y="2465064"/>
                  </a:lnTo>
                  <a:lnTo>
                    <a:pt x="1181262" y="2480788"/>
                  </a:lnTo>
                  <a:lnTo>
                    <a:pt x="1190021" y="2492369"/>
                  </a:lnTo>
                  <a:lnTo>
                    <a:pt x="1199876" y="2502711"/>
                  </a:lnTo>
                  <a:lnTo>
                    <a:pt x="1212088" y="2514721"/>
                  </a:lnTo>
                  <a:lnTo>
                    <a:pt x="1210165" y="2557045"/>
                  </a:lnTo>
                  <a:lnTo>
                    <a:pt x="1208611" y="2599382"/>
                  </a:lnTo>
                  <a:lnTo>
                    <a:pt x="1206319" y="2641647"/>
                  </a:lnTo>
                  <a:lnTo>
                    <a:pt x="1202182" y="2683758"/>
                  </a:lnTo>
                  <a:lnTo>
                    <a:pt x="1200747" y="2700924"/>
                  </a:lnTo>
                  <a:lnTo>
                    <a:pt x="1198705" y="2718889"/>
                  </a:lnTo>
                  <a:lnTo>
                    <a:pt x="1193448" y="2734210"/>
                  </a:lnTo>
                  <a:lnTo>
                    <a:pt x="1182370" y="2743448"/>
                  </a:lnTo>
                  <a:lnTo>
                    <a:pt x="1152525" y="2753354"/>
                  </a:lnTo>
                  <a:lnTo>
                    <a:pt x="1147659" y="2763333"/>
                  </a:lnTo>
                  <a:lnTo>
                    <a:pt x="1127775" y="2800661"/>
                  </a:lnTo>
                  <a:lnTo>
                    <a:pt x="1122489" y="2807932"/>
                  </a:lnTo>
                  <a:lnTo>
                    <a:pt x="1117298" y="2815250"/>
                  </a:lnTo>
                  <a:lnTo>
                    <a:pt x="1112774" y="2822950"/>
                  </a:lnTo>
                  <a:lnTo>
                    <a:pt x="1110279" y="2830468"/>
                  </a:lnTo>
                  <a:lnTo>
                    <a:pt x="1108821" y="2838523"/>
                  </a:lnTo>
                  <a:lnTo>
                    <a:pt x="1106862" y="2846220"/>
                  </a:lnTo>
                  <a:lnTo>
                    <a:pt x="1102868" y="2852668"/>
                  </a:lnTo>
                  <a:lnTo>
                    <a:pt x="1094067" y="2859301"/>
                  </a:lnTo>
                  <a:lnTo>
                    <a:pt x="1083992" y="2864113"/>
                  </a:lnTo>
                  <a:lnTo>
                    <a:pt x="1073417" y="2868187"/>
                  </a:lnTo>
                  <a:lnTo>
                    <a:pt x="1063117" y="2872607"/>
                  </a:lnTo>
                  <a:lnTo>
                    <a:pt x="765048" y="2862701"/>
                  </a:lnTo>
                  <a:lnTo>
                    <a:pt x="713707" y="2859555"/>
                  </a:lnTo>
                  <a:lnTo>
                    <a:pt x="665289" y="2852636"/>
                  </a:lnTo>
                  <a:lnTo>
                    <a:pt x="646608" y="2847818"/>
                  </a:lnTo>
                  <a:lnTo>
                    <a:pt x="617210" y="2841399"/>
                  </a:lnTo>
                  <a:lnTo>
                    <a:pt x="566293" y="2832856"/>
                  </a:lnTo>
                  <a:lnTo>
                    <a:pt x="541559" y="2829683"/>
                  </a:lnTo>
                  <a:lnTo>
                    <a:pt x="516731" y="2827283"/>
                  </a:lnTo>
                  <a:lnTo>
                    <a:pt x="491855" y="2825194"/>
                  </a:lnTo>
                  <a:lnTo>
                    <a:pt x="466979" y="2822950"/>
                  </a:lnTo>
                  <a:lnTo>
                    <a:pt x="452116" y="2817637"/>
                  </a:lnTo>
                  <a:lnTo>
                    <a:pt x="437324" y="2812170"/>
                  </a:lnTo>
                  <a:lnTo>
                    <a:pt x="422437" y="2807108"/>
                  </a:lnTo>
                  <a:lnTo>
                    <a:pt x="372119" y="2796218"/>
                  </a:lnTo>
                  <a:lnTo>
                    <a:pt x="333009" y="2789818"/>
                  </a:lnTo>
                  <a:lnTo>
                    <a:pt x="288163" y="2783199"/>
                  </a:lnTo>
                  <a:lnTo>
                    <a:pt x="280802" y="2777922"/>
                  </a:lnTo>
                  <a:lnTo>
                    <a:pt x="240920" y="2756574"/>
                  </a:lnTo>
                  <a:lnTo>
                    <a:pt x="198755" y="2743448"/>
                  </a:lnTo>
                  <a:lnTo>
                    <a:pt x="181166" y="2725682"/>
                  </a:lnTo>
                  <a:lnTo>
                    <a:pt x="178560" y="2723119"/>
                  </a:lnTo>
                  <a:lnTo>
                    <a:pt x="179772" y="2725452"/>
                  </a:lnTo>
                  <a:lnTo>
                    <a:pt x="173631" y="2722372"/>
                  </a:lnTo>
                  <a:lnTo>
                    <a:pt x="128765" y="2686745"/>
                  </a:lnTo>
                  <a:lnTo>
                    <a:pt x="91348" y="2639978"/>
                  </a:lnTo>
                  <a:lnTo>
                    <a:pt x="73703" y="2583344"/>
                  </a:lnTo>
                  <a:lnTo>
                    <a:pt x="69596" y="2564505"/>
                  </a:lnTo>
                  <a:lnTo>
                    <a:pt x="70197" y="2556841"/>
                  </a:lnTo>
                  <a:lnTo>
                    <a:pt x="72882" y="2549392"/>
                  </a:lnTo>
                  <a:lnTo>
                    <a:pt x="76400" y="2542037"/>
                  </a:lnTo>
                  <a:lnTo>
                    <a:pt x="79501" y="2534660"/>
                  </a:lnTo>
                  <a:lnTo>
                    <a:pt x="85312" y="2487463"/>
                  </a:lnTo>
                  <a:lnTo>
                    <a:pt x="99313" y="2435219"/>
                  </a:lnTo>
                  <a:lnTo>
                    <a:pt x="123535" y="2394416"/>
                  </a:lnTo>
                  <a:lnTo>
                    <a:pt x="156642" y="2359673"/>
                  </a:lnTo>
                  <a:lnTo>
                    <a:pt x="188722" y="2325872"/>
                  </a:lnTo>
                  <a:lnTo>
                    <a:pt x="194105" y="2318726"/>
                  </a:lnTo>
                  <a:lnTo>
                    <a:pt x="198834" y="2311092"/>
                  </a:lnTo>
                  <a:lnTo>
                    <a:pt x="203491" y="2303387"/>
                  </a:lnTo>
                  <a:lnTo>
                    <a:pt x="208661" y="2296027"/>
                  </a:lnTo>
                  <a:lnTo>
                    <a:pt x="221896" y="2281999"/>
                  </a:lnTo>
                  <a:lnTo>
                    <a:pt x="237109" y="2269245"/>
                  </a:lnTo>
                  <a:lnTo>
                    <a:pt x="252987" y="2257468"/>
                  </a:lnTo>
                  <a:lnTo>
                    <a:pt x="268224" y="2246370"/>
                  </a:lnTo>
                  <a:lnTo>
                    <a:pt x="272887" y="2225905"/>
                  </a:lnTo>
                  <a:lnTo>
                    <a:pt x="298069" y="2176774"/>
                  </a:lnTo>
                  <a:lnTo>
                    <a:pt x="320196" y="2161665"/>
                  </a:lnTo>
                  <a:lnTo>
                    <a:pt x="327913" y="2156962"/>
                  </a:lnTo>
                  <a:lnTo>
                    <a:pt x="335785" y="2124588"/>
                  </a:lnTo>
                  <a:lnTo>
                    <a:pt x="338459" y="2112562"/>
                  </a:lnTo>
                  <a:lnTo>
                    <a:pt x="338330" y="2113161"/>
                  </a:lnTo>
                  <a:lnTo>
                    <a:pt x="337791" y="2118663"/>
                  </a:lnTo>
                  <a:lnTo>
                    <a:pt x="339232" y="2121346"/>
                  </a:lnTo>
                  <a:lnTo>
                    <a:pt x="345049" y="2113488"/>
                  </a:lnTo>
                  <a:lnTo>
                    <a:pt x="363515" y="2072788"/>
                  </a:lnTo>
                  <a:lnTo>
                    <a:pt x="377571" y="2027676"/>
                  </a:lnTo>
                  <a:lnTo>
                    <a:pt x="389340" y="1985956"/>
                  </a:lnTo>
                  <a:lnTo>
                    <a:pt x="394382" y="1967859"/>
                  </a:lnTo>
                  <a:lnTo>
                    <a:pt x="398448" y="1954809"/>
                  </a:lnTo>
                  <a:lnTo>
                    <a:pt x="407288" y="1928235"/>
                  </a:lnTo>
                  <a:lnTo>
                    <a:pt x="402425" y="1900880"/>
                  </a:lnTo>
                  <a:lnTo>
                    <a:pt x="397621" y="1873513"/>
                  </a:lnTo>
                  <a:lnTo>
                    <a:pt x="392697" y="1846171"/>
                  </a:lnTo>
                  <a:lnTo>
                    <a:pt x="387476" y="1818888"/>
                  </a:lnTo>
                  <a:lnTo>
                    <a:pt x="385554" y="1808819"/>
                  </a:lnTo>
                  <a:lnTo>
                    <a:pt x="369645" y="1764412"/>
                  </a:lnTo>
                  <a:lnTo>
                    <a:pt x="337820" y="1729480"/>
                  </a:lnTo>
                  <a:lnTo>
                    <a:pt x="330685" y="1680273"/>
                  </a:lnTo>
                  <a:lnTo>
                    <a:pt x="325148" y="1636817"/>
                  </a:lnTo>
                  <a:lnTo>
                    <a:pt x="322151" y="1595145"/>
                  </a:lnTo>
                  <a:lnTo>
                    <a:pt x="322636" y="1551294"/>
                  </a:lnTo>
                  <a:lnTo>
                    <a:pt x="327545" y="1501297"/>
                  </a:lnTo>
                  <a:lnTo>
                    <a:pt x="337820" y="1441190"/>
                  </a:lnTo>
                  <a:lnTo>
                    <a:pt x="367506" y="1415504"/>
                  </a:lnTo>
                  <a:lnTo>
                    <a:pt x="407288" y="1401439"/>
                  </a:lnTo>
                  <a:lnTo>
                    <a:pt x="430127" y="1378033"/>
                  </a:lnTo>
                  <a:lnTo>
                    <a:pt x="437298" y="1370277"/>
                  </a:lnTo>
                  <a:lnTo>
                    <a:pt x="437181" y="1371467"/>
                  </a:lnTo>
                  <a:lnTo>
                    <a:pt x="438154" y="1374900"/>
                  </a:lnTo>
                  <a:lnTo>
                    <a:pt x="476885" y="1361688"/>
                  </a:lnTo>
                  <a:lnTo>
                    <a:pt x="510665" y="1343941"/>
                  </a:lnTo>
                  <a:lnTo>
                    <a:pt x="527715" y="1330659"/>
                  </a:lnTo>
                  <a:lnTo>
                    <a:pt x="522589" y="1330620"/>
                  </a:lnTo>
                  <a:lnTo>
                    <a:pt x="516099" y="1331980"/>
                  </a:lnTo>
                  <a:lnTo>
                    <a:pt x="514050" y="1332487"/>
                  </a:lnTo>
                  <a:lnTo>
                    <a:pt x="522243" y="1329890"/>
                  </a:lnTo>
                  <a:lnTo>
                    <a:pt x="546481" y="1321937"/>
                  </a:lnTo>
                  <a:lnTo>
                    <a:pt x="575637" y="1290947"/>
                  </a:lnTo>
                  <a:lnTo>
                    <a:pt x="588089" y="1277185"/>
                  </a:lnTo>
                  <a:lnTo>
                    <a:pt x="599612" y="1270877"/>
                  </a:lnTo>
                  <a:lnTo>
                    <a:pt x="625983" y="1262247"/>
                  </a:lnTo>
                  <a:lnTo>
                    <a:pt x="630560" y="1254460"/>
                  </a:lnTo>
                  <a:lnTo>
                    <a:pt x="634888" y="1246435"/>
                  </a:lnTo>
                  <a:lnTo>
                    <a:pt x="639716" y="1238886"/>
                  </a:lnTo>
                  <a:lnTo>
                    <a:pt x="645795" y="1232529"/>
                  </a:lnTo>
                  <a:lnTo>
                    <a:pt x="652619" y="1228943"/>
                  </a:lnTo>
                  <a:lnTo>
                    <a:pt x="660384" y="1227083"/>
                  </a:lnTo>
                  <a:lnTo>
                    <a:pt x="668315" y="1225438"/>
                  </a:lnTo>
                  <a:lnTo>
                    <a:pt x="675639" y="1222496"/>
                  </a:lnTo>
                  <a:lnTo>
                    <a:pt x="681182" y="1218293"/>
                  </a:lnTo>
                  <a:lnTo>
                    <a:pt x="686069" y="1213256"/>
                  </a:lnTo>
                  <a:lnTo>
                    <a:pt x="690695" y="1207887"/>
                  </a:lnTo>
                  <a:lnTo>
                    <a:pt x="695451" y="1202684"/>
                  </a:lnTo>
                  <a:lnTo>
                    <a:pt x="704694" y="1173105"/>
                  </a:lnTo>
                  <a:lnTo>
                    <a:pt x="705658" y="1169599"/>
                  </a:lnTo>
                  <a:lnTo>
                    <a:pt x="705976" y="1176907"/>
                  </a:lnTo>
                  <a:lnTo>
                    <a:pt x="739394" y="1156501"/>
                  </a:lnTo>
                  <a:lnTo>
                    <a:pt x="743204" y="1140876"/>
                  </a:lnTo>
                  <a:lnTo>
                    <a:pt x="745109" y="1133088"/>
                  </a:lnTo>
                  <a:lnTo>
                    <a:pt x="741620" y="1114802"/>
                  </a:lnTo>
                  <a:lnTo>
                    <a:pt x="739108" y="1095956"/>
                  </a:lnTo>
                  <a:lnTo>
                    <a:pt x="734643" y="1078277"/>
                  </a:lnTo>
                  <a:lnTo>
                    <a:pt x="725297" y="1063492"/>
                  </a:lnTo>
                  <a:lnTo>
                    <a:pt x="716782" y="1060217"/>
                  </a:lnTo>
                  <a:lnTo>
                    <a:pt x="706516" y="1062825"/>
                  </a:lnTo>
                  <a:lnTo>
                    <a:pt x="670433" y="1082891"/>
                  </a:lnTo>
                  <a:lnTo>
                    <a:pt x="663221" y="1088364"/>
                  </a:lnTo>
                  <a:lnTo>
                    <a:pt x="655701" y="1093337"/>
                  </a:lnTo>
                  <a:lnTo>
                    <a:pt x="625426" y="1109803"/>
                  </a:lnTo>
                  <a:lnTo>
                    <a:pt x="616652" y="1113266"/>
                  </a:lnTo>
                  <a:lnTo>
                    <a:pt x="615065" y="1113462"/>
                  </a:lnTo>
                  <a:lnTo>
                    <a:pt x="606351" y="1120126"/>
                  </a:lnTo>
                  <a:lnTo>
                    <a:pt x="576199" y="1142994"/>
                  </a:lnTo>
                  <a:lnTo>
                    <a:pt x="569094" y="1166149"/>
                  </a:lnTo>
                  <a:lnTo>
                    <a:pt x="565753" y="1173362"/>
                  </a:lnTo>
                  <a:lnTo>
                    <a:pt x="557696" y="1177837"/>
                  </a:lnTo>
                  <a:lnTo>
                    <a:pt x="536448" y="1192778"/>
                  </a:lnTo>
                  <a:lnTo>
                    <a:pt x="531477" y="1197748"/>
                  </a:lnTo>
                  <a:lnTo>
                    <a:pt x="526970" y="1203303"/>
                  </a:lnTo>
                  <a:lnTo>
                    <a:pt x="522249" y="1208547"/>
                  </a:lnTo>
                  <a:lnTo>
                    <a:pt x="479853" y="1226083"/>
                  </a:lnTo>
                  <a:lnTo>
                    <a:pt x="457073" y="1232529"/>
                  </a:lnTo>
                  <a:lnTo>
                    <a:pt x="327913" y="1222496"/>
                  </a:lnTo>
                  <a:lnTo>
                    <a:pt x="314237" y="1212171"/>
                  </a:lnTo>
                  <a:lnTo>
                    <a:pt x="304704" y="1196762"/>
                  </a:lnTo>
                  <a:lnTo>
                    <a:pt x="296838" y="1179329"/>
                  </a:lnTo>
                  <a:lnTo>
                    <a:pt x="288163" y="1162933"/>
                  </a:lnTo>
                  <a:lnTo>
                    <a:pt x="268224" y="1133088"/>
                  </a:lnTo>
                  <a:lnTo>
                    <a:pt x="263378" y="1110686"/>
                  </a:lnTo>
                  <a:lnTo>
                    <a:pt x="258603" y="1088272"/>
                  </a:lnTo>
                  <a:lnTo>
                    <a:pt x="253686" y="1065883"/>
                  </a:lnTo>
                  <a:lnTo>
                    <a:pt x="242409" y="1024540"/>
                  </a:lnTo>
                  <a:lnTo>
                    <a:pt x="225069" y="979991"/>
                  </a:lnTo>
                  <a:lnTo>
                    <a:pt x="218567" y="964051"/>
                  </a:lnTo>
                  <a:lnTo>
                    <a:pt x="220043" y="914296"/>
                  </a:lnTo>
                  <a:lnTo>
                    <a:pt x="220852" y="864435"/>
                  </a:lnTo>
                  <a:lnTo>
                    <a:pt x="222996" y="814693"/>
                  </a:lnTo>
                  <a:lnTo>
                    <a:pt x="228473" y="765296"/>
                  </a:lnTo>
                  <a:lnTo>
                    <a:pt x="255317" y="718210"/>
                  </a:lnTo>
                  <a:lnTo>
                    <a:pt x="298069" y="685794"/>
                  </a:lnTo>
                  <a:lnTo>
                    <a:pt x="303129" y="680892"/>
                  </a:lnTo>
                  <a:lnTo>
                    <a:pt x="337565" y="655663"/>
                  </a:lnTo>
                  <a:lnTo>
                    <a:pt x="347741" y="651103"/>
                  </a:lnTo>
                  <a:lnTo>
                    <a:pt x="357632" y="646043"/>
                  </a:lnTo>
                  <a:lnTo>
                    <a:pt x="365295" y="641338"/>
                  </a:lnTo>
                  <a:lnTo>
                    <a:pt x="372745" y="636311"/>
                  </a:lnTo>
                  <a:lnTo>
                    <a:pt x="380099" y="631166"/>
                  </a:lnTo>
                  <a:lnTo>
                    <a:pt x="387476" y="626104"/>
                  </a:lnTo>
                  <a:lnTo>
                    <a:pt x="378176" y="613023"/>
                  </a:lnTo>
                  <a:lnTo>
                    <a:pt x="369268" y="599465"/>
                  </a:lnTo>
                  <a:lnTo>
                    <a:pt x="359527" y="586813"/>
                  </a:lnTo>
                  <a:lnTo>
                    <a:pt x="347725" y="576447"/>
                  </a:lnTo>
                  <a:lnTo>
                    <a:pt x="336323" y="571505"/>
                  </a:lnTo>
                  <a:lnTo>
                    <a:pt x="323754" y="569493"/>
                  </a:lnTo>
                  <a:lnTo>
                    <a:pt x="310757" y="568481"/>
                  </a:lnTo>
                  <a:lnTo>
                    <a:pt x="298069" y="566541"/>
                  </a:lnTo>
                  <a:lnTo>
                    <a:pt x="256970" y="555857"/>
                  </a:lnTo>
                  <a:lnTo>
                    <a:pt x="237073" y="550038"/>
                  </a:lnTo>
                  <a:lnTo>
                    <a:pt x="230185" y="547449"/>
                  </a:lnTo>
                  <a:lnTo>
                    <a:pt x="228116" y="546456"/>
                  </a:lnTo>
                  <a:lnTo>
                    <a:pt x="222674" y="545423"/>
                  </a:lnTo>
                  <a:lnTo>
                    <a:pt x="205669" y="542714"/>
                  </a:lnTo>
                  <a:lnTo>
                    <a:pt x="168910" y="536696"/>
                  </a:lnTo>
                  <a:lnTo>
                    <a:pt x="153816" y="529478"/>
                  </a:lnTo>
                  <a:lnTo>
                    <a:pt x="138652" y="522487"/>
                  </a:lnTo>
                  <a:lnTo>
                    <a:pt x="73110" y="481972"/>
                  </a:lnTo>
                  <a:lnTo>
                    <a:pt x="60353" y="467705"/>
                  </a:lnTo>
                  <a:lnTo>
                    <a:pt x="54621" y="465247"/>
                  </a:lnTo>
                  <a:lnTo>
                    <a:pt x="13446" y="424920"/>
                  </a:lnTo>
                  <a:lnTo>
                    <a:pt x="0" y="387598"/>
                  </a:lnTo>
                  <a:lnTo>
                    <a:pt x="1792" y="357610"/>
                  </a:lnTo>
                  <a:lnTo>
                    <a:pt x="6169" y="297448"/>
                  </a:lnTo>
                  <a:lnTo>
                    <a:pt x="11631" y="226435"/>
                  </a:lnTo>
                  <a:lnTo>
                    <a:pt x="16678" y="163895"/>
                  </a:lnTo>
                  <a:lnTo>
                    <a:pt x="21647" y="116605"/>
                  </a:lnTo>
                  <a:lnTo>
                    <a:pt x="29845" y="79369"/>
                  </a:lnTo>
                  <a:lnTo>
                    <a:pt x="31428" y="71475"/>
                  </a:lnTo>
                  <a:lnTo>
                    <a:pt x="61735" y="41525"/>
                  </a:lnTo>
                  <a:lnTo>
                    <a:pt x="69596" y="39618"/>
                  </a:lnTo>
                  <a:lnTo>
                    <a:pt x="74173" y="31829"/>
                  </a:lnTo>
                  <a:lnTo>
                    <a:pt x="78501" y="23790"/>
                  </a:lnTo>
                  <a:lnTo>
                    <a:pt x="83329" y="16204"/>
                  </a:lnTo>
                  <a:lnTo>
                    <a:pt x="89408" y="9773"/>
                  </a:lnTo>
                  <a:lnTo>
                    <a:pt x="116030" y="0"/>
                  </a:lnTo>
                  <a:lnTo>
                    <a:pt x="146272" y="3121"/>
                  </a:lnTo>
                  <a:lnTo>
                    <a:pt x="175418" y="12076"/>
                  </a:lnTo>
                  <a:lnTo>
                    <a:pt x="198755" y="19806"/>
                  </a:lnTo>
                  <a:lnTo>
                    <a:pt x="203511" y="25009"/>
                  </a:lnTo>
                  <a:lnTo>
                    <a:pt x="208137" y="30378"/>
                  </a:lnTo>
                  <a:lnTo>
                    <a:pt x="213024" y="35415"/>
                  </a:lnTo>
                  <a:lnTo>
                    <a:pt x="218567" y="39618"/>
                  </a:lnTo>
                  <a:lnTo>
                    <a:pt x="234678" y="47422"/>
                  </a:lnTo>
                  <a:lnTo>
                    <a:pt x="248396" y="49571"/>
                  </a:lnTo>
                  <a:lnTo>
                    <a:pt x="262090" y="46743"/>
                  </a:lnTo>
                  <a:lnTo>
                    <a:pt x="278130" y="39618"/>
                  </a:lnTo>
                  <a:lnTo>
                    <a:pt x="263068" y="35665"/>
                  </a:lnTo>
                  <a:lnTo>
                    <a:pt x="233172" y="28950"/>
                  </a:lnTo>
                  <a:lnTo>
                    <a:pt x="220801" y="22615"/>
                  </a:lnTo>
                  <a:lnTo>
                    <a:pt x="258318" y="19806"/>
                  </a:lnTo>
                  <a:close/>
                </a:path>
              </a:pathLst>
            </a:custGeom>
            <a:ln w="7620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8965" y="1600136"/>
            <a:ext cx="3180715" cy="5072380"/>
            <a:chOff x="604964" y="1600136"/>
            <a:chExt cx="3180715" cy="5072380"/>
          </a:xfrm>
        </p:grpSpPr>
        <p:sp>
          <p:nvSpPr>
            <p:cNvPr id="3" name="object 3"/>
            <p:cNvSpPr/>
            <p:nvPr/>
          </p:nvSpPr>
          <p:spPr>
            <a:xfrm>
              <a:off x="610361" y="1605534"/>
              <a:ext cx="3169920" cy="2525395"/>
            </a:xfrm>
            <a:custGeom>
              <a:avLst/>
              <a:gdLst/>
              <a:ahLst/>
              <a:cxnLst/>
              <a:rect l="l" t="t" r="r" b="b"/>
              <a:pathLst>
                <a:path w="3169920" h="2525395">
                  <a:moveTo>
                    <a:pt x="2749041" y="0"/>
                  </a:moveTo>
                  <a:lnTo>
                    <a:pt x="420890" y="0"/>
                  </a:lnTo>
                  <a:lnTo>
                    <a:pt x="371806" y="2832"/>
                  </a:lnTo>
                  <a:lnTo>
                    <a:pt x="324385" y="11117"/>
                  </a:lnTo>
                  <a:lnTo>
                    <a:pt x="278942" y="24540"/>
                  </a:lnTo>
                  <a:lnTo>
                    <a:pt x="235795" y="42784"/>
                  </a:lnTo>
                  <a:lnTo>
                    <a:pt x="195257" y="65534"/>
                  </a:lnTo>
                  <a:lnTo>
                    <a:pt x="157646" y="92473"/>
                  </a:lnTo>
                  <a:lnTo>
                    <a:pt x="123277" y="123285"/>
                  </a:lnTo>
                  <a:lnTo>
                    <a:pt x="92466" y="157654"/>
                  </a:lnTo>
                  <a:lnTo>
                    <a:pt x="65528" y="195265"/>
                  </a:lnTo>
                  <a:lnTo>
                    <a:pt x="42780" y="235801"/>
                  </a:lnTo>
                  <a:lnTo>
                    <a:pt x="24537" y="278946"/>
                  </a:lnTo>
                  <a:lnTo>
                    <a:pt x="11116" y="324385"/>
                  </a:lnTo>
                  <a:lnTo>
                    <a:pt x="2831" y="371801"/>
                  </a:lnTo>
                  <a:lnTo>
                    <a:pt x="0" y="420877"/>
                  </a:lnTo>
                  <a:lnTo>
                    <a:pt x="0" y="2104390"/>
                  </a:lnTo>
                  <a:lnTo>
                    <a:pt x="2831" y="2153466"/>
                  </a:lnTo>
                  <a:lnTo>
                    <a:pt x="11116" y="2200882"/>
                  </a:lnTo>
                  <a:lnTo>
                    <a:pt x="24537" y="2246321"/>
                  </a:lnTo>
                  <a:lnTo>
                    <a:pt x="42780" y="2289466"/>
                  </a:lnTo>
                  <a:lnTo>
                    <a:pt x="65528" y="2330002"/>
                  </a:lnTo>
                  <a:lnTo>
                    <a:pt x="92466" y="2367613"/>
                  </a:lnTo>
                  <a:lnTo>
                    <a:pt x="123277" y="2401982"/>
                  </a:lnTo>
                  <a:lnTo>
                    <a:pt x="157646" y="2432794"/>
                  </a:lnTo>
                  <a:lnTo>
                    <a:pt x="195257" y="2459733"/>
                  </a:lnTo>
                  <a:lnTo>
                    <a:pt x="235795" y="2482483"/>
                  </a:lnTo>
                  <a:lnTo>
                    <a:pt x="278942" y="2500727"/>
                  </a:lnTo>
                  <a:lnTo>
                    <a:pt x="324385" y="2514150"/>
                  </a:lnTo>
                  <a:lnTo>
                    <a:pt x="371806" y="2522435"/>
                  </a:lnTo>
                  <a:lnTo>
                    <a:pt x="420890" y="2525267"/>
                  </a:lnTo>
                  <a:lnTo>
                    <a:pt x="2749041" y="2525267"/>
                  </a:lnTo>
                  <a:lnTo>
                    <a:pt x="2798118" y="2522435"/>
                  </a:lnTo>
                  <a:lnTo>
                    <a:pt x="2845534" y="2514150"/>
                  </a:lnTo>
                  <a:lnTo>
                    <a:pt x="2890973" y="2500727"/>
                  </a:lnTo>
                  <a:lnTo>
                    <a:pt x="2934118" y="2482483"/>
                  </a:lnTo>
                  <a:lnTo>
                    <a:pt x="2974654" y="2459733"/>
                  </a:lnTo>
                  <a:lnTo>
                    <a:pt x="3012265" y="2432794"/>
                  </a:lnTo>
                  <a:lnTo>
                    <a:pt x="3046634" y="2401982"/>
                  </a:lnTo>
                  <a:lnTo>
                    <a:pt x="3077446" y="2367613"/>
                  </a:lnTo>
                  <a:lnTo>
                    <a:pt x="3104385" y="2330002"/>
                  </a:lnTo>
                  <a:lnTo>
                    <a:pt x="3127135" y="2289466"/>
                  </a:lnTo>
                  <a:lnTo>
                    <a:pt x="3145379" y="2246321"/>
                  </a:lnTo>
                  <a:lnTo>
                    <a:pt x="3158802" y="2200882"/>
                  </a:lnTo>
                  <a:lnTo>
                    <a:pt x="3167087" y="2153466"/>
                  </a:lnTo>
                  <a:lnTo>
                    <a:pt x="3169920" y="2104390"/>
                  </a:lnTo>
                  <a:lnTo>
                    <a:pt x="3169920" y="420877"/>
                  </a:lnTo>
                  <a:lnTo>
                    <a:pt x="3167087" y="371801"/>
                  </a:lnTo>
                  <a:lnTo>
                    <a:pt x="3158802" y="324385"/>
                  </a:lnTo>
                  <a:lnTo>
                    <a:pt x="3145379" y="278946"/>
                  </a:lnTo>
                  <a:lnTo>
                    <a:pt x="3127135" y="235801"/>
                  </a:lnTo>
                  <a:lnTo>
                    <a:pt x="3104385" y="195265"/>
                  </a:lnTo>
                  <a:lnTo>
                    <a:pt x="3077446" y="157654"/>
                  </a:lnTo>
                  <a:lnTo>
                    <a:pt x="3046634" y="123285"/>
                  </a:lnTo>
                  <a:lnTo>
                    <a:pt x="3012265" y="92473"/>
                  </a:lnTo>
                  <a:lnTo>
                    <a:pt x="2974654" y="65534"/>
                  </a:lnTo>
                  <a:lnTo>
                    <a:pt x="2934118" y="42784"/>
                  </a:lnTo>
                  <a:lnTo>
                    <a:pt x="2890973" y="24540"/>
                  </a:lnTo>
                  <a:lnTo>
                    <a:pt x="2845534" y="11117"/>
                  </a:lnTo>
                  <a:lnTo>
                    <a:pt x="2798118" y="2832"/>
                  </a:lnTo>
                  <a:lnTo>
                    <a:pt x="274904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10361" y="1605534"/>
              <a:ext cx="3169920" cy="2525395"/>
            </a:xfrm>
            <a:custGeom>
              <a:avLst/>
              <a:gdLst/>
              <a:ahLst/>
              <a:cxnLst/>
              <a:rect l="l" t="t" r="r" b="b"/>
              <a:pathLst>
                <a:path w="3169920" h="2525395">
                  <a:moveTo>
                    <a:pt x="0" y="420877"/>
                  </a:moveTo>
                  <a:lnTo>
                    <a:pt x="2831" y="371801"/>
                  </a:lnTo>
                  <a:lnTo>
                    <a:pt x="11116" y="324385"/>
                  </a:lnTo>
                  <a:lnTo>
                    <a:pt x="24537" y="278946"/>
                  </a:lnTo>
                  <a:lnTo>
                    <a:pt x="42780" y="235801"/>
                  </a:lnTo>
                  <a:lnTo>
                    <a:pt x="65528" y="195265"/>
                  </a:lnTo>
                  <a:lnTo>
                    <a:pt x="92466" y="157654"/>
                  </a:lnTo>
                  <a:lnTo>
                    <a:pt x="123277" y="123285"/>
                  </a:lnTo>
                  <a:lnTo>
                    <a:pt x="157646" y="92473"/>
                  </a:lnTo>
                  <a:lnTo>
                    <a:pt x="195257" y="65534"/>
                  </a:lnTo>
                  <a:lnTo>
                    <a:pt x="235795" y="42784"/>
                  </a:lnTo>
                  <a:lnTo>
                    <a:pt x="278942" y="24540"/>
                  </a:lnTo>
                  <a:lnTo>
                    <a:pt x="324385" y="11117"/>
                  </a:lnTo>
                  <a:lnTo>
                    <a:pt x="371806" y="2832"/>
                  </a:lnTo>
                  <a:lnTo>
                    <a:pt x="420890" y="0"/>
                  </a:lnTo>
                  <a:lnTo>
                    <a:pt x="2749041" y="0"/>
                  </a:lnTo>
                  <a:lnTo>
                    <a:pt x="2798118" y="2832"/>
                  </a:lnTo>
                  <a:lnTo>
                    <a:pt x="2845534" y="11117"/>
                  </a:lnTo>
                  <a:lnTo>
                    <a:pt x="2890973" y="24540"/>
                  </a:lnTo>
                  <a:lnTo>
                    <a:pt x="2934118" y="42784"/>
                  </a:lnTo>
                  <a:lnTo>
                    <a:pt x="2974654" y="65534"/>
                  </a:lnTo>
                  <a:lnTo>
                    <a:pt x="3012265" y="92473"/>
                  </a:lnTo>
                  <a:lnTo>
                    <a:pt x="3046634" y="123285"/>
                  </a:lnTo>
                  <a:lnTo>
                    <a:pt x="3077446" y="157654"/>
                  </a:lnTo>
                  <a:lnTo>
                    <a:pt x="3104385" y="195265"/>
                  </a:lnTo>
                  <a:lnTo>
                    <a:pt x="3127135" y="235801"/>
                  </a:lnTo>
                  <a:lnTo>
                    <a:pt x="3145379" y="278946"/>
                  </a:lnTo>
                  <a:lnTo>
                    <a:pt x="3158802" y="324385"/>
                  </a:lnTo>
                  <a:lnTo>
                    <a:pt x="3167087" y="371801"/>
                  </a:lnTo>
                  <a:lnTo>
                    <a:pt x="3169920" y="420877"/>
                  </a:lnTo>
                  <a:lnTo>
                    <a:pt x="3169920" y="2104390"/>
                  </a:lnTo>
                  <a:lnTo>
                    <a:pt x="3167087" y="2153466"/>
                  </a:lnTo>
                  <a:lnTo>
                    <a:pt x="3158802" y="2200882"/>
                  </a:lnTo>
                  <a:lnTo>
                    <a:pt x="3145379" y="2246321"/>
                  </a:lnTo>
                  <a:lnTo>
                    <a:pt x="3127135" y="2289466"/>
                  </a:lnTo>
                  <a:lnTo>
                    <a:pt x="3104385" y="2330002"/>
                  </a:lnTo>
                  <a:lnTo>
                    <a:pt x="3077446" y="2367613"/>
                  </a:lnTo>
                  <a:lnTo>
                    <a:pt x="3046634" y="2401982"/>
                  </a:lnTo>
                  <a:lnTo>
                    <a:pt x="3012265" y="2432794"/>
                  </a:lnTo>
                  <a:lnTo>
                    <a:pt x="2974654" y="2459733"/>
                  </a:lnTo>
                  <a:lnTo>
                    <a:pt x="2934118" y="2482483"/>
                  </a:lnTo>
                  <a:lnTo>
                    <a:pt x="2890973" y="2500727"/>
                  </a:lnTo>
                  <a:lnTo>
                    <a:pt x="2845534" y="2514150"/>
                  </a:lnTo>
                  <a:lnTo>
                    <a:pt x="2798118" y="2522435"/>
                  </a:lnTo>
                  <a:lnTo>
                    <a:pt x="2749041" y="2525267"/>
                  </a:lnTo>
                  <a:lnTo>
                    <a:pt x="420890" y="2525267"/>
                  </a:lnTo>
                  <a:lnTo>
                    <a:pt x="371806" y="2522435"/>
                  </a:lnTo>
                  <a:lnTo>
                    <a:pt x="324385" y="2514150"/>
                  </a:lnTo>
                  <a:lnTo>
                    <a:pt x="278942" y="2500727"/>
                  </a:lnTo>
                  <a:lnTo>
                    <a:pt x="235795" y="2482483"/>
                  </a:lnTo>
                  <a:lnTo>
                    <a:pt x="195257" y="2459733"/>
                  </a:lnTo>
                  <a:lnTo>
                    <a:pt x="157646" y="2432794"/>
                  </a:lnTo>
                  <a:lnTo>
                    <a:pt x="123277" y="2401982"/>
                  </a:lnTo>
                  <a:lnTo>
                    <a:pt x="92466" y="2367613"/>
                  </a:lnTo>
                  <a:lnTo>
                    <a:pt x="65528" y="2330002"/>
                  </a:lnTo>
                  <a:lnTo>
                    <a:pt x="42780" y="2289466"/>
                  </a:lnTo>
                  <a:lnTo>
                    <a:pt x="24537" y="2246321"/>
                  </a:lnTo>
                  <a:lnTo>
                    <a:pt x="11116" y="2200882"/>
                  </a:lnTo>
                  <a:lnTo>
                    <a:pt x="2831" y="2153466"/>
                  </a:lnTo>
                  <a:lnTo>
                    <a:pt x="0" y="2104390"/>
                  </a:lnTo>
                  <a:lnTo>
                    <a:pt x="0" y="42087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361" y="4141469"/>
              <a:ext cx="3169920" cy="2525395"/>
            </a:xfrm>
            <a:custGeom>
              <a:avLst/>
              <a:gdLst/>
              <a:ahLst/>
              <a:cxnLst/>
              <a:rect l="l" t="t" r="r" b="b"/>
              <a:pathLst>
                <a:path w="3169920" h="2525395">
                  <a:moveTo>
                    <a:pt x="2749041" y="0"/>
                  </a:moveTo>
                  <a:lnTo>
                    <a:pt x="420890" y="0"/>
                  </a:lnTo>
                  <a:lnTo>
                    <a:pt x="371806" y="2832"/>
                  </a:lnTo>
                  <a:lnTo>
                    <a:pt x="324385" y="11117"/>
                  </a:lnTo>
                  <a:lnTo>
                    <a:pt x="278942" y="24540"/>
                  </a:lnTo>
                  <a:lnTo>
                    <a:pt x="235795" y="42784"/>
                  </a:lnTo>
                  <a:lnTo>
                    <a:pt x="195257" y="65534"/>
                  </a:lnTo>
                  <a:lnTo>
                    <a:pt x="157646" y="92473"/>
                  </a:lnTo>
                  <a:lnTo>
                    <a:pt x="123277" y="123285"/>
                  </a:lnTo>
                  <a:lnTo>
                    <a:pt x="92466" y="157654"/>
                  </a:lnTo>
                  <a:lnTo>
                    <a:pt x="65528" y="195265"/>
                  </a:lnTo>
                  <a:lnTo>
                    <a:pt x="42780" y="235801"/>
                  </a:lnTo>
                  <a:lnTo>
                    <a:pt x="24537" y="278946"/>
                  </a:lnTo>
                  <a:lnTo>
                    <a:pt x="11116" y="324385"/>
                  </a:lnTo>
                  <a:lnTo>
                    <a:pt x="2831" y="371801"/>
                  </a:lnTo>
                  <a:lnTo>
                    <a:pt x="0" y="420877"/>
                  </a:lnTo>
                  <a:lnTo>
                    <a:pt x="0" y="2104377"/>
                  </a:lnTo>
                  <a:lnTo>
                    <a:pt x="2831" y="2153461"/>
                  </a:lnTo>
                  <a:lnTo>
                    <a:pt x="11116" y="2200882"/>
                  </a:lnTo>
                  <a:lnTo>
                    <a:pt x="24537" y="2246325"/>
                  </a:lnTo>
                  <a:lnTo>
                    <a:pt x="42780" y="2289472"/>
                  </a:lnTo>
                  <a:lnTo>
                    <a:pt x="65528" y="2330010"/>
                  </a:lnTo>
                  <a:lnTo>
                    <a:pt x="92466" y="2367621"/>
                  </a:lnTo>
                  <a:lnTo>
                    <a:pt x="123277" y="2401990"/>
                  </a:lnTo>
                  <a:lnTo>
                    <a:pt x="157646" y="2432801"/>
                  </a:lnTo>
                  <a:lnTo>
                    <a:pt x="195257" y="2459739"/>
                  </a:lnTo>
                  <a:lnTo>
                    <a:pt x="235795" y="2482487"/>
                  </a:lnTo>
                  <a:lnTo>
                    <a:pt x="278942" y="2500730"/>
                  </a:lnTo>
                  <a:lnTo>
                    <a:pt x="324385" y="2514151"/>
                  </a:lnTo>
                  <a:lnTo>
                    <a:pt x="371806" y="2522436"/>
                  </a:lnTo>
                  <a:lnTo>
                    <a:pt x="420890" y="2525267"/>
                  </a:lnTo>
                  <a:lnTo>
                    <a:pt x="2749041" y="2525267"/>
                  </a:lnTo>
                  <a:lnTo>
                    <a:pt x="2798118" y="2522436"/>
                  </a:lnTo>
                  <a:lnTo>
                    <a:pt x="2845534" y="2514151"/>
                  </a:lnTo>
                  <a:lnTo>
                    <a:pt x="2890973" y="2500730"/>
                  </a:lnTo>
                  <a:lnTo>
                    <a:pt x="2934118" y="2482487"/>
                  </a:lnTo>
                  <a:lnTo>
                    <a:pt x="2974654" y="2459739"/>
                  </a:lnTo>
                  <a:lnTo>
                    <a:pt x="3012265" y="2432801"/>
                  </a:lnTo>
                  <a:lnTo>
                    <a:pt x="3046634" y="2401990"/>
                  </a:lnTo>
                  <a:lnTo>
                    <a:pt x="3077446" y="2367621"/>
                  </a:lnTo>
                  <a:lnTo>
                    <a:pt x="3104385" y="2330010"/>
                  </a:lnTo>
                  <a:lnTo>
                    <a:pt x="3127135" y="2289472"/>
                  </a:lnTo>
                  <a:lnTo>
                    <a:pt x="3145379" y="2246325"/>
                  </a:lnTo>
                  <a:lnTo>
                    <a:pt x="3158802" y="2200882"/>
                  </a:lnTo>
                  <a:lnTo>
                    <a:pt x="3167087" y="2153461"/>
                  </a:lnTo>
                  <a:lnTo>
                    <a:pt x="3169920" y="2104377"/>
                  </a:lnTo>
                  <a:lnTo>
                    <a:pt x="3169920" y="420877"/>
                  </a:lnTo>
                  <a:lnTo>
                    <a:pt x="3167087" y="371801"/>
                  </a:lnTo>
                  <a:lnTo>
                    <a:pt x="3158802" y="324385"/>
                  </a:lnTo>
                  <a:lnTo>
                    <a:pt x="3145379" y="278946"/>
                  </a:lnTo>
                  <a:lnTo>
                    <a:pt x="3127135" y="235801"/>
                  </a:lnTo>
                  <a:lnTo>
                    <a:pt x="3104385" y="195265"/>
                  </a:lnTo>
                  <a:lnTo>
                    <a:pt x="3077446" y="157654"/>
                  </a:lnTo>
                  <a:lnTo>
                    <a:pt x="3046634" y="123285"/>
                  </a:lnTo>
                  <a:lnTo>
                    <a:pt x="3012265" y="92473"/>
                  </a:lnTo>
                  <a:lnTo>
                    <a:pt x="2974654" y="65534"/>
                  </a:lnTo>
                  <a:lnTo>
                    <a:pt x="2934118" y="42784"/>
                  </a:lnTo>
                  <a:lnTo>
                    <a:pt x="2890973" y="24540"/>
                  </a:lnTo>
                  <a:lnTo>
                    <a:pt x="2845534" y="11117"/>
                  </a:lnTo>
                  <a:lnTo>
                    <a:pt x="2798118" y="2832"/>
                  </a:lnTo>
                  <a:lnTo>
                    <a:pt x="2749041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0361" y="4141469"/>
              <a:ext cx="3169920" cy="2525395"/>
            </a:xfrm>
            <a:custGeom>
              <a:avLst/>
              <a:gdLst/>
              <a:ahLst/>
              <a:cxnLst/>
              <a:rect l="l" t="t" r="r" b="b"/>
              <a:pathLst>
                <a:path w="3169920" h="2525395">
                  <a:moveTo>
                    <a:pt x="0" y="420877"/>
                  </a:moveTo>
                  <a:lnTo>
                    <a:pt x="2831" y="371801"/>
                  </a:lnTo>
                  <a:lnTo>
                    <a:pt x="11116" y="324385"/>
                  </a:lnTo>
                  <a:lnTo>
                    <a:pt x="24537" y="278946"/>
                  </a:lnTo>
                  <a:lnTo>
                    <a:pt x="42780" y="235801"/>
                  </a:lnTo>
                  <a:lnTo>
                    <a:pt x="65528" y="195265"/>
                  </a:lnTo>
                  <a:lnTo>
                    <a:pt x="92466" y="157654"/>
                  </a:lnTo>
                  <a:lnTo>
                    <a:pt x="123277" y="123285"/>
                  </a:lnTo>
                  <a:lnTo>
                    <a:pt x="157646" y="92473"/>
                  </a:lnTo>
                  <a:lnTo>
                    <a:pt x="195257" y="65534"/>
                  </a:lnTo>
                  <a:lnTo>
                    <a:pt x="235795" y="42784"/>
                  </a:lnTo>
                  <a:lnTo>
                    <a:pt x="278942" y="24540"/>
                  </a:lnTo>
                  <a:lnTo>
                    <a:pt x="324385" y="11117"/>
                  </a:lnTo>
                  <a:lnTo>
                    <a:pt x="371806" y="2832"/>
                  </a:lnTo>
                  <a:lnTo>
                    <a:pt x="420890" y="0"/>
                  </a:lnTo>
                  <a:lnTo>
                    <a:pt x="2749041" y="0"/>
                  </a:lnTo>
                  <a:lnTo>
                    <a:pt x="2798118" y="2832"/>
                  </a:lnTo>
                  <a:lnTo>
                    <a:pt x="2845534" y="11117"/>
                  </a:lnTo>
                  <a:lnTo>
                    <a:pt x="2890973" y="24540"/>
                  </a:lnTo>
                  <a:lnTo>
                    <a:pt x="2934118" y="42784"/>
                  </a:lnTo>
                  <a:lnTo>
                    <a:pt x="2974654" y="65534"/>
                  </a:lnTo>
                  <a:lnTo>
                    <a:pt x="3012265" y="92473"/>
                  </a:lnTo>
                  <a:lnTo>
                    <a:pt x="3046634" y="123285"/>
                  </a:lnTo>
                  <a:lnTo>
                    <a:pt x="3077446" y="157654"/>
                  </a:lnTo>
                  <a:lnTo>
                    <a:pt x="3104385" y="195265"/>
                  </a:lnTo>
                  <a:lnTo>
                    <a:pt x="3127135" y="235801"/>
                  </a:lnTo>
                  <a:lnTo>
                    <a:pt x="3145379" y="278946"/>
                  </a:lnTo>
                  <a:lnTo>
                    <a:pt x="3158802" y="324385"/>
                  </a:lnTo>
                  <a:lnTo>
                    <a:pt x="3167087" y="371801"/>
                  </a:lnTo>
                  <a:lnTo>
                    <a:pt x="3169920" y="420877"/>
                  </a:lnTo>
                  <a:lnTo>
                    <a:pt x="3169920" y="2104377"/>
                  </a:lnTo>
                  <a:lnTo>
                    <a:pt x="3167087" y="2153461"/>
                  </a:lnTo>
                  <a:lnTo>
                    <a:pt x="3158802" y="2200882"/>
                  </a:lnTo>
                  <a:lnTo>
                    <a:pt x="3145379" y="2246325"/>
                  </a:lnTo>
                  <a:lnTo>
                    <a:pt x="3127135" y="2289472"/>
                  </a:lnTo>
                  <a:lnTo>
                    <a:pt x="3104385" y="2330010"/>
                  </a:lnTo>
                  <a:lnTo>
                    <a:pt x="3077446" y="2367621"/>
                  </a:lnTo>
                  <a:lnTo>
                    <a:pt x="3046634" y="2401990"/>
                  </a:lnTo>
                  <a:lnTo>
                    <a:pt x="3012265" y="2432801"/>
                  </a:lnTo>
                  <a:lnTo>
                    <a:pt x="2974654" y="2459739"/>
                  </a:lnTo>
                  <a:lnTo>
                    <a:pt x="2934118" y="2482487"/>
                  </a:lnTo>
                  <a:lnTo>
                    <a:pt x="2890973" y="2500730"/>
                  </a:lnTo>
                  <a:lnTo>
                    <a:pt x="2845534" y="2514151"/>
                  </a:lnTo>
                  <a:lnTo>
                    <a:pt x="2798118" y="2522436"/>
                  </a:lnTo>
                  <a:lnTo>
                    <a:pt x="2749041" y="2525267"/>
                  </a:lnTo>
                  <a:lnTo>
                    <a:pt x="420890" y="2525267"/>
                  </a:lnTo>
                  <a:lnTo>
                    <a:pt x="371806" y="2522436"/>
                  </a:lnTo>
                  <a:lnTo>
                    <a:pt x="324385" y="2514151"/>
                  </a:lnTo>
                  <a:lnTo>
                    <a:pt x="278942" y="2500730"/>
                  </a:lnTo>
                  <a:lnTo>
                    <a:pt x="235795" y="2482487"/>
                  </a:lnTo>
                  <a:lnTo>
                    <a:pt x="195257" y="2459739"/>
                  </a:lnTo>
                  <a:lnTo>
                    <a:pt x="157646" y="2432801"/>
                  </a:lnTo>
                  <a:lnTo>
                    <a:pt x="123277" y="2401990"/>
                  </a:lnTo>
                  <a:lnTo>
                    <a:pt x="92466" y="2367621"/>
                  </a:lnTo>
                  <a:lnTo>
                    <a:pt x="65528" y="2330010"/>
                  </a:lnTo>
                  <a:lnTo>
                    <a:pt x="42780" y="2289472"/>
                  </a:lnTo>
                  <a:lnTo>
                    <a:pt x="24537" y="2246325"/>
                  </a:lnTo>
                  <a:lnTo>
                    <a:pt x="11116" y="2200882"/>
                  </a:lnTo>
                  <a:lnTo>
                    <a:pt x="2831" y="2153461"/>
                  </a:lnTo>
                  <a:lnTo>
                    <a:pt x="0" y="2104377"/>
                  </a:lnTo>
                  <a:lnTo>
                    <a:pt x="0" y="420877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51025" y="2054810"/>
            <a:ext cx="2708275" cy="464502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72390">
              <a:lnSpc>
                <a:spcPct val="86200"/>
              </a:lnSpc>
              <a:spcBef>
                <a:spcPts val="560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Oblique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Sinus: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lies behind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 atrium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pericardium.</a:t>
            </a:r>
            <a:endParaRPr sz="2800">
              <a:latin typeface="Times New Roman"/>
              <a:cs typeface="Times New Roman"/>
            </a:endParaRPr>
          </a:p>
          <a:p>
            <a:pPr>
              <a:spcBef>
                <a:spcPts val="15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 marR="5080">
              <a:lnSpc>
                <a:spcPct val="86200"/>
              </a:lnSpc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Transverse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sinus:</a:t>
            </a:r>
            <a:r>
              <a:rPr sz="2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lies</a:t>
            </a:r>
            <a:r>
              <a:rPr sz="2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between </a:t>
            </a:r>
            <a:r>
              <a:rPr sz="2800" spc="-6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the ascending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thoracic aorta,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pulmonary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trunk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left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atrium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ts val="2905"/>
              </a:lnSpc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128965" y="281877"/>
            <a:ext cx="3757295" cy="1130935"/>
            <a:chOff x="604964" y="281876"/>
            <a:chExt cx="3757295" cy="1130935"/>
          </a:xfrm>
        </p:grpSpPr>
        <p:sp>
          <p:nvSpPr>
            <p:cNvPr id="9" name="object 9"/>
            <p:cNvSpPr/>
            <p:nvPr/>
          </p:nvSpPr>
          <p:spPr>
            <a:xfrm>
              <a:off x="610361" y="287273"/>
              <a:ext cx="3746500" cy="1120140"/>
            </a:xfrm>
            <a:custGeom>
              <a:avLst/>
              <a:gdLst/>
              <a:ahLst/>
              <a:cxnLst/>
              <a:rect l="l" t="t" r="r" b="b"/>
              <a:pathLst>
                <a:path w="3746500" h="1120140">
                  <a:moveTo>
                    <a:pt x="3559302" y="0"/>
                  </a:moveTo>
                  <a:lnTo>
                    <a:pt x="186689" y="0"/>
                  </a:lnTo>
                  <a:lnTo>
                    <a:pt x="137062" y="6667"/>
                  </a:lnTo>
                  <a:lnTo>
                    <a:pt x="92467" y="25484"/>
                  </a:lnTo>
                  <a:lnTo>
                    <a:pt x="54683" y="54673"/>
                  </a:lnTo>
                  <a:lnTo>
                    <a:pt x="25490" y="92456"/>
                  </a:lnTo>
                  <a:lnTo>
                    <a:pt x="6669" y="137054"/>
                  </a:lnTo>
                  <a:lnTo>
                    <a:pt x="0" y="186689"/>
                  </a:lnTo>
                  <a:lnTo>
                    <a:pt x="0" y="933450"/>
                  </a:lnTo>
                  <a:lnTo>
                    <a:pt x="6669" y="983085"/>
                  </a:lnTo>
                  <a:lnTo>
                    <a:pt x="25490" y="1027683"/>
                  </a:lnTo>
                  <a:lnTo>
                    <a:pt x="54683" y="1065466"/>
                  </a:lnTo>
                  <a:lnTo>
                    <a:pt x="92467" y="1094655"/>
                  </a:lnTo>
                  <a:lnTo>
                    <a:pt x="137062" y="1113472"/>
                  </a:lnTo>
                  <a:lnTo>
                    <a:pt x="186689" y="1120139"/>
                  </a:lnTo>
                  <a:lnTo>
                    <a:pt x="3559302" y="1120139"/>
                  </a:lnTo>
                  <a:lnTo>
                    <a:pt x="3608937" y="1113472"/>
                  </a:lnTo>
                  <a:lnTo>
                    <a:pt x="3653535" y="1094655"/>
                  </a:lnTo>
                  <a:lnTo>
                    <a:pt x="3691318" y="1065466"/>
                  </a:lnTo>
                  <a:lnTo>
                    <a:pt x="3720507" y="1027684"/>
                  </a:lnTo>
                  <a:lnTo>
                    <a:pt x="3739324" y="983085"/>
                  </a:lnTo>
                  <a:lnTo>
                    <a:pt x="3745991" y="933450"/>
                  </a:lnTo>
                  <a:lnTo>
                    <a:pt x="3745991" y="186689"/>
                  </a:lnTo>
                  <a:lnTo>
                    <a:pt x="3739324" y="137054"/>
                  </a:lnTo>
                  <a:lnTo>
                    <a:pt x="3720507" y="92455"/>
                  </a:lnTo>
                  <a:lnTo>
                    <a:pt x="3691318" y="54673"/>
                  </a:lnTo>
                  <a:lnTo>
                    <a:pt x="3653536" y="25484"/>
                  </a:lnTo>
                  <a:lnTo>
                    <a:pt x="3608937" y="6667"/>
                  </a:lnTo>
                  <a:lnTo>
                    <a:pt x="3559302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361" y="287273"/>
              <a:ext cx="3746500" cy="1120140"/>
            </a:xfrm>
            <a:custGeom>
              <a:avLst/>
              <a:gdLst/>
              <a:ahLst/>
              <a:cxnLst/>
              <a:rect l="l" t="t" r="r" b="b"/>
              <a:pathLst>
                <a:path w="3746500" h="1120140">
                  <a:moveTo>
                    <a:pt x="0" y="186689"/>
                  </a:moveTo>
                  <a:lnTo>
                    <a:pt x="6669" y="137054"/>
                  </a:lnTo>
                  <a:lnTo>
                    <a:pt x="25490" y="92456"/>
                  </a:lnTo>
                  <a:lnTo>
                    <a:pt x="54683" y="54673"/>
                  </a:lnTo>
                  <a:lnTo>
                    <a:pt x="92467" y="25484"/>
                  </a:lnTo>
                  <a:lnTo>
                    <a:pt x="137062" y="6667"/>
                  </a:lnTo>
                  <a:lnTo>
                    <a:pt x="186689" y="0"/>
                  </a:lnTo>
                  <a:lnTo>
                    <a:pt x="3559302" y="0"/>
                  </a:lnTo>
                  <a:lnTo>
                    <a:pt x="3608937" y="6667"/>
                  </a:lnTo>
                  <a:lnTo>
                    <a:pt x="3653536" y="25484"/>
                  </a:lnTo>
                  <a:lnTo>
                    <a:pt x="3691318" y="54673"/>
                  </a:lnTo>
                  <a:lnTo>
                    <a:pt x="3720507" y="92455"/>
                  </a:lnTo>
                  <a:lnTo>
                    <a:pt x="3739324" y="137054"/>
                  </a:lnTo>
                  <a:lnTo>
                    <a:pt x="3745991" y="186689"/>
                  </a:lnTo>
                  <a:lnTo>
                    <a:pt x="3745991" y="933450"/>
                  </a:lnTo>
                  <a:lnTo>
                    <a:pt x="3739324" y="983085"/>
                  </a:lnTo>
                  <a:lnTo>
                    <a:pt x="3720507" y="1027684"/>
                  </a:lnTo>
                  <a:lnTo>
                    <a:pt x="3691318" y="1065466"/>
                  </a:lnTo>
                  <a:lnTo>
                    <a:pt x="3653535" y="1094655"/>
                  </a:lnTo>
                  <a:lnTo>
                    <a:pt x="3608937" y="1113472"/>
                  </a:lnTo>
                  <a:lnTo>
                    <a:pt x="3559302" y="1120139"/>
                  </a:lnTo>
                  <a:lnTo>
                    <a:pt x="186689" y="1120139"/>
                  </a:lnTo>
                  <a:lnTo>
                    <a:pt x="137062" y="1113472"/>
                  </a:lnTo>
                  <a:lnTo>
                    <a:pt x="92467" y="1094655"/>
                  </a:lnTo>
                  <a:lnTo>
                    <a:pt x="54683" y="1065466"/>
                  </a:lnTo>
                  <a:lnTo>
                    <a:pt x="25490" y="1027683"/>
                  </a:lnTo>
                  <a:lnTo>
                    <a:pt x="6669" y="983085"/>
                  </a:lnTo>
                  <a:lnTo>
                    <a:pt x="0" y="933450"/>
                  </a:lnTo>
                  <a:lnTo>
                    <a:pt x="0" y="186689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286102" y="411771"/>
            <a:ext cx="3124835" cy="4151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900" spc="-25" dirty="0">
                <a:solidFill>
                  <a:schemeClr val="bg1"/>
                </a:solidFill>
              </a:rPr>
              <a:t>Visceral</a:t>
            </a:r>
            <a:r>
              <a:rPr sz="2900" spc="-65" dirty="0">
                <a:solidFill>
                  <a:schemeClr val="bg1"/>
                </a:solidFill>
              </a:rPr>
              <a:t> </a:t>
            </a:r>
            <a:r>
              <a:rPr sz="2900" dirty="0">
                <a:solidFill>
                  <a:schemeClr val="bg1"/>
                </a:solidFill>
              </a:rPr>
              <a:t>Pericardium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5417804" y="309928"/>
            <a:ext cx="5219700" cy="6347460"/>
            <a:chOff x="3924300" y="332231"/>
            <a:chExt cx="5219700" cy="634746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24300" y="332231"/>
              <a:ext cx="5219700" cy="634746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228588" y="3572255"/>
              <a:ext cx="431800" cy="721360"/>
            </a:xfrm>
            <a:custGeom>
              <a:avLst/>
              <a:gdLst/>
              <a:ahLst/>
              <a:cxnLst/>
              <a:rect l="l" t="t" r="r" b="b"/>
              <a:pathLst>
                <a:path w="431800" h="721360">
                  <a:moveTo>
                    <a:pt x="215646" y="0"/>
                  </a:moveTo>
                  <a:lnTo>
                    <a:pt x="0" y="215646"/>
                  </a:lnTo>
                  <a:lnTo>
                    <a:pt x="107823" y="215646"/>
                  </a:lnTo>
                  <a:lnTo>
                    <a:pt x="107823" y="720852"/>
                  </a:lnTo>
                  <a:lnTo>
                    <a:pt x="323468" y="720852"/>
                  </a:lnTo>
                  <a:lnTo>
                    <a:pt x="323468" y="215646"/>
                  </a:lnTo>
                  <a:lnTo>
                    <a:pt x="431291" y="215646"/>
                  </a:lnTo>
                  <a:lnTo>
                    <a:pt x="21564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48072" y="2781299"/>
              <a:ext cx="1080770" cy="288290"/>
            </a:xfrm>
            <a:custGeom>
              <a:avLst/>
              <a:gdLst/>
              <a:ahLst/>
              <a:cxnLst/>
              <a:rect l="l" t="t" r="r" b="b"/>
              <a:pathLst>
                <a:path w="1080770" h="288289">
                  <a:moveTo>
                    <a:pt x="936498" y="0"/>
                  </a:moveTo>
                  <a:lnTo>
                    <a:pt x="936498" y="72009"/>
                  </a:lnTo>
                  <a:lnTo>
                    <a:pt x="0" y="72009"/>
                  </a:lnTo>
                  <a:lnTo>
                    <a:pt x="0" y="216026"/>
                  </a:lnTo>
                  <a:lnTo>
                    <a:pt x="936498" y="216026"/>
                  </a:lnTo>
                  <a:lnTo>
                    <a:pt x="936498" y="288036"/>
                  </a:lnTo>
                  <a:lnTo>
                    <a:pt x="1080515" y="144017"/>
                  </a:lnTo>
                  <a:lnTo>
                    <a:pt x="936498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381000"/>
            <a:ext cx="8686800" cy="585978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03641" y="1526985"/>
            <a:ext cx="3744595" cy="1097915"/>
            <a:chOff x="679640" y="1526984"/>
            <a:chExt cx="3744595" cy="1097915"/>
          </a:xfrm>
        </p:grpSpPr>
        <p:sp>
          <p:nvSpPr>
            <p:cNvPr id="3" name="object 3"/>
            <p:cNvSpPr/>
            <p:nvPr/>
          </p:nvSpPr>
          <p:spPr>
            <a:xfrm>
              <a:off x="685037" y="1532382"/>
              <a:ext cx="3733800" cy="1087120"/>
            </a:xfrm>
            <a:custGeom>
              <a:avLst/>
              <a:gdLst/>
              <a:ahLst/>
              <a:cxnLst/>
              <a:rect l="l" t="t" r="r" b="b"/>
              <a:pathLst>
                <a:path w="3733800" h="1087120">
                  <a:moveTo>
                    <a:pt x="3552698" y="0"/>
                  </a:moveTo>
                  <a:lnTo>
                    <a:pt x="181102" y="0"/>
                  </a:lnTo>
                  <a:lnTo>
                    <a:pt x="132956" y="6465"/>
                  </a:lnTo>
                  <a:lnTo>
                    <a:pt x="89693" y="24713"/>
                  </a:lnTo>
                  <a:lnTo>
                    <a:pt x="53041" y="53022"/>
                  </a:lnTo>
                  <a:lnTo>
                    <a:pt x="24724" y="89671"/>
                  </a:lnTo>
                  <a:lnTo>
                    <a:pt x="6468" y="132938"/>
                  </a:lnTo>
                  <a:lnTo>
                    <a:pt x="0" y="181101"/>
                  </a:lnTo>
                  <a:lnTo>
                    <a:pt x="0" y="905509"/>
                  </a:lnTo>
                  <a:lnTo>
                    <a:pt x="6468" y="953673"/>
                  </a:lnTo>
                  <a:lnTo>
                    <a:pt x="24724" y="996940"/>
                  </a:lnTo>
                  <a:lnTo>
                    <a:pt x="53041" y="1033589"/>
                  </a:lnTo>
                  <a:lnTo>
                    <a:pt x="89693" y="1061898"/>
                  </a:lnTo>
                  <a:lnTo>
                    <a:pt x="132956" y="1080146"/>
                  </a:lnTo>
                  <a:lnTo>
                    <a:pt x="181102" y="1086612"/>
                  </a:lnTo>
                  <a:lnTo>
                    <a:pt x="3552698" y="1086612"/>
                  </a:lnTo>
                  <a:lnTo>
                    <a:pt x="3600861" y="1080146"/>
                  </a:lnTo>
                  <a:lnTo>
                    <a:pt x="3644128" y="1061898"/>
                  </a:lnTo>
                  <a:lnTo>
                    <a:pt x="3680777" y="1033589"/>
                  </a:lnTo>
                  <a:lnTo>
                    <a:pt x="3709086" y="996940"/>
                  </a:lnTo>
                  <a:lnTo>
                    <a:pt x="3727334" y="953673"/>
                  </a:lnTo>
                  <a:lnTo>
                    <a:pt x="3733800" y="905509"/>
                  </a:lnTo>
                  <a:lnTo>
                    <a:pt x="3733800" y="181101"/>
                  </a:lnTo>
                  <a:lnTo>
                    <a:pt x="3727334" y="132938"/>
                  </a:lnTo>
                  <a:lnTo>
                    <a:pt x="3709086" y="89671"/>
                  </a:lnTo>
                  <a:lnTo>
                    <a:pt x="3680777" y="53022"/>
                  </a:lnTo>
                  <a:lnTo>
                    <a:pt x="3644128" y="24713"/>
                  </a:lnTo>
                  <a:lnTo>
                    <a:pt x="3600861" y="6465"/>
                  </a:lnTo>
                  <a:lnTo>
                    <a:pt x="3552698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85037" y="1532382"/>
              <a:ext cx="3733800" cy="1087120"/>
            </a:xfrm>
            <a:custGeom>
              <a:avLst/>
              <a:gdLst/>
              <a:ahLst/>
              <a:cxnLst/>
              <a:rect l="l" t="t" r="r" b="b"/>
              <a:pathLst>
                <a:path w="3733800" h="1087120">
                  <a:moveTo>
                    <a:pt x="0" y="181101"/>
                  </a:moveTo>
                  <a:lnTo>
                    <a:pt x="6468" y="132938"/>
                  </a:lnTo>
                  <a:lnTo>
                    <a:pt x="24724" y="89671"/>
                  </a:lnTo>
                  <a:lnTo>
                    <a:pt x="53041" y="53022"/>
                  </a:lnTo>
                  <a:lnTo>
                    <a:pt x="89693" y="24713"/>
                  </a:lnTo>
                  <a:lnTo>
                    <a:pt x="132956" y="6465"/>
                  </a:lnTo>
                  <a:lnTo>
                    <a:pt x="181102" y="0"/>
                  </a:lnTo>
                  <a:lnTo>
                    <a:pt x="3552698" y="0"/>
                  </a:lnTo>
                  <a:lnTo>
                    <a:pt x="3600861" y="6465"/>
                  </a:lnTo>
                  <a:lnTo>
                    <a:pt x="3644128" y="24713"/>
                  </a:lnTo>
                  <a:lnTo>
                    <a:pt x="3680777" y="53022"/>
                  </a:lnTo>
                  <a:lnTo>
                    <a:pt x="3709086" y="89671"/>
                  </a:lnTo>
                  <a:lnTo>
                    <a:pt x="3727334" y="132938"/>
                  </a:lnTo>
                  <a:lnTo>
                    <a:pt x="3733800" y="181101"/>
                  </a:lnTo>
                  <a:lnTo>
                    <a:pt x="3733800" y="905509"/>
                  </a:lnTo>
                  <a:lnTo>
                    <a:pt x="3727334" y="953673"/>
                  </a:lnTo>
                  <a:lnTo>
                    <a:pt x="3709086" y="996940"/>
                  </a:lnTo>
                  <a:lnTo>
                    <a:pt x="3680777" y="1033589"/>
                  </a:lnTo>
                  <a:lnTo>
                    <a:pt x="3644128" y="1061898"/>
                  </a:lnTo>
                  <a:lnTo>
                    <a:pt x="3600861" y="1080146"/>
                  </a:lnTo>
                  <a:lnTo>
                    <a:pt x="3552698" y="1086612"/>
                  </a:lnTo>
                  <a:lnTo>
                    <a:pt x="181102" y="1086612"/>
                  </a:lnTo>
                  <a:lnTo>
                    <a:pt x="132956" y="1080146"/>
                  </a:lnTo>
                  <a:lnTo>
                    <a:pt x="89693" y="1061898"/>
                  </a:lnTo>
                  <a:lnTo>
                    <a:pt x="53041" y="1033589"/>
                  </a:lnTo>
                  <a:lnTo>
                    <a:pt x="24724" y="996940"/>
                  </a:lnTo>
                  <a:lnTo>
                    <a:pt x="6468" y="953673"/>
                  </a:lnTo>
                  <a:lnTo>
                    <a:pt x="0" y="905509"/>
                  </a:lnTo>
                  <a:lnTo>
                    <a:pt x="0" y="181101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83562" y="1605788"/>
            <a:ext cx="3566795" cy="918841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8100" marR="30480">
              <a:lnSpc>
                <a:spcPts val="1660"/>
              </a:lnSpc>
              <a:spcBef>
                <a:spcPts val="365"/>
              </a:spcBef>
            </a:pPr>
            <a:r>
              <a:rPr sz="16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The</a:t>
            </a:r>
            <a:r>
              <a:rPr sz="1600" b="1" u="heavy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APEX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lies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1575" spc="7" baseline="26455" dirty="0">
                <a:solidFill>
                  <a:srgbClr val="FFFFFF"/>
                </a:solidFill>
                <a:latin typeface="Times New Roman"/>
                <a:cs typeface="Times New Roman"/>
              </a:rPr>
              <a:t>th</a:t>
            </a:r>
            <a:r>
              <a:rPr sz="1575" spc="240" baseline="264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intercostal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space,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slightly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medial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mid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clavicular </a:t>
            </a:r>
            <a:r>
              <a:rPr sz="1600" spc="-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line,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cm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from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midline.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 This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point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important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 auscultating the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mitral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valve.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28965" y="385509"/>
            <a:ext cx="7935595" cy="923925"/>
            <a:chOff x="604964" y="385508"/>
            <a:chExt cx="7935595" cy="923925"/>
          </a:xfrm>
        </p:grpSpPr>
        <p:sp>
          <p:nvSpPr>
            <p:cNvPr id="7" name="object 7"/>
            <p:cNvSpPr/>
            <p:nvPr/>
          </p:nvSpPr>
          <p:spPr>
            <a:xfrm>
              <a:off x="610361" y="390905"/>
              <a:ext cx="7924800" cy="913130"/>
            </a:xfrm>
            <a:custGeom>
              <a:avLst/>
              <a:gdLst/>
              <a:ahLst/>
              <a:cxnLst/>
              <a:rect l="l" t="t" r="r" b="b"/>
              <a:pathLst>
                <a:path w="7924800" h="913130">
                  <a:moveTo>
                    <a:pt x="7772654" y="0"/>
                  </a:moveTo>
                  <a:lnTo>
                    <a:pt x="152145" y="0"/>
                  </a:lnTo>
                  <a:lnTo>
                    <a:pt x="104057" y="7752"/>
                  </a:lnTo>
                  <a:lnTo>
                    <a:pt x="62292" y="29342"/>
                  </a:lnTo>
                  <a:lnTo>
                    <a:pt x="29356" y="62270"/>
                  </a:lnTo>
                  <a:lnTo>
                    <a:pt x="7756" y="104038"/>
                  </a:lnTo>
                  <a:lnTo>
                    <a:pt x="0" y="152146"/>
                  </a:lnTo>
                  <a:lnTo>
                    <a:pt x="0" y="760730"/>
                  </a:lnTo>
                  <a:lnTo>
                    <a:pt x="7756" y="808837"/>
                  </a:lnTo>
                  <a:lnTo>
                    <a:pt x="29356" y="850605"/>
                  </a:lnTo>
                  <a:lnTo>
                    <a:pt x="62292" y="883533"/>
                  </a:lnTo>
                  <a:lnTo>
                    <a:pt x="104057" y="905123"/>
                  </a:lnTo>
                  <a:lnTo>
                    <a:pt x="152145" y="912876"/>
                  </a:lnTo>
                  <a:lnTo>
                    <a:pt x="7772654" y="912876"/>
                  </a:lnTo>
                  <a:lnTo>
                    <a:pt x="7820761" y="905123"/>
                  </a:lnTo>
                  <a:lnTo>
                    <a:pt x="7862529" y="883533"/>
                  </a:lnTo>
                  <a:lnTo>
                    <a:pt x="7895457" y="850605"/>
                  </a:lnTo>
                  <a:lnTo>
                    <a:pt x="7917047" y="808837"/>
                  </a:lnTo>
                  <a:lnTo>
                    <a:pt x="7924800" y="760730"/>
                  </a:lnTo>
                  <a:lnTo>
                    <a:pt x="7924800" y="152146"/>
                  </a:lnTo>
                  <a:lnTo>
                    <a:pt x="7917047" y="104038"/>
                  </a:lnTo>
                  <a:lnTo>
                    <a:pt x="7895457" y="62270"/>
                  </a:lnTo>
                  <a:lnTo>
                    <a:pt x="7862529" y="29342"/>
                  </a:lnTo>
                  <a:lnTo>
                    <a:pt x="7820761" y="7752"/>
                  </a:lnTo>
                  <a:lnTo>
                    <a:pt x="7772654" y="0"/>
                  </a:lnTo>
                  <a:close/>
                </a:path>
              </a:pathLst>
            </a:custGeom>
            <a:solidFill>
              <a:srgbClr val="1F2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0361" y="390905"/>
              <a:ext cx="7924800" cy="913130"/>
            </a:xfrm>
            <a:custGeom>
              <a:avLst/>
              <a:gdLst/>
              <a:ahLst/>
              <a:cxnLst/>
              <a:rect l="l" t="t" r="r" b="b"/>
              <a:pathLst>
                <a:path w="7924800" h="913130">
                  <a:moveTo>
                    <a:pt x="0" y="152146"/>
                  </a:moveTo>
                  <a:lnTo>
                    <a:pt x="7756" y="104038"/>
                  </a:lnTo>
                  <a:lnTo>
                    <a:pt x="29356" y="62270"/>
                  </a:lnTo>
                  <a:lnTo>
                    <a:pt x="62292" y="29342"/>
                  </a:lnTo>
                  <a:lnTo>
                    <a:pt x="104057" y="7752"/>
                  </a:lnTo>
                  <a:lnTo>
                    <a:pt x="152145" y="0"/>
                  </a:lnTo>
                  <a:lnTo>
                    <a:pt x="7772654" y="0"/>
                  </a:lnTo>
                  <a:lnTo>
                    <a:pt x="7820761" y="7752"/>
                  </a:lnTo>
                  <a:lnTo>
                    <a:pt x="7862529" y="29342"/>
                  </a:lnTo>
                  <a:lnTo>
                    <a:pt x="7895457" y="62270"/>
                  </a:lnTo>
                  <a:lnTo>
                    <a:pt x="7917047" y="104038"/>
                  </a:lnTo>
                  <a:lnTo>
                    <a:pt x="7924800" y="152146"/>
                  </a:lnTo>
                  <a:lnTo>
                    <a:pt x="7924800" y="760730"/>
                  </a:lnTo>
                  <a:lnTo>
                    <a:pt x="7917047" y="808837"/>
                  </a:lnTo>
                  <a:lnTo>
                    <a:pt x="7895457" y="850605"/>
                  </a:lnTo>
                  <a:lnTo>
                    <a:pt x="7862529" y="883533"/>
                  </a:lnTo>
                  <a:lnTo>
                    <a:pt x="7820761" y="905123"/>
                  </a:lnTo>
                  <a:lnTo>
                    <a:pt x="7772654" y="912876"/>
                  </a:lnTo>
                  <a:lnTo>
                    <a:pt x="152145" y="912876"/>
                  </a:lnTo>
                  <a:lnTo>
                    <a:pt x="104057" y="905123"/>
                  </a:lnTo>
                  <a:lnTo>
                    <a:pt x="62292" y="883533"/>
                  </a:lnTo>
                  <a:lnTo>
                    <a:pt x="29356" y="850605"/>
                  </a:lnTo>
                  <a:lnTo>
                    <a:pt x="7756" y="808837"/>
                  </a:lnTo>
                  <a:lnTo>
                    <a:pt x="0" y="760730"/>
                  </a:lnTo>
                  <a:lnTo>
                    <a:pt x="0" y="152146"/>
                  </a:lnTo>
                  <a:close/>
                </a:path>
              </a:pathLst>
            </a:custGeom>
            <a:ln w="10795">
              <a:solidFill>
                <a:srgbClr val="DC9E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14144" y="520820"/>
            <a:ext cx="7439025" cy="5529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900" dirty="0">
                <a:solidFill>
                  <a:schemeClr val="bg1"/>
                </a:solidFill>
              </a:rPr>
              <a:t>The</a:t>
            </a:r>
            <a:r>
              <a:rPr sz="3900" spc="-15" dirty="0">
                <a:solidFill>
                  <a:schemeClr val="bg1"/>
                </a:solidFill>
              </a:rPr>
              <a:t> </a:t>
            </a:r>
            <a:r>
              <a:rPr sz="3900" dirty="0">
                <a:solidFill>
                  <a:schemeClr val="bg1"/>
                </a:solidFill>
              </a:rPr>
              <a:t>Heart,</a:t>
            </a:r>
            <a:r>
              <a:rPr sz="3900" spc="-10" dirty="0">
                <a:solidFill>
                  <a:schemeClr val="bg1"/>
                </a:solidFill>
              </a:rPr>
              <a:t> </a:t>
            </a:r>
            <a:r>
              <a:rPr sz="3900" dirty="0">
                <a:solidFill>
                  <a:schemeClr val="bg1"/>
                </a:solidFill>
              </a:rPr>
              <a:t>General</a:t>
            </a:r>
            <a:r>
              <a:rPr sz="3900" spc="-10" dirty="0">
                <a:solidFill>
                  <a:schemeClr val="bg1"/>
                </a:solidFill>
              </a:rPr>
              <a:t> </a:t>
            </a:r>
            <a:r>
              <a:rPr sz="3900" spc="-5" dirty="0">
                <a:solidFill>
                  <a:schemeClr val="bg1"/>
                </a:solidFill>
              </a:rPr>
              <a:t>Considerations </a:t>
            </a:r>
            <a:r>
              <a:rPr sz="3900" dirty="0">
                <a:solidFill>
                  <a:schemeClr val="bg1"/>
                </a:solidFill>
              </a:rPr>
              <a:t>1: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6888479" y="1557527"/>
            <a:ext cx="3487420" cy="4114800"/>
            <a:chOff x="5364479" y="1557527"/>
            <a:chExt cx="3487420" cy="411480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64479" y="1557527"/>
              <a:ext cx="3486912" cy="41148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740395" y="4424172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144018" y="0"/>
                  </a:moveTo>
                  <a:lnTo>
                    <a:pt x="98511" y="7345"/>
                  </a:lnTo>
                  <a:lnTo>
                    <a:pt x="58978" y="27797"/>
                  </a:lnTo>
                  <a:lnTo>
                    <a:pt x="27797" y="58978"/>
                  </a:lnTo>
                  <a:lnTo>
                    <a:pt x="7345" y="98511"/>
                  </a:lnTo>
                  <a:lnTo>
                    <a:pt x="0" y="144017"/>
                  </a:lnTo>
                  <a:lnTo>
                    <a:pt x="7345" y="189524"/>
                  </a:lnTo>
                  <a:lnTo>
                    <a:pt x="27797" y="229057"/>
                  </a:lnTo>
                  <a:lnTo>
                    <a:pt x="58978" y="260238"/>
                  </a:lnTo>
                  <a:lnTo>
                    <a:pt x="98511" y="280690"/>
                  </a:lnTo>
                  <a:lnTo>
                    <a:pt x="144018" y="288035"/>
                  </a:lnTo>
                  <a:lnTo>
                    <a:pt x="189524" y="280690"/>
                  </a:lnTo>
                  <a:lnTo>
                    <a:pt x="229057" y="260238"/>
                  </a:lnTo>
                  <a:lnTo>
                    <a:pt x="260238" y="229057"/>
                  </a:lnTo>
                  <a:lnTo>
                    <a:pt x="280690" y="189524"/>
                  </a:lnTo>
                  <a:lnTo>
                    <a:pt x="288035" y="144017"/>
                  </a:lnTo>
                  <a:lnTo>
                    <a:pt x="280690" y="98511"/>
                  </a:lnTo>
                  <a:lnTo>
                    <a:pt x="260238" y="58978"/>
                  </a:lnTo>
                  <a:lnTo>
                    <a:pt x="229057" y="27797"/>
                  </a:lnTo>
                  <a:lnTo>
                    <a:pt x="189524" y="7345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752600" y="2636520"/>
            <a:ext cx="4272025" cy="3764280"/>
            <a:chOff x="539495" y="2636520"/>
            <a:chExt cx="3961129" cy="400685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495" y="2636520"/>
              <a:ext cx="3960876" cy="40065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0191" y="5661660"/>
              <a:ext cx="284988" cy="284988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ediTec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Tec" id="{3EA94F44-3CAA-4F07-A04D-18680F993538}" vid="{E18E6CEB-8343-4464-A9C4-A1E83E27BE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MediTec</Template>
  <TotalTime>33</TotalTime>
  <Words>2232</Words>
  <Application>Microsoft Office PowerPoint</Application>
  <PresentationFormat>Widescreen</PresentationFormat>
  <Paragraphs>273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Arial MT</vt:lpstr>
      <vt:lpstr>Calibri</vt:lpstr>
      <vt:lpstr>Simplified Arabic Fixed</vt:lpstr>
      <vt:lpstr>Times New Roman</vt:lpstr>
      <vt:lpstr>Wingdings</vt:lpstr>
      <vt:lpstr>MediTec</vt:lpstr>
      <vt:lpstr>PowerPoint Presentation</vt:lpstr>
      <vt:lpstr>PowerPoint Presentation</vt:lpstr>
      <vt:lpstr>Pericardium</vt:lpstr>
      <vt:lpstr>Anteriorly:</vt:lpstr>
      <vt:lpstr>Posteriorly:</vt:lpstr>
      <vt:lpstr>Visceral Pericardium</vt:lpstr>
      <vt:lpstr>Visceral Pericardium</vt:lpstr>
      <vt:lpstr>PowerPoint Presentation</vt:lpstr>
      <vt:lpstr>The Heart, General Considerations 1:</vt:lpstr>
      <vt:lpstr>PowerPoint Presentation</vt:lpstr>
      <vt:lpstr>The Heart, General Considerations 3:</vt:lpstr>
      <vt:lpstr>The Heart, General Considerations 4:</vt:lpstr>
      <vt:lpstr>The Heart, General Considerations 5:</vt:lpstr>
      <vt:lpstr>Surfaces of the Heart</vt:lpstr>
      <vt:lpstr>Internal  Anatomy of  the Heart</vt:lpstr>
      <vt:lpstr>Right Atrium</vt:lpstr>
      <vt:lpstr>Left Atrium</vt:lpstr>
      <vt:lpstr>Right Ventricle ..1</vt:lpstr>
      <vt:lpstr>Right Ventricle ..2</vt:lpstr>
      <vt:lpstr>Right Ventricle ..3</vt:lpstr>
      <vt:lpstr>Left Ventricle ..1</vt:lpstr>
      <vt:lpstr>Left Ventricle ..2</vt:lpstr>
      <vt:lpstr>CONDUCTING SYSTEM OF HEART</vt:lpstr>
      <vt:lpstr>Blood  Supply of  the Heart</vt:lpstr>
      <vt:lpstr>Coronary Arteries</vt:lpstr>
      <vt:lpstr>Coronary Arteries ..2</vt:lpstr>
      <vt:lpstr>Left Main Coronary  Artery</vt:lpstr>
      <vt:lpstr>Left Anterior Descending  Artery (LAD)</vt:lpstr>
      <vt:lpstr>Circumflex Artery</vt:lpstr>
      <vt:lpstr>Right Coronary Artery  (RCA)</vt:lpstr>
      <vt:lpstr>Anastomosis between the Coronary Arteries</vt:lpstr>
      <vt:lpstr>Cardiac Veins ..1</vt:lpstr>
      <vt:lpstr>Cardiac Veins ..2</vt:lpstr>
      <vt:lpstr>Coronary  Sinus</vt:lpstr>
      <vt:lpstr>GREAT CARDIAC VEIN</vt:lpstr>
      <vt:lpstr>MIDDLE CARDIAC VEIN</vt:lpstr>
      <vt:lpstr>SMALL CARDIAC VEIN</vt:lpstr>
      <vt:lpstr>ANTERIOR CARDIAC VEINS</vt:lpstr>
      <vt:lpstr>VENAE CARDIS MINIMAE</vt:lpstr>
      <vt:lpstr>LYMPH DRAINAGE</vt:lpstr>
      <vt:lpstr>LYMPHATIC DRAINAGE OF THE  THORASIC CONTENTS</vt:lpstr>
      <vt:lpstr>BRACHIOCEPHALIC LN</vt:lpstr>
      <vt:lpstr>POSTERIOR MEDIASTINAL  NODES</vt:lpstr>
      <vt:lpstr>TRACHEO-BRONCHIAL NODES</vt:lpstr>
      <vt:lpstr>LYMPHATIC DRAINAGE OF THE  HEART</vt:lpstr>
      <vt:lpstr>CONT………..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Darwish H Badran</dc:creator>
  <cp:lastModifiedBy>Rasha</cp:lastModifiedBy>
  <cp:revision>4</cp:revision>
  <dcterms:created xsi:type="dcterms:W3CDTF">2021-05-10T08:50:35Z</dcterms:created>
  <dcterms:modified xsi:type="dcterms:W3CDTF">2021-11-22T14:37:34Z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2021-03-03T00:00:00Z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2021-05-10T00:00:00Z</vt:filetime>
  </property>
</Properties>
</file>